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1" r:id="rId3"/>
  </p:sldMasterIdLst>
  <p:notesMasterIdLst>
    <p:notesMasterId r:id="rId11"/>
  </p:notesMasterIdLst>
  <p:sldIdLst>
    <p:sldId id="264" r:id="rId4"/>
    <p:sldId id="257" r:id="rId5"/>
    <p:sldId id="298" r:id="rId6"/>
    <p:sldId id="258" r:id="rId7"/>
    <p:sldId id="613" r:id="rId8"/>
    <p:sldId id="611" r:id="rId9"/>
    <p:sldId id="838" r:id="rId10"/>
    <p:sldId id="269" r:id="rId12"/>
    <p:sldId id="839" r:id="rId13"/>
    <p:sldId id="299" r:id="rId14"/>
    <p:sldId id="610" r:id="rId15"/>
    <p:sldId id="848" r:id="rId16"/>
    <p:sldId id="843" r:id="rId17"/>
    <p:sldId id="261" r:id="rId18"/>
    <p:sldId id="290" r:id="rId19"/>
    <p:sldId id="291" r:id="rId20"/>
    <p:sldId id="842" r:id="rId21"/>
    <p:sldId id="292" r:id="rId22"/>
    <p:sldId id="277" r:id="rId23"/>
    <p:sldId id="278" r:id="rId24"/>
    <p:sldId id="279" r:id="rId25"/>
    <p:sldId id="3241" r:id="rId26"/>
    <p:sldId id="3242" r:id="rId27"/>
    <p:sldId id="3243" r:id="rId28"/>
    <p:sldId id="289" r:id="rId29"/>
    <p:sldId id="300" r:id="rId30"/>
    <p:sldId id="849" r:id="rId31"/>
    <p:sldId id="844" r:id="rId32"/>
    <p:sldId id="281" r:id="rId33"/>
    <p:sldId id="293" r:id="rId34"/>
    <p:sldId id="282" r:id="rId35"/>
    <p:sldId id="847" r:id="rId36"/>
    <p:sldId id="850" r:id="rId37"/>
    <p:sldId id="845" r:id="rId38"/>
    <p:sldId id="3240" r:id="rId39"/>
    <p:sldId id="285" r:id="rId40"/>
    <p:sldId id="286" r:id="rId41"/>
    <p:sldId id="287" r:id="rId42"/>
    <p:sldId id="3237" r:id="rId43"/>
    <p:sldId id="1039" r:id="rId44"/>
    <p:sldId id="288" r:id="rId45"/>
    <p:sldId id="268" r:id="rId46"/>
    <p:sldId id="294" r:id="rId47"/>
    <p:sldId id="295" r:id="rId48"/>
    <p:sldId id="296" r:id="rId49"/>
    <p:sldId id="301" r:id="rId50"/>
    <p:sldId id="297" r:id="rId51"/>
    <p:sldId id="267" r:id="rId5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ui Luo" initials="RL" lastIdx="122" clrIdx="0"/>
  <p:cmAuthor id="2" name="Nicole Myer" initials="NM" lastIdx="0" clrIdx="1"/>
  <p:cmAuthor id="3" name="Pellegrino, Hannah" initials="PH" lastIdx="0" clrIdx="2"/>
  <p:cmAuthor id="4" name="作者" initials="A" lastIdx="0" clrIdx="3"/>
  <p:cmAuthor id="5" name="Laura Shepherd" initials="LS" lastIdx="0" clrIdx="4"/>
  <p:cmAuthor id="6" name="Herndon, Sarah" initials="HS" lastIdx="0" clrIdx="5"/>
  <p:cmAuthor id="7" name="Myer, Nicole M" initials="MNM" lastIdx="0" clrIdx="6"/>
  <p:cmAuthor id="8" name="Dougherty, Matt" initials="DM" lastIdx="0" clrIdx="7"/>
  <p:cmAuthor id="9" name="Microsoft Office User" initials="MOU" lastIdx="0" clrIdx="8"/>
  <p:cmAuthor id="10" name="Alligent" initials="AG" lastIdx="0" clrIdx="9"/>
  <p:cmAuthor id="11" name="Dale, Livija" initials="DL" lastIdx="0" clrIdx="10"/>
  <p:cmAuthor id="12" name="Carella, Anthony V" initials="CAV" lastIdx="0" clrIdx="1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66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84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23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6" Type="http://schemas.openxmlformats.org/officeDocument/2006/relationships/commentAuthors" Target="commentAuthors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BC0F6-2043-2042-8278-2FF72A47CC9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335E0-017D-F649-B278-525E8BE7301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E27B-D664-4340-A2D6-70D3E88334C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296978C-9F97-AD48-962C-9FAD26A7A6E7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16000" y="2119545"/>
            <a:ext cx="10363200" cy="1470025"/>
          </a:xfrm>
        </p:spPr>
        <p:txBody>
          <a:bodyPr/>
          <a:lstStyle>
            <a:lvl1pPr algn="ctr">
              <a:defRPr sz="6000">
                <a:solidFill>
                  <a:srgbClr val="346699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4197053"/>
            <a:ext cx="8534400" cy="1441747"/>
          </a:xfrm>
        </p:spPr>
        <p:txBody>
          <a:bodyPr anchor="ctr"/>
          <a:lstStyle>
            <a:lvl1pPr marL="0" indent="0" algn="ctr">
              <a:buNone/>
              <a:defRPr sz="2600"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en-US" alt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958" y="335977"/>
            <a:ext cx="1176083" cy="11760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zh-CN" altLang="en-US">
                <a:sym typeface="Verdana" panose="020B0604030504040204" pitchFamily="34" charset="0"/>
              </a:rPr>
              <a:t>单击此处编辑母版文本样式</a:t>
            </a:r>
            <a:endParaRPr lang="zh-CN" altLang="en-US">
              <a:sym typeface="Verdana" panose="020B0604030504040204" pitchFamily="34" charset="0"/>
            </a:endParaRPr>
          </a:p>
          <a:p>
            <a:pPr lvl="1"/>
            <a:r>
              <a:rPr lang="zh-CN" altLang="en-US">
                <a:sym typeface="Verdana" panose="020B0604030504040204" pitchFamily="34" charset="0"/>
              </a:rPr>
              <a:t>二级</a:t>
            </a:r>
            <a:endParaRPr lang="zh-CN" altLang="en-US">
              <a:sym typeface="Verdana" panose="020B0604030504040204" pitchFamily="34" charset="0"/>
            </a:endParaRPr>
          </a:p>
          <a:p>
            <a:pPr lvl="2"/>
            <a:r>
              <a:rPr lang="zh-CN" altLang="en-US">
                <a:sym typeface="Verdana" panose="020B0604030504040204" pitchFamily="34" charset="0"/>
              </a:rPr>
              <a:t>三级</a:t>
            </a:r>
            <a:endParaRPr lang="zh-CN" altLang="en-US">
              <a:sym typeface="Verdana" panose="020B0604030504040204" pitchFamily="34" charset="0"/>
            </a:endParaRPr>
          </a:p>
          <a:p>
            <a:pPr lvl="3"/>
            <a:r>
              <a:rPr lang="zh-CN" altLang="en-US">
                <a:sym typeface="Verdana" panose="020B0604030504040204" pitchFamily="34" charset="0"/>
              </a:rPr>
              <a:t>四级</a:t>
            </a:r>
            <a:endParaRPr lang="zh-CN" altLang="en-US">
              <a:sym typeface="Verdana" panose="020B0604030504040204" pitchFamily="34" charset="0"/>
            </a:endParaRPr>
          </a:p>
          <a:p>
            <a:pPr lvl="4"/>
            <a:r>
              <a:rPr lang="zh-CN" altLang="en-US">
                <a:sym typeface="Verdana" panose="020B0604030504040204" pitchFamily="34" charset="0"/>
              </a:rPr>
              <a:t>五级</a:t>
            </a:r>
            <a:endParaRPr lang="zh-CN" alt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762000" y="352875"/>
            <a:ext cx="10668000" cy="973084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11" name="矩形 8"/>
          <p:cNvSpPr/>
          <p:nvPr userDrawn="1"/>
        </p:nvSpPr>
        <p:spPr>
          <a:xfrm>
            <a:off x="354715" y="6372036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</a:rPr>
              <a:t>北京药学会</a:t>
            </a:r>
            <a:endParaRPr lang="en-US" altLang="zh-CN" sz="2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47962"/>
            <a:ext cx="10363200" cy="1362075"/>
          </a:xfrm>
        </p:spPr>
        <p:txBody>
          <a:bodyPr anchor="ctr"/>
          <a:lstStyle>
            <a:lvl1pPr algn="ctr">
              <a:defRPr sz="48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1" y="1905000"/>
            <a:ext cx="523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1251" y="1905000"/>
            <a:ext cx="5232400" cy="411480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zh-CN" altLang="en-US" noProof="0">
                <a:sym typeface="Verdana" panose="020B0604030504040204" pitchFamily="34" charset="0"/>
              </a:rPr>
              <a:t>单击图标添加图片</a:t>
            </a:r>
            <a:endParaRPr lang="zh-CN" altLang="en-US" noProof="0">
              <a:sym typeface="Verdana" panose="020B060403050404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01102" y="1028833"/>
            <a:ext cx="2679700" cy="499096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3" y="1028832"/>
            <a:ext cx="7842249" cy="499096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showMasterSp="0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16000" y="2119545"/>
            <a:ext cx="10363200" cy="1470025"/>
          </a:xfrm>
        </p:spPr>
        <p:txBody>
          <a:bodyPr/>
          <a:lstStyle>
            <a:lvl1pPr algn="ctr">
              <a:defRPr sz="6000">
                <a:solidFill>
                  <a:srgbClr val="346699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4197053"/>
            <a:ext cx="8534400" cy="1441747"/>
          </a:xfrm>
        </p:spPr>
        <p:txBody>
          <a:bodyPr anchor="ctr"/>
          <a:lstStyle>
            <a:lvl1pPr marL="0" indent="0" algn="ctr">
              <a:buNone/>
              <a:defRPr sz="2600"/>
            </a:lvl1pPr>
            <a:lvl2pPr marL="609600" indent="0" algn="ctr">
              <a:buNone/>
              <a:defRPr/>
            </a:lvl2pPr>
            <a:lvl3pPr marL="1219200" indent="0" algn="ctr">
              <a:buNone/>
              <a:defRPr/>
            </a:lvl3pPr>
            <a:lvl4pPr marL="1828800" indent="0" algn="ctr">
              <a:buNone/>
              <a:defRPr/>
            </a:lvl4pPr>
            <a:lvl5pPr marL="2438400" indent="0" algn="ctr">
              <a:buNone/>
              <a:defRPr/>
            </a:lvl5pPr>
            <a:lvl6pPr marL="3048000" indent="0" algn="ctr">
              <a:buNone/>
              <a:defRPr/>
            </a:lvl6pPr>
            <a:lvl7pPr marL="3657600" indent="0" algn="ctr">
              <a:buNone/>
              <a:defRPr/>
            </a:lvl7pPr>
            <a:lvl8pPr marL="4267200" indent="0" algn="ctr">
              <a:buNone/>
              <a:defRPr/>
            </a:lvl8pPr>
            <a:lvl9pPr marL="48768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en-US" alt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958" y="335977"/>
            <a:ext cx="1176083" cy="11760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zh-CN" altLang="en-US">
                <a:sym typeface="Verdana" panose="020B0604030504040204" pitchFamily="34" charset="0"/>
              </a:rPr>
              <a:t>单击此处编辑母版文本样式</a:t>
            </a:r>
            <a:endParaRPr lang="zh-CN" altLang="en-US">
              <a:sym typeface="Verdana" panose="020B0604030504040204" pitchFamily="34" charset="0"/>
            </a:endParaRPr>
          </a:p>
          <a:p>
            <a:pPr lvl="1"/>
            <a:r>
              <a:rPr lang="zh-CN" altLang="en-US">
                <a:sym typeface="Verdana" panose="020B0604030504040204" pitchFamily="34" charset="0"/>
              </a:rPr>
              <a:t>二级</a:t>
            </a:r>
            <a:endParaRPr lang="zh-CN" altLang="en-US">
              <a:sym typeface="Verdana" panose="020B0604030504040204" pitchFamily="34" charset="0"/>
            </a:endParaRPr>
          </a:p>
          <a:p>
            <a:pPr lvl="2"/>
            <a:r>
              <a:rPr lang="zh-CN" altLang="en-US">
                <a:sym typeface="Verdana" panose="020B0604030504040204" pitchFamily="34" charset="0"/>
              </a:rPr>
              <a:t>三级</a:t>
            </a:r>
            <a:endParaRPr lang="zh-CN" altLang="en-US">
              <a:sym typeface="Verdana" panose="020B0604030504040204" pitchFamily="34" charset="0"/>
            </a:endParaRPr>
          </a:p>
          <a:p>
            <a:pPr lvl="3"/>
            <a:r>
              <a:rPr lang="zh-CN" altLang="en-US">
                <a:sym typeface="Verdana" panose="020B0604030504040204" pitchFamily="34" charset="0"/>
              </a:rPr>
              <a:t>四级</a:t>
            </a:r>
            <a:endParaRPr lang="zh-CN" altLang="en-US">
              <a:sym typeface="Verdana" panose="020B0604030504040204" pitchFamily="34" charset="0"/>
            </a:endParaRPr>
          </a:p>
          <a:p>
            <a:pPr lvl="4"/>
            <a:r>
              <a:rPr lang="zh-CN" altLang="en-US">
                <a:sym typeface="Verdana" panose="020B0604030504040204" pitchFamily="34" charset="0"/>
              </a:rPr>
              <a:t>五级</a:t>
            </a:r>
            <a:endParaRPr lang="zh-CN" alt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762000" y="352875"/>
            <a:ext cx="10668000" cy="973084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11" name="矩形 8"/>
          <p:cNvSpPr/>
          <p:nvPr userDrawn="1"/>
        </p:nvSpPr>
        <p:spPr>
          <a:xfrm>
            <a:off x="354715" y="6372036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</a:rPr>
              <a:t>北京药学会</a:t>
            </a:r>
            <a:endParaRPr lang="en-US" altLang="zh-CN" sz="2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2747962"/>
            <a:ext cx="10363200" cy="1362075"/>
          </a:xfrm>
        </p:spPr>
        <p:txBody>
          <a:bodyPr anchor="ctr"/>
          <a:lstStyle>
            <a:lvl1pPr algn="ctr">
              <a:defRPr sz="48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55651" y="1905000"/>
            <a:ext cx="5232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1251" y="1905000"/>
            <a:ext cx="5232400" cy="4114800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/>
          <a:lstStyle>
            <a:lvl1pPr algn="l">
              <a:defRPr sz="2665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lvl="0"/>
            <a:r>
              <a:rPr lang="zh-CN" altLang="en-US" noProof="0">
                <a:sym typeface="Verdana" panose="020B0604030504040204" pitchFamily="34" charset="0"/>
              </a:rPr>
              <a:t>单击图标添加图片</a:t>
            </a:r>
            <a:endParaRPr lang="zh-CN" altLang="en-US" noProof="0">
              <a:sym typeface="Verdana" panose="020B060403050404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01102" y="1028833"/>
            <a:ext cx="2679700" cy="499096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55653" y="1028832"/>
            <a:ext cx="7842249" cy="499096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showMasterSp="0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2.png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5" Type="http://schemas.openxmlformats.org/officeDocument/2006/relationships/theme" Target="../theme/theme2.xml"/><Relationship Id="rId14" Type="http://schemas.openxmlformats.org/officeDocument/2006/relationships/image" Target="../media/image2.png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7464"/>
            <a:ext cx="10668000" cy="44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 dirty="0">
                <a:sym typeface="Verdana" panose="020B0604030504040204" pitchFamily="34" charset="0"/>
              </a:rPr>
              <a:t>单击此处编辑母版文本样式</a:t>
            </a:r>
            <a:endParaRPr lang="zh-CN" altLang="zh-CN" dirty="0">
              <a:sym typeface="Verdana" panose="020B0604030504040204" pitchFamily="34" charset="0"/>
            </a:endParaRPr>
          </a:p>
          <a:p>
            <a:pPr lvl="1"/>
            <a:r>
              <a:rPr lang="zh-CN" altLang="zh-CN" dirty="0">
                <a:sym typeface="Verdana" panose="020B0604030504040204" pitchFamily="34" charset="0"/>
              </a:rPr>
              <a:t>第二级</a:t>
            </a:r>
            <a:endParaRPr lang="zh-CN" altLang="zh-CN" dirty="0">
              <a:sym typeface="Verdana" panose="020B0604030504040204" pitchFamily="34" charset="0"/>
            </a:endParaRPr>
          </a:p>
          <a:p>
            <a:pPr lvl="2"/>
            <a:r>
              <a:rPr lang="zh-CN" altLang="zh-CN" dirty="0">
                <a:sym typeface="Verdana" panose="020B0604030504040204" pitchFamily="34" charset="0"/>
              </a:rPr>
              <a:t>第三级</a:t>
            </a:r>
            <a:endParaRPr lang="zh-CN" altLang="zh-CN" dirty="0">
              <a:sym typeface="Verdana" panose="020B0604030504040204" pitchFamily="34" charset="0"/>
            </a:endParaRPr>
          </a:p>
          <a:p>
            <a:pPr lvl="3"/>
            <a:r>
              <a:rPr lang="zh-CN" altLang="zh-CN" dirty="0">
                <a:sym typeface="Verdana" panose="020B0604030504040204" pitchFamily="34" charset="0"/>
              </a:rPr>
              <a:t>第四级</a:t>
            </a:r>
            <a:endParaRPr lang="en-US" altLang="zh-CN" dirty="0">
              <a:sym typeface="Verdana" panose="020B0604030504040204" pitchFamily="34" charset="0"/>
            </a:endParaRPr>
          </a:p>
          <a:p>
            <a:pPr lvl="4"/>
            <a:r>
              <a:rPr lang="zh-CN" altLang="zh-CN" dirty="0">
                <a:sym typeface="Verdana" panose="020B0604030504040204" pitchFamily="34" charset="0"/>
              </a:rPr>
              <a:t>第五级</a:t>
            </a:r>
            <a:endParaRPr lang="zh-CN" altLang="zh-CN" dirty="0">
              <a:sym typeface="Verdana" panose="020B0604030504040204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762000" y="360495"/>
            <a:ext cx="10668000" cy="97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 dirty="0">
                <a:sym typeface="Verdana" panose="020B0604030504040204" pitchFamily="34" charset="0"/>
              </a:rPr>
              <a:t>单击此处编辑母版标题样式</a:t>
            </a:r>
            <a:endParaRPr lang="zh-CN" altLang="zh-CN" dirty="0">
              <a:sym typeface="Verdana" panose="020B0604030504040204" pitchFamily="34" charset="0"/>
            </a:endParaRPr>
          </a:p>
        </p:txBody>
      </p:sp>
      <p:sp>
        <p:nvSpPr>
          <p:cNvPr id="10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246285"/>
            <a:ext cx="2641600" cy="4762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600">
                <a:latin typeface="+mn-ea"/>
                <a:ea typeface="+mn-ea"/>
              </a:defRPr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10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6285"/>
            <a:ext cx="3860800" cy="4762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sz="1600"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285"/>
            <a:ext cx="2641600" cy="4762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600" smtClean="0">
                <a:latin typeface="+mn-ea"/>
                <a:ea typeface="+mn-ea"/>
              </a:defRPr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1032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46699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  <a:sym typeface="Verdana" panose="020B060403050404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346699"/>
          </a:solidFill>
          <a:latin typeface="Arial" panose="020B0604020202020204" pitchFamily="34" charset="0"/>
          <a:ea typeface="黑体" panose="02010609060101010101" pitchFamily="49" charset="-122"/>
          <a:sym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346699"/>
          </a:solidFill>
          <a:latin typeface="Arial" panose="020B0604020202020204" pitchFamily="34" charset="0"/>
          <a:ea typeface="黑体" panose="02010609060101010101" pitchFamily="49" charset="-122"/>
          <a:sym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346699"/>
          </a:solidFill>
          <a:latin typeface="Arial" panose="020B0604020202020204" pitchFamily="34" charset="0"/>
          <a:ea typeface="黑体" panose="02010609060101010101" pitchFamily="49" charset="-122"/>
          <a:sym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346699"/>
          </a:solidFill>
          <a:latin typeface="Arial" panose="020B0604020202020204" pitchFamily="34" charset="0"/>
          <a:ea typeface="黑体" panose="02010609060101010101" pitchFamily="49" charset="-122"/>
          <a:sym typeface="Verdana" panose="020B0604030504040204" pitchFamily="34" charset="0"/>
        </a:defRPr>
      </a:lvl5pPr>
      <a:lvl6pPr marL="609600" algn="l" rtl="0" eaLnBrk="1" fontAlgn="base" hangingPunct="1">
        <a:spcBef>
          <a:spcPct val="0"/>
        </a:spcBef>
        <a:spcAft>
          <a:spcPct val="0"/>
        </a:spcAft>
        <a:defRPr sz="5335">
          <a:solidFill>
            <a:srgbClr val="FF6600"/>
          </a:solidFill>
          <a:latin typeface="Verdana" panose="020B0604030504040204" pitchFamily="34" charset="0"/>
          <a:ea typeface="宋体" panose="02010600030101010101" pitchFamily="2" charset="-122"/>
          <a:sym typeface="Verdana" panose="020B0604030504040204" pitchFamily="34" charset="0"/>
        </a:defRPr>
      </a:lvl6pPr>
      <a:lvl7pPr marL="1219200" algn="l" rtl="0" eaLnBrk="1" fontAlgn="base" hangingPunct="1">
        <a:spcBef>
          <a:spcPct val="0"/>
        </a:spcBef>
        <a:spcAft>
          <a:spcPct val="0"/>
        </a:spcAft>
        <a:defRPr sz="5335">
          <a:solidFill>
            <a:srgbClr val="FF6600"/>
          </a:solidFill>
          <a:latin typeface="Verdana" panose="020B0604030504040204" pitchFamily="34" charset="0"/>
          <a:ea typeface="宋体" panose="02010600030101010101" pitchFamily="2" charset="-122"/>
          <a:sym typeface="Verdana" panose="020B0604030504040204" pitchFamily="34" charset="0"/>
        </a:defRPr>
      </a:lvl7pPr>
      <a:lvl8pPr marL="1828800" algn="l" rtl="0" eaLnBrk="1" fontAlgn="base" hangingPunct="1">
        <a:spcBef>
          <a:spcPct val="0"/>
        </a:spcBef>
        <a:spcAft>
          <a:spcPct val="0"/>
        </a:spcAft>
        <a:defRPr sz="5335">
          <a:solidFill>
            <a:srgbClr val="FF6600"/>
          </a:solidFill>
          <a:latin typeface="Verdana" panose="020B0604030504040204" pitchFamily="34" charset="0"/>
          <a:ea typeface="宋体" panose="02010600030101010101" pitchFamily="2" charset="-122"/>
          <a:sym typeface="Verdana" panose="020B0604030504040204" pitchFamily="34" charset="0"/>
        </a:defRPr>
      </a:lvl8pPr>
      <a:lvl9pPr marL="2438400" algn="l" rtl="0" eaLnBrk="1" fontAlgn="base" hangingPunct="1">
        <a:spcBef>
          <a:spcPct val="0"/>
        </a:spcBef>
        <a:spcAft>
          <a:spcPct val="0"/>
        </a:spcAft>
        <a:defRPr sz="5335">
          <a:solidFill>
            <a:srgbClr val="FF6600"/>
          </a:solidFill>
          <a:latin typeface="Verdana" panose="020B0604030504040204" pitchFamily="34" charset="0"/>
          <a:ea typeface="宋体" panose="02010600030101010101" pitchFamily="2" charset="-122"/>
          <a:sym typeface="Verdana" panose="020B0604030504040204" pitchFamily="34" charset="0"/>
        </a:defRPr>
      </a:lvl9pPr>
    </p:titleStyle>
    <p:bodyStyle>
      <a:lvl1pPr marL="626745" indent="-626745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o"/>
        <a:defRPr sz="2800" b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  <a:sym typeface="Verdana" panose="020B0604030504040204" pitchFamily="34" charset="0"/>
        </a:defRPr>
      </a:lvl1pPr>
      <a:lvl2pPr marL="1210945" indent="-582295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Verdana" panose="020B0604030504040204" pitchFamily="34" charset="0"/>
        </a:defRPr>
      </a:lvl2pPr>
      <a:lvl3pPr marL="1739900" indent="-527050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Verdana" panose="020B0604030504040204" pitchFamily="34" charset="0"/>
        </a:defRPr>
      </a:lvl3pPr>
      <a:lvl4pPr marL="2258695" indent="-514350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n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Verdana" panose="020B0604030504040204" pitchFamily="34" charset="0"/>
        </a:defRPr>
      </a:lvl4pPr>
      <a:lvl5pPr marL="2546350" indent="-285750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p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Verdana" panose="020B0604030504040204" pitchFamily="34" charset="0"/>
        </a:defRPr>
      </a:lvl5pPr>
      <a:lvl6pPr marL="3401695" indent="-531495" algn="l" defTabSz="0" rtl="0" eaLnBrk="1" fontAlgn="base" hangingPunct="1">
        <a:spcBef>
          <a:spcPct val="25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§"/>
        <a:defRPr sz="2665">
          <a:solidFill>
            <a:schemeClr val="folHlink"/>
          </a:solidFill>
          <a:latin typeface="+mn-lt"/>
          <a:ea typeface="+mn-ea"/>
          <a:sym typeface="Verdana" panose="020B0604030504040204" pitchFamily="34" charset="0"/>
        </a:defRPr>
      </a:lvl6pPr>
      <a:lvl7pPr marL="4011295" indent="-531495" algn="l" defTabSz="0" rtl="0" eaLnBrk="1" fontAlgn="base" hangingPunct="1">
        <a:spcBef>
          <a:spcPct val="25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§"/>
        <a:defRPr sz="2665">
          <a:solidFill>
            <a:schemeClr val="folHlink"/>
          </a:solidFill>
          <a:latin typeface="+mn-lt"/>
          <a:ea typeface="+mn-ea"/>
          <a:sym typeface="Verdana" panose="020B0604030504040204" pitchFamily="34" charset="0"/>
        </a:defRPr>
      </a:lvl7pPr>
      <a:lvl8pPr marL="4620260" indent="-531495" algn="l" defTabSz="0" rtl="0" eaLnBrk="1" fontAlgn="base" hangingPunct="1">
        <a:spcBef>
          <a:spcPct val="25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§"/>
        <a:defRPr sz="2665">
          <a:solidFill>
            <a:schemeClr val="folHlink"/>
          </a:solidFill>
          <a:latin typeface="+mn-lt"/>
          <a:ea typeface="+mn-ea"/>
          <a:sym typeface="Verdana" panose="020B0604030504040204" pitchFamily="34" charset="0"/>
        </a:defRPr>
      </a:lvl8pPr>
      <a:lvl9pPr marL="5229860" indent="-531495" algn="l" defTabSz="0" rtl="0" eaLnBrk="1" fontAlgn="base" hangingPunct="1">
        <a:spcBef>
          <a:spcPct val="25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§"/>
        <a:defRPr sz="2665">
          <a:solidFill>
            <a:schemeClr val="folHlink"/>
          </a:solidFill>
          <a:latin typeface="+mn-lt"/>
          <a:ea typeface="+mn-ea"/>
          <a:sym typeface="Verdana" panose="020B0604030504040204" pitchFamily="34" charset="0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7464"/>
            <a:ext cx="10668000" cy="44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 dirty="0">
                <a:sym typeface="Verdana" panose="020B0604030504040204" pitchFamily="34" charset="0"/>
              </a:rPr>
              <a:t>单击此处编辑母版文本样式</a:t>
            </a:r>
            <a:endParaRPr lang="zh-CN" altLang="zh-CN" dirty="0">
              <a:sym typeface="Verdana" panose="020B0604030504040204" pitchFamily="34" charset="0"/>
            </a:endParaRPr>
          </a:p>
          <a:p>
            <a:pPr lvl="1"/>
            <a:r>
              <a:rPr lang="zh-CN" altLang="zh-CN" dirty="0">
                <a:sym typeface="Verdana" panose="020B0604030504040204" pitchFamily="34" charset="0"/>
              </a:rPr>
              <a:t>第二级</a:t>
            </a:r>
            <a:endParaRPr lang="zh-CN" altLang="zh-CN" dirty="0">
              <a:sym typeface="Verdana" panose="020B0604030504040204" pitchFamily="34" charset="0"/>
            </a:endParaRPr>
          </a:p>
          <a:p>
            <a:pPr lvl="2"/>
            <a:r>
              <a:rPr lang="zh-CN" altLang="zh-CN" dirty="0">
                <a:sym typeface="Verdana" panose="020B0604030504040204" pitchFamily="34" charset="0"/>
              </a:rPr>
              <a:t>第三级</a:t>
            </a:r>
            <a:endParaRPr lang="zh-CN" altLang="zh-CN" dirty="0">
              <a:sym typeface="Verdana" panose="020B0604030504040204" pitchFamily="34" charset="0"/>
            </a:endParaRPr>
          </a:p>
          <a:p>
            <a:pPr lvl="3"/>
            <a:r>
              <a:rPr lang="zh-CN" altLang="zh-CN" dirty="0">
                <a:sym typeface="Verdana" panose="020B0604030504040204" pitchFamily="34" charset="0"/>
              </a:rPr>
              <a:t>第四级</a:t>
            </a:r>
            <a:endParaRPr lang="en-US" altLang="zh-CN" dirty="0">
              <a:sym typeface="Verdana" panose="020B0604030504040204" pitchFamily="34" charset="0"/>
            </a:endParaRPr>
          </a:p>
          <a:p>
            <a:pPr lvl="4"/>
            <a:r>
              <a:rPr lang="zh-CN" altLang="zh-CN" dirty="0">
                <a:sym typeface="Verdana" panose="020B0604030504040204" pitchFamily="34" charset="0"/>
              </a:rPr>
              <a:t>第五级</a:t>
            </a:r>
            <a:endParaRPr lang="zh-CN" altLang="zh-CN" dirty="0">
              <a:sym typeface="Verdana" panose="020B0604030504040204" pitchFamily="34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762000" y="360495"/>
            <a:ext cx="10668000" cy="97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 dirty="0">
                <a:sym typeface="Verdana" panose="020B0604030504040204" pitchFamily="34" charset="0"/>
              </a:rPr>
              <a:t>单击此处编辑母版标题样式</a:t>
            </a:r>
            <a:endParaRPr lang="zh-CN" altLang="zh-CN" dirty="0">
              <a:sym typeface="Verdana" panose="020B0604030504040204" pitchFamily="34" charset="0"/>
            </a:endParaRPr>
          </a:p>
        </p:txBody>
      </p:sp>
      <p:sp>
        <p:nvSpPr>
          <p:cNvPr id="10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246285"/>
            <a:ext cx="2641600" cy="4762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600">
                <a:latin typeface="+mn-ea"/>
                <a:ea typeface="+mn-ea"/>
              </a:defRPr>
            </a:lvl1pPr>
          </a:lstStyle>
          <a:p>
            <a:fld id="{5BACB305-8907-4848-A573-E9C0755D2DB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10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6285"/>
            <a:ext cx="3860800" cy="4762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buFont typeface="Arial" panose="020B0604020202020204" pitchFamily="34" charset="0"/>
              <a:buNone/>
              <a:defRPr sz="1600">
                <a:latin typeface="+mn-ea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10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285"/>
            <a:ext cx="2641600" cy="4762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600" smtClean="0">
                <a:latin typeface="+mn-ea"/>
                <a:ea typeface="+mn-ea"/>
              </a:defRPr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pic>
        <p:nvPicPr>
          <p:cNvPr id="1032" name="Picture 5" descr="d:\我的文档\桌面\VI设计\中日医院PPT模板\蓝色素材\blue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24" t="2753" r="2753" b="87798"/>
          <a:stretch>
            <a:fillRect/>
          </a:stretch>
        </p:blipFill>
        <p:spPr bwMode="auto">
          <a:xfrm>
            <a:off x="9647767" y="171451"/>
            <a:ext cx="2218267" cy="66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346699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  <a:sym typeface="Verdana" panose="020B060403050404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346699"/>
          </a:solidFill>
          <a:latin typeface="Arial" panose="020B0604020202020204" pitchFamily="34" charset="0"/>
          <a:ea typeface="黑体" panose="02010609060101010101" pitchFamily="49" charset="-122"/>
          <a:sym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346699"/>
          </a:solidFill>
          <a:latin typeface="Arial" panose="020B0604020202020204" pitchFamily="34" charset="0"/>
          <a:ea typeface="黑体" panose="02010609060101010101" pitchFamily="49" charset="-122"/>
          <a:sym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346699"/>
          </a:solidFill>
          <a:latin typeface="Arial" panose="020B0604020202020204" pitchFamily="34" charset="0"/>
          <a:ea typeface="黑体" panose="02010609060101010101" pitchFamily="49" charset="-122"/>
          <a:sym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rgbClr val="346699"/>
          </a:solidFill>
          <a:latin typeface="Arial" panose="020B0604020202020204" pitchFamily="34" charset="0"/>
          <a:ea typeface="黑体" panose="02010609060101010101" pitchFamily="49" charset="-122"/>
          <a:sym typeface="Verdana" panose="020B0604030504040204" pitchFamily="34" charset="0"/>
        </a:defRPr>
      </a:lvl5pPr>
      <a:lvl6pPr marL="609600" algn="l" rtl="0" eaLnBrk="1" fontAlgn="base" hangingPunct="1">
        <a:spcBef>
          <a:spcPct val="0"/>
        </a:spcBef>
        <a:spcAft>
          <a:spcPct val="0"/>
        </a:spcAft>
        <a:defRPr sz="5335">
          <a:solidFill>
            <a:srgbClr val="FF6600"/>
          </a:solidFill>
          <a:latin typeface="Verdana" panose="020B0604030504040204" pitchFamily="34" charset="0"/>
          <a:ea typeface="宋体" panose="02010600030101010101" pitchFamily="2" charset="-122"/>
          <a:sym typeface="Verdana" panose="020B0604030504040204" pitchFamily="34" charset="0"/>
        </a:defRPr>
      </a:lvl6pPr>
      <a:lvl7pPr marL="1219200" algn="l" rtl="0" eaLnBrk="1" fontAlgn="base" hangingPunct="1">
        <a:spcBef>
          <a:spcPct val="0"/>
        </a:spcBef>
        <a:spcAft>
          <a:spcPct val="0"/>
        </a:spcAft>
        <a:defRPr sz="5335">
          <a:solidFill>
            <a:srgbClr val="FF6600"/>
          </a:solidFill>
          <a:latin typeface="Verdana" panose="020B0604030504040204" pitchFamily="34" charset="0"/>
          <a:ea typeface="宋体" panose="02010600030101010101" pitchFamily="2" charset="-122"/>
          <a:sym typeface="Verdana" panose="020B0604030504040204" pitchFamily="34" charset="0"/>
        </a:defRPr>
      </a:lvl7pPr>
      <a:lvl8pPr marL="1828800" algn="l" rtl="0" eaLnBrk="1" fontAlgn="base" hangingPunct="1">
        <a:spcBef>
          <a:spcPct val="0"/>
        </a:spcBef>
        <a:spcAft>
          <a:spcPct val="0"/>
        </a:spcAft>
        <a:defRPr sz="5335">
          <a:solidFill>
            <a:srgbClr val="FF6600"/>
          </a:solidFill>
          <a:latin typeface="Verdana" panose="020B0604030504040204" pitchFamily="34" charset="0"/>
          <a:ea typeface="宋体" panose="02010600030101010101" pitchFamily="2" charset="-122"/>
          <a:sym typeface="Verdana" panose="020B0604030504040204" pitchFamily="34" charset="0"/>
        </a:defRPr>
      </a:lvl8pPr>
      <a:lvl9pPr marL="2438400" algn="l" rtl="0" eaLnBrk="1" fontAlgn="base" hangingPunct="1">
        <a:spcBef>
          <a:spcPct val="0"/>
        </a:spcBef>
        <a:spcAft>
          <a:spcPct val="0"/>
        </a:spcAft>
        <a:defRPr sz="5335">
          <a:solidFill>
            <a:srgbClr val="FF6600"/>
          </a:solidFill>
          <a:latin typeface="Verdana" panose="020B0604030504040204" pitchFamily="34" charset="0"/>
          <a:ea typeface="宋体" panose="02010600030101010101" pitchFamily="2" charset="-122"/>
          <a:sym typeface="Verdana" panose="020B0604030504040204" pitchFamily="34" charset="0"/>
        </a:defRPr>
      </a:lvl9pPr>
    </p:titleStyle>
    <p:bodyStyle>
      <a:lvl1pPr marL="626745" indent="-626745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o"/>
        <a:defRPr sz="2800" b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  <a:sym typeface="Verdana" panose="020B0604030504040204" pitchFamily="34" charset="0"/>
        </a:defRPr>
      </a:lvl1pPr>
      <a:lvl2pPr marL="1210945" indent="-582295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Verdana" panose="020B0604030504040204" pitchFamily="34" charset="0"/>
        </a:defRPr>
      </a:lvl2pPr>
      <a:lvl3pPr marL="1739900" indent="-527050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Verdana" panose="020B0604030504040204" pitchFamily="34" charset="0"/>
        </a:defRPr>
      </a:lvl3pPr>
      <a:lvl4pPr marL="2258695" indent="-514350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n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Verdana" panose="020B0604030504040204" pitchFamily="34" charset="0"/>
        </a:defRPr>
      </a:lvl4pPr>
      <a:lvl5pPr marL="2546350" indent="-285750" algn="l" defTabSz="0" rtl="0" eaLnBrk="1" fontAlgn="base" hangingPunct="1">
        <a:lnSpc>
          <a:spcPct val="130000"/>
        </a:lnSpc>
        <a:spcBef>
          <a:spcPts val="0"/>
        </a:spcBef>
        <a:spcAft>
          <a:spcPts val="600"/>
        </a:spcAft>
        <a:buClr>
          <a:srgbClr val="346699"/>
        </a:buClr>
        <a:buSzPct val="80000"/>
        <a:buFont typeface="Wingdings" panose="05000000000000000000" pitchFamily="2" charset="2"/>
        <a:buChar char="p"/>
        <a:defRPr sz="18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sym typeface="Verdana" panose="020B0604030504040204" pitchFamily="34" charset="0"/>
        </a:defRPr>
      </a:lvl5pPr>
      <a:lvl6pPr marL="3401695" indent="-531495" algn="l" defTabSz="0" rtl="0" eaLnBrk="1" fontAlgn="base" hangingPunct="1">
        <a:spcBef>
          <a:spcPct val="25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§"/>
        <a:defRPr sz="2665">
          <a:solidFill>
            <a:schemeClr val="folHlink"/>
          </a:solidFill>
          <a:latin typeface="+mn-lt"/>
          <a:ea typeface="+mn-ea"/>
          <a:sym typeface="Verdana" panose="020B0604030504040204" pitchFamily="34" charset="0"/>
        </a:defRPr>
      </a:lvl6pPr>
      <a:lvl7pPr marL="4011295" indent="-531495" algn="l" defTabSz="0" rtl="0" eaLnBrk="1" fontAlgn="base" hangingPunct="1">
        <a:spcBef>
          <a:spcPct val="25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§"/>
        <a:defRPr sz="2665">
          <a:solidFill>
            <a:schemeClr val="folHlink"/>
          </a:solidFill>
          <a:latin typeface="+mn-lt"/>
          <a:ea typeface="+mn-ea"/>
          <a:sym typeface="Verdana" panose="020B0604030504040204" pitchFamily="34" charset="0"/>
        </a:defRPr>
      </a:lvl7pPr>
      <a:lvl8pPr marL="4620260" indent="-531495" algn="l" defTabSz="0" rtl="0" eaLnBrk="1" fontAlgn="base" hangingPunct="1">
        <a:spcBef>
          <a:spcPct val="25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§"/>
        <a:defRPr sz="2665">
          <a:solidFill>
            <a:schemeClr val="folHlink"/>
          </a:solidFill>
          <a:latin typeface="+mn-lt"/>
          <a:ea typeface="+mn-ea"/>
          <a:sym typeface="Verdana" panose="020B0604030504040204" pitchFamily="34" charset="0"/>
        </a:defRPr>
      </a:lvl8pPr>
      <a:lvl9pPr marL="5229860" indent="-531495" algn="l" defTabSz="0" rtl="0" eaLnBrk="1" fontAlgn="base" hangingPunct="1">
        <a:spcBef>
          <a:spcPct val="25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§"/>
        <a:defRPr sz="2665">
          <a:solidFill>
            <a:schemeClr val="folHlink"/>
          </a:solidFill>
          <a:latin typeface="+mn-lt"/>
          <a:ea typeface="+mn-ea"/>
          <a:sym typeface="Verdana" panose="020B0604030504040204" pitchFamily="34" charset="0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1954111" y="2606615"/>
            <a:ext cx="8283778" cy="1070288"/>
          </a:xfrm>
        </p:spPr>
        <p:txBody>
          <a:bodyPr>
            <a:noAutofit/>
          </a:bodyPr>
          <a:lstStyle/>
          <a:p>
            <a:r>
              <a:rPr lang="zh-CN" altLang="en-US" b="1" dirty="0">
                <a:solidFill>
                  <a:srgbClr val="3466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抗菌药物处方审核要点</a:t>
            </a:r>
            <a:endParaRPr lang="zh-CN" altLang="en-US" b="1" dirty="0">
              <a:solidFill>
                <a:srgbClr val="3466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3695700" y="4542330"/>
            <a:ext cx="4800600" cy="1868860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00000"/>
            </a:pPr>
            <a:r>
              <a:rPr lang="zh-CN" altLang="en-US" sz="2400" dirty="0">
                <a:latin typeface="+mj-ea"/>
                <a:ea typeface="+mj-ea"/>
                <a:cs typeface="黑体" panose="02010609060101010101" pitchFamily="49" charset="-122"/>
              </a:rPr>
              <a:t>郭冬杰</a:t>
            </a:r>
            <a:endParaRPr lang="en-US" altLang="zh-CN" sz="2400" dirty="0">
              <a:latin typeface="+mj-ea"/>
              <a:ea typeface="+mj-ea"/>
              <a:cs typeface="黑体" panose="02010609060101010101" pitchFamily="49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00000"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中日友好医院</a:t>
            </a:r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重症医学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</a:rPr>
              <a:t>临床药师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有使用抗感染药物的指征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选药适宜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3000" dirty="0"/>
              <a:t>联合治疗适宜</a:t>
            </a:r>
            <a:endParaRPr kumimoji="1" lang="en-US" altLang="zh-CN" sz="30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给药剂量适宜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给药途径适宜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配制方法适宜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无不良相互作用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患者无其他高风险或禁忌证的问题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dirty="0"/>
              <a:t>抗菌药物处方审查包含要素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有无治疗的指征</a:t>
            </a:r>
            <a:endParaRPr kumimoji="1" lang="en-US" altLang="zh-CN" dirty="0"/>
          </a:p>
          <a:p>
            <a:pPr lvl="1"/>
            <a:r>
              <a:rPr kumimoji="1" lang="zh-CN" altLang="en-US" sz="2400" dirty="0"/>
              <a:t>感染与非感染的鉴别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自限性</a:t>
            </a:r>
            <a:r>
              <a:rPr kumimoji="1" lang="zh-CN" altLang="en-US" sz="2400" dirty="0"/>
              <a:t>感染疾病（普通感冒</a:t>
            </a:r>
            <a:r>
              <a:rPr kumimoji="1" lang="zh-CN" altLang="en-US" sz="2400" dirty="0"/>
              <a:t>等）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诊断不全</a:t>
            </a:r>
            <a:endParaRPr kumimoji="1" lang="en-US" altLang="zh-CN" sz="2400" dirty="0"/>
          </a:p>
          <a:p>
            <a:pPr lvl="2"/>
            <a:r>
              <a:rPr kumimoji="1" lang="zh-CN" altLang="en-US" sz="2400" dirty="0"/>
              <a:t>不适宜的诊断：发热，菌群失调等</a:t>
            </a:r>
            <a:endParaRPr kumimoji="1" lang="en-US" altLang="zh-CN" sz="2400" dirty="0"/>
          </a:p>
          <a:p>
            <a:pPr lvl="2"/>
            <a:r>
              <a:rPr kumimoji="1" lang="zh-CN" altLang="en-US" sz="2400" dirty="0"/>
              <a:t>可能出现继发感染的疾病或症状，但无感染相关诊断：脑梗死，腰痛，糖尿病，皮疹等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使用抗感染药物的指征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zh-CN" altLang="en-US" sz="2200" dirty="0"/>
              <a:t>有无预防的指征</a:t>
            </a:r>
            <a:endParaRPr kumimoji="1" lang="en-US" altLang="zh-CN" sz="2200" dirty="0"/>
          </a:p>
          <a:p>
            <a:pPr lvl="1"/>
            <a:r>
              <a:rPr kumimoji="1" lang="zh-CN" altLang="en-US" sz="2200" dirty="0"/>
              <a:t>不需要预防的</a:t>
            </a:r>
            <a:endParaRPr kumimoji="1" lang="zh-CN" altLang="en-US" sz="2200" dirty="0"/>
          </a:p>
          <a:p>
            <a:pPr lvl="2">
              <a:buFont typeface="Wingdings" panose="05000000000000000000" charset="0"/>
              <a:buChar char=""/>
            </a:pPr>
            <a:r>
              <a:rPr kumimoji="1" lang="zh-CN" altLang="en-US" dirty="0"/>
              <a:t>普通感冒、麻疹、水痘等病毒性疾病；</a:t>
            </a:r>
            <a:endParaRPr kumimoji="1" lang="zh-CN" altLang="en-US" dirty="0"/>
          </a:p>
          <a:p>
            <a:pPr lvl="2">
              <a:buFont typeface="Wingdings" panose="05000000000000000000" charset="0"/>
              <a:buChar char=""/>
            </a:pPr>
            <a:r>
              <a:rPr kumimoji="1" lang="zh-CN" altLang="en-US" dirty="0"/>
              <a:t>昏迷、休克、 中毒、心力衰竭、肿瘤、应用肾上腺皮质激素等患者；</a:t>
            </a:r>
            <a:endParaRPr kumimoji="1" lang="zh-CN" altLang="en-US" dirty="0"/>
          </a:p>
          <a:p>
            <a:pPr lvl="2">
              <a:buFont typeface="Wingdings" panose="05000000000000000000" charset="0"/>
              <a:buChar char=""/>
            </a:pPr>
            <a:r>
              <a:rPr kumimoji="1" lang="zh-CN" altLang="en-US" dirty="0"/>
              <a:t>留置导尿管、留置深静脉导管以及建立人工气道（包括气管插管或气管切口）患者</a:t>
            </a:r>
            <a:endParaRPr kumimoji="1" lang="en-US" altLang="zh-CN" dirty="0"/>
          </a:p>
          <a:p>
            <a:pPr lvl="1"/>
            <a:r>
              <a:rPr kumimoji="1" lang="zh-CN" altLang="en-US" sz="2200" dirty="0"/>
              <a:t>可以预防的</a:t>
            </a:r>
            <a:endParaRPr kumimoji="1" lang="en-US" altLang="zh-CN" sz="2200" dirty="0"/>
          </a:p>
          <a:p>
            <a:pPr lvl="2">
              <a:buFont typeface="Wingdings" panose="05000000000000000000" charset="0"/>
              <a:buChar char=""/>
            </a:pPr>
            <a:r>
              <a:rPr kumimoji="1" lang="zh-CN" altLang="en-US" dirty="0"/>
              <a:t>外科手术预防（按切口类别、危险因素等判断）</a:t>
            </a:r>
            <a:endParaRPr kumimoji="1" lang="en-US" altLang="zh-CN" dirty="0"/>
          </a:p>
          <a:p>
            <a:pPr lvl="2">
              <a:buFont typeface="Wingdings" panose="05000000000000000000" charset="0"/>
              <a:buChar char=""/>
            </a:pPr>
            <a:r>
              <a:rPr kumimoji="1" lang="zh-CN" altLang="en-US" dirty="0"/>
              <a:t>造血干细胞移植、实体器官移植、长期使用糖皮质激素时特定病原菌预防（</a:t>
            </a:r>
            <a:r>
              <a:rPr kumimoji="1" lang="en-US" altLang="zh-CN" dirty="0"/>
              <a:t>CMV</a:t>
            </a:r>
            <a:r>
              <a:rPr kumimoji="1" lang="zh-CN" altLang="en-US" dirty="0"/>
              <a:t>、</a:t>
            </a:r>
            <a:r>
              <a:rPr kumimoji="1" lang="en-US" altLang="zh-CN" dirty="0"/>
              <a:t>PJP</a:t>
            </a:r>
            <a:r>
              <a:rPr kumimoji="1" lang="zh-CN" altLang="en-US" dirty="0"/>
              <a:t>、真菌等）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使用抗感染药物的指征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CN" altLang="en-US" dirty="0"/>
              <a:t>抗菌谱符合感染疾病的常见病原体及耐药菌风险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依据感染部位和发病地点（社区、院内）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社区常见疾病可能的细菌（无基础疾病）</a:t>
            </a:r>
            <a:endParaRPr kumimoji="1" lang="en-US" altLang="zh-CN" dirty="0"/>
          </a:p>
          <a:p>
            <a:pPr lvl="3" latinLnBrk="0"/>
            <a:r>
              <a:rPr kumimoji="1" lang="zh-CN" altLang="en-US" sz="2000" dirty="0"/>
              <a:t>耳鼻喉、上呼吸</a:t>
            </a:r>
            <a:r>
              <a:rPr kumimoji="1" lang="zh-CN" altLang="en-US" sz="2000" dirty="0"/>
              <a:t>道：肺炎链球菌、流感嗜血杆菌、卡他莫拉菌</a:t>
            </a:r>
            <a:endParaRPr kumimoji="1" lang="en-US" altLang="zh-CN" sz="2000" dirty="0"/>
          </a:p>
          <a:p>
            <a:pPr lvl="3" latinLnBrk="0"/>
            <a:r>
              <a:rPr kumimoji="1" lang="zh-CN" altLang="en-US" sz="2000" dirty="0"/>
              <a:t>外伤：金黄色葡萄球菌</a:t>
            </a:r>
            <a:endParaRPr kumimoji="1" lang="en-US" altLang="zh-CN" sz="2000" dirty="0"/>
          </a:p>
          <a:p>
            <a:pPr lvl="3" latinLnBrk="0"/>
            <a:r>
              <a:rPr kumimoji="1" lang="zh-CN" altLang="en-US" sz="2000" dirty="0"/>
              <a:t>丹毒、蜂窝组织炎：溶血性链球菌、金黄色葡萄球菌</a:t>
            </a:r>
            <a:endParaRPr kumimoji="1" lang="en-US" altLang="zh-CN" sz="2000" dirty="0"/>
          </a:p>
          <a:p>
            <a:pPr lvl="3" latinLnBrk="0"/>
            <a:r>
              <a:rPr kumimoji="1" lang="zh-CN" altLang="en-US" sz="2000" dirty="0"/>
              <a:t>尿路感染：大肠埃希菌、肠球菌、念珠菌</a:t>
            </a:r>
            <a:endParaRPr kumimoji="1" lang="en-US" altLang="zh-CN" sz="2000" dirty="0"/>
          </a:p>
          <a:p>
            <a:pPr lvl="3" latinLnBrk="0"/>
            <a:r>
              <a:rPr kumimoji="1" lang="zh-CN" altLang="en-US" sz="2000" dirty="0"/>
              <a:t>腹泻：空肠弯曲菌、沙门菌、志贺菌、大肠埃希菌、艰难梭菌</a:t>
            </a:r>
            <a:endParaRPr kumimoji="1" lang="en-US" altLang="zh-CN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抗菌谱符合感染疾病的常见病原体及耐药菌风险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依据病人的性别、年龄、基础疾病等来判断</a:t>
            </a:r>
            <a:endParaRPr kumimoji="1"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7113" y="3039289"/>
            <a:ext cx="8987939" cy="30042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药物选择适宜</a:t>
            </a:r>
            <a:endParaRPr kumimoji="1" lang="zh-CN" altLang="en-US" dirty="0"/>
          </a:p>
        </p:txBody>
      </p:sp>
      <p:pic>
        <p:nvPicPr>
          <p:cNvPr id="11" name="图片 10" descr="图片包含 屏幕截图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6001" y="2587836"/>
            <a:ext cx="6243302" cy="334617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512050" y="2251710"/>
            <a:ext cx="4466590" cy="39947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numCol="2" anchor="ctr" anchorCtr="0">
            <a:noAutofit/>
          </a:bodyPr>
          <a:lstStyle/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到过高耐药地区</a:t>
            </a:r>
            <a:endParaRPr kumimoji="1"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已知有耐药菌定植</a:t>
            </a:r>
            <a:endParaRPr kumimoji="1"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高龄</a:t>
            </a:r>
            <a:endParaRPr kumimoji="1"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免疫抑制</a:t>
            </a:r>
            <a:endParaRPr kumimoji="1"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初始干预措施延迟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小时以上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无法获得充分清创或通过引流充分控制感染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器官功能障碍的程度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伴有其他共存疾病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如，肾病或肝病、恶性肿瘤、造成免疫功能低下的情况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严重腹膜受累或弥漫性腹膜炎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白蛋白水平低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营养状况不良</a:t>
            </a:r>
            <a:endParaRPr kumimoji="1"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40051" y="18268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高危因素</a:t>
            </a:r>
            <a:endParaRPr kumimoji="1"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标题 3"/>
          <p:cNvSpPr txBox="1"/>
          <p:nvPr/>
        </p:nvSpPr>
        <p:spPr>
          <a:xfrm>
            <a:off x="1621155" y="2053590"/>
            <a:ext cx="3867150" cy="5981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kumimoji="1" lang="zh-CN" altLang="en-US" sz="1800" dirty="0"/>
              <a:t>社区复杂性腹腔感染药物选择</a:t>
            </a:r>
            <a:endParaRPr kumimoji="1" lang="zh-CN" alt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800" dirty="0"/>
              <a:t>青霉素：链球菌，梅毒，产气荚膜梭菌，放线菌</a:t>
            </a:r>
            <a:endParaRPr kumimoji="1" lang="en-US" altLang="zh-CN" sz="1800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阿莫西林克拉维酸，氨苄西林舒巴坦：链球菌，金葡菌，流感嗜血杆菌，卡他莫拉菌，大肠埃希菌</a:t>
            </a:r>
            <a:endParaRPr kumimoji="1" lang="en-US" altLang="zh-CN" sz="1800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一代头孢：金葡菌，</a:t>
            </a:r>
            <a:r>
              <a:rPr kumimoji="1" lang="zh-CN" altLang="en-US" sz="1800" dirty="0"/>
              <a:t>化脓链球菌（不包括肺炎链球菌）</a:t>
            </a:r>
            <a:endParaRPr kumimoji="1" lang="en-US" altLang="zh-CN" sz="1800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二代头孢：金葡菌，链球菌，大肠埃希菌，流感嗜血杆菌，卡他莫拉菌</a:t>
            </a:r>
            <a:endParaRPr kumimoji="1" lang="en-US" altLang="zh-CN" sz="1800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三代头孢：链球菌，大肠埃希菌，流感嗜血杆菌，卡他莫拉菌</a:t>
            </a:r>
            <a:endParaRPr kumimoji="1" lang="en-US" altLang="zh-CN" sz="1800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喹诺酮：肺炎链球菌，大肠埃希菌，流感嗜血杆菌，卡他莫拉菌，支原体，衣原体，军团菌</a:t>
            </a:r>
            <a:endParaRPr kumimoji="1" lang="en-US" altLang="zh-CN" sz="1800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阿奇霉素：支原体（耐药多</a:t>
            </a:r>
            <a:r>
              <a:rPr kumimoji="1" lang="zh-CN" altLang="en-US" sz="1800" dirty="0"/>
              <a:t>），衣原体，军团菌，流感嗜血杆菌</a:t>
            </a:r>
            <a:endParaRPr kumimoji="1" lang="en-US" altLang="zh-CN" sz="1800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四环素：支原体，衣原体</a:t>
            </a:r>
            <a:endParaRPr kumimoji="1" lang="en-US" altLang="zh-CN" sz="1800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氨基糖苷：革兰阴性菌</a:t>
            </a:r>
            <a:endParaRPr kumimoji="1" lang="en-US" altLang="zh-CN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常用抗菌药物的大致定位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000" dirty="0"/>
              <a:t>头孢他啶：铜绿假单胞菌，肠杆菌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头孢哌酮舒巴坦：铜绿假单胞菌，耐药肠杆菌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哌拉西林他唑巴坦钠：厌氧菌，耐药肠杆菌，铜绿假单胞菌</a:t>
            </a:r>
            <a:endParaRPr kumimoji="1" lang="en-US" altLang="zh-CN" sz="2000" dirty="0"/>
          </a:p>
          <a:p>
            <a:r>
              <a:rPr kumimoji="1" lang="zh-CN" altLang="en-US" sz="2000" dirty="0"/>
              <a:t>碳青霉烯：重症感染有耐药菌风险，耐药菌感染，厌氧菌混合感染</a:t>
            </a:r>
            <a:endParaRPr kumimoji="1" lang="en-US" altLang="zh-CN" sz="2000" dirty="0"/>
          </a:p>
          <a:p>
            <a:r>
              <a:rPr kumimoji="1" lang="zh-CN" altLang="en-US" sz="2000" dirty="0"/>
              <a:t>替加环素：耐药鲍曼不动，耐药肠杆菌科细菌</a:t>
            </a:r>
            <a:endParaRPr kumimoji="1" lang="en-US" altLang="zh-CN" sz="2000" dirty="0"/>
          </a:p>
          <a:p>
            <a:r>
              <a:rPr kumimoji="1" lang="zh-CN" altLang="en-US" sz="2000" dirty="0"/>
              <a:t>多黏菌素</a:t>
            </a:r>
            <a:r>
              <a:rPr kumimoji="1" lang="en-US" altLang="zh-CN" sz="2000" dirty="0"/>
              <a:t>B</a:t>
            </a:r>
            <a:r>
              <a:rPr kumimoji="1" lang="zh-CN" altLang="en-US" sz="2000" dirty="0"/>
              <a:t>：耐药鲍曼不动，耐药肠杆菌科细菌，耐药铜绿假单胞菌</a:t>
            </a:r>
            <a:endParaRPr kumimoji="1" lang="en-US" altLang="zh-CN" sz="2000" dirty="0"/>
          </a:p>
          <a:p>
            <a:r>
              <a:rPr kumimoji="1" lang="zh-CN" altLang="en-US" sz="2000" dirty="0"/>
              <a:t>头孢他啶阿维巴坦：产丝氨酸酶的耐碳青霉烯肠杆菌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氨基糖苷：耐药阴性菌、铜绿假单胞菌的联合治疗</a:t>
            </a:r>
            <a:endParaRPr kumimoji="1" lang="en-US" altLang="zh-CN" sz="2000" dirty="0"/>
          </a:p>
          <a:p>
            <a:r>
              <a:rPr kumimoji="1" lang="zh-CN" altLang="en-US" sz="2000" dirty="0"/>
              <a:t>环丙沙星：铜绿假单胞菌联合治疗</a:t>
            </a:r>
            <a:endParaRPr kumimoji="1" lang="en-US" altLang="zh-CN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常用抗菌药物的在院内感染的主要定位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  <a:endParaRPr kumimoji="1"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713976" y="1326158"/>
          <a:ext cx="8764048" cy="5336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0305"/>
                <a:gridCol w="6463743"/>
              </a:tblGrid>
              <a:tr h="535442"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关注点</a:t>
                      </a:r>
                      <a:endParaRPr lang="zh-CN" altLang="en-US" sz="20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头孢氨苄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金葡菌、化脓性链球菌感染首选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生物利用角度低，给药频次多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头孢呋辛</a:t>
                      </a:r>
                      <a:endParaRPr lang="en-US" altLang="zh-CN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头孢丙烯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口服二代头孢中作用比较全面，对肺链作用好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头孢丙烯在扁桃体分布较好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头孢克洛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口味较好，适合儿童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对肺炎链球菌作用较弱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96025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头孢地尼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口味较好，适合儿童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生物利用度（</a:t>
                      </a:r>
                      <a:r>
                        <a:rPr lang="en-US" altLang="zh-CN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20-25%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），国内说明书剂量偏低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96025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头孢克肟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对金葡菌作用很差，不适宜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对肺链等阳性球菌较弱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  <a:endParaRPr kumimoji="1"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32280" y="1563370"/>
          <a:ext cx="8977630" cy="4445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2480"/>
                <a:gridCol w="3823970"/>
                <a:gridCol w="3091180"/>
              </a:tblGrid>
              <a:tr h="811530"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优点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缺点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</a:tr>
              <a:tr h="117348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头孢曲松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阳球作用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好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对链球菌作用强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部分金葡菌感染也可使用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不覆盖铜绿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不覆</a:t>
                      </a:r>
                      <a:r>
                        <a:rPr lang="en-US" altLang="zh-CN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</a:tr>
              <a:tr h="128651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头孢他啶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覆盖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铜绿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对阴性菌作用优于曲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松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对阳性球菌作用差（金葡菌、肺链等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altLang="zh-CN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耐药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</a:tr>
              <a:tr h="117348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头孢哌酮舒巴坦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覆盖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铜绿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含酶抑制剂，覆盖产</a:t>
                      </a:r>
                      <a:r>
                        <a:rPr lang="en-US" altLang="zh-CN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细菌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对阳性球菌作用差（金葡菌、肺链等）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  <a:endParaRPr kumimoji="1"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837002" y="1783512"/>
          <a:ext cx="8282912" cy="4034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5445"/>
                <a:gridCol w="2624627"/>
                <a:gridCol w="2121420"/>
                <a:gridCol w="2121420"/>
              </a:tblGrid>
              <a:tr h="736496"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肺炎</a:t>
                      </a: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链球菌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铜绿假单胞菌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厌氧菌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环丙沙星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作用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差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作用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好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marL="0" marR="0" lvl="0" indent="0" algn="ctr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覆盖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</a:tr>
              <a:tr h="116808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左氧氟沙星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作用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好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覆盖</a:t>
                      </a:r>
                      <a:endParaRPr lang="en-US" altLang="zh-CN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覆盖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莫西沙星</a:t>
                      </a:r>
                      <a:endParaRPr lang="zh-CN" altLang="en-US" sz="18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作用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最好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</a:t>
                      </a: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覆盖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p>
                      <a:pPr algn="ctr">
                        <a:lnSpc>
                          <a:spcPct val="130000"/>
                        </a:lnSpc>
                        <a:buNone/>
                      </a:pPr>
                      <a:r>
                        <a:rPr lang="zh-CN" altLang="en-US" sz="18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覆盖</a:t>
                      </a:r>
                      <a:endParaRPr lang="zh-CN" altLang="en-US" sz="18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“高级”的抗菌药物一定比“低级”的更好。越是重症病人越要选择更“高级”的抗菌药</a:t>
            </a:r>
            <a:endParaRPr kumimoji="1"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药物选择上的误区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304" y="3058510"/>
            <a:ext cx="5586701" cy="325068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221950" y="2430080"/>
            <a:ext cx="3372477" cy="181870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MSSA</a:t>
            </a:r>
            <a:r>
              <a:rPr kumimoji="1"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相关感染性心内膜炎</a:t>
            </a:r>
            <a:endParaRPr kumimoji="1" lang="zh-CN" altLang="en-US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THeiti Light" panose="02010600040101010101" charset="-122"/>
            </a:endParaRP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万古霉素 </a:t>
            </a:r>
            <a:r>
              <a:rPr kumimoji="1"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 萘夫西林</a:t>
            </a:r>
            <a:endParaRPr kumimoji="1"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THeiti Light" panose="02010600040101010101" charset="-122"/>
            </a:endParaRP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失败率 </a:t>
            </a:r>
            <a:r>
              <a:rPr kumimoji="1"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20%</a:t>
            </a: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4%</a:t>
            </a:r>
            <a:endParaRPr kumimoji="1"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THeiti Light" panose="02010600040101010101" charset="-122"/>
            </a:endParaRP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复发率万古霉素显著高于萘夫西林</a:t>
            </a:r>
            <a:endParaRPr kumimoji="1"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THeiti Light" panose="02010600040101010101" charset="-122"/>
            </a:endParaRPr>
          </a:p>
          <a:p>
            <a:pPr indent="-182880" algn="r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it-IT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Medicine (Baltimore) 2003; 82:333</a:t>
            </a:r>
            <a:r>
              <a:rPr kumimoji="1"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-</a:t>
            </a:r>
            <a:r>
              <a:rPr kumimoji="1" lang="it-IT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9</a:t>
            </a:r>
            <a:r>
              <a:rPr lang="it-IT" altLang="zh-CN" sz="105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it-IT" altLang="zh-CN" sz="105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221949" y="4611156"/>
            <a:ext cx="3372476" cy="135011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MSSA</a:t>
            </a:r>
            <a:r>
              <a:rPr kumimoji="1"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相关菌血症</a:t>
            </a:r>
            <a:endParaRPr kumimoji="1" lang="zh-CN" altLang="en-US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万古霉素 </a:t>
            </a:r>
            <a:r>
              <a:rPr kumimoji="1"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头孢唑林</a:t>
            </a:r>
            <a:endParaRPr kumimoji="1"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失败率 </a:t>
            </a:r>
            <a:r>
              <a:rPr kumimoji="1"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31.2%</a:t>
            </a: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  <a:endParaRPr kumimoji="1"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/>
            <a:r>
              <a:rPr kumimoji="1" lang="pt-BR" altLang="zh-CN" sz="105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Clin</a:t>
            </a:r>
            <a:r>
              <a:rPr kumimoji="1" lang="pt-BR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 </a:t>
            </a:r>
            <a:r>
              <a:rPr kumimoji="1" lang="pt-BR" altLang="zh-CN" sz="105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Infect</a:t>
            </a:r>
            <a:r>
              <a:rPr kumimoji="1" lang="pt-BR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 </a:t>
            </a:r>
            <a:r>
              <a:rPr kumimoji="1" lang="pt-BR" altLang="zh-CN" sz="1050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Dis</a:t>
            </a:r>
            <a:r>
              <a:rPr kumimoji="1" lang="pt-BR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. </a:t>
            </a:r>
            <a:r>
              <a:rPr kumimoji="1"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2007</a:t>
            </a:r>
            <a:r>
              <a:rPr kumimoji="1" lang="pt-BR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;</a:t>
            </a:r>
            <a:r>
              <a:rPr kumimoji="1" lang="zh-CN" altLang="en-US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 </a:t>
            </a:r>
            <a:r>
              <a:rPr kumimoji="1"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44</a:t>
            </a:r>
            <a:r>
              <a:rPr kumimoji="1" lang="pt-BR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:1</a:t>
            </a:r>
            <a:r>
              <a:rPr kumimoji="1"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90</a:t>
            </a:r>
            <a:r>
              <a:rPr kumimoji="1" lang="pt-BR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-</a:t>
            </a:r>
            <a:r>
              <a:rPr kumimoji="1"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THeiti Light" panose="02010600040101010101" charset="-122"/>
              </a:rPr>
              <a:t>6</a:t>
            </a:r>
            <a:endParaRPr kumimoji="1" lang="zh-CN" altLang="en-US" sz="105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THeiti Light" panose="02010600040101010101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CN" altLang="en-US" dirty="0"/>
              <a:t>不合理案例举例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22</a:t>
            </a:r>
            <a:r>
              <a:rPr kumimoji="1" lang="zh-CN" altLang="en-US" dirty="0"/>
              <a:t>岁，诊断：肺炎。治疗：头孢他啶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45</a:t>
            </a:r>
            <a:r>
              <a:rPr kumimoji="1" lang="zh-CN" altLang="en-US" dirty="0"/>
              <a:t>岁，诊断：外伤。治疗：头孢克肟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44</a:t>
            </a:r>
            <a:r>
              <a:rPr kumimoji="1" lang="zh-CN" altLang="en-US" dirty="0"/>
              <a:t>岁，诊断：丹毒。治疗：依替米星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36</a:t>
            </a:r>
            <a:r>
              <a:rPr kumimoji="1" lang="zh-CN" altLang="en-US" dirty="0"/>
              <a:t>岁，诊断：尿路感染。治疗：克林霉素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岁，诊断：金葡菌血流感染。治疗：莫西沙星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CN" altLang="en-US" dirty="0"/>
              <a:t>根据感染部位选药适宜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中枢感染：头孢曲松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尿路感染：环丙沙星，左氧氟沙星、头孢他啶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胆道感染：头孢曲松、头孢哌酮</a:t>
            </a:r>
            <a:endParaRPr kumimoji="1" lang="en-US" altLang="zh-CN" dirty="0"/>
          </a:p>
          <a:p>
            <a:r>
              <a:rPr kumimoji="1" lang="zh-CN" altLang="en-US" dirty="0"/>
              <a:t>感染部位选药不适宜案例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尿路细菌感染选莫西沙星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尿路念珠菌感染选伏立康唑、</a:t>
            </a:r>
            <a:r>
              <a:rPr kumimoji="1" lang="zh-CN" altLang="en-US" dirty="0"/>
              <a:t>泊沙康唑或卡泊芬净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金葡菌中枢感染选头孢唑林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《</a:t>
            </a:r>
            <a:r>
              <a:rPr kumimoji="1" lang="zh-CN" altLang="en-US" dirty="0"/>
              <a:t>抗菌药物临床应用指导原则</a:t>
            </a:r>
            <a:r>
              <a:rPr kumimoji="1" lang="en-US" altLang="zh-CN" dirty="0"/>
              <a:t>》</a:t>
            </a:r>
            <a:r>
              <a:rPr kumimoji="1" lang="zh-CN" altLang="en-US" dirty="0"/>
              <a:t>中关于联合用药的指征</a:t>
            </a:r>
            <a:endParaRPr kumimoji="1" lang="en-US" altLang="zh-CN" dirty="0"/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>
                <a:solidFill>
                  <a:srgbClr val="FF0000"/>
                </a:solidFill>
              </a:rPr>
              <a:t>病原菌尚未查明的严重感染，包括免疫缺陷者的严重感染。</a:t>
            </a:r>
            <a:endParaRPr kumimoji="1" lang="zh-CN" altLang="en-US" dirty="0">
              <a:solidFill>
                <a:srgbClr val="FF0000"/>
              </a:solidFill>
            </a:endParaRP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>
                <a:solidFill>
                  <a:srgbClr val="FF0000"/>
                </a:solidFill>
              </a:rPr>
              <a:t>单一抗菌药物不能控制的严重感染，需氧菌及厌氧菌混合感染，</a:t>
            </a:r>
            <a:r>
              <a:rPr kumimoji="1" lang="en-US" altLang="zh-CN" dirty="0">
                <a:solidFill>
                  <a:srgbClr val="FF0000"/>
                </a:solidFill>
              </a:rPr>
              <a:t>2 </a:t>
            </a:r>
            <a:r>
              <a:rPr kumimoji="1" lang="zh-CN" altLang="en-US" dirty="0">
                <a:solidFill>
                  <a:srgbClr val="FF0000"/>
                </a:solidFill>
              </a:rPr>
              <a:t>种及 </a:t>
            </a:r>
            <a:r>
              <a:rPr kumimoji="1" lang="en-US" altLang="zh-CN" dirty="0">
                <a:solidFill>
                  <a:srgbClr val="FF0000"/>
                </a:solidFill>
              </a:rPr>
              <a:t>2 </a:t>
            </a:r>
            <a:r>
              <a:rPr kumimoji="1" lang="zh-CN" altLang="en-US" dirty="0">
                <a:solidFill>
                  <a:srgbClr val="FF0000"/>
                </a:solidFill>
              </a:rPr>
              <a:t>种以上复数菌感染，以及多重耐药菌或泛耐药菌感染。</a:t>
            </a:r>
            <a:endParaRPr kumimoji="1" lang="zh-CN" altLang="en-US" dirty="0">
              <a:solidFill>
                <a:srgbClr val="FF0000"/>
              </a:solidFill>
            </a:endParaRP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/>
              <a:t>需长疗程治疗，但病原菌易对某些抗菌药物产生耐药性的感染，如某些侵袭性真菌病；或病原菌含有不同生长特点的菌群，需要应用不同抗菌机制的药物联合使用，如结核和非结核分枝杆菌。</a:t>
            </a:r>
            <a:endParaRPr kumimoji="1" lang="zh-CN" altLang="en-US" dirty="0"/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/>
              <a:t>毒性较大的抗菌药物，联合用药时剂量可适当减少，但需有临床资料证明其同样有效。如两性霉素 </a:t>
            </a:r>
            <a:r>
              <a:rPr kumimoji="1" lang="en-US" altLang="zh-CN" dirty="0"/>
              <a:t>B </a:t>
            </a:r>
            <a:r>
              <a:rPr kumimoji="1" lang="zh-CN" altLang="en-US" dirty="0"/>
              <a:t>与氟胞嘧啶联合治疗隐球菌脑膜炎时，前者的剂量可适当减少，以减少其毒性反应。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联合治疗适宜性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联合用药不适宜案例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32</a:t>
            </a:r>
            <a:r>
              <a:rPr kumimoji="1" lang="zh-CN" altLang="en-US" dirty="0"/>
              <a:t>岁，诊断：多发伤。治疗：注射用头孢唑肟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，依替米星氯化钠注射液 </a:t>
            </a:r>
            <a:r>
              <a:rPr kumimoji="1" lang="en-US" altLang="zh-CN" dirty="0"/>
              <a:t>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岁，诊断：诊断：尿路感染。治疗：注射用拉氧头孢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，奥硝唑氯化钠注射液 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根据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时间依赖性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浓度依赖性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  <a:endParaRPr kumimoji="1" lang="zh-CN" altLang="en-US" dirty="0"/>
          </a:p>
        </p:txBody>
      </p:sp>
      <p:pic>
        <p:nvPicPr>
          <p:cNvPr id="1024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2" t="42519" r="22998" b="5200"/>
          <a:stretch>
            <a:fillRect/>
          </a:stretch>
        </p:blipFill>
        <p:spPr bwMode="auto">
          <a:xfrm>
            <a:off x="4443730" y="2127885"/>
            <a:ext cx="6935470" cy="3721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根据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药</a:t>
            </a:r>
            <a:endParaRPr kumimoji="1"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  <a:endParaRPr kumimoji="1" lang="zh-CN" altLang="en-US" dirty="0"/>
          </a:p>
        </p:txBody>
      </p:sp>
      <p:graphicFrame>
        <p:nvGraphicFramePr>
          <p:cNvPr id="6" name="Group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032510" y="2314575"/>
          <a:ext cx="10210165" cy="43154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41195"/>
                <a:gridCol w="2711450"/>
                <a:gridCol w="1852295"/>
                <a:gridCol w="3705225"/>
              </a:tblGrid>
              <a:tr h="7696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分类</a:t>
                      </a:r>
                      <a:endParaRPr kumimoji="0" lang="zh-CN" altLang="en-US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作用特性</a:t>
                      </a:r>
                      <a:endParaRPr kumimoji="0" lang="zh-CN" altLang="en-US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监测参数</a:t>
                      </a:r>
                      <a:endParaRPr kumimoji="0" lang="zh-CN" altLang="en-US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抗菌药物</a:t>
                      </a:r>
                      <a:endParaRPr kumimoji="0" lang="zh-CN" altLang="en-US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</a:tr>
              <a:tr h="11239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浓度依赖性</a:t>
                      </a:r>
                      <a:endParaRPr kumimoji="0" lang="en-US" altLang="zh-CN" sz="1800" b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(</a:t>
                      </a: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长</a:t>
                      </a: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PAE)</a:t>
                      </a:r>
                      <a:endParaRPr kumimoji="0" lang="en-US" altLang="zh-CN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浓度越高抑菌效果越好；浓度低于</a:t>
                      </a: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MIC</a:t>
                      </a: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也可有效抑制细菌生长</a:t>
                      </a:r>
                      <a:endParaRPr kumimoji="0" lang="en-US" altLang="zh-CN" sz="1800" b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C</a:t>
                      </a:r>
                      <a:r>
                        <a:rPr kumimoji="0" lang="en-US" altLang="zh-CN" sz="1800" b="1" u="none" strike="noStrike" cap="none" spc="0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max</a:t>
                      </a: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/MIC</a:t>
                      </a:r>
                      <a:endParaRPr kumimoji="0" lang="en-US" altLang="zh-CN" sz="1800" b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AUC</a:t>
                      </a:r>
                      <a:r>
                        <a:rPr kumimoji="0" lang="en-US" altLang="zh-CN" sz="1800" b="1" u="none" strike="noStrike" cap="none" spc="0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0-24</a:t>
                      </a: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/MIC</a:t>
                      </a:r>
                      <a:endParaRPr kumimoji="0" lang="en-US" altLang="zh-CN" sz="1800" b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179705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氨基糖苷类、喹诺酮类、甲硝唑、达托霉素、两性霉素</a:t>
                      </a: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B</a:t>
                      </a: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、棘白素类</a:t>
                      </a:r>
                      <a:endParaRPr kumimoji="0" lang="zh-CN" altLang="en-US" sz="1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</a:tr>
              <a:tr h="10477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时间依赖性</a:t>
                      </a:r>
                      <a:endParaRPr kumimoji="0" lang="zh-CN" altLang="en-US" sz="1800" b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(</a:t>
                      </a: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长</a:t>
                      </a: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PAE)</a:t>
                      </a:r>
                      <a:endParaRPr kumimoji="0" lang="en-US" altLang="zh-CN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zh-CN" altLang="en-US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浓度需要高于</a:t>
                      </a:r>
                      <a:r>
                        <a:rPr kumimoji="0" lang="en-US" altLang="zh-CN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MIC</a:t>
                      </a:r>
                      <a:r>
                        <a:rPr kumimoji="0" lang="zh-CN" altLang="en-US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，但长</a:t>
                      </a:r>
                      <a:r>
                        <a:rPr kumimoji="0" lang="en-US" altLang="zh-CN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PAE</a:t>
                      </a:r>
                      <a:r>
                        <a:rPr kumimoji="0" lang="zh-CN" altLang="en-US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使得低浓度下也有抑菌作用</a:t>
                      </a:r>
                      <a:endParaRPr kumimoji="0" lang="en-US" altLang="zh-CN" sz="18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AUC</a:t>
                      </a:r>
                      <a:r>
                        <a:rPr kumimoji="0" lang="en-US" altLang="zh-CN" sz="1800" b="1" u="none" strike="noStrike" cap="none" spc="0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0-24</a:t>
                      </a: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/MIC</a:t>
                      </a:r>
                      <a:endParaRPr kumimoji="0" lang="en-US" altLang="zh-CN" sz="1800" b="1" i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179705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糖肽类、阿奇霉素、替加环素、四环素、三唑类抗真菌药物</a:t>
                      </a:r>
                      <a:endParaRPr kumimoji="0" lang="zh-CN" altLang="en-US" sz="1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</a:tr>
              <a:tr h="13741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时间依赖性</a:t>
                      </a:r>
                      <a:endParaRPr kumimoji="0" lang="zh-CN" altLang="en-US" sz="1800" b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(</a:t>
                      </a: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短</a:t>
                      </a: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PAE) </a:t>
                      </a:r>
                      <a:endParaRPr kumimoji="0" lang="en-US" altLang="zh-CN" sz="18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zh-CN" altLang="en-US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浓度高于</a:t>
                      </a:r>
                      <a:r>
                        <a:rPr kumimoji="0" lang="en-US" altLang="zh-CN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MIC</a:t>
                      </a:r>
                      <a:r>
                        <a:rPr kumimoji="0" lang="zh-CN" altLang="en-US" sz="18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才有抑菌效果</a:t>
                      </a:r>
                      <a:endParaRPr kumimoji="0" lang="en-US" altLang="zh-CN" sz="1800" b="1" u="none" strike="no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800" b="1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f%T</a:t>
                      </a: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＞</a:t>
                      </a:r>
                      <a:r>
                        <a:rPr kumimoji="0" lang="en-US" altLang="zh-CN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MIC</a:t>
                      </a:r>
                      <a:endParaRPr kumimoji="0" lang="en-US" altLang="zh-CN" sz="1800" b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179705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1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THeiti Light" panose="02010600040101010101" charset="-122"/>
                        </a:rPr>
                        <a:t>青霉素类、头孢菌素类、碳青霉烯类、红霉素、克林霉素、利奈唑胺、氟胞嘧啶</a:t>
                      </a:r>
                      <a:endParaRPr kumimoji="0" lang="zh-CN" altLang="en-US" sz="1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THeiti Light" panose="02010600040101010101" charset="-122"/>
                      </a:endParaRPr>
                    </a:p>
                  </a:txBody>
                  <a:tcPr marL="0" marR="0" marT="0" marB="0" anchor="ctr"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400" dirty="0"/>
              <a:t>适宜的用法用量既与抗菌药物的</a:t>
            </a:r>
            <a:r>
              <a:rPr kumimoji="1" lang="en-US" altLang="zh-CN" sz="2400" dirty="0"/>
              <a:t>PK/PD</a:t>
            </a:r>
            <a:r>
              <a:rPr kumimoji="1" lang="zh-CN" altLang="en-US" sz="2400" dirty="0"/>
              <a:t>相关，也与感染部位和感染严重程度相关，并非一成不变。</a:t>
            </a:r>
            <a:endParaRPr kumimoji="1" lang="en-US" altLang="zh-CN" sz="2400" dirty="0"/>
          </a:p>
          <a:p>
            <a:r>
              <a:rPr kumimoji="1" lang="zh-CN" altLang="en-US" sz="2400" dirty="0"/>
              <a:t>比如左氧氟沙星</a:t>
            </a:r>
            <a:endParaRPr kumimoji="1" lang="en-US" altLang="zh-CN" sz="2400" dirty="0"/>
          </a:p>
          <a:p>
            <a:pPr lvl="1"/>
            <a:r>
              <a:rPr kumimoji="1" lang="zh-CN" altLang="en-US" dirty="0"/>
              <a:t>通常感染：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肺炎：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或 </a:t>
            </a:r>
            <a:r>
              <a:rPr kumimoji="1" lang="en-US" altLang="zh-CN" dirty="0"/>
              <a:t>0.75g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尿路感染：</a:t>
            </a:r>
            <a:r>
              <a:rPr kumimoji="1" lang="en-US" altLang="zh-CN" dirty="0"/>
              <a:t>0.25g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r>
              <a:rPr kumimoji="1" lang="zh-CN" altLang="en-US" sz="2400" dirty="0"/>
              <a:t>头孢呋辛静脉使用时，剂量为</a:t>
            </a:r>
            <a:r>
              <a:rPr kumimoji="1" lang="en-US" altLang="zh-CN" sz="2400" dirty="0"/>
              <a:t>0.75-1.5g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q8h</a:t>
            </a:r>
            <a:endParaRPr kumimoji="1" lang="en-US" altLang="zh-CN" sz="2400" dirty="0"/>
          </a:p>
          <a:p>
            <a:r>
              <a:rPr kumimoji="1" lang="zh-CN" altLang="en-US" sz="2400" dirty="0"/>
              <a:t>头孢呋辛酯口服给药时为</a:t>
            </a:r>
            <a:r>
              <a:rPr kumimoji="1" lang="en-US" altLang="zh-CN" sz="2400" dirty="0"/>
              <a:t>0.25-0.5g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q12h</a:t>
            </a:r>
            <a:endParaRPr kumimoji="1" lang="zh-CN" alt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1527175"/>
            <a:ext cx="10617200" cy="4422775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不适宜的给药剂量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岁</a:t>
            </a:r>
            <a:r>
              <a:rPr kumimoji="1" lang="en-US" altLang="zh-CN" dirty="0"/>
              <a:t>10</a:t>
            </a:r>
            <a:r>
              <a:rPr kumimoji="1" lang="zh-CN" altLang="en-US" dirty="0"/>
              <a:t>月，诊断：急性扁桃体炎。治疗：注射用氟氯西林钠 </a:t>
            </a:r>
            <a:r>
              <a:rPr kumimoji="1" lang="en-US" altLang="zh-CN" dirty="0"/>
              <a:t>1.5g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32</a:t>
            </a:r>
            <a:r>
              <a:rPr kumimoji="1" lang="zh-CN" altLang="en-US" dirty="0"/>
              <a:t>岁，诊断：肺炎。治疗：注射用头孢西丁钠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52</a:t>
            </a:r>
            <a:r>
              <a:rPr kumimoji="1" lang="zh-CN" altLang="en-US" dirty="0"/>
              <a:t>岁，诊断：医院获得性肺炎。治疗：亚胺培南西司他丁 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  <a:endParaRPr kumimoji="1" lang="en-US" altLang="zh-CN" dirty="0"/>
          </a:p>
          <a:p>
            <a:pPr marL="0" indent="0">
              <a:buNone/>
            </a:pPr>
            <a:endParaRPr kumimoji="1" lang="zh-CN" altLang="en-US" dirty="0">
              <a:highlight>
                <a:srgbClr val="FFFF00"/>
              </a:highlight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广谱</a:t>
            </a:r>
            <a:r>
              <a:rPr lang="zh-CN" altLang="en-US"/>
              <a:t>青霉素不同制剂的差异</a:t>
            </a:r>
            <a:endParaRPr lang="zh-CN" altLang="en-US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457200" y="1742149"/>
          <a:ext cx="11277600" cy="439547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270000"/>
                <a:gridCol w="3808730"/>
                <a:gridCol w="6198870"/>
              </a:tblGrid>
              <a:tr h="79756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en-US" sz="2000" b="1" spc="130" dirty="0"/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000" b="1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阿莫西林氨苄西林</a:t>
                      </a:r>
                      <a:endParaRPr lang="zh-CN" altLang="en-US" sz="2000" b="1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2000" b="1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阿莫西林克拉维酸钾氨苄西林舒巴坦</a:t>
                      </a:r>
                      <a:endParaRPr lang="zh-CN" altLang="en-US" sz="2000" b="1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/>
                </a:tc>
              </a:tr>
              <a:tr h="141859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spc="130" dirty="0"/>
                        <a:t>应用</a:t>
                      </a:r>
                      <a:endParaRPr lang="zh-CN" altLang="en-US" sz="1800" b="1" spc="130" dirty="0"/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lv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微软雅黑" panose="020B0503020204020204" pitchFamily="34" charset="-122"/>
                        <a:buChar char="•"/>
                      </a:pPr>
                      <a:r>
                        <a:rPr lang="en-US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链球菌、肠球菌</a:t>
                      </a:r>
                      <a:endParaRPr lang="en-US" altLang="en-US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lv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微软雅黑" panose="020B0503020204020204" pitchFamily="34" charset="-122"/>
                        <a:buChar char="•"/>
                      </a:pPr>
                      <a:r>
                        <a:rPr lang="en-US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李斯特菌、产气荚膜梭菌</a:t>
                      </a:r>
                      <a:endParaRPr lang="en-US" altLang="en-US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lv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微软雅黑" panose="020B0503020204020204" pitchFamily="34" charset="-122"/>
                        <a:buChar char="•"/>
                      </a:pPr>
                      <a:r>
                        <a:rPr lang="en-US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幽门螺旋杆菌（阿莫西林）</a:t>
                      </a:r>
                      <a:endParaRPr lang="en-US" altLang="en-US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lv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微软雅黑" panose="020B0503020204020204" pitchFamily="34" charset="-122"/>
                        <a:buChar char="•"/>
                      </a:pP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阴性菌（流感嗜血杆菌、卡他莫拉菌、肠杆菌科）</a:t>
                      </a:r>
                      <a:endParaRPr lang="en-US" altLang="zh-CN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lv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微软雅黑" panose="020B0503020204020204" pitchFamily="34" charset="-122"/>
                        <a:buChar char="•"/>
                      </a:pP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厌氧菌</a:t>
                      </a:r>
                      <a:endParaRPr lang="zh-CN" altLang="en-US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7500" marR="317500" marT="215900" marB="215900" anchor="ctr"/>
                </a:tc>
              </a:tr>
              <a:tr h="1089660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800" b="1" spc="130" dirty="0"/>
                        <a:t>剂量</a:t>
                      </a:r>
                      <a:endParaRPr lang="zh-CN" altLang="en-US" sz="1800" b="1" spc="130" dirty="0"/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lv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微软雅黑" panose="020B0503020204020204" pitchFamily="34" charset="-122"/>
                        <a:buChar char="•"/>
                      </a:pP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阿莫西林胶囊：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0.5-1g</a:t>
                      </a: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q6-8h</a:t>
                      </a:r>
                      <a:endParaRPr lang="en-US" altLang="zh-CN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lv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微软雅黑" panose="020B0503020204020204" pitchFamily="34" charset="-122"/>
                        <a:buChar char="•"/>
                      </a:pP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阿莫西林克拉维酸片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(7:1)</a:t>
                      </a: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457-914mg</a:t>
                      </a: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q12h</a:t>
                      </a:r>
                      <a:endParaRPr lang="en-US" altLang="zh-CN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lvl="0"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微软雅黑" panose="020B0503020204020204" pitchFamily="34" charset="-122"/>
                        <a:buChar char="•"/>
                      </a:pP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注射用阿莫西林克拉维酸：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1.2g</a:t>
                      </a: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q8h</a:t>
                      </a:r>
                      <a:endParaRPr lang="en-US" altLang="zh-CN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317500" marR="317500" marT="215900" marB="215900" anchor="ctr"/>
                </a:tc>
              </a:tr>
              <a:tr h="1089660">
                <a:tc vMerge="1">
                  <a:tcPr anchor="ctr"/>
                </a:tc>
                <a:tc>
                  <a:txBody>
                    <a:bodyPr/>
                    <a:lstStyle/>
                    <a:p>
                      <a:pPr marR="0" lvl="0" indent="0" algn="l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微软雅黑" panose="020B0503020204020204" pitchFamily="34" charset="-122"/>
                        <a:buChar char="•"/>
                        <a:defRPr/>
                      </a:pP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注射用氨苄西林：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1-2g</a:t>
                      </a: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q6-8h</a:t>
                      </a: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，最高每日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12g</a:t>
                      </a:r>
                      <a:endParaRPr lang="en-US" altLang="zh-CN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317500" marR="317500" marT="215900" marB="215900" anchor="ctr"/>
                </a:tc>
                <a:tc>
                  <a:txBody>
                    <a:bodyPr/>
                    <a:lstStyle/>
                    <a:p>
                      <a:pPr marR="0" lvl="0" indent="0" algn="l" defTabSz="12192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微软雅黑" panose="020B0503020204020204" pitchFamily="34" charset="-122"/>
                        <a:buChar char="•"/>
                        <a:defRPr/>
                      </a:pP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注射用氨苄西林舒巴坦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(2:1)</a:t>
                      </a: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1.5-3g</a:t>
                      </a:r>
                      <a:r>
                        <a:rPr lang="zh-CN" altLang="en-US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800" b="0" spc="13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q6h</a:t>
                      </a:r>
                      <a:endParaRPr lang="en-US" altLang="zh-CN" sz="1800" b="0" spc="13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317500" marR="317500" marT="215900" marB="2159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kumimoji="1" lang="zh-CN" altLang="en-US" sz="3200" dirty="0"/>
              <a:t>阿莫西林克拉维酸钾不同配比口服制剂说明书剂量对比</a:t>
            </a:r>
            <a:endParaRPr kumimoji="1" lang="zh-CN" altLang="en-US" sz="32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513187" y="1585497"/>
          <a:ext cx="10053311" cy="323236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398651"/>
                <a:gridCol w="3778065"/>
                <a:gridCol w="3876595"/>
              </a:tblGrid>
              <a:tr h="8124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 </a:t>
                      </a:r>
                      <a:endParaRPr lang="zh-CN" sz="13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2:1</a:t>
                      </a: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制剂</a:t>
                      </a:r>
                      <a:endParaRPr lang="zh-CN" sz="13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7:1</a:t>
                      </a: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制剂</a:t>
                      </a:r>
                      <a:endParaRPr lang="zh-CN" sz="13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8124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说明书推荐剂量</a:t>
                      </a:r>
                      <a:endParaRPr lang="zh-CN" sz="13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每次</a:t>
                      </a: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0.375-0.75g</a:t>
                      </a: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，一天</a:t>
                      </a: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</a:t>
                      </a: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次</a:t>
                      </a:r>
                      <a:endParaRPr lang="zh-CN" sz="13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每次</a:t>
                      </a: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0.457-0.914g</a:t>
                      </a: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，一天</a:t>
                      </a: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</a:t>
                      </a: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次</a:t>
                      </a:r>
                      <a:endParaRPr lang="zh-CN" sz="13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7948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900" kern="100">
                          <a:effectLst/>
                          <a:cs typeface="微软雅黑" panose="020B0503020204020204" pitchFamily="34" charset="-122"/>
                        </a:rPr>
                        <a:t>阿莫西林剂量</a:t>
                      </a:r>
                      <a:endParaRPr lang="zh-CN" sz="13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0.5-1g/</a:t>
                      </a: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日</a:t>
                      </a:r>
                      <a:endParaRPr lang="zh-CN" sz="13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0.8-1.6g/</a:t>
                      </a: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日</a:t>
                      </a:r>
                      <a:endParaRPr lang="zh-CN" sz="13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  <a:tr h="8124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sz="1900" kern="100">
                          <a:effectLst/>
                          <a:cs typeface="微软雅黑" panose="020B0503020204020204" pitchFamily="34" charset="-122"/>
                        </a:rPr>
                        <a:t>克拉维酸剂量</a:t>
                      </a:r>
                      <a:endParaRPr lang="zh-CN" sz="13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kern="10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0.25-0.5g/</a:t>
                      </a:r>
                      <a:r>
                        <a:rPr lang="zh-CN" sz="1900" kern="100">
                          <a:effectLst/>
                          <a:cs typeface="微软雅黑" panose="020B0503020204020204" pitchFamily="34" charset="-122"/>
                        </a:rPr>
                        <a:t>日</a:t>
                      </a:r>
                      <a:endParaRPr lang="zh-CN" sz="13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900" kern="100" dirty="0">
                          <a:effectLst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0.114-0.228g/</a:t>
                      </a:r>
                      <a:r>
                        <a:rPr lang="zh-CN" sz="1900" kern="100" dirty="0">
                          <a:effectLst/>
                          <a:cs typeface="微软雅黑" panose="020B0503020204020204" pitchFamily="34" charset="-122"/>
                        </a:rPr>
                        <a:t>日</a:t>
                      </a:r>
                      <a:endParaRPr lang="zh-CN" sz="13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230412" y="4817860"/>
            <a:ext cx="7673896" cy="1135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 hangingPunct="0">
              <a:lnSpc>
                <a:spcPct val="150000"/>
              </a:lnSpc>
            </a:pPr>
            <a:r>
              <a:rPr kumimoji="1" lang="zh-CN" altLang="en-US" sz="24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解决办法？</a:t>
            </a:r>
            <a:endParaRPr kumimoji="1" lang="en-US" altLang="zh-CN" sz="2400" b="1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  <a:p>
            <a:pPr defTabSz="1219200" hangingPunct="0">
              <a:lnSpc>
                <a:spcPct val="150000"/>
              </a:lnSpc>
            </a:pPr>
            <a:r>
              <a:rPr kumimoji="1" lang="zh-CN" altLang="en-US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每次：阿莫西林克拉维酸（</a:t>
            </a:r>
            <a:r>
              <a:rPr kumimoji="1" lang="en-US" altLang="zh-CN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2:1</a:t>
            </a:r>
            <a:r>
              <a:rPr kumimoji="1" lang="zh-CN" altLang="en-US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）</a:t>
            </a:r>
            <a:r>
              <a:rPr kumimoji="1" lang="en-US" altLang="zh-CN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kumimoji="1" lang="zh-CN" altLang="en-US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片</a:t>
            </a:r>
            <a:r>
              <a:rPr kumimoji="1" lang="en-US" altLang="zh-CN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kumimoji="1" lang="zh-CN" altLang="en-US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阿莫西林胶囊</a:t>
            </a:r>
            <a:r>
              <a:rPr kumimoji="1" lang="en-US" altLang="zh-CN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kumimoji="1" lang="zh-CN" altLang="en-US" sz="24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粒</a:t>
            </a:r>
            <a:endParaRPr kumimoji="1" lang="zh-CN" altLang="en-US" sz="24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1" latinLnBrk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cs typeface="仿宋" panose="02010609060101010101" charset="-122"/>
              </a:rPr>
              <a:t>β</a:t>
            </a:r>
            <a:r>
              <a:rPr lang="zh-CN" altLang="en-US" sz="2000" dirty="0">
                <a:cs typeface="仿宋" panose="02010609060101010101" charset="-122"/>
              </a:rPr>
              <a:t>内酰胺类药物是核心药物，更需要满足</a:t>
            </a:r>
            <a:r>
              <a:rPr lang="en-US" altLang="zh-CN" sz="2000" dirty="0">
                <a:cs typeface="仿宋" panose="02010609060101010101" charset="-122"/>
              </a:rPr>
              <a:t>PK/PD</a:t>
            </a:r>
            <a:r>
              <a:rPr lang="zh-CN" altLang="en-US" sz="2000" dirty="0">
                <a:cs typeface="仿宋" panose="02010609060101010101" charset="-122"/>
              </a:rPr>
              <a:t>要求：</a:t>
            </a:r>
            <a:r>
              <a:rPr lang="en-US" altLang="zh-CN" sz="2000" b="1" dirty="0">
                <a:solidFill>
                  <a:srgbClr val="C00000"/>
                </a:solidFill>
                <a:cs typeface="仿宋" panose="02010609060101010101" charset="-122"/>
              </a:rPr>
              <a:t>%T</a:t>
            </a:r>
            <a:r>
              <a:rPr lang="zh-CN" altLang="en-US" sz="2000" b="1" dirty="0">
                <a:solidFill>
                  <a:srgbClr val="C00000"/>
                </a:solidFill>
                <a:cs typeface="仿宋" panose="02010609060101010101" charset="-122"/>
              </a:rPr>
              <a:t>＞</a:t>
            </a:r>
            <a:r>
              <a:rPr lang="en-US" altLang="zh-CN" sz="2000" b="1" dirty="0">
                <a:solidFill>
                  <a:srgbClr val="C00000"/>
                </a:solidFill>
                <a:cs typeface="仿宋" panose="02010609060101010101" charset="-122"/>
              </a:rPr>
              <a:t>MIC</a:t>
            </a:r>
            <a:endParaRPr lang="en-US" altLang="zh-CN" sz="2000" b="1" dirty="0">
              <a:solidFill>
                <a:srgbClr val="C00000"/>
              </a:solidFill>
              <a:cs typeface="仿宋" panose="02010609060101010101" charset="-122"/>
            </a:endParaRPr>
          </a:p>
          <a:p>
            <a:pPr marL="800100" lvl="1" indent="-342900" eaLnBrk="1" latinLnBrk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800" dirty="0">
                <a:cs typeface="仿宋" panose="02010609060101010101" charset="-122"/>
              </a:rPr>
              <a:t>给药频次：肾功能不全时头孢他啶阿维巴坦与头孢他啶调整不同</a:t>
            </a:r>
            <a:endParaRPr lang="en-US" altLang="zh-CN" sz="1800" dirty="0">
              <a:cs typeface="仿宋" panose="02010609060101010101" charset="-122"/>
            </a:endParaRPr>
          </a:p>
          <a:p>
            <a:pPr marL="800100" lvl="1" indent="-342900" eaLnBrk="1" latinLnBrk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800" dirty="0">
                <a:cs typeface="仿宋" panose="02010609060101010101" charset="-122"/>
              </a:rPr>
              <a:t>治疗耐药阴性菌的</a:t>
            </a:r>
            <a:r>
              <a:rPr lang="en-US" altLang="zh-CN" sz="1800" dirty="0">
                <a:cs typeface="仿宋" panose="02010609060101010101" charset="-122"/>
              </a:rPr>
              <a:t>β</a:t>
            </a:r>
            <a:r>
              <a:rPr lang="zh-CN" altLang="en-US" sz="1800" dirty="0">
                <a:cs typeface="仿宋" panose="02010609060101010101" charset="-122"/>
              </a:rPr>
              <a:t>内酰胺药物的需要更长的输注时间</a:t>
            </a:r>
            <a:endParaRPr lang="en-US" altLang="zh-CN" sz="1800" dirty="0">
              <a:solidFill>
                <a:schemeClr val="tx1"/>
              </a:solidFill>
              <a:cs typeface="仿宋" panose="02010609060101010101" charset="-122"/>
            </a:endParaRPr>
          </a:p>
          <a:p>
            <a:pPr marL="800100" lvl="1" indent="-342900" eaLnBrk="1" latinLnBrk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800" b="1" dirty="0">
                <a:solidFill>
                  <a:srgbClr val="C00000"/>
                </a:solidFill>
                <a:cs typeface="仿宋" panose="02010609060101010101" charset="-122"/>
              </a:rPr>
              <a:t>更准确的方法：谷浓度＞</a:t>
            </a:r>
            <a:r>
              <a:rPr lang="en-US" altLang="zh-CN" sz="1800" b="1" dirty="0">
                <a:solidFill>
                  <a:srgbClr val="C00000"/>
                </a:solidFill>
                <a:cs typeface="仿宋" panose="02010609060101010101" charset="-122"/>
              </a:rPr>
              <a:t>4×6MIC</a:t>
            </a:r>
            <a:endParaRPr lang="en-US" altLang="zh-CN" sz="1800" b="1" dirty="0">
              <a:solidFill>
                <a:srgbClr val="C00000"/>
              </a:solidFill>
              <a:cs typeface="仿宋" panose="02010609060101010101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/>
              <a:t>耐药阴性菌治疗中的</a:t>
            </a:r>
            <a:r>
              <a:rPr lang="en-US" altLang="zh-CN" b="1" dirty="0"/>
              <a:t>PK/PD</a:t>
            </a:r>
            <a:endParaRPr lang="zh-CN" altLang="en-US" dirty="0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6997065" y="3726815"/>
          <a:ext cx="5004435" cy="288099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33345"/>
                <a:gridCol w="2371090"/>
              </a:tblGrid>
              <a:tr h="614680">
                <a:tc>
                  <a:txBody>
                    <a:bodyPr/>
                    <a:p>
                      <a:pPr indent="0" algn="ctr" fontAlgn="auto">
                        <a:spcAft>
                          <a:spcPts val="100"/>
                        </a:spcAft>
                        <a:buNone/>
                      </a:pPr>
                      <a:r>
                        <a:rPr lang="zh-CN" alt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药物</a:t>
                      </a:r>
                      <a:endParaRPr lang="zh-CN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100"/>
                        </a:spcAft>
                        <a:buNone/>
                      </a:pPr>
                      <a:r>
                        <a:rPr lang="zh-CN" alt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输注时间</a:t>
                      </a:r>
                      <a:endParaRPr lang="zh-CN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indent="0" algn="ctr" fontAlgn="auto">
                        <a:spcAft>
                          <a:spcPts val="100"/>
                        </a:spcAft>
                        <a:buNone/>
                      </a:pPr>
                      <a:r>
                        <a:rPr lang="zh-CN" alt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（说明书或指南）</a:t>
                      </a:r>
                      <a:endParaRPr lang="zh-CN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377190"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zh-CN" altLang="en-US" sz="1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头孢他啶阿维巴坦</a:t>
                      </a:r>
                      <a:endParaRPr lang="zh-CN" altLang="en-US" sz="1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2-3</a:t>
                      </a:r>
                      <a:r>
                        <a:rPr lang="zh-CN" alt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小时</a:t>
                      </a:r>
                      <a:endParaRPr lang="zh-CN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377190"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zh-CN" altLang="en-US" sz="1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头孢洛生他唑巴坦</a:t>
                      </a:r>
                      <a:endParaRPr lang="zh-CN" altLang="en-US" sz="1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小时</a:t>
                      </a:r>
                      <a:endParaRPr lang="zh-CN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377825"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zh-CN" altLang="en-US" sz="1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氨曲南阿维巴坦</a:t>
                      </a:r>
                      <a:endParaRPr lang="zh-CN" altLang="en-US" sz="1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小时</a:t>
                      </a:r>
                      <a:endParaRPr lang="zh-CN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377825"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zh-CN" altLang="en-US" sz="1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头孢德罗</a:t>
                      </a:r>
                      <a:endParaRPr lang="zh-CN" altLang="en-US" sz="1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小时</a:t>
                      </a:r>
                      <a:endParaRPr lang="zh-CN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379095"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zh-CN" altLang="en-US" sz="1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舒巴坦</a:t>
                      </a:r>
                      <a:endParaRPr lang="zh-CN" altLang="en-US" sz="1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小时</a:t>
                      </a:r>
                      <a:endParaRPr lang="zh-CN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377190"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zh-CN" altLang="en-US" sz="14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舒巴坦度洛巴坦 </a:t>
                      </a:r>
                      <a:endParaRPr lang="zh-CN" altLang="en-US" sz="14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小时</a:t>
                      </a:r>
                      <a:endParaRPr lang="zh-CN" altLang="en-US" sz="14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245110" y="3726815"/>
          <a:ext cx="6616700" cy="2880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840"/>
                <a:gridCol w="2080260"/>
                <a:gridCol w="3022600"/>
              </a:tblGrid>
              <a:tr h="639445">
                <a:tc>
                  <a:txBody>
                    <a:bodyPr/>
                    <a:p>
                      <a:pPr indent="0" algn="ctr" fontAlgn="auto">
                        <a:spcAft>
                          <a:spcPts val="100"/>
                        </a:spcAft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Cr</a:t>
                      </a: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Cl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  <a:p>
                      <a:pPr indent="0" algn="ctr" fontAlgn="auto">
                        <a:spcAft>
                          <a:spcPts val="100"/>
                        </a:spcAft>
                        <a:buNone/>
                      </a:pPr>
                      <a:r>
                        <a:rPr lang="zh-CN" altLang="en-US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（</a:t>
                      </a: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ml/min</a:t>
                      </a:r>
                      <a:r>
                        <a:rPr lang="zh-CN" altLang="en-US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</a:t>
                      </a:r>
                      <a:endParaRPr lang="zh-CN" altLang="en-US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100"/>
                        </a:spcAft>
                        <a:buNone/>
                      </a:pPr>
                      <a:r>
                        <a:rPr lang="zh-CN" altLang="en-US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头孢他啶剂量</a:t>
                      </a:r>
                      <a:endParaRPr lang="zh-CN" altLang="en-US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100"/>
                        </a:spcAft>
                        <a:buNone/>
                      </a:pPr>
                      <a:r>
                        <a:rPr lang="zh-CN" altLang="en-US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头孢他啶阿维巴坦剂量</a:t>
                      </a:r>
                      <a:endParaRPr lang="zh-CN" altLang="en-US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  <a:p>
                      <a:pPr indent="0" algn="ctr" fontAlgn="auto">
                        <a:spcAft>
                          <a:spcPts val="100"/>
                        </a:spcAft>
                        <a:buNone/>
                      </a:pPr>
                      <a:r>
                        <a:rPr lang="zh-CN" altLang="en-US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（以头孢他啶计）</a:t>
                      </a:r>
                      <a:endParaRPr lang="zh-CN" altLang="en-US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5600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1-50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1g q12h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1g q8h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56197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16-30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1g q24h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0.75g q12h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5588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6-15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0.5g q24h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0.75g q24h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</a:tr>
              <a:tr h="5607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＜</a:t>
                      </a: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5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0.5g q48h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indent="0" algn="ctr" fontAlgn="auto">
                        <a:spcAft>
                          <a:spcPts val="600"/>
                        </a:spcAft>
                        <a:buNone/>
                      </a:pPr>
                      <a:r>
                        <a:rPr lang="en-US" altLang="zh-CN" sz="16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0.75g q48h</a:t>
                      </a:r>
                      <a:endParaRPr lang="en-US" altLang="zh-CN" sz="16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354521" y="905018"/>
            <a:ext cx="6536887" cy="5925195"/>
            <a:chOff x="1734754" y="817058"/>
            <a:chExt cx="5674493" cy="51435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34754" y="817058"/>
              <a:ext cx="5674493" cy="5143500"/>
            </a:xfrm>
            <a:prstGeom prst="rect">
              <a:avLst/>
            </a:prstGeom>
          </p:spPr>
        </p:pic>
        <p:cxnSp>
          <p:nvCxnSpPr>
            <p:cNvPr id="6" name="直线连接符 5"/>
            <p:cNvCxnSpPr/>
            <p:nvPr/>
          </p:nvCxnSpPr>
          <p:spPr bwMode="auto">
            <a:xfrm>
              <a:off x="3429000" y="1515248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直线连接符 6"/>
            <p:cNvCxnSpPr/>
            <p:nvPr/>
          </p:nvCxnSpPr>
          <p:spPr bwMode="auto">
            <a:xfrm>
              <a:off x="3419733" y="1320629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直线连接符 8"/>
            <p:cNvCxnSpPr/>
            <p:nvPr/>
          </p:nvCxnSpPr>
          <p:spPr bwMode="auto">
            <a:xfrm>
              <a:off x="2891481" y="1524515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直线连接符 9"/>
            <p:cNvCxnSpPr/>
            <p:nvPr/>
          </p:nvCxnSpPr>
          <p:spPr bwMode="auto">
            <a:xfrm>
              <a:off x="3429000" y="1746936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2000" y="27787"/>
            <a:ext cx="10668000" cy="973084"/>
          </a:xfrm>
        </p:spPr>
        <p:txBody>
          <a:bodyPr/>
          <a:lstStyle/>
          <a:p>
            <a:r>
              <a:rPr kumimoji="1" lang="zh-CN" altLang="en-US" dirty="0"/>
              <a:t>肾功能不全时的剂量调整</a:t>
            </a:r>
            <a:endParaRPr kumimoji="1"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7419410" y="1268330"/>
            <a:ext cx="4392421" cy="1422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依据：肾小球滤过率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方法：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肌酐清除率计算（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CG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公式）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②eGFR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计算（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CKD-EPI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公式）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1521885"/>
            <a:ext cx="10668000" cy="4318920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</a:pPr>
            <a:r>
              <a:rPr kumimoji="1" lang="zh-CN" altLang="en-US" sz="2000" dirty="0"/>
              <a:t>易被忽略的重要生理状态</a:t>
            </a:r>
            <a:endParaRPr kumimoji="1" lang="en-US" altLang="zh-CN" sz="2000" dirty="0"/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kumimoji="1" lang="en-US" altLang="zh-CN" sz="2000" dirty="0"/>
              <a:t>ARC</a:t>
            </a:r>
            <a:r>
              <a:rPr kumimoji="1" lang="zh-CN" altLang="en-US" sz="2000" dirty="0"/>
              <a:t>：</a:t>
            </a:r>
            <a:r>
              <a:rPr kumimoji="1" lang="en-US" altLang="zh-CN" sz="2000" dirty="0" err="1"/>
              <a:t>CrCl</a:t>
            </a:r>
            <a:r>
              <a:rPr kumimoji="1" lang="zh-CN" altLang="en-US" sz="2000" dirty="0"/>
              <a:t>＞</a:t>
            </a:r>
            <a:r>
              <a:rPr kumimoji="1" lang="en-US" altLang="zh-CN" sz="2000" dirty="0"/>
              <a:t>130ml/(min·1.73m</a:t>
            </a:r>
            <a:r>
              <a:rPr kumimoji="1" lang="en-US" altLang="zh-CN" sz="2000" baseline="30000" dirty="0"/>
              <a:t>2</a:t>
            </a:r>
            <a:r>
              <a:rPr kumimoji="1" lang="en-US" altLang="zh-CN" sz="2000" dirty="0"/>
              <a:t>)</a:t>
            </a:r>
            <a:endParaRPr kumimoji="1" lang="en-US" altLang="zh-CN" sz="2000" dirty="0"/>
          </a:p>
          <a:p>
            <a:pPr>
              <a:lnSpc>
                <a:spcPct val="140000"/>
              </a:lnSpc>
              <a:spcBef>
                <a:spcPts val="0"/>
              </a:spcBef>
            </a:pPr>
            <a:r>
              <a:rPr kumimoji="1" lang="zh-CN" altLang="en-US" sz="2000" dirty="0"/>
              <a:t>常见于</a:t>
            </a:r>
            <a:endParaRPr kumimoji="1" lang="en-US" altLang="zh-CN" sz="2000" dirty="0"/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kumimoji="1" lang="zh-CN" altLang="en-US" sz="2000" dirty="0"/>
              <a:t>免疫反应和炎症反应</a:t>
            </a:r>
            <a:endParaRPr kumimoji="1" lang="en-US" altLang="zh-CN" sz="2000" dirty="0"/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kumimoji="1" lang="zh-CN" altLang="en-US" sz="2000" dirty="0"/>
              <a:t>补液与液体复苏</a:t>
            </a:r>
            <a:endParaRPr kumimoji="1" lang="en-US" altLang="zh-CN" sz="2000" dirty="0"/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kumimoji="1" lang="zh-CN" altLang="en-US" sz="2000" dirty="0"/>
              <a:t>血管活性药</a:t>
            </a:r>
            <a:endParaRPr kumimoji="1" lang="en-US" altLang="zh-CN" sz="2000" dirty="0"/>
          </a:p>
          <a:p>
            <a:pPr lvl="1">
              <a:lnSpc>
                <a:spcPct val="140000"/>
              </a:lnSpc>
              <a:spcBef>
                <a:spcPts val="0"/>
              </a:spcBef>
            </a:pPr>
            <a:r>
              <a:rPr kumimoji="1" lang="zh-CN" altLang="en-US" sz="2000" dirty="0"/>
              <a:t>肾脏功能恢复</a:t>
            </a:r>
            <a:endParaRPr kumimoji="1" lang="en-US" altLang="zh-CN" sz="280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sz="3600" dirty="0"/>
              <a:t>肾清除亢进</a:t>
            </a:r>
            <a:br>
              <a:rPr kumimoji="1" lang="en-US" altLang="zh-CN" sz="3600" dirty="0"/>
            </a:br>
            <a:r>
              <a:rPr kumimoji="1" lang="zh-CN" altLang="en-US" sz="3600" dirty="0"/>
              <a:t>（</a:t>
            </a:r>
            <a:r>
              <a:rPr kumimoji="1" lang="en-US" altLang="zh-CN" sz="3600" dirty="0"/>
              <a:t>augmented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renal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clearance</a:t>
            </a:r>
            <a:r>
              <a:rPr kumimoji="1" lang="zh-CN" altLang="en-US" sz="3600" dirty="0"/>
              <a:t>，</a:t>
            </a:r>
            <a:r>
              <a:rPr kumimoji="1" lang="en-US" altLang="zh-CN" sz="3600" dirty="0"/>
              <a:t>ARC</a:t>
            </a:r>
            <a:r>
              <a:rPr kumimoji="1" lang="zh-CN" altLang="en-US" sz="3600" dirty="0"/>
              <a:t>）</a:t>
            </a:r>
            <a:endParaRPr kumimoji="1" lang="zh-CN" altLang="en-US" sz="3600" dirty="0"/>
          </a:p>
        </p:txBody>
      </p:sp>
      <p:sp>
        <p:nvSpPr>
          <p:cNvPr id="8" name="矩形 7"/>
          <p:cNvSpPr/>
          <p:nvPr/>
        </p:nvSpPr>
        <p:spPr>
          <a:xfrm>
            <a:off x="913420" y="6429280"/>
            <a:ext cx="5456943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l-PL" altLang="zh-CN" sz="1000" dirty="0" err="1"/>
              <a:t>Curr</a:t>
            </a:r>
            <a:r>
              <a:rPr lang="pl-PL" altLang="zh-CN" sz="1000" dirty="0"/>
              <a:t> Pharm </a:t>
            </a:r>
            <a:r>
              <a:rPr lang="pl-PL" altLang="zh-CN" sz="1000" dirty="0" err="1"/>
              <a:t>Biotechnol</a:t>
            </a:r>
            <a:r>
              <a:rPr lang="pl-PL" altLang="zh-CN" sz="1000" dirty="0"/>
              <a:t>. 2011 Dec;12(12):2020-9</a:t>
            </a:r>
            <a:endParaRPr lang="pl-PL" altLang="zh-CN" sz="1000" dirty="0"/>
          </a:p>
          <a:p>
            <a:r>
              <a:rPr lang="zh-CN" altLang="en-US" sz="1000" dirty="0"/>
              <a:t>Antibiotic Pharmacokinetic/ Pharmacodynamic Considerations in the Critically Ill</a:t>
            </a:r>
            <a:r>
              <a:rPr lang="en-US" altLang="zh-CN" sz="1000" dirty="0"/>
              <a:t>.</a:t>
            </a:r>
            <a:r>
              <a:rPr lang="zh-CN" altLang="en-US" sz="1000" dirty="0"/>
              <a:t> </a:t>
            </a:r>
            <a:endParaRPr lang="zh-CN" altLang="en-US" sz="10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206" y="1391020"/>
            <a:ext cx="4093479" cy="541297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941017" y="2757294"/>
            <a:ext cx="2762274" cy="2182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kumimoji="1"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危险因素</a:t>
            </a:r>
            <a:endParaRPr kumimoji="1"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kumimoji="1"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青年人，脓毒症，创伤，烧伤，手术后（特别是神外手术），粒缺伴发热，囊性纤维化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3420" y="5142777"/>
            <a:ext cx="3834622" cy="1289905"/>
          </a:xfrm>
          <a:prstGeom prst="rect">
            <a:avLst/>
          </a:prstGeom>
          <a:solidFill>
            <a:srgbClr val="F9DBD3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</a:t>
            </a:r>
            <a:r>
              <a:rPr kumimoji="1"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ARC</a:t>
            </a:r>
            <a:r>
              <a:rPr kumimoji="1"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影响的“非肾脏清除药物”</a:t>
            </a:r>
            <a:endParaRPr kumimoji="1"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多黏菌素</a:t>
            </a:r>
            <a:r>
              <a:rPr kumimoji="1"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1" lang="en-US" altLang="zh-CN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利奈唑胺</a:t>
            </a:r>
            <a:endParaRPr lang="zh-CN" altLang="en-US" sz="1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37F7E-6C61-8741-987B-A23DC0A5F1D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肝功能不全的剂量调整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8060" y="1492250"/>
            <a:ext cx="6758940" cy="50031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278091" y="1282185"/>
            <a:ext cx="3029997" cy="9612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依据：？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方法：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Child-Pugh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评分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kumimoji="1"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zh-CN" altLang="en-US" sz="2000" dirty="0"/>
              <a:t>口服与静脉的选择</a:t>
            </a:r>
            <a:endParaRPr kumimoji="1" lang="en-US" altLang="zh-CN" sz="2000" dirty="0"/>
          </a:p>
          <a:p>
            <a:r>
              <a:rPr kumimoji="1" lang="zh-CN" altLang="en-US" sz="2000" dirty="0"/>
              <a:t>生物利用度（</a:t>
            </a:r>
            <a:r>
              <a:rPr kumimoji="1" lang="en-US" altLang="zh-CN" sz="2000" dirty="0"/>
              <a:t>bioavailability</a:t>
            </a:r>
            <a:r>
              <a:rPr kumimoji="1" lang="zh-CN" altLang="en-US" sz="2000" dirty="0"/>
              <a:t>，</a:t>
            </a:r>
            <a:r>
              <a:rPr kumimoji="1" lang="en-US" altLang="zh-CN" sz="2000" dirty="0"/>
              <a:t>F</a:t>
            </a:r>
            <a:r>
              <a:rPr kumimoji="1" lang="zh-CN" altLang="en-US" sz="2000" dirty="0"/>
              <a:t>）</a:t>
            </a:r>
            <a:endParaRPr kumimoji="1" lang="zh-CN" altLang="en-US" sz="2000" dirty="0"/>
          </a:p>
          <a:p>
            <a:pPr lvl="1"/>
            <a:r>
              <a:rPr kumimoji="1" lang="zh-CN" altLang="en-US" sz="2000" dirty="0"/>
              <a:t>药物经血管外途径给药后吸收进入全身血液循环的相对量，单位为</a:t>
            </a:r>
            <a:r>
              <a:rPr kumimoji="1" lang="en-US" altLang="zh-CN" sz="2000" dirty="0"/>
              <a:t>%</a:t>
            </a:r>
            <a:endParaRPr kumimoji="1" lang="en-US" altLang="zh-CN" sz="2000" dirty="0"/>
          </a:p>
          <a:p>
            <a:pPr lvl="1"/>
            <a:r>
              <a:rPr kumimoji="1" lang="zh-CN" altLang="en-US" sz="2000" dirty="0"/>
              <a:t>通常与静脉给药后的体内药量相比</a:t>
            </a:r>
            <a:endParaRPr kumimoji="1" lang="zh-CN" altLang="en-US" sz="2000" dirty="0"/>
          </a:p>
          <a:p>
            <a:pPr lvl="1"/>
            <a:r>
              <a:rPr kumimoji="1" lang="zh-CN" altLang="en-US" sz="2000" dirty="0"/>
              <a:t>常用来评价口服制剂能否替代静脉制剂的依据之一</a:t>
            </a:r>
            <a:endParaRPr kumimoji="1" lang="zh-CN" altLang="en-US" sz="2000" dirty="0"/>
          </a:p>
          <a:p>
            <a:r>
              <a:rPr kumimoji="1" lang="zh-CN" altLang="en-US" sz="2000" dirty="0"/>
              <a:t>高生物利用度药物</a:t>
            </a:r>
            <a:endParaRPr kumimoji="1" lang="zh-CN" altLang="en-US" sz="2000" dirty="0"/>
          </a:p>
          <a:p>
            <a:pPr lvl="1"/>
            <a:r>
              <a:rPr kumimoji="1" lang="zh-CN" altLang="en-US" sz="2000" dirty="0"/>
              <a:t>喹诺酮，利奈唑胺，氟康唑，伏立康唑，艾沙康唑，磺胺</a:t>
            </a:r>
            <a:endParaRPr kumimoji="1" lang="en-US" altLang="zh-CN" sz="2000" dirty="0"/>
          </a:p>
          <a:p>
            <a:pPr lvl="1"/>
            <a:r>
              <a:rPr kumimoji="1" lang="zh-CN" altLang="en-US" sz="2000" dirty="0"/>
              <a:t>口服使用更大剂量：环丙沙星，奥马环素</a:t>
            </a:r>
            <a:endParaRPr kumimoji="1" lang="zh-CN" altLang="en-US" sz="2000" dirty="0"/>
          </a:p>
          <a:p>
            <a:r>
              <a:rPr kumimoji="1" lang="zh-CN" altLang="en-US" sz="2000" dirty="0"/>
              <a:t>低生物利用度药物</a:t>
            </a:r>
            <a:endParaRPr kumimoji="1" lang="zh-CN" altLang="en-US" sz="2000" dirty="0"/>
          </a:p>
          <a:p>
            <a:pPr lvl="1"/>
            <a:r>
              <a:rPr kumimoji="1" lang="zh-CN" altLang="en-US" sz="2000" dirty="0"/>
              <a:t>伊曲康唑，泊沙康唑，阿昔洛韦，更昔洛韦</a:t>
            </a:r>
            <a:endParaRPr kumimoji="1" lang="en-US" altLang="zh-CN" sz="2000" dirty="0"/>
          </a:p>
          <a:p>
            <a:pPr lvl="1"/>
            <a:r>
              <a:rPr kumimoji="1" lang="zh-CN" altLang="en-US" sz="2000" dirty="0"/>
              <a:t>头孢地尼</a:t>
            </a:r>
            <a:endParaRPr kumimoji="1"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抗生素局部用药问题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6370" y="2453640"/>
            <a:ext cx="9214485" cy="31527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227199" y="5806361"/>
            <a:ext cx="4312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抗菌药物临床应用指导原则（</a:t>
            </a:r>
            <a:r>
              <a:rPr kumimoji="1"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版）</a:t>
            </a:r>
            <a:r>
              <a:rPr kumimoji="1"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kumimoji="1"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1527175"/>
            <a:ext cx="10668000" cy="4885690"/>
          </a:xfrm>
        </p:spPr>
        <p:txBody>
          <a:bodyPr>
            <a:normAutofit fontScale="90000" lnSpcReduction="10000"/>
          </a:bodyPr>
          <a:lstStyle/>
          <a:p>
            <a:r>
              <a:rPr kumimoji="1" lang="zh-CN" altLang="en-US" sz="2285" dirty="0"/>
              <a:t>注射剂口服</a:t>
            </a:r>
            <a:endParaRPr kumimoji="1" lang="en-US" altLang="zh-CN" sz="2285" dirty="0"/>
          </a:p>
          <a:p>
            <a:pPr lvl="1"/>
            <a:r>
              <a:rPr kumimoji="1" lang="zh-CN" altLang="en-US" sz="2285" dirty="0"/>
              <a:t>万古霉素、替考拉宁：伪膜性肠炎</a:t>
            </a:r>
            <a:endParaRPr kumimoji="1" lang="en-US" altLang="zh-CN" sz="2285" dirty="0"/>
          </a:p>
          <a:p>
            <a:pPr lvl="1"/>
            <a:r>
              <a:rPr kumimoji="1" lang="zh-CN" altLang="en-US" sz="2285" dirty="0"/>
              <a:t>氨基糖苷：肠道准备</a:t>
            </a:r>
            <a:endParaRPr kumimoji="1" lang="en-US" altLang="zh-CN" sz="2285" dirty="0"/>
          </a:p>
          <a:p>
            <a:r>
              <a:rPr kumimoji="1" lang="zh-CN" altLang="en-US" sz="2285" dirty="0"/>
              <a:t>注射剂吸入给药（有争议）</a:t>
            </a:r>
            <a:endParaRPr kumimoji="1" lang="en-US" altLang="zh-CN" sz="2285" dirty="0"/>
          </a:p>
          <a:p>
            <a:pPr lvl="1"/>
            <a:r>
              <a:rPr kumimoji="1" lang="zh-CN" altLang="en-US" sz="2285" dirty="0"/>
              <a:t>阿米卡星、妥布霉素：结构性肺病伴铜绿、</a:t>
            </a:r>
            <a:r>
              <a:rPr kumimoji="1" lang="en-US" altLang="zh-CN" sz="2285" dirty="0"/>
              <a:t>NTM</a:t>
            </a:r>
            <a:r>
              <a:rPr kumimoji="1" lang="zh-CN" altLang="en-US" sz="2285" dirty="0"/>
              <a:t>感染</a:t>
            </a:r>
            <a:endParaRPr kumimoji="1" lang="en-US" altLang="zh-CN" sz="2285" dirty="0"/>
          </a:p>
          <a:p>
            <a:pPr lvl="1"/>
            <a:r>
              <a:rPr kumimoji="1" lang="zh-CN" altLang="en-US" sz="2285" dirty="0"/>
              <a:t>多黏菌素类：</a:t>
            </a:r>
            <a:r>
              <a:rPr kumimoji="1" lang="en-US" altLang="zh-CN" sz="2285" dirty="0"/>
              <a:t>MDR</a:t>
            </a:r>
            <a:r>
              <a:rPr kumimoji="1" lang="zh-CN" altLang="en-US" sz="2285" dirty="0"/>
              <a:t>菌</a:t>
            </a:r>
            <a:endParaRPr kumimoji="1" lang="en-US" altLang="zh-CN" sz="2285" dirty="0"/>
          </a:p>
          <a:p>
            <a:pPr lvl="1"/>
            <a:r>
              <a:rPr kumimoji="1" lang="zh-CN" altLang="en-US" sz="2285" dirty="0"/>
              <a:t>两性霉素</a:t>
            </a:r>
            <a:r>
              <a:rPr kumimoji="1" lang="en-US" altLang="zh-CN" sz="2285" dirty="0"/>
              <a:t>B</a:t>
            </a:r>
            <a:r>
              <a:rPr kumimoji="1" lang="zh-CN" altLang="en-US" sz="2285" dirty="0"/>
              <a:t>：肺真菌病治疗，肺移植术后真菌预防</a:t>
            </a:r>
            <a:endParaRPr kumimoji="1" lang="zh-CN" altLang="en-US" sz="2285" dirty="0"/>
          </a:p>
          <a:p>
            <a:pPr lvl="0"/>
            <a:r>
              <a:rPr kumimoji="1" lang="zh-CN" altLang="en-US" sz="2285" dirty="0"/>
              <a:t>其他局部用药</a:t>
            </a:r>
            <a:endParaRPr kumimoji="1" lang="zh-CN" altLang="en-US" sz="2285" dirty="0"/>
          </a:p>
          <a:p>
            <a:pPr lvl="1"/>
            <a:r>
              <a:rPr kumimoji="1" lang="zh-CN" altLang="en-US" sz="2285" dirty="0"/>
              <a:t>万古霉素骨髓泥</a:t>
            </a:r>
            <a:endParaRPr kumimoji="1" lang="zh-CN" altLang="en-US" sz="2285" dirty="0"/>
          </a:p>
          <a:p>
            <a:pPr lvl="1"/>
            <a:r>
              <a:rPr kumimoji="1" lang="zh-CN" altLang="en-US" sz="2285" dirty="0"/>
              <a:t>不适宜的局部用药：</a:t>
            </a:r>
            <a:r>
              <a:rPr kumimoji="1" lang="en-US" altLang="zh-CN" sz="2285" dirty="0"/>
              <a:t>β</a:t>
            </a:r>
            <a:r>
              <a:rPr kumimoji="1" lang="zh-CN" altLang="en-US" sz="2285" dirty="0"/>
              <a:t>内酰胺药物冲洗</a:t>
            </a:r>
            <a:endParaRPr kumimoji="1" lang="zh-CN" altLang="en-US" sz="2285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1527463"/>
            <a:ext cx="10668000" cy="4582391"/>
          </a:xfrm>
        </p:spPr>
        <p:txBody>
          <a:bodyPr>
            <a:normAutofit lnSpcReduction="10000"/>
          </a:bodyPr>
          <a:lstStyle/>
          <a:p>
            <a:r>
              <a:rPr kumimoji="1" lang="zh-CN" altLang="en-US" dirty="0"/>
              <a:t>糖和盐的区别？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pH</a:t>
            </a:r>
            <a:r>
              <a:rPr kumimoji="1" lang="zh-CN" altLang="en-US" dirty="0"/>
              <a:t>值、电解质</a:t>
            </a:r>
            <a:endParaRPr kumimoji="1" lang="en-US" altLang="zh-CN" dirty="0"/>
          </a:p>
          <a:p>
            <a:r>
              <a:rPr kumimoji="1" lang="zh-CN" altLang="en-US" dirty="0"/>
              <a:t>溶媒不使用糖的抗菌药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阿莫西林，氨苄西林，厄他培南，红霉素，卡泊芬净</a:t>
            </a:r>
            <a:endParaRPr kumimoji="1" lang="en-US" altLang="zh-CN" dirty="0"/>
          </a:p>
          <a:p>
            <a:r>
              <a:rPr kumimoji="1" lang="zh-CN" altLang="en-US" dirty="0"/>
              <a:t>溶媒不使用盐的抗菌药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两性霉素</a:t>
            </a:r>
            <a:r>
              <a:rPr kumimoji="1" lang="en-US" altLang="zh-CN" dirty="0"/>
              <a:t>B</a:t>
            </a:r>
            <a:r>
              <a:rPr kumimoji="1" lang="zh-CN" altLang="en-US" dirty="0"/>
              <a:t>脱氧胆酸盐及脂质体</a:t>
            </a:r>
            <a:endParaRPr kumimoji="1" lang="en-US" altLang="zh-CN" dirty="0"/>
          </a:p>
          <a:p>
            <a:r>
              <a:rPr kumimoji="1" lang="zh-CN" altLang="en-US" dirty="0"/>
              <a:t>溶媒不使用含钙的抗菌药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头孢曲松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配制方法适宜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200" dirty="0"/>
              <a:t>为什么有溶媒量</a:t>
            </a:r>
            <a:r>
              <a:rPr kumimoji="1" lang="en-US" altLang="zh-CN" sz="2200" dirty="0"/>
              <a:t>/</a:t>
            </a:r>
            <a:r>
              <a:rPr kumimoji="1" lang="zh-CN" altLang="en-US" sz="2200" dirty="0"/>
              <a:t>浓度的要求</a:t>
            </a:r>
            <a:endParaRPr kumimoji="1" lang="en-US" altLang="zh-CN" sz="2200" dirty="0"/>
          </a:p>
          <a:p>
            <a:pPr lvl="1"/>
            <a:r>
              <a:rPr kumimoji="1" lang="zh-CN" altLang="en-US" sz="2200" dirty="0"/>
              <a:t>溶解度差</a:t>
            </a:r>
            <a:endParaRPr kumimoji="1" lang="en-US" altLang="zh-CN" sz="2200" dirty="0"/>
          </a:p>
          <a:p>
            <a:pPr lvl="2"/>
            <a:r>
              <a:rPr kumimoji="1" lang="zh-CN" altLang="en-US" sz="2200" dirty="0"/>
              <a:t>亚胺培南西司他丁</a:t>
            </a:r>
            <a:r>
              <a:rPr kumimoji="1"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kumimoji="1"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0.5g/100ml</a:t>
            </a:r>
            <a:r>
              <a:rPr kumimoji="1"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kumimoji="1" lang="en-US" altLang="zh-CN" sz="2200" dirty="0"/>
          </a:p>
          <a:p>
            <a:pPr lvl="1"/>
            <a:r>
              <a:rPr kumimoji="1" lang="zh-CN" altLang="en-US" sz="2200" dirty="0"/>
              <a:t>预防不良反应</a:t>
            </a:r>
            <a:r>
              <a:rPr kumimoji="1" lang="zh-CN" altLang="en-US" sz="2200" dirty="0"/>
              <a:t>要求</a:t>
            </a:r>
            <a:endParaRPr kumimoji="1" lang="zh-CN" altLang="en-US" sz="2200" dirty="0"/>
          </a:p>
          <a:p>
            <a:pPr lvl="2"/>
            <a:r>
              <a:rPr kumimoji="1"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万古霉素（</a:t>
            </a:r>
            <a:r>
              <a:rPr kumimoji="1"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0.5g/100ml</a:t>
            </a:r>
            <a:r>
              <a:rPr kumimoji="1"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）、氨基糖苷（</a:t>
            </a:r>
            <a:r>
              <a:rPr kumimoji="1"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100-200ml</a:t>
            </a:r>
            <a:r>
              <a:rPr kumimoji="1"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）、克林霉素（</a:t>
            </a:r>
            <a:r>
              <a:rPr kumimoji="1"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0.6g/100ml</a:t>
            </a:r>
            <a:r>
              <a:rPr kumimoji="1"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）、阿昔洛韦（</a:t>
            </a:r>
            <a:r>
              <a:rPr kumimoji="1"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0.7g/100ml</a:t>
            </a:r>
            <a:r>
              <a:rPr kumimoji="1"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）、阿奇霉素（</a:t>
            </a:r>
            <a:r>
              <a:rPr kumimoji="1"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0.5g/100ml</a:t>
            </a:r>
            <a:r>
              <a:rPr kumimoji="1"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kumimoji="1" lang="en-US" altLang="zh-CN" sz="2200" dirty="0"/>
          </a:p>
          <a:p>
            <a:pPr lvl="1"/>
            <a:r>
              <a:rPr kumimoji="1" lang="zh-CN" altLang="en-US" sz="2200" dirty="0"/>
              <a:t>局部刺激性、血管炎</a:t>
            </a:r>
            <a:endParaRPr kumimoji="1" lang="en-US" altLang="zh-CN" sz="2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配制方法适宜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输注过快可能出现不良反应</a:t>
            </a:r>
            <a:endParaRPr kumimoji="1"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万古霉素：红人综合征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喹诺酮、氨茶碱：心脏不良反应、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亚胺培南、阿奇霉素：胃肠反应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氨基糖苷、克林霉素：神经肌肉阻滞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膦甲酸钠、阿昔洛韦、更昔洛韦：肾损害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两性霉素</a:t>
            </a: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：输液反应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kumimoji="1" lang="zh-CN" altLang="en-US" sz="2400" dirty="0"/>
              <a:t>输注过快影响治疗效果</a:t>
            </a:r>
            <a:endParaRPr kumimoji="1" lang="en-US" altLang="zh-CN" sz="2400" dirty="0"/>
          </a:p>
          <a:p>
            <a:pPr lvl="1"/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β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内酰胺类药物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输注速度要求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相互作用</a:t>
            </a:r>
            <a:endParaRPr kumimoji="1" lang="zh-CN" altLang="en-US" dirty="0"/>
          </a:p>
        </p:txBody>
      </p: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2302812" y="3195146"/>
            <a:ext cx="7687438" cy="2250985"/>
            <a:chOff x="944218" y="2448485"/>
            <a:chExt cx="8606841" cy="2520198"/>
          </a:xfrm>
        </p:grpSpPr>
        <p:grpSp>
          <p:nvGrpSpPr>
            <p:cNvPr id="23" name="组合 22"/>
            <p:cNvGrpSpPr/>
            <p:nvPr/>
          </p:nvGrpSpPr>
          <p:grpSpPr>
            <a:xfrm>
              <a:off x="944218" y="2484784"/>
              <a:ext cx="5449182" cy="2476640"/>
              <a:chOff x="944218" y="2484784"/>
              <a:chExt cx="5449182" cy="2476640"/>
            </a:xfrm>
          </p:grpSpPr>
          <p:sp>
            <p:nvSpPr>
              <p:cNvPr id="5" name="圆角矩形 4"/>
              <p:cNvSpPr/>
              <p:nvPr/>
            </p:nvSpPr>
            <p:spPr bwMode="auto">
              <a:xfrm>
                <a:off x="4100719" y="2484784"/>
                <a:ext cx="1798983" cy="70567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/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药动学</a:t>
                </a:r>
                <a:endPara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圆角矩形 5"/>
              <p:cNvSpPr/>
              <p:nvPr/>
            </p:nvSpPr>
            <p:spPr bwMode="auto">
              <a:xfrm>
                <a:off x="4100719" y="4255745"/>
                <a:ext cx="1798983" cy="70567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/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药效学</a:t>
                </a:r>
                <a:endPara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 bwMode="auto">
              <a:xfrm>
                <a:off x="944218" y="3355745"/>
                <a:ext cx="2029242" cy="705679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/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相互作用</a:t>
                </a:r>
                <a:endPara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左中括号 11"/>
              <p:cNvSpPr/>
              <p:nvPr/>
            </p:nvSpPr>
            <p:spPr bwMode="auto">
              <a:xfrm>
                <a:off x="3607905" y="2808585"/>
                <a:ext cx="492814" cy="1800000"/>
              </a:xfrm>
              <a:prstGeom prst="leftBracket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97511" tIns="48755" rIns="97511" bIns="48755" numCol="1" rtlCol="0" anchor="t" anchorCtr="0" compatLnSpc="1"/>
              <a:lstStyle/>
              <a:p>
                <a:pPr defTabSz="685800"/>
                <a:endParaRPr lang="zh-CN" altLang="en-US" sz="2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4" name="直线连接符 13"/>
              <p:cNvCxnSpPr>
                <a:stCxn id="9" idx="3"/>
                <a:endCxn id="12" idx="1"/>
              </p:cNvCxnSpPr>
              <p:nvPr/>
            </p:nvCxnSpPr>
            <p:spPr bwMode="auto">
              <a:xfrm>
                <a:off x="2973460" y="3708585"/>
                <a:ext cx="634445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8" name="右中括号 17"/>
              <p:cNvSpPr/>
              <p:nvPr/>
            </p:nvSpPr>
            <p:spPr bwMode="auto">
              <a:xfrm>
                <a:off x="5900200" y="2823104"/>
                <a:ext cx="493200" cy="1800000"/>
              </a:xfrm>
              <a:prstGeom prst="rightBracket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7511" tIns="48755" rIns="97511" bIns="48755" numCol="1" rtlCol="0" anchor="t" anchorCtr="0" compatLnSpc="1"/>
              <a:lstStyle/>
              <a:p>
                <a:pPr defTabSz="685800"/>
                <a:endParaRPr lang="zh-CN" altLang="en-US" sz="2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027846" y="2448485"/>
              <a:ext cx="2523213" cy="2520198"/>
              <a:chOff x="7452776" y="2455745"/>
              <a:chExt cx="2523213" cy="2520198"/>
            </a:xfrm>
          </p:grpSpPr>
          <p:sp>
            <p:nvSpPr>
              <p:cNvPr id="7" name="圆角矩形 6"/>
              <p:cNvSpPr/>
              <p:nvPr/>
            </p:nvSpPr>
            <p:spPr bwMode="auto">
              <a:xfrm>
                <a:off x="7945589" y="2455745"/>
                <a:ext cx="2030400" cy="705679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/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药效增加</a:t>
                </a:r>
                <a:endPara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圆角矩形 7"/>
              <p:cNvSpPr/>
              <p:nvPr/>
            </p:nvSpPr>
            <p:spPr bwMode="auto">
              <a:xfrm>
                <a:off x="7945588" y="4270264"/>
                <a:ext cx="2030400" cy="705679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/>
              <a:lstStyle/>
              <a:p>
                <a:pPr algn="ctr"/>
                <a:r>
                  <a:rPr lang="zh-CN" altLang="en-US" sz="2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药效减弱</a:t>
                </a:r>
                <a:endPara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左中括号 20"/>
              <p:cNvSpPr/>
              <p:nvPr/>
            </p:nvSpPr>
            <p:spPr bwMode="auto">
              <a:xfrm>
                <a:off x="7452776" y="2814064"/>
                <a:ext cx="492814" cy="1800000"/>
              </a:xfrm>
              <a:prstGeom prst="leftBracket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97511" tIns="48755" rIns="97511" bIns="48755" numCol="1" rtlCol="0" anchor="t" anchorCtr="0" compatLnSpc="1"/>
              <a:lstStyle/>
              <a:p>
                <a:pPr defTabSz="685800"/>
                <a:endParaRPr lang="zh-CN" altLang="en-US" sz="21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4" name="直线连接符 23"/>
            <p:cNvCxnSpPr/>
            <p:nvPr/>
          </p:nvCxnSpPr>
          <p:spPr bwMode="auto">
            <a:xfrm>
              <a:off x="6393400" y="3711406"/>
              <a:ext cx="63444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4096078" y="1758445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药物相互作用的内涵</a:t>
            </a:r>
            <a:endParaRPr kumimoji="1"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药物被其他药物影响（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victim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r>
              <a:rPr kumimoji="1" lang="zh-CN" altLang="en-US" dirty="0"/>
              <a:t>药物影响其他药物（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perpetrator</a:t>
            </a:r>
            <a:r>
              <a:rPr kumimoji="1" lang="zh-CN" altLang="en-US" dirty="0"/>
              <a:t>）</a:t>
            </a:r>
            <a:endParaRPr kumimoji="1"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药物相互作用（</a:t>
            </a:r>
            <a:r>
              <a:rPr kumimoji="1" lang="en-US" altLang="zh-CN" dirty="0"/>
              <a:t>DDI</a:t>
            </a:r>
            <a:r>
              <a:rPr kumimoji="1" lang="zh-CN" altLang="en-US" dirty="0"/>
              <a:t>）的两个方面</a:t>
            </a:r>
            <a:endParaRPr kumimoji="1" lang="zh-CN" altLang="en-US" dirty="0"/>
          </a:p>
        </p:txBody>
      </p:sp>
      <p:pic>
        <p:nvPicPr>
          <p:cNvPr id="1031" name="Picture 7" descr="page2image925566816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61"/>
          <a:stretch>
            <a:fillRect/>
          </a:stretch>
        </p:blipFill>
        <p:spPr bwMode="auto">
          <a:xfrm>
            <a:off x="3038358" y="3344422"/>
            <a:ext cx="6115283" cy="323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2000" y="1326169"/>
            <a:ext cx="10668000" cy="4422562"/>
          </a:xfrm>
        </p:spPr>
        <p:txBody>
          <a:bodyPr>
            <a:noAutofit/>
          </a:bodyPr>
          <a:lstStyle/>
          <a:p>
            <a:pPr latinLnBrk="0">
              <a:lnSpc>
                <a:spcPct val="120000"/>
              </a:lnSpc>
            </a:pPr>
            <a:r>
              <a:rPr kumimoji="1" lang="zh-CN" altLang="en-US" sz="2000" dirty="0"/>
              <a:t>吸收</a:t>
            </a:r>
            <a:endParaRPr kumimoji="1" lang="en-US" altLang="zh-CN" sz="2000" dirty="0"/>
          </a:p>
          <a:p>
            <a:pPr lvl="1" latinLnBrk="0">
              <a:lnSpc>
                <a:spcPct val="120000"/>
              </a:lnSpc>
            </a:pPr>
            <a:r>
              <a:rPr kumimoji="1" lang="zh-CN" altLang="en-US" sz="2000" dirty="0"/>
              <a:t>高价金属阳离子影响四环素、喹诺酮的吸收</a:t>
            </a:r>
            <a:endParaRPr kumimoji="1" lang="en-US" altLang="zh-CN" sz="2000" dirty="0"/>
          </a:p>
          <a:p>
            <a:pPr lvl="1" latinLnBrk="0">
              <a:lnSpc>
                <a:spcPct val="120000"/>
              </a:lnSpc>
            </a:pPr>
            <a:r>
              <a:rPr kumimoji="1" lang="en-US" altLang="zh-CN" sz="2000" dirty="0"/>
              <a:t>pH</a:t>
            </a:r>
            <a:r>
              <a:rPr kumimoji="1" lang="zh-CN" altLang="en-US" sz="2000" dirty="0"/>
              <a:t>升高减少伊曲康唑、泊沙康唑吸收</a:t>
            </a:r>
            <a:endParaRPr kumimoji="1" lang="en-US" altLang="zh-CN" sz="2000" dirty="0"/>
          </a:p>
          <a:p>
            <a:pPr latinLnBrk="0">
              <a:lnSpc>
                <a:spcPct val="120000"/>
              </a:lnSpc>
            </a:pPr>
            <a:r>
              <a:rPr kumimoji="1" lang="zh-CN" altLang="en-US" sz="2000" dirty="0"/>
              <a:t>代谢</a:t>
            </a:r>
            <a:endParaRPr kumimoji="1" lang="en-US" altLang="zh-CN" sz="2000" dirty="0"/>
          </a:p>
          <a:p>
            <a:pPr lvl="1" latinLnBrk="0">
              <a:lnSpc>
                <a:spcPct val="120000"/>
              </a:lnSpc>
            </a:pPr>
            <a:r>
              <a:rPr kumimoji="1" lang="zh-CN" altLang="en-US" sz="2000" dirty="0">
                <a:solidFill>
                  <a:srgbClr val="FF0000"/>
                </a:solidFill>
              </a:rPr>
              <a:t>基于</a:t>
            </a:r>
            <a:r>
              <a:rPr kumimoji="1" lang="en-US" altLang="zh-CN" sz="2000" dirty="0">
                <a:solidFill>
                  <a:srgbClr val="FF0000"/>
                </a:solidFill>
              </a:rPr>
              <a:t>P450</a:t>
            </a:r>
            <a:r>
              <a:rPr kumimoji="1" lang="zh-CN" altLang="en-US" sz="2000" dirty="0">
                <a:solidFill>
                  <a:srgbClr val="FF0000"/>
                </a:solidFill>
              </a:rPr>
              <a:t>酶的作用</a:t>
            </a:r>
            <a:endParaRPr kumimoji="1" lang="en-US" altLang="zh-CN" sz="2000" dirty="0"/>
          </a:p>
          <a:p>
            <a:pPr lvl="2" latinLnBrk="0">
              <a:lnSpc>
                <a:spcPct val="120000"/>
              </a:lnSpc>
            </a:pPr>
            <a:r>
              <a:rPr kumimoji="1" lang="zh-CN" altLang="en-US" sz="2000" dirty="0"/>
              <a:t>肝药酶强抑制剂：红霉素、克拉霉素、唑类</a:t>
            </a:r>
            <a:endParaRPr kumimoji="1" lang="en-US" altLang="zh-CN" sz="2000" dirty="0"/>
          </a:p>
          <a:p>
            <a:pPr lvl="2" latinLnBrk="0">
              <a:lnSpc>
                <a:spcPct val="120000"/>
              </a:lnSpc>
            </a:pPr>
            <a:r>
              <a:rPr kumimoji="1" lang="zh-CN" altLang="en-US" sz="2000" dirty="0"/>
              <a:t>肝药酶强诱导剂：利福平</a:t>
            </a:r>
            <a:endParaRPr kumimoji="1" lang="en-US" altLang="zh-CN" sz="2000" dirty="0"/>
          </a:p>
          <a:p>
            <a:pPr lvl="1" latinLnBrk="0">
              <a:lnSpc>
                <a:spcPct val="120000"/>
              </a:lnSpc>
            </a:pPr>
            <a:r>
              <a:rPr kumimoji="1" lang="zh-CN" altLang="en-US" sz="2000" dirty="0">
                <a:solidFill>
                  <a:srgbClr val="FF0000"/>
                </a:solidFill>
              </a:rPr>
              <a:t>基于转运体的作用</a:t>
            </a:r>
            <a:endParaRPr kumimoji="1" lang="en-US" altLang="zh-CN" sz="2000" dirty="0"/>
          </a:p>
          <a:p>
            <a:pPr lvl="2" latinLnBrk="0">
              <a:lnSpc>
                <a:spcPct val="120000"/>
              </a:lnSpc>
            </a:pPr>
            <a:r>
              <a:rPr kumimoji="1" lang="zh-CN" altLang="en-US" sz="2000" dirty="0"/>
              <a:t>肝药酶及</a:t>
            </a:r>
            <a:r>
              <a:rPr kumimoji="1" lang="en-US" altLang="zh-CN" sz="2000" dirty="0"/>
              <a:t>P</a:t>
            </a:r>
            <a:r>
              <a:rPr kumimoji="1" lang="zh-CN" altLang="en-US" sz="2000" dirty="0"/>
              <a:t>糖蛋白双重抑制剂：伊曲康唑</a:t>
            </a:r>
            <a:endParaRPr kumimoji="1" lang="zh-CN" altLang="en-US" sz="2000" dirty="0"/>
          </a:p>
          <a:p>
            <a:pPr lvl="2" latinLnBrk="0">
              <a:lnSpc>
                <a:spcPct val="120000"/>
              </a:lnSpc>
            </a:pPr>
            <a:r>
              <a:rPr kumimoji="1" lang="en-US" altLang="zh-CN" sz="2000" dirty="0"/>
              <a:t>OATP</a:t>
            </a:r>
            <a:r>
              <a:rPr kumimoji="1" lang="zh-CN" altLang="en-US" sz="2000" dirty="0"/>
              <a:t>转运体</a:t>
            </a:r>
            <a:r>
              <a:rPr kumimoji="1" lang="zh-CN" altLang="en-US" sz="2000" dirty="0"/>
              <a:t>抑制剂：来特莫韦</a:t>
            </a:r>
            <a:endParaRPr kumimoji="1" lang="en-US" altLang="zh-CN" sz="2000" dirty="0"/>
          </a:p>
          <a:p>
            <a:pPr latinLnBrk="0">
              <a:lnSpc>
                <a:spcPct val="120000"/>
              </a:lnSpc>
            </a:pPr>
            <a:r>
              <a:rPr kumimoji="1" lang="zh-CN" altLang="en-US" sz="2000" dirty="0"/>
              <a:t>排泄</a:t>
            </a:r>
            <a:endParaRPr kumimoji="1" lang="en-US" altLang="zh-CN" sz="2000" dirty="0"/>
          </a:p>
          <a:p>
            <a:pPr lvl="1" latinLnBrk="0">
              <a:lnSpc>
                <a:spcPct val="120000"/>
              </a:lnSpc>
            </a:pPr>
            <a:r>
              <a:rPr kumimoji="1" lang="zh-CN" altLang="en-US" sz="2000" dirty="0"/>
              <a:t>丙磺舒与青霉素类药物</a:t>
            </a:r>
            <a:endParaRPr kumimoji="1" lang="en-US" altLang="zh-CN" sz="20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相互作用</a:t>
            </a:r>
            <a:endParaRPr kumimoji="1"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8807203" y="2216013"/>
            <a:ext cx="2571824" cy="20474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kumimoji="1" lang="zh-CN" altLang="en-US" sz="2000" b="1" dirty="0"/>
              <a:t>重点关注</a:t>
            </a:r>
            <a:endParaRPr kumimoji="1" lang="en-US" altLang="zh-CN" sz="2000" b="1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他汀、免疫抑制剂、长春新碱、</a:t>
            </a:r>
            <a:r>
              <a:rPr kumimoji="1" lang="en-US" altLang="zh-CN" sz="1800" dirty="0"/>
              <a:t>TKI</a:t>
            </a:r>
            <a:r>
              <a:rPr kumimoji="1" lang="zh-CN" altLang="en-US" sz="1800" dirty="0"/>
              <a:t>类、苯二氮</a:t>
            </a:r>
            <a:r>
              <a:rPr kumimoji="1" lang="zh-CN" altLang="en-US" sz="1800" dirty="0"/>
              <a:t>䓬等</a:t>
            </a:r>
            <a:endParaRPr kumimoji="1" lang="zh-CN" alt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zh-CN" altLang="en-US" dirty="0"/>
              <a:t>不良反应叠加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肾毒性药物：青霉素、头孢菌素、氨基糖苷、万古霉素、多黏菌素与非甾体抗炎药、袢利尿剂、顺铂等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神经肌肉阻滞：氨基糖苷、克林霉素、多黏菌素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骨髓抑制：利奈唑胺、磺胺、阿昔洛韦、更昔洛韦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en-US" altLang="zh-CN" dirty="0"/>
              <a:t>QT</a:t>
            </a:r>
            <a:r>
              <a:rPr kumimoji="1" lang="zh-CN" altLang="en-US" dirty="0"/>
              <a:t>间期延长：大环内酯、唑类、喹诺酮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相互作用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65505" y="1217584"/>
            <a:ext cx="10668000" cy="4422562"/>
          </a:xfrm>
        </p:spPr>
        <p:txBody>
          <a:bodyPr/>
          <a:lstStyle/>
          <a:p>
            <a:r>
              <a:rPr kumimoji="1" lang="zh-CN" altLang="en-US" dirty="0"/>
              <a:t>不良相互作用举例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利福平与伏立康唑同用：伏立康唑浓度极低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阿米卡星与克林霉素同用：神经肌肉组滞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伊曲康唑与辛伐他汀同用：他汀相关肌病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更昔洛韦与复方磺胺甲噁唑同用：骨髓抑制、肾损害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伏立康唑、左氧氟沙星、胺碘酮与莫沙必利同用：</a:t>
            </a:r>
            <a:r>
              <a:rPr kumimoji="1" lang="en-US" altLang="zh-CN" dirty="0"/>
              <a:t>QTc</a:t>
            </a:r>
            <a:r>
              <a:rPr kumimoji="1" lang="zh-CN" altLang="en-US" dirty="0"/>
              <a:t>延长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双硫仑反应：部分头孢、硝基咪唑类</a:t>
            </a:r>
            <a:endParaRPr kumimoji="1" lang="zh-CN" altLang="en-US" dirty="0"/>
          </a:p>
          <a:p>
            <a:pPr lvl="1"/>
            <a:r>
              <a:rPr kumimoji="1" lang="zh-CN" altLang="en-US" dirty="0"/>
              <a:t>美罗培南与丙戊酸：丙戊酸体内暴露不足，抗癫痫失败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相互作用</a:t>
            </a:r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384300" y="5794375"/>
            <a:ext cx="9116695" cy="826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当存在相互作用时，尽可能避免，但当利大于弊时，在严密监测下仍可使用</a:t>
            </a:r>
            <a:endParaRPr kumimoji="1"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762000" y="1521885"/>
            <a:ext cx="10668000" cy="4521660"/>
          </a:xfrm>
        </p:spPr>
        <p:txBody>
          <a:bodyPr/>
          <a:lstStyle/>
          <a:p>
            <a:r>
              <a:rPr lang="en-US" altLang="zh-CN" sz="2000" b="1" dirty="0"/>
              <a:t>3A4</a:t>
            </a:r>
            <a:r>
              <a:rPr lang="zh-CN" altLang="en-US" sz="2000" b="1" dirty="0"/>
              <a:t>抑制剂</a:t>
            </a:r>
            <a:br>
              <a:rPr lang="en-US" altLang="zh-CN" sz="2000" b="1" dirty="0"/>
            </a:br>
            <a:r>
              <a:rPr lang="zh-CN" altLang="en-US" sz="1800" dirty="0"/>
              <a:t>强：</a:t>
            </a:r>
            <a:r>
              <a:rPr lang="zh-CN" altLang="en-US" sz="1800" b="1" dirty="0"/>
              <a:t>利托那韦</a:t>
            </a:r>
            <a:r>
              <a:rPr lang="zh-CN" altLang="en-US" sz="1800" dirty="0"/>
              <a:t>、</a:t>
            </a:r>
            <a:r>
              <a:rPr lang="zh-CN" altLang="en-US" sz="1800" b="1" dirty="0"/>
              <a:t>克拉霉素</a:t>
            </a:r>
            <a:r>
              <a:rPr lang="zh-CN" altLang="en-US" sz="1800" dirty="0"/>
              <a:t>；中：环孢素、阿瑞匹坦、克唑替尼、伊马替尼、维拉帕米、地尔硫卓</a:t>
            </a:r>
            <a:endParaRPr lang="en-US" altLang="zh-CN" sz="1800" dirty="0"/>
          </a:p>
          <a:p>
            <a:pPr lvl="1"/>
            <a:r>
              <a:rPr lang="zh-CN" altLang="en-US" sz="1800" dirty="0"/>
              <a:t>升高伊曲康唑、艾沙康唑浓度</a:t>
            </a:r>
            <a:endParaRPr lang="en-US" altLang="zh-CN" sz="1800" dirty="0"/>
          </a:p>
          <a:p>
            <a:pPr lvl="1"/>
            <a:r>
              <a:rPr lang="zh-CN" altLang="en-US" sz="1800" dirty="0"/>
              <a:t>部分升高伏立康唑浓度</a:t>
            </a:r>
            <a:endParaRPr lang="en-US" altLang="zh-CN" sz="1800" dirty="0"/>
          </a:p>
          <a:p>
            <a:r>
              <a:rPr lang="en-US" altLang="zh-CN" sz="2000" b="1" dirty="0"/>
              <a:t>2C19</a:t>
            </a:r>
            <a:r>
              <a:rPr lang="zh-CN" altLang="en-US" sz="2000" b="1" dirty="0"/>
              <a:t>抑制剂</a:t>
            </a:r>
            <a:br>
              <a:rPr lang="en-US" altLang="zh-CN" sz="2000" b="1" dirty="0"/>
            </a:br>
            <a:r>
              <a:rPr lang="zh-CN" altLang="en-US" sz="1800" dirty="0"/>
              <a:t>强：氟康唑、氟西汀；弱：奥美拉唑</a:t>
            </a:r>
            <a:endParaRPr lang="en-US" altLang="zh-CN" sz="1800" dirty="0"/>
          </a:p>
          <a:p>
            <a:pPr lvl="1"/>
            <a:r>
              <a:rPr lang="zh-CN" altLang="en-US" sz="1800" dirty="0"/>
              <a:t>升高伏立康唑浓度</a:t>
            </a:r>
            <a:endParaRPr lang="en-US" altLang="zh-CN" sz="1800" dirty="0"/>
          </a:p>
          <a:p>
            <a:pPr lvl="1"/>
            <a:endParaRPr lang="zh-CN" altLang="en-US" sz="18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Victim</a:t>
            </a:r>
            <a:endParaRPr kumimoji="1"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38319" y="4786459"/>
          <a:ext cx="11915361" cy="2071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763"/>
                <a:gridCol w="2260286"/>
                <a:gridCol w="2466770"/>
                <a:gridCol w="2521980"/>
                <a:gridCol w="2464562"/>
              </a:tblGrid>
              <a:tr h="480681"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 kern="1200" spc="1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三唑类药动学特点</a:t>
                      </a:r>
                      <a:endParaRPr lang="zh-CN" altLang="en-US" sz="1400" b="1" kern="1200" spc="120" dirty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107950" marR="107950" marT="63500" marB="635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hMerge="1">
                  <a:tcP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  <a:tc hMerge="1">
                  <a:tcPr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9525">
                      <a:solidFill>
                        <a:srgbClr val="646464"/>
                      </a:solidFill>
                      <a:prstDash val="sysDash"/>
                    </a:lnB>
                  </a:tcPr>
                </a:tc>
              </a:tr>
              <a:tr h="604197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 spc="1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氟康唑</a:t>
                      </a:r>
                      <a:endParaRPr lang="zh-CN" altLang="en-US" sz="1400" b="1" spc="12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107950" marR="107950" marT="63500" marB="635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 spc="1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伊曲康唑</a:t>
                      </a:r>
                      <a:endParaRPr lang="zh-CN" altLang="en-US" sz="1400" b="1" spc="12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107950" marR="107950" marT="63500" marB="6350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 spc="1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伏立康唑</a:t>
                      </a:r>
                      <a:endParaRPr lang="zh-CN" altLang="en-US" sz="1400" b="1" spc="12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107950" marR="107950" marT="63500" marB="6350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 spc="1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泊沙康唑</a:t>
                      </a:r>
                      <a:endParaRPr lang="zh-CN" altLang="en-US" sz="1400" b="1" spc="12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107950" marR="107950" marT="63500" marB="6350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1" spc="12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艾沙康唑</a:t>
                      </a:r>
                      <a:endParaRPr lang="zh-CN" altLang="en-US" sz="1400" b="1" spc="12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107950" marR="107950" marT="63500" marB="6350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646464"/>
                      </a:solidFill>
                      <a:prstDash val="sysDash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1162">
                <a:tc>
                  <a:txBody>
                    <a:bodyPr/>
                    <a:lstStyle/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rgbClr val="C0000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原型经肾脏排泄</a:t>
                      </a: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，可用于尿路感染</a:t>
                      </a:r>
                      <a:endParaRPr lang="en-US" altLang="zh-CN" sz="1300" b="0" kern="1200" spc="6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半衰期</a:t>
                      </a:r>
                      <a:r>
                        <a:rPr lang="en-US" altLang="zh-CN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27h</a:t>
                      </a:r>
                      <a:endParaRPr lang="en-US" altLang="zh-CN" sz="1300" b="0" kern="1200" spc="6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7950" marR="107950" marT="63500" marB="6350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主要通过</a:t>
                      </a:r>
                      <a:r>
                        <a:rPr lang="en-US" altLang="zh-CN" sz="1300" b="0" kern="1200" spc="60" dirty="0">
                          <a:solidFill>
                            <a:srgbClr val="C0000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3A4</a:t>
                      </a:r>
                      <a:r>
                        <a:rPr lang="zh-CN" altLang="en-US" sz="1300" b="0" kern="1200" spc="60" dirty="0">
                          <a:solidFill>
                            <a:srgbClr val="C0000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代谢</a:t>
                      </a:r>
                      <a:endParaRPr lang="en-US" altLang="zh-CN" sz="1300" b="0" kern="1200" spc="60" dirty="0">
                        <a:solidFill>
                          <a:srgbClr val="C00000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半衰期</a:t>
                      </a:r>
                      <a:r>
                        <a:rPr lang="en-US" altLang="zh-CN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21-64h</a:t>
                      </a: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（非线性）</a:t>
                      </a:r>
                      <a:endParaRPr lang="en-US" altLang="zh-CN" sz="1300" b="0" kern="1200" spc="6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7950" marR="107950" marT="63500" marB="63500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主要通过</a:t>
                      </a:r>
                      <a:r>
                        <a:rPr lang="en-US" altLang="zh-CN" sz="1300" b="0" kern="1200" spc="60" dirty="0">
                          <a:solidFill>
                            <a:srgbClr val="C0000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2C19</a:t>
                      </a:r>
                      <a:r>
                        <a:rPr lang="zh-CN" altLang="en-US" sz="1300" b="0" kern="1200" spc="60" dirty="0">
                          <a:solidFill>
                            <a:srgbClr val="C0000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代谢</a:t>
                      </a: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，其次为</a:t>
                      </a:r>
                      <a:r>
                        <a:rPr lang="en-US" altLang="zh-CN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2C9</a:t>
                      </a: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CN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3A4</a:t>
                      </a:r>
                      <a:endParaRPr lang="en-US" altLang="zh-CN" sz="1300" b="0" kern="1200" spc="6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半衰期</a:t>
                      </a:r>
                      <a:r>
                        <a:rPr lang="en-US" altLang="zh-CN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6h</a:t>
                      </a: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（非线性）</a:t>
                      </a:r>
                      <a:endParaRPr lang="en-US" altLang="zh-CN" sz="1300" b="0" kern="1200" spc="6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7950" marR="107950" marT="63500" marB="63500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rgbClr val="C0000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葡萄糖醛酸化</a:t>
                      </a: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UGT1A4</a:t>
                      </a: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）代谢</a:t>
                      </a:r>
                      <a:endParaRPr lang="en-US" altLang="zh-CN" sz="1300" b="0" kern="1200" spc="6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半衰期</a:t>
                      </a:r>
                      <a:r>
                        <a:rPr lang="en-US" altLang="zh-CN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25h</a:t>
                      </a:r>
                      <a:endParaRPr lang="en-US" altLang="zh-CN" sz="1300" b="0" kern="1200" spc="6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7950" marR="107950" marT="63500" marB="63500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主要通过</a:t>
                      </a:r>
                      <a:r>
                        <a:rPr lang="en-US" altLang="zh-CN" sz="1300" b="0" kern="1200" spc="60" dirty="0">
                          <a:solidFill>
                            <a:srgbClr val="C0000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3A4</a:t>
                      </a:r>
                      <a:r>
                        <a:rPr lang="zh-CN" altLang="en-US" sz="1300" b="0" kern="1200" spc="60" dirty="0">
                          <a:solidFill>
                            <a:srgbClr val="C00000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代谢</a:t>
                      </a:r>
                      <a:endParaRPr lang="en-US" altLang="zh-CN" sz="1300" b="0" kern="1200" spc="60" dirty="0">
                        <a:solidFill>
                          <a:srgbClr val="C00000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1219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zh-CN" altLang="en-US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半衰期</a:t>
                      </a:r>
                      <a:r>
                        <a:rPr lang="en-US" altLang="zh-CN" sz="1300" b="0" kern="1200" spc="6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Times New Roman" panose="02020603050405020304" pitchFamily="18" charset="0"/>
                        </a:rPr>
                        <a:t>115h</a:t>
                      </a:r>
                      <a:endParaRPr lang="en-US" altLang="zh-CN" sz="1300" b="0" kern="1200" spc="6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7950" marR="107950" marT="63500" marB="63500">
                    <a:lnL w="9525" cap="flat" cmpd="sng" algn="ctr">
                      <a:solidFill>
                        <a:srgbClr val="64646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6464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内容占位符 4"/>
          <p:cNvSpPr txBox="1"/>
          <p:nvPr/>
        </p:nvSpPr>
        <p:spPr bwMode="auto">
          <a:xfrm>
            <a:off x="5763780" y="3429000"/>
            <a:ext cx="4757199" cy="158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marL="626745" indent="-626745" algn="l" defTabSz="0" rtl="0" eaLnBrk="1" fontAlgn="base" hangingPunct="1">
              <a:lnSpc>
                <a:spcPct val="130000"/>
              </a:lnSpc>
              <a:spcBef>
                <a:spcPct val="20000"/>
              </a:spcBef>
              <a:spcAft>
                <a:spcPts val="600"/>
              </a:spcAft>
              <a:buClr>
                <a:srgbClr val="346699"/>
              </a:buClr>
              <a:buSzPct val="80000"/>
              <a:buFont typeface="Wingdings" panose="05000000000000000000" pitchFamily="2" charset="2"/>
              <a:buChar char="o"/>
              <a:defRPr sz="28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Verdana" panose="020B0604030504040204" pitchFamily="34" charset="0"/>
              </a:defRPr>
            </a:lvl1pPr>
            <a:lvl2pPr marL="1210945" indent="-582295" algn="l" defTabSz="0" rtl="0" eaLnBrk="1" fontAlgn="base" hangingPunct="1">
              <a:lnSpc>
                <a:spcPct val="130000"/>
              </a:lnSpc>
              <a:spcBef>
                <a:spcPct val="20000"/>
              </a:spcBef>
              <a:spcAft>
                <a:spcPts val="600"/>
              </a:spcAft>
              <a:buClr>
                <a:srgbClr val="346699"/>
              </a:buClr>
              <a:buSzPct val="8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Verdana" panose="020B0604030504040204" pitchFamily="34" charset="0"/>
              </a:defRPr>
            </a:lvl2pPr>
            <a:lvl3pPr marL="1739900" indent="-527050" algn="l" defTabSz="0" rtl="0" eaLnBrk="1" fontAlgn="base" hangingPunct="1">
              <a:lnSpc>
                <a:spcPct val="130000"/>
              </a:lnSpc>
              <a:spcBef>
                <a:spcPct val="20000"/>
              </a:spcBef>
              <a:spcAft>
                <a:spcPts val="600"/>
              </a:spcAft>
              <a:buClr>
                <a:srgbClr val="346699"/>
              </a:buClr>
              <a:buSzPct val="80000"/>
              <a:buFont typeface="Wingdings" panose="05000000000000000000" pitchFamily="2" charset="2"/>
              <a:buChar char="o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Verdana" panose="020B0604030504040204" pitchFamily="34" charset="0"/>
              </a:defRPr>
            </a:lvl3pPr>
            <a:lvl4pPr marL="2258695" indent="-514350" algn="l" defTabSz="0" rtl="0" eaLnBrk="1" fontAlgn="base" hangingPunct="1">
              <a:lnSpc>
                <a:spcPct val="130000"/>
              </a:lnSpc>
              <a:spcBef>
                <a:spcPct val="20000"/>
              </a:spcBef>
              <a:spcAft>
                <a:spcPts val="600"/>
              </a:spcAft>
              <a:buClr>
                <a:srgbClr val="346699"/>
              </a:buClr>
              <a:buSzPct val="80000"/>
              <a:buFont typeface="Wingdings" panose="05000000000000000000" pitchFamily="2" charset="2"/>
              <a:buChar char="n"/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Verdana" panose="020B0604030504040204" pitchFamily="34" charset="0"/>
              </a:defRPr>
            </a:lvl4pPr>
            <a:lvl5pPr marL="2546350" indent="-285750" algn="l" defTabSz="0" rtl="0" eaLnBrk="1" fontAlgn="base" hangingPunct="1">
              <a:lnSpc>
                <a:spcPct val="130000"/>
              </a:lnSpc>
              <a:spcBef>
                <a:spcPct val="25000"/>
              </a:spcBef>
              <a:spcAft>
                <a:spcPts val="600"/>
              </a:spcAft>
              <a:buClr>
                <a:srgbClr val="346699"/>
              </a:buClr>
              <a:buSzPct val="80000"/>
              <a:buFont typeface="Wingdings" panose="05000000000000000000" pitchFamily="2" charset="2"/>
              <a:buChar char="p"/>
              <a:defRPr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Verdana" panose="020B0604030504040204" pitchFamily="34" charset="0"/>
              </a:defRPr>
            </a:lvl5pPr>
            <a:lvl6pPr marL="3401695" indent="-531495" algn="l" defTabSz="0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2665">
                <a:solidFill>
                  <a:schemeClr val="folHlink"/>
                </a:solidFill>
                <a:latin typeface="+mn-lt"/>
                <a:ea typeface="+mn-ea"/>
                <a:sym typeface="Verdana" panose="020B0604030504040204" pitchFamily="34" charset="0"/>
              </a:defRPr>
            </a:lvl6pPr>
            <a:lvl7pPr marL="4011295" indent="-531495" algn="l" defTabSz="0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2665">
                <a:solidFill>
                  <a:schemeClr val="folHlink"/>
                </a:solidFill>
                <a:latin typeface="+mn-lt"/>
                <a:ea typeface="+mn-ea"/>
                <a:sym typeface="Verdana" panose="020B0604030504040204" pitchFamily="34" charset="0"/>
              </a:defRPr>
            </a:lvl7pPr>
            <a:lvl8pPr marL="4620260" indent="-531495" algn="l" defTabSz="0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2665">
                <a:solidFill>
                  <a:schemeClr val="folHlink"/>
                </a:solidFill>
                <a:latin typeface="+mn-lt"/>
                <a:ea typeface="+mn-ea"/>
                <a:sym typeface="Verdana" panose="020B0604030504040204" pitchFamily="34" charset="0"/>
              </a:defRPr>
            </a:lvl8pPr>
            <a:lvl9pPr marL="5229860" indent="-531495" algn="l" defTabSz="0" rtl="0" eaLnBrk="1" fontAlgn="base" hangingPunct="1">
              <a:spcBef>
                <a:spcPct val="25000"/>
              </a:spcBef>
              <a:spcAft>
                <a:spcPct val="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2665">
                <a:solidFill>
                  <a:schemeClr val="folHlink"/>
                </a:solidFill>
                <a:latin typeface="+mn-lt"/>
                <a:ea typeface="+mn-ea"/>
                <a:sym typeface="Verdana" panose="020B0604030504040204" pitchFamily="34" charset="0"/>
              </a:defRPr>
            </a:lvl9pPr>
          </a:lstStyle>
          <a:p>
            <a:r>
              <a:rPr lang="en-US" altLang="zh-CN" sz="2000" b="1" kern="0" dirty="0"/>
              <a:t>2C19</a:t>
            </a:r>
            <a:r>
              <a:rPr lang="zh-CN" altLang="en-US" sz="2000" b="1" kern="0" dirty="0"/>
              <a:t>诱导剂</a:t>
            </a:r>
            <a:br>
              <a:rPr lang="en-US" altLang="zh-CN" sz="2000" b="1" kern="0" dirty="0"/>
            </a:br>
            <a:r>
              <a:rPr lang="zh-CN" altLang="en-US" sz="1800" b="1" kern="0" dirty="0"/>
              <a:t>利托那韦</a:t>
            </a:r>
            <a:r>
              <a:rPr lang="zh-CN" altLang="en-US" sz="1800" kern="0" dirty="0"/>
              <a:t>、</a:t>
            </a:r>
            <a:r>
              <a:rPr lang="zh-CN" altLang="en-US" sz="1800" b="1" kern="0" dirty="0"/>
              <a:t>来特莫韦</a:t>
            </a:r>
            <a:endParaRPr lang="en-US" altLang="zh-CN" sz="1800" kern="0" dirty="0"/>
          </a:p>
          <a:p>
            <a:pPr lvl="1"/>
            <a:r>
              <a:rPr lang="zh-CN" altLang="en-US" sz="1800" kern="0" dirty="0"/>
              <a:t>降低伏立康唑康唑浓度</a:t>
            </a:r>
            <a:endParaRPr lang="en-US" altLang="zh-CN" sz="1800" kern="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62000" y="1755448"/>
            <a:ext cx="10668000" cy="4318920"/>
          </a:xfrm>
        </p:spPr>
        <p:txBody>
          <a:bodyPr/>
          <a:lstStyle/>
          <a:p>
            <a:r>
              <a:rPr kumimoji="1" lang="en-US" altLang="zh-CN" b="1" dirty="0"/>
              <a:t>CYP450</a:t>
            </a:r>
            <a:r>
              <a:rPr kumimoji="1" lang="zh-CN" altLang="en-US" b="1" dirty="0"/>
              <a:t>抑制剂</a:t>
            </a:r>
            <a:endParaRPr kumimoji="1" lang="zh-CN" altLang="en-US" b="1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Perpetrator</a:t>
            </a:r>
            <a:r>
              <a:rPr kumimoji="1" lang="zh-CN" altLang="en-US" dirty="0"/>
              <a:t> </a:t>
            </a:r>
            <a:endParaRPr kumimoji="1"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48190" y="2475945"/>
          <a:ext cx="11495619" cy="43820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18606"/>
                <a:gridCol w="1371163"/>
                <a:gridCol w="1345028"/>
                <a:gridCol w="1345028"/>
                <a:gridCol w="6115794"/>
              </a:tblGrid>
              <a:tr h="74330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CYP</a:t>
                      </a:r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类型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强抑制剂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中抑制剂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弱抑制剂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底物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anchor="ctr"/>
                </a:tc>
              </a:tr>
              <a:tr h="1939449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3A4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auto">
                        <a:spcAft>
                          <a:spcPts val="1000"/>
                        </a:spcAft>
                      </a:pPr>
                      <a:r>
                        <a:rPr lang="zh-CN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伊曲康唑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auto">
                        <a:spcAft>
                          <a:spcPts val="1000"/>
                        </a:spcAft>
                      </a:pPr>
                      <a:r>
                        <a:rPr lang="zh-CN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伏立康唑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auto">
                        <a:spcAft>
                          <a:spcPts val="1000"/>
                        </a:spcAft>
                      </a:pPr>
                      <a:r>
                        <a:rPr lang="zh-CN" altLang="en-US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泊沙康唑</a:t>
                      </a:r>
                      <a:endParaRPr lang="en-US" altLang="zh-CN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氟康唑</a:t>
                      </a:r>
                      <a:endParaRPr lang="en-US" altLang="zh-CN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艾沙康唑</a:t>
                      </a:r>
                      <a:endParaRPr lang="en-US" altLang="zh-CN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auto">
                        <a:lnSpc>
                          <a:spcPct val="120000"/>
                        </a:lnSpc>
                      </a:pPr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「咪达唑仑，阿普唑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仑」「辛伐他汀，阿托伐他汀」「秋水仙碱」「钙拮抗剂」「西地那非、他达那非」「替格瑞洛」「环孢素、他克莫司，西罗莫司」「地塞米松、氟替卡松、甲强龙」「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长春新碱、伊立替康、紫杉醇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」</a:t>
                      </a:r>
                      <a:endParaRPr lang="zh-CN" altLang="en-US" sz="18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6909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2C19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氟康唑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spcAft>
                          <a:spcPts val="1000"/>
                        </a:spcAft>
                      </a:pP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伏立康唑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奥美拉唑，地西泮，氯吡格雷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</a:tr>
              <a:tr h="830212"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2C9</a:t>
                      </a:r>
                      <a:endParaRPr lang="en-US" altLang="zh-CN" sz="2000" b="1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spcAft>
                          <a:spcPts val="1000"/>
                        </a:spcAft>
                      </a:pP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氟康唑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伏立康唑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609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1219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828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24384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30480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36576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42672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4876800" algn="l" defTabSz="121920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zh-CN" alt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华法林，氟伐他汀，格列美脲</a:t>
                      </a:r>
                      <a:endParaRPr lang="zh-CN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Source Han Sans Medium" panose="020B0600000000000000" charset="-122"/>
                      </a:endParaRPr>
                    </a:p>
                  </a:txBody>
                  <a:tcPr marL="180000" marR="1800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CN" altLang="en-US" sz="2000" dirty="0"/>
              <a:t>肾功能不全时选用肾毒性药物：一代头孢，氨基糖苷，万古霉素等</a:t>
            </a:r>
            <a:endParaRPr kumimoji="1" lang="en-US" altLang="zh-CN" sz="2000" dirty="0"/>
          </a:p>
          <a:p>
            <a:r>
              <a:rPr kumimoji="1" lang="zh-CN" altLang="en-US" sz="2000" dirty="0"/>
              <a:t>肝功能不全时选用肝损害药物：环酯红霉素，磺胺类，四环素类，利福平</a:t>
            </a:r>
            <a:endParaRPr kumimoji="1" lang="en-US" altLang="zh-CN" sz="2000" dirty="0"/>
          </a:p>
          <a:p>
            <a:r>
              <a:rPr kumimoji="1" lang="zh-CN" altLang="en-US" sz="2000" dirty="0"/>
              <a:t>年龄相关：</a:t>
            </a:r>
            <a:endParaRPr kumimoji="1" lang="en-US" altLang="zh-CN" sz="2000" dirty="0"/>
          </a:p>
          <a:p>
            <a:pPr lvl="1"/>
            <a:r>
              <a:rPr kumimoji="1" lang="zh-CN" altLang="en-US" sz="1800" dirty="0"/>
              <a:t>幼儿不宜使用：喹诺酮，四环素，氨基糖苷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老年人不良反应风险较大的：喹诺酮，氨基糖苷，万古霉素，磺胺，大环内酯</a:t>
            </a:r>
            <a:endParaRPr kumimoji="1" lang="en-US" altLang="zh-CN" sz="1800" dirty="0"/>
          </a:p>
          <a:p>
            <a:r>
              <a:rPr kumimoji="1" lang="zh-CN" altLang="en-US" sz="2000" dirty="0"/>
              <a:t>过敏问题</a:t>
            </a:r>
            <a:endParaRPr kumimoji="1" lang="en-US" altLang="zh-CN" sz="2000" dirty="0"/>
          </a:p>
          <a:p>
            <a:pPr lvl="1"/>
            <a:r>
              <a:rPr kumimoji="1" lang="zh-CN" altLang="en-US" sz="1800" dirty="0"/>
              <a:t>青霉素过敏：皮试还是用药后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交叉过敏的问题？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其他可选药物有哪些？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哪些需要皮试？如何做</a:t>
            </a:r>
            <a:endParaRPr kumimoji="1" lang="en-US" altLang="zh-CN" sz="1800" dirty="0"/>
          </a:p>
          <a:p>
            <a:endParaRPr kumimoji="1" lang="zh-CN" altLang="en-US" sz="1400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患者无其他高风险或禁忌证的问题</a:t>
            </a:r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096001" y="4628571"/>
            <a:ext cx="43703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当存在高风险甚至禁忌证时，尽可能避免，但当利大于弊时，在严密监测下仍可使用</a:t>
            </a:r>
            <a:endParaRPr kumimoji="1"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/>
              <a:t>说明书的适应证可能并非其主要临床应用</a:t>
            </a:r>
            <a:endParaRPr lang="en-US" altLang="zh-CN" sz="2400" dirty="0"/>
          </a:p>
          <a:p>
            <a:pPr lvl="1"/>
            <a:r>
              <a:rPr lang="zh-CN" altLang="en-US" sz="2000" dirty="0"/>
              <a:t>为了获得上市，制药企业可能选择相对简单的适应证进行有效性临床试验，由此获得对应的适应证，但这并非其临床定位。</a:t>
            </a:r>
            <a:endParaRPr lang="en-US" altLang="zh-CN" sz="2000" dirty="0"/>
          </a:p>
          <a:p>
            <a:pPr lvl="1"/>
            <a:r>
              <a:rPr lang="zh-CN" altLang="en-US" sz="2000" dirty="0"/>
              <a:t>以替加环素为例：</a:t>
            </a:r>
            <a:endParaRPr lang="en-US" altLang="zh-CN" sz="2000" dirty="0"/>
          </a:p>
          <a:p>
            <a:pPr lvl="1"/>
            <a:endParaRPr lang="en-US" altLang="zh-CN" sz="200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918447" y="3526790"/>
          <a:ext cx="8355107" cy="319591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677600"/>
                <a:gridCol w="6677507"/>
              </a:tblGrid>
              <a:tr h="21503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说明书适应证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复杂性腹腔内感染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复杂性皮肤和皮肤软组织感染。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社区获得性细菌性肺炎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用药限制：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替加环素不适于医院获得性肺炎或呼吸机相关性肺炎。一项对照临床研究中，替加环素治疗患者死亡率增加和疗效降低。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0455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临床应用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广泛耐药（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XDR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）的鲍曼不动杆菌、肠杆菌科细菌相关感染的治疗（多见于医院获得性肺炎、呼吸机相关性肺炎、腹腔感染等）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/>
              <a:t>说明书的适应证甚至可能是不合理的用药</a:t>
            </a:r>
            <a:endParaRPr kumimoji="1" lang="zh-CN" alt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330035" y="2464948"/>
          <a:ext cx="9403773" cy="3844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5447"/>
                <a:gridCol w="4263735"/>
                <a:gridCol w="3134591"/>
              </a:tblGrid>
              <a:tr h="5246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药品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说明书适应症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215640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克林霉素磷酸酯胶囊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用于治疗由敏感细菌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如厌氧菌与葡萄球菌、链球菌、肺炎球菌等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引起的感染：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呼吸道感染；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泌尿系统感染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五官感染及皮肤软组织感染等。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注意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: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本品代谢产物克林霉素不能通过血脑屏障，对脑膜炎无效；对于厌氧菌感染，本品与甲硝唑有相同的疗效。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尿路感染常见病原菌为革兰阴性菌、肠球菌等，克林霉素不敏感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克林霉素主要经过肝脏清除，经肾脏排泄比例低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尿标本不常规报告金葡菌药敏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脆弱拟杆菌耐药率升高明显，已不适于腹腔感染的常规治疗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16324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磷霉素氨丁三醇散剂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用于对本品敏感的致病菌所引起的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呼吸道感染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、下尿路感染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如膀胱炎、尿道炎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和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肠道感染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以及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皮肤软组织感染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。（某厂家说明书）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口服磷霉素生物利用度低，只适用于尿路感染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非尿标本不常规报告药敏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/>
              <a:t>说明书的适应证甚至可能是不适宜的用药</a:t>
            </a:r>
            <a:endParaRPr kumimoji="1" lang="zh-CN" alt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62000" y="2389819"/>
          <a:ext cx="10335491" cy="3919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59"/>
                <a:gridCol w="5367769"/>
                <a:gridCol w="3445163"/>
              </a:tblGrid>
              <a:tr h="31986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药品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说明书适应症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880948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注射用拉氧头孢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用于敏感菌引起的各种感染症，如败血症、脑膜炎、呼吸系统感染症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肺炎、支气管炎、支气管扩张症、肺化脓症、脓胸等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，消化系统感染症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胆道炎、胆囊炎等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，腹腔内感染症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肝脓疡、腹膜炎等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，泌尿系统及生殖系统感染症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肾盂肾炎、膀胱炎、尿道炎、淋病、附睾炎、子宫内感染、子宫附件炎、盆腔炎等</a:t>
                      </a: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)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皮肤及软组织感染、骨、关节感染及创伤感染。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拉氧头孢主要针对耐药阴性菌和厌氧菌感染。阳性菌为主的感染不是其临床定位。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说明书药理部分：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本品对</a:t>
                      </a:r>
                      <a:r>
                        <a:rPr lang="el-GR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β</a:t>
                      </a:r>
                      <a:r>
                        <a:rPr lang="zh-CN" altLang="el-GR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－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内酰胺酶极为稳定，对革兰氏阴性菌和厌氧菌具有强大的抗菌力，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对革兰氏阳性菌作用略弱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，对绿脓杆菌亦有一定的抗菌作用。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661366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阿奇霉素片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化脓性链球菌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引起的急性咽炎、急性扁桃体炎。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敏感细菌引起的鼻窦炎、急性中耳炎、急性支气管炎、慢性支气管炎急性发作。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肺炎链球菌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、流感嗜血杆菌以及肺炎支原体所致的肺炎。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沙眼衣原体及非多种耐药淋病奈瑟菌所致的尿道炎和宫颈炎。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敏感细菌引起的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皮肤软组织感染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大环内酯对金葡菌、化脓性链球菌、肺炎链球菌等普遍耐药</a:t>
                      </a:r>
                      <a:endParaRPr lang="en-US" altLang="zh-CN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皮肤软组织感染的常见病原菌对大环内酯普遍耐药</a:t>
                      </a:r>
                      <a:endParaRPr lang="zh-CN" altLang="en-US" sz="1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说明书的用法用量不一定符合指南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740593" y="2737989"/>
          <a:ext cx="8710814" cy="3746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3295"/>
                <a:gridCol w="3492776"/>
                <a:gridCol w="3664743"/>
              </a:tblGrid>
              <a:tr h="3616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药品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说明书剂量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620689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青霉素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一日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200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-2000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万单位，分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次</a:t>
                      </a:r>
                      <a:endParaRPr lang="zh-CN" altLang="en-US" sz="1600" dirty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指南：</a:t>
                      </a:r>
                      <a:b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草绿色链球菌（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MIC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0.12-0.5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）：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2400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IU/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q4-6h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肺炎链球菌：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1200-2400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IU/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q4-6h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肠球菌：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1800-3000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万单位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q4h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15624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头孢唑林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中重度感染：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0.5g-1g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q6-8h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严重并威胁生命的感染：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1-1.5g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q6h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血流感染、心内膜炎：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2g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q8h</a:t>
                      </a:r>
                      <a:endParaRPr lang="en-US" altLang="zh-CN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其他感染：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1g-2g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q8h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说明书的用法用量不一定符合临床需要</a:t>
            </a:r>
            <a:endParaRPr lang="en-US" altLang="zh-CN" dirty="0"/>
          </a:p>
          <a:p>
            <a:pPr marL="342900" lvl="1" indent="0">
              <a:buNone/>
            </a:pP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908869" y="2861529"/>
          <a:ext cx="8057745" cy="31820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5915"/>
                <a:gridCol w="2685915"/>
                <a:gridCol w="2685915"/>
              </a:tblGrid>
              <a:tr h="795504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静脉剂量</a:t>
                      </a:r>
                      <a:endParaRPr lang="zh-CN" altLang="en-US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口服剂量</a:t>
                      </a:r>
                      <a:endParaRPr lang="zh-CN" altLang="en-US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阿莫西林克拉维酸</a:t>
                      </a:r>
                      <a:endParaRPr lang="zh-CN" altLang="en-US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1.2g</a:t>
                      </a:r>
                      <a:r>
                        <a:rPr lang="zh-CN" altLang="en-US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q6-8h</a:t>
                      </a:r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914mg</a:t>
                      </a:r>
                      <a:r>
                        <a:rPr lang="zh-CN" altLang="en-US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q12h</a:t>
                      </a:r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头孢呋辛</a:t>
                      </a:r>
                      <a:endParaRPr lang="zh-CN" altLang="en-US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1.5g</a:t>
                      </a:r>
                      <a:r>
                        <a:rPr lang="zh-CN" altLang="en-US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2000" dirty="0" err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tid-qid</a:t>
                      </a:r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0.25g</a:t>
                      </a:r>
                      <a:r>
                        <a:rPr lang="zh-CN" altLang="en-US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q12h</a:t>
                      </a:r>
                      <a:endParaRPr lang="en-US" altLang="zh-CN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左氧氟沙星</a:t>
                      </a:r>
                      <a:endParaRPr lang="zh-CN" altLang="en-US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0.5g</a:t>
                      </a:r>
                      <a:endParaRPr lang="zh-CN" altLang="en-US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0.5g</a:t>
                      </a:r>
                      <a:endParaRPr lang="zh-CN" altLang="en-US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3200" dirty="0"/>
              <a:t>不依据说明书，依据什么？</a:t>
            </a:r>
            <a:endParaRPr kumimoji="1" lang="zh-CN" altLang="en-US" sz="3200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625834" y="2410158"/>
            <a:ext cx="26981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国内外权威指南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循证数据库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kumimoji="1"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73810" y="3318099"/>
            <a:ext cx="7680960" cy="3931920"/>
            <a:chOff x="1149810" y="3318099"/>
            <a:chExt cx="7680960" cy="3931920"/>
          </a:xfrm>
        </p:grpSpPr>
        <p:sp>
          <p:nvSpPr>
            <p:cNvPr id="5" name="内容占位符 2"/>
            <p:cNvSpPr txBox="1"/>
            <p:nvPr/>
          </p:nvSpPr>
          <p:spPr>
            <a:xfrm>
              <a:off x="1149810" y="3318099"/>
              <a:ext cx="7680960" cy="393192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5143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2pPr>
              <a:lvl3pPr marL="8572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3pPr>
              <a:lvl4pPr marL="12001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4pPr>
              <a:lvl5pPr marL="15430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1" lang="en-US" altLang="zh-CN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kumimoji="1" lang="en-US" altLang="zh-CN" dirty="0"/>
                <a:t>John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Hopkins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ABX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Guide</a:t>
              </a:r>
              <a:endParaRPr lang="en-US" altLang="zh-CN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lang="en-US" altLang="zh-CN" dirty="0"/>
                <a:t>Sanford Guide to Antimicrobial Therapy</a:t>
              </a:r>
              <a:endParaRPr kumimoji="1" lang="zh-CN" altLang="en-US" dirty="0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211534" y="4985609"/>
              <a:ext cx="967946" cy="5969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90290" y="3989392"/>
              <a:ext cx="985691" cy="8864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 descr="图片包含 游戏机, 画&#10;&#10;描述已自动生成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05647" y="2878281"/>
            <a:ext cx="9180705" cy="1606167"/>
          </a:xfr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06*349"/>
  <p:tag name="TABLE_ENDDRAG_RECT" val="143*141*706*350"/>
</p:tagLst>
</file>

<file path=ppt/tags/tag2.xml><?xml version="1.0" encoding="utf-8"?>
<p:tagLst xmlns:p="http://schemas.openxmlformats.org/presentationml/2006/main">
  <p:tag name="KSO_WM_UNIT_TABLE_BEAUTIFY" val="smartTable{231daa44-ad5b-4e94-b169-25da47cf00c8}"/>
  <p:tag name="TABLE_ENDDRAG_ORIGIN_RECT" val="753*314"/>
  <p:tag name="TABLE_ENDDRAG_RECT" val="66*150*753*314"/>
</p:tagLst>
</file>

<file path=ppt/tags/tag3.xml><?xml version="1.0" encoding="utf-8"?>
<p:tagLst xmlns:p="http://schemas.openxmlformats.org/presentationml/2006/main">
  <p:tag name="TABLE_ENDDRAG_ORIGIN_RECT" val="394*226"/>
  <p:tag name="TABLE_ENDDRAG_RECT" val="550*293*394*226"/>
</p:tagLst>
</file>

<file path=ppt/tags/tag4.xml><?xml version="1.0" encoding="utf-8"?>
<p:tagLst xmlns:p="http://schemas.openxmlformats.org/presentationml/2006/main">
  <p:tag name="TABLE_ENDDRAG_ORIGIN_RECT" val="520*226"/>
  <p:tag name="TABLE_ENDDRAG_RECT" val="19*293*521*226"/>
</p:tagLst>
</file>

<file path=ppt/tags/tag5.xml><?xml version="1.0" encoding="utf-8"?>
<p:tagLst xmlns:p="http://schemas.openxmlformats.org/presentationml/2006/main">
  <p:tag name="KSO_WM_UNIT_TABLE_BEAUTIFY" val="smartTable{763a34e7-8e04-4d20-b0fd-17e19cf1031a}"/>
  <p:tag name="TABLE_EMPHASIZE_COLOR" val="4019583"/>
  <p:tag name="TABLE_SKINIDX" val="4"/>
  <p:tag name="TABLE_COLORIDX" val="a"/>
  <p:tag name="TABLE_COLOR_RGB" val="0x000000*0xFFFFFF*0x44546A*0xE7E6E6*0x3D557F*0xED7D31*0xA5A5A5*0xFFC000*0x5B9BD5*0x70AD47"/>
</p:tagLst>
</file>

<file path=ppt/theme/theme1.xml><?xml version="1.0" encoding="utf-8"?>
<a:theme xmlns:a="http://schemas.openxmlformats.org/drawingml/2006/main" name="中日医院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130015" tIns="65006" rIns="130015" bIns="65006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ea typeface="宋体" panose="02010600030101010101" pitchFamily="2" charset="-122"/>
          </a:defRPr>
        </a:defPPr>
      </a:lstStyle>
    </a:spDef>
    <a:lnDef>
      <a:spPr bwMode="auto"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kumimoji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中日医院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130015" tIns="65006" rIns="130015" bIns="65006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  <a:ea typeface="宋体" panose="02010600030101010101" pitchFamily="2" charset="-122"/>
          </a:defRPr>
        </a:defPPr>
      </a:lstStyle>
    </a:spDef>
    <a:lnDef>
      <a:spPr bwMode="auto"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kumimoji="1" dirty="0" smtClean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中日蓝色宽屏</Template>
  <TotalTime>0</TotalTime>
  <Words>7686</Words>
  <Application>WPS 演示</Application>
  <PresentationFormat>宽屏</PresentationFormat>
  <Paragraphs>910</Paragraphs>
  <Slides>48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65" baseType="lpstr">
      <vt:lpstr>Arial</vt:lpstr>
      <vt:lpstr>宋体</vt:lpstr>
      <vt:lpstr>Wingdings</vt:lpstr>
      <vt:lpstr>Verdana</vt:lpstr>
      <vt:lpstr>微软雅黑</vt:lpstr>
      <vt:lpstr>黑体</vt:lpstr>
      <vt:lpstr>楷体</vt:lpstr>
      <vt:lpstr>Wingdings</vt:lpstr>
      <vt:lpstr>Arial Unicode MS</vt:lpstr>
      <vt:lpstr>等线</vt:lpstr>
      <vt:lpstr>STHeiti Light</vt:lpstr>
      <vt:lpstr>仿宋</vt:lpstr>
      <vt:lpstr>Times New Roman</vt:lpstr>
      <vt:lpstr>Calibri</vt:lpstr>
      <vt:lpstr>Source Han Sans Medium</vt:lpstr>
      <vt:lpstr>中日医院1</vt:lpstr>
      <vt:lpstr>1_中日医院1</vt:lpstr>
      <vt:lpstr>抗菌药物处方审核要点</vt:lpstr>
      <vt:lpstr>抗菌药物处方审查包含要素</vt:lpstr>
      <vt:lpstr>使用抗感染药物的指征</vt:lpstr>
      <vt:lpstr>使用抗感染药物的指征</vt:lpstr>
      <vt:lpstr>药物选择适宜</vt:lpstr>
      <vt:lpstr>药物选择适宜</vt:lpstr>
      <vt:lpstr>药物选择适宜</vt:lpstr>
      <vt:lpstr>常用抗菌药物的大致定位</vt:lpstr>
      <vt:lpstr>常用抗菌药物的在院内感染的主要定位</vt:lpstr>
      <vt:lpstr>同类药物之间的区别</vt:lpstr>
      <vt:lpstr>同类药物之间的区别</vt:lpstr>
      <vt:lpstr>同类药物之间的区别</vt:lpstr>
      <vt:lpstr>药物选择上的误区</vt:lpstr>
      <vt:lpstr>药物选择适宜</vt:lpstr>
      <vt:lpstr>药物选择适宜</vt:lpstr>
      <vt:lpstr>联合治疗适宜性</vt:lpstr>
      <vt:lpstr>PowerPoint 演示文稿</vt:lpstr>
      <vt:lpstr>给药剂量适宜</vt:lpstr>
      <vt:lpstr>给药剂量适宜</vt:lpstr>
      <vt:lpstr>给药剂量适宜</vt:lpstr>
      <vt:lpstr>给药剂量适宜</vt:lpstr>
      <vt:lpstr>广谱青霉素不同制剂的差异</vt:lpstr>
      <vt:lpstr>阿莫西林克拉维酸钾不同配比口服制剂说明书剂量对比</vt:lpstr>
      <vt:lpstr>耐药阴性菌治疗中的PK/PD</vt:lpstr>
      <vt:lpstr>肾功能不全时的剂量调整</vt:lpstr>
      <vt:lpstr>肾清除亢进 （augmented renal clearance，ARC）</vt:lpstr>
      <vt:lpstr>肝功能不全的剂量调整</vt:lpstr>
      <vt:lpstr>给药途径适宜</vt:lpstr>
      <vt:lpstr>给药途径适宜</vt:lpstr>
      <vt:lpstr>给药途径适宜</vt:lpstr>
      <vt:lpstr>配制方法适宜</vt:lpstr>
      <vt:lpstr>配制方法适宜</vt:lpstr>
      <vt:lpstr>输注速度要求</vt:lpstr>
      <vt:lpstr>相互作用</vt:lpstr>
      <vt:lpstr>药物相互作用（DDI）的两个方面</vt:lpstr>
      <vt:lpstr>相互作用</vt:lpstr>
      <vt:lpstr>相互作用</vt:lpstr>
      <vt:lpstr>相互作用</vt:lpstr>
      <vt:lpstr>As a Victim</vt:lpstr>
      <vt:lpstr>As a Perpetrator </vt:lpstr>
      <vt:lpstr>患者无其他高风险或禁忌证的问题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个人简介（微软雅黑40）</dc:title>
  <dc:creator>孔 旭东</dc:creator>
  <cp:lastModifiedBy>冬</cp:lastModifiedBy>
  <cp:revision>336</cp:revision>
  <dcterms:created xsi:type="dcterms:W3CDTF">2025-11-02T06:33:00Z</dcterms:created>
  <dcterms:modified xsi:type="dcterms:W3CDTF">2026-05-09T08:23:56Z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7D0986CE7EC54B0CA91427FFFA10B752_13</vt:lpwstr>
  </property>
  <property fmtid="{D5CDD505-2E9C-101B-9397-08002B2CF9AE}" pid="3" name="KSOProductBuildVer">
    <vt:lpwstr>2052-12.1.0.25865</vt:lpwstr>
  </property>
</Properties>
</file>