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1.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8"/>
  </p:notesMasterIdLst>
  <p:handoutMasterIdLst>
    <p:handoutMasterId r:id="rId49"/>
  </p:handoutMasterIdLst>
  <p:sldIdLst>
    <p:sldId id="267" r:id="rId2"/>
    <p:sldId id="842" r:id="rId3"/>
    <p:sldId id="398" r:id="rId4"/>
    <p:sldId id="788" r:id="rId5"/>
    <p:sldId id="405" r:id="rId6"/>
    <p:sldId id="400" r:id="rId7"/>
    <p:sldId id="401" r:id="rId8"/>
    <p:sldId id="406" r:id="rId9"/>
    <p:sldId id="840" r:id="rId10"/>
    <p:sldId id="879" r:id="rId11"/>
    <p:sldId id="881" r:id="rId12"/>
    <p:sldId id="402" r:id="rId13"/>
    <p:sldId id="407" r:id="rId14"/>
    <p:sldId id="878" r:id="rId15"/>
    <p:sldId id="877" r:id="rId16"/>
    <p:sldId id="408" r:id="rId17"/>
    <p:sldId id="700" r:id="rId18"/>
    <p:sldId id="701" r:id="rId19"/>
    <p:sldId id="736" r:id="rId20"/>
    <p:sldId id="782" r:id="rId21"/>
    <p:sldId id="769" r:id="rId22"/>
    <p:sldId id="783" r:id="rId23"/>
    <p:sldId id="412" r:id="rId24"/>
    <p:sldId id="834" r:id="rId25"/>
    <p:sldId id="836" r:id="rId26"/>
    <p:sldId id="838" r:id="rId27"/>
    <p:sldId id="415" r:id="rId28"/>
    <p:sldId id="831" r:id="rId29"/>
    <p:sldId id="829" r:id="rId30"/>
    <p:sldId id="830" r:id="rId31"/>
    <p:sldId id="413" r:id="rId32"/>
    <p:sldId id="414" r:id="rId33"/>
    <p:sldId id="417" r:id="rId34"/>
    <p:sldId id="419" r:id="rId35"/>
    <p:sldId id="421" r:id="rId36"/>
    <p:sldId id="841" r:id="rId37"/>
    <p:sldId id="883" r:id="rId38"/>
    <p:sldId id="880" r:id="rId39"/>
    <p:sldId id="294" r:id="rId40"/>
    <p:sldId id="839" r:id="rId41"/>
    <p:sldId id="337" r:id="rId42"/>
    <p:sldId id="338" r:id="rId43"/>
    <p:sldId id="339" r:id="rId44"/>
    <p:sldId id="342" r:id="rId45"/>
    <p:sldId id="882" r:id="rId46"/>
    <p:sldId id="326" r:id="rId47"/>
  </p:sldIdLst>
  <p:sldSz cx="12192000" cy="6858000"/>
  <p:notesSz cx="6858000" cy="9144000"/>
  <p:custDataLst>
    <p:tags r:id="rId5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82"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776">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3DCE5"/>
    <a:srgbClr val="375FB9"/>
    <a:srgbClr val="44AED0"/>
    <a:srgbClr val="080808"/>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81" d="100"/>
          <a:sy n="81" d="100"/>
        </p:scale>
        <p:origin x="725" y="67"/>
      </p:cViewPr>
      <p:guideLst>
        <p:guide orient="horz" pos="2082"/>
        <p:guide pos="3840"/>
      </p:guideLst>
    </p:cSldViewPr>
  </p:slideViewPr>
  <p:notesTextViewPr>
    <p:cViewPr>
      <p:scale>
        <a:sx n="100" d="100"/>
        <a:sy n="100" d="100"/>
      </p:scale>
      <p:origin x="0" y="0"/>
    </p:cViewPr>
  </p:notesTextViewPr>
  <p:notesViewPr>
    <p:cSldViewPr>
      <p:cViewPr varScale="1">
        <p:scale>
          <a:sx n="54" d="100"/>
          <a:sy n="54" d="100"/>
        </p:scale>
        <p:origin x="-2910" y="-90"/>
      </p:cViewPr>
      <p:guideLst>
        <p:guide orient="horz" pos="2776"/>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75"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1048676"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4697AC7-106A-4283-8231-DE27C1B809B6}" type="datetimeFigureOut">
              <a:rPr lang="zh-CN" altLang="en-US" smtClean="0"/>
              <a:t>2024/9/20</a:t>
            </a:fld>
            <a:endParaRPr lang="zh-CN" altLang="en-US"/>
          </a:p>
        </p:txBody>
      </p:sp>
      <p:sp>
        <p:nvSpPr>
          <p:cNvPr id="1048677"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1048678"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8A395B5-0C54-4CC3-8657-208AD78445F4}"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69"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1048670"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A8D2BE-4D83-4DEE-81AC-943AC414CFF2}" type="datetimeFigureOut">
              <a:rPr lang="zh-CN" altLang="en-US" smtClean="0"/>
              <a:t>2024/9/20</a:t>
            </a:fld>
            <a:endParaRPr lang="zh-CN" altLang="en-US"/>
          </a:p>
        </p:txBody>
      </p:sp>
      <p:sp>
        <p:nvSpPr>
          <p:cNvPr id="1048671"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1048672"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73"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1048674"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D1282D-5F9D-49E4-8640-95869B09F949}"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16</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 </a:t>
            </a:r>
            <a:r>
              <a:rPr lang="zh-CN" altLang="en-US" dirty="0"/>
              <a:t>本品能抑制前列腺素的合成，具有解热镇痛及抗炎作用 </a:t>
            </a:r>
            <a:r>
              <a:rPr lang="en-US" altLang="zh-CN" dirty="0"/>
              <a:t>2.</a:t>
            </a:r>
            <a:r>
              <a:rPr lang="zh-CN" altLang="en-US" dirty="0"/>
              <a:t>布洛芬片 </a:t>
            </a:r>
            <a:r>
              <a:rPr lang="en-US" altLang="zh-CN" dirty="0"/>
              <a:t>0.2g po q6h; 3.</a:t>
            </a:r>
            <a:r>
              <a:rPr lang="zh-CN" altLang="en-US" dirty="0"/>
              <a:t>孕妇不应在</a:t>
            </a:r>
            <a:r>
              <a:rPr lang="en-US" altLang="zh-CN" dirty="0"/>
              <a:t>20</a:t>
            </a:r>
            <a:r>
              <a:rPr lang="zh-CN" altLang="en-US" dirty="0"/>
              <a:t>周或更晚的时候使用</a:t>
            </a:r>
            <a:r>
              <a:rPr lang="en-US" altLang="zh-CN" dirty="0"/>
              <a:t>NSAID(</a:t>
            </a:r>
            <a:r>
              <a:rPr lang="zh-CN" altLang="en-US" dirty="0"/>
              <a:t>非甾体抗炎药</a:t>
            </a:r>
            <a:r>
              <a:rPr lang="en-US" altLang="zh-CN" dirty="0"/>
              <a:t>)</a:t>
            </a:r>
            <a:r>
              <a:rPr lang="zh-CN" altLang="en-US" dirty="0"/>
              <a:t>，除非您的医疗保健专业人员特别建议这样做，因为这些药物可能会给您未出生的婴儿造成问题。</a:t>
            </a:r>
            <a:r>
              <a:rPr lang="en-US" altLang="zh-CN" dirty="0"/>
              <a:t>FDA</a:t>
            </a:r>
            <a:r>
              <a:rPr lang="zh-CN" altLang="en-US" dirty="0"/>
              <a:t>警告，在妊娠</a:t>
            </a:r>
            <a:r>
              <a:rPr lang="en-US" altLang="zh-CN" dirty="0"/>
              <a:t>20</a:t>
            </a:r>
            <a:r>
              <a:rPr lang="zh-CN" altLang="en-US" dirty="0"/>
              <a:t>周左右或妊娠后期使用非甾体抗炎药</a:t>
            </a:r>
            <a:r>
              <a:rPr lang="en-US" altLang="zh-CN" dirty="0"/>
              <a:t>(NSAIDs)</a:t>
            </a:r>
            <a:r>
              <a:rPr lang="zh-CN" altLang="en-US" dirty="0"/>
              <a:t>可能会导致胎儿肾功能不全、羊水过少，在某些情况下还会导致新生儿肾功能损害。</a:t>
            </a:r>
          </a:p>
        </p:txBody>
      </p:sp>
      <p:sp>
        <p:nvSpPr>
          <p:cNvPr id="4" name="灯片编号占位符 3"/>
          <p:cNvSpPr>
            <a:spLocks noGrp="1"/>
          </p:cNvSpPr>
          <p:nvPr>
            <p:ph type="sldNum" sz="quarter" idx="5"/>
          </p:nvPr>
        </p:nvSpPr>
        <p:spPr/>
        <p:txBody>
          <a:bodyPr/>
          <a:lstStyle/>
          <a:p>
            <a:fld id="{E4D1282D-5F9D-49E4-8640-95869B09F949}" type="slidenum">
              <a:rPr lang="zh-CN" altLang="en-US" smtClean="0"/>
              <a:t>42</a:t>
            </a:fld>
            <a:endParaRPr lang="zh-CN" altLang="en-US"/>
          </a:p>
        </p:txBody>
      </p:sp>
    </p:spTree>
    <p:extLst>
      <p:ext uri="{BB962C8B-B14F-4D97-AF65-F5344CB8AC3E}">
        <p14:creationId xmlns:p14="http://schemas.microsoft.com/office/powerpoint/2010/main" val="34298666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a:t>
            </a:r>
            <a:r>
              <a:rPr lang="zh-CN" altLang="en-US" dirty="0"/>
              <a:t>因会产生兴奋、高血压和高热（体温 ≥ </a:t>
            </a:r>
            <a:r>
              <a:rPr lang="en-US" altLang="zh-CN" dirty="0"/>
              <a:t>40 ℃ </a:t>
            </a:r>
            <a:r>
              <a:rPr lang="zh-CN" altLang="en-US" dirty="0"/>
              <a:t>）等不良反应：利奈唑胺（</a:t>
            </a:r>
            <a:r>
              <a:rPr lang="zh-CN" altLang="en-US" sz="1800" dirty="0">
                <a:effectLst/>
                <a:latin typeface="宋体" panose="02010600030101010101" pitchFamily="2" charset="-122"/>
                <a:ea typeface="宋体" panose="02010600030101010101" pitchFamily="2" charset="-122"/>
              </a:rPr>
              <a:t>利奈唑胺为可逆的、非选择性的单胺氧化酶抑制剂。所以，利奈唑胺与肾上腺素能药物或</a:t>
            </a:r>
            <a:r>
              <a:rPr lang="en-US" altLang="zh-CN" sz="1800" dirty="0">
                <a:effectLst/>
                <a:latin typeface="宋体" panose="02010600030101010101" pitchFamily="2" charset="-122"/>
                <a:ea typeface="宋体" panose="02010600030101010101" pitchFamily="2" charset="-122"/>
              </a:rPr>
              <a:t>5-</a:t>
            </a:r>
            <a:r>
              <a:rPr lang="zh-CN" altLang="en-US" sz="1800" dirty="0">
                <a:effectLst/>
                <a:latin typeface="宋体" panose="02010600030101010101" pitchFamily="2" charset="-122"/>
                <a:ea typeface="宋体" panose="02010600030101010101" pitchFamily="2" charset="-122"/>
              </a:rPr>
              <a:t>羟色胺类制剂有潜在的相互作用</a:t>
            </a:r>
            <a:r>
              <a:rPr lang="zh-CN" altLang="en-US" dirty="0"/>
              <a:t>）、单胺氧化酶抑制剂（如吗氯贝胺、反苯环丙胺、氯硝柳胺、异丙嗪和异卡波肼）、选择性 </a:t>
            </a:r>
            <a:r>
              <a:rPr lang="en-US" altLang="zh-CN" dirty="0"/>
              <a:t>5-</a:t>
            </a:r>
            <a:r>
              <a:rPr lang="zh-CN" altLang="en-US" dirty="0"/>
              <a:t>羟色胺再摄取抑制剂（如氟西汀、舍曲林或帕罗西汀）、安非他酮、丙卡巴肼、司来吉兰。</a:t>
            </a:r>
            <a:endParaRPr lang="en-US" altLang="zh-CN" dirty="0"/>
          </a:p>
          <a:p>
            <a:r>
              <a:rPr lang="en-US" altLang="zh-CN" dirty="0"/>
              <a:t>2.</a:t>
            </a:r>
            <a:r>
              <a:rPr lang="zh-CN" altLang="en-US" dirty="0"/>
              <a:t>本品含盐酸甲氧那明可抑制支气管痉挛，缓解哮喘发作时的咳嗽。那可丁为外周性止咳药，可抑制咳嗽。氨茶碱亦可抑制支气管痉挛，还可抑制支气管粘膜肿胀，缓解哮喘发作时的咳嗽，使痰易咳出。马来酸氯苯那敏具抗组胺作用。本品的配伍不仅可以减轻咽喉及支气管炎症等引起的咳嗽，而且可缓解哮喘发作时的咳嗽，有利于排痰。</a:t>
            </a:r>
            <a:endParaRPr lang="en-US" altLang="zh-CN" dirty="0"/>
          </a:p>
          <a:p>
            <a:r>
              <a:rPr lang="en-US" altLang="zh-CN" dirty="0"/>
              <a:t>3.</a:t>
            </a:r>
            <a:r>
              <a:rPr lang="zh-CN" altLang="en-US" dirty="0"/>
              <a:t>甘草浸膏粉为保护性镇咳祛痰剂；阿片粉有较强镇咳作用；樟脑及八角茴香油能刺激支气管黏膜，反射性地增加腺体分泌，稀释痰液，使痰易于咳出；苯甲酸钠为防腐剂。上述成份组成复方制剂，有镇咳祛痰的协同作用。</a:t>
            </a:r>
          </a:p>
        </p:txBody>
      </p:sp>
      <p:sp>
        <p:nvSpPr>
          <p:cNvPr id="4" name="灯片编号占位符 3"/>
          <p:cNvSpPr>
            <a:spLocks noGrp="1"/>
          </p:cNvSpPr>
          <p:nvPr>
            <p:ph type="sldNum" sz="quarter" idx="5"/>
          </p:nvPr>
        </p:nvSpPr>
        <p:spPr/>
        <p:txBody>
          <a:bodyPr/>
          <a:lstStyle/>
          <a:p>
            <a:fld id="{E4D1282D-5F9D-49E4-8640-95869B09F949}" type="slidenum">
              <a:rPr lang="zh-CN" altLang="en-US" smtClean="0"/>
              <a:t>43</a:t>
            </a:fld>
            <a:endParaRPr lang="zh-CN" altLang="en-US"/>
          </a:p>
        </p:txBody>
      </p:sp>
    </p:spTree>
    <p:extLst>
      <p:ext uri="{BB962C8B-B14F-4D97-AF65-F5344CB8AC3E}">
        <p14:creationId xmlns:p14="http://schemas.microsoft.com/office/powerpoint/2010/main" val="5322627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吸入用布地奈德混悬液可与</a:t>
            </a:r>
            <a:r>
              <a:rPr lang="en-US" altLang="zh-CN" dirty="0"/>
              <a:t>9mg/ml(0.9%)</a:t>
            </a:r>
            <a:r>
              <a:rPr lang="zh-CN" altLang="en-US" dirty="0"/>
              <a:t>的氯化钠溶液和</a:t>
            </a:r>
            <a:r>
              <a:rPr lang="en-US" altLang="zh-CN" dirty="0"/>
              <a:t>/</a:t>
            </a:r>
            <a:r>
              <a:rPr lang="zh-CN" altLang="en-US" dirty="0"/>
              <a:t>或含特布他林、沙丁胺醇、非诺特罗、乙酰半胱氨酸、色甘酸钠或异丙托溴铵的雾化液混合。应在混合后</a:t>
            </a:r>
            <a:r>
              <a:rPr lang="en-US" altLang="zh-CN" dirty="0"/>
              <a:t>30</a:t>
            </a:r>
            <a:r>
              <a:rPr lang="zh-CN" altLang="en-US" dirty="0"/>
              <a:t>分钟内使用</a:t>
            </a:r>
          </a:p>
        </p:txBody>
      </p:sp>
      <p:sp>
        <p:nvSpPr>
          <p:cNvPr id="4" name="灯片编号占位符 3"/>
          <p:cNvSpPr>
            <a:spLocks noGrp="1"/>
          </p:cNvSpPr>
          <p:nvPr>
            <p:ph type="sldNum" sz="quarter" idx="5"/>
          </p:nvPr>
        </p:nvSpPr>
        <p:spPr/>
        <p:txBody>
          <a:bodyPr/>
          <a:lstStyle/>
          <a:p>
            <a:fld id="{E4D1282D-5F9D-49E4-8640-95869B09F949}" type="slidenum">
              <a:rPr lang="zh-CN" altLang="en-US" smtClean="0"/>
              <a:t>44</a:t>
            </a:fld>
            <a:endParaRPr lang="zh-CN" altLang="en-US"/>
          </a:p>
        </p:txBody>
      </p:sp>
    </p:spTree>
    <p:extLst>
      <p:ext uri="{BB962C8B-B14F-4D97-AF65-F5344CB8AC3E}">
        <p14:creationId xmlns:p14="http://schemas.microsoft.com/office/powerpoint/2010/main" val="19793982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幻灯片图像占位符 1"/>
          <p:cNvSpPr>
            <a:spLocks noGrp="1" noRot="1" noChangeAspect="1"/>
          </p:cNvSpPr>
          <p:nvPr>
            <p:ph type="sldImg"/>
          </p:nvPr>
        </p:nvSpPr>
        <p:spPr>
          <a:ln>
            <a:solidFill>
              <a:srgbClr val="000000">
                <a:alpha val="100000"/>
              </a:srgbClr>
            </a:solidFill>
            <a:miter lim="800000"/>
          </a:ln>
        </p:spPr>
      </p:sp>
      <p:sp>
        <p:nvSpPr>
          <p:cNvPr id="55298" name="备注占位符 2"/>
          <p:cNvSpPr>
            <a:spLocks noGrp="1"/>
          </p:cNvSpPr>
          <p:nvPr>
            <p:ph type="body" idx="1"/>
          </p:nvPr>
        </p:nvSpPr>
        <p:spPr>
          <a:noFill/>
          <a:ln>
            <a:noFill/>
          </a:ln>
        </p:spPr>
        <p:txBody>
          <a:bodyPr wrap="square" lIns="91440" tIns="45720" rIns="91440" bIns="45720" anchor="t"/>
          <a:lstStyle/>
          <a:p>
            <a:pPr lvl="0" eaLnBrk="1" hangingPunct="1">
              <a:spcBef>
                <a:spcPct val="0"/>
              </a:spcBef>
            </a:pPr>
            <a:endParaRPr lang="zh-CN" altLang="en-US" dirty="0"/>
          </a:p>
        </p:txBody>
      </p:sp>
      <p:sp>
        <p:nvSpPr>
          <p:cNvPr id="55299" name="灯片编号占位符 3"/>
          <p:cNvSpPr txBox="1">
            <a:spLocks noGrp="1"/>
          </p:cNvSpPr>
          <p:nvPr>
            <p:ph type="sldNum" sz="quarter"/>
          </p:nvPr>
        </p:nvSpPr>
        <p:spPr bwMode="auto">
          <a:noFill/>
          <a:ln>
            <a:noFill/>
            <a:miter lim="800000"/>
          </a:ln>
        </p:spPr>
        <p:txBody>
          <a:bodyPr wrap="square" lIns="91440" tIns="45720" rIns="91440" bIns="45720" numCol="1" rtlCol="0" anchor="b" anchorCtr="0" compatLnSpc="1"/>
          <a:lstStyle/>
          <a:p>
            <a:pPr lvl="0" algn="r"/>
            <a:fld id="{9A0DB2DC-4C9A-4742-B13C-FB6460FD3503}" type="slidenum">
              <a:rPr lang="zh-CN" altLang="en-US" sz="1200" dirty="0">
                <a:latin typeface="Calibri" panose="020F0502020204030204" pitchFamily="34" charset="0"/>
                <a:ea typeface="微软雅黑" panose="020B0503020204020204" pitchFamily="34" charset="-122"/>
              </a:rPr>
              <a:t>46</a:t>
            </a:fld>
            <a:endParaRPr lang="zh-CN" altLang="en-US" sz="1200" dirty="0">
              <a:latin typeface="Calibri" panose="020F0502020204030204" pitchFamily="34" charset="0"/>
              <a:ea typeface="微软雅黑" panose="020B0503020204020204" pitchFamily="34"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048580" name="标题 1"/>
          <p:cNvSpPr>
            <a:spLocks noGrp="1"/>
          </p:cNvSpPr>
          <p:nvPr>
            <p:ph type="ctrTitle"/>
          </p:nvPr>
        </p:nvSpPr>
        <p:spPr>
          <a:xfrm>
            <a:off x="1524000" y="1340768"/>
            <a:ext cx="9144000" cy="2387600"/>
          </a:xfrm>
        </p:spPr>
        <p:txBody>
          <a:bodyPr anchor="b"/>
          <a:lstStyle>
            <a:lvl1pPr algn="ctr">
              <a:defRPr sz="6000"/>
            </a:lvl1pPr>
          </a:lstStyle>
          <a:p>
            <a:r>
              <a:rPr lang="zh-CN" altLang="en-US"/>
              <a:t>单击此处编辑母版标题样式</a:t>
            </a:r>
          </a:p>
        </p:txBody>
      </p:sp>
      <p:sp>
        <p:nvSpPr>
          <p:cNvPr id="1048581" name="副标题 2"/>
          <p:cNvSpPr>
            <a:spLocks noGrp="1"/>
          </p:cNvSpPr>
          <p:nvPr>
            <p:ph type="subTitle" idx="1"/>
          </p:nvPr>
        </p:nvSpPr>
        <p:spPr>
          <a:xfrm>
            <a:off x="1524000" y="4365526"/>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1048582" name="页脚占位符 4"/>
          <p:cNvSpPr>
            <a:spLocks noGrp="1"/>
          </p:cNvSpPr>
          <p:nvPr>
            <p:ph type="ftr" sz="quarter" idx="11"/>
          </p:nvPr>
        </p:nvSpPr>
        <p:spPr/>
        <p:txBody>
          <a:bodyPr/>
          <a:lstStyle/>
          <a:p>
            <a:endParaRPr lang="zh-CN" altLang="en-US"/>
          </a:p>
        </p:txBody>
      </p:sp>
      <p:sp>
        <p:nvSpPr>
          <p:cNvPr id="1048583"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
        <p:nvSpPr>
          <p:cNvPr id="1048584" name="等腰三角形 6"/>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097152" name="图片 7"/>
          <p:cNvPicPr>
            <a:picLocks noChangeAspect="1"/>
          </p:cNvPicPr>
          <p:nvPr userDrawn="1"/>
        </p:nvPicPr>
        <p:blipFill>
          <a:blip r:embed="rId2"/>
          <a:stretch>
            <a:fillRect/>
          </a:stretch>
        </p:blipFill>
        <p:spPr>
          <a:xfrm>
            <a:off x="9945064" y="173932"/>
            <a:ext cx="1993392" cy="1426464"/>
          </a:xfrm>
          <a:prstGeom prst="rect">
            <a:avLst/>
          </a:prstGeom>
          <a:effectLst>
            <a:outerShdw dist="50800" sx="1000" sy="1000" algn="ctr" rotWithShape="0">
              <a:srgbClr val="000000"/>
            </a:outerShdw>
          </a:effectLst>
        </p:spPr>
      </p:pic>
      <p:sp>
        <p:nvSpPr>
          <p:cNvPr id="1048585" name="矩形 8"/>
          <p:cNvSpPr/>
          <p:nvPr userDrawn="1"/>
        </p:nvSpPr>
        <p:spPr>
          <a:xfrm>
            <a:off x="354715" y="6372036"/>
            <a:ext cx="1325880" cy="368300"/>
          </a:xfrm>
          <a:prstGeom prst="rect">
            <a:avLst/>
          </a:prstGeom>
        </p:spPr>
        <p:txBody>
          <a:bodyPr wrap="none">
            <a:spAutoFit/>
          </a:bodyPr>
          <a:lstStyle/>
          <a:p>
            <a:r>
              <a:rPr lang="zh-CN" altLang="en-US" dirty="0">
                <a:solidFill>
                  <a:schemeClr val="bg1"/>
                </a:solidFill>
              </a:rPr>
              <a:t>北京药学会</a:t>
            </a:r>
            <a:endParaRPr lang="en-US" altLang="zh-CN" dirty="0">
              <a:solidFill>
                <a:schemeClr val="bg1"/>
              </a:solidFill>
            </a:endParaRPr>
          </a:p>
        </p:txBody>
      </p:sp>
      <p:sp>
        <p:nvSpPr>
          <p:cNvPr id="1048586" name="任意多边形 12"/>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pPr>
            <a:endParaRPr lang="en-US" dirty="0">
              <a:solidFill>
                <a:prstClr val="black"/>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3145728" name="直接连接符 9"/>
          <p:cNvCxnSpPr/>
          <p:nvPr userDrawn="1"/>
        </p:nvCxnSpPr>
        <p:spPr>
          <a:xfrm flipH="1">
            <a:off x="1018828" y="836712"/>
            <a:ext cx="10154344"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1048589" name="标题 1"/>
          <p:cNvSpPr>
            <a:spLocks noGrp="1"/>
          </p:cNvSpPr>
          <p:nvPr>
            <p:ph type="title"/>
          </p:nvPr>
        </p:nvSpPr>
        <p:spPr>
          <a:xfrm>
            <a:off x="947639" y="204893"/>
            <a:ext cx="9313035" cy="597861"/>
          </a:xfrm>
        </p:spPr>
        <p:txBody>
          <a:bodyPr/>
          <a:lstStyle/>
          <a:p>
            <a:r>
              <a:rPr lang="zh-CN" altLang="en-US" dirty="0"/>
              <a:t>单击此处编辑母版标题样式</a:t>
            </a:r>
          </a:p>
        </p:txBody>
      </p:sp>
      <p:sp>
        <p:nvSpPr>
          <p:cNvPr id="1048590" name="内容占位符 2"/>
          <p:cNvSpPr>
            <a:spLocks noGrp="1"/>
          </p:cNvSpPr>
          <p:nvPr>
            <p:ph idx="1"/>
          </p:nvPr>
        </p:nvSpPr>
        <p:spPr>
          <a:xfrm>
            <a:off x="838200" y="1247875"/>
            <a:ext cx="10515600" cy="4621459"/>
          </a:xfr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1048591" name="日期占位符 3"/>
          <p:cNvSpPr>
            <a:spLocks noGrp="1"/>
          </p:cNvSpPr>
          <p:nvPr>
            <p:ph type="dt" sz="half" idx="10"/>
          </p:nvPr>
        </p:nvSpPr>
        <p:spPr>
          <a:xfrm>
            <a:off x="838200" y="6356350"/>
            <a:ext cx="2743200" cy="365125"/>
          </a:xfrm>
          <a:prstGeom prst="rect">
            <a:avLst/>
          </a:prstGeom>
        </p:spPr>
        <p:txBody>
          <a:bodyPr/>
          <a:lstStyle/>
          <a:p>
            <a:fld id="{6BB57CA0-76D5-4D8D-AE14-28AF40370E08}" type="datetimeFigureOut">
              <a:rPr lang="zh-CN" altLang="en-US" smtClean="0"/>
              <a:t>2024/9/20</a:t>
            </a:fld>
            <a:endParaRPr lang="zh-CN" altLang="en-US"/>
          </a:p>
        </p:txBody>
      </p:sp>
      <p:sp>
        <p:nvSpPr>
          <p:cNvPr id="1048592" name="页脚占位符 4"/>
          <p:cNvSpPr>
            <a:spLocks noGrp="1"/>
          </p:cNvSpPr>
          <p:nvPr>
            <p:ph type="ftr" sz="quarter" idx="11"/>
          </p:nvPr>
        </p:nvSpPr>
        <p:spPr/>
        <p:txBody>
          <a:bodyPr/>
          <a:lstStyle/>
          <a:p>
            <a:endParaRPr lang="zh-CN" altLang="en-US"/>
          </a:p>
        </p:txBody>
      </p:sp>
      <p:sp>
        <p:nvSpPr>
          <p:cNvPr id="1048593"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
        <p:nvSpPr>
          <p:cNvPr id="1048594" name="等腰三角形 6"/>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097153" name="图片 7"/>
          <p:cNvPicPr>
            <a:picLocks noChangeAspect="1"/>
          </p:cNvPicPr>
          <p:nvPr userDrawn="1"/>
        </p:nvPicPr>
        <p:blipFill>
          <a:blip r:embed="rId2" cstate="print"/>
          <a:stretch>
            <a:fillRect/>
          </a:stretch>
        </p:blipFill>
        <p:spPr>
          <a:xfrm>
            <a:off x="10474973" y="94038"/>
            <a:ext cx="1521976" cy="1089120"/>
          </a:xfrm>
          <a:prstGeom prst="rect">
            <a:avLst/>
          </a:prstGeom>
          <a:effectLst>
            <a:outerShdw dist="50800" sx="1000" sy="1000" algn="ctr" rotWithShape="0">
              <a:srgbClr val="000000"/>
            </a:outerShdw>
          </a:effectLst>
        </p:spPr>
      </p:pic>
      <p:sp>
        <p:nvSpPr>
          <p:cNvPr id="1048595" name="矩形 8"/>
          <p:cNvSpPr/>
          <p:nvPr userDrawn="1"/>
        </p:nvSpPr>
        <p:spPr>
          <a:xfrm>
            <a:off x="354715" y="6372036"/>
            <a:ext cx="1325880" cy="368300"/>
          </a:xfrm>
          <a:prstGeom prst="rect">
            <a:avLst/>
          </a:prstGeom>
        </p:spPr>
        <p:txBody>
          <a:bodyPr wrap="none">
            <a:spAutoFit/>
          </a:bodyPr>
          <a:lstStyle/>
          <a:p>
            <a:r>
              <a:rPr lang="zh-CN" altLang="en-US" dirty="0">
                <a:solidFill>
                  <a:schemeClr val="bg1"/>
                </a:solidFill>
              </a:rPr>
              <a:t>北京药学会</a:t>
            </a:r>
            <a:endParaRPr lang="en-US" altLang="zh-CN" dirty="0">
              <a:solidFill>
                <a:schemeClr val="bg1"/>
              </a:solidFill>
            </a:endParaRPr>
          </a:p>
        </p:txBody>
      </p:sp>
      <p:sp>
        <p:nvSpPr>
          <p:cNvPr id="1048596" name="任意多边形 12"/>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pPr>
            <a:endParaRPr lang="en-US" dirty="0">
              <a:solidFill>
                <a:prstClr val="black"/>
              </a:solidFill>
              <a:latin typeface="Arial" panose="020B0604020202020204" pitchFamily="34" charset="0"/>
              <a:ea typeface="宋体" panose="02010600030101010101" pitchFamily="2" charset="-122"/>
            </a:endParaRPr>
          </a:p>
        </p:txBody>
      </p:sp>
      <p:grpSp>
        <p:nvGrpSpPr>
          <p:cNvPr id="28" name="组合 1"/>
          <p:cNvGrpSpPr/>
          <p:nvPr userDrawn="1"/>
        </p:nvGrpSpPr>
        <p:grpSpPr bwMode="auto">
          <a:xfrm>
            <a:off x="345016" y="344316"/>
            <a:ext cx="493184" cy="348380"/>
            <a:chOff x="3453800" y="3717032"/>
            <a:chExt cx="369296" cy="228600"/>
          </a:xfrm>
          <a:solidFill>
            <a:srgbClr val="44AED0"/>
          </a:solidFill>
        </p:grpSpPr>
        <p:sp>
          <p:nvSpPr>
            <p:cNvPr id="1048597" name="燕尾形 10"/>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pPr>
              <a:endParaRPr lang="en-US">
                <a:solidFill>
                  <a:prstClr val="white"/>
                </a:solidFill>
              </a:endParaRPr>
            </a:p>
          </p:txBody>
        </p:sp>
        <p:sp>
          <p:nvSpPr>
            <p:cNvPr id="1048598" name="燕尾形 15"/>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pPr>
              <a:endParaRPr lang="en-US">
                <a:solidFill>
                  <a:prstClr val="white"/>
                </a:solidFil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1048641" name="标题 1"/>
          <p:cNvSpPr>
            <a:spLocks noGrp="1"/>
          </p:cNvSpPr>
          <p:nvPr>
            <p:ph type="title"/>
          </p:nvPr>
        </p:nvSpPr>
        <p:spPr>
          <a:xfrm>
            <a:off x="831851" y="1709738"/>
            <a:ext cx="10515600" cy="2852737"/>
          </a:xfrm>
        </p:spPr>
        <p:txBody>
          <a:bodyPr anchor="b"/>
          <a:lstStyle>
            <a:lvl1pPr>
              <a:defRPr sz="6000"/>
            </a:lvl1pPr>
          </a:lstStyle>
          <a:p>
            <a:r>
              <a:rPr lang="zh-CN" altLang="en-US"/>
              <a:t>单击此处编辑母版标题样式</a:t>
            </a:r>
          </a:p>
        </p:txBody>
      </p:sp>
      <p:sp>
        <p:nvSpPr>
          <p:cNvPr id="1048642" name="文本占位符 2"/>
          <p:cNvSpPr>
            <a:spLocks noGrp="1"/>
          </p:cNvSpPr>
          <p:nvPr>
            <p:ph type="body" idx="1"/>
          </p:nvPr>
        </p:nvSpPr>
        <p:spPr>
          <a:xfrm>
            <a:off x="831851"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1048643" name="日期占位符 3"/>
          <p:cNvSpPr>
            <a:spLocks noGrp="1"/>
          </p:cNvSpPr>
          <p:nvPr>
            <p:ph type="dt" sz="half" idx="10"/>
          </p:nvPr>
        </p:nvSpPr>
        <p:spPr>
          <a:xfrm>
            <a:off x="838200" y="6356350"/>
            <a:ext cx="2743200" cy="365125"/>
          </a:xfrm>
          <a:prstGeom prst="rect">
            <a:avLst/>
          </a:prstGeom>
        </p:spPr>
        <p:txBody>
          <a:bodyPr/>
          <a:lstStyle/>
          <a:p>
            <a:fld id="{6BB57CA0-76D5-4D8D-AE14-28AF40370E08}" type="datetimeFigureOut">
              <a:rPr lang="zh-CN" altLang="en-US" smtClean="0"/>
              <a:t>2024/9/20</a:t>
            </a:fld>
            <a:endParaRPr lang="zh-CN" altLang="en-US"/>
          </a:p>
        </p:txBody>
      </p:sp>
      <p:sp>
        <p:nvSpPr>
          <p:cNvPr id="1048644" name="页脚占位符 4"/>
          <p:cNvSpPr>
            <a:spLocks noGrp="1"/>
          </p:cNvSpPr>
          <p:nvPr>
            <p:ph type="ftr" sz="quarter" idx="11"/>
          </p:nvPr>
        </p:nvSpPr>
        <p:spPr/>
        <p:txBody>
          <a:bodyPr/>
          <a:lstStyle/>
          <a:p>
            <a:endParaRPr lang="zh-CN" altLang="en-US"/>
          </a:p>
        </p:txBody>
      </p:sp>
      <p:sp>
        <p:nvSpPr>
          <p:cNvPr id="1048645"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48646" name="标题 1"/>
          <p:cNvSpPr>
            <a:spLocks noGrp="1"/>
          </p:cNvSpPr>
          <p:nvPr>
            <p:ph type="title"/>
          </p:nvPr>
        </p:nvSpPr>
        <p:spPr/>
        <p:txBody>
          <a:bodyPr/>
          <a:lstStyle/>
          <a:p>
            <a:r>
              <a:rPr lang="zh-CN" altLang="en-US"/>
              <a:t>单击此处编辑母版标题样式</a:t>
            </a:r>
          </a:p>
        </p:txBody>
      </p:sp>
      <p:sp>
        <p:nvSpPr>
          <p:cNvPr id="1048647" name="内容占位符 2"/>
          <p:cNvSpPr>
            <a:spLocks noGrp="1"/>
          </p:cNvSpPr>
          <p:nvPr>
            <p:ph sz="half" idx="1"/>
          </p:nvPr>
        </p:nvSpPr>
        <p:spPr>
          <a:xfrm>
            <a:off x="838200" y="1825625"/>
            <a:ext cx="515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48" name="内容占位符 3"/>
          <p:cNvSpPr>
            <a:spLocks noGrp="1"/>
          </p:cNvSpPr>
          <p:nvPr>
            <p:ph sz="half" idx="2"/>
          </p:nvPr>
        </p:nvSpPr>
        <p:spPr>
          <a:xfrm>
            <a:off x="6197600" y="1825625"/>
            <a:ext cx="515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49" name="日期占位符 4"/>
          <p:cNvSpPr>
            <a:spLocks noGrp="1"/>
          </p:cNvSpPr>
          <p:nvPr>
            <p:ph type="dt" sz="half" idx="10"/>
          </p:nvPr>
        </p:nvSpPr>
        <p:spPr>
          <a:xfrm>
            <a:off x="838200" y="6356350"/>
            <a:ext cx="2743200" cy="365125"/>
          </a:xfrm>
          <a:prstGeom prst="rect">
            <a:avLst/>
          </a:prstGeom>
        </p:spPr>
        <p:txBody>
          <a:bodyPr/>
          <a:lstStyle/>
          <a:p>
            <a:fld id="{6BB57CA0-76D5-4D8D-AE14-28AF40370E08}" type="datetimeFigureOut">
              <a:rPr lang="zh-CN" altLang="en-US" smtClean="0"/>
              <a:t>2024/9/20</a:t>
            </a:fld>
            <a:endParaRPr lang="zh-CN" altLang="en-US"/>
          </a:p>
        </p:txBody>
      </p:sp>
      <p:sp>
        <p:nvSpPr>
          <p:cNvPr id="1048650" name="页脚占位符 5"/>
          <p:cNvSpPr>
            <a:spLocks noGrp="1"/>
          </p:cNvSpPr>
          <p:nvPr>
            <p:ph type="ftr" sz="quarter" idx="11"/>
          </p:nvPr>
        </p:nvSpPr>
        <p:spPr/>
        <p:txBody>
          <a:bodyPr/>
          <a:lstStyle/>
          <a:p>
            <a:endParaRPr lang="zh-CN" altLang="en-US"/>
          </a:p>
        </p:txBody>
      </p:sp>
      <p:sp>
        <p:nvSpPr>
          <p:cNvPr id="1048651" name="灯片编号占位符 6"/>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48652" name="标题 1"/>
          <p:cNvSpPr>
            <a:spLocks noGrp="1"/>
          </p:cNvSpPr>
          <p:nvPr>
            <p:ph type="title"/>
          </p:nvPr>
        </p:nvSpPr>
        <p:spPr>
          <a:xfrm>
            <a:off x="840317" y="365125"/>
            <a:ext cx="10515600" cy="1325563"/>
          </a:xfrm>
        </p:spPr>
        <p:txBody>
          <a:bodyPr/>
          <a:lstStyle/>
          <a:p>
            <a:r>
              <a:rPr lang="zh-CN" altLang="en-US"/>
              <a:t>单击此处编辑母版标题样式</a:t>
            </a:r>
          </a:p>
        </p:txBody>
      </p:sp>
      <p:sp>
        <p:nvSpPr>
          <p:cNvPr id="1048653" name="文本占位符 2"/>
          <p:cNvSpPr>
            <a:spLocks noGrp="1"/>
          </p:cNvSpPr>
          <p:nvPr>
            <p:ph type="body" idx="1"/>
          </p:nvPr>
        </p:nvSpPr>
        <p:spPr>
          <a:xfrm>
            <a:off x="840317"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048654" name="内容占位符 3"/>
          <p:cNvSpPr>
            <a:spLocks noGrp="1"/>
          </p:cNvSpPr>
          <p:nvPr>
            <p:ph sz="half" idx="2"/>
          </p:nvPr>
        </p:nvSpPr>
        <p:spPr>
          <a:xfrm>
            <a:off x="840317" y="2505075"/>
            <a:ext cx="5158316"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55" name="文本占位符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048656" name="内容占位符 5"/>
          <p:cNvSpPr>
            <a:spLocks noGrp="1"/>
          </p:cNvSpPr>
          <p:nvPr>
            <p:ph sz="quarter" idx="4"/>
          </p:nvPr>
        </p:nvSpPr>
        <p:spPr>
          <a:xfrm>
            <a:off x="6172200" y="2505075"/>
            <a:ext cx="518371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57" name="日期占位符 6"/>
          <p:cNvSpPr>
            <a:spLocks noGrp="1"/>
          </p:cNvSpPr>
          <p:nvPr>
            <p:ph type="dt" sz="half" idx="10"/>
          </p:nvPr>
        </p:nvSpPr>
        <p:spPr>
          <a:xfrm>
            <a:off x="838200" y="6356350"/>
            <a:ext cx="2743200" cy="365125"/>
          </a:xfrm>
          <a:prstGeom prst="rect">
            <a:avLst/>
          </a:prstGeom>
        </p:spPr>
        <p:txBody>
          <a:bodyPr/>
          <a:lstStyle/>
          <a:p>
            <a:fld id="{6BB57CA0-76D5-4D8D-AE14-28AF40370E08}" type="datetimeFigureOut">
              <a:rPr lang="zh-CN" altLang="en-US" smtClean="0"/>
              <a:t>2024/9/20</a:t>
            </a:fld>
            <a:endParaRPr lang="zh-CN" altLang="en-US"/>
          </a:p>
        </p:txBody>
      </p:sp>
      <p:sp>
        <p:nvSpPr>
          <p:cNvPr id="1048658" name="页脚占位符 7"/>
          <p:cNvSpPr>
            <a:spLocks noGrp="1"/>
          </p:cNvSpPr>
          <p:nvPr>
            <p:ph type="ftr" sz="quarter" idx="11"/>
          </p:nvPr>
        </p:nvSpPr>
        <p:spPr/>
        <p:txBody>
          <a:bodyPr/>
          <a:lstStyle/>
          <a:p>
            <a:endParaRPr lang="zh-CN" altLang="en-US"/>
          </a:p>
        </p:txBody>
      </p:sp>
      <p:sp>
        <p:nvSpPr>
          <p:cNvPr id="1048659" name="灯片编号占位符 8"/>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1048621" name="标题 1"/>
          <p:cNvSpPr>
            <a:spLocks noGrp="1"/>
          </p:cNvSpPr>
          <p:nvPr>
            <p:ph type="title"/>
          </p:nvPr>
        </p:nvSpPr>
        <p:spPr/>
        <p:txBody>
          <a:bodyPr/>
          <a:lstStyle/>
          <a:p>
            <a:r>
              <a:rPr lang="zh-CN" altLang="en-US"/>
              <a:t>单击此处编辑母版标题样式</a:t>
            </a:r>
          </a:p>
        </p:txBody>
      </p:sp>
      <p:sp>
        <p:nvSpPr>
          <p:cNvPr id="1048622" name="日期占位符 2"/>
          <p:cNvSpPr>
            <a:spLocks noGrp="1"/>
          </p:cNvSpPr>
          <p:nvPr>
            <p:ph type="dt" sz="half" idx="10"/>
          </p:nvPr>
        </p:nvSpPr>
        <p:spPr>
          <a:xfrm>
            <a:off x="838200" y="6356350"/>
            <a:ext cx="2743200" cy="365125"/>
          </a:xfrm>
          <a:prstGeom prst="rect">
            <a:avLst/>
          </a:prstGeom>
        </p:spPr>
        <p:txBody>
          <a:bodyPr/>
          <a:lstStyle/>
          <a:p>
            <a:fld id="{6BB57CA0-76D5-4D8D-AE14-28AF40370E08}" type="datetimeFigureOut">
              <a:rPr lang="zh-CN" altLang="en-US" smtClean="0"/>
              <a:t>2024/9/20</a:t>
            </a:fld>
            <a:endParaRPr lang="zh-CN" altLang="en-US"/>
          </a:p>
        </p:txBody>
      </p:sp>
      <p:sp>
        <p:nvSpPr>
          <p:cNvPr id="1048623" name="页脚占位符 3"/>
          <p:cNvSpPr>
            <a:spLocks noGrp="1"/>
          </p:cNvSpPr>
          <p:nvPr>
            <p:ph type="ftr" sz="quarter" idx="11"/>
          </p:nvPr>
        </p:nvSpPr>
        <p:spPr/>
        <p:txBody>
          <a:bodyPr/>
          <a:lstStyle/>
          <a:p>
            <a:endParaRPr lang="zh-CN" altLang="en-US"/>
          </a:p>
        </p:txBody>
      </p:sp>
      <p:sp>
        <p:nvSpPr>
          <p:cNvPr id="1048624" name="灯片编号占位符 4"/>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048660" name="日期占位符 1"/>
          <p:cNvSpPr>
            <a:spLocks noGrp="1"/>
          </p:cNvSpPr>
          <p:nvPr>
            <p:ph type="dt" sz="half" idx="10"/>
          </p:nvPr>
        </p:nvSpPr>
        <p:spPr>
          <a:xfrm>
            <a:off x="838200" y="6356350"/>
            <a:ext cx="2743200" cy="365125"/>
          </a:xfrm>
          <a:prstGeom prst="rect">
            <a:avLst/>
          </a:prstGeom>
        </p:spPr>
        <p:txBody>
          <a:bodyPr/>
          <a:lstStyle/>
          <a:p>
            <a:fld id="{6BB57CA0-76D5-4D8D-AE14-28AF40370E08}" type="datetimeFigureOut">
              <a:rPr lang="zh-CN" altLang="en-US" smtClean="0"/>
              <a:t>2024/9/20</a:t>
            </a:fld>
            <a:endParaRPr lang="zh-CN" altLang="en-US"/>
          </a:p>
        </p:txBody>
      </p:sp>
      <p:sp>
        <p:nvSpPr>
          <p:cNvPr id="1048661" name="页脚占位符 2"/>
          <p:cNvSpPr>
            <a:spLocks noGrp="1"/>
          </p:cNvSpPr>
          <p:nvPr>
            <p:ph type="ftr" sz="quarter" idx="11"/>
          </p:nvPr>
        </p:nvSpPr>
        <p:spPr/>
        <p:txBody>
          <a:bodyPr/>
          <a:lstStyle/>
          <a:p>
            <a:endParaRPr lang="zh-CN" altLang="en-US"/>
          </a:p>
        </p:txBody>
      </p:sp>
      <p:sp>
        <p:nvSpPr>
          <p:cNvPr id="1048662" name="灯片编号占位符 3"/>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1048663" name="标题 1"/>
          <p:cNvSpPr>
            <a:spLocks noGrp="1"/>
          </p:cNvSpPr>
          <p:nvPr>
            <p:ph type="title"/>
          </p:nvPr>
        </p:nvSpPr>
        <p:spPr>
          <a:xfrm>
            <a:off x="840317" y="457200"/>
            <a:ext cx="3932767" cy="1600200"/>
          </a:xfrm>
        </p:spPr>
        <p:txBody>
          <a:bodyPr anchor="b"/>
          <a:lstStyle>
            <a:lvl1pPr>
              <a:defRPr sz="3200"/>
            </a:lvl1pPr>
          </a:lstStyle>
          <a:p>
            <a:r>
              <a:rPr lang="zh-CN" altLang="en-US"/>
              <a:t>单击此处编辑母版标题样式</a:t>
            </a:r>
          </a:p>
        </p:txBody>
      </p:sp>
      <p:sp>
        <p:nvSpPr>
          <p:cNvPr id="1048664" name="内容占位符 2"/>
          <p:cNvSpPr>
            <a:spLocks noGrp="1"/>
          </p:cNvSpPr>
          <p:nvPr>
            <p:ph idx="1"/>
          </p:nvPr>
        </p:nvSpPr>
        <p:spPr>
          <a:xfrm>
            <a:off x="5183717"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65" name="文本占位符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048666" name="日期占位符 4"/>
          <p:cNvSpPr>
            <a:spLocks noGrp="1"/>
          </p:cNvSpPr>
          <p:nvPr>
            <p:ph type="dt" sz="half" idx="10"/>
          </p:nvPr>
        </p:nvSpPr>
        <p:spPr>
          <a:xfrm>
            <a:off x="838200" y="6356350"/>
            <a:ext cx="2743200" cy="365125"/>
          </a:xfrm>
          <a:prstGeom prst="rect">
            <a:avLst/>
          </a:prstGeom>
        </p:spPr>
        <p:txBody>
          <a:bodyPr/>
          <a:lstStyle/>
          <a:p>
            <a:fld id="{6BB57CA0-76D5-4D8D-AE14-28AF40370E08}" type="datetimeFigureOut">
              <a:rPr lang="zh-CN" altLang="en-US" smtClean="0"/>
              <a:t>2024/9/20</a:t>
            </a:fld>
            <a:endParaRPr lang="zh-CN" altLang="en-US"/>
          </a:p>
        </p:txBody>
      </p:sp>
      <p:sp>
        <p:nvSpPr>
          <p:cNvPr id="1048667" name="页脚占位符 5"/>
          <p:cNvSpPr>
            <a:spLocks noGrp="1"/>
          </p:cNvSpPr>
          <p:nvPr>
            <p:ph type="ftr" sz="quarter" idx="11"/>
          </p:nvPr>
        </p:nvSpPr>
        <p:spPr/>
        <p:txBody>
          <a:bodyPr/>
          <a:lstStyle/>
          <a:p>
            <a:endParaRPr lang="zh-CN" altLang="en-US"/>
          </a:p>
        </p:txBody>
      </p:sp>
      <p:sp>
        <p:nvSpPr>
          <p:cNvPr id="1048668" name="灯片编号占位符 6"/>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1048630" name="标题 1"/>
          <p:cNvSpPr>
            <a:spLocks noGrp="1"/>
          </p:cNvSpPr>
          <p:nvPr>
            <p:ph type="title"/>
          </p:nvPr>
        </p:nvSpPr>
        <p:spPr>
          <a:xfrm>
            <a:off x="840317" y="457200"/>
            <a:ext cx="3932767" cy="1600200"/>
          </a:xfrm>
        </p:spPr>
        <p:txBody>
          <a:bodyPr anchor="b"/>
          <a:lstStyle>
            <a:lvl1pPr>
              <a:defRPr sz="3200"/>
            </a:lvl1pPr>
          </a:lstStyle>
          <a:p>
            <a:r>
              <a:rPr lang="zh-CN" altLang="en-US"/>
              <a:t>单击此处编辑母版标题样式</a:t>
            </a:r>
          </a:p>
        </p:txBody>
      </p:sp>
      <p:sp>
        <p:nvSpPr>
          <p:cNvPr id="1048631" name="图片占位符 2"/>
          <p:cNvSpPr>
            <a:spLocks noGrp="1"/>
          </p:cNvSpPr>
          <p:nvPr>
            <p:ph type="pic" idx="1"/>
          </p:nvPr>
        </p:nvSpPr>
        <p:spPr>
          <a:xfrm>
            <a:off x="5183717"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1048632" name="文本占位符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048633" name="日期占位符 4"/>
          <p:cNvSpPr>
            <a:spLocks noGrp="1"/>
          </p:cNvSpPr>
          <p:nvPr>
            <p:ph type="dt" sz="half" idx="10"/>
          </p:nvPr>
        </p:nvSpPr>
        <p:spPr>
          <a:xfrm>
            <a:off x="838200" y="6356350"/>
            <a:ext cx="2743200" cy="365125"/>
          </a:xfrm>
          <a:prstGeom prst="rect">
            <a:avLst/>
          </a:prstGeom>
        </p:spPr>
        <p:txBody>
          <a:bodyPr/>
          <a:lstStyle/>
          <a:p>
            <a:fld id="{6BB57CA0-76D5-4D8D-AE14-28AF40370E08}" type="datetimeFigureOut">
              <a:rPr lang="zh-CN" altLang="en-US" smtClean="0"/>
              <a:t>2024/9/20</a:t>
            </a:fld>
            <a:endParaRPr lang="zh-CN" altLang="en-US"/>
          </a:p>
        </p:txBody>
      </p:sp>
      <p:sp>
        <p:nvSpPr>
          <p:cNvPr id="1048634" name="页脚占位符 5"/>
          <p:cNvSpPr>
            <a:spLocks noGrp="1"/>
          </p:cNvSpPr>
          <p:nvPr>
            <p:ph type="ftr" sz="quarter" idx="11"/>
          </p:nvPr>
        </p:nvSpPr>
        <p:spPr/>
        <p:txBody>
          <a:bodyPr/>
          <a:lstStyle/>
          <a:p>
            <a:endParaRPr lang="zh-CN" altLang="en-US"/>
          </a:p>
        </p:txBody>
      </p:sp>
      <p:sp>
        <p:nvSpPr>
          <p:cNvPr id="1048635" name="灯片编号占位符 6"/>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1048636" name="标题 1"/>
          <p:cNvSpPr>
            <a:spLocks noGrp="1"/>
          </p:cNvSpPr>
          <p:nvPr>
            <p:ph type="title"/>
          </p:nvPr>
        </p:nvSpPr>
        <p:spPr/>
        <p:txBody>
          <a:bodyPr/>
          <a:lstStyle/>
          <a:p>
            <a:r>
              <a:rPr lang="zh-CN" altLang="en-US"/>
              <a:t>单击此处编辑母版标题样式</a:t>
            </a:r>
          </a:p>
        </p:txBody>
      </p:sp>
      <p:sp>
        <p:nvSpPr>
          <p:cNvPr id="1048637"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38" name="日期占位符 3"/>
          <p:cNvSpPr>
            <a:spLocks noGrp="1"/>
          </p:cNvSpPr>
          <p:nvPr>
            <p:ph type="dt" sz="half" idx="10"/>
          </p:nvPr>
        </p:nvSpPr>
        <p:spPr>
          <a:xfrm>
            <a:off x="838200" y="6356350"/>
            <a:ext cx="2743200" cy="365125"/>
          </a:xfrm>
          <a:prstGeom prst="rect">
            <a:avLst/>
          </a:prstGeom>
        </p:spPr>
        <p:txBody>
          <a:bodyPr/>
          <a:lstStyle/>
          <a:p>
            <a:fld id="{6BB57CA0-76D5-4D8D-AE14-28AF40370E08}" type="datetimeFigureOut">
              <a:rPr lang="zh-CN" altLang="en-US" smtClean="0"/>
              <a:t>2024/9/20</a:t>
            </a:fld>
            <a:endParaRPr lang="zh-CN" altLang="en-US"/>
          </a:p>
        </p:txBody>
      </p:sp>
      <p:sp>
        <p:nvSpPr>
          <p:cNvPr id="1048639" name="页脚占位符 4"/>
          <p:cNvSpPr>
            <a:spLocks noGrp="1"/>
          </p:cNvSpPr>
          <p:nvPr>
            <p:ph type="ftr" sz="quarter" idx="11"/>
          </p:nvPr>
        </p:nvSpPr>
        <p:spPr/>
        <p:txBody>
          <a:bodyPr/>
          <a:lstStyle/>
          <a:p>
            <a:endParaRPr lang="zh-CN" altLang="en-US"/>
          </a:p>
        </p:txBody>
      </p:sp>
      <p:sp>
        <p:nvSpPr>
          <p:cNvPr id="1048640"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1048625"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1048626" name="竖排文字占位符 2"/>
          <p:cNvSpPr>
            <a:spLocks noGrp="1"/>
          </p:cNvSpPr>
          <p:nvPr>
            <p:ph type="body" orient="vert" idx="1"/>
          </p:nvPr>
        </p:nvSpPr>
        <p:spPr>
          <a:xfrm>
            <a:off x="838200" y="365125"/>
            <a:ext cx="76835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27" name="日期占位符 3"/>
          <p:cNvSpPr>
            <a:spLocks noGrp="1"/>
          </p:cNvSpPr>
          <p:nvPr>
            <p:ph type="dt" sz="half" idx="10"/>
          </p:nvPr>
        </p:nvSpPr>
        <p:spPr>
          <a:xfrm>
            <a:off x="838200" y="6356350"/>
            <a:ext cx="2743200" cy="365125"/>
          </a:xfrm>
          <a:prstGeom prst="rect">
            <a:avLst/>
          </a:prstGeom>
        </p:spPr>
        <p:txBody>
          <a:bodyPr/>
          <a:lstStyle/>
          <a:p>
            <a:fld id="{6BB57CA0-76D5-4D8D-AE14-28AF40370E08}" type="datetimeFigureOut">
              <a:rPr lang="zh-CN" altLang="en-US" smtClean="0"/>
              <a:t>2024/9/20</a:t>
            </a:fld>
            <a:endParaRPr lang="zh-CN" altLang="en-US"/>
          </a:p>
        </p:txBody>
      </p:sp>
      <p:sp>
        <p:nvSpPr>
          <p:cNvPr id="1048628" name="页脚占位符 4"/>
          <p:cNvSpPr>
            <a:spLocks noGrp="1"/>
          </p:cNvSpPr>
          <p:nvPr>
            <p:ph type="ftr" sz="quarter" idx="11"/>
          </p:nvPr>
        </p:nvSpPr>
        <p:spPr/>
        <p:txBody>
          <a:bodyPr/>
          <a:lstStyle/>
          <a:p>
            <a:endParaRPr lang="zh-CN" altLang="en-US"/>
          </a:p>
        </p:txBody>
      </p:sp>
      <p:sp>
        <p:nvSpPr>
          <p:cNvPr id="1048629"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1219200" y="762000"/>
            <a:ext cx="10668000" cy="1143000"/>
          </a:xfrm>
        </p:spPr>
        <p:txBody>
          <a:bodyPr/>
          <a:lstStyle/>
          <a:p>
            <a:r>
              <a:rPr lang="zh-CN" altLang="en-US"/>
              <a:t>单击此处编辑母版标题样式</a:t>
            </a:r>
          </a:p>
        </p:txBody>
      </p:sp>
      <p:sp>
        <p:nvSpPr>
          <p:cNvPr id="3" name="表格占位符 2"/>
          <p:cNvSpPr>
            <a:spLocks noGrp="1"/>
          </p:cNvSpPr>
          <p:nvPr>
            <p:ph type="tbl" idx="1"/>
          </p:nvPr>
        </p:nvSpPr>
        <p:spPr>
          <a:xfrm>
            <a:off x="1219200" y="2362200"/>
            <a:ext cx="10668000" cy="3733800"/>
          </a:xfrm>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tx1"/>
              </a:buClr>
              <a:buSzPct val="75000"/>
              <a:buFont typeface="Wingdings" panose="05000000000000000000" pitchFamily="2" charset="2"/>
              <a:buChar char="l"/>
              <a:defRPr/>
            </a:pPr>
            <a:endParaRPr kumimoji="1" lang="zh-CN" altLang="en-US" sz="2800" b="0" i="0" u="none" strike="noStrike" kern="0" cap="none" spc="0" normalizeH="0" baseline="0" noProof="0">
              <a:ln>
                <a:noFill/>
              </a:ln>
              <a:solidFill>
                <a:schemeClr val="tx1"/>
              </a:solidFill>
              <a:effectLst/>
              <a:uLnTx/>
              <a:uFillTx/>
              <a:latin typeface="+mn-lt"/>
              <a:ea typeface="+mn-ea"/>
              <a:cs typeface="+mn-cs"/>
            </a:endParaRPr>
          </a:p>
        </p:txBody>
      </p:sp>
      <p:sp>
        <p:nvSpPr>
          <p:cNvPr id="4" name="日期占位符 3"/>
          <p:cNvSpPr>
            <a:spLocks noGrp="1"/>
          </p:cNvSpPr>
          <p:nvPr>
            <p:ph type="dt" sz="half" idx="10"/>
          </p:nvPr>
        </p:nvSpPr>
        <p:spPr>
          <a:xfrm>
            <a:off x="838200" y="6356351"/>
            <a:ext cx="2743200" cy="365125"/>
          </a:xfrm>
        </p:spPr>
        <p:txBody>
          <a:body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sz="2600" b="1" dirty="0">
                <a:solidFill>
                  <a:schemeClr val="bg1"/>
                </a:solidFill>
                <a:latin typeface="Arial" panose="020B0604020202020204" pitchFamily="34" charset="0"/>
              </a:rPr>
              <a:t>‹#›</a:t>
            </a:fld>
            <a:endParaRPr lang="zh-CN" altLang="en-US" sz="2600" b="1" dirty="0">
              <a:solidFill>
                <a:schemeClr val="bg1"/>
              </a:solidFill>
              <a:latin typeface="Arial" panose="020B0604020202020204"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1_仅标题">
    <p:spTree>
      <p:nvGrpSpPr>
        <p:cNvPr id="1" name=""/>
        <p:cNvGrpSpPr/>
        <p:nvPr/>
      </p:nvGrpSpPr>
      <p:grpSpPr>
        <a:xfrm>
          <a:off x="0" y="0"/>
          <a:ext cx="0" cy="0"/>
          <a:chOff x="0" y="0"/>
          <a:chExt cx="0" cy="0"/>
        </a:xfrm>
      </p:grpSpPr>
      <p:sp>
        <p:nvSpPr>
          <p:cNvPr id="60" name="Shape 60"/>
          <p:cNvSpPr>
            <a:spLocks noGrp="1"/>
          </p:cNvSpPr>
          <p:nvPr>
            <p:ph type="title" hasCustomPrompt="1"/>
          </p:nvPr>
        </p:nvSpPr>
        <p:spPr>
          <a:xfrm>
            <a:off x="575895" y="729657"/>
            <a:ext cx="11029617" cy="988334"/>
          </a:xfrm>
          <a:prstGeom prst="rect">
            <a:avLst/>
          </a:prstGeom>
        </p:spPr>
        <p:txBody>
          <a:bodyPr/>
          <a:lstStyle/>
          <a:p>
            <a:r>
              <a:t>标题文本</a:t>
            </a:r>
          </a:p>
        </p:txBody>
      </p:sp>
      <p:sp>
        <p:nvSpPr>
          <p:cNvPr id="61" name="Shape 61"/>
          <p:cNvSpPr>
            <a:spLocks noGrp="1"/>
          </p:cNvSpPr>
          <p:nvPr>
            <p:ph type="body" sz="quarter" idx="1" hasCustomPrompt="1"/>
          </p:nvPr>
        </p:nvSpPr>
        <p:spPr>
          <a:xfrm>
            <a:off x="0" y="6316664"/>
            <a:ext cx="11495316" cy="541339"/>
          </a:xfrm>
          <a:prstGeom prst="rect">
            <a:avLst/>
          </a:prstGeom>
        </p:spPr>
        <p:txBody>
          <a:bodyPr anchor="b"/>
          <a:lstStyle>
            <a:lvl1pPr marL="0" indent="0">
              <a:spcBef>
                <a:spcPts val="0"/>
              </a:spcBef>
              <a:buSzTx/>
              <a:buFontTx/>
              <a:buNone/>
              <a:defRPr sz="700"/>
            </a:lvl1pPr>
            <a:lvl2pPr marL="0" indent="0">
              <a:spcBef>
                <a:spcPts val="0"/>
              </a:spcBef>
              <a:buSzTx/>
              <a:buFontTx/>
              <a:buNone/>
              <a:defRPr sz="700"/>
            </a:lvl2pPr>
            <a:lvl3pPr marL="1014095" indent="-99695">
              <a:spcBef>
                <a:spcPts val="0"/>
              </a:spcBef>
              <a:buFontTx/>
              <a:defRPr sz="700"/>
            </a:lvl3pPr>
            <a:lvl4pPr marL="1485900" indent="-114300">
              <a:spcBef>
                <a:spcPts val="0"/>
              </a:spcBef>
              <a:buFontTx/>
              <a:defRPr sz="700"/>
            </a:lvl4pPr>
            <a:lvl5pPr marL="1943100" indent="-114300">
              <a:spcBef>
                <a:spcPts val="0"/>
              </a:spcBef>
              <a:buFontTx/>
              <a:defRPr sz="700"/>
            </a:lvl5pPr>
          </a:lstStyle>
          <a:p>
            <a:r>
              <a:t>正文级别 1</a:t>
            </a:r>
          </a:p>
          <a:p>
            <a:pPr lvl="1"/>
            <a:r>
              <a:t>正文级别 2</a:t>
            </a:r>
          </a:p>
          <a:p>
            <a:pPr lvl="2"/>
            <a:r>
              <a:t>正文级别 3</a:t>
            </a:r>
          </a:p>
          <a:p>
            <a:pPr lvl="3"/>
            <a:r>
              <a:t>正文级别 4</a:t>
            </a:r>
          </a:p>
          <a:p>
            <a:pPr lvl="4"/>
            <a:r>
              <a:t>正文级别 5</a:t>
            </a:r>
          </a:p>
        </p:txBody>
      </p:sp>
      <p:sp>
        <p:nvSpPr>
          <p:cNvPr id="62" name="Shape 62"/>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a:t>单击此处编辑母版标题样式</a:t>
            </a:r>
          </a:p>
        </p:txBody>
      </p:sp>
      <p:sp>
        <p:nvSpPr>
          <p:cNvPr id="8" name="文本占位符 7"/>
          <p:cNvSpPr>
            <a:spLocks noGrp="1"/>
          </p:cNvSpPr>
          <p:nvPr>
            <p:ph type="body" sz="quarter" idx="11"/>
          </p:nvPr>
        </p:nvSpPr>
        <p:spPr>
          <a:xfrm>
            <a:off x="0" y="6308725"/>
            <a:ext cx="12192000" cy="549275"/>
          </a:xfrm>
        </p:spPr>
        <p:txBody>
          <a:bodyPr anchor="b">
            <a:normAutofit/>
          </a:bodyPr>
          <a:lstStyle>
            <a:lvl1pPr marL="0" indent="0">
              <a:spcBef>
                <a:spcPts val="0"/>
              </a:spcBef>
              <a:spcAft>
                <a:spcPts val="0"/>
              </a:spcAft>
              <a:buClrTx/>
              <a:buFont typeface="Wingdings" panose="05000000000000000000" pitchFamily="2" charset="2"/>
              <a:buNone/>
              <a:defRPr sz="1000"/>
            </a:lvl1pPr>
          </a:lstStyle>
          <a:p>
            <a:pPr lvl="0"/>
            <a:r>
              <a:rPr lang="zh-CN" altLang="en-US" dirty="0"/>
              <a:t>单击此处编辑母版文本样式</a:t>
            </a: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48576"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1048577"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578"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79"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tags" Target="../tags/tag22.xml"/><Relationship Id="rId13" Type="http://schemas.openxmlformats.org/officeDocument/2006/relationships/tags" Target="../tags/tag27.xml"/><Relationship Id="rId3" Type="http://schemas.openxmlformats.org/officeDocument/2006/relationships/tags" Target="../tags/tag17.xml"/><Relationship Id="rId7" Type="http://schemas.openxmlformats.org/officeDocument/2006/relationships/tags" Target="../tags/tag21.xml"/><Relationship Id="rId12" Type="http://schemas.openxmlformats.org/officeDocument/2006/relationships/tags" Target="../tags/tag26.xml"/><Relationship Id="rId2" Type="http://schemas.openxmlformats.org/officeDocument/2006/relationships/tags" Target="../tags/tag16.xml"/><Relationship Id="rId16"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tags" Target="../tags/tag20.xml"/><Relationship Id="rId11" Type="http://schemas.openxmlformats.org/officeDocument/2006/relationships/tags" Target="../tags/tag25.xml"/><Relationship Id="rId5" Type="http://schemas.openxmlformats.org/officeDocument/2006/relationships/tags" Target="../tags/tag19.xml"/><Relationship Id="rId15" Type="http://schemas.openxmlformats.org/officeDocument/2006/relationships/tags" Target="../tags/tag29.xml"/><Relationship Id="rId10" Type="http://schemas.openxmlformats.org/officeDocument/2006/relationships/tags" Target="../tags/tag24.xml"/><Relationship Id="rId4" Type="http://schemas.openxmlformats.org/officeDocument/2006/relationships/tags" Target="../tags/tag18.xml"/><Relationship Id="rId9" Type="http://schemas.openxmlformats.org/officeDocument/2006/relationships/tags" Target="../tags/tag23.xml"/><Relationship Id="rId14" Type="http://schemas.openxmlformats.org/officeDocument/2006/relationships/tags" Target="../tags/tag2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tags" Target="../tags/tag37.xml"/><Relationship Id="rId13" Type="http://schemas.openxmlformats.org/officeDocument/2006/relationships/slideLayout" Target="../slideLayouts/slideLayout2.xml"/><Relationship Id="rId3" Type="http://schemas.openxmlformats.org/officeDocument/2006/relationships/tags" Target="../tags/tag32.xml"/><Relationship Id="rId7" Type="http://schemas.openxmlformats.org/officeDocument/2006/relationships/tags" Target="../tags/tag36.xml"/><Relationship Id="rId12" Type="http://schemas.openxmlformats.org/officeDocument/2006/relationships/tags" Target="../tags/tag41.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tags" Target="../tags/tag35.xml"/><Relationship Id="rId11" Type="http://schemas.openxmlformats.org/officeDocument/2006/relationships/tags" Target="../tags/tag40.xml"/><Relationship Id="rId5" Type="http://schemas.openxmlformats.org/officeDocument/2006/relationships/tags" Target="../tags/tag34.xml"/><Relationship Id="rId10" Type="http://schemas.openxmlformats.org/officeDocument/2006/relationships/tags" Target="../tags/tag39.xml"/><Relationship Id="rId4" Type="http://schemas.openxmlformats.org/officeDocument/2006/relationships/tags" Target="../tags/tag33.xml"/><Relationship Id="rId9" Type="http://schemas.openxmlformats.org/officeDocument/2006/relationships/tags" Target="../tags/tag3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tags" Target="../tags/tag49.xml"/><Relationship Id="rId13" Type="http://schemas.openxmlformats.org/officeDocument/2006/relationships/tags" Target="../tags/tag54.xml"/><Relationship Id="rId3" Type="http://schemas.openxmlformats.org/officeDocument/2006/relationships/tags" Target="../tags/tag44.xml"/><Relationship Id="rId7" Type="http://schemas.openxmlformats.org/officeDocument/2006/relationships/tags" Target="../tags/tag48.xml"/><Relationship Id="rId12" Type="http://schemas.openxmlformats.org/officeDocument/2006/relationships/tags" Target="../tags/tag53.xml"/><Relationship Id="rId17" Type="http://schemas.openxmlformats.org/officeDocument/2006/relationships/slideLayout" Target="../slideLayouts/slideLayout2.xml"/><Relationship Id="rId2" Type="http://schemas.openxmlformats.org/officeDocument/2006/relationships/tags" Target="../tags/tag43.xml"/><Relationship Id="rId16" Type="http://schemas.openxmlformats.org/officeDocument/2006/relationships/tags" Target="../tags/tag57.xml"/><Relationship Id="rId1" Type="http://schemas.openxmlformats.org/officeDocument/2006/relationships/tags" Target="../tags/tag42.xml"/><Relationship Id="rId6" Type="http://schemas.openxmlformats.org/officeDocument/2006/relationships/tags" Target="../tags/tag47.xml"/><Relationship Id="rId11" Type="http://schemas.openxmlformats.org/officeDocument/2006/relationships/tags" Target="../tags/tag52.xml"/><Relationship Id="rId5" Type="http://schemas.openxmlformats.org/officeDocument/2006/relationships/tags" Target="../tags/tag46.xml"/><Relationship Id="rId15" Type="http://schemas.openxmlformats.org/officeDocument/2006/relationships/tags" Target="../tags/tag56.xml"/><Relationship Id="rId10" Type="http://schemas.openxmlformats.org/officeDocument/2006/relationships/tags" Target="../tags/tag51.xml"/><Relationship Id="rId4" Type="http://schemas.openxmlformats.org/officeDocument/2006/relationships/tags" Target="../tags/tag45.xml"/><Relationship Id="rId9" Type="http://schemas.openxmlformats.org/officeDocument/2006/relationships/tags" Target="../tags/tag50.xml"/><Relationship Id="rId14" Type="http://schemas.openxmlformats.org/officeDocument/2006/relationships/tags" Target="../tags/tag55.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p:cNvSpPr>
          <p:nvPr>
            <p:ph type="title"/>
          </p:nvPr>
        </p:nvSpPr>
        <p:spPr>
          <a:xfrm>
            <a:off x="2135560" y="2348880"/>
            <a:ext cx="7781221" cy="866415"/>
          </a:xfrm>
        </p:spPr>
        <p:txBody>
          <a:bodyPr vert="horz" wrap="square" lIns="91440" tIns="45720" rIns="91440" bIns="45720" anchor="ctr">
            <a:normAutofit/>
          </a:bodyPr>
          <a:lstStyle/>
          <a:p>
            <a:pPr eaLnBrk="1" hangingPunct="1"/>
            <a:r>
              <a:rPr kumimoji="1" lang="zh-CN" altLang="en-US" sz="4000" b="1" kern="1200" dirty="0">
                <a:solidFill>
                  <a:schemeClr val="accent1">
                    <a:lumMod val="75000"/>
                  </a:schemeClr>
                </a:solidFill>
                <a:latin typeface="微软雅黑" panose="020B0503020204020204" pitchFamily="34" charset="-122"/>
                <a:ea typeface="微软雅黑" panose="020B0503020204020204" pitchFamily="34" charset="-122"/>
              </a:rPr>
              <a:t>抗流感病毒药物处方审核要点</a:t>
            </a:r>
          </a:p>
        </p:txBody>
      </p:sp>
      <p:sp>
        <p:nvSpPr>
          <p:cNvPr id="5" name="副标题 2"/>
          <p:cNvSpPr>
            <a:spLocks noGrp="1"/>
          </p:cNvSpPr>
          <p:nvPr>
            <p:ph type="subTitle" idx="1"/>
          </p:nvPr>
        </p:nvSpPr>
        <p:spPr>
          <a:xfrm>
            <a:off x="7752184" y="4869160"/>
            <a:ext cx="3036168" cy="720080"/>
          </a:xfrm>
        </p:spPr>
        <p:txBody>
          <a:bodyPr>
            <a:noAutofit/>
          </a:bodyPr>
          <a:lstStyle/>
          <a:p>
            <a:pPr eaLnBrk="0" hangingPunct="0"/>
            <a:r>
              <a:rPr kumimoji="1" lang="zh-CN" altLang="en-US" sz="1800" b="1" dirty="0">
                <a:solidFill>
                  <a:schemeClr val="accent1">
                    <a:lumMod val="75000"/>
                  </a:schemeClr>
                </a:solidFill>
                <a:latin typeface="微软雅黑" panose="020B0503020204020204" pitchFamily="34" charset="-122"/>
                <a:ea typeface="微软雅黑" panose="020B0503020204020204" pitchFamily="34" charset="-122"/>
                <a:cs typeface="+mj-cs"/>
              </a:rPr>
              <a:t>牛子冉</a:t>
            </a:r>
            <a:endParaRPr kumimoji="1" lang="en-US" altLang="zh-CN" sz="1800" b="1" dirty="0">
              <a:solidFill>
                <a:schemeClr val="accent1">
                  <a:lumMod val="75000"/>
                </a:schemeClr>
              </a:solidFill>
              <a:latin typeface="微软雅黑" panose="020B0503020204020204" pitchFamily="34" charset="-122"/>
              <a:ea typeface="微软雅黑" panose="020B0503020204020204" pitchFamily="34" charset="-122"/>
              <a:cs typeface="+mj-cs"/>
            </a:endParaRPr>
          </a:p>
          <a:p>
            <a:pPr eaLnBrk="0" hangingPunct="0"/>
            <a:r>
              <a:rPr kumimoji="1" lang="en-US" altLang="zh-CN" sz="1800" b="1" dirty="0">
                <a:solidFill>
                  <a:schemeClr val="accent1">
                    <a:lumMod val="75000"/>
                  </a:schemeClr>
                </a:solidFill>
                <a:latin typeface="微软雅黑" panose="020B0503020204020204" pitchFamily="34" charset="-122"/>
                <a:ea typeface="微软雅黑" panose="020B0503020204020204" pitchFamily="34" charset="-122"/>
                <a:cs typeface="+mj-cs"/>
              </a:rPr>
              <a:t>2024</a:t>
            </a:r>
            <a:r>
              <a:rPr kumimoji="1" lang="zh-CN" altLang="en-US" sz="1800" b="1" dirty="0">
                <a:solidFill>
                  <a:schemeClr val="accent1">
                    <a:lumMod val="75000"/>
                  </a:schemeClr>
                </a:solidFill>
                <a:latin typeface="微软雅黑" panose="020B0503020204020204" pitchFamily="34" charset="-122"/>
                <a:ea typeface="微软雅黑" panose="020B0503020204020204" pitchFamily="34" charset="-122"/>
                <a:cs typeface="+mj-cs"/>
              </a:rPr>
              <a:t>年</a:t>
            </a:r>
            <a:r>
              <a:rPr kumimoji="1" lang="en-US" altLang="zh-CN" sz="1800" b="1" dirty="0">
                <a:solidFill>
                  <a:schemeClr val="accent1">
                    <a:lumMod val="75000"/>
                  </a:schemeClr>
                </a:solidFill>
                <a:latin typeface="微软雅黑" panose="020B0503020204020204" pitchFamily="34" charset="-122"/>
                <a:ea typeface="微软雅黑" panose="020B0503020204020204" pitchFamily="34" charset="-122"/>
                <a:cs typeface="+mj-cs"/>
              </a:rPr>
              <a:t>5</a:t>
            </a:r>
            <a:r>
              <a:rPr kumimoji="1" lang="zh-CN" altLang="en-US" sz="1800" b="1" dirty="0">
                <a:solidFill>
                  <a:schemeClr val="accent1">
                    <a:lumMod val="75000"/>
                  </a:schemeClr>
                </a:solidFill>
                <a:latin typeface="微软雅黑" panose="020B0503020204020204" pitchFamily="34" charset="-122"/>
                <a:ea typeface="微软雅黑" panose="020B0503020204020204" pitchFamily="34" charset="-122"/>
                <a:cs typeface="+mj-cs"/>
              </a:rPr>
              <a:t>月</a:t>
            </a:r>
            <a:r>
              <a:rPr kumimoji="1" lang="en-US" altLang="zh-CN" sz="1800" b="1" dirty="0">
                <a:solidFill>
                  <a:schemeClr val="accent1">
                    <a:lumMod val="75000"/>
                  </a:schemeClr>
                </a:solidFill>
                <a:latin typeface="微软雅黑" panose="020B0503020204020204" pitchFamily="34" charset="-122"/>
                <a:ea typeface="微软雅黑" panose="020B0503020204020204" pitchFamily="34" charset="-122"/>
                <a:cs typeface="+mj-cs"/>
              </a:rPr>
              <a:t>18</a:t>
            </a:r>
            <a:r>
              <a:rPr kumimoji="1" lang="zh-CN" altLang="en-US" sz="1800" b="1" dirty="0">
                <a:solidFill>
                  <a:schemeClr val="accent1">
                    <a:lumMod val="75000"/>
                  </a:schemeClr>
                </a:solidFill>
                <a:latin typeface="微软雅黑" panose="020B0503020204020204" pitchFamily="34" charset="-122"/>
                <a:ea typeface="微软雅黑" panose="020B0503020204020204" pitchFamily="34" charset="-122"/>
                <a:cs typeface="+mj-cs"/>
              </a:rPr>
              <a:t>日</a:t>
            </a:r>
            <a:endParaRPr kumimoji="1" lang="en-US" altLang="zh-CN" sz="1800" b="1" dirty="0">
              <a:solidFill>
                <a:schemeClr val="accent1">
                  <a:lumMod val="75000"/>
                </a:schemeClr>
              </a:solidFill>
              <a:latin typeface="微软雅黑" panose="020B0503020204020204" pitchFamily="34" charset="-122"/>
              <a:ea typeface="微软雅黑" panose="020B0503020204020204" pitchFamily="34" charset="-122"/>
              <a:cs typeface="+mj-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b="1">
                <a:latin typeface="微软雅黑" panose="020B0503020204020204" pitchFamily="34" charset="-122"/>
                <a:ea typeface="微软雅黑" panose="020B0503020204020204" pitchFamily="34" charset="-122"/>
              </a:rPr>
              <a:t>目录</a:t>
            </a:r>
          </a:p>
        </p:txBody>
      </p:sp>
      <p:grpSp>
        <p:nvGrpSpPr>
          <p:cNvPr id="34" name="组合 33"/>
          <p:cNvGrpSpPr/>
          <p:nvPr>
            <p:custDataLst>
              <p:tags r:id="rId1"/>
            </p:custDataLst>
          </p:nvPr>
        </p:nvGrpSpPr>
        <p:grpSpPr>
          <a:xfrm>
            <a:off x="2639695" y="1351915"/>
            <a:ext cx="6397625" cy="4200529"/>
            <a:chOff x="3877765" y="542438"/>
            <a:chExt cx="5933327" cy="5883027"/>
          </a:xfrm>
        </p:grpSpPr>
        <p:grpSp>
          <p:nvGrpSpPr>
            <p:cNvPr id="35" name="组合 34"/>
            <p:cNvGrpSpPr/>
            <p:nvPr/>
          </p:nvGrpSpPr>
          <p:grpSpPr>
            <a:xfrm>
              <a:off x="3878312" y="542438"/>
              <a:ext cx="5932780" cy="3389918"/>
              <a:chOff x="874713" y="1651092"/>
              <a:chExt cx="5932780" cy="3389918"/>
            </a:xfrm>
          </p:grpSpPr>
          <p:sp>
            <p:nvSpPr>
              <p:cNvPr id="57" name="矩形 46"/>
              <p:cNvSpPr/>
              <p:nvPr>
                <p:custDataLst>
                  <p:tags r:id="rId10"/>
                </p:custDataLst>
              </p:nvPr>
            </p:nvSpPr>
            <p:spPr>
              <a:xfrm rot="1800000">
                <a:off x="1357085" y="1651092"/>
                <a:ext cx="5450408" cy="3389918"/>
              </a:xfrm>
              <a:custGeom>
                <a:avLst/>
                <a:gdLst>
                  <a:gd name="connsiteX0" fmla="*/ 0 w 5450408"/>
                  <a:gd name="connsiteY0" fmla="*/ 0 h 3389918"/>
                  <a:gd name="connsiteX1" fmla="*/ 5450408 w 5450408"/>
                  <a:gd name="connsiteY1" fmla="*/ 0 h 3389918"/>
                  <a:gd name="connsiteX2" fmla="*/ 5450408 w 5450408"/>
                  <a:gd name="connsiteY2" fmla="*/ 3389918 h 3389918"/>
                  <a:gd name="connsiteX3" fmla="*/ 0 w 5450408"/>
                  <a:gd name="connsiteY3" fmla="*/ 3389918 h 3389918"/>
                  <a:gd name="connsiteX4" fmla="*/ 0 w 5450408"/>
                  <a:gd name="connsiteY4" fmla="*/ 0 h 3389918"/>
                  <a:gd name="connsiteX0-1" fmla="*/ 0 w 5450408"/>
                  <a:gd name="connsiteY0-2" fmla="*/ 0 h 3389918"/>
                  <a:gd name="connsiteX1-3" fmla="*/ 3791307 w 5450408"/>
                  <a:gd name="connsiteY1-4" fmla="*/ 9382 h 3389918"/>
                  <a:gd name="connsiteX2-5" fmla="*/ 5450408 w 5450408"/>
                  <a:gd name="connsiteY2-6" fmla="*/ 0 h 3389918"/>
                  <a:gd name="connsiteX3-7" fmla="*/ 5450408 w 5450408"/>
                  <a:gd name="connsiteY3-8" fmla="*/ 3389918 h 3389918"/>
                  <a:gd name="connsiteX4-9" fmla="*/ 0 w 5450408"/>
                  <a:gd name="connsiteY4-10" fmla="*/ 3389918 h 3389918"/>
                  <a:gd name="connsiteX5" fmla="*/ 0 w 5450408"/>
                  <a:gd name="connsiteY5" fmla="*/ 0 h 3389918"/>
                  <a:gd name="connsiteX0-11" fmla="*/ 0 w 5450408"/>
                  <a:gd name="connsiteY0-12" fmla="*/ 3389918 h 3389918"/>
                  <a:gd name="connsiteX1-13" fmla="*/ 3791307 w 5450408"/>
                  <a:gd name="connsiteY1-14" fmla="*/ 9382 h 3389918"/>
                  <a:gd name="connsiteX2-15" fmla="*/ 5450408 w 5450408"/>
                  <a:gd name="connsiteY2-16" fmla="*/ 0 h 3389918"/>
                  <a:gd name="connsiteX3-17" fmla="*/ 5450408 w 5450408"/>
                  <a:gd name="connsiteY3-18" fmla="*/ 3389918 h 3389918"/>
                  <a:gd name="connsiteX4-19" fmla="*/ 0 w 5450408"/>
                  <a:gd name="connsiteY4-20" fmla="*/ 3389918 h 338991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450408" h="3389918">
                    <a:moveTo>
                      <a:pt x="0" y="3389918"/>
                    </a:moveTo>
                    <a:lnTo>
                      <a:pt x="3791307" y="9382"/>
                    </a:lnTo>
                    <a:lnTo>
                      <a:pt x="5450408" y="0"/>
                    </a:lnTo>
                    <a:lnTo>
                      <a:pt x="5450408" y="3389918"/>
                    </a:lnTo>
                    <a:lnTo>
                      <a:pt x="0" y="3389918"/>
                    </a:lnTo>
                    <a:close/>
                  </a:path>
                </a:pathLst>
              </a:custGeom>
              <a:gradFill>
                <a:gsLst>
                  <a:gs pos="0">
                    <a:schemeClr val="bg1">
                      <a:lumMod val="50000"/>
                    </a:schemeClr>
                  </a:gs>
                  <a:gs pos="75000">
                    <a:schemeClr val="bg1">
                      <a:alpha val="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accent1">
                      <a:lumMod val="75000"/>
                    </a:schemeClr>
                  </a:solidFill>
                  <a:effectLst/>
                  <a:uLnTx/>
                  <a:uFillTx/>
                  <a:latin typeface="Arial" panose="020B0604020202020204"/>
                  <a:ea typeface="微软雅黑" panose="020B0503020204020204" pitchFamily="34" charset="-122"/>
                  <a:cs typeface="+mn-cs"/>
                </a:endParaRPr>
              </a:p>
            </p:txBody>
          </p:sp>
          <p:grpSp>
            <p:nvGrpSpPr>
              <p:cNvPr id="58" name="组合 57"/>
              <p:cNvGrpSpPr/>
              <p:nvPr/>
            </p:nvGrpSpPr>
            <p:grpSpPr>
              <a:xfrm>
                <a:off x="874713" y="2407556"/>
                <a:ext cx="4979987" cy="1052107"/>
                <a:chOff x="874713" y="2191656"/>
                <a:chExt cx="5221287" cy="1103086"/>
              </a:xfrm>
            </p:grpSpPr>
            <p:sp>
              <p:nvSpPr>
                <p:cNvPr id="59" name="矩形 58"/>
                <p:cNvSpPr/>
                <p:nvPr>
                  <p:custDataLst>
                    <p:tags r:id="rId11"/>
                  </p:custDataLst>
                </p:nvPr>
              </p:nvSpPr>
              <p:spPr>
                <a:xfrm>
                  <a:off x="874713" y="2191656"/>
                  <a:ext cx="5221287" cy="1103086"/>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3200">
                    <a:solidFill>
                      <a:schemeClr val="accent1">
                        <a:lumMod val="75000"/>
                      </a:schemeClr>
                    </a:solidFill>
                  </a:endParaRPr>
                </a:p>
              </p:txBody>
            </p:sp>
            <p:grpSp>
              <p:nvGrpSpPr>
                <p:cNvPr id="60" name="组合 59"/>
                <p:cNvGrpSpPr/>
                <p:nvPr/>
              </p:nvGrpSpPr>
              <p:grpSpPr>
                <a:xfrm>
                  <a:off x="1139062" y="2433952"/>
                  <a:ext cx="4905991" cy="857973"/>
                  <a:chOff x="4541167" y="1347792"/>
                  <a:chExt cx="4905991" cy="857973"/>
                </a:xfrm>
              </p:grpSpPr>
              <p:sp>
                <p:nvSpPr>
                  <p:cNvPr id="61" name="文本框 60"/>
                  <p:cNvSpPr txBox="1"/>
                  <p:nvPr>
                    <p:custDataLst>
                      <p:tags r:id="rId12"/>
                    </p:custDataLst>
                  </p:nvPr>
                </p:nvSpPr>
                <p:spPr>
                  <a:xfrm>
                    <a:off x="5536850" y="1348854"/>
                    <a:ext cx="3910308" cy="85691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b="1" dirty="0">
                        <a:solidFill>
                          <a:schemeClr val="accent1">
                            <a:lumMod val="75000"/>
                          </a:schemeClr>
                        </a:solidFill>
                        <a:latin typeface="+mn-ea"/>
                      </a:rPr>
                      <a:t>流行性感冒概述</a:t>
                    </a:r>
                  </a:p>
                </p:txBody>
              </p:sp>
              <p:sp>
                <p:nvSpPr>
                  <p:cNvPr id="62" name="文本框 61"/>
                  <p:cNvSpPr txBox="1"/>
                  <p:nvPr>
                    <p:custDataLst>
                      <p:tags r:id="rId13"/>
                    </p:custDataLst>
                  </p:nvPr>
                </p:nvSpPr>
                <p:spPr>
                  <a:xfrm>
                    <a:off x="4541167" y="1347792"/>
                    <a:ext cx="1125590" cy="85691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200" b="1" dirty="0">
                        <a:solidFill>
                          <a:schemeClr val="accent1">
                            <a:lumMod val="75000"/>
                          </a:schemeClr>
                        </a:solidFill>
                        <a:latin typeface="+mn-ea"/>
                      </a:rPr>
                      <a:t>01.</a:t>
                    </a:r>
                  </a:p>
                </p:txBody>
              </p:sp>
            </p:grpSp>
          </p:grpSp>
        </p:grpSp>
        <p:grpSp>
          <p:nvGrpSpPr>
            <p:cNvPr id="36" name="组合 35"/>
            <p:cNvGrpSpPr/>
            <p:nvPr/>
          </p:nvGrpSpPr>
          <p:grpSpPr>
            <a:xfrm>
              <a:off x="3887733" y="1804639"/>
              <a:ext cx="5883814" cy="3389918"/>
              <a:chOff x="6337301" y="1651091"/>
              <a:chExt cx="5883814" cy="3389918"/>
            </a:xfrm>
          </p:grpSpPr>
          <p:sp>
            <p:nvSpPr>
              <p:cNvPr id="51" name="矩形 46"/>
              <p:cNvSpPr/>
              <p:nvPr>
                <p:custDataLst>
                  <p:tags r:id="rId6"/>
                </p:custDataLst>
              </p:nvPr>
            </p:nvSpPr>
            <p:spPr>
              <a:xfrm rot="1800000">
                <a:off x="6770707" y="1651091"/>
                <a:ext cx="5450408" cy="3389918"/>
              </a:xfrm>
              <a:custGeom>
                <a:avLst/>
                <a:gdLst>
                  <a:gd name="connsiteX0" fmla="*/ 0 w 5450408"/>
                  <a:gd name="connsiteY0" fmla="*/ 0 h 3389918"/>
                  <a:gd name="connsiteX1" fmla="*/ 5450408 w 5450408"/>
                  <a:gd name="connsiteY1" fmla="*/ 0 h 3389918"/>
                  <a:gd name="connsiteX2" fmla="*/ 5450408 w 5450408"/>
                  <a:gd name="connsiteY2" fmla="*/ 3389918 h 3389918"/>
                  <a:gd name="connsiteX3" fmla="*/ 0 w 5450408"/>
                  <a:gd name="connsiteY3" fmla="*/ 3389918 h 3389918"/>
                  <a:gd name="connsiteX4" fmla="*/ 0 w 5450408"/>
                  <a:gd name="connsiteY4" fmla="*/ 0 h 3389918"/>
                  <a:gd name="connsiteX0-1" fmla="*/ 0 w 5450408"/>
                  <a:gd name="connsiteY0-2" fmla="*/ 0 h 3389918"/>
                  <a:gd name="connsiteX1-3" fmla="*/ 3791307 w 5450408"/>
                  <a:gd name="connsiteY1-4" fmla="*/ 9382 h 3389918"/>
                  <a:gd name="connsiteX2-5" fmla="*/ 5450408 w 5450408"/>
                  <a:gd name="connsiteY2-6" fmla="*/ 0 h 3389918"/>
                  <a:gd name="connsiteX3-7" fmla="*/ 5450408 w 5450408"/>
                  <a:gd name="connsiteY3-8" fmla="*/ 3389918 h 3389918"/>
                  <a:gd name="connsiteX4-9" fmla="*/ 0 w 5450408"/>
                  <a:gd name="connsiteY4-10" fmla="*/ 3389918 h 3389918"/>
                  <a:gd name="connsiteX5" fmla="*/ 0 w 5450408"/>
                  <a:gd name="connsiteY5" fmla="*/ 0 h 3389918"/>
                  <a:gd name="connsiteX0-11" fmla="*/ 0 w 5450408"/>
                  <a:gd name="connsiteY0-12" fmla="*/ 3389918 h 3389918"/>
                  <a:gd name="connsiteX1-13" fmla="*/ 3791307 w 5450408"/>
                  <a:gd name="connsiteY1-14" fmla="*/ 9382 h 3389918"/>
                  <a:gd name="connsiteX2-15" fmla="*/ 5450408 w 5450408"/>
                  <a:gd name="connsiteY2-16" fmla="*/ 0 h 3389918"/>
                  <a:gd name="connsiteX3-17" fmla="*/ 5450408 w 5450408"/>
                  <a:gd name="connsiteY3-18" fmla="*/ 3389918 h 3389918"/>
                  <a:gd name="connsiteX4-19" fmla="*/ 0 w 5450408"/>
                  <a:gd name="connsiteY4-20" fmla="*/ 3389918 h 338991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450408" h="3389918">
                    <a:moveTo>
                      <a:pt x="0" y="3389918"/>
                    </a:moveTo>
                    <a:lnTo>
                      <a:pt x="3791307" y="9382"/>
                    </a:lnTo>
                    <a:lnTo>
                      <a:pt x="5450408" y="0"/>
                    </a:lnTo>
                    <a:lnTo>
                      <a:pt x="5450408" y="3389918"/>
                    </a:lnTo>
                    <a:lnTo>
                      <a:pt x="0" y="3389918"/>
                    </a:lnTo>
                    <a:close/>
                  </a:path>
                </a:pathLst>
              </a:custGeom>
              <a:gradFill>
                <a:gsLst>
                  <a:gs pos="0">
                    <a:schemeClr val="bg1">
                      <a:lumMod val="50000"/>
                    </a:schemeClr>
                  </a:gs>
                  <a:gs pos="75000">
                    <a:schemeClr val="bg1">
                      <a:alpha val="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accent1">
                      <a:lumMod val="75000"/>
                    </a:schemeClr>
                  </a:solidFill>
                  <a:effectLst/>
                  <a:uLnTx/>
                  <a:uFillTx/>
                  <a:latin typeface="Arial" panose="020B0604020202020204"/>
                  <a:ea typeface="微软雅黑" panose="020B0503020204020204" pitchFamily="34" charset="-122"/>
                  <a:cs typeface="+mn-cs"/>
                </a:endParaRPr>
              </a:p>
            </p:txBody>
          </p:sp>
          <p:grpSp>
            <p:nvGrpSpPr>
              <p:cNvPr id="52" name="组合 51"/>
              <p:cNvGrpSpPr/>
              <p:nvPr/>
            </p:nvGrpSpPr>
            <p:grpSpPr>
              <a:xfrm>
                <a:off x="6337301" y="2407556"/>
                <a:ext cx="5809143" cy="2194972"/>
                <a:chOff x="874713" y="2191656"/>
                <a:chExt cx="6090614" cy="2301328"/>
              </a:xfrm>
            </p:grpSpPr>
            <p:sp>
              <p:nvSpPr>
                <p:cNvPr id="53" name="矩形 52"/>
                <p:cNvSpPr/>
                <p:nvPr>
                  <p:custDataLst>
                    <p:tags r:id="rId7"/>
                  </p:custDataLst>
                </p:nvPr>
              </p:nvSpPr>
              <p:spPr>
                <a:xfrm>
                  <a:off x="874713" y="2191656"/>
                  <a:ext cx="5221287" cy="1103086"/>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3200">
                    <a:solidFill>
                      <a:schemeClr val="accent1">
                        <a:lumMod val="75000"/>
                      </a:schemeClr>
                    </a:solidFill>
                  </a:endParaRPr>
                </a:p>
              </p:txBody>
            </p:sp>
            <p:grpSp>
              <p:nvGrpSpPr>
                <p:cNvPr id="54" name="组合 53"/>
                <p:cNvGrpSpPr/>
                <p:nvPr/>
              </p:nvGrpSpPr>
              <p:grpSpPr>
                <a:xfrm>
                  <a:off x="1139062" y="2435014"/>
                  <a:ext cx="5826265" cy="2057970"/>
                  <a:chOff x="4541167" y="1348854"/>
                  <a:chExt cx="5826265" cy="2057970"/>
                </a:xfrm>
              </p:grpSpPr>
              <p:sp>
                <p:nvSpPr>
                  <p:cNvPr id="55" name="文本框 54"/>
                  <p:cNvSpPr txBox="1"/>
                  <p:nvPr>
                    <p:custDataLst>
                      <p:tags r:id="rId8"/>
                    </p:custDataLst>
                  </p:nvPr>
                </p:nvSpPr>
                <p:spPr>
                  <a:xfrm>
                    <a:off x="5537115" y="1348854"/>
                    <a:ext cx="4830317" cy="205797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b="1" dirty="0">
                        <a:solidFill>
                          <a:schemeClr val="accent1">
                            <a:lumMod val="75000"/>
                          </a:schemeClr>
                        </a:solidFill>
                        <a:latin typeface="+mn-ea"/>
                      </a:rPr>
                      <a:t>常用抗流感病毒药物简介</a:t>
                    </a:r>
                  </a:p>
                </p:txBody>
              </p:sp>
              <p:sp>
                <p:nvSpPr>
                  <p:cNvPr id="56" name="文本框 55"/>
                  <p:cNvSpPr txBox="1"/>
                  <p:nvPr>
                    <p:custDataLst>
                      <p:tags r:id="rId9"/>
                    </p:custDataLst>
                  </p:nvPr>
                </p:nvSpPr>
                <p:spPr>
                  <a:xfrm>
                    <a:off x="4541167" y="1349371"/>
                    <a:ext cx="1125590" cy="650922"/>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200" b="1" dirty="0">
                        <a:solidFill>
                          <a:schemeClr val="accent1">
                            <a:lumMod val="75000"/>
                          </a:schemeClr>
                        </a:solidFill>
                        <a:latin typeface="+mn-ea"/>
                      </a:rPr>
                      <a:t>02.</a:t>
                    </a:r>
                  </a:p>
                </p:txBody>
              </p:sp>
            </p:grpSp>
          </p:grpSp>
        </p:grpSp>
        <p:grpSp>
          <p:nvGrpSpPr>
            <p:cNvPr id="37" name="组合 36"/>
            <p:cNvGrpSpPr/>
            <p:nvPr/>
          </p:nvGrpSpPr>
          <p:grpSpPr>
            <a:xfrm>
              <a:off x="3877765" y="3035547"/>
              <a:ext cx="5883815" cy="3389918"/>
              <a:chOff x="6337301" y="3221230"/>
              <a:chExt cx="5883815" cy="3389918"/>
            </a:xfrm>
          </p:grpSpPr>
          <p:sp>
            <p:nvSpPr>
              <p:cNvPr id="45" name="矩形 46"/>
              <p:cNvSpPr/>
              <p:nvPr>
                <p:custDataLst>
                  <p:tags r:id="rId2"/>
                </p:custDataLst>
              </p:nvPr>
            </p:nvSpPr>
            <p:spPr>
              <a:xfrm rot="1800000">
                <a:off x="6770708" y="3221230"/>
                <a:ext cx="5450408" cy="3389918"/>
              </a:xfrm>
              <a:custGeom>
                <a:avLst/>
                <a:gdLst>
                  <a:gd name="connsiteX0" fmla="*/ 0 w 5450408"/>
                  <a:gd name="connsiteY0" fmla="*/ 0 h 3389918"/>
                  <a:gd name="connsiteX1" fmla="*/ 5450408 w 5450408"/>
                  <a:gd name="connsiteY1" fmla="*/ 0 h 3389918"/>
                  <a:gd name="connsiteX2" fmla="*/ 5450408 w 5450408"/>
                  <a:gd name="connsiteY2" fmla="*/ 3389918 h 3389918"/>
                  <a:gd name="connsiteX3" fmla="*/ 0 w 5450408"/>
                  <a:gd name="connsiteY3" fmla="*/ 3389918 h 3389918"/>
                  <a:gd name="connsiteX4" fmla="*/ 0 w 5450408"/>
                  <a:gd name="connsiteY4" fmla="*/ 0 h 3389918"/>
                  <a:gd name="connsiteX0-1" fmla="*/ 0 w 5450408"/>
                  <a:gd name="connsiteY0-2" fmla="*/ 0 h 3389918"/>
                  <a:gd name="connsiteX1-3" fmla="*/ 3791307 w 5450408"/>
                  <a:gd name="connsiteY1-4" fmla="*/ 9382 h 3389918"/>
                  <a:gd name="connsiteX2-5" fmla="*/ 5450408 w 5450408"/>
                  <a:gd name="connsiteY2-6" fmla="*/ 0 h 3389918"/>
                  <a:gd name="connsiteX3-7" fmla="*/ 5450408 w 5450408"/>
                  <a:gd name="connsiteY3-8" fmla="*/ 3389918 h 3389918"/>
                  <a:gd name="connsiteX4-9" fmla="*/ 0 w 5450408"/>
                  <a:gd name="connsiteY4-10" fmla="*/ 3389918 h 3389918"/>
                  <a:gd name="connsiteX5" fmla="*/ 0 w 5450408"/>
                  <a:gd name="connsiteY5" fmla="*/ 0 h 3389918"/>
                  <a:gd name="connsiteX0-11" fmla="*/ 0 w 5450408"/>
                  <a:gd name="connsiteY0-12" fmla="*/ 3389918 h 3389918"/>
                  <a:gd name="connsiteX1-13" fmla="*/ 3791307 w 5450408"/>
                  <a:gd name="connsiteY1-14" fmla="*/ 9382 h 3389918"/>
                  <a:gd name="connsiteX2-15" fmla="*/ 5450408 w 5450408"/>
                  <a:gd name="connsiteY2-16" fmla="*/ 0 h 3389918"/>
                  <a:gd name="connsiteX3-17" fmla="*/ 5450408 w 5450408"/>
                  <a:gd name="connsiteY3-18" fmla="*/ 3389918 h 3389918"/>
                  <a:gd name="connsiteX4-19" fmla="*/ 0 w 5450408"/>
                  <a:gd name="connsiteY4-20" fmla="*/ 3389918 h 338991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450408" h="3389918">
                    <a:moveTo>
                      <a:pt x="0" y="3389918"/>
                    </a:moveTo>
                    <a:lnTo>
                      <a:pt x="3791307" y="9382"/>
                    </a:lnTo>
                    <a:lnTo>
                      <a:pt x="5450408" y="0"/>
                    </a:lnTo>
                    <a:lnTo>
                      <a:pt x="5450408" y="3389918"/>
                    </a:lnTo>
                    <a:lnTo>
                      <a:pt x="0" y="3389918"/>
                    </a:lnTo>
                    <a:close/>
                  </a:path>
                </a:pathLst>
              </a:custGeom>
              <a:gradFill>
                <a:gsLst>
                  <a:gs pos="0">
                    <a:schemeClr val="bg1">
                      <a:lumMod val="50000"/>
                    </a:schemeClr>
                  </a:gs>
                  <a:gs pos="75000">
                    <a:schemeClr val="bg1">
                      <a:alpha val="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200" b="0" i="0" u="none" strike="noStrike" kern="1200" cap="none" spc="0" normalizeH="0" baseline="0" noProof="0">
                  <a:ln>
                    <a:noFill/>
                  </a:ln>
                  <a:solidFill>
                    <a:schemeClr val="accent1">
                      <a:lumMod val="75000"/>
                    </a:schemeClr>
                  </a:solidFill>
                  <a:effectLst/>
                  <a:uLnTx/>
                  <a:uFillTx/>
                  <a:latin typeface="Arial" panose="020B0604020202020204"/>
                  <a:ea typeface="微软雅黑" panose="020B0503020204020204" pitchFamily="34" charset="-122"/>
                  <a:cs typeface="+mn-cs"/>
                </a:endParaRPr>
              </a:p>
            </p:txBody>
          </p:sp>
          <p:grpSp>
            <p:nvGrpSpPr>
              <p:cNvPr id="46" name="组合 45"/>
              <p:cNvGrpSpPr/>
              <p:nvPr/>
            </p:nvGrpSpPr>
            <p:grpSpPr>
              <a:xfrm>
                <a:off x="6337301" y="4005263"/>
                <a:ext cx="5633057" cy="1739552"/>
                <a:chOff x="874713" y="2191656"/>
                <a:chExt cx="5905994" cy="1823841"/>
              </a:xfrm>
            </p:grpSpPr>
            <p:sp>
              <p:nvSpPr>
                <p:cNvPr id="47" name="矩形 46"/>
                <p:cNvSpPr/>
                <p:nvPr>
                  <p:custDataLst>
                    <p:tags r:id="rId3"/>
                  </p:custDataLst>
                </p:nvPr>
              </p:nvSpPr>
              <p:spPr>
                <a:xfrm>
                  <a:off x="874713" y="2191656"/>
                  <a:ext cx="5221287" cy="1103086"/>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3200">
                    <a:solidFill>
                      <a:schemeClr val="accent1">
                        <a:lumMod val="75000"/>
                      </a:schemeClr>
                    </a:solidFill>
                  </a:endParaRPr>
                </a:p>
              </p:txBody>
            </p:sp>
            <p:grpSp>
              <p:nvGrpSpPr>
                <p:cNvPr id="48" name="组合 47"/>
                <p:cNvGrpSpPr/>
                <p:nvPr/>
              </p:nvGrpSpPr>
              <p:grpSpPr>
                <a:xfrm>
                  <a:off x="1139062" y="2435014"/>
                  <a:ext cx="5641645" cy="1580483"/>
                  <a:chOff x="4541167" y="1348854"/>
                  <a:chExt cx="5641645" cy="1580483"/>
                </a:xfrm>
              </p:grpSpPr>
              <p:sp>
                <p:nvSpPr>
                  <p:cNvPr id="49" name="文本框 48"/>
                  <p:cNvSpPr txBox="1"/>
                  <p:nvPr>
                    <p:custDataLst>
                      <p:tags r:id="rId4"/>
                    </p:custDataLst>
                  </p:nvPr>
                </p:nvSpPr>
                <p:spPr>
                  <a:xfrm>
                    <a:off x="5537115" y="1348854"/>
                    <a:ext cx="4645697" cy="1580483"/>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b="1" dirty="0">
                        <a:solidFill>
                          <a:schemeClr val="accent1">
                            <a:lumMod val="75000"/>
                          </a:schemeClr>
                        </a:solidFill>
                        <a:latin typeface="+mn-ea"/>
                      </a:rPr>
                      <a:t>抗病毒药物处方审核案例</a:t>
                    </a:r>
                  </a:p>
                </p:txBody>
              </p:sp>
              <p:sp>
                <p:nvSpPr>
                  <p:cNvPr id="50" name="文本框 49"/>
                  <p:cNvSpPr txBox="1"/>
                  <p:nvPr>
                    <p:custDataLst>
                      <p:tags r:id="rId5"/>
                    </p:custDataLst>
                  </p:nvPr>
                </p:nvSpPr>
                <p:spPr>
                  <a:xfrm>
                    <a:off x="4541167" y="1351413"/>
                    <a:ext cx="1125590" cy="651294"/>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200" b="1" dirty="0">
                        <a:solidFill>
                          <a:schemeClr val="accent1">
                            <a:lumMod val="75000"/>
                          </a:schemeClr>
                        </a:solidFill>
                        <a:latin typeface="+mn-ea"/>
                      </a:rPr>
                      <a:t>03.</a:t>
                    </a:r>
                  </a:p>
                </p:txBody>
              </p:sp>
            </p:grpSp>
          </p:grp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b="1" dirty="0">
                <a:latin typeface="微软雅黑" panose="020B0503020204020204" pitchFamily="34" charset="-122"/>
                <a:ea typeface="微软雅黑" panose="020B0503020204020204" pitchFamily="34" charset="-122"/>
              </a:rPr>
              <a:t>流感</a:t>
            </a:r>
          </a:p>
        </p:txBody>
      </p:sp>
      <p:sp>
        <p:nvSpPr>
          <p:cNvPr id="3" name="内容占位符 2"/>
          <p:cNvSpPr>
            <a:spLocks noGrp="1"/>
          </p:cNvSpPr>
          <p:nvPr>
            <p:ph idx="1"/>
          </p:nvPr>
        </p:nvSpPr>
        <p:spPr>
          <a:xfrm>
            <a:off x="865505" y="1124585"/>
            <a:ext cx="4969510" cy="1499870"/>
          </a:xfrm>
        </p:spPr>
        <p:txBody>
          <a:bodyPr/>
          <a:lstStyle/>
          <a:p>
            <a:r>
              <a:rPr lang="zh-CN" altLang="en-US" sz="2400" b="1" dirty="0">
                <a:ea typeface="+mn-lt"/>
                <a:cs typeface="+mn-lt"/>
              </a:rPr>
              <a:t>北京协和医院 急诊 抢救室</a:t>
            </a:r>
            <a:endParaRPr lang="en-US" altLang="zh-CN" sz="2400" b="1" dirty="0">
              <a:ea typeface="+mn-lt"/>
              <a:cs typeface="+mn-lt"/>
            </a:endParaRPr>
          </a:p>
          <a:p>
            <a:r>
              <a:rPr lang="zh-CN" altLang="en-US" sz="2400" b="1" dirty="0">
                <a:ea typeface="+mn-lt"/>
                <a:cs typeface="+mn-lt"/>
              </a:rPr>
              <a:t>全国各地的救护车</a:t>
            </a:r>
            <a:endParaRPr lang="en-US" altLang="zh-CN" sz="2400" b="1" dirty="0">
              <a:ea typeface="+mn-lt"/>
              <a:cs typeface="+mn-lt"/>
            </a:endParaRPr>
          </a:p>
          <a:p>
            <a:r>
              <a:rPr lang="zh-CN" altLang="en-US" sz="2400" b="1" dirty="0">
                <a:ea typeface="+mn-lt"/>
                <a:cs typeface="+mn-lt"/>
              </a:rPr>
              <a:t>各种急危重症、疾病终末期</a:t>
            </a:r>
          </a:p>
        </p:txBody>
      </p:sp>
      <p:sp>
        <p:nvSpPr>
          <p:cNvPr id="4" name="圆角矩形 3"/>
          <p:cNvSpPr/>
          <p:nvPr/>
        </p:nvSpPr>
        <p:spPr>
          <a:xfrm>
            <a:off x="3215640" y="5733415"/>
            <a:ext cx="4902200" cy="675005"/>
          </a:xfrm>
          <a:prstGeom prst="roundRect">
            <a:avLst/>
          </a:prstGeom>
          <a:solidFill>
            <a:schemeClr val="accent1">
              <a:lumMod val="40000"/>
              <a:lumOff val="60000"/>
            </a:schemeClr>
          </a:solidFill>
        </p:spPr>
        <p:style>
          <a:lnRef idx="0">
            <a:srgbClr val="FFFFFF"/>
          </a:lnRef>
          <a:fillRef idx="2">
            <a:schemeClr val="accent1"/>
          </a:fillRef>
          <a:effectRef idx="0">
            <a:srgbClr val="FFFFFF"/>
          </a:effectRef>
          <a:fontRef idx="minor">
            <a:schemeClr val="lt1"/>
          </a:fontRef>
        </p:style>
        <p:txBody>
          <a:bodyPr rtlCol="0" anchor="ctr"/>
          <a:lstStyle/>
          <a:p>
            <a:pPr algn="ctr"/>
            <a:r>
              <a:rPr lang="zh-CN" altLang="en-US" sz="2400" b="1">
                <a:solidFill>
                  <a:schemeClr val="tx1"/>
                </a:solidFill>
              </a:rPr>
              <a:t>流感也会导致危重症甚至死亡</a:t>
            </a:r>
            <a:r>
              <a:rPr lang="zh-CN" altLang="en-US">
                <a:solidFill>
                  <a:schemeClr val="tx1"/>
                </a:solidFill>
              </a:rPr>
              <a:t>？</a:t>
            </a:r>
          </a:p>
        </p:txBody>
      </p:sp>
      <p:sp>
        <p:nvSpPr>
          <p:cNvPr id="6" name="内容占位符 2"/>
          <p:cNvSpPr>
            <a:spLocks noGrp="1"/>
          </p:cNvSpPr>
          <p:nvPr/>
        </p:nvSpPr>
        <p:spPr>
          <a:xfrm>
            <a:off x="767080" y="2781300"/>
            <a:ext cx="6570345" cy="2589530"/>
          </a:xfrm>
          <a:prstGeom prst="rect">
            <a:avLst/>
          </a:prstGeom>
        </p:spPr>
        <p:style>
          <a:lnRef idx="3">
            <a:schemeClr val="accent1"/>
          </a:lnRef>
          <a:fillRef idx="0">
            <a:srgbClr val="FFFFFF"/>
          </a:fillRef>
          <a:effectRef idx="0">
            <a:srgbClr val="FFFFFF"/>
          </a:effectRef>
          <a:fontRef idx="minor">
            <a:schemeClr val="tx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sz="2000"/>
              <a:t>患者</a:t>
            </a:r>
            <a:r>
              <a:rPr lang="en-US" altLang="zh-CN" sz="2000"/>
              <a:t> 33/F</a:t>
            </a:r>
            <a:r>
              <a:rPr lang="zh-CN" altLang="en-US" sz="2000"/>
              <a:t>，发热咳嗽</a:t>
            </a:r>
            <a:r>
              <a:rPr lang="en-US" altLang="zh-CN" sz="2000"/>
              <a:t>5</a:t>
            </a:r>
            <a:r>
              <a:rPr lang="zh-CN" altLang="en-US" sz="2000"/>
              <a:t>日，加重伴气促</a:t>
            </a:r>
            <a:r>
              <a:rPr lang="en-US" altLang="zh-CN" sz="2000"/>
              <a:t>2</a:t>
            </a:r>
            <a:r>
              <a:rPr lang="zh-CN" altLang="en-US" sz="2000"/>
              <a:t>天，当地急诊出现血压</a:t>
            </a:r>
            <a:r>
              <a:rPr lang="en-US" altLang="zh-CN" sz="2000"/>
              <a:t>70/40mmHg</a:t>
            </a:r>
            <a:r>
              <a:rPr lang="zh-CN" altLang="en-US" sz="2000"/>
              <a:t>，</a:t>
            </a:r>
            <a:r>
              <a:rPr lang="en-US" altLang="zh-CN" sz="2000"/>
              <a:t>CT</a:t>
            </a:r>
            <a:r>
              <a:rPr lang="zh-CN" altLang="en-US" sz="2000"/>
              <a:t>显示双肺炎性改变，转至我院急诊。出现呼吸衰竭，予以气管插管后机械通气，循环进一步恶化，氧合难以维持，上</a:t>
            </a:r>
            <a:r>
              <a:rPr lang="en-US" altLang="zh-CN" sz="2000"/>
              <a:t>VV-ECMO</a:t>
            </a:r>
            <a:r>
              <a:rPr lang="zh-CN" altLang="en-US" sz="2000"/>
              <a:t>，诊断重症肺炎（甲流</a:t>
            </a:r>
            <a:r>
              <a:rPr lang="en-US" altLang="zh-CN" sz="2000"/>
              <a:t>+</a:t>
            </a:r>
            <a:r>
              <a:rPr lang="zh-CN" altLang="en-US" sz="2000"/>
              <a:t>，</a:t>
            </a:r>
            <a:r>
              <a:rPr lang="en-US" altLang="zh-CN" sz="2000"/>
              <a:t>G+</a:t>
            </a:r>
            <a:r>
              <a:rPr lang="zh-CN" altLang="en-US" sz="2000"/>
              <a:t>球菌）、感染性休克</a:t>
            </a:r>
          </a:p>
        </p:txBody>
      </p:sp>
      <p:pic>
        <p:nvPicPr>
          <p:cNvPr id="7" name="图片 6" descr="微信图片_20240516153616"/>
          <p:cNvPicPr>
            <a:picLocks noChangeAspect="1"/>
          </p:cNvPicPr>
          <p:nvPr/>
        </p:nvPicPr>
        <p:blipFill>
          <a:blip r:embed="rId2"/>
          <a:stretch>
            <a:fillRect/>
          </a:stretch>
        </p:blipFill>
        <p:spPr>
          <a:xfrm>
            <a:off x="8183880" y="1247775"/>
            <a:ext cx="3372485" cy="2529205"/>
          </a:xfrm>
          <a:prstGeom prst="rect">
            <a:avLst/>
          </a:prstGeom>
        </p:spPr>
      </p:pic>
      <p:pic>
        <p:nvPicPr>
          <p:cNvPr id="8" name="图片 7" descr="微信图片_20240516154903"/>
          <p:cNvPicPr>
            <a:picLocks noChangeAspect="1"/>
          </p:cNvPicPr>
          <p:nvPr/>
        </p:nvPicPr>
        <p:blipFill>
          <a:blip r:embed="rId3"/>
          <a:stretch>
            <a:fillRect/>
          </a:stretch>
        </p:blipFill>
        <p:spPr>
          <a:xfrm>
            <a:off x="8296275" y="3933190"/>
            <a:ext cx="3148330" cy="213741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b="1">
                <a:latin typeface="微软雅黑" panose="020B0503020204020204" pitchFamily="34" charset="-122"/>
                <a:ea typeface="微软雅黑" panose="020B0503020204020204" pitchFamily="34" charset="-122"/>
              </a:rPr>
              <a:t>流感</a:t>
            </a:r>
          </a:p>
        </p:txBody>
      </p:sp>
      <p:sp>
        <p:nvSpPr>
          <p:cNvPr id="3" name="内容占位符 2"/>
          <p:cNvSpPr>
            <a:spLocks noGrp="1"/>
          </p:cNvSpPr>
          <p:nvPr>
            <p:ph idx="1"/>
          </p:nvPr>
        </p:nvSpPr>
        <p:spPr/>
        <p:txBody>
          <a:bodyPr/>
          <a:lstStyle/>
          <a:p>
            <a:pPr>
              <a:lnSpc>
                <a:spcPct val="150000"/>
              </a:lnSpc>
            </a:pPr>
            <a:r>
              <a:rPr lang="zh-CN" altLang="en-US" sz="2000" b="1" dirty="0"/>
              <a:t>流行性感冒(imfluenza，简称流感)是一种由</a:t>
            </a:r>
            <a:r>
              <a:rPr lang="zh-CN" altLang="en-US" sz="2000" b="1" dirty="0">
                <a:solidFill>
                  <a:srgbClr val="FF0000"/>
                </a:solidFill>
              </a:rPr>
              <a:t>流感病毒</a:t>
            </a:r>
            <a:r>
              <a:rPr lang="zh-CN" altLang="en-US" sz="2000" b="1" dirty="0"/>
              <a:t>引起的、具有高度</a:t>
            </a:r>
            <a:r>
              <a:rPr lang="zh-CN" altLang="en-US" sz="2000" b="1" dirty="0">
                <a:solidFill>
                  <a:srgbClr val="FF0000"/>
                </a:solidFill>
              </a:rPr>
              <a:t>传染性</a:t>
            </a:r>
            <a:r>
              <a:rPr lang="zh-CN" altLang="en-US" sz="2000" b="1" dirty="0"/>
              <a:t>的急性呼吸道疾病。每年都会在全球范围内引起季节性疫情,并能引发不可预测的大流行。</a:t>
            </a:r>
          </a:p>
        </p:txBody>
      </p:sp>
      <p:pic>
        <p:nvPicPr>
          <p:cNvPr id="4" name="图片 3" descr="微信截图_20240516181317"/>
          <p:cNvPicPr>
            <a:picLocks noChangeAspect="1"/>
          </p:cNvPicPr>
          <p:nvPr/>
        </p:nvPicPr>
        <p:blipFill>
          <a:blip r:embed="rId2"/>
          <a:stretch>
            <a:fillRect/>
          </a:stretch>
        </p:blipFill>
        <p:spPr>
          <a:xfrm>
            <a:off x="8472170" y="4077335"/>
            <a:ext cx="2613025" cy="1699895"/>
          </a:xfrm>
          <a:prstGeom prst="rect">
            <a:avLst/>
          </a:prstGeom>
        </p:spPr>
      </p:pic>
      <p:sp>
        <p:nvSpPr>
          <p:cNvPr id="5" name="文本框 4"/>
          <p:cNvSpPr txBox="1"/>
          <p:nvPr/>
        </p:nvSpPr>
        <p:spPr>
          <a:xfrm>
            <a:off x="911860" y="2637155"/>
            <a:ext cx="10173335" cy="645160"/>
          </a:xfrm>
          <a:prstGeom prst="rect">
            <a:avLst/>
          </a:prstGeom>
          <a:noFill/>
        </p:spPr>
        <p:txBody>
          <a:bodyPr wrap="square" rtlCol="0" anchor="t">
            <a:spAutoFit/>
          </a:bodyPr>
          <a:lstStyle/>
          <a:p>
            <a:pPr marL="285750" indent="-285750">
              <a:buFont typeface="Wingdings" panose="05000000000000000000" charset="0"/>
              <a:buChar char="l"/>
            </a:pPr>
            <a:r>
              <a:rPr lang="zh-CN" altLang="en-US" b="1"/>
              <a:t>流感病毒是一种包膜病毒，能够附着在宿主细胞表面糖蛋白上。流感病毒的结构从内到外由核心、衣壳和包膜组成,包膜分为内、外两层。</a:t>
            </a:r>
          </a:p>
        </p:txBody>
      </p:sp>
      <p:pic>
        <p:nvPicPr>
          <p:cNvPr id="6" name="图片 5" descr="微信截图_20240516181520"/>
          <p:cNvPicPr>
            <a:picLocks noChangeAspect="1"/>
          </p:cNvPicPr>
          <p:nvPr/>
        </p:nvPicPr>
        <p:blipFill>
          <a:blip r:embed="rId3"/>
          <a:stretch>
            <a:fillRect/>
          </a:stretch>
        </p:blipFill>
        <p:spPr>
          <a:xfrm>
            <a:off x="1631950" y="3645535"/>
            <a:ext cx="4774565" cy="230314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zh-CN" sz="4400" b="1" dirty="0">
                <a:latin typeface="微软雅黑" panose="020B0503020204020204" pitchFamily="34" charset="-122"/>
                <a:ea typeface="微软雅黑" panose="020B0503020204020204" pitchFamily="34" charset="-122"/>
                <a:cs typeface="Arial" panose="020B0604020202020204"/>
                <a:sym typeface="Arial" panose="020B0604020202020204"/>
              </a:rPr>
              <a:t>沉重的流行病学负担</a:t>
            </a:r>
          </a:p>
        </p:txBody>
      </p:sp>
      <p:sp>
        <p:nvSpPr>
          <p:cNvPr id="4" name="Google Shape;245;p3"/>
          <p:cNvSpPr/>
          <p:nvPr/>
        </p:nvSpPr>
        <p:spPr>
          <a:xfrm>
            <a:off x="262955" y="1196752"/>
            <a:ext cx="11521280" cy="1336675"/>
          </a:xfrm>
          <a:prstGeom prst="rect">
            <a:avLst/>
          </a:prstGeom>
          <a:ln w="28575">
            <a:solidFill>
              <a:srgbClr val="44AED0"/>
            </a:solidFill>
          </a:ln>
        </p:spPr>
        <p:style>
          <a:lnRef idx="2">
            <a:schemeClr val="accent1"/>
          </a:lnRef>
          <a:fillRef idx="1">
            <a:schemeClr val="lt1"/>
          </a:fillRef>
          <a:effectRef idx="0">
            <a:schemeClr val="accent1"/>
          </a:effectRef>
          <a:fontRef idx="minor">
            <a:schemeClr val="dk1"/>
          </a:fontRef>
        </p:style>
        <p:txBody>
          <a:bodyPr spcFirstLastPara="1" wrap="square" lIns="91425" tIns="45700" rIns="91425" bIns="45700" anchor="t" anchorCtr="0">
            <a:spAutoFit/>
          </a:bodyPr>
          <a:lstStyle/>
          <a:p>
            <a:pPr marL="228600" marR="0" lvl="0" indent="-228600" algn="just" rtl="0">
              <a:lnSpc>
                <a:spcPct val="150000"/>
              </a:lnSpc>
              <a:spcBef>
                <a:spcPts val="0"/>
              </a:spcBef>
              <a:spcAft>
                <a:spcPts val="0"/>
              </a:spcAft>
              <a:buClr>
                <a:schemeClr val="dk1"/>
              </a:buClr>
              <a:buSzPts val="1600"/>
              <a:buFont typeface="Arial" panose="020B0604020202020204"/>
              <a:buChar char="•"/>
            </a:pPr>
            <a:r>
              <a:rPr lang="zh-CN"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a:rPr>
              <a:t>我国平均每年流感导致的流感样病例超额门急诊就诊例数为</a:t>
            </a:r>
            <a:r>
              <a:rPr lang="en-US" altLang="zh-CN"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a:rPr>
              <a:t>340</a:t>
            </a:r>
            <a:r>
              <a:rPr lang="zh-CN"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a:rPr>
              <a:t>万，</a:t>
            </a:r>
            <a:r>
              <a:rPr lang="zh-CN" altLang="en-US"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a:rPr>
              <a:t>门诊病例总经济负担为</a:t>
            </a:r>
            <a:r>
              <a:rPr lang="en-US" altLang="zh-CN"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a:rPr>
              <a:t>464~1320</a:t>
            </a:r>
            <a:r>
              <a:rPr lang="zh-CN" altLang="en-US"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a:rPr>
              <a:t>元</a:t>
            </a:r>
            <a:r>
              <a:rPr lang="en-US" altLang="zh-CN"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a:rPr>
              <a:t>/</a:t>
            </a:r>
            <a:r>
              <a:rPr lang="zh-CN" altLang="en-US"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a:rPr>
              <a:t>例，住院病例总负担为</a:t>
            </a:r>
            <a:r>
              <a:rPr lang="en-US" altLang="zh-CN"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a:rPr>
              <a:t>9832~25768 </a:t>
            </a:r>
            <a:r>
              <a:rPr lang="zh-CN" altLang="en-US"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a:rPr>
              <a:t>元</a:t>
            </a:r>
            <a:r>
              <a:rPr lang="en-US" altLang="zh-CN"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a:rPr>
              <a:t>/</a:t>
            </a:r>
            <a:r>
              <a:rPr lang="zh-CN" altLang="en-US"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a:rPr>
              <a:t>例</a:t>
            </a:r>
            <a:endParaRPr lang="en-US" altLang="zh-CN"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a:endParaRPr>
          </a:p>
          <a:p>
            <a:pPr marL="228600" marR="0" lvl="0" indent="-228600" algn="just" rtl="0">
              <a:lnSpc>
                <a:spcPct val="150000"/>
              </a:lnSpc>
              <a:spcBef>
                <a:spcPts val="0"/>
              </a:spcBef>
              <a:spcAft>
                <a:spcPts val="0"/>
              </a:spcAft>
              <a:buClr>
                <a:schemeClr val="dk1"/>
              </a:buClr>
              <a:buSzPts val="1600"/>
              <a:buFont typeface="Arial" panose="020B0604020202020204"/>
              <a:buChar char="•"/>
            </a:pPr>
            <a:r>
              <a:rPr lang="zh-CN" altLang="en-US"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a:rPr>
              <a:t>平均每年约有</a:t>
            </a:r>
            <a:r>
              <a:rPr lang="en-US" altLang="zh-CN"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a:rPr>
              <a:t>8.81</a:t>
            </a:r>
            <a:r>
              <a:rPr lang="zh-CN" altLang="en-US"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a:rPr>
              <a:t>万例流感相关呼吸系统疾病导致死亡，占呼吸系统疾病死亡的</a:t>
            </a:r>
            <a:r>
              <a:rPr lang="en-US" altLang="zh-CN"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a:rPr>
              <a:t>8.2%</a:t>
            </a:r>
            <a:endParaRPr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a:endParaRPr>
          </a:p>
        </p:txBody>
      </p:sp>
      <p:graphicFrame>
        <p:nvGraphicFramePr>
          <p:cNvPr id="5" name="Google Shape;246;p3"/>
          <p:cNvGraphicFramePr/>
          <p:nvPr/>
        </p:nvGraphicFramePr>
        <p:xfrm>
          <a:off x="431373" y="2750731"/>
          <a:ext cx="11329225" cy="3072400"/>
        </p:xfrm>
        <a:graphic>
          <a:graphicData uri="http://schemas.openxmlformats.org/drawingml/2006/table">
            <a:tbl>
              <a:tblPr>
                <a:noFill/>
              </a:tblPr>
              <a:tblGrid>
                <a:gridCol w="1230175">
                  <a:extLst>
                    <a:ext uri="{9D8B030D-6E8A-4147-A177-3AD203B41FA5}">
                      <a16:colId xmlns:a16="http://schemas.microsoft.com/office/drawing/2014/main" val="20000"/>
                    </a:ext>
                  </a:extLst>
                </a:gridCol>
                <a:gridCol w="3366350">
                  <a:extLst>
                    <a:ext uri="{9D8B030D-6E8A-4147-A177-3AD203B41FA5}">
                      <a16:colId xmlns:a16="http://schemas.microsoft.com/office/drawing/2014/main" val="20001"/>
                    </a:ext>
                  </a:extLst>
                </a:gridCol>
                <a:gridCol w="3366350">
                  <a:extLst>
                    <a:ext uri="{9D8B030D-6E8A-4147-A177-3AD203B41FA5}">
                      <a16:colId xmlns:a16="http://schemas.microsoft.com/office/drawing/2014/main" val="20002"/>
                    </a:ext>
                  </a:extLst>
                </a:gridCol>
                <a:gridCol w="3366350">
                  <a:extLst>
                    <a:ext uri="{9D8B030D-6E8A-4147-A177-3AD203B41FA5}">
                      <a16:colId xmlns:a16="http://schemas.microsoft.com/office/drawing/2014/main" val="20003"/>
                    </a:ext>
                  </a:extLst>
                </a:gridCol>
              </a:tblGrid>
              <a:tr h="363600">
                <a:tc>
                  <a:txBody>
                    <a:bodyPr/>
                    <a:lstStyle/>
                    <a:p>
                      <a:pPr marL="0" marR="0" lvl="0" indent="0" algn="ctr" rtl="0">
                        <a:spcBef>
                          <a:spcPts val="0"/>
                        </a:spcBef>
                        <a:spcAft>
                          <a:spcPts val="0"/>
                        </a:spcAft>
                        <a:buNone/>
                      </a:pPr>
                      <a:r>
                        <a:rPr lang="zh-CN" sz="1500" b="1" i="0" u="none" strike="noStrike" cap="none">
                          <a:solidFill>
                            <a:schemeClr val="lt1"/>
                          </a:solidFill>
                          <a:latin typeface="Arial" panose="020B0604020202020204"/>
                          <a:ea typeface="Arial" panose="020B0604020202020204"/>
                          <a:cs typeface="Arial" panose="020B0604020202020204"/>
                          <a:sym typeface="Arial" panose="020B0604020202020204"/>
                        </a:rPr>
                        <a:t>地区</a:t>
                      </a:r>
                    </a:p>
                  </a:txBody>
                  <a:tcPr marL="36000" marR="3600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180B5"/>
                    </a:solidFill>
                  </a:tcPr>
                </a:tc>
                <a:tc>
                  <a:txBody>
                    <a:bodyPr/>
                    <a:lstStyle/>
                    <a:p>
                      <a:pPr marL="0" marR="0" lvl="0" indent="0" algn="ctr" rtl="0">
                        <a:spcBef>
                          <a:spcPts val="0"/>
                        </a:spcBef>
                        <a:spcAft>
                          <a:spcPts val="0"/>
                        </a:spcAft>
                        <a:buNone/>
                      </a:pPr>
                      <a:r>
                        <a:rPr lang="zh-CN" sz="1500" b="1" u="none" strike="noStrike" cap="none" dirty="0">
                          <a:solidFill>
                            <a:schemeClr val="lt1"/>
                          </a:solidFill>
                          <a:latin typeface="Arial" panose="020B0604020202020204"/>
                          <a:ea typeface="Arial" panose="020B0604020202020204"/>
                          <a:cs typeface="Arial" panose="020B0604020202020204"/>
                          <a:sym typeface="Arial" panose="020B0604020202020204"/>
                        </a:rPr>
                        <a:t>流感相关ILI超额门急诊就诊例数</a:t>
                      </a:r>
                      <a:endParaRPr sz="1500" b="1" u="none" strike="noStrike" cap="none" baseline="30000" dirty="0">
                        <a:solidFill>
                          <a:schemeClr val="lt1"/>
                        </a:solidFill>
                        <a:latin typeface="Arial" panose="020B0604020202020204"/>
                        <a:ea typeface="Arial" panose="020B0604020202020204"/>
                        <a:cs typeface="Arial" panose="020B0604020202020204"/>
                        <a:sym typeface="Arial" panose="020B0604020202020204"/>
                      </a:endParaRPr>
                    </a:p>
                  </a:txBody>
                  <a:tcPr marL="36000" marR="3600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180B5"/>
                    </a:solidFill>
                  </a:tcPr>
                </a:tc>
                <a:tc>
                  <a:txBody>
                    <a:bodyPr/>
                    <a:lstStyle/>
                    <a:p>
                      <a:pPr marL="0" marR="0" lvl="0" indent="0" algn="ctr" rtl="0">
                        <a:lnSpc>
                          <a:spcPct val="100000"/>
                        </a:lnSpc>
                        <a:spcBef>
                          <a:spcPts val="0"/>
                        </a:spcBef>
                        <a:spcAft>
                          <a:spcPts val="0"/>
                        </a:spcAft>
                        <a:buClr>
                          <a:schemeClr val="lt1"/>
                        </a:buClr>
                        <a:buSzPts val="1500"/>
                        <a:buFont typeface="Arial" panose="020B0604020202020204"/>
                        <a:buNone/>
                      </a:pPr>
                      <a:r>
                        <a:rPr lang="zh-CN" sz="1500" b="1" u="none" strike="noStrike" cap="none">
                          <a:solidFill>
                            <a:schemeClr val="lt1"/>
                          </a:solidFill>
                          <a:latin typeface="Arial" panose="020B0604020202020204"/>
                          <a:ea typeface="Arial" panose="020B0604020202020204"/>
                          <a:cs typeface="Arial" panose="020B0604020202020204"/>
                          <a:sym typeface="Arial" panose="020B0604020202020204"/>
                        </a:rPr>
                        <a:t>流感相关SARI住院例数</a:t>
                      </a:r>
                      <a:endParaRPr sz="1500" b="1" u="none" strike="noStrike" cap="none" baseline="30000">
                        <a:solidFill>
                          <a:schemeClr val="lt1"/>
                        </a:solidFill>
                        <a:latin typeface="Arial" panose="020B0604020202020204"/>
                        <a:ea typeface="Arial" panose="020B0604020202020204"/>
                        <a:cs typeface="Arial" panose="020B0604020202020204"/>
                        <a:sym typeface="Arial" panose="020B0604020202020204"/>
                      </a:endParaRPr>
                    </a:p>
                  </a:txBody>
                  <a:tcPr marL="36000" marR="3600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180B5"/>
                    </a:solidFill>
                  </a:tcPr>
                </a:tc>
                <a:tc>
                  <a:txBody>
                    <a:bodyPr/>
                    <a:lstStyle/>
                    <a:p>
                      <a:pPr marL="0" marR="0" lvl="0" indent="0" algn="ctr" rtl="0">
                        <a:spcBef>
                          <a:spcPts val="0"/>
                        </a:spcBef>
                        <a:spcAft>
                          <a:spcPts val="0"/>
                        </a:spcAft>
                        <a:buNone/>
                      </a:pPr>
                      <a:r>
                        <a:rPr lang="zh-CN" sz="1500" b="1" u="none" strike="noStrike" cap="none">
                          <a:solidFill>
                            <a:schemeClr val="lt1"/>
                          </a:solidFill>
                          <a:latin typeface="Arial" panose="020B0604020202020204"/>
                          <a:ea typeface="Arial" panose="020B0604020202020204"/>
                          <a:cs typeface="Arial" panose="020B0604020202020204"/>
                          <a:sym typeface="Arial" panose="020B0604020202020204"/>
                        </a:rPr>
                        <a:t>流感相关呼吸系统疾病超额死亡例数</a:t>
                      </a:r>
                      <a:endParaRPr sz="1500" b="1" u="none" strike="noStrike" cap="none" baseline="30000">
                        <a:solidFill>
                          <a:schemeClr val="lt1"/>
                        </a:solidFill>
                        <a:latin typeface="Arial" panose="020B0604020202020204"/>
                        <a:ea typeface="Arial" panose="020B0604020202020204"/>
                        <a:cs typeface="Arial" panose="020B0604020202020204"/>
                        <a:sym typeface="Arial" panose="020B0604020202020204"/>
                      </a:endParaRPr>
                    </a:p>
                  </a:txBody>
                  <a:tcPr marL="36000" marR="3600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180B5"/>
                    </a:solidFill>
                  </a:tcPr>
                </a:tc>
                <a:extLst>
                  <a:ext uri="{0D108BD9-81ED-4DB2-BD59-A6C34878D82A}">
                    <a16:rowId xmlns:a16="http://schemas.microsoft.com/office/drawing/2014/main" val="10000"/>
                  </a:ext>
                </a:extLst>
              </a:tr>
              <a:tr h="338600">
                <a:tc>
                  <a:txBody>
                    <a:bodyPr/>
                    <a:lstStyle/>
                    <a:p>
                      <a:pPr marL="0" marR="0" lvl="0" indent="0" algn="ctr" rtl="0">
                        <a:spcBef>
                          <a:spcPts val="0"/>
                        </a:spcBef>
                        <a:spcAft>
                          <a:spcPts val="0"/>
                        </a:spcAft>
                        <a:buNone/>
                      </a:pPr>
                      <a:r>
                        <a:rPr lang="zh-CN" sz="1300" b="1" u="none" strike="noStrike" cap="none">
                          <a:solidFill>
                            <a:schemeClr val="dk1"/>
                          </a:solidFill>
                          <a:latin typeface="Arial" panose="020B0604020202020204"/>
                          <a:ea typeface="Arial" panose="020B0604020202020204"/>
                          <a:cs typeface="Arial" panose="020B0604020202020204"/>
                          <a:sym typeface="Arial" panose="020B0604020202020204"/>
                        </a:rPr>
                        <a:t>华中</a:t>
                      </a:r>
                    </a:p>
                  </a:txBody>
                  <a:tcPr marL="36000" marR="3600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zh-CN" sz="1300" u="none" strike="noStrike" cap="none">
                          <a:solidFill>
                            <a:srgbClr val="3F3F3F"/>
                          </a:solidFill>
                          <a:latin typeface="Arial" panose="020B0604020202020204"/>
                          <a:ea typeface="Arial" panose="020B0604020202020204"/>
                          <a:cs typeface="Arial" panose="020B0604020202020204"/>
                          <a:sym typeface="Arial" panose="020B0604020202020204"/>
                        </a:rPr>
                        <a:t>307364(218923，427930)</a:t>
                      </a:r>
                      <a:endParaRPr sz="1300" u="none" strike="noStrike" cap="none">
                        <a:solidFill>
                          <a:srgbClr val="3F3F3F"/>
                        </a:solidFill>
                        <a:latin typeface="Arial" panose="020B0604020202020204"/>
                        <a:ea typeface="Arial" panose="020B0604020202020204"/>
                        <a:cs typeface="Arial" panose="020B0604020202020204"/>
                        <a:sym typeface="Arial" panose="020B0604020202020204"/>
                      </a:endParaRPr>
                    </a:p>
                  </a:txBody>
                  <a:tcPr marL="36000" marR="3600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zh-CN" sz="1300" u="none" strike="noStrike" cap="none">
                          <a:solidFill>
                            <a:srgbClr val="3F3F3F"/>
                          </a:solidFill>
                          <a:latin typeface="Arial" panose="020B0604020202020204"/>
                          <a:ea typeface="Arial" panose="020B0604020202020204"/>
                          <a:cs typeface="Arial" panose="020B0604020202020204"/>
                          <a:sym typeface="Arial" panose="020B0604020202020204"/>
                        </a:rPr>
                        <a:t>213589(138459，293412)</a:t>
                      </a:r>
                      <a:endParaRPr sz="1300" u="none" strike="noStrike" cap="none">
                        <a:solidFill>
                          <a:srgbClr val="3F3F3F"/>
                        </a:solidFill>
                        <a:latin typeface="Arial" panose="020B0604020202020204"/>
                        <a:ea typeface="Arial" panose="020B0604020202020204"/>
                        <a:cs typeface="Arial" panose="020B0604020202020204"/>
                        <a:sym typeface="Arial" panose="020B0604020202020204"/>
                      </a:endParaRPr>
                    </a:p>
                  </a:txBody>
                  <a:tcPr marL="36000" marR="3600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zh-CN" sz="1300" u="none" strike="noStrike" cap="none">
                          <a:solidFill>
                            <a:srgbClr val="3F3F3F"/>
                          </a:solidFill>
                          <a:latin typeface="Arial" panose="020B0604020202020204"/>
                          <a:ea typeface="Arial" panose="020B0604020202020204"/>
                          <a:cs typeface="Arial" panose="020B0604020202020204"/>
                          <a:sym typeface="Arial" panose="020B0604020202020204"/>
                        </a:rPr>
                        <a:t>9431(7842，11462)</a:t>
                      </a:r>
                      <a:endParaRPr sz="1300" u="none" strike="noStrike" cap="none">
                        <a:solidFill>
                          <a:srgbClr val="3F3F3F"/>
                        </a:solidFill>
                        <a:latin typeface="Arial" panose="020B0604020202020204"/>
                        <a:ea typeface="Arial" panose="020B0604020202020204"/>
                        <a:cs typeface="Arial" panose="020B0604020202020204"/>
                        <a:sym typeface="Arial" panose="020B0604020202020204"/>
                      </a:endParaRPr>
                    </a:p>
                  </a:txBody>
                  <a:tcPr marL="36000" marR="3600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r h="338600">
                <a:tc>
                  <a:txBody>
                    <a:bodyPr/>
                    <a:lstStyle/>
                    <a:p>
                      <a:pPr marL="0" marR="0" lvl="0" indent="0" algn="ctr" rtl="0">
                        <a:spcBef>
                          <a:spcPts val="0"/>
                        </a:spcBef>
                        <a:spcAft>
                          <a:spcPts val="0"/>
                        </a:spcAft>
                        <a:buNone/>
                      </a:pPr>
                      <a:r>
                        <a:rPr lang="zh-CN" sz="1300" b="1" u="none" strike="noStrike" cap="none">
                          <a:solidFill>
                            <a:schemeClr val="dk1"/>
                          </a:solidFill>
                          <a:latin typeface="Arial" panose="020B0604020202020204"/>
                          <a:ea typeface="Arial" panose="020B0604020202020204"/>
                          <a:cs typeface="Arial" panose="020B0604020202020204"/>
                          <a:sym typeface="Arial" panose="020B0604020202020204"/>
                        </a:rPr>
                        <a:t>华东</a:t>
                      </a:r>
                    </a:p>
                  </a:txBody>
                  <a:tcPr marL="36000" marR="3600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zh-CN" sz="1300" u="none" strike="noStrike" cap="none">
                          <a:solidFill>
                            <a:srgbClr val="3F3F3F"/>
                          </a:solidFill>
                          <a:latin typeface="Arial" panose="020B0604020202020204"/>
                          <a:ea typeface="Arial" panose="020B0604020202020204"/>
                          <a:cs typeface="Arial" panose="020B0604020202020204"/>
                          <a:sym typeface="Arial" panose="020B0604020202020204"/>
                        </a:rPr>
                        <a:t>967191(703145，1241770)</a:t>
                      </a:r>
                      <a:endParaRPr sz="1300" u="none" strike="noStrike" cap="none">
                        <a:solidFill>
                          <a:srgbClr val="3F3F3F"/>
                        </a:solidFill>
                        <a:latin typeface="Arial" panose="020B0604020202020204"/>
                        <a:ea typeface="Arial" panose="020B0604020202020204"/>
                        <a:cs typeface="Arial" panose="020B0604020202020204"/>
                        <a:sym typeface="Arial" panose="020B0604020202020204"/>
                      </a:endParaRPr>
                    </a:p>
                  </a:txBody>
                  <a:tcPr marL="36000" marR="3600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zh-CN" sz="1300" u="none" strike="noStrike" cap="none">
                          <a:solidFill>
                            <a:srgbClr val="3F3F3F"/>
                          </a:solidFill>
                          <a:latin typeface="Arial" panose="020B0604020202020204"/>
                          <a:ea typeface="Arial" panose="020B0604020202020204"/>
                          <a:cs typeface="Arial" panose="020B0604020202020204"/>
                          <a:sym typeface="Arial" panose="020B0604020202020204"/>
                        </a:rPr>
                        <a:t>913235(742560，1102247)</a:t>
                      </a:r>
                      <a:endParaRPr sz="1300" u="none" strike="noStrike" cap="none">
                        <a:solidFill>
                          <a:srgbClr val="3F3F3F"/>
                        </a:solidFill>
                        <a:latin typeface="Arial" panose="020B0604020202020204"/>
                        <a:ea typeface="Arial" panose="020B0604020202020204"/>
                        <a:cs typeface="Arial" panose="020B0604020202020204"/>
                        <a:sym typeface="Arial" panose="020B0604020202020204"/>
                      </a:endParaRPr>
                    </a:p>
                  </a:txBody>
                  <a:tcPr marL="36000" marR="3600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zh-CN" sz="1300" u="none" strike="noStrike" cap="none">
                          <a:solidFill>
                            <a:srgbClr val="3F3F3F"/>
                          </a:solidFill>
                          <a:latin typeface="Arial" panose="020B0604020202020204"/>
                          <a:ea typeface="Arial" panose="020B0604020202020204"/>
                          <a:cs typeface="Arial" panose="020B0604020202020204"/>
                          <a:sym typeface="Arial" panose="020B0604020202020204"/>
                        </a:rPr>
                        <a:t>29612(25655，33872)</a:t>
                      </a:r>
                      <a:endParaRPr sz="1300" u="none" strike="noStrike" cap="none">
                        <a:solidFill>
                          <a:srgbClr val="3F3F3F"/>
                        </a:solidFill>
                        <a:latin typeface="Arial" panose="020B0604020202020204"/>
                        <a:ea typeface="Arial" panose="020B0604020202020204"/>
                        <a:cs typeface="Arial" panose="020B0604020202020204"/>
                        <a:sym typeface="Arial" panose="020B0604020202020204"/>
                      </a:endParaRPr>
                    </a:p>
                  </a:txBody>
                  <a:tcPr marL="36000" marR="3600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2"/>
                  </a:ext>
                </a:extLst>
              </a:tr>
              <a:tr h="338600">
                <a:tc>
                  <a:txBody>
                    <a:bodyPr/>
                    <a:lstStyle/>
                    <a:p>
                      <a:pPr marL="0" marR="0" lvl="0" indent="0" algn="ctr" rtl="0">
                        <a:spcBef>
                          <a:spcPts val="0"/>
                        </a:spcBef>
                        <a:spcAft>
                          <a:spcPts val="0"/>
                        </a:spcAft>
                        <a:buNone/>
                      </a:pPr>
                      <a:r>
                        <a:rPr lang="zh-CN" sz="1300" b="1" u="none" strike="noStrike" cap="none">
                          <a:solidFill>
                            <a:schemeClr val="dk1"/>
                          </a:solidFill>
                          <a:latin typeface="Arial" panose="020B0604020202020204"/>
                          <a:ea typeface="Arial" panose="020B0604020202020204"/>
                          <a:cs typeface="Arial" panose="020B0604020202020204"/>
                          <a:sym typeface="Arial" panose="020B0604020202020204"/>
                        </a:rPr>
                        <a:t>东北</a:t>
                      </a:r>
                    </a:p>
                  </a:txBody>
                  <a:tcPr marL="36000" marR="3600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zh-CN" sz="1300" u="none" strike="noStrike" cap="none">
                          <a:solidFill>
                            <a:srgbClr val="3F3F3F"/>
                          </a:solidFill>
                          <a:latin typeface="Arial" panose="020B0604020202020204"/>
                          <a:ea typeface="Arial" panose="020B0604020202020204"/>
                          <a:cs typeface="Arial" panose="020B0604020202020204"/>
                          <a:sym typeface="Arial" panose="020B0604020202020204"/>
                        </a:rPr>
                        <a:t>144794(97408，199682)</a:t>
                      </a:r>
                      <a:endParaRPr sz="1300" u="none" strike="noStrike" cap="none">
                        <a:solidFill>
                          <a:srgbClr val="3F3F3F"/>
                        </a:solidFill>
                        <a:latin typeface="Arial" panose="020B0604020202020204"/>
                        <a:ea typeface="Arial" panose="020B0604020202020204"/>
                        <a:cs typeface="Arial" panose="020B0604020202020204"/>
                        <a:sym typeface="Arial" panose="020B0604020202020204"/>
                      </a:endParaRPr>
                    </a:p>
                  </a:txBody>
                  <a:tcPr marL="36000" marR="3600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zh-CN" sz="1300" u="none" strike="noStrike" cap="none">
                          <a:solidFill>
                            <a:srgbClr val="3F3F3F"/>
                          </a:solidFill>
                          <a:latin typeface="Arial" panose="020B0604020202020204"/>
                          <a:ea typeface="Arial" panose="020B0604020202020204"/>
                          <a:cs typeface="Arial" panose="020B0604020202020204"/>
                          <a:sym typeface="Arial" panose="020B0604020202020204"/>
                        </a:rPr>
                        <a:t>17375(8687，27511)</a:t>
                      </a:r>
                      <a:endParaRPr sz="1300" u="none" strike="noStrike" cap="none">
                        <a:solidFill>
                          <a:srgbClr val="3F3F3F"/>
                        </a:solidFill>
                        <a:latin typeface="Arial" panose="020B0604020202020204"/>
                        <a:ea typeface="Arial" panose="020B0604020202020204"/>
                        <a:cs typeface="Arial" panose="020B0604020202020204"/>
                        <a:sym typeface="Arial" panose="020B0604020202020204"/>
                      </a:endParaRPr>
                    </a:p>
                  </a:txBody>
                  <a:tcPr marL="36000" marR="3600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zh-CN" sz="1300" u="none" strike="noStrike" cap="none">
                          <a:solidFill>
                            <a:srgbClr val="3F3F3F"/>
                          </a:solidFill>
                          <a:latin typeface="Arial" panose="020B0604020202020204"/>
                          <a:ea typeface="Arial" panose="020B0604020202020204"/>
                          <a:cs typeface="Arial" panose="020B0604020202020204"/>
                          <a:sym typeface="Arial" panose="020B0604020202020204"/>
                        </a:rPr>
                        <a:t>3922(3339，4641)</a:t>
                      </a:r>
                      <a:endParaRPr sz="1300" u="none" strike="noStrike" cap="none">
                        <a:solidFill>
                          <a:srgbClr val="3F3F3F"/>
                        </a:solidFill>
                        <a:latin typeface="Arial" panose="020B0604020202020204"/>
                        <a:ea typeface="Arial" panose="020B0604020202020204"/>
                        <a:cs typeface="Arial" panose="020B0604020202020204"/>
                        <a:sym typeface="Arial" panose="020B0604020202020204"/>
                      </a:endParaRPr>
                    </a:p>
                  </a:txBody>
                  <a:tcPr marL="36000" marR="3600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r h="338600">
                <a:tc>
                  <a:txBody>
                    <a:bodyPr/>
                    <a:lstStyle/>
                    <a:p>
                      <a:pPr marL="0" marR="0" lvl="0" indent="0" algn="ctr" rtl="0">
                        <a:spcBef>
                          <a:spcPts val="0"/>
                        </a:spcBef>
                        <a:spcAft>
                          <a:spcPts val="0"/>
                        </a:spcAft>
                        <a:buNone/>
                      </a:pPr>
                      <a:r>
                        <a:rPr lang="zh-CN" sz="1300" b="1" u="none" strike="noStrike" cap="none">
                          <a:solidFill>
                            <a:schemeClr val="dk1"/>
                          </a:solidFill>
                          <a:latin typeface="Arial" panose="020B0604020202020204"/>
                          <a:ea typeface="Arial" panose="020B0604020202020204"/>
                          <a:cs typeface="Arial" panose="020B0604020202020204"/>
                          <a:sym typeface="Arial" panose="020B0604020202020204"/>
                        </a:rPr>
                        <a:t>华北</a:t>
                      </a:r>
                    </a:p>
                  </a:txBody>
                  <a:tcPr marL="36000" marR="3600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zh-CN" sz="1300" u="none" strike="noStrike" cap="none">
                          <a:solidFill>
                            <a:srgbClr val="3F3F3F"/>
                          </a:solidFill>
                          <a:latin typeface="Arial" panose="020B0604020202020204"/>
                          <a:ea typeface="Arial" panose="020B0604020202020204"/>
                          <a:cs typeface="Arial" panose="020B0604020202020204"/>
                          <a:sym typeface="Arial" panose="020B0604020202020204"/>
                        </a:rPr>
                        <a:t>341615(222027，469034)</a:t>
                      </a:r>
                      <a:endParaRPr sz="1300" u="none" strike="noStrike" cap="none">
                        <a:solidFill>
                          <a:srgbClr val="3F3F3F"/>
                        </a:solidFill>
                        <a:latin typeface="Arial" panose="020B0604020202020204"/>
                        <a:ea typeface="Arial" panose="020B0604020202020204"/>
                        <a:cs typeface="Arial" panose="020B0604020202020204"/>
                        <a:sym typeface="Arial" panose="020B0604020202020204"/>
                      </a:endParaRPr>
                    </a:p>
                  </a:txBody>
                  <a:tcPr marL="36000" marR="3600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zh-CN" sz="1300" u="none" strike="noStrike" cap="none">
                          <a:solidFill>
                            <a:srgbClr val="3F3F3F"/>
                          </a:solidFill>
                          <a:latin typeface="Arial" panose="020B0604020202020204"/>
                          <a:ea typeface="Arial" panose="020B0604020202020204"/>
                          <a:cs typeface="Arial" panose="020B0604020202020204"/>
                          <a:sym typeface="Arial" panose="020B0604020202020204"/>
                        </a:rPr>
                        <a:t>40843(23038，61418)</a:t>
                      </a:r>
                      <a:endParaRPr sz="1300" u="none" strike="noStrike" cap="none">
                        <a:solidFill>
                          <a:srgbClr val="3F3F3F"/>
                        </a:solidFill>
                        <a:latin typeface="Arial" panose="020B0604020202020204"/>
                        <a:ea typeface="Arial" panose="020B0604020202020204"/>
                        <a:cs typeface="Arial" panose="020B0604020202020204"/>
                        <a:sym typeface="Arial" panose="020B0604020202020204"/>
                      </a:endParaRPr>
                    </a:p>
                  </a:txBody>
                  <a:tcPr marL="36000" marR="3600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zh-CN" sz="1300" u="none" strike="noStrike" cap="none">
                          <a:solidFill>
                            <a:srgbClr val="3F3F3F"/>
                          </a:solidFill>
                          <a:latin typeface="Arial" panose="020B0604020202020204"/>
                          <a:ea typeface="Arial" panose="020B0604020202020204"/>
                          <a:cs typeface="Arial" panose="020B0604020202020204"/>
                          <a:sym typeface="Arial" panose="020B0604020202020204"/>
                        </a:rPr>
                        <a:t>12880(9878，15978)</a:t>
                      </a:r>
                      <a:endParaRPr sz="1300" u="none" strike="noStrike" cap="none">
                        <a:solidFill>
                          <a:srgbClr val="3F3F3F"/>
                        </a:solidFill>
                        <a:latin typeface="Arial" panose="020B0604020202020204"/>
                        <a:ea typeface="Arial" panose="020B0604020202020204"/>
                        <a:cs typeface="Arial" panose="020B0604020202020204"/>
                        <a:sym typeface="Arial" panose="020B0604020202020204"/>
                      </a:endParaRPr>
                    </a:p>
                  </a:txBody>
                  <a:tcPr marL="36000" marR="3600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r h="338600">
                <a:tc>
                  <a:txBody>
                    <a:bodyPr/>
                    <a:lstStyle/>
                    <a:p>
                      <a:pPr marL="0" marR="0" lvl="0" indent="0" algn="ctr" rtl="0">
                        <a:spcBef>
                          <a:spcPts val="0"/>
                        </a:spcBef>
                        <a:spcAft>
                          <a:spcPts val="0"/>
                        </a:spcAft>
                        <a:buNone/>
                      </a:pPr>
                      <a:r>
                        <a:rPr lang="zh-CN" sz="1300" b="1" u="none" strike="noStrike" cap="none">
                          <a:solidFill>
                            <a:schemeClr val="dk1"/>
                          </a:solidFill>
                          <a:latin typeface="Arial" panose="020B0604020202020204"/>
                          <a:ea typeface="Arial" panose="020B0604020202020204"/>
                          <a:cs typeface="Arial" panose="020B0604020202020204"/>
                          <a:sym typeface="Arial" panose="020B0604020202020204"/>
                        </a:rPr>
                        <a:t>西北</a:t>
                      </a:r>
                    </a:p>
                  </a:txBody>
                  <a:tcPr marL="36000" marR="3600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zh-CN" sz="1300" u="none" strike="noStrike" cap="none">
                          <a:solidFill>
                            <a:srgbClr val="3F3F3F"/>
                          </a:solidFill>
                          <a:latin typeface="Arial" panose="020B0604020202020204"/>
                          <a:ea typeface="Arial" panose="020B0604020202020204"/>
                          <a:cs typeface="Arial" panose="020B0604020202020204"/>
                          <a:sym typeface="Arial" panose="020B0604020202020204"/>
                        </a:rPr>
                        <a:t>144268(104469，191074)</a:t>
                      </a:r>
                      <a:endParaRPr sz="1300" u="none" strike="noStrike" cap="none">
                        <a:solidFill>
                          <a:srgbClr val="3F3F3F"/>
                        </a:solidFill>
                        <a:latin typeface="Arial" panose="020B0604020202020204"/>
                        <a:ea typeface="Arial" panose="020B0604020202020204"/>
                        <a:cs typeface="Arial" panose="020B0604020202020204"/>
                        <a:sym typeface="Arial" panose="020B0604020202020204"/>
                      </a:endParaRPr>
                    </a:p>
                  </a:txBody>
                  <a:tcPr marL="36000" marR="3600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zh-CN" sz="1300" u="none" strike="noStrike" cap="none">
                          <a:solidFill>
                            <a:srgbClr val="3F3F3F"/>
                          </a:solidFill>
                          <a:latin typeface="Arial" panose="020B0604020202020204"/>
                          <a:ea typeface="Arial" panose="020B0604020202020204"/>
                          <a:cs typeface="Arial" panose="020B0604020202020204"/>
                          <a:sym typeface="Arial" panose="020B0604020202020204"/>
                        </a:rPr>
                        <a:t>17312(8656，27411)</a:t>
                      </a:r>
                      <a:endParaRPr sz="1300" u="none" strike="noStrike" cap="none">
                        <a:solidFill>
                          <a:srgbClr val="3F3F3F"/>
                        </a:solidFill>
                        <a:latin typeface="Arial" panose="020B0604020202020204"/>
                        <a:ea typeface="Arial" panose="020B0604020202020204"/>
                        <a:cs typeface="Arial" panose="020B0604020202020204"/>
                        <a:sym typeface="Arial" panose="020B0604020202020204"/>
                      </a:endParaRPr>
                    </a:p>
                  </a:txBody>
                  <a:tcPr marL="36000" marR="3600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zh-CN" sz="1300" u="none" strike="noStrike" cap="none">
                          <a:solidFill>
                            <a:srgbClr val="3F3F3F"/>
                          </a:solidFill>
                          <a:latin typeface="Arial" panose="020B0604020202020204"/>
                          <a:ea typeface="Arial" panose="020B0604020202020204"/>
                          <a:cs typeface="Arial" panose="020B0604020202020204"/>
                          <a:sym typeface="Arial" panose="020B0604020202020204"/>
                        </a:rPr>
                        <a:t>8908(7280，10551)</a:t>
                      </a:r>
                      <a:endParaRPr sz="1300" u="none" strike="noStrike" cap="none">
                        <a:solidFill>
                          <a:srgbClr val="3F3F3F"/>
                        </a:solidFill>
                        <a:latin typeface="Arial" panose="020B0604020202020204"/>
                        <a:ea typeface="Arial" panose="020B0604020202020204"/>
                        <a:cs typeface="Arial" panose="020B0604020202020204"/>
                        <a:sym typeface="Arial" panose="020B0604020202020204"/>
                      </a:endParaRPr>
                    </a:p>
                  </a:txBody>
                  <a:tcPr marL="36000" marR="3600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5"/>
                  </a:ext>
                </a:extLst>
              </a:tr>
              <a:tr h="338600">
                <a:tc>
                  <a:txBody>
                    <a:bodyPr/>
                    <a:lstStyle/>
                    <a:p>
                      <a:pPr marL="0" marR="0" lvl="0" indent="0" algn="ctr" rtl="0">
                        <a:spcBef>
                          <a:spcPts val="0"/>
                        </a:spcBef>
                        <a:spcAft>
                          <a:spcPts val="0"/>
                        </a:spcAft>
                        <a:buNone/>
                      </a:pPr>
                      <a:r>
                        <a:rPr lang="zh-CN" sz="1300" b="1" u="none" strike="noStrike" cap="none">
                          <a:solidFill>
                            <a:schemeClr val="dk1"/>
                          </a:solidFill>
                          <a:latin typeface="Arial" panose="020B0604020202020204"/>
                          <a:ea typeface="Arial" panose="020B0604020202020204"/>
                          <a:cs typeface="Arial" panose="020B0604020202020204"/>
                          <a:sym typeface="Arial" panose="020B0604020202020204"/>
                        </a:rPr>
                        <a:t>华南</a:t>
                      </a:r>
                    </a:p>
                  </a:txBody>
                  <a:tcPr marL="36000" marR="3600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zh-CN" sz="1300" u="none" strike="noStrike" cap="none">
                          <a:solidFill>
                            <a:srgbClr val="3F3F3F"/>
                          </a:solidFill>
                          <a:latin typeface="Arial" panose="020B0604020202020204"/>
                          <a:ea typeface="Arial" panose="020B0604020202020204"/>
                          <a:cs typeface="Arial" panose="020B0604020202020204"/>
                          <a:sym typeface="Arial" panose="020B0604020202020204"/>
                        </a:rPr>
                        <a:t>909582(691706，1121553)</a:t>
                      </a:r>
                      <a:endParaRPr sz="1300" u="none" strike="noStrike" cap="none">
                        <a:solidFill>
                          <a:srgbClr val="3F3F3F"/>
                        </a:solidFill>
                        <a:latin typeface="Arial" panose="020B0604020202020204"/>
                        <a:ea typeface="Arial" panose="020B0604020202020204"/>
                        <a:cs typeface="Arial" panose="020B0604020202020204"/>
                        <a:sym typeface="Arial" panose="020B0604020202020204"/>
                      </a:endParaRPr>
                    </a:p>
                  </a:txBody>
                  <a:tcPr marL="36000" marR="3600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zh-CN" sz="1300" u="none" strike="noStrike" cap="none">
                          <a:solidFill>
                            <a:srgbClr val="3F3F3F"/>
                          </a:solidFill>
                          <a:latin typeface="Arial" panose="020B0604020202020204"/>
                          <a:ea typeface="Arial" panose="020B0604020202020204"/>
                          <a:cs typeface="Arial" panose="020B0604020202020204"/>
                          <a:sym typeface="Arial" panose="020B0604020202020204"/>
                        </a:rPr>
                        <a:t>945965(773145，1136978)</a:t>
                      </a:r>
                      <a:endParaRPr sz="1300" u="none" strike="noStrike" cap="none">
                        <a:solidFill>
                          <a:srgbClr val="3F3F3F"/>
                        </a:solidFill>
                        <a:latin typeface="Arial" panose="020B0604020202020204"/>
                        <a:ea typeface="Arial" panose="020B0604020202020204"/>
                        <a:cs typeface="Arial" panose="020B0604020202020204"/>
                        <a:sym typeface="Arial" panose="020B0604020202020204"/>
                      </a:endParaRPr>
                    </a:p>
                  </a:txBody>
                  <a:tcPr marL="36000" marR="3600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zh-CN" sz="1300" u="none" strike="noStrike" cap="none">
                          <a:solidFill>
                            <a:srgbClr val="3F3F3F"/>
                          </a:solidFill>
                          <a:latin typeface="Arial" panose="020B0604020202020204"/>
                          <a:ea typeface="Arial" panose="020B0604020202020204"/>
                          <a:cs typeface="Arial" panose="020B0604020202020204"/>
                          <a:sym typeface="Arial" panose="020B0604020202020204"/>
                        </a:rPr>
                        <a:t>12309(9214，15775)</a:t>
                      </a:r>
                      <a:endParaRPr sz="1300" u="none" strike="noStrike" cap="none">
                        <a:solidFill>
                          <a:srgbClr val="3F3F3F"/>
                        </a:solidFill>
                        <a:latin typeface="Arial" panose="020B0604020202020204"/>
                        <a:ea typeface="Arial" panose="020B0604020202020204"/>
                        <a:cs typeface="Arial" panose="020B0604020202020204"/>
                        <a:sym typeface="Arial" panose="020B0604020202020204"/>
                      </a:endParaRPr>
                    </a:p>
                  </a:txBody>
                  <a:tcPr marL="36000" marR="3600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6"/>
                  </a:ext>
                </a:extLst>
              </a:tr>
              <a:tr h="338600">
                <a:tc>
                  <a:txBody>
                    <a:bodyPr/>
                    <a:lstStyle/>
                    <a:p>
                      <a:pPr marL="0" marR="0" lvl="0" indent="0" algn="ctr" rtl="0">
                        <a:spcBef>
                          <a:spcPts val="0"/>
                        </a:spcBef>
                        <a:spcAft>
                          <a:spcPts val="0"/>
                        </a:spcAft>
                        <a:buNone/>
                      </a:pPr>
                      <a:r>
                        <a:rPr lang="zh-CN" sz="1300" b="1" u="none" strike="noStrike" cap="none">
                          <a:solidFill>
                            <a:schemeClr val="dk1"/>
                          </a:solidFill>
                          <a:latin typeface="Arial" panose="020B0604020202020204"/>
                          <a:ea typeface="Arial" panose="020B0604020202020204"/>
                          <a:cs typeface="Arial" panose="020B0604020202020204"/>
                          <a:sym typeface="Arial" panose="020B0604020202020204"/>
                        </a:rPr>
                        <a:t>西南</a:t>
                      </a:r>
                    </a:p>
                  </a:txBody>
                  <a:tcPr marL="36000" marR="3600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zh-CN" sz="1300" u="none" strike="noStrike" cap="none">
                          <a:solidFill>
                            <a:srgbClr val="3F3F3F"/>
                          </a:solidFill>
                          <a:latin typeface="Arial" panose="020B0604020202020204"/>
                          <a:ea typeface="Arial" panose="020B0604020202020204"/>
                          <a:cs typeface="Arial" panose="020B0604020202020204"/>
                          <a:sym typeface="Arial" panose="020B0604020202020204"/>
                        </a:rPr>
                        <a:t>190133(127568，261073)</a:t>
                      </a:r>
                      <a:endParaRPr sz="1300" u="none" strike="noStrike" cap="none">
                        <a:solidFill>
                          <a:srgbClr val="3F3F3F"/>
                        </a:solidFill>
                        <a:latin typeface="Arial" panose="020B0604020202020204"/>
                        <a:ea typeface="Arial" panose="020B0604020202020204"/>
                        <a:cs typeface="Arial" panose="020B0604020202020204"/>
                        <a:sym typeface="Arial" panose="020B0604020202020204"/>
                      </a:endParaRPr>
                    </a:p>
                  </a:txBody>
                  <a:tcPr marL="36000" marR="3600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zh-CN" sz="1300" u="none" strike="noStrike" cap="none">
                          <a:solidFill>
                            <a:srgbClr val="3F3F3F"/>
                          </a:solidFill>
                          <a:latin typeface="Arial" panose="020B0604020202020204"/>
                          <a:ea typeface="Arial" panose="020B0604020202020204"/>
                          <a:cs typeface="Arial" panose="020B0604020202020204"/>
                          <a:sym typeface="Arial" panose="020B0604020202020204"/>
                        </a:rPr>
                        <a:t>197739(161614，237667)</a:t>
                      </a:r>
                      <a:endParaRPr sz="1300" u="none" strike="noStrike" cap="none">
                        <a:solidFill>
                          <a:srgbClr val="3F3F3F"/>
                        </a:solidFill>
                        <a:latin typeface="Arial" panose="020B0604020202020204"/>
                        <a:ea typeface="Arial" panose="020B0604020202020204"/>
                        <a:cs typeface="Arial" panose="020B0604020202020204"/>
                        <a:sym typeface="Arial" panose="020B0604020202020204"/>
                      </a:endParaRPr>
                    </a:p>
                  </a:txBody>
                  <a:tcPr marL="36000" marR="3600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zh-CN" sz="1300" u="none" strike="noStrike" cap="none">
                          <a:solidFill>
                            <a:srgbClr val="3F3F3F"/>
                          </a:solidFill>
                          <a:latin typeface="Arial" panose="020B0604020202020204"/>
                          <a:ea typeface="Arial" panose="020B0604020202020204"/>
                          <a:cs typeface="Arial" panose="020B0604020202020204"/>
                          <a:sym typeface="Arial" panose="020B0604020202020204"/>
                        </a:rPr>
                        <a:t>15040(11312，19241)</a:t>
                      </a:r>
                      <a:endParaRPr sz="1300" u="none" strike="noStrike" cap="none">
                        <a:solidFill>
                          <a:srgbClr val="3F3F3F"/>
                        </a:solidFill>
                        <a:latin typeface="Arial" panose="020B0604020202020204"/>
                        <a:ea typeface="Arial" panose="020B0604020202020204"/>
                        <a:cs typeface="Arial" panose="020B0604020202020204"/>
                        <a:sym typeface="Arial" panose="020B0604020202020204"/>
                      </a:endParaRPr>
                    </a:p>
                  </a:txBody>
                  <a:tcPr marL="36000" marR="3600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7"/>
                  </a:ext>
                </a:extLst>
              </a:tr>
              <a:tr h="338600">
                <a:tc>
                  <a:txBody>
                    <a:bodyPr/>
                    <a:lstStyle/>
                    <a:p>
                      <a:pPr marL="0" marR="0" lvl="0" indent="0" algn="ctr" rtl="0">
                        <a:spcBef>
                          <a:spcPts val="0"/>
                        </a:spcBef>
                        <a:spcAft>
                          <a:spcPts val="0"/>
                        </a:spcAft>
                        <a:buNone/>
                      </a:pPr>
                      <a:r>
                        <a:rPr lang="zh-CN" sz="1300" b="1" u="none" strike="noStrike" cap="none">
                          <a:solidFill>
                            <a:schemeClr val="lt1"/>
                          </a:solidFill>
                          <a:latin typeface="Arial" panose="020B0604020202020204"/>
                          <a:ea typeface="Arial" panose="020B0604020202020204"/>
                          <a:cs typeface="Arial" panose="020B0604020202020204"/>
                          <a:sym typeface="Arial" panose="020B0604020202020204"/>
                        </a:rPr>
                        <a:t>合计</a:t>
                      </a:r>
                    </a:p>
                  </a:txBody>
                  <a:tcPr marL="36000" marR="3600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4472C4"/>
                      </a:solidFill>
                      <a:prstDash val="solid"/>
                      <a:round/>
                      <a:headEnd type="none" w="sm" len="sm"/>
                      <a:tailEnd type="none" w="sm" len="sm"/>
                    </a:lnB>
                    <a:solidFill>
                      <a:srgbClr val="0180B5"/>
                    </a:solidFill>
                  </a:tcPr>
                </a:tc>
                <a:tc>
                  <a:txBody>
                    <a:bodyPr/>
                    <a:lstStyle/>
                    <a:p>
                      <a:pPr marL="0" marR="0" lvl="0" indent="0" algn="ctr" rtl="0">
                        <a:spcBef>
                          <a:spcPts val="0"/>
                        </a:spcBef>
                        <a:spcAft>
                          <a:spcPts val="0"/>
                        </a:spcAft>
                        <a:buNone/>
                      </a:pPr>
                      <a:r>
                        <a:rPr lang="zh-CN" sz="1300" b="1" u="none" strike="noStrike" cap="none" dirty="0">
                          <a:solidFill>
                            <a:schemeClr val="lt1"/>
                          </a:solidFill>
                          <a:latin typeface="Arial" panose="020B0604020202020204"/>
                          <a:ea typeface="Arial" panose="020B0604020202020204"/>
                          <a:cs typeface="Arial" panose="020B0604020202020204"/>
                          <a:sym typeface="Arial" panose="020B0604020202020204"/>
                        </a:rPr>
                        <a:t>3004947(2165246，3912116)</a:t>
                      </a:r>
                      <a:endParaRPr sz="1300" b="1" u="none" strike="noStrike" cap="none" dirty="0">
                        <a:solidFill>
                          <a:schemeClr val="lt1"/>
                        </a:solidFill>
                        <a:latin typeface="Arial" panose="020B0604020202020204"/>
                        <a:ea typeface="Arial" panose="020B0604020202020204"/>
                        <a:cs typeface="Arial" panose="020B0604020202020204"/>
                        <a:sym typeface="Arial" panose="020B0604020202020204"/>
                      </a:endParaRPr>
                    </a:p>
                  </a:txBody>
                  <a:tcPr marL="36000" marR="3600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4472C4"/>
                      </a:solidFill>
                      <a:prstDash val="solid"/>
                      <a:round/>
                      <a:headEnd type="none" w="sm" len="sm"/>
                      <a:tailEnd type="none" w="sm" len="sm"/>
                    </a:lnB>
                    <a:solidFill>
                      <a:srgbClr val="0180B5"/>
                    </a:solidFill>
                  </a:tcPr>
                </a:tc>
                <a:tc>
                  <a:txBody>
                    <a:bodyPr/>
                    <a:lstStyle/>
                    <a:p>
                      <a:pPr marL="0" marR="0" lvl="0" indent="0" algn="ctr" rtl="0">
                        <a:spcBef>
                          <a:spcPts val="0"/>
                        </a:spcBef>
                        <a:spcAft>
                          <a:spcPts val="0"/>
                        </a:spcAft>
                        <a:buNone/>
                      </a:pPr>
                      <a:r>
                        <a:rPr lang="zh-CN" sz="1300" b="1" u="none" strike="noStrike" cap="none">
                          <a:solidFill>
                            <a:schemeClr val="lt1"/>
                          </a:solidFill>
                          <a:latin typeface="Arial" panose="020B0604020202020204"/>
                          <a:ea typeface="Arial" panose="020B0604020202020204"/>
                          <a:cs typeface="Arial" panose="020B0604020202020204"/>
                          <a:sym typeface="Arial" panose="020B0604020202020204"/>
                        </a:rPr>
                        <a:t>2346058(1856159，2886644)</a:t>
                      </a:r>
                      <a:endParaRPr sz="1300" b="1" u="none" strike="noStrike" cap="none">
                        <a:solidFill>
                          <a:schemeClr val="lt1"/>
                        </a:solidFill>
                        <a:latin typeface="Arial" panose="020B0604020202020204"/>
                        <a:ea typeface="Arial" panose="020B0604020202020204"/>
                        <a:cs typeface="Arial" panose="020B0604020202020204"/>
                        <a:sym typeface="Arial" panose="020B0604020202020204"/>
                      </a:endParaRPr>
                    </a:p>
                  </a:txBody>
                  <a:tcPr marL="36000" marR="3600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4472C4"/>
                      </a:solidFill>
                      <a:prstDash val="solid"/>
                      <a:round/>
                      <a:headEnd type="none" w="sm" len="sm"/>
                      <a:tailEnd type="none" w="sm" len="sm"/>
                    </a:lnB>
                    <a:solidFill>
                      <a:srgbClr val="0180B5"/>
                    </a:solidFill>
                  </a:tcPr>
                </a:tc>
                <a:tc>
                  <a:txBody>
                    <a:bodyPr/>
                    <a:lstStyle/>
                    <a:p>
                      <a:pPr marL="0" marR="0" lvl="0" indent="0" algn="ctr" rtl="0">
                        <a:spcBef>
                          <a:spcPts val="0"/>
                        </a:spcBef>
                        <a:spcAft>
                          <a:spcPts val="0"/>
                        </a:spcAft>
                        <a:buNone/>
                      </a:pPr>
                      <a:r>
                        <a:rPr lang="zh-CN" sz="1300" b="1" u="none" strike="noStrike" cap="none" dirty="0">
                          <a:solidFill>
                            <a:schemeClr val="lt1"/>
                          </a:solidFill>
                          <a:latin typeface="Arial" panose="020B0604020202020204"/>
                          <a:ea typeface="Arial" panose="020B0604020202020204"/>
                          <a:cs typeface="Arial" panose="020B0604020202020204"/>
                          <a:sym typeface="Arial" panose="020B0604020202020204"/>
                        </a:rPr>
                        <a:t>92102(74520，111520)</a:t>
                      </a:r>
                      <a:endParaRPr sz="1300" b="1" u="none" strike="noStrike" cap="none" dirty="0">
                        <a:solidFill>
                          <a:schemeClr val="lt1"/>
                        </a:solidFill>
                        <a:latin typeface="Arial" panose="020B0604020202020204"/>
                        <a:ea typeface="Arial" panose="020B0604020202020204"/>
                        <a:cs typeface="Arial" panose="020B0604020202020204"/>
                        <a:sym typeface="Arial" panose="020B0604020202020204"/>
                      </a:endParaRPr>
                    </a:p>
                  </a:txBody>
                  <a:tcPr marL="36000" marR="36000" marT="36000" marB="36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4472C4"/>
                      </a:solidFill>
                      <a:prstDash val="solid"/>
                      <a:round/>
                      <a:headEnd type="none" w="sm" len="sm"/>
                      <a:tailEnd type="none" w="sm" len="sm"/>
                    </a:lnB>
                    <a:solidFill>
                      <a:srgbClr val="0180B5"/>
                    </a:solidFill>
                  </a:tcPr>
                </a:tc>
                <a:extLst>
                  <a:ext uri="{0D108BD9-81ED-4DB2-BD59-A6C34878D82A}">
                    <a16:rowId xmlns:a16="http://schemas.microsoft.com/office/drawing/2014/main" val="10008"/>
                  </a:ext>
                </a:extLst>
              </a:tr>
            </a:tbl>
          </a:graphicData>
        </a:graphic>
      </p:graphicFrame>
      <p:sp>
        <p:nvSpPr>
          <p:cNvPr id="6" name="Google Shape;247;p3"/>
          <p:cNvSpPr txBox="1"/>
          <p:nvPr/>
        </p:nvSpPr>
        <p:spPr>
          <a:xfrm>
            <a:off x="431371" y="5919083"/>
            <a:ext cx="8810323"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zh-CN" sz="1000">
                <a:solidFill>
                  <a:schemeClr val="dk1"/>
                </a:solidFill>
                <a:latin typeface="Arial" panose="020B0604020202020204"/>
                <a:ea typeface="Arial" panose="020B0604020202020204"/>
                <a:cs typeface="Arial" panose="020B0604020202020204"/>
                <a:sym typeface="Arial" panose="020B0604020202020204"/>
              </a:rPr>
              <a:t>注：不包括中国香港、澳门、台湾数据；ILI，流感样病例；SARI，严重急性呼吸道感染</a:t>
            </a:r>
          </a:p>
        </p:txBody>
      </p:sp>
      <p:sp>
        <p:nvSpPr>
          <p:cNvPr id="3" name="文本框 2"/>
          <p:cNvSpPr txBox="1"/>
          <p:nvPr/>
        </p:nvSpPr>
        <p:spPr>
          <a:xfrm>
            <a:off x="4584065" y="6381115"/>
            <a:ext cx="7406005" cy="398780"/>
          </a:xfrm>
          <a:prstGeom prst="rect">
            <a:avLst/>
          </a:prstGeom>
          <a:noFill/>
        </p:spPr>
        <p:txBody>
          <a:bodyPr wrap="square" rtlCol="0" anchor="t">
            <a:spAutoFit/>
          </a:bodyPr>
          <a:lstStyle/>
          <a:p>
            <a:r>
              <a:rPr lang="zh-CN" altLang="en-US" sz="1000"/>
              <a:t>Feng L,, et al. Burden of influenza -associated outpatientinfluenza -like illness consultations in China, 2006-2015:A population -based study[J]. Influenza Other Respir Vimses,2020,14(2):162 -172.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b="1" dirty="0">
                <a:latin typeface="微软雅黑" panose="020B0503020204020204" pitchFamily="34" charset="-122"/>
                <a:ea typeface="微软雅黑" panose="020B0503020204020204" pitchFamily="34" charset="-122"/>
              </a:rPr>
              <a:t>流感</a:t>
            </a:r>
            <a:r>
              <a:rPr lang="en-US"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传染性</a:t>
            </a:r>
          </a:p>
        </p:txBody>
      </p:sp>
      <p:sp>
        <p:nvSpPr>
          <p:cNvPr id="17" name="TextBox 60"/>
          <p:cNvSpPr txBox="1"/>
          <p:nvPr/>
        </p:nvSpPr>
        <p:spPr>
          <a:xfrm>
            <a:off x="1614307" y="2336797"/>
            <a:ext cx="184731" cy="369332"/>
          </a:xfrm>
          <a:prstGeom prst="rect">
            <a:avLst/>
          </a:prstGeom>
          <a:noFill/>
        </p:spPr>
        <p:txBody>
          <a:bodyPr wrap="none" rtlCol="0">
            <a:spAutoFit/>
          </a:bodyPr>
          <a:lstStyle/>
          <a:p>
            <a:endParaRPr lang="zh-CN" altLang="en-US" dirty="0"/>
          </a:p>
        </p:txBody>
      </p:sp>
      <p:sp>
        <p:nvSpPr>
          <p:cNvPr id="18" name="TextBox 17"/>
          <p:cNvSpPr txBox="1"/>
          <p:nvPr/>
        </p:nvSpPr>
        <p:spPr>
          <a:xfrm>
            <a:off x="733773" y="2077153"/>
            <a:ext cx="184731" cy="369332"/>
          </a:xfrm>
          <a:prstGeom prst="rect">
            <a:avLst/>
          </a:prstGeom>
          <a:noFill/>
        </p:spPr>
        <p:txBody>
          <a:bodyPr wrap="none" rtlCol="0">
            <a:spAutoFit/>
          </a:bodyPr>
          <a:lstStyle/>
          <a:p>
            <a:endParaRPr lang="zh-CN" altLang="en-US" dirty="0"/>
          </a:p>
        </p:txBody>
      </p:sp>
      <p:sp>
        <p:nvSpPr>
          <p:cNvPr id="19" name="流程图: 数据 18"/>
          <p:cNvSpPr/>
          <p:nvPr>
            <p:custDataLst>
              <p:tags r:id="rId1"/>
            </p:custDataLst>
          </p:nvPr>
        </p:nvSpPr>
        <p:spPr>
          <a:xfrm rot="16200000" flipH="1">
            <a:off x="428124" y="2450252"/>
            <a:ext cx="524217" cy="104598"/>
          </a:xfrm>
          <a:prstGeom prst="flowChartInputOutp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20"/>
          <p:cNvSpPr/>
          <p:nvPr>
            <p:custDataLst>
              <p:tags r:id="rId2"/>
            </p:custDataLst>
          </p:nvPr>
        </p:nvSpPr>
        <p:spPr>
          <a:xfrm>
            <a:off x="725440" y="2060534"/>
            <a:ext cx="3380601" cy="4104456"/>
          </a:xfrm>
          <a:prstGeom prst="roundRect">
            <a:avLst>
              <a:gd name="adj" fmla="val 6769"/>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五边形 21"/>
          <p:cNvSpPr/>
          <p:nvPr>
            <p:custDataLst>
              <p:tags r:id="rId3"/>
            </p:custDataLst>
          </p:nvPr>
        </p:nvSpPr>
        <p:spPr>
          <a:xfrm>
            <a:off x="637934" y="2351211"/>
            <a:ext cx="1584176" cy="501411"/>
          </a:xfrm>
          <a:prstGeom prst="homePlate">
            <a:avLst>
              <a:gd name="adj" fmla="val 29417"/>
            </a:avLst>
          </a:prstGeom>
          <a:solidFill>
            <a:srgbClr val="4B649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22" name="TextBox 22"/>
          <p:cNvSpPr txBox="1"/>
          <p:nvPr>
            <p:custDataLst>
              <p:tags r:id="rId4"/>
            </p:custDataLst>
          </p:nvPr>
        </p:nvSpPr>
        <p:spPr>
          <a:xfrm>
            <a:off x="925965" y="2901013"/>
            <a:ext cx="2880321" cy="292387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250000"/>
              </a:lnSpc>
              <a:buClr>
                <a:srgbClr val="C00000"/>
              </a:buClr>
              <a:buFont typeface="Wingdings" panose="05000000000000000000" pitchFamily="2" charset="2"/>
              <a:buChar char="Ø"/>
            </a:pPr>
            <a:r>
              <a:rPr lang="zh-CN" altLang="zh-CN" sz="1600" b="1" dirty="0">
                <a:solidFill>
                  <a:schemeClr val="tx1"/>
                </a:solidFill>
                <a:latin typeface="Arial" panose="020B0604020202020204" pitchFamily="34" charset="0"/>
                <a:sym typeface="Arial" panose="020B0604020202020204" pitchFamily="34" charset="0"/>
              </a:rPr>
              <a:t>主要传染源</a:t>
            </a:r>
            <a:r>
              <a:rPr lang="zh-CN" altLang="en-US" sz="1600" b="1" dirty="0">
                <a:solidFill>
                  <a:schemeClr val="tx1"/>
                </a:solidFill>
                <a:latin typeface="Arial" panose="020B0604020202020204" pitchFamily="34" charset="0"/>
                <a:sym typeface="Arial" panose="020B0604020202020204" pitchFamily="34" charset="0"/>
              </a:rPr>
              <a:t>：</a:t>
            </a:r>
            <a:r>
              <a:rPr lang="zh-CN" altLang="zh-CN" sz="1400" b="1" dirty="0">
                <a:solidFill>
                  <a:schemeClr val="tx1"/>
                </a:solidFill>
              </a:rPr>
              <a:t>患者和隐性感染者。</a:t>
            </a:r>
            <a:endParaRPr lang="en-US" altLang="zh-CN" sz="1400" b="1" dirty="0">
              <a:solidFill>
                <a:schemeClr val="tx1"/>
              </a:solidFill>
            </a:endParaRPr>
          </a:p>
          <a:p>
            <a:pPr>
              <a:lnSpc>
                <a:spcPct val="250000"/>
              </a:lnSpc>
              <a:buClr>
                <a:srgbClr val="C00000"/>
              </a:buClr>
              <a:buFont typeface="Wingdings" panose="05000000000000000000" pitchFamily="2" charset="2"/>
              <a:buChar char="Ø"/>
            </a:pPr>
            <a:r>
              <a:rPr lang="zh-CN" altLang="en-US" sz="1600" b="1" dirty="0">
                <a:solidFill>
                  <a:schemeClr val="tx1"/>
                </a:solidFill>
              </a:rPr>
              <a:t>传染性：</a:t>
            </a:r>
            <a:r>
              <a:rPr lang="zh-CN" altLang="zh-CN" sz="1400" b="1" dirty="0">
                <a:solidFill>
                  <a:schemeClr val="tx1"/>
                </a:solidFill>
              </a:rPr>
              <a:t>从潜伏期末到急性期都有传染性，</a:t>
            </a:r>
            <a:r>
              <a:rPr lang="zh-CN" altLang="en-US" sz="1400" b="1" dirty="0">
                <a:solidFill>
                  <a:schemeClr val="tx1"/>
                </a:solidFill>
              </a:rPr>
              <a:t>可</a:t>
            </a:r>
            <a:r>
              <a:rPr lang="zh-CN" altLang="zh-CN" sz="1400" b="1" dirty="0">
                <a:solidFill>
                  <a:schemeClr val="tx1"/>
                </a:solidFill>
              </a:rPr>
              <a:t>持续排毒</a:t>
            </a:r>
            <a:r>
              <a:rPr lang="en-US" altLang="zh-CN" sz="1400" b="1" dirty="0">
                <a:solidFill>
                  <a:schemeClr val="tx1"/>
                </a:solidFill>
              </a:rPr>
              <a:t>3-7</a:t>
            </a:r>
            <a:r>
              <a:rPr lang="zh-CN" altLang="zh-CN" sz="1400" b="1" dirty="0">
                <a:solidFill>
                  <a:schemeClr val="tx1"/>
                </a:solidFill>
              </a:rPr>
              <a:t>天</a:t>
            </a:r>
            <a:r>
              <a:rPr lang="zh-CN" altLang="en-US" sz="1400" b="1" dirty="0">
                <a:solidFill>
                  <a:schemeClr val="tx1"/>
                </a:solidFill>
              </a:rPr>
              <a:t>。</a:t>
            </a:r>
            <a:endParaRPr lang="en-US" altLang="zh-CN" sz="1400" b="1" dirty="0">
              <a:solidFill>
                <a:schemeClr val="tx1"/>
              </a:solidFill>
            </a:endParaRPr>
          </a:p>
          <a:p>
            <a:pPr>
              <a:lnSpc>
                <a:spcPct val="250000"/>
              </a:lnSpc>
              <a:buClr>
                <a:srgbClr val="C00000"/>
              </a:buClr>
              <a:buFont typeface="Wingdings" panose="05000000000000000000" pitchFamily="2" charset="2"/>
              <a:buChar char="Ø"/>
            </a:pPr>
            <a:r>
              <a:rPr lang="zh-CN" altLang="en-US" sz="1600" b="1" dirty="0">
                <a:solidFill>
                  <a:schemeClr val="tx1"/>
                </a:solidFill>
              </a:rPr>
              <a:t>特殊：</a:t>
            </a:r>
            <a:r>
              <a:rPr lang="zh-CN" altLang="zh-CN" sz="1400" b="1" dirty="0">
                <a:solidFill>
                  <a:schemeClr val="tx1"/>
                </a:solidFill>
              </a:rPr>
              <a:t>儿童、免疫功能受损及危重患者病毒排毒时间可超过</a:t>
            </a:r>
            <a:r>
              <a:rPr lang="en-US" altLang="zh-CN" sz="1400" b="1" dirty="0">
                <a:solidFill>
                  <a:schemeClr val="tx1"/>
                </a:solidFill>
              </a:rPr>
              <a:t>1</a:t>
            </a:r>
            <a:r>
              <a:rPr lang="zh-CN" altLang="zh-CN" sz="1400" b="1" dirty="0">
                <a:solidFill>
                  <a:schemeClr val="tx1"/>
                </a:solidFill>
              </a:rPr>
              <a:t>周。</a:t>
            </a:r>
          </a:p>
        </p:txBody>
      </p:sp>
      <p:sp>
        <p:nvSpPr>
          <p:cNvPr id="23" name="TextBox 23"/>
          <p:cNvSpPr txBox="1"/>
          <p:nvPr>
            <p:custDataLst>
              <p:tags r:id="rId5"/>
            </p:custDataLst>
          </p:nvPr>
        </p:nvSpPr>
        <p:spPr>
          <a:xfrm>
            <a:off x="935480" y="2453393"/>
            <a:ext cx="894094" cy="276999"/>
          </a:xfrm>
          <a:prstGeom prst="rect">
            <a:avLst/>
          </a:prstGeom>
          <a:noFill/>
        </p:spPr>
        <p:txBody>
          <a:bodyPr wrap="square" lIns="0" tIns="0" rIns="0" bIns="0" rtlCol="0">
            <a:spAutoFit/>
          </a:bodyPr>
          <a:lstStyle>
            <a:defPPr>
              <a:defRPr lang="zh-CN"/>
            </a:defPPr>
            <a:lvl1pPr>
              <a:defRPr sz="1400" b="1">
                <a:solidFill>
                  <a:schemeClr val="bg2">
                    <a:lumMod val="60000"/>
                    <a:lumOff val="40000"/>
                  </a:schemeClr>
                </a:solidFill>
                <a:latin typeface="微软雅黑" panose="020B0503020204020204" pitchFamily="34" charset="-122"/>
                <a:ea typeface="微软雅黑" panose="020B0503020204020204" pitchFamily="34" charset="-122"/>
              </a:defRPr>
            </a:lvl1pPr>
          </a:lstStyle>
          <a:p>
            <a:r>
              <a:rPr lang="zh-CN" altLang="en-US" sz="1800" dirty="0">
                <a:solidFill>
                  <a:schemeClr val="bg1"/>
                </a:solidFill>
              </a:rPr>
              <a:t>传染源</a:t>
            </a:r>
          </a:p>
        </p:txBody>
      </p:sp>
      <p:sp>
        <p:nvSpPr>
          <p:cNvPr id="24" name="流程图: 数据 23"/>
          <p:cNvSpPr/>
          <p:nvPr>
            <p:custDataLst>
              <p:tags r:id="rId6"/>
            </p:custDataLst>
          </p:nvPr>
        </p:nvSpPr>
        <p:spPr>
          <a:xfrm rot="16200000" flipH="1">
            <a:off x="4206948" y="2450252"/>
            <a:ext cx="524217" cy="104598"/>
          </a:xfrm>
          <a:prstGeom prst="flowChartInputOutp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6"/>
          <p:cNvSpPr/>
          <p:nvPr>
            <p:custDataLst>
              <p:tags r:id="rId7"/>
            </p:custDataLst>
          </p:nvPr>
        </p:nvSpPr>
        <p:spPr>
          <a:xfrm>
            <a:off x="4505604" y="2060534"/>
            <a:ext cx="3346193" cy="4104456"/>
          </a:xfrm>
          <a:prstGeom prst="roundRect">
            <a:avLst>
              <a:gd name="adj" fmla="val 6769"/>
            </a:avLst>
          </a:prstGeom>
          <a:noFill/>
          <a:ln w="38100">
            <a:solidFill>
              <a:srgbClr val="4B64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五边形 27"/>
          <p:cNvSpPr/>
          <p:nvPr>
            <p:custDataLst>
              <p:tags r:id="rId8"/>
            </p:custDataLst>
          </p:nvPr>
        </p:nvSpPr>
        <p:spPr>
          <a:xfrm>
            <a:off x="4416758" y="2351211"/>
            <a:ext cx="1621776" cy="501411"/>
          </a:xfrm>
          <a:prstGeom prst="homePlate">
            <a:avLst>
              <a:gd name="adj" fmla="val 29417"/>
            </a:avLst>
          </a:prstGeom>
          <a:solidFill>
            <a:srgbClr val="00B0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27" name="TextBox 28"/>
          <p:cNvSpPr txBox="1"/>
          <p:nvPr>
            <p:custDataLst>
              <p:tags r:id="rId9"/>
            </p:custDataLst>
          </p:nvPr>
        </p:nvSpPr>
        <p:spPr>
          <a:xfrm>
            <a:off x="4778878" y="3071257"/>
            <a:ext cx="2541258" cy="2357184"/>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250000"/>
              </a:lnSpc>
              <a:buClr>
                <a:srgbClr val="C00000"/>
              </a:buClr>
              <a:buFont typeface="Wingdings" panose="05000000000000000000" pitchFamily="2" charset="2"/>
              <a:buChar char="Ø"/>
            </a:pPr>
            <a:r>
              <a:rPr lang="zh-CN" altLang="zh-CN" sz="1600" b="1" dirty="0">
                <a:solidFill>
                  <a:schemeClr val="tx1"/>
                </a:solidFill>
              </a:rPr>
              <a:t>主要</a:t>
            </a:r>
            <a:r>
              <a:rPr lang="zh-CN" altLang="en-US" sz="1600" b="1" dirty="0">
                <a:solidFill>
                  <a:schemeClr val="tx1"/>
                </a:solidFill>
              </a:rPr>
              <a:t>途径：呼吸道分泌物飞沫传播、直接或间接接触传播和微小颗粒传播是流感病毒的传播途径</a:t>
            </a:r>
            <a:endParaRPr lang="zh-CN" altLang="zh-CN" sz="1600" b="1" dirty="0">
              <a:solidFill>
                <a:schemeClr val="tx1"/>
              </a:solidFill>
            </a:endParaRPr>
          </a:p>
        </p:txBody>
      </p:sp>
      <p:sp>
        <p:nvSpPr>
          <p:cNvPr id="28" name="TextBox 29"/>
          <p:cNvSpPr txBox="1"/>
          <p:nvPr>
            <p:custDataLst>
              <p:tags r:id="rId10"/>
            </p:custDataLst>
          </p:nvPr>
        </p:nvSpPr>
        <p:spPr>
          <a:xfrm>
            <a:off x="4687093" y="2446700"/>
            <a:ext cx="1135418" cy="276999"/>
          </a:xfrm>
          <a:prstGeom prst="rect">
            <a:avLst/>
          </a:prstGeom>
          <a:noFill/>
        </p:spPr>
        <p:txBody>
          <a:bodyPr wrap="square" lIns="0" tIns="0" rIns="0" bIns="0" rtlCol="0">
            <a:spAutoFit/>
          </a:bodyPr>
          <a:lstStyle>
            <a:defPPr>
              <a:defRPr lang="zh-CN"/>
            </a:defPPr>
            <a:lvl1pPr>
              <a:defRPr sz="1400" b="1">
                <a:solidFill>
                  <a:schemeClr val="bg2">
                    <a:lumMod val="60000"/>
                    <a:lumOff val="40000"/>
                  </a:schemeClr>
                </a:solidFill>
                <a:latin typeface="微软雅黑" panose="020B0503020204020204" pitchFamily="34" charset="-122"/>
                <a:ea typeface="微软雅黑" panose="020B0503020204020204" pitchFamily="34" charset="-122"/>
              </a:defRPr>
            </a:lvl1pPr>
          </a:lstStyle>
          <a:p>
            <a:r>
              <a:rPr lang="zh-CN" altLang="en-US" sz="1800" dirty="0">
                <a:solidFill>
                  <a:schemeClr val="bg1"/>
                </a:solidFill>
              </a:rPr>
              <a:t>传播途径</a:t>
            </a:r>
          </a:p>
        </p:txBody>
      </p:sp>
      <p:sp>
        <p:nvSpPr>
          <p:cNvPr id="29" name="流程图: 数据 28"/>
          <p:cNvSpPr/>
          <p:nvPr>
            <p:custDataLst>
              <p:tags r:id="rId11"/>
            </p:custDataLst>
          </p:nvPr>
        </p:nvSpPr>
        <p:spPr>
          <a:xfrm rot="16200000" flipH="1">
            <a:off x="7988964" y="2450252"/>
            <a:ext cx="524217" cy="104598"/>
          </a:xfrm>
          <a:prstGeom prst="flowChartInputOutp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32"/>
          <p:cNvSpPr/>
          <p:nvPr>
            <p:custDataLst>
              <p:tags r:id="rId12"/>
            </p:custDataLst>
          </p:nvPr>
        </p:nvSpPr>
        <p:spPr>
          <a:xfrm>
            <a:off x="8286280" y="2060534"/>
            <a:ext cx="3308593" cy="4104456"/>
          </a:xfrm>
          <a:prstGeom prst="roundRect">
            <a:avLst>
              <a:gd name="adj" fmla="val 6769"/>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五边形 33"/>
          <p:cNvSpPr/>
          <p:nvPr>
            <p:custDataLst>
              <p:tags r:id="rId13"/>
            </p:custDataLst>
          </p:nvPr>
        </p:nvSpPr>
        <p:spPr>
          <a:xfrm>
            <a:off x="8198774" y="2351211"/>
            <a:ext cx="1584176" cy="501411"/>
          </a:xfrm>
          <a:prstGeom prst="homePlate">
            <a:avLst>
              <a:gd name="adj" fmla="val 29417"/>
            </a:avLst>
          </a:prstGeom>
          <a:solidFill>
            <a:srgbClr val="4B649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32" name="TextBox 34"/>
          <p:cNvSpPr txBox="1"/>
          <p:nvPr>
            <p:custDataLst>
              <p:tags r:id="rId14"/>
            </p:custDataLst>
          </p:nvPr>
        </p:nvSpPr>
        <p:spPr>
          <a:xfrm>
            <a:off x="8486806" y="3140654"/>
            <a:ext cx="2880320" cy="176971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250000"/>
              </a:lnSpc>
              <a:buClr>
                <a:srgbClr val="C00000"/>
              </a:buClr>
              <a:buFont typeface="Wingdings" panose="05000000000000000000" pitchFamily="2" charset="2"/>
              <a:buChar char="Ø"/>
            </a:pPr>
            <a:r>
              <a:rPr lang="zh-CN" altLang="zh-CN" sz="1600" b="1" dirty="0">
                <a:solidFill>
                  <a:schemeClr val="tx1"/>
                </a:solidFill>
              </a:rPr>
              <a:t>人群普遍易感。</a:t>
            </a:r>
            <a:endParaRPr lang="en-US" altLang="zh-CN" sz="1600" b="1" dirty="0">
              <a:solidFill>
                <a:schemeClr val="tx1"/>
              </a:solidFill>
            </a:endParaRPr>
          </a:p>
          <a:p>
            <a:pPr>
              <a:lnSpc>
                <a:spcPct val="250000"/>
              </a:lnSpc>
              <a:buClr>
                <a:srgbClr val="C00000"/>
              </a:buClr>
              <a:buFont typeface="Wingdings" panose="05000000000000000000" pitchFamily="2" charset="2"/>
              <a:buChar char="Ø"/>
            </a:pPr>
            <a:r>
              <a:rPr lang="zh-CN" altLang="en-US" sz="1600" b="1" dirty="0">
                <a:solidFill>
                  <a:schemeClr val="tx1"/>
                </a:solidFill>
              </a:rPr>
              <a:t>重症流感：</a:t>
            </a:r>
            <a:r>
              <a:rPr lang="zh-CN" altLang="zh-CN" sz="1400" b="1" dirty="0">
                <a:solidFill>
                  <a:schemeClr val="tx1"/>
                </a:solidFill>
              </a:rPr>
              <a:t>老年人、年幼儿童、肥胖、孕产妇</a:t>
            </a:r>
            <a:r>
              <a:rPr lang="zh-CN" altLang="en-US" sz="1400" b="1" dirty="0">
                <a:solidFill>
                  <a:schemeClr val="tx1"/>
                </a:solidFill>
              </a:rPr>
              <a:t>、</a:t>
            </a:r>
            <a:r>
              <a:rPr lang="zh-CN" altLang="zh-CN" sz="1400" b="1" dirty="0">
                <a:solidFill>
                  <a:schemeClr val="tx1"/>
                </a:solidFill>
              </a:rPr>
              <a:t>有慢性基础疾病者</a:t>
            </a:r>
            <a:r>
              <a:rPr lang="zh-CN" altLang="en-US" sz="1400" b="1" dirty="0">
                <a:solidFill>
                  <a:schemeClr val="tx1"/>
                </a:solidFill>
              </a:rPr>
              <a:t>。</a:t>
            </a:r>
            <a:endParaRPr lang="en-US" altLang="zh-CN" sz="1400" b="1" dirty="0">
              <a:solidFill>
                <a:schemeClr val="tx1"/>
              </a:solidFill>
            </a:endParaRPr>
          </a:p>
        </p:txBody>
      </p:sp>
      <p:sp>
        <p:nvSpPr>
          <p:cNvPr id="33" name="TextBox 35"/>
          <p:cNvSpPr txBox="1"/>
          <p:nvPr>
            <p:custDataLst>
              <p:tags r:id="rId15"/>
            </p:custDataLst>
          </p:nvPr>
        </p:nvSpPr>
        <p:spPr>
          <a:xfrm>
            <a:off x="8462739" y="2451363"/>
            <a:ext cx="1104187" cy="276999"/>
          </a:xfrm>
          <a:prstGeom prst="rect">
            <a:avLst/>
          </a:prstGeom>
          <a:noFill/>
        </p:spPr>
        <p:txBody>
          <a:bodyPr wrap="square" lIns="0" tIns="0" rIns="0" bIns="0" rtlCol="0">
            <a:spAutoFit/>
          </a:bodyPr>
          <a:lstStyle>
            <a:defPPr>
              <a:defRPr lang="zh-CN"/>
            </a:defPPr>
            <a:lvl1pPr>
              <a:defRPr sz="1400" b="1">
                <a:solidFill>
                  <a:schemeClr val="bg2">
                    <a:lumMod val="60000"/>
                    <a:lumOff val="40000"/>
                  </a:schemeClr>
                </a:solidFill>
                <a:latin typeface="微软雅黑" panose="020B0503020204020204" pitchFamily="34" charset="-122"/>
                <a:ea typeface="微软雅黑" panose="020B0503020204020204" pitchFamily="34" charset="-122"/>
              </a:defRPr>
            </a:lvl1pPr>
          </a:lstStyle>
          <a:p>
            <a:r>
              <a:rPr lang="zh-CN" altLang="en-US" sz="1800" dirty="0">
                <a:solidFill>
                  <a:schemeClr val="bg1"/>
                </a:solidFill>
              </a:rPr>
              <a:t>易感人群</a:t>
            </a:r>
          </a:p>
        </p:txBody>
      </p:sp>
      <p:sp>
        <p:nvSpPr>
          <p:cNvPr id="3" name="文本框 2">
            <a:extLst>
              <a:ext uri="{FF2B5EF4-FFF2-40B4-BE49-F238E27FC236}">
                <a16:creationId xmlns:a16="http://schemas.microsoft.com/office/drawing/2014/main" id="{FA9A2F46-E5A1-B70A-F4DB-FDD87E4D1E17}"/>
              </a:ext>
            </a:extLst>
          </p:cNvPr>
          <p:cNvSpPr txBox="1"/>
          <p:nvPr/>
        </p:nvSpPr>
        <p:spPr>
          <a:xfrm>
            <a:off x="6178700" y="6512548"/>
            <a:ext cx="5256584" cy="246221"/>
          </a:xfrm>
          <a:prstGeom prst="rect">
            <a:avLst/>
          </a:prstGeom>
          <a:noFill/>
        </p:spPr>
        <p:txBody>
          <a:bodyPr wrap="square">
            <a:spAutoFit/>
          </a:bodyPr>
          <a:lstStyle/>
          <a:p>
            <a:r>
              <a:rPr lang="zh-CN" altLang="en-US" sz="1000" dirty="0"/>
              <a:t>成人流行性感冒诊疗规范急诊专家共识</a:t>
            </a:r>
            <a:r>
              <a:rPr lang="en-US" altLang="zh-CN" sz="1000" dirty="0"/>
              <a:t>(2022</a:t>
            </a:r>
            <a:r>
              <a:rPr lang="zh-CN" altLang="en-US" sz="1000" dirty="0"/>
              <a:t>版），中国急救医学2022年12月第42卷第12期</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50509" y="188383"/>
            <a:ext cx="9313035" cy="597861"/>
          </a:xfrm>
        </p:spPr>
        <p:txBody>
          <a:bodyPr>
            <a:normAutofit fontScale="90000"/>
          </a:bodyPr>
          <a:lstStyle/>
          <a:p>
            <a:r>
              <a:rPr lang="zh-CN" altLang="en-US" b="1" dirty="0">
                <a:latin typeface="微软雅黑" panose="020B0503020204020204" pitchFamily="34" charset="-122"/>
                <a:ea typeface="微软雅黑" panose="020B0503020204020204" pitchFamily="34" charset="-122"/>
              </a:rPr>
              <a:t>临床症状</a:t>
            </a:r>
          </a:p>
        </p:txBody>
      </p:sp>
      <p:sp>
        <p:nvSpPr>
          <p:cNvPr id="4" name="Freeform 5"/>
          <p:cNvSpPr/>
          <p:nvPr/>
        </p:nvSpPr>
        <p:spPr bwMode="auto">
          <a:xfrm>
            <a:off x="4418961" y="3436447"/>
            <a:ext cx="1193800" cy="1198563"/>
          </a:xfrm>
          <a:custGeom>
            <a:avLst/>
            <a:gdLst>
              <a:gd name="T0" fmla="*/ 1809 w 4497"/>
              <a:gd name="T1" fmla="*/ 3511 h 4497"/>
              <a:gd name="T2" fmla="*/ 986 w 4497"/>
              <a:gd name="T3" fmla="*/ 3511 h 4497"/>
              <a:gd name="T4" fmla="*/ 986 w 4497"/>
              <a:gd name="T5" fmla="*/ 2687 h 4497"/>
              <a:gd name="T6" fmla="*/ 0 w 4497"/>
              <a:gd name="T7" fmla="*/ 0 h 4497"/>
              <a:gd name="T8" fmla="*/ 1873 w 4497"/>
              <a:gd name="T9" fmla="*/ 0 h 4497"/>
              <a:gd name="T10" fmla="*/ 2721 w 4497"/>
              <a:gd name="T11" fmla="*/ 1776 h 4497"/>
              <a:gd name="T12" fmla="*/ 4497 w 4497"/>
              <a:gd name="T13" fmla="*/ 2624 h 4497"/>
              <a:gd name="T14" fmla="*/ 4497 w 4497"/>
              <a:gd name="T15" fmla="*/ 4497 h 4497"/>
              <a:gd name="T16" fmla="*/ 1809 w 4497"/>
              <a:gd name="T17" fmla="*/ 3511 h 4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7" h="4497">
                <a:moveTo>
                  <a:pt x="1809" y="3511"/>
                </a:moveTo>
                <a:lnTo>
                  <a:pt x="986" y="3511"/>
                </a:lnTo>
                <a:lnTo>
                  <a:pt x="986" y="2687"/>
                </a:lnTo>
                <a:cubicBezTo>
                  <a:pt x="369" y="1896"/>
                  <a:pt x="40" y="953"/>
                  <a:pt x="0" y="0"/>
                </a:cubicBezTo>
                <a:lnTo>
                  <a:pt x="1873" y="0"/>
                </a:lnTo>
                <a:cubicBezTo>
                  <a:pt x="1938" y="644"/>
                  <a:pt x="2222" y="1276"/>
                  <a:pt x="2721" y="1776"/>
                </a:cubicBezTo>
                <a:cubicBezTo>
                  <a:pt x="3221" y="2275"/>
                  <a:pt x="3853" y="2558"/>
                  <a:pt x="4497" y="2624"/>
                </a:cubicBezTo>
                <a:lnTo>
                  <a:pt x="4497" y="4497"/>
                </a:lnTo>
                <a:cubicBezTo>
                  <a:pt x="3544" y="4457"/>
                  <a:pt x="2601" y="4128"/>
                  <a:pt x="1809" y="3511"/>
                </a:cubicBezTo>
                <a:close/>
              </a:path>
            </a:pathLst>
          </a:custGeom>
          <a:solidFill>
            <a:srgbClr val="00B0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lt1"/>
              </a:solidFill>
              <a:latin typeface="+mn-lt"/>
              <a:ea typeface="+mn-ea"/>
            </a:endParaRPr>
          </a:p>
        </p:txBody>
      </p:sp>
      <p:sp>
        <p:nvSpPr>
          <p:cNvPr id="5" name="Freeform 6"/>
          <p:cNvSpPr/>
          <p:nvPr/>
        </p:nvSpPr>
        <p:spPr bwMode="auto">
          <a:xfrm>
            <a:off x="4418961" y="2133109"/>
            <a:ext cx="1193800" cy="1196975"/>
          </a:xfrm>
          <a:custGeom>
            <a:avLst/>
            <a:gdLst>
              <a:gd name="T0" fmla="*/ 986 w 4497"/>
              <a:gd name="T1" fmla="*/ 1809 h 4497"/>
              <a:gd name="T2" fmla="*/ 986 w 4497"/>
              <a:gd name="T3" fmla="*/ 986 h 4497"/>
              <a:gd name="T4" fmla="*/ 1809 w 4497"/>
              <a:gd name="T5" fmla="*/ 986 h 4497"/>
              <a:gd name="T6" fmla="*/ 4497 w 4497"/>
              <a:gd name="T7" fmla="*/ 0 h 4497"/>
              <a:gd name="T8" fmla="*/ 4497 w 4497"/>
              <a:gd name="T9" fmla="*/ 1861 h 4497"/>
              <a:gd name="T10" fmla="*/ 2659 w 4497"/>
              <a:gd name="T11" fmla="*/ 2659 h 4497"/>
              <a:gd name="T12" fmla="*/ 1861 w 4497"/>
              <a:gd name="T13" fmla="*/ 4497 h 4497"/>
              <a:gd name="T14" fmla="*/ 0 w 4497"/>
              <a:gd name="T15" fmla="*/ 4497 h 4497"/>
              <a:gd name="T16" fmla="*/ 986 w 4497"/>
              <a:gd name="T17" fmla="*/ 1809 h 4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7" h="4497">
                <a:moveTo>
                  <a:pt x="986" y="1809"/>
                </a:moveTo>
                <a:lnTo>
                  <a:pt x="986" y="986"/>
                </a:lnTo>
                <a:lnTo>
                  <a:pt x="1809" y="986"/>
                </a:lnTo>
                <a:cubicBezTo>
                  <a:pt x="2601" y="369"/>
                  <a:pt x="3544" y="40"/>
                  <a:pt x="4497" y="0"/>
                </a:cubicBezTo>
                <a:lnTo>
                  <a:pt x="4497" y="1861"/>
                </a:lnTo>
                <a:cubicBezTo>
                  <a:pt x="3824" y="1887"/>
                  <a:pt x="3165" y="2152"/>
                  <a:pt x="2659" y="2659"/>
                </a:cubicBezTo>
                <a:cubicBezTo>
                  <a:pt x="2152" y="3165"/>
                  <a:pt x="1887" y="3824"/>
                  <a:pt x="1861" y="4497"/>
                </a:cubicBezTo>
                <a:lnTo>
                  <a:pt x="0" y="4497"/>
                </a:lnTo>
                <a:cubicBezTo>
                  <a:pt x="40" y="3544"/>
                  <a:pt x="369" y="2601"/>
                  <a:pt x="986" y="1809"/>
                </a:cubicBezTo>
                <a:close/>
              </a:path>
            </a:pathLst>
          </a:custGeom>
          <a:solidFill>
            <a:srgbClr val="4B649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lt1"/>
              </a:solidFill>
              <a:latin typeface="+mn-lt"/>
              <a:ea typeface="+mn-ea"/>
            </a:endParaRPr>
          </a:p>
        </p:txBody>
      </p:sp>
      <p:sp>
        <p:nvSpPr>
          <p:cNvPr id="6" name="Freeform 7"/>
          <p:cNvSpPr/>
          <p:nvPr/>
        </p:nvSpPr>
        <p:spPr bwMode="auto">
          <a:xfrm>
            <a:off x="5717536" y="3436447"/>
            <a:ext cx="1193800" cy="1198563"/>
          </a:xfrm>
          <a:custGeom>
            <a:avLst/>
            <a:gdLst>
              <a:gd name="T0" fmla="*/ 3511 w 4497"/>
              <a:gd name="T1" fmla="*/ 3511 h 4497"/>
              <a:gd name="T2" fmla="*/ 2687 w 4497"/>
              <a:gd name="T3" fmla="*/ 3511 h 4497"/>
              <a:gd name="T4" fmla="*/ 0 w 4497"/>
              <a:gd name="T5" fmla="*/ 4497 h 4497"/>
              <a:gd name="T6" fmla="*/ 0 w 4497"/>
              <a:gd name="T7" fmla="*/ 2636 h 4497"/>
              <a:gd name="T8" fmla="*/ 1838 w 4497"/>
              <a:gd name="T9" fmla="*/ 1838 h 4497"/>
              <a:gd name="T10" fmla="*/ 2636 w 4497"/>
              <a:gd name="T11" fmla="*/ 0 h 4497"/>
              <a:gd name="T12" fmla="*/ 4497 w 4497"/>
              <a:gd name="T13" fmla="*/ 0 h 4497"/>
              <a:gd name="T14" fmla="*/ 3511 w 4497"/>
              <a:gd name="T15" fmla="*/ 2687 h 4497"/>
              <a:gd name="T16" fmla="*/ 3511 w 4497"/>
              <a:gd name="T17" fmla="*/ 3511 h 4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7" h="4497">
                <a:moveTo>
                  <a:pt x="3511" y="3511"/>
                </a:moveTo>
                <a:lnTo>
                  <a:pt x="2687" y="3511"/>
                </a:lnTo>
                <a:cubicBezTo>
                  <a:pt x="1896" y="4128"/>
                  <a:pt x="953" y="4457"/>
                  <a:pt x="0" y="4497"/>
                </a:cubicBezTo>
                <a:lnTo>
                  <a:pt x="0" y="2636"/>
                </a:lnTo>
                <a:cubicBezTo>
                  <a:pt x="673" y="2610"/>
                  <a:pt x="1332" y="2345"/>
                  <a:pt x="1838" y="1838"/>
                </a:cubicBezTo>
                <a:cubicBezTo>
                  <a:pt x="2345" y="1332"/>
                  <a:pt x="2610" y="673"/>
                  <a:pt x="2636" y="0"/>
                </a:cubicBezTo>
                <a:lnTo>
                  <a:pt x="4497" y="0"/>
                </a:lnTo>
                <a:cubicBezTo>
                  <a:pt x="4457" y="953"/>
                  <a:pt x="4128" y="1896"/>
                  <a:pt x="3511" y="2687"/>
                </a:cubicBezTo>
                <a:lnTo>
                  <a:pt x="3511" y="3511"/>
                </a:lnTo>
                <a:close/>
              </a:path>
            </a:pathLst>
          </a:custGeom>
          <a:solidFill>
            <a:srgbClr val="4B649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lt1"/>
              </a:solidFill>
              <a:latin typeface="+mn-lt"/>
              <a:ea typeface="+mn-ea"/>
            </a:endParaRPr>
          </a:p>
        </p:txBody>
      </p:sp>
      <p:sp>
        <p:nvSpPr>
          <p:cNvPr id="7" name="Freeform 8"/>
          <p:cNvSpPr/>
          <p:nvPr/>
        </p:nvSpPr>
        <p:spPr bwMode="auto">
          <a:xfrm>
            <a:off x="5717536" y="2133109"/>
            <a:ext cx="1193800" cy="1196975"/>
          </a:xfrm>
          <a:custGeom>
            <a:avLst/>
            <a:gdLst>
              <a:gd name="T0" fmla="*/ 3511 w 4497"/>
              <a:gd name="T1" fmla="*/ 1809 h 4497"/>
              <a:gd name="T2" fmla="*/ 4497 w 4497"/>
              <a:gd name="T3" fmla="*/ 4497 h 4497"/>
              <a:gd name="T4" fmla="*/ 2624 w 4497"/>
              <a:gd name="T5" fmla="*/ 4497 h 4497"/>
              <a:gd name="T6" fmla="*/ 1776 w 4497"/>
              <a:gd name="T7" fmla="*/ 2721 h 4497"/>
              <a:gd name="T8" fmla="*/ 0 w 4497"/>
              <a:gd name="T9" fmla="*/ 1873 h 4497"/>
              <a:gd name="T10" fmla="*/ 0 w 4497"/>
              <a:gd name="T11" fmla="*/ 0 h 4497"/>
              <a:gd name="T12" fmla="*/ 2687 w 4497"/>
              <a:gd name="T13" fmla="*/ 986 h 4497"/>
              <a:gd name="T14" fmla="*/ 3511 w 4497"/>
              <a:gd name="T15" fmla="*/ 986 h 4497"/>
              <a:gd name="T16" fmla="*/ 3511 w 4497"/>
              <a:gd name="T17" fmla="*/ 1809 h 4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7" h="4497">
                <a:moveTo>
                  <a:pt x="3511" y="1809"/>
                </a:moveTo>
                <a:cubicBezTo>
                  <a:pt x="4128" y="2601"/>
                  <a:pt x="4457" y="3544"/>
                  <a:pt x="4497" y="4497"/>
                </a:cubicBezTo>
                <a:lnTo>
                  <a:pt x="2624" y="4497"/>
                </a:lnTo>
                <a:cubicBezTo>
                  <a:pt x="2558" y="3853"/>
                  <a:pt x="2275" y="3221"/>
                  <a:pt x="1776" y="2721"/>
                </a:cubicBezTo>
                <a:cubicBezTo>
                  <a:pt x="1276" y="2222"/>
                  <a:pt x="644" y="1938"/>
                  <a:pt x="0" y="1873"/>
                </a:cubicBezTo>
                <a:lnTo>
                  <a:pt x="0" y="0"/>
                </a:lnTo>
                <a:cubicBezTo>
                  <a:pt x="953" y="40"/>
                  <a:pt x="1896" y="369"/>
                  <a:pt x="2687" y="986"/>
                </a:cubicBezTo>
                <a:lnTo>
                  <a:pt x="3511" y="986"/>
                </a:lnTo>
                <a:lnTo>
                  <a:pt x="3511" y="1809"/>
                </a:lnTo>
                <a:close/>
              </a:path>
            </a:pathLst>
          </a:custGeom>
          <a:solidFill>
            <a:srgbClr val="00B0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lt1"/>
              </a:solidFill>
              <a:latin typeface="+mn-lt"/>
              <a:ea typeface="+mn-ea"/>
            </a:endParaRPr>
          </a:p>
        </p:txBody>
      </p:sp>
      <p:sp>
        <p:nvSpPr>
          <p:cNvPr id="8" name="TextBox 36"/>
          <p:cNvSpPr txBox="1"/>
          <p:nvPr/>
        </p:nvSpPr>
        <p:spPr>
          <a:xfrm>
            <a:off x="4880031" y="2508476"/>
            <a:ext cx="144016" cy="338554"/>
          </a:xfrm>
          <a:prstGeom prst="rect">
            <a:avLst/>
          </a:prstGeom>
          <a:noFill/>
        </p:spPr>
        <p:txBody>
          <a:bodyPr wrap="square" lIns="0" tIns="0" rIns="0" bIns="0" rtlCol="0">
            <a:spAutoFit/>
          </a:bodyPr>
          <a:lstStyle/>
          <a:p>
            <a:pPr algn="ctr"/>
            <a:r>
              <a:rPr lang="en-US" altLang="zh-CN" sz="2200" b="1" dirty="0">
                <a:solidFill>
                  <a:schemeClr val="bg1"/>
                </a:solidFill>
                <a:latin typeface="微软雅黑" panose="020B0503020204020204" pitchFamily="34" charset="-122"/>
                <a:ea typeface="微软雅黑" panose="020B0503020204020204" pitchFamily="34" charset="-122"/>
              </a:rPr>
              <a:t>1</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sp>
        <p:nvSpPr>
          <p:cNvPr id="9" name="TextBox 49"/>
          <p:cNvSpPr txBox="1"/>
          <p:nvPr/>
        </p:nvSpPr>
        <p:spPr>
          <a:xfrm>
            <a:off x="6344727" y="2508476"/>
            <a:ext cx="144016" cy="338554"/>
          </a:xfrm>
          <a:prstGeom prst="rect">
            <a:avLst/>
          </a:prstGeom>
          <a:noFill/>
        </p:spPr>
        <p:txBody>
          <a:bodyPr wrap="square" lIns="0" tIns="0" rIns="0" bIns="0" rtlCol="0">
            <a:spAutoFit/>
          </a:bodyPr>
          <a:lstStyle/>
          <a:p>
            <a:pPr algn="ctr"/>
            <a:r>
              <a:rPr lang="en-US" altLang="zh-CN" sz="2200" b="1" dirty="0">
                <a:solidFill>
                  <a:schemeClr val="bg1"/>
                </a:solidFill>
                <a:latin typeface="微软雅黑" panose="020B0503020204020204" pitchFamily="34" charset="-122"/>
                <a:ea typeface="微软雅黑" panose="020B0503020204020204" pitchFamily="34" charset="-122"/>
              </a:rPr>
              <a:t>2</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sp>
        <p:nvSpPr>
          <p:cNvPr id="10" name="TextBox 50"/>
          <p:cNvSpPr txBox="1"/>
          <p:nvPr/>
        </p:nvSpPr>
        <p:spPr>
          <a:xfrm>
            <a:off x="4880031" y="3927641"/>
            <a:ext cx="144016" cy="338554"/>
          </a:xfrm>
          <a:prstGeom prst="rect">
            <a:avLst/>
          </a:prstGeom>
          <a:noFill/>
        </p:spPr>
        <p:txBody>
          <a:bodyPr wrap="square" lIns="0" tIns="0" rIns="0" bIns="0" rtlCol="0">
            <a:spAutoFit/>
          </a:bodyPr>
          <a:lstStyle/>
          <a:p>
            <a:pPr algn="ctr"/>
            <a:r>
              <a:rPr lang="en-US" altLang="zh-CN" sz="2200" b="1" dirty="0">
                <a:solidFill>
                  <a:schemeClr val="bg1"/>
                </a:solidFill>
                <a:latin typeface="微软雅黑" panose="020B0503020204020204" pitchFamily="34" charset="-122"/>
                <a:ea typeface="微软雅黑" panose="020B0503020204020204" pitchFamily="34" charset="-122"/>
              </a:rPr>
              <a:t>4</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sp>
        <p:nvSpPr>
          <p:cNvPr id="11" name="TextBox 51"/>
          <p:cNvSpPr txBox="1"/>
          <p:nvPr/>
        </p:nvSpPr>
        <p:spPr>
          <a:xfrm>
            <a:off x="6344727" y="3927641"/>
            <a:ext cx="144016" cy="338554"/>
          </a:xfrm>
          <a:prstGeom prst="rect">
            <a:avLst/>
          </a:prstGeom>
          <a:noFill/>
        </p:spPr>
        <p:txBody>
          <a:bodyPr wrap="square" lIns="0" tIns="0" rIns="0" bIns="0" rtlCol="0">
            <a:spAutoFit/>
          </a:bodyPr>
          <a:lstStyle/>
          <a:p>
            <a:pPr algn="ctr"/>
            <a:r>
              <a:rPr lang="en-US" altLang="zh-CN" sz="2200" b="1" dirty="0">
                <a:solidFill>
                  <a:schemeClr val="bg1"/>
                </a:solidFill>
                <a:latin typeface="微软雅黑" panose="020B0503020204020204" pitchFamily="34" charset="-122"/>
                <a:ea typeface="微软雅黑" panose="020B0503020204020204" pitchFamily="34" charset="-122"/>
              </a:rPr>
              <a:t>3</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a:xfrm>
            <a:off x="1343379" y="2060094"/>
            <a:ext cx="3117998" cy="1337945"/>
          </a:xfrm>
          <a:prstGeom prst="rect">
            <a:avLst/>
          </a:prstGeom>
        </p:spPr>
        <p:style>
          <a:lnRef idx="2">
            <a:schemeClr val="accent1"/>
          </a:lnRef>
          <a:fillRef idx="0">
            <a:srgbClr val="FFFFFF"/>
          </a:fillRef>
          <a:effectRef idx="0">
            <a:srgbClr val="FFFFFF"/>
          </a:effectRef>
          <a:fontRef idx="minor">
            <a:schemeClr val="tx1"/>
          </a:fontRef>
        </p:style>
        <p:txBody>
          <a:bodyPr wrap="square">
            <a:spAutoFit/>
          </a:bodyPr>
          <a:lstStyle/>
          <a:p>
            <a:pPr>
              <a:lnSpc>
                <a:spcPct val="150000"/>
              </a:lnSpc>
              <a:buClr>
                <a:srgbClr val="C00000"/>
              </a:buClr>
              <a:buFont typeface="Wingdings" panose="05000000000000000000" pitchFamily="2" charset="2"/>
              <a:buChar char="u"/>
            </a:pPr>
            <a:r>
              <a:rPr lang="zh-CN" altLang="en-US"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急骤起病</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，高热、头痛、全身肌肉酸痛、乏力和轻度呼吸道症状</a:t>
            </a:r>
            <a:r>
              <a:rPr lang="zh-CN" altLang="zh-CN" sz="1600" b="1" dirty="0">
                <a:sym typeface="Arial" panose="020B0604020202020204" pitchFamily="34" charset="0"/>
              </a:rPr>
              <a:t>。</a:t>
            </a:r>
            <a:endParaRPr lang="en-US" altLang="zh-CN" sz="1600" b="1" dirty="0">
              <a:sym typeface="Arial" panose="020B0604020202020204" pitchFamily="34" charset="0"/>
            </a:endParaRPr>
          </a:p>
        </p:txBody>
      </p:sp>
      <p:sp>
        <p:nvSpPr>
          <p:cNvPr id="13" name="TextBox 28"/>
          <p:cNvSpPr txBox="1"/>
          <p:nvPr/>
        </p:nvSpPr>
        <p:spPr>
          <a:xfrm>
            <a:off x="4933966" y="2907558"/>
            <a:ext cx="1455546" cy="873957"/>
          </a:xfrm>
          <a:prstGeom prst="rect">
            <a:avLst/>
          </a:prstGeom>
          <a:noFill/>
        </p:spPr>
        <p:txBody>
          <a:bodyPr wrap="square" rtlCol="0">
            <a:spAutoFit/>
          </a:bodyPr>
          <a:lstStyle/>
          <a:p>
            <a:pPr algn="ctr">
              <a:lnSpc>
                <a:spcPct val="150000"/>
              </a:lnSpc>
            </a:pPr>
            <a:r>
              <a:rPr lang="zh-CN" altLang="en-US" b="1" dirty="0">
                <a:latin typeface="Arial" panose="020B0604020202020204" pitchFamily="34" charset="0"/>
                <a:ea typeface="微软雅黑" panose="020B0503020204020204" pitchFamily="34" charset="-122"/>
                <a:sym typeface="Arial" panose="020B0604020202020204" pitchFamily="34" charset="0"/>
              </a:rPr>
              <a:t>流感</a:t>
            </a:r>
            <a:endParaRPr lang="en-US" altLang="zh-CN" b="1" dirty="0">
              <a:latin typeface="Arial" panose="020B0604020202020204" pitchFamily="34" charset="0"/>
              <a:ea typeface="微软雅黑" panose="020B0503020204020204" pitchFamily="34" charset="-122"/>
              <a:sym typeface="Arial" panose="020B0604020202020204" pitchFamily="34" charset="0"/>
            </a:endParaRPr>
          </a:p>
          <a:p>
            <a:pPr algn="ctr">
              <a:lnSpc>
                <a:spcPct val="150000"/>
              </a:lnSpc>
            </a:pPr>
            <a:r>
              <a:rPr lang="zh-CN" altLang="en-US" b="1" dirty="0">
                <a:latin typeface="Arial" panose="020B0604020202020204" pitchFamily="34" charset="0"/>
                <a:ea typeface="微软雅黑" panose="020B0503020204020204" pitchFamily="34" charset="-122"/>
                <a:sym typeface="Arial" panose="020B0604020202020204" pitchFamily="34" charset="0"/>
              </a:rPr>
              <a:t>并发症</a:t>
            </a:r>
          </a:p>
        </p:txBody>
      </p:sp>
      <p:sp>
        <p:nvSpPr>
          <p:cNvPr id="14" name="矩形 13"/>
          <p:cNvSpPr/>
          <p:nvPr/>
        </p:nvSpPr>
        <p:spPr>
          <a:xfrm>
            <a:off x="6984325" y="2060729"/>
            <a:ext cx="3367515" cy="1337945"/>
          </a:xfrm>
          <a:prstGeom prst="rect">
            <a:avLst/>
          </a:prstGeom>
        </p:spPr>
        <p:style>
          <a:lnRef idx="2">
            <a:schemeClr val="accent1"/>
          </a:lnRef>
          <a:fillRef idx="0">
            <a:srgbClr val="FFFFFF"/>
          </a:fillRef>
          <a:effectRef idx="0">
            <a:srgbClr val="FFFFFF"/>
          </a:effectRef>
          <a:fontRef idx="minor">
            <a:schemeClr val="tx1"/>
          </a:fontRef>
        </p:style>
        <p:txBody>
          <a:bodyPr wrap="square">
            <a:spAutoFit/>
          </a:bodyPr>
          <a:lstStyle/>
          <a:p>
            <a:pPr>
              <a:lnSpc>
                <a:spcPct val="150000"/>
              </a:lnSpc>
              <a:buClr>
                <a:srgbClr val="C00000"/>
              </a:buClr>
              <a:buFont typeface="Wingdings" panose="05000000000000000000" pitchFamily="2" charset="2"/>
              <a:buChar char="u"/>
            </a:pPr>
            <a:r>
              <a:rPr lang="zh-CN" altLang="en-US"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体温</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常在数小时至</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24</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小时达高峰</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可达</a:t>
            </a:r>
            <a:r>
              <a:rPr lang="en-US" altLang="zh-CN"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39-40℃</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，甚至更高伴寒颤</a:t>
            </a:r>
            <a:endParaRPr lang="en-US" altLang="zh-CN" sz="1600" b="1" dirty="0">
              <a:sym typeface="Arial" panose="020B0604020202020204" pitchFamily="34" charset="0"/>
            </a:endParaRPr>
          </a:p>
        </p:txBody>
      </p:sp>
      <p:sp>
        <p:nvSpPr>
          <p:cNvPr id="15" name="矩形 14"/>
          <p:cNvSpPr/>
          <p:nvPr/>
        </p:nvSpPr>
        <p:spPr>
          <a:xfrm>
            <a:off x="1415415" y="3744595"/>
            <a:ext cx="3068320" cy="1210310"/>
          </a:xfrm>
          <a:prstGeom prst="rect">
            <a:avLst/>
          </a:prstGeom>
        </p:spPr>
        <p:style>
          <a:lnRef idx="2">
            <a:schemeClr val="accent1"/>
          </a:lnRef>
          <a:fillRef idx="0">
            <a:srgbClr val="FFFFFF"/>
          </a:fillRef>
          <a:effectRef idx="0">
            <a:srgbClr val="FFFFFF"/>
          </a:effectRef>
          <a:fontRef idx="minor">
            <a:schemeClr val="tx1"/>
          </a:fontRef>
        </p:style>
        <p:txBody>
          <a:bodyPr wrap="square">
            <a:noAutofit/>
          </a:bodyPr>
          <a:lstStyle/>
          <a:p>
            <a:pPr>
              <a:lnSpc>
                <a:spcPct val="150000"/>
              </a:lnSpc>
              <a:spcBef>
                <a:spcPct val="50000"/>
              </a:spcBef>
              <a:buClr>
                <a:srgbClr val="C00000"/>
              </a:buClr>
              <a:buFont typeface="Wingdings" panose="05000000000000000000" pitchFamily="2" charset="2"/>
              <a:buChar char="u"/>
            </a:pP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可伴有干咳、鼻塞、流鼻涕等</a:t>
            </a:r>
            <a:r>
              <a:rPr lang="zh-CN" altLang="en-US"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呼吸道症状</a:t>
            </a:r>
            <a:endParaRPr lang="zh-CN" altLang="en-US" sz="16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6" name="矩形 15"/>
          <p:cNvSpPr/>
          <p:nvPr/>
        </p:nvSpPr>
        <p:spPr>
          <a:xfrm>
            <a:off x="7016076" y="3573264"/>
            <a:ext cx="3423960" cy="1337945"/>
          </a:xfrm>
          <a:prstGeom prst="rect">
            <a:avLst/>
          </a:prstGeom>
        </p:spPr>
        <p:style>
          <a:lnRef idx="2">
            <a:schemeClr val="accent1"/>
          </a:lnRef>
          <a:fillRef idx="0">
            <a:srgbClr val="FFFFFF"/>
          </a:fillRef>
          <a:effectRef idx="0">
            <a:srgbClr val="FFFFFF"/>
          </a:effectRef>
          <a:fontRef idx="minor">
            <a:schemeClr val="tx1"/>
          </a:fontRef>
        </p:style>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部分患者可伴有眼结膜充血、胸骨后不适以及呕吐、腹痛、腹泻或便秘等胃肠道症状。</a:t>
            </a:r>
            <a:endParaRPr lang="en-US" altLang="zh-CN" sz="1600" b="1" dirty="0">
              <a:sym typeface="Arial" panose="020B0604020202020204" pitchFamily="34" charset="0"/>
            </a:endParaRPr>
          </a:p>
        </p:txBody>
      </p:sp>
      <p:sp>
        <p:nvSpPr>
          <p:cNvPr id="3" name="文本框 2"/>
          <p:cNvSpPr txBox="1"/>
          <p:nvPr/>
        </p:nvSpPr>
        <p:spPr>
          <a:xfrm>
            <a:off x="1127125" y="5445125"/>
            <a:ext cx="9773920" cy="645160"/>
          </a:xfrm>
          <a:prstGeom prst="rect">
            <a:avLst/>
          </a:prstGeom>
        </p:spPr>
        <p:style>
          <a:lnRef idx="2">
            <a:schemeClr val="accent1"/>
          </a:lnRef>
          <a:fillRef idx="0">
            <a:srgbClr val="FFFFFF"/>
          </a:fillRef>
          <a:effectRef idx="0">
            <a:srgbClr val="FFFFFF"/>
          </a:effectRef>
          <a:fontRef idx="minor">
            <a:schemeClr val="tx1"/>
          </a:fontRef>
        </p:style>
        <p:txBody>
          <a:bodyPr wrap="square" rtlCol="0" anchor="t">
            <a:spAutoFit/>
          </a:bodyPr>
          <a:lstStyle/>
          <a:p>
            <a:r>
              <a:rPr lang="zh-CN" altLang="en-US" sz="1800" dirty="0">
                <a:latin typeface="微软雅黑" panose="020B0503020204020204" pitchFamily="34" charset="-122"/>
                <a:ea typeface="微软雅黑" panose="020B0503020204020204" pitchFamily="34" charset="-122"/>
                <a:cs typeface="微软雅黑" panose="020B0503020204020204" pitchFamily="34" charset="-122"/>
                <a:sym typeface="+mn-ea"/>
              </a:rPr>
              <a:t>无并发症者病程多呈自限性,第3-4天后体温逐渐消退,全身症状好转,但咳嗽和疲倦感可持续多日,恢复常需1-2周。</a:t>
            </a:r>
            <a:endParaRPr lang="zh-CN" altLang="en-US" sz="2000"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7" name="文本框 16"/>
          <p:cNvSpPr txBox="1"/>
          <p:nvPr/>
        </p:nvSpPr>
        <p:spPr>
          <a:xfrm>
            <a:off x="1127125" y="1052830"/>
            <a:ext cx="9672320" cy="553085"/>
          </a:xfrm>
          <a:prstGeom prst="rect">
            <a:avLst/>
          </a:prstGeom>
          <a:noFill/>
        </p:spPr>
        <p:txBody>
          <a:bodyPr wrap="square" rtlCol="0" anchor="t">
            <a:spAutoFit/>
          </a:bodyPr>
          <a:lstStyle/>
          <a:p>
            <a:pPr>
              <a:lnSpc>
                <a:spcPct val="150000"/>
              </a:lnSpc>
            </a:pP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sym typeface="+mn-ea"/>
              </a:rPr>
              <a:t>季节性流感主要由</a:t>
            </a:r>
            <a:r>
              <a:rPr lang="zh-CN" altLang="en-US"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甲型 </a:t>
            </a:r>
            <a:r>
              <a:rPr lang="en-US" altLang="zh-CN"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H1N1</a:t>
            </a:r>
            <a:r>
              <a:rPr lang="zh-CN" altLang="en-US"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H3N2</a:t>
            </a:r>
            <a:r>
              <a:rPr lang="en-US" altLang="zh-CN" sz="2000" b="1"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sym typeface="+mn-ea"/>
              </a:rPr>
              <a:t>和</a:t>
            </a:r>
            <a:r>
              <a:rPr lang="zh-CN" altLang="en-US"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乙型流感病毒</a:t>
            </a: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sym typeface="+mn-ea"/>
              </a:rPr>
              <a:t>感染引起</a:t>
            </a:r>
            <a:r>
              <a:rPr lang="en-US" altLang="zh-CN" sz="2000" b="1"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潜伏期多为</a:t>
            </a:r>
            <a:r>
              <a:rPr lang="en-US" altLang="zh-CN"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1-3 </a:t>
            </a:r>
            <a:r>
              <a:rPr lang="zh-CN" altLang="en-US" sz="2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天</a:t>
            </a:r>
            <a:endParaRPr lang="zh-CN" altLang="en-US" sz="2000" b="1"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600" b="1" dirty="0">
                <a:latin typeface="Arial" panose="020B0604020202020204"/>
                <a:ea typeface="Arial" panose="020B0604020202020204"/>
                <a:cs typeface="Arial" panose="020B0604020202020204"/>
                <a:sym typeface="Arial" panose="020B0604020202020204"/>
              </a:rPr>
              <a:t>流感并发症</a:t>
            </a:r>
            <a:endParaRPr lang="zh-CN" altLang="en-US" sz="3600" dirty="0"/>
          </a:p>
        </p:txBody>
      </p:sp>
      <p:sp>
        <p:nvSpPr>
          <p:cNvPr id="4" name="Google Shape;252;p4"/>
          <p:cNvSpPr/>
          <p:nvPr/>
        </p:nvSpPr>
        <p:spPr>
          <a:xfrm>
            <a:off x="335360" y="4717540"/>
            <a:ext cx="11521280" cy="37787"/>
          </a:xfrm>
          <a:prstGeom prst="rect">
            <a:avLst/>
          </a:prstGeom>
          <a:solidFill>
            <a:srgbClr val="0180B5"/>
          </a:solidFill>
          <a:ln w="12700" cap="flat" cmpd="sng">
            <a:solidFill>
              <a:srgbClr val="0180B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rgbClr val="FFFFFF"/>
              </a:solidFill>
              <a:latin typeface="Arial" panose="020B0604020202020204"/>
              <a:ea typeface="Arial" panose="020B0604020202020204"/>
              <a:cs typeface="Arial" panose="020B0604020202020204"/>
              <a:sym typeface="Arial" panose="020B0604020202020204"/>
            </a:endParaRPr>
          </a:p>
        </p:txBody>
      </p:sp>
      <p:sp>
        <p:nvSpPr>
          <p:cNvPr id="5" name="Google Shape;253;p4"/>
          <p:cNvSpPr/>
          <p:nvPr/>
        </p:nvSpPr>
        <p:spPr>
          <a:xfrm>
            <a:off x="374924" y="1316766"/>
            <a:ext cx="2688299" cy="1344149"/>
          </a:xfrm>
          <a:prstGeom prst="rect">
            <a:avLst/>
          </a:prstGeom>
          <a:solidFill>
            <a:srgbClr val="F2F2F2">
              <a:alpha val="8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rgbClr val="FFFFFF"/>
              </a:solidFill>
              <a:latin typeface="Arial" panose="020B0604020202020204"/>
              <a:ea typeface="Arial" panose="020B0604020202020204"/>
              <a:cs typeface="Arial" panose="020B0604020202020204"/>
              <a:sym typeface="Arial" panose="020B0604020202020204"/>
            </a:endParaRPr>
          </a:p>
        </p:txBody>
      </p:sp>
      <p:sp>
        <p:nvSpPr>
          <p:cNvPr id="7" name="Google Shape;255;p4"/>
          <p:cNvSpPr txBox="1"/>
          <p:nvPr/>
        </p:nvSpPr>
        <p:spPr>
          <a:xfrm>
            <a:off x="5206685" y="6464290"/>
            <a:ext cx="6721963" cy="347662"/>
          </a:xfrm>
          <a:prstGeom prst="rect">
            <a:avLst/>
          </a:prstGeom>
          <a:noFill/>
          <a:ln>
            <a:noFill/>
          </a:ln>
        </p:spPr>
        <p:txBody>
          <a:bodyPr spcFirstLastPara="1" vert="horz" wrap="square" lIns="91425" tIns="45700" rIns="91425" bIns="45700" rtlCol="0" anchor="t"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Clr>
                <a:srgbClr val="7F7F7F"/>
              </a:buClr>
              <a:buSzPts val="800"/>
              <a:buFont typeface="Arial" panose="020B0604020202020204" pitchFamily="34" charset="0"/>
              <a:buNone/>
            </a:pPr>
            <a:r>
              <a:rPr lang="zh-CN" altLang="en-US" sz="800" dirty="0"/>
              <a:t>中国疾控中心传防处国家免疫规划技术工作组流感疫苗组</a:t>
            </a:r>
            <a:r>
              <a:rPr lang="en-US" altLang="zh-CN" sz="800" dirty="0"/>
              <a:t>. </a:t>
            </a:r>
            <a:r>
              <a:rPr lang="zh-CN" altLang="en-US" sz="800" dirty="0"/>
              <a:t>中国疾控中心发布</a:t>
            </a:r>
            <a:r>
              <a:rPr lang="en-US" altLang="zh-CN" sz="800" dirty="0"/>
              <a:t>《</a:t>
            </a:r>
            <a:r>
              <a:rPr lang="zh-CN" altLang="en-US" sz="800" dirty="0"/>
              <a:t>中国流感疫苗预防接种技术指南</a:t>
            </a:r>
            <a:r>
              <a:rPr lang="en-US" altLang="zh-CN" sz="800" dirty="0"/>
              <a:t>(2018-2019)》[J]. </a:t>
            </a:r>
            <a:r>
              <a:rPr lang="zh-CN" altLang="en-US" sz="800" dirty="0"/>
              <a:t>疾病监测</a:t>
            </a:r>
            <a:r>
              <a:rPr lang="en-US" altLang="zh-CN" sz="800" dirty="0"/>
              <a:t>, 2018(9).</a:t>
            </a:r>
            <a:endParaRPr lang="zh-CN" altLang="en-US" sz="800" dirty="0"/>
          </a:p>
        </p:txBody>
      </p:sp>
      <p:sp>
        <p:nvSpPr>
          <p:cNvPr id="8" name="Google Shape;256;p4"/>
          <p:cNvSpPr/>
          <p:nvPr/>
        </p:nvSpPr>
        <p:spPr>
          <a:xfrm>
            <a:off x="335360" y="1678229"/>
            <a:ext cx="2688299" cy="960107"/>
          </a:xfrm>
          <a:prstGeom prst="rect">
            <a:avLst/>
          </a:prstGeom>
          <a:noFill/>
          <a:ln>
            <a:noFill/>
          </a:ln>
        </p:spPr>
        <p:txBody>
          <a:bodyPr spcFirstLastPara="1" wrap="square" lIns="90000" tIns="46800" rIns="90000" bIns="46800" anchor="ctr" anchorCtr="0">
            <a:noAutofit/>
          </a:bodyPr>
          <a:lstStyle/>
          <a:p>
            <a:pPr marL="228600" marR="0" lvl="0" indent="-228600" algn="l" rtl="0">
              <a:lnSpc>
                <a:spcPct val="120000"/>
              </a:lnSpc>
              <a:spcBef>
                <a:spcPts val="0"/>
              </a:spcBef>
              <a:spcAft>
                <a:spcPts val="0"/>
              </a:spcAft>
              <a:buClr>
                <a:srgbClr val="C00000"/>
              </a:buClr>
              <a:buSzPts val="1200"/>
              <a:buFont typeface="Arial" panose="020B0604020202020204"/>
              <a:buChar char="•"/>
            </a:pPr>
            <a:r>
              <a:rPr lang="zh-CN" sz="1200" b="1">
                <a:solidFill>
                  <a:srgbClr val="C00000"/>
                </a:solidFill>
                <a:latin typeface="Arial" panose="020B0604020202020204"/>
                <a:ea typeface="Arial" panose="020B0604020202020204"/>
                <a:cs typeface="Arial" panose="020B0604020202020204"/>
                <a:sym typeface="Arial" panose="020B0604020202020204"/>
              </a:rPr>
              <a:t>最常见的并发症</a:t>
            </a:r>
            <a:endParaRPr sz="1200" b="1">
              <a:solidFill>
                <a:srgbClr val="C00000"/>
              </a:solidFill>
              <a:latin typeface="Arial" panose="020B0604020202020204"/>
              <a:ea typeface="Arial" panose="020B0604020202020204"/>
              <a:cs typeface="Arial" panose="020B0604020202020204"/>
              <a:sym typeface="Arial" panose="020B0604020202020204"/>
            </a:endParaRPr>
          </a:p>
          <a:p>
            <a:pPr marL="228600" marR="0" lvl="0" indent="-228600" algn="l" rtl="0">
              <a:lnSpc>
                <a:spcPct val="120000"/>
              </a:lnSpc>
              <a:spcBef>
                <a:spcPts val="800"/>
              </a:spcBef>
              <a:spcAft>
                <a:spcPts val="0"/>
              </a:spcAft>
              <a:buClr>
                <a:srgbClr val="0180B5"/>
              </a:buClr>
              <a:buSzPts val="1200"/>
              <a:buFont typeface="Arial" panose="020B0604020202020204"/>
              <a:buChar char="•"/>
            </a:pPr>
            <a:r>
              <a:rPr lang="zh-CN" sz="1200" b="1">
                <a:solidFill>
                  <a:srgbClr val="0180B5"/>
                </a:solidFill>
                <a:latin typeface="Arial" panose="020B0604020202020204"/>
                <a:ea typeface="Arial" panose="020B0604020202020204"/>
                <a:cs typeface="Arial" panose="020B0604020202020204"/>
                <a:sym typeface="Arial" panose="020B0604020202020204"/>
              </a:rPr>
              <a:t>原发性</a:t>
            </a:r>
            <a:r>
              <a:rPr lang="zh-CN" sz="1200">
                <a:solidFill>
                  <a:srgbClr val="3F3F3F"/>
                </a:solidFill>
                <a:latin typeface="Arial" panose="020B0604020202020204"/>
                <a:ea typeface="Arial" panose="020B0604020202020204"/>
                <a:cs typeface="Arial" panose="020B0604020202020204"/>
                <a:sym typeface="Arial" panose="020B0604020202020204"/>
              </a:rPr>
              <a:t>流感病毒性肺炎</a:t>
            </a:r>
            <a:endParaRPr sz="1200">
              <a:solidFill>
                <a:srgbClr val="3F3F3F"/>
              </a:solidFill>
              <a:latin typeface="Arial" panose="020B0604020202020204"/>
              <a:ea typeface="Arial" panose="020B0604020202020204"/>
              <a:cs typeface="Arial" panose="020B0604020202020204"/>
              <a:sym typeface="Arial" panose="020B0604020202020204"/>
            </a:endParaRPr>
          </a:p>
          <a:p>
            <a:pPr marL="228600" marR="0" lvl="0" indent="-228600" algn="l" rtl="0">
              <a:lnSpc>
                <a:spcPct val="120000"/>
              </a:lnSpc>
              <a:spcBef>
                <a:spcPts val="800"/>
              </a:spcBef>
              <a:spcAft>
                <a:spcPts val="0"/>
              </a:spcAft>
              <a:buClr>
                <a:srgbClr val="0180B5"/>
              </a:buClr>
              <a:buSzPts val="1200"/>
              <a:buFont typeface="Arial" panose="020B0604020202020204"/>
              <a:buChar char="•"/>
            </a:pPr>
            <a:r>
              <a:rPr lang="zh-CN" sz="1200" b="1">
                <a:solidFill>
                  <a:srgbClr val="0180B5"/>
                </a:solidFill>
                <a:latin typeface="Arial" panose="020B0604020202020204"/>
                <a:ea typeface="Arial" panose="020B0604020202020204"/>
                <a:cs typeface="Arial" panose="020B0604020202020204"/>
                <a:sym typeface="Arial" panose="020B0604020202020204"/>
              </a:rPr>
              <a:t>继发性</a:t>
            </a:r>
            <a:r>
              <a:rPr lang="zh-CN" sz="1200">
                <a:solidFill>
                  <a:srgbClr val="3F3F3F"/>
                </a:solidFill>
                <a:latin typeface="Arial" panose="020B0604020202020204"/>
                <a:ea typeface="Arial" panose="020B0604020202020204"/>
                <a:cs typeface="Arial" panose="020B0604020202020204"/>
                <a:sym typeface="Arial" panose="020B0604020202020204"/>
              </a:rPr>
              <a:t>细菌性肺炎或混合性肺炎</a:t>
            </a:r>
            <a:endParaRPr sz="1200">
              <a:solidFill>
                <a:srgbClr val="3F3F3F"/>
              </a:solidFill>
              <a:latin typeface="Arial" panose="020B0604020202020204"/>
              <a:ea typeface="Arial" panose="020B0604020202020204"/>
              <a:cs typeface="Arial" panose="020B0604020202020204"/>
              <a:sym typeface="Arial" panose="020B0604020202020204"/>
            </a:endParaRPr>
          </a:p>
        </p:txBody>
      </p:sp>
      <p:sp>
        <p:nvSpPr>
          <p:cNvPr id="9" name="Google Shape;257;p4"/>
          <p:cNvSpPr/>
          <p:nvPr/>
        </p:nvSpPr>
        <p:spPr>
          <a:xfrm>
            <a:off x="374924" y="1316767"/>
            <a:ext cx="2688299" cy="288031"/>
          </a:xfrm>
          <a:prstGeom prst="rect">
            <a:avLst/>
          </a:prstGeom>
          <a:solidFill>
            <a:srgbClr val="0180B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zh-CN" sz="1865" b="1">
                <a:solidFill>
                  <a:srgbClr val="FFFFFF"/>
                </a:solidFill>
                <a:latin typeface="Arial" panose="020B0604020202020204"/>
                <a:ea typeface="Arial" panose="020B0604020202020204"/>
                <a:cs typeface="Arial" panose="020B0604020202020204"/>
                <a:sym typeface="Arial" panose="020B0604020202020204"/>
              </a:rPr>
              <a:t>肺炎</a:t>
            </a:r>
          </a:p>
        </p:txBody>
      </p:sp>
      <p:sp>
        <p:nvSpPr>
          <p:cNvPr id="10" name="Google Shape;258;p4"/>
          <p:cNvSpPr/>
          <p:nvPr>
            <p:custDataLst>
              <p:tags r:id="rId1"/>
            </p:custDataLst>
          </p:nvPr>
        </p:nvSpPr>
        <p:spPr>
          <a:xfrm>
            <a:off x="4746153" y="1316766"/>
            <a:ext cx="2688299" cy="1344149"/>
          </a:xfrm>
          <a:prstGeom prst="rect">
            <a:avLst/>
          </a:prstGeom>
          <a:solidFill>
            <a:srgbClr val="F2F2F2">
              <a:alpha val="8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rgbClr val="FFFFFF"/>
              </a:solidFill>
              <a:latin typeface="Arial" panose="020B0604020202020204"/>
              <a:ea typeface="Arial" panose="020B0604020202020204"/>
              <a:cs typeface="Arial" panose="020B0604020202020204"/>
              <a:sym typeface="Arial" panose="020B0604020202020204"/>
            </a:endParaRPr>
          </a:p>
        </p:txBody>
      </p:sp>
      <p:sp>
        <p:nvSpPr>
          <p:cNvPr id="11" name="Google Shape;259;p4"/>
          <p:cNvSpPr/>
          <p:nvPr>
            <p:custDataLst>
              <p:tags r:id="rId2"/>
            </p:custDataLst>
          </p:nvPr>
        </p:nvSpPr>
        <p:spPr>
          <a:xfrm>
            <a:off x="4746153" y="1316767"/>
            <a:ext cx="2688299" cy="288031"/>
          </a:xfrm>
          <a:prstGeom prst="rect">
            <a:avLst/>
          </a:prstGeom>
          <a:solidFill>
            <a:srgbClr val="0180B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zh-CN" sz="1865" b="1">
                <a:solidFill>
                  <a:srgbClr val="FFFFFF"/>
                </a:solidFill>
                <a:latin typeface="Arial" panose="020B0604020202020204"/>
                <a:ea typeface="Arial" panose="020B0604020202020204"/>
                <a:cs typeface="Arial" panose="020B0604020202020204"/>
                <a:sym typeface="Arial" panose="020B0604020202020204"/>
              </a:rPr>
              <a:t>神经系统损伤</a:t>
            </a:r>
          </a:p>
        </p:txBody>
      </p:sp>
      <p:sp>
        <p:nvSpPr>
          <p:cNvPr id="12" name="Google Shape;260;p4"/>
          <p:cNvSpPr/>
          <p:nvPr>
            <p:custDataLst>
              <p:tags r:id="rId3"/>
            </p:custDataLst>
          </p:nvPr>
        </p:nvSpPr>
        <p:spPr>
          <a:xfrm>
            <a:off x="9168341" y="1316766"/>
            <a:ext cx="2688299" cy="1344149"/>
          </a:xfrm>
          <a:prstGeom prst="rect">
            <a:avLst/>
          </a:prstGeom>
          <a:solidFill>
            <a:srgbClr val="F2F2F2">
              <a:alpha val="8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rgbClr val="FFFFFF"/>
              </a:solidFill>
              <a:latin typeface="Arial" panose="020B0604020202020204"/>
              <a:ea typeface="Arial" panose="020B0604020202020204"/>
              <a:cs typeface="Arial" panose="020B0604020202020204"/>
              <a:sym typeface="Arial" panose="020B0604020202020204"/>
            </a:endParaRPr>
          </a:p>
        </p:txBody>
      </p:sp>
      <p:sp>
        <p:nvSpPr>
          <p:cNvPr id="13" name="Google Shape;261;p4"/>
          <p:cNvSpPr/>
          <p:nvPr>
            <p:custDataLst>
              <p:tags r:id="rId4"/>
            </p:custDataLst>
          </p:nvPr>
        </p:nvSpPr>
        <p:spPr>
          <a:xfrm>
            <a:off x="9168341" y="1316767"/>
            <a:ext cx="2688299" cy="288031"/>
          </a:xfrm>
          <a:prstGeom prst="rect">
            <a:avLst/>
          </a:prstGeom>
          <a:solidFill>
            <a:srgbClr val="0180B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zh-CN" sz="1865" b="1">
                <a:solidFill>
                  <a:srgbClr val="FFFFFF"/>
                </a:solidFill>
                <a:latin typeface="Arial" panose="020B0604020202020204"/>
                <a:ea typeface="Arial" panose="020B0604020202020204"/>
                <a:cs typeface="Arial" panose="020B0604020202020204"/>
                <a:sym typeface="Arial" panose="020B0604020202020204"/>
              </a:rPr>
              <a:t>心脏损伤</a:t>
            </a:r>
          </a:p>
        </p:txBody>
      </p:sp>
      <p:sp>
        <p:nvSpPr>
          <p:cNvPr id="14" name="Google Shape;262;p4"/>
          <p:cNvSpPr/>
          <p:nvPr>
            <p:custDataLst>
              <p:tags r:id="rId5"/>
            </p:custDataLst>
          </p:nvPr>
        </p:nvSpPr>
        <p:spPr>
          <a:xfrm>
            <a:off x="2571880" y="3016683"/>
            <a:ext cx="2688299" cy="1344149"/>
          </a:xfrm>
          <a:prstGeom prst="rect">
            <a:avLst/>
          </a:prstGeom>
          <a:solidFill>
            <a:srgbClr val="F2F2F2">
              <a:alpha val="8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rgbClr val="FFFFFF"/>
              </a:solidFill>
              <a:latin typeface="Arial" panose="020B0604020202020204"/>
              <a:ea typeface="Arial" panose="020B0604020202020204"/>
              <a:cs typeface="Arial" panose="020B0604020202020204"/>
              <a:sym typeface="Arial" panose="020B0604020202020204"/>
            </a:endParaRPr>
          </a:p>
        </p:txBody>
      </p:sp>
      <p:sp>
        <p:nvSpPr>
          <p:cNvPr id="15" name="Google Shape;263;p4"/>
          <p:cNvSpPr/>
          <p:nvPr>
            <p:custDataLst>
              <p:tags r:id="rId6"/>
            </p:custDataLst>
          </p:nvPr>
        </p:nvSpPr>
        <p:spPr>
          <a:xfrm>
            <a:off x="2571880" y="3044958"/>
            <a:ext cx="2688299" cy="288031"/>
          </a:xfrm>
          <a:prstGeom prst="rect">
            <a:avLst/>
          </a:prstGeom>
          <a:solidFill>
            <a:srgbClr val="0180B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zh-CN" sz="1865" b="1">
                <a:solidFill>
                  <a:srgbClr val="FFFFFF"/>
                </a:solidFill>
                <a:latin typeface="Arial" panose="020B0604020202020204"/>
                <a:ea typeface="Arial" panose="020B0604020202020204"/>
                <a:cs typeface="Arial" panose="020B0604020202020204"/>
                <a:sym typeface="Arial" panose="020B0604020202020204"/>
              </a:rPr>
              <a:t>肌炎和横纹肌溶解</a:t>
            </a:r>
          </a:p>
        </p:txBody>
      </p:sp>
      <p:sp>
        <p:nvSpPr>
          <p:cNvPr id="16" name="Google Shape;264;p4"/>
          <p:cNvSpPr/>
          <p:nvPr>
            <p:custDataLst>
              <p:tags r:id="rId7"/>
            </p:custDataLst>
          </p:nvPr>
        </p:nvSpPr>
        <p:spPr>
          <a:xfrm>
            <a:off x="6988371" y="3016683"/>
            <a:ext cx="2688299" cy="1344149"/>
          </a:xfrm>
          <a:prstGeom prst="rect">
            <a:avLst/>
          </a:prstGeom>
          <a:solidFill>
            <a:srgbClr val="F2F2F2">
              <a:alpha val="8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rgbClr val="FFFFFF"/>
              </a:solidFill>
              <a:latin typeface="Arial" panose="020B0604020202020204"/>
              <a:ea typeface="Arial" panose="020B0604020202020204"/>
              <a:cs typeface="Arial" panose="020B0604020202020204"/>
              <a:sym typeface="Arial" panose="020B0604020202020204"/>
            </a:endParaRPr>
          </a:p>
        </p:txBody>
      </p:sp>
      <p:sp>
        <p:nvSpPr>
          <p:cNvPr id="17" name="Google Shape;265;p4"/>
          <p:cNvSpPr/>
          <p:nvPr>
            <p:custDataLst>
              <p:tags r:id="rId8"/>
            </p:custDataLst>
          </p:nvPr>
        </p:nvSpPr>
        <p:spPr>
          <a:xfrm>
            <a:off x="6988371" y="3016685"/>
            <a:ext cx="2688299" cy="288031"/>
          </a:xfrm>
          <a:prstGeom prst="rect">
            <a:avLst/>
          </a:prstGeom>
          <a:solidFill>
            <a:srgbClr val="0180B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zh-CN" sz="1865" b="1">
                <a:solidFill>
                  <a:srgbClr val="FFFFFF"/>
                </a:solidFill>
                <a:latin typeface="Arial" panose="020B0604020202020204"/>
                <a:ea typeface="Arial" panose="020B0604020202020204"/>
                <a:cs typeface="Arial" panose="020B0604020202020204"/>
                <a:sym typeface="Arial" panose="020B0604020202020204"/>
              </a:rPr>
              <a:t>脓毒性休克</a:t>
            </a:r>
          </a:p>
        </p:txBody>
      </p:sp>
      <p:sp>
        <p:nvSpPr>
          <p:cNvPr id="18" name="Google Shape;266;p4"/>
          <p:cNvSpPr/>
          <p:nvPr>
            <p:custDataLst>
              <p:tags r:id="rId9"/>
            </p:custDataLst>
          </p:nvPr>
        </p:nvSpPr>
        <p:spPr>
          <a:xfrm>
            <a:off x="4794159" y="1892830"/>
            <a:ext cx="2592288" cy="457885"/>
          </a:xfrm>
          <a:prstGeom prst="rect">
            <a:avLst/>
          </a:prstGeom>
          <a:noFill/>
          <a:ln>
            <a:noFill/>
          </a:ln>
        </p:spPr>
        <p:txBody>
          <a:bodyPr spcFirstLastPara="1" wrap="square" lIns="90000" tIns="46800" rIns="90000" bIns="46800" anchor="ctr" anchorCtr="0">
            <a:noAutofit/>
          </a:bodyPr>
          <a:lstStyle/>
          <a:p>
            <a:pPr marL="228600" marR="0" lvl="0" indent="-228600" algn="l" rtl="0">
              <a:lnSpc>
                <a:spcPct val="120000"/>
              </a:lnSpc>
              <a:spcBef>
                <a:spcPts val="0"/>
              </a:spcBef>
              <a:spcAft>
                <a:spcPts val="0"/>
              </a:spcAft>
              <a:buClr>
                <a:srgbClr val="0180B5"/>
              </a:buClr>
              <a:buSzPts val="1200"/>
              <a:buFont typeface="Arial" panose="020B0604020202020204"/>
              <a:buChar char="•"/>
            </a:pPr>
            <a:r>
              <a:rPr lang="zh-CN" sz="1200" b="1" dirty="0">
                <a:solidFill>
                  <a:srgbClr val="0180B5"/>
                </a:solidFill>
                <a:latin typeface="Arial" panose="020B0604020202020204"/>
                <a:ea typeface="Arial" panose="020B0604020202020204"/>
                <a:cs typeface="Arial" panose="020B0604020202020204"/>
                <a:sym typeface="Arial" panose="020B0604020202020204"/>
              </a:rPr>
              <a:t>脑炎、脑膜炎、急性坏死性脑病</a:t>
            </a:r>
            <a:r>
              <a:rPr lang="zh-CN" sz="1200" dirty="0">
                <a:solidFill>
                  <a:schemeClr val="dk1"/>
                </a:solidFill>
                <a:latin typeface="Arial" panose="020B0604020202020204"/>
                <a:ea typeface="Arial" panose="020B0604020202020204"/>
                <a:cs typeface="Arial" panose="020B0604020202020204"/>
                <a:sym typeface="Arial" panose="020B0604020202020204"/>
              </a:rPr>
              <a:t>、脊髓炎、吉兰-巴雷综合征 (Guillain-Barre syndrome) 等</a:t>
            </a:r>
            <a:endParaRPr sz="1200" dirty="0">
              <a:solidFill>
                <a:schemeClr val="dk1"/>
              </a:solidFill>
              <a:latin typeface="Arial" panose="020B0604020202020204"/>
              <a:ea typeface="Arial" panose="020B0604020202020204"/>
              <a:cs typeface="Arial" panose="020B0604020202020204"/>
              <a:sym typeface="Arial" panose="020B0604020202020204"/>
            </a:endParaRPr>
          </a:p>
        </p:txBody>
      </p:sp>
      <p:sp>
        <p:nvSpPr>
          <p:cNvPr id="19" name="Google Shape;267;p4"/>
          <p:cNvSpPr/>
          <p:nvPr>
            <p:custDataLst>
              <p:tags r:id="rId10"/>
            </p:custDataLst>
          </p:nvPr>
        </p:nvSpPr>
        <p:spPr>
          <a:xfrm>
            <a:off x="9168341" y="1892829"/>
            <a:ext cx="2592288" cy="576064"/>
          </a:xfrm>
          <a:prstGeom prst="rect">
            <a:avLst/>
          </a:prstGeom>
          <a:noFill/>
          <a:ln>
            <a:noFill/>
          </a:ln>
        </p:spPr>
        <p:txBody>
          <a:bodyPr spcFirstLastPara="1" wrap="square" lIns="90000" tIns="46800" rIns="90000" bIns="46800" anchor="ctr" anchorCtr="0">
            <a:noAutofit/>
          </a:bodyPr>
          <a:lstStyle/>
          <a:p>
            <a:pPr marL="228600" marR="0" lvl="0" indent="-228600" algn="l" rtl="0">
              <a:lnSpc>
                <a:spcPct val="120000"/>
              </a:lnSpc>
              <a:spcBef>
                <a:spcPts val="0"/>
              </a:spcBef>
              <a:spcAft>
                <a:spcPts val="0"/>
              </a:spcAft>
              <a:buClr>
                <a:srgbClr val="3F3F3F"/>
              </a:buClr>
              <a:buSzPts val="1200"/>
              <a:buFont typeface="Arial" panose="020B0604020202020204"/>
              <a:buChar char="•"/>
            </a:pPr>
            <a:r>
              <a:rPr lang="zh-CN" sz="1200">
                <a:solidFill>
                  <a:srgbClr val="3F3F3F"/>
                </a:solidFill>
                <a:latin typeface="Arial" panose="020B0604020202020204"/>
                <a:ea typeface="Arial" panose="020B0604020202020204"/>
                <a:cs typeface="Arial" panose="020B0604020202020204"/>
                <a:sym typeface="Arial" panose="020B0604020202020204"/>
              </a:rPr>
              <a:t>不常见，主要有心肌炎、心包炎</a:t>
            </a:r>
            <a:endParaRPr sz="1200">
              <a:solidFill>
                <a:srgbClr val="3F3F3F"/>
              </a:solidFill>
              <a:latin typeface="Arial" panose="020B0604020202020204"/>
              <a:ea typeface="Arial" panose="020B0604020202020204"/>
              <a:cs typeface="Arial" panose="020B0604020202020204"/>
              <a:sym typeface="Arial" panose="020B0604020202020204"/>
            </a:endParaRPr>
          </a:p>
          <a:p>
            <a:pPr marL="228600" marR="0" lvl="0" indent="-228600" algn="l" rtl="0">
              <a:lnSpc>
                <a:spcPct val="120000"/>
              </a:lnSpc>
              <a:spcBef>
                <a:spcPts val="800"/>
              </a:spcBef>
              <a:spcAft>
                <a:spcPts val="0"/>
              </a:spcAft>
              <a:buClr>
                <a:srgbClr val="3F3F3F"/>
              </a:buClr>
              <a:buSzPts val="1200"/>
              <a:buFont typeface="Arial" panose="020B0604020202020204"/>
              <a:buChar char="•"/>
            </a:pPr>
            <a:r>
              <a:rPr lang="zh-CN" sz="1200">
                <a:solidFill>
                  <a:srgbClr val="3F3F3F"/>
                </a:solidFill>
                <a:latin typeface="Arial" panose="020B0604020202020204"/>
                <a:ea typeface="Arial" panose="020B0604020202020204"/>
                <a:cs typeface="Arial" panose="020B0604020202020204"/>
                <a:sym typeface="Arial" panose="020B0604020202020204"/>
              </a:rPr>
              <a:t>可见肌酸激酶升高、心电图异常</a:t>
            </a:r>
            <a:endParaRPr sz="1200">
              <a:solidFill>
                <a:srgbClr val="3F3F3F"/>
              </a:solidFill>
              <a:latin typeface="Arial" panose="020B0604020202020204"/>
              <a:ea typeface="Arial" panose="020B0604020202020204"/>
              <a:cs typeface="Arial" panose="020B0604020202020204"/>
              <a:sym typeface="Arial" panose="020B0604020202020204"/>
            </a:endParaRPr>
          </a:p>
          <a:p>
            <a:pPr marL="228600" marR="0" lvl="0" indent="-228600" algn="l" rtl="0">
              <a:lnSpc>
                <a:spcPct val="120000"/>
              </a:lnSpc>
              <a:spcBef>
                <a:spcPts val="800"/>
              </a:spcBef>
              <a:spcAft>
                <a:spcPts val="0"/>
              </a:spcAft>
              <a:buClr>
                <a:srgbClr val="3F3F3F"/>
              </a:buClr>
              <a:buSzPts val="1200"/>
              <a:buFont typeface="Arial" panose="020B0604020202020204"/>
              <a:buChar char="•"/>
            </a:pPr>
            <a:r>
              <a:rPr lang="zh-CN" sz="1200">
                <a:solidFill>
                  <a:srgbClr val="3F3F3F"/>
                </a:solidFill>
                <a:latin typeface="Arial" panose="020B0604020202020204"/>
                <a:ea typeface="Arial" panose="020B0604020202020204"/>
                <a:cs typeface="Arial" panose="020B0604020202020204"/>
                <a:sym typeface="Arial" panose="020B0604020202020204"/>
              </a:rPr>
              <a:t>重症病例可出现</a:t>
            </a:r>
            <a:r>
              <a:rPr lang="zh-CN" sz="1200" b="1">
                <a:solidFill>
                  <a:srgbClr val="0180B5"/>
                </a:solidFill>
                <a:latin typeface="Arial" panose="020B0604020202020204"/>
                <a:ea typeface="Arial" panose="020B0604020202020204"/>
                <a:cs typeface="Arial" panose="020B0604020202020204"/>
                <a:sym typeface="Arial" panose="020B0604020202020204"/>
              </a:rPr>
              <a:t>心力衰竭</a:t>
            </a:r>
            <a:endParaRPr sz="1200" b="1">
              <a:solidFill>
                <a:srgbClr val="0180B5"/>
              </a:solidFill>
              <a:latin typeface="Arial" panose="020B0604020202020204"/>
              <a:ea typeface="Arial" panose="020B0604020202020204"/>
              <a:cs typeface="Arial" panose="020B0604020202020204"/>
              <a:sym typeface="Arial" panose="020B0604020202020204"/>
            </a:endParaRPr>
          </a:p>
        </p:txBody>
      </p:sp>
      <p:sp>
        <p:nvSpPr>
          <p:cNvPr id="20" name="Google Shape;268;p4"/>
          <p:cNvSpPr/>
          <p:nvPr>
            <p:custDataLst>
              <p:tags r:id="rId11"/>
            </p:custDataLst>
          </p:nvPr>
        </p:nvSpPr>
        <p:spPr>
          <a:xfrm>
            <a:off x="2715896" y="3592747"/>
            <a:ext cx="2400267" cy="672075"/>
          </a:xfrm>
          <a:prstGeom prst="rect">
            <a:avLst/>
          </a:prstGeom>
          <a:noFill/>
          <a:ln>
            <a:noFill/>
          </a:ln>
        </p:spPr>
        <p:txBody>
          <a:bodyPr spcFirstLastPara="1" wrap="square" lIns="90000" tIns="46800" rIns="90000" bIns="46800" anchor="ctr" anchorCtr="0">
            <a:noAutofit/>
          </a:bodyPr>
          <a:lstStyle/>
          <a:p>
            <a:pPr marL="228600" marR="0" lvl="0" indent="-228600" algn="l" rtl="0">
              <a:lnSpc>
                <a:spcPct val="120000"/>
              </a:lnSpc>
              <a:spcBef>
                <a:spcPts val="0"/>
              </a:spcBef>
              <a:spcAft>
                <a:spcPts val="0"/>
              </a:spcAft>
              <a:buClr>
                <a:srgbClr val="3F3F3F"/>
              </a:buClr>
              <a:buSzPts val="1200"/>
              <a:buFont typeface="Arial" panose="020B0604020202020204"/>
              <a:buChar char="•"/>
            </a:pPr>
            <a:r>
              <a:rPr lang="zh-CN" sz="1200">
                <a:solidFill>
                  <a:srgbClr val="3F3F3F"/>
                </a:solidFill>
                <a:latin typeface="Arial" panose="020B0604020202020204"/>
                <a:ea typeface="Arial" panose="020B0604020202020204"/>
                <a:cs typeface="Arial" panose="020B0604020202020204"/>
                <a:sym typeface="Arial" panose="020B0604020202020204"/>
              </a:rPr>
              <a:t>主要症状有肌痛，肌无力，肾功能衰竭，血清肌酸激酶、肌红蛋白升高，</a:t>
            </a:r>
            <a:r>
              <a:rPr lang="zh-CN" sz="1200" b="1">
                <a:solidFill>
                  <a:srgbClr val="0180B5"/>
                </a:solidFill>
                <a:latin typeface="Arial" panose="020B0604020202020204"/>
                <a:ea typeface="Arial" panose="020B0604020202020204"/>
                <a:cs typeface="Arial" panose="020B0604020202020204"/>
                <a:sym typeface="Arial" panose="020B0604020202020204"/>
              </a:rPr>
              <a:t>急性肾损伤等</a:t>
            </a:r>
            <a:endParaRPr sz="1200" b="1">
              <a:solidFill>
                <a:srgbClr val="0180B5"/>
              </a:solidFill>
              <a:latin typeface="Arial" panose="020B0604020202020204"/>
              <a:ea typeface="Arial" panose="020B0604020202020204"/>
              <a:cs typeface="Arial" panose="020B0604020202020204"/>
              <a:sym typeface="Arial" panose="020B0604020202020204"/>
            </a:endParaRPr>
          </a:p>
        </p:txBody>
      </p:sp>
      <p:sp>
        <p:nvSpPr>
          <p:cNvPr id="21" name="Google Shape;269;p4"/>
          <p:cNvSpPr/>
          <p:nvPr>
            <p:custDataLst>
              <p:tags r:id="rId12"/>
            </p:custDataLst>
          </p:nvPr>
        </p:nvSpPr>
        <p:spPr>
          <a:xfrm>
            <a:off x="7180392" y="3688757"/>
            <a:ext cx="2304256" cy="288032"/>
          </a:xfrm>
          <a:prstGeom prst="rect">
            <a:avLst/>
          </a:prstGeom>
          <a:noFill/>
          <a:ln>
            <a:noFill/>
          </a:ln>
        </p:spPr>
        <p:txBody>
          <a:bodyPr spcFirstLastPara="1" wrap="square" lIns="90000" tIns="46800" rIns="90000" bIns="46800" anchor="ctr" anchorCtr="0">
            <a:noAutofit/>
          </a:bodyPr>
          <a:lstStyle/>
          <a:p>
            <a:pPr marL="228600" marR="0" lvl="0" indent="-228600" algn="l" rtl="0">
              <a:lnSpc>
                <a:spcPct val="120000"/>
              </a:lnSpc>
              <a:spcBef>
                <a:spcPts val="0"/>
              </a:spcBef>
              <a:spcAft>
                <a:spcPts val="0"/>
              </a:spcAft>
              <a:buClr>
                <a:srgbClr val="3F3F3F"/>
              </a:buClr>
              <a:buSzPts val="1200"/>
              <a:buFont typeface="Arial" panose="020B0604020202020204"/>
              <a:buChar char="•"/>
            </a:pPr>
            <a:r>
              <a:rPr lang="zh-CN" sz="1200">
                <a:solidFill>
                  <a:srgbClr val="3F3F3F"/>
                </a:solidFill>
                <a:latin typeface="Arial" panose="020B0604020202020204"/>
                <a:ea typeface="Arial" panose="020B0604020202020204"/>
                <a:cs typeface="Arial" panose="020B0604020202020204"/>
                <a:sym typeface="Arial" panose="020B0604020202020204"/>
              </a:rPr>
              <a:t>表现为</a:t>
            </a:r>
            <a:r>
              <a:rPr lang="zh-CN" sz="1200" b="1">
                <a:solidFill>
                  <a:srgbClr val="0180B5"/>
                </a:solidFill>
                <a:latin typeface="Arial" panose="020B0604020202020204"/>
                <a:ea typeface="Arial" panose="020B0604020202020204"/>
                <a:cs typeface="Arial" panose="020B0604020202020204"/>
                <a:sym typeface="Arial" panose="020B0604020202020204"/>
              </a:rPr>
              <a:t>高热、休克</a:t>
            </a:r>
            <a:r>
              <a:rPr lang="zh-CN" sz="1200">
                <a:solidFill>
                  <a:srgbClr val="3F3F3F"/>
                </a:solidFill>
                <a:latin typeface="Arial" panose="020B0604020202020204"/>
                <a:ea typeface="Arial" panose="020B0604020202020204"/>
                <a:cs typeface="Arial" panose="020B0604020202020204"/>
                <a:sym typeface="Arial" panose="020B0604020202020204"/>
              </a:rPr>
              <a:t>及多</a:t>
            </a:r>
            <a:r>
              <a:rPr lang="zh-CN" sz="1200" b="1">
                <a:solidFill>
                  <a:srgbClr val="0180B5"/>
                </a:solidFill>
                <a:latin typeface="Arial" panose="020B0604020202020204"/>
                <a:ea typeface="Arial" panose="020B0604020202020204"/>
                <a:cs typeface="Arial" panose="020B0604020202020204"/>
                <a:sym typeface="Arial" panose="020B0604020202020204"/>
              </a:rPr>
              <a:t>脏器功能障碍等</a:t>
            </a:r>
            <a:endParaRPr sz="1200" b="1">
              <a:solidFill>
                <a:srgbClr val="0180B5"/>
              </a:solidFill>
              <a:latin typeface="Arial" panose="020B0604020202020204"/>
              <a:ea typeface="Arial" panose="020B0604020202020204"/>
              <a:cs typeface="Arial" panose="020B0604020202020204"/>
              <a:sym typeface="Arial" panose="020B0604020202020204"/>
            </a:endParaRPr>
          </a:p>
        </p:txBody>
      </p:sp>
      <p:sp>
        <p:nvSpPr>
          <p:cNvPr id="22" name="Google Shape;270;p4"/>
          <p:cNvSpPr/>
          <p:nvPr/>
        </p:nvSpPr>
        <p:spPr>
          <a:xfrm>
            <a:off x="335360" y="4773150"/>
            <a:ext cx="11521280" cy="1344149"/>
          </a:xfrm>
          <a:prstGeom prst="rect">
            <a:avLst/>
          </a:prstGeom>
          <a:solidFill>
            <a:srgbClr val="F2F2F2">
              <a:alpha val="8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rgbClr val="FFFFFF"/>
              </a:solidFill>
              <a:latin typeface="Arial" panose="020B0604020202020204"/>
              <a:ea typeface="Arial" panose="020B0604020202020204"/>
              <a:cs typeface="Arial" panose="020B0604020202020204"/>
              <a:sym typeface="Arial" panose="020B0604020202020204"/>
            </a:endParaRPr>
          </a:p>
        </p:txBody>
      </p:sp>
      <p:sp>
        <p:nvSpPr>
          <p:cNvPr id="23" name="Google Shape;271;p4"/>
          <p:cNvSpPr/>
          <p:nvPr/>
        </p:nvSpPr>
        <p:spPr>
          <a:xfrm>
            <a:off x="335360" y="4767557"/>
            <a:ext cx="11521280" cy="1331647"/>
          </a:xfrm>
          <a:prstGeom prst="rect">
            <a:avLst/>
          </a:prstGeom>
          <a:noFill/>
          <a:ln>
            <a:noFill/>
          </a:ln>
        </p:spPr>
        <p:txBody>
          <a:bodyPr spcFirstLastPara="1" wrap="square" lIns="91425" tIns="45700" rIns="91425" bIns="45700" anchor="t" anchorCtr="0">
            <a:spAutoFit/>
          </a:bodyPr>
          <a:lstStyle/>
          <a:p>
            <a:pPr marL="228600" marR="0" lvl="0" indent="-228600" algn="l" rtl="0">
              <a:lnSpc>
                <a:spcPct val="120000"/>
              </a:lnSpc>
              <a:spcBef>
                <a:spcPts val="0"/>
              </a:spcBef>
              <a:spcAft>
                <a:spcPts val="0"/>
              </a:spcAft>
              <a:buClr>
                <a:srgbClr val="3F3F3F"/>
              </a:buClr>
              <a:buSzPts val="1400"/>
              <a:buFont typeface="Arial" panose="020B0604020202020204"/>
              <a:buChar char="•"/>
            </a:pPr>
            <a:r>
              <a:rPr lang="zh-CN" sz="1400">
                <a:solidFill>
                  <a:srgbClr val="3F3F3F"/>
                </a:solidFill>
                <a:latin typeface="Arial" panose="020B0604020202020204"/>
                <a:ea typeface="Arial" panose="020B0604020202020204"/>
                <a:cs typeface="Arial" panose="020B0604020202020204"/>
                <a:sym typeface="Arial" panose="020B0604020202020204"/>
              </a:rPr>
              <a:t>轻症患者，流感与普通感冒表现相似，但</a:t>
            </a:r>
            <a:r>
              <a:rPr lang="zh-CN" sz="1400" b="1">
                <a:solidFill>
                  <a:srgbClr val="0180B5"/>
                </a:solidFill>
                <a:latin typeface="Arial" panose="020B0604020202020204"/>
                <a:ea typeface="Arial" panose="020B0604020202020204"/>
                <a:cs typeface="Arial" panose="020B0604020202020204"/>
                <a:sym typeface="Arial" panose="020B0604020202020204"/>
              </a:rPr>
              <a:t>发热和全身症状更明显</a:t>
            </a:r>
            <a:endParaRPr sz="1400" b="1" baseline="30000">
              <a:solidFill>
                <a:srgbClr val="0180B5"/>
              </a:solidFill>
              <a:latin typeface="Arial" panose="020B0604020202020204"/>
              <a:ea typeface="Arial" panose="020B0604020202020204"/>
              <a:cs typeface="Arial" panose="020B0604020202020204"/>
              <a:sym typeface="Arial" panose="020B0604020202020204"/>
            </a:endParaRPr>
          </a:p>
          <a:p>
            <a:pPr marL="228600" marR="0" lvl="0" indent="-228600" algn="l" rtl="0">
              <a:lnSpc>
                <a:spcPct val="120000"/>
              </a:lnSpc>
              <a:spcBef>
                <a:spcPts val="800"/>
              </a:spcBef>
              <a:spcAft>
                <a:spcPts val="0"/>
              </a:spcAft>
              <a:buClr>
                <a:srgbClr val="3F3F3F"/>
              </a:buClr>
              <a:buSzPts val="1400"/>
              <a:buFont typeface="Arial" panose="020B0604020202020204"/>
              <a:buChar char="•"/>
            </a:pPr>
            <a:r>
              <a:rPr lang="zh-CN" sz="1400">
                <a:solidFill>
                  <a:srgbClr val="3F3F3F"/>
                </a:solidFill>
                <a:latin typeface="Arial" panose="020B0604020202020204"/>
                <a:ea typeface="Arial" panose="020B0604020202020204"/>
                <a:cs typeface="Arial" panose="020B0604020202020204"/>
                <a:sym typeface="Arial" panose="020B0604020202020204"/>
              </a:rPr>
              <a:t>重症流感病例可出现</a:t>
            </a:r>
            <a:r>
              <a:rPr lang="zh-CN" sz="1400" b="1">
                <a:solidFill>
                  <a:srgbClr val="0180B5"/>
                </a:solidFill>
                <a:latin typeface="Arial" panose="020B0604020202020204"/>
                <a:ea typeface="Arial" panose="020B0604020202020204"/>
                <a:cs typeface="Arial" panose="020B0604020202020204"/>
                <a:sym typeface="Arial" panose="020B0604020202020204"/>
              </a:rPr>
              <a:t>病毒性肺炎</a:t>
            </a:r>
            <a:r>
              <a:rPr lang="zh-CN" sz="1400">
                <a:solidFill>
                  <a:srgbClr val="3F3F3F"/>
                </a:solidFill>
                <a:latin typeface="Arial" panose="020B0604020202020204"/>
                <a:ea typeface="Arial" panose="020B0604020202020204"/>
                <a:cs typeface="Arial" panose="020B0604020202020204"/>
                <a:sym typeface="Arial" panose="020B0604020202020204"/>
              </a:rPr>
              <a:t>、继发细菌性肺炎、急性呼吸窘迫综合征、休克、弥漫性血管内凝血、心血管和神经系统等肺外表现及</a:t>
            </a:r>
            <a:r>
              <a:rPr lang="zh-CN" sz="1400" b="1">
                <a:solidFill>
                  <a:srgbClr val="0180B5"/>
                </a:solidFill>
                <a:latin typeface="Arial" panose="020B0604020202020204"/>
                <a:ea typeface="Arial" panose="020B0604020202020204"/>
                <a:cs typeface="Arial" panose="020B0604020202020204"/>
                <a:sym typeface="Arial" panose="020B0604020202020204"/>
              </a:rPr>
              <a:t>多种并发症</a:t>
            </a:r>
            <a:endParaRPr sz="1400" b="1">
              <a:solidFill>
                <a:srgbClr val="0180B5"/>
              </a:solidFill>
              <a:latin typeface="Arial" panose="020B0604020202020204"/>
              <a:ea typeface="Arial" panose="020B0604020202020204"/>
              <a:cs typeface="Arial" panose="020B0604020202020204"/>
              <a:sym typeface="Arial" panose="020B0604020202020204"/>
            </a:endParaRPr>
          </a:p>
          <a:p>
            <a:pPr marL="228600" marR="0" lvl="0" indent="-228600" algn="l" rtl="0">
              <a:lnSpc>
                <a:spcPct val="120000"/>
              </a:lnSpc>
              <a:spcBef>
                <a:spcPts val="800"/>
              </a:spcBef>
              <a:spcAft>
                <a:spcPts val="0"/>
              </a:spcAft>
              <a:buClr>
                <a:srgbClr val="0180B5"/>
              </a:buClr>
              <a:buSzPts val="1400"/>
              <a:buFont typeface="Arial" panose="020B0604020202020204"/>
              <a:buChar char="•"/>
            </a:pPr>
            <a:r>
              <a:rPr lang="zh-CN" sz="1400" b="1">
                <a:solidFill>
                  <a:srgbClr val="0180B5"/>
                </a:solidFill>
                <a:latin typeface="Arial" panose="020B0604020202020204"/>
                <a:ea typeface="Arial" panose="020B0604020202020204"/>
                <a:cs typeface="Arial" panose="020B0604020202020204"/>
                <a:sym typeface="Arial" panose="020B0604020202020204"/>
              </a:rPr>
              <a:t>重症治疗原则：</a:t>
            </a:r>
            <a:r>
              <a:rPr lang="zh-CN" sz="1400">
                <a:solidFill>
                  <a:srgbClr val="3F3F3F"/>
                </a:solidFill>
                <a:latin typeface="Arial" panose="020B0604020202020204"/>
                <a:ea typeface="Arial" panose="020B0604020202020204"/>
                <a:cs typeface="Arial" panose="020B0604020202020204"/>
                <a:sym typeface="Arial" panose="020B0604020202020204"/>
              </a:rPr>
              <a:t>积极治疗原发病，防治并发症，并进行有效的器官保护和功能支持</a:t>
            </a:r>
          </a:p>
        </p:txBody>
      </p:sp>
      <p:sp>
        <p:nvSpPr>
          <p:cNvPr id="24" name="Google Shape;272;p4"/>
          <p:cNvSpPr/>
          <p:nvPr/>
        </p:nvSpPr>
        <p:spPr>
          <a:xfrm>
            <a:off x="335360" y="6101253"/>
            <a:ext cx="11521280" cy="37787"/>
          </a:xfrm>
          <a:prstGeom prst="rect">
            <a:avLst/>
          </a:prstGeom>
          <a:solidFill>
            <a:srgbClr val="0180B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rgbClr val="FFFFFF"/>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600" b="1" dirty="0">
                <a:latin typeface="微软雅黑" panose="020B0503020204020204" pitchFamily="34" charset="-122"/>
                <a:ea typeface="微软雅黑" panose="020B0503020204020204" pitchFamily="34" charset="-122"/>
                <a:cs typeface="Arial" panose="020B0604020202020204"/>
              </a:rPr>
              <a:t>重症高危人群早期识别</a:t>
            </a:r>
          </a:p>
        </p:txBody>
      </p:sp>
      <p:sp>
        <p:nvSpPr>
          <p:cNvPr id="3" name="内容占位符 2"/>
          <p:cNvSpPr>
            <a:spLocks noGrp="1"/>
          </p:cNvSpPr>
          <p:nvPr>
            <p:ph idx="1"/>
          </p:nvPr>
        </p:nvSpPr>
        <p:spPr>
          <a:xfrm>
            <a:off x="838200" y="1118270"/>
            <a:ext cx="10515600" cy="4621459"/>
          </a:xfrm>
        </p:spPr>
        <p:txBody>
          <a:bodyPr>
            <a:normAutofit fontScale="92500" lnSpcReduction="20000"/>
          </a:bodyPr>
          <a:lstStyle/>
          <a:p>
            <a:pPr marL="0" indent="0">
              <a:lnSpc>
                <a:spcPct val="150000"/>
              </a:lnSpc>
              <a:buNone/>
            </a:pPr>
            <a:r>
              <a:rPr lang="zh-CN" altLang="en-US" sz="2595" b="1" dirty="0">
                <a:latin typeface="微软雅黑" panose="020B0503020204020204" pitchFamily="34" charset="-122"/>
                <a:ea typeface="微软雅黑" panose="020B0503020204020204" pitchFamily="34" charset="-122"/>
              </a:rPr>
              <a:t>流感患者满足 </a:t>
            </a:r>
            <a:r>
              <a:rPr lang="en-US" altLang="zh-CN" sz="2595" b="1" dirty="0">
                <a:latin typeface="微软雅黑" panose="020B0503020204020204" pitchFamily="34" charset="-122"/>
                <a:ea typeface="微软雅黑" panose="020B0503020204020204" pitchFamily="34" charset="-122"/>
              </a:rPr>
              <a:t>PICO-65 </a:t>
            </a:r>
            <a:r>
              <a:rPr lang="zh-CN" altLang="en-US" sz="2595" b="1" dirty="0">
                <a:latin typeface="微软雅黑" panose="020B0503020204020204" pitchFamily="34" charset="-122"/>
                <a:ea typeface="微软雅黑" panose="020B0503020204020204" pitchFamily="34" charset="-122"/>
              </a:rPr>
              <a:t>标准中</a:t>
            </a:r>
            <a:r>
              <a:rPr lang="en-US" altLang="zh-CN" sz="2595" b="1" dirty="0">
                <a:solidFill>
                  <a:srgbClr val="FF0000"/>
                </a:solidFill>
                <a:latin typeface="微软雅黑" panose="020B0503020204020204" pitchFamily="34" charset="-122"/>
                <a:ea typeface="微软雅黑" panose="020B0503020204020204" pitchFamily="34" charset="-122"/>
              </a:rPr>
              <a:t>1</a:t>
            </a:r>
            <a:r>
              <a:rPr lang="zh-CN" altLang="en-US" sz="2595" b="1" dirty="0">
                <a:solidFill>
                  <a:srgbClr val="FF0000"/>
                </a:solidFill>
                <a:latin typeface="微软雅黑" panose="020B0503020204020204" pitchFamily="34" charset="-122"/>
                <a:ea typeface="微软雅黑" panose="020B0503020204020204" pitchFamily="34" charset="-122"/>
              </a:rPr>
              <a:t>条及以上</a:t>
            </a:r>
            <a:r>
              <a:rPr lang="en-US" altLang="zh-CN" sz="2595" b="1" dirty="0">
                <a:latin typeface="微软雅黑" panose="020B0503020204020204" pitchFamily="34" charset="-122"/>
                <a:ea typeface="微软雅黑" panose="020B0503020204020204" pitchFamily="34" charset="-122"/>
              </a:rPr>
              <a:t>,</a:t>
            </a:r>
            <a:r>
              <a:rPr lang="zh-CN" altLang="en-US" sz="2595" b="1" dirty="0">
                <a:latin typeface="微软雅黑" panose="020B0503020204020204" pitchFamily="34" charset="-122"/>
                <a:ea typeface="微软雅黑" panose="020B0503020204020204" pitchFamily="34" charset="-122"/>
              </a:rPr>
              <a:t>即可认为是</a:t>
            </a:r>
            <a:r>
              <a:rPr lang="zh-CN" altLang="en-US" sz="2595" b="1" dirty="0">
                <a:solidFill>
                  <a:srgbClr val="FF0000"/>
                </a:solidFill>
                <a:latin typeface="微软雅黑" panose="020B0503020204020204" pitchFamily="34" charset="-122"/>
                <a:ea typeface="微软雅黑" panose="020B0503020204020204" pitchFamily="34" charset="-122"/>
              </a:rPr>
              <a:t>重症高危人群</a:t>
            </a:r>
            <a:r>
              <a:rPr lang="en-US" altLang="zh-CN" sz="2595" b="1" dirty="0">
                <a:solidFill>
                  <a:srgbClr val="FF0000"/>
                </a:solidFill>
                <a:latin typeface="微软雅黑" panose="020B0503020204020204" pitchFamily="34" charset="-122"/>
                <a:ea typeface="微软雅黑" panose="020B0503020204020204" pitchFamily="34" charset="-122"/>
              </a:rPr>
              <a:t>:</a:t>
            </a:r>
          </a:p>
          <a:p>
            <a:pPr>
              <a:lnSpc>
                <a:spcPct val="150000"/>
              </a:lnSpc>
            </a:pPr>
            <a:r>
              <a:rPr lang="en-US" altLang="zh-CN" sz="2000" dirty="0">
                <a:latin typeface="微软雅黑" panose="020B0503020204020204" pitchFamily="34" charset="-122"/>
                <a:ea typeface="微软雅黑" panose="020B0503020204020204" pitchFamily="34" charset="-122"/>
              </a:rPr>
              <a:t>①Pregnancy</a:t>
            </a:r>
            <a:r>
              <a:rPr lang="zh-CN" altLang="en-US" sz="2000" dirty="0">
                <a:latin typeface="微软雅黑" panose="020B0503020204020204" pitchFamily="34" charset="-122"/>
                <a:ea typeface="微软雅黑" panose="020B0503020204020204" pitchFamily="34" charset="-122"/>
              </a:rPr>
              <a:t>：妊娠或产后</a:t>
            </a:r>
            <a:r>
              <a:rPr lang="en-US" altLang="zh-CN" sz="2000" dirty="0">
                <a:latin typeface="微软雅黑" panose="020B0503020204020204" pitchFamily="34" charset="-122"/>
                <a:ea typeface="微软雅黑" panose="020B0503020204020204" pitchFamily="34" charset="-122"/>
              </a:rPr>
              <a:t>4</a:t>
            </a:r>
            <a:r>
              <a:rPr lang="zh-CN" altLang="en-US" sz="2000" dirty="0">
                <a:latin typeface="微软雅黑" panose="020B0503020204020204" pitchFamily="34" charset="-122"/>
                <a:ea typeface="微软雅黑" panose="020B0503020204020204" pitchFamily="34" charset="-122"/>
              </a:rPr>
              <a:t>周女性</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en-US" altLang="zh-CN" sz="2000" dirty="0">
                <a:latin typeface="微软雅黑" panose="020B0503020204020204" pitchFamily="34" charset="-122"/>
                <a:ea typeface="微软雅黑" panose="020B0503020204020204" pitchFamily="34" charset="-122"/>
              </a:rPr>
              <a:t>②Immune deficiency</a:t>
            </a:r>
            <a:r>
              <a:rPr lang="zh-CN" altLang="en-US" sz="2000" dirty="0">
                <a:latin typeface="微软雅黑" panose="020B0503020204020204" pitchFamily="34" charset="-122"/>
                <a:ea typeface="微软雅黑" panose="020B0503020204020204" pitchFamily="34" charset="-122"/>
              </a:rPr>
              <a:t>：免疫功能低下人群（肿瘤及免疫功能抑制或缺陷</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如长期使用激素或免疫抑制剂、人类免疫缺陷病毒感染患者，尤其是 </a:t>
            </a:r>
            <a:r>
              <a:rPr lang="en-US" altLang="zh-CN" sz="2000" dirty="0">
                <a:latin typeface="微软雅黑" panose="020B0503020204020204" pitchFamily="34" charset="-122"/>
                <a:ea typeface="微软雅黑" panose="020B0503020204020204" pitchFamily="34" charset="-122"/>
              </a:rPr>
              <a:t>CD4+T </a:t>
            </a:r>
            <a:r>
              <a:rPr lang="zh-CN" altLang="en-US" sz="2000" dirty="0">
                <a:latin typeface="微软雅黑" panose="020B0503020204020204" pitchFamily="34" charset="-122"/>
                <a:ea typeface="微软雅黑" panose="020B0503020204020204" pitchFamily="34" charset="-122"/>
              </a:rPr>
              <a:t>细胞</a:t>
            </a:r>
            <a:r>
              <a:rPr lang="en-US" altLang="zh-CN" sz="2000" dirty="0">
                <a:latin typeface="微软雅黑" panose="020B0503020204020204" pitchFamily="34" charset="-122"/>
                <a:ea typeface="微软雅黑" panose="020B0503020204020204" pitchFamily="34" charset="-122"/>
              </a:rPr>
              <a:t>&lt;200 x10'/L);</a:t>
            </a:r>
          </a:p>
          <a:p>
            <a:pPr>
              <a:lnSpc>
                <a:spcPct val="150000"/>
              </a:lnSpc>
            </a:pPr>
            <a:r>
              <a:rPr lang="en-US" altLang="zh-CN" sz="2000" dirty="0">
                <a:latin typeface="微软雅黑" panose="020B0503020204020204" pitchFamily="34" charset="-122"/>
                <a:ea typeface="微软雅黑" panose="020B0503020204020204" pitchFamily="34" charset="-122"/>
              </a:rPr>
              <a:t>③</a:t>
            </a:r>
            <a:r>
              <a:rPr lang="en-US" altLang="zh-CN" sz="2000" dirty="0" err="1">
                <a:latin typeface="微软雅黑" panose="020B0503020204020204" pitchFamily="34" charset="-122"/>
                <a:ea typeface="微软雅黑" panose="020B0503020204020204" pitchFamily="34" charset="-122"/>
              </a:rPr>
              <a:t>Comorbidi</a:t>
            </a:r>
            <a:r>
              <a:rPr lang="en-US" altLang="zh-CN" sz="2000" dirty="0">
                <a:latin typeface="微软雅黑" panose="020B0503020204020204" pitchFamily="34" charset="-122"/>
                <a:ea typeface="微软雅黑" panose="020B0503020204020204" pitchFamily="34" charset="-122"/>
              </a:rPr>
              <a:t>-ties</a:t>
            </a:r>
            <a:r>
              <a:rPr lang="zh-CN" altLang="en-US" sz="2000" dirty="0">
                <a:latin typeface="微软雅黑" panose="020B0503020204020204" pitchFamily="34" charset="-122"/>
                <a:ea typeface="微软雅黑" panose="020B0503020204020204" pitchFamily="34" charset="-122"/>
              </a:rPr>
              <a:t>：伴有以下基础疾病患者，如慢性呼吸系统疾病</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如哮喘、气管肺发育不良、囊性纤维化、慢性支气管炎和肺气肿</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、心血管系统疾病</a:t>
            </a:r>
            <a:r>
              <a:rPr lang="en-US" altLang="zh-CN" sz="2000" dirty="0">
                <a:latin typeface="微软雅黑" panose="020B0503020204020204" pitchFamily="34" charset="-122"/>
                <a:ea typeface="微软雅黑" panose="020B0503020204020204" pitchFamily="34" charset="-122"/>
              </a:rPr>
              <a:t>(</a:t>
            </a:r>
            <a:r>
              <a:rPr lang="zh-CN" altLang="en-US" sz="2000" dirty="0">
                <a:solidFill>
                  <a:srgbClr val="FF0000"/>
                </a:solidFill>
                <a:latin typeface="微软雅黑" panose="020B0503020204020204" pitchFamily="34" charset="-122"/>
                <a:ea typeface="微软雅黑" panose="020B0503020204020204" pitchFamily="34" charset="-122"/>
              </a:rPr>
              <a:t>高血压病除外</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、肾病、肝病、血液系统疾病、影响呼吸道分泌物清除能力的神经系统和神经肌肉疾病</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如认知功能障碍、脊髓损伤、癫痫发作、神经肌肉障碍和脑瘫</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、代谢及内分泌系统疾病</a:t>
            </a:r>
            <a:r>
              <a:rPr lang="en-US" altLang="zh-CN" sz="2000" dirty="0">
                <a:latin typeface="微软雅黑" panose="020B0503020204020204" pitchFamily="34" charset="-122"/>
                <a:ea typeface="微软雅黑" panose="020B0503020204020204" pitchFamily="34" charset="-122"/>
              </a:rPr>
              <a:t>;</a:t>
            </a:r>
          </a:p>
          <a:p>
            <a:pPr>
              <a:lnSpc>
                <a:spcPct val="150000"/>
              </a:lnSpc>
            </a:pPr>
            <a:r>
              <a:rPr lang="en-US" altLang="zh-CN" sz="2000" dirty="0">
                <a:latin typeface="微软雅黑" panose="020B0503020204020204" pitchFamily="34" charset="-122"/>
                <a:ea typeface="微软雅黑" panose="020B0503020204020204" pitchFamily="34" charset="-122"/>
              </a:rPr>
              <a:t>④0beseness</a:t>
            </a:r>
            <a:r>
              <a:rPr lang="zh-CN" altLang="en-US" sz="2000" dirty="0">
                <a:latin typeface="微软雅黑" panose="020B0503020204020204" pitchFamily="34" charset="-122"/>
                <a:ea typeface="微软雅黑" panose="020B0503020204020204" pitchFamily="34" charset="-122"/>
              </a:rPr>
              <a:t>：肥胖患者</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体重指数</a:t>
            </a:r>
            <a:r>
              <a:rPr lang="en-US" altLang="zh-CN" sz="2000" dirty="0">
                <a:latin typeface="微软雅黑" panose="020B0503020204020204" pitchFamily="34" charset="-122"/>
                <a:ea typeface="微软雅黑" panose="020B0503020204020204" pitchFamily="34" charset="-122"/>
              </a:rPr>
              <a:t>(BMI)&gt;30 kg/m</a:t>
            </a:r>
          </a:p>
          <a:p>
            <a:pPr>
              <a:lnSpc>
                <a:spcPct val="150000"/>
              </a:lnSpc>
            </a:pPr>
            <a:r>
              <a:rPr lang="en-US" altLang="zh-CN" sz="2000" dirty="0">
                <a:latin typeface="微软雅黑" panose="020B0503020204020204" pitchFamily="34" charset="-122"/>
                <a:ea typeface="微软雅黑" panose="020B0503020204020204" pitchFamily="34" charset="-122"/>
              </a:rPr>
              <a:t>⑤65 </a:t>
            </a:r>
            <a:r>
              <a:rPr lang="zh-CN" altLang="en-US" sz="2000" dirty="0">
                <a:latin typeface="微软雅黑" panose="020B0503020204020204" pitchFamily="34" charset="-122"/>
                <a:ea typeface="微软雅黑" panose="020B0503020204020204" pitchFamily="34" charset="-122"/>
              </a:rPr>
              <a:t>岁及以上人群</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F2CD3D1-C57A-C5CB-735B-D9FBD3D645EA}"/>
              </a:ext>
            </a:extLst>
          </p:cNvPr>
          <p:cNvSpPr>
            <a:spLocks noGrp="1"/>
          </p:cNvSpPr>
          <p:nvPr>
            <p:ph type="title"/>
          </p:nvPr>
        </p:nvSpPr>
        <p:spPr/>
        <p:txBody>
          <a:bodyPr>
            <a:normAutofit fontScale="90000"/>
          </a:bodyPr>
          <a:lstStyle/>
          <a:p>
            <a:r>
              <a:rPr lang="zh-CN" altLang="en-US" b="1" dirty="0">
                <a:latin typeface="+mn-ea"/>
                <a:ea typeface="+mn-ea"/>
              </a:rPr>
              <a:t>重症高危患者</a:t>
            </a:r>
          </a:p>
        </p:txBody>
      </p:sp>
      <p:sp>
        <p:nvSpPr>
          <p:cNvPr id="3" name="内容占位符 2">
            <a:extLst>
              <a:ext uri="{FF2B5EF4-FFF2-40B4-BE49-F238E27FC236}">
                <a16:creationId xmlns:a16="http://schemas.microsoft.com/office/drawing/2014/main" id="{A7D5F726-E3F8-BD14-3060-629038A8A39D}"/>
              </a:ext>
            </a:extLst>
          </p:cNvPr>
          <p:cNvSpPr>
            <a:spLocks noGrp="1"/>
          </p:cNvSpPr>
          <p:nvPr>
            <p:ph idx="1"/>
          </p:nvPr>
        </p:nvSpPr>
        <p:spPr/>
        <p:txBody>
          <a:bodyPr>
            <a:normAutofit/>
          </a:bodyPr>
          <a:lstStyle/>
          <a:p>
            <a:pPr>
              <a:lnSpc>
                <a:spcPct val="150000"/>
              </a:lnSpc>
            </a:pPr>
            <a:r>
              <a:rPr lang="zh-CN" altLang="en-US" sz="1800" b="1" dirty="0">
                <a:latin typeface="+mn-ea"/>
              </a:rPr>
              <a:t>重症流感患者病情常</a:t>
            </a:r>
            <a:r>
              <a:rPr lang="zh-CN" altLang="en-US" sz="1800" b="1" dirty="0">
                <a:solidFill>
                  <a:srgbClr val="FF0000"/>
                </a:solidFill>
                <a:latin typeface="+mn-ea"/>
              </a:rPr>
              <a:t>进展迅速</a:t>
            </a:r>
            <a:r>
              <a:rPr lang="zh-CN" altLang="en-US" sz="1800" b="1" dirty="0">
                <a:latin typeface="+mn-ea"/>
              </a:rPr>
              <a:t>，主要表现为</a:t>
            </a:r>
            <a:r>
              <a:rPr lang="zh-CN" altLang="en-US" sz="1800" b="1" dirty="0">
                <a:solidFill>
                  <a:srgbClr val="FF0000"/>
                </a:solidFill>
                <a:latin typeface="+mn-ea"/>
              </a:rPr>
              <a:t>肺炎</a:t>
            </a:r>
            <a:r>
              <a:rPr lang="zh-CN" altLang="en-US" sz="1800" b="1" dirty="0">
                <a:latin typeface="+mn-ea"/>
              </a:rPr>
              <a:t>、急性呼吸窘迫综合征</a:t>
            </a:r>
            <a:r>
              <a:rPr lang="en-US" altLang="zh-CN" sz="1800" b="1" dirty="0">
                <a:latin typeface="+mn-ea"/>
              </a:rPr>
              <a:t>(ARDS)</a:t>
            </a:r>
            <a:r>
              <a:rPr lang="zh-CN" altLang="en-US" sz="1800" b="1" dirty="0">
                <a:latin typeface="+mn-ea"/>
              </a:rPr>
              <a:t>、急性肾损伤</a:t>
            </a:r>
            <a:r>
              <a:rPr lang="en-US" altLang="zh-CN" sz="1800" b="1" dirty="0">
                <a:latin typeface="+mn-ea"/>
              </a:rPr>
              <a:t>(AKI)</a:t>
            </a:r>
            <a:r>
              <a:rPr lang="zh-CN" altLang="en-US" sz="1800" b="1" dirty="0">
                <a:latin typeface="+mn-ea"/>
              </a:rPr>
              <a:t>、脓毒性休克和多器官功能障碍综合征</a:t>
            </a:r>
            <a:r>
              <a:rPr lang="en-US" altLang="zh-CN" sz="1800" b="1" dirty="0">
                <a:latin typeface="+mn-ea"/>
              </a:rPr>
              <a:t>MODS </a:t>
            </a:r>
            <a:r>
              <a:rPr lang="zh-CN" altLang="en-US" sz="1800" b="1" dirty="0">
                <a:latin typeface="+mn-ea"/>
              </a:rPr>
              <a:t>，肺炎是流感最常见的并发症</a:t>
            </a:r>
            <a:r>
              <a:rPr lang="en-US" altLang="zh-CN" sz="1800" b="1" dirty="0">
                <a:latin typeface="+mn-ea"/>
              </a:rPr>
              <a:t>,</a:t>
            </a:r>
            <a:r>
              <a:rPr lang="zh-CN" altLang="en-US" sz="1800" b="1" dirty="0">
                <a:latin typeface="+mn-ea"/>
              </a:rPr>
              <a:t>分为流感病毒性肺炎、继发性细菌性肺炎或混合性肺炎。</a:t>
            </a:r>
            <a:endParaRPr lang="en-US" altLang="zh-CN" sz="1800" b="1" dirty="0">
              <a:latin typeface="+mn-ea"/>
            </a:endParaRPr>
          </a:p>
          <a:p>
            <a:pPr>
              <a:lnSpc>
                <a:spcPct val="150000"/>
              </a:lnSpc>
            </a:pPr>
            <a:r>
              <a:rPr lang="zh-CN" altLang="en-US" sz="1800" b="1" dirty="0">
                <a:latin typeface="+mn-ea"/>
              </a:rPr>
              <a:t>与健康同龄人群相比</a:t>
            </a:r>
            <a:r>
              <a:rPr lang="en-US" altLang="zh-CN" sz="1800" b="1" dirty="0">
                <a:latin typeface="+mn-ea"/>
              </a:rPr>
              <a:t>,</a:t>
            </a:r>
            <a:r>
              <a:rPr lang="zh-CN" altLang="en-US" sz="1800" b="1" dirty="0">
                <a:latin typeface="+mn-ea"/>
              </a:rPr>
              <a:t>有</a:t>
            </a:r>
            <a:r>
              <a:rPr lang="zh-CN" altLang="en-US" sz="1800" b="1" dirty="0">
                <a:solidFill>
                  <a:srgbClr val="FF0000"/>
                </a:solidFill>
                <a:latin typeface="+mn-ea"/>
              </a:rPr>
              <a:t>慢性基础疾病的患者</a:t>
            </a:r>
            <a:r>
              <a:rPr lang="zh-CN" altLang="en-US" sz="1800" b="1" dirty="0">
                <a:latin typeface="+mn-ea"/>
              </a:rPr>
              <a:t>感染流感病毒后病情更重</a:t>
            </a:r>
            <a:r>
              <a:rPr lang="en-US" altLang="zh-CN" sz="1800" b="1" dirty="0">
                <a:latin typeface="+mn-ea"/>
              </a:rPr>
              <a:t>,</a:t>
            </a:r>
            <a:r>
              <a:rPr lang="zh-CN" altLang="en-US" sz="1800" b="1" dirty="0">
                <a:latin typeface="+mn-ea"/>
              </a:rPr>
              <a:t>死亡风险是健康人群的 </a:t>
            </a:r>
            <a:r>
              <a:rPr lang="en-US" altLang="zh-CN" sz="1800" b="1" dirty="0">
                <a:latin typeface="+mn-ea"/>
              </a:rPr>
              <a:t>11.3 </a:t>
            </a:r>
            <a:r>
              <a:rPr lang="zh-CN" altLang="en-US" sz="1800" b="1" dirty="0">
                <a:latin typeface="+mn-ea"/>
              </a:rPr>
              <a:t>倍</a:t>
            </a:r>
            <a:endParaRPr lang="en-US" altLang="zh-CN" sz="1800" b="1" dirty="0">
              <a:latin typeface="+mn-ea"/>
            </a:endParaRPr>
          </a:p>
          <a:p>
            <a:pPr>
              <a:lnSpc>
                <a:spcPct val="150000"/>
              </a:lnSpc>
            </a:pPr>
            <a:r>
              <a:rPr lang="zh-CN" altLang="en-US" sz="1800" b="1" dirty="0">
                <a:latin typeface="+mn-ea"/>
              </a:rPr>
              <a:t>流感性</a:t>
            </a:r>
            <a:r>
              <a:rPr lang="zh-CN" altLang="en-US" sz="1800" b="1" dirty="0">
                <a:solidFill>
                  <a:srgbClr val="FF0000"/>
                </a:solidFill>
                <a:latin typeface="+mn-ea"/>
              </a:rPr>
              <a:t>肺炎病变广泛、多发、多样性</a:t>
            </a:r>
            <a:r>
              <a:rPr lang="zh-CN" altLang="en-US" sz="1800" b="1" dirty="0">
                <a:latin typeface="+mn-ea"/>
              </a:rPr>
              <a:t>。初期支气管血管周围、胸膜下实变影及磨玻璃影。动态变化快</a:t>
            </a:r>
            <a:r>
              <a:rPr lang="en-US" altLang="zh-CN" sz="1800" b="1" dirty="0">
                <a:latin typeface="+mn-ea"/>
              </a:rPr>
              <a:t>,</a:t>
            </a:r>
            <a:r>
              <a:rPr lang="zh-CN" altLang="en-US" sz="1800" b="1" dirty="0">
                <a:latin typeface="+mn-ea"/>
              </a:rPr>
              <a:t>可迅速进展为弥漫性病变，严重时呈“白肺”样改变。发生 </a:t>
            </a:r>
            <a:r>
              <a:rPr lang="en-US" altLang="zh-CN" sz="1800" b="1" dirty="0">
                <a:latin typeface="+mn-ea"/>
              </a:rPr>
              <a:t>ARDS </a:t>
            </a:r>
            <a:r>
              <a:rPr lang="zh-CN" altLang="en-US" sz="1800" b="1" dirty="0">
                <a:latin typeface="+mn-ea"/>
              </a:rPr>
              <a:t>时，肺部广泛受累。病情好转后</a:t>
            </a:r>
            <a:r>
              <a:rPr lang="en-US" altLang="zh-CN" sz="1800" b="1" dirty="0">
                <a:latin typeface="+mn-ea"/>
              </a:rPr>
              <a:t>,</a:t>
            </a:r>
            <a:r>
              <a:rPr lang="zh-CN" altLang="en-US" sz="1800" b="1" dirty="0">
                <a:latin typeface="+mn-ea"/>
              </a:rPr>
              <a:t>肺内病灶</a:t>
            </a:r>
            <a:r>
              <a:rPr lang="en-US" altLang="zh-CN" sz="1800" b="1" dirty="0">
                <a:latin typeface="+mn-ea"/>
              </a:rPr>
              <a:t>2</a:t>
            </a:r>
            <a:r>
              <a:rPr lang="zh-CN" altLang="en-US" sz="1800" b="1" dirty="0">
                <a:latin typeface="+mn-ea"/>
              </a:rPr>
              <a:t>周左右开始逐渐吸收。</a:t>
            </a:r>
          </a:p>
        </p:txBody>
      </p:sp>
    </p:spTree>
    <p:extLst>
      <p:ext uri="{BB962C8B-B14F-4D97-AF65-F5344CB8AC3E}">
        <p14:creationId xmlns:p14="http://schemas.microsoft.com/office/powerpoint/2010/main" val="36975544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6FEE3A0-0E3D-DE13-C92C-CFDBCE457A10}"/>
              </a:ext>
            </a:extLst>
          </p:cNvPr>
          <p:cNvSpPr>
            <a:spLocks noGrp="1"/>
          </p:cNvSpPr>
          <p:nvPr>
            <p:ph type="title"/>
          </p:nvPr>
        </p:nvSpPr>
        <p:spPr>
          <a:xfrm>
            <a:off x="947639" y="204893"/>
            <a:ext cx="2412057" cy="597861"/>
          </a:xfrm>
        </p:spPr>
        <p:txBody>
          <a:bodyPr>
            <a:normAutofit fontScale="90000"/>
          </a:bodyPr>
          <a:lstStyle/>
          <a:p>
            <a:r>
              <a:rPr lang="zh-CN" altLang="en-US" b="1" dirty="0">
                <a:latin typeface="+mn-ea"/>
                <a:ea typeface="+mn-ea"/>
              </a:rPr>
              <a:t>流行分析</a:t>
            </a:r>
          </a:p>
        </p:txBody>
      </p:sp>
      <p:pic>
        <p:nvPicPr>
          <p:cNvPr id="5" name="内容占位符 4">
            <a:extLst>
              <a:ext uri="{FF2B5EF4-FFF2-40B4-BE49-F238E27FC236}">
                <a16:creationId xmlns:a16="http://schemas.microsoft.com/office/drawing/2014/main" id="{3A976C6A-10D1-ADEA-3F40-F7169B7535E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0039" y="2196197"/>
            <a:ext cx="5735961" cy="3762375"/>
          </a:xfrm>
        </p:spPr>
      </p:pic>
      <p:pic>
        <p:nvPicPr>
          <p:cNvPr id="7" name="图片 6">
            <a:extLst>
              <a:ext uri="{FF2B5EF4-FFF2-40B4-BE49-F238E27FC236}">
                <a16:creationId xmlns:a16="http://schemas.microsoft.com/office/drawing/2014/main" id="{67611E95-DB1C-2810-4EDF-6C4E781AEE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1349" y="2155547"/>
            <a:ext cx="5690692" cy="3618359"/>
          </a:xfrm>
          <a:prstGeom prst="rect">
            <a:avLst/>
          </a:prstGeom>
        </p:spPr>
      </p:pic>
      <p:sp>
        <p:nvSpPr>
          <p:cNvPr id="8" name="文本框 7">
            <a:extLst>
              <a:ext uri="{FF2B5EF4-FFF2-40B4-BE49-F238E27FC236}">
                <a16:creationId xmlns:a16="http://schemas.microsoft.com/office/drawing/2014/main" id="{D35C6DCF-5135-0DA6-0171-87A1FAFD4274}"/>
              </a:ext>
            </a:extLst>
          </p:cNvPr>
          <p:cNvSpPr txBox="1"/>
          <p:nvPr/>
        </p:nvSpPr>
        <p:spPr>
          <a:xfrm>
            <a:off x="911864" y="1323381"/>
            <a:ext cx="3347391" cy="461665"/>
          </a:xfrm>
          <a:prstGeom prst="rect">
            <a:avLst/>
          </a:prstGeom>
          <a:noFill/>
        </p:spPr>
        <p:txBody>
          <a:bodyPr wrap="none" rtlCol="0">
            <a:spAutoFit/>
          </a:bodyPr>
          <a:lstStyle/>
          <a:p>
            <a:r>
              <a:rPr lang="zh-CN" altLang="en-US" sz="2400" b="1"/>
              <a:t>国家流感中心 周报数据</a:t>
            </a:r>
            <a:endParaRPr lang="zh-CN" altLang="en-US" sz="2400" b="1" dirty="0"/>
          </a:p>
        </p:txBody>
      </p:sp>
      <p:sp>
        <p:nvSpPr>
          <p:cNvPr id="10" name="文本框 9">
            <a:extLst>
              <a:ext uri="{FF2B5EF4-FFF2-40B4-BE49-F238E27FC236}">
                <a16:creationId xmlns:a16="http://schemas.microsoft.com/office/drawing/2014/main" id="{7BE96A98-97F7-C573-E646-8C9A2BA7E547}"/>
              </a:ext>
            </a:extLst>
          </p:cNvPr>
          <p:cNvSpPr txBox="1"/>
          <p:nvPr/>
        </p:nvSpPr>
        <p:spPr>
          <a:xfrm>
            <a:off x="8868818" y="6237312"/>
            <a:ext cx="2808312" cy="369332"/>
          </a:xfrm>
          <a:prstGeom prst="rect">
            <a:avLst/>
          </a:prstGeom>
          <a:noFill/>
        </p:spPr>
        <p:txBody>
          <a:bodyPr wrap="square">
            <a:spAutoFit/>
          </a:bodyPr>
          <a:lstStyle/>
          <a:p>
            <a:r>
              <a:rPr lang="zh-CN" altLang="en-US" dirty="0"/>
              <a:t>https://ivdc.chinacdc.cn/</a:t>
            </a:r>
          </a:p>
        </p:txBody>
      </p:sp>
    </p:spTree>
    <p:extLst>
      <p:ext uri="{BB962C8B-B14F-4D97-AF65-F5344CB8AC3E}">
        <p14:creationId xmlns:p14="http://schemas.microsoft.com/office/powerpoint/2010/main" val="4109872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b="1" dirty="0">
                <a:latin typeface="微软雅黑" panose="020B0503020204020204" pitchFamily="34" charset="-122"/>
                <a:ea typeface="微软雅黑" panose="020B0503020204020204" pitchFamily="34" charset="-122"/>
              </a:rPr>
              <a:t>流感治疗原则</a:t>
            </a:r>
          </a:p>
        </p:txBody>
      </p:sp>
      <p:sp>
        <p:nvSpPr>
          <p:cNvPr id="4" name="Freeform 7"/>
          <p:cNvSpPr>
            <a:spLocks noChangeArrowheads="1"/>
          </p:cNvSpPr>
          <p:nvPr/>
        </p:nvSpPr>
        <p:spPr bwMode="auto">
          <a:xfrm>
            <a:off x="5586586" y="2392189"/>
            <a:ext cx="1038225" cy="915987"/>
          </a:xfrm>
          <a:custGeom>
            <a:avLst/>
            <a:gdLst>
              <a:gd name="T0" fmla="*/ 2684 w 2684"/>
              <a:gd name="T1" fmla="*/ 2365 h 2365"/>
              <a:gd name="T2" fmla="*/ 1342 w 2684"/>
              <a:gd name="T3" fmla="*/ 0 h 2365"/>
              <a:gd name="T4" fmla="*/ 0 w 2684"/>
              <a:gd name="T5" fmla="*/ 2365 h 2365"/>
              <a:gd name="T6" fmla="*/ 2684 w 2684"/>
              <a:gd name="T7" fmla="*/ 2365 h 2365"/>
              <a:gd name="T8" fmla="*/ 0 60000 65536"/>
              <a:gd name="T9" fmla="*/ 0 60000 65536"/>
              <a:gd name="T10" fmla="*/ 0 60000 65536"/>
              <a:gd name="T11" fmla="*/ 0 60000 65536"/>
              <a:gd name="T12" fmla="*/ 0 w 2684"/>
              <a:gd name="T13" fmla="*/ 0 h 2365"/>
              <a:gd name="T14" fmla="*/ 2684 w 2684"/>
              <a:gd name="T15" fmla="*/ 2365 h 2365"/>
            </a:gdLst>
            <a:ahLst/>
            <a:cxnLst>
              <a:cxn ang="T8">
                <a:pos x="T0" y="T1"/>
              </a:cxn>
              <a:cxn ang="T9">
                <a:pos x="T2" y="T3"/>
              </a:cxn>
              <a:cxn ang="T10">
                <a:pos x="T4" y="T5"/>
              </a:cxn>
              <a:cxn ang="T11">
                <a:pos x="T6" y="T7"/>
              </a:cxn>
            </a:cxnLst>
            <a:rect l="T12" t="T13" r="T14" b="T15"/>
            <a:pathLst>
              <a:path w="2684" h="2365">
                <a:moveTo>
                  <a:pt x="2684" y="2365"/>
                </a:moveTo>
                <a:lnTo>
                  <a:pt x="1342" y="0"/>
                </a:lnTo>
                <a:lnTo>
                  <a:pt x="0" y="2365"/>
                </a:lnTo>
                <a:lnTo>
                  <a:pt x="2684" y="2365"/>
                </a:lnTo>
                <a:close/>
              </a:path>
            </a:pathLst>
          </a:custGeom>
          <a:solidFill>
            <a:srgbClr val="4B649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zh-CN" noProof="1">
              <a:solidFill>
                <a:schemeClr val="lt1"/>
              </a:solidFill>
              <a:latin typeface="+mn-lt"/>
              <a:ea typeface="+mn-ea"/>
              <a:sym typeface="宋体" panose="02010600030101010101" pitchFamily="2" charset="-122"/>
            </a:endParaRPr>
          </a:p>
        </p:txBody>
      </p:sp>
      <p:sp>
        <p:nvSpPr>
          <p:cNvPr id="5" name="Freeform 8"/>
          <p:cNvSpPr>
            <a:spLocks noChangeArrowheads="1"/>
          </p:cNvSpPr>
          <p:nvPr/>
        </p:nvSpPr>
        <p:spPr bwMode="auto">
          <a:xfrm>
            <a:off x="4557886" y="3308176"/>
            <a:ext cx="1028700" cy="990600"/>
          </a:xfrm>
          <a:custGeom>
            <a:avLst/>
            <a:gdLst>
              <a:gd name="T0" fmla="*/ 2664 w 2664"/>
              <a:gd name="T1" fmla="*/ 0 h 2553"/>
              <a:gd name="T2" fmla="*/ 0 w 2664"/>
              <a:gd name="T3" fmla="*/ 546 h 2553"/>
              <a:gd name="T4" fmla="*/ 1835 w 2664"/>
              <a:gd name="T5" fmla="*/ 2553 h 2553"/>
              <a:gd name="T6" fmla="*/ 2664 w 2664"/>
              <a:gd name="T7" fmla="*/ 0 h 2553"/>
              <a:gd name="T8" fmla="*/ 0 60000 65536"/>
              <a:gd name="T9" fmla="*/ 0 60000 65536"/>
              <a:gd name="T10" fmla="*/ 0 60000 65536"/>
              <a:gd name="T11" fmla="*/ 0 60000 65536"/>
              <a:gd name="T12" fmla="*/ 0 w 2664"/>
              <a:gd name="T13" fmla="*/ 0 h 2553"/>
              <a:gd name="T14" fmla="*/ 2664 w 2664"/>
              <a:gd name="T15" fmla="*/ 2553 h 2553"/>
            </a:gdLst>
            <a:ahLst/>
            <a:cxnLst>
              <a:cxn ang="T8">
                <a:pos x="T0" y="T1"/>
              </a:cxn>
              <a:cxn ang="T9">
                <a:pos x="T2" y="T3"/>
              </a:cxn>
              <a:cxn ang="T10">
                <a:pos x="T4" y="T5"/>
              </a:cxn>
              <a:cxn ang="T11">
                <a:pos x="T6" y="T7"/>
              </a:cxn>
            </a:cxnLst>
            <a:rect l="T12" t="T13" r="T14" b="T15"/>
            <a:pathLst>
              <a:path w="2664" h="2553">
                <a:moveTo>
                  <a:pt x="2664" y="0"/>
                </a:moveTo>
                <a:lnTo>
                  <a:pt x="0" y="546"/>
                </a:lnTo>
                <a:lnTo>
                  <a:pt x="1835" y="2553"/>
                </a:lnTo>
                <a:lnTo>
                  <a:pt x="2664" y="0"/>
                </a:lnTo>
                <a:close/>
              </a:path>
            </a:pathLst>
          </a:custGeom>
          <a:solidFill>
            <a:schemeClr val="accent5">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zh-CN" noProof="1">
              <a:solidFill>
                <a:schemeClr val="lt1"/>
              </a:solidFill>
              <a:latin typeface="+mn-lt"/>
              <a:ea typeface="+mn-ea"/>
              <a:sym typeface="宋体" panose="02010600030101010101" pitchFamily="2" charset="-122"/>
            </a:endParaRPr>
          </a:p>
        </p:txBody>
      </p:sp>
      <p:sp>
        <p:nvSpPr>
          <p:cNvPr id="6" name="Freeform 9"/>
          <p:cNvSpPr>
            <a:spLocks noChangeArrowheads="1"/>
          </p:cNvSpPr>
          <p:nvPr/>
        </p:nvSpPr>
        <p:spPr bwMode="auto">
          <a:xfrm>
            <a:off x="5148436" y="4298776"/>
            <a:ext cx="955675" cy="1044575"/>
          </a:xfrm>
          <a:custGeom>
            <a:avLst/>
            <a:gdLst>
              <a:gd name="T0" fmla="*/ 305 w 2476"/>
              <a:gd name="T1" fmla="*/ 0 h 2702"/>
              <a:gd name="T2" fmla="*/ 0 w 2476"/>
              <a:gd name="T3" fmla="*/ 2702 h 2702"/>
              <a:gd name="T4" fmla="*/ 2476 w 2476"/>
              <a:gd name="T5" fmla="*/ 1578 h 2702"/>
              <a:gd name="T6" fmla="*/ 305 w 2476"/>
              <a:gd name="T7" fmla="*/ 0 h 2702"/>
              <a:gd name="T8" fmla="*/ 0 60000 65536"/>
              <a:gd name="T9" fmla="*/ 0 60000 65536"/>
              <a:gd name="T10" fmla="*/ 0 60000 65536"/>
              <a:gd name="T11" fmla="*/ 0 60000 65536"/>
              <a:gd name="T12" fmla="*/ 0 w 2476"/>
              <a:gd name="T13" fmla="*/ 0 h 2702"/>
              <a:gd name="T14" fmla="*/ 2476 w 2476"/>
              <a:gd name="T15" fmla="*/ 2702 h 2702"/>
            </a:gdLst>
            <a:ahLst/>
            <a:cxnLst>
              <a:cxn ang="T8">
                <a:pos x="T0" y="T1"/>
              </a:cxn>
              <a:cxn ang="T9">
                <a:pos x="T2" y="T3"/>
              </a:cxn>
              <a:cxn ang="T10">
                <a:pos x="T4" y="T5"/>
              </a:cxn>
              <a:cxn ang="T11">
                <a:pos x="T6" y="T7"/>
              </a:cxn>
            </a:cxnLst>
            <a:rect l="T12" t="T13" r="T14" b="T15"/>
            <a:pathLst>
              <a:path w="2476" h="2702">
                <a:moveTo>
                  <a:pt x="305" y="0"/>
                </a:moveTo>
                <a:lnTo>
                  <a:pt x="0" y="2702"/>
                </a:lnTo>
                <a:lnTo>
                  <a:pt x="2476" y="1578"/>
                </a:lnTo>
                <a:lnTo>
                  <a:pt x="305" y="0"/>
                </a:lnTo>
                <a:close/>
              </a:path>
            </a:pathLst>
          </a:custGeom>
          <a:solidFill>
            <a:schemeClr val="tx2">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zh-CN" noProof="1">
              <a:solidFill>
                <a:schemeClr val="lt1"/>
              </a:solidFill>
              <a:latin typeface="+mn-lt"/>
              <a:ea typeface="+mn-ea"/>
              <a:sym typeface="宋体" panose="02010600030101010101" pitchFamily="2" charset="-122"/>
            </a:endParaRPr>
          </a:p>
        </p:txBody>
      </p:sp>
      <p:sp>
        <p:nvSpPr>
          <p:cNvPr id="7" name="Freeform 10"/>
          <p:cNvSpPr>
            <a:spLocks noChangeArrowheads="1"/>
          </p:cNvSpPr>
          <p:nvPr/>
        </p:nvSpPr>
        <p:spPr bwMode="auto">
          <a:xfrm>
            <a:off x="6104111" y="4298776"/>
            <a:ext cx="958850" cy="1044575"/>
          </a:xfrm>
          <a:custGeom>
            <a:avLst/>
            <a:gdLst>
              <a:gd name="T0" fmla="*/ 0 w 2476"/>
              <a:gd name="T1" fmla="*/ 1578 h 2702"/>
              <a:gd name="T2" fmla="*/ 2476 w 2476"/>
              <a:gd name="T3" fmla="*/ 2702 h 2702"/>
              <a:gd name="T4" fmla="*/ 2172 w 2476"/>
              <a:gd name="T5" fmla="*/ 0 h 2702"/>
              <a:gd name="T6" fmla="*/ 0 w 2476"/>
              <a:gd name="T7" fmla="*/ 1578 h 2702"/>
              <a:gd name="T8" fmla="*/ 0 60000 65536"/>
              <a:gd name="T9" fmla="*/ 0 60000 65536"/>
              <a:gd name="T10" fmla="*/ 0 60000 65536"/>
              <a:gd name="T11" fmla="*/ 0 60000 65536"/>
              <a:gd name="T12" fmla="*/ 0 w 2476"/>
              <a:gd name="T13" fmla="*/ 0 h 2702"/>
              <a:gd name="T14" fmla="*/ 2476 w 2476"/>
              <a:gd name="T15" fmla="*/ 2702 h 2702"/>
            </a:gdLst>
            <a:ahLst/>
            <a:cxnLst>
              <a:cxn ang="T8">
                <a:pos x="T0" y="T1"/>
              </a:cxn>
              <a:cxn ang="T9">
                <a:pos x="T2" y="T3"/>
              </a:cxn>
              <a:cxn ang="T10">
                <a:pos x="T4" y="T5"/>
              </a:cxn>
              <a:cxn ang="T11">
                <a:pos x="T6" y="T7"/>
              </a:cxn>
            </a:cxnLst>
            <a:rect l="T12" t="T13" r="T14" b="T15"/>
            <a:pathLst>
              <a:path w="2476" h="2702">
                <a:moveTo>
                  <a:pt x="0" y="1578"/>
                </a:moveTo>
                <a:lnTo>
                  <a:pt x="2476" y="2702"/>
                </a:lnTo>
                <a:lnTo>
                  <a:pt x="2172" y="0"/>
                </a:lnTo>
                <a:lnTo>
                  <a:pt x="0" y="1578"/>
                </a:lnTo>
                <a:close/>
              </a:path>
            </a:pathLst>
          </a:custGeom>
          <a:solidFill>
            <a:srgbClr val="00B0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zh-CN" noProof="1">
              <a:sym typeface="宋体" panose="02010600030101010101" pitchFamily="2" charset="-122"/>
            </a:endParaRPr>
          </a:p>
        </p:txBody>
      </p:sp>
      <p:sp>
        <p:nvSpPr>
          <p:cNvPr id="8" name="Freeform 11"/>
          <p:cNvSpPr>
            <a:spLocks noChangeArrowheads="1"/>
          </p:cNvSpPr>
          <p:nvPr/>
        </p:nvSpPr>
        <p:spPr bwMode="auto">
          <a:xfrm>
            <a:off x="6624811" y="3308176"/>
            <a:ext cx="1028700" cy="990600"/>
          </a:xfrm>
          <a:custGeom>
            <a:avLst/>
            <a:gdLst>
              <a:gd name="T0" fmla="*/ 830 w 2664"/>
              <a:gd name="T1" fmla="*/ 2553 h 2553"/>
              <a:gd name="T2" fmla="*/ 2664 w 2664"/>
              <a:gd name="T3" fmla="*/ 546 h 2553"/>
              <a:gd name="T4" fmla="*/ 0 w 2664"/>
              <a:gd name="T5" fmla="*/ 0 h 2553"/>
              <a:gd name="T6" fmla="*/ 830 w 2664"/>
              <a:gd name="T7" fmla="*/ 2553 h 2553"/>
              <a:gd name="T8" fmla="*/ 0 60000 65536"/>
              <a:gd name="T9" fmla="*/ 0 60000 65536"/>
              <a:gd name="T10" fmla="*/ 0 60000 65536"/>
              <a:gd name="T11" fmla="*/ 0 60000 65536"/>
              <a:gd name="T12" fmla="*/ 0 w 2664"/>
              <a:gd name="T13" fmla="*/ 0 h 2553"/>
              <a:gd name="T14" fmla="*/ 2664 w 2664"/>
              <a:gd name="T15" fmla="*/ 2553 h 2553"/>
            </a:gdLst>
            <a:ahLst/>
            <a:cxnLst>
              <a:cxn ang="T8">
                <a:pos x="T0" y="T1"/>
              </a:cxn>
              <a:cxn ang="T9">
                <a:pos x="T2" y="T3"/>
              </a:cxn>
              <a:cxn ang="T10">
                <a:pos x="T4" y="T5"/>
              </a:cxn>
              <a:cxn ang="T11">
                <a:pos x="T6" y="T7"/>
              </a:cxn>
            </a:cxnLst>
            <a:rect l="T12" t="T13" r="T14" b="T15"/>
            <a:pathLst>
              <a:path w="2664" h="2553">
                <a:moveTo>
                  <a:pt x="830" y="2553"/>
                </a:moveTo>
                <a:lnTo>
                  <a:pt x="2664" y="546"/>
                </a:lnTo>
                <a:lnTo>
                  <a:pt x="0" y="0"/>
                </a:lnTo>
                <a:lnTo>
                  <a:pt x="830" y="2553"/>
                </a:lnTo>
                <a:close/>
              </a:path>
            </a:pathLst>
          </a:custGeom>
          <a:solidFill>
            <a:schemeClr val="accent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zh-CN" noProof="1">
              <a:sym typeface="宋体" panose="02010600030101010101" pitchFamily="2" charset="-122"/>
            </a:endParaRPr>
          </a:p>
        </p:txBody>
      </p:sp>
      <p:sp>
        <p:nvSpPr>
          <p:cNvPr id="9" name="矩形 7"/>
          <p:cNvSpPr>
            <a:spLocks noChangeArrowheads="1"/>
          </p:cNvSpPr>
          <p:nvPr/>
        </p:nvSpPr>
        <p:spPr bwMode="auto">
          <a:xfrm>
            <a:off x="5852716" y="2811289"/>
            <a:ext cx="4843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sym typeface="Swiss911 UCm BT" pitchFamily="2" charset="0"/>
              </a:rPr>
              <a:t>1</a:t>
            </a:r>
            <a:endParaRPr lang="zh-CN" altLang="en-US" sz="2000" b="1" dirty="0">
              <a:solidFill>
                <a:schemeClr val="bg1"/>
              </a:solidFill>
              <a:latin typeface="微软雅黑" panose="020B0503020204020204" pitchFamily="34" charset="-122"/>
              <a:ea typeface="微软雅黑" panose="020B0503020204020204" pitchFamily="34" charset="-122"/>
              <a:sym typeface="Swiss911 UCm BT" pitchFamily="2" charset="0"/>
            </a:endParaRPr>
          </a:p>
        </p:txBody>
      </p:sp>
      <p:sp>
        <p:nvSpPr>
          <p:cNvPr id="10" name="矩形 8"/>
          <p:cNvSpPr>
            <a:spLocks noChangeArrowheads="1"/>
          </p:cNvSpPr>
          <p:nvPr/>
        </p:nvSpPr>
        <p:spPr bwMode="auto">
          <a:xfrm>
            <a:off x="6841083" y="3543210"/>
            <a:ext cx="4599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sym typeface="Swiss911 UCm BT" pitchFamily="2" charset="0"/>
              </a:rPr>
              <a:t>2</a:t>
            </a:r>
            <a:endParaRPr lang="zh-CN" altLang="en-US" sz="2000" b="1" dirty="0">
              <a:solidFill>
                <a:schemeClr val="bg1"/>
              </a:solidFill>
              <a:latin typeface="微软雅黑" panose="020B0503020204020204" pitchFamily="34" charset="-122"/>
              <a:ea typeface="微软雅黑" panose="020B0503020204020204" pitchFamily="34" charset="-122"/>
              <a:sym typeface="Swiss911 UCm BT" pitchFamily="2" charset="0"/>
            </a:endParaRPr>
          </a:p>
        </p:txBody>
      </p:sp>
      <p:sp>
        <p:nvSpPr>
          <p:cNvPr id="11" name="矩形 9"/>
          <p:cNvSpPr>
            <a:spLocks noChangeArrowheads="1"/>
          </p:cNvSpPr>
          <p:nvPr/>
        </p:nvSpPr>
        <p:spPr bwMode="auto">
          <a:xfrm>
            <a:off x="6454378" y="4695338"/>
            <a:ext cx="5307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sym typeface="Swiss911 UCm BT" pitchFamily="2" charset="0"/>
              </a:rPr>
              <a:t>3</a:t>
            </a:r>
            <a:endParaRPr lang="zh-CN" altLang="en-US" sz="2000" b="1" dirty="0">
              <a:solidFill>
                <a:schemeClr val="bg1"/>
              </a:solidFill>
              <a:latin typeface="微软雅黑" panose="020B0503020204020204" pitchFamily="34" charset="-122"/>
              <a:ea typeface="微软雅黑" panose="020B0503020204020204" pitchFamily="34" charset="-122"/>
              <a:sym typeface="Swiss911 UCm BT" pitchFamily="2" charset="0"/>
            </a:endParaRPr>
          </a:p>
        </p:txBody>
      </p:sp>
      <p:sp>
        <p:nvSpPr>
          <p:cNvPr id="12" name="矩形 10"/>
          <p:cNvSpPr>
            <a:spLocks noChangeArrowheads="1"/>
          </p:cNvSpPr>
          <p:nvPr/>
        </p:nvSpPr>
        <p:spPr bwMode="auto">
          <a:xfrm>
            <a:off x="5234594" y="4692256"/>
            <a:ext cx="4934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sym typeface="Swiss911 UCm BT" pitchFamily="2" charset="0"/>
              </a:rPr>
              <a:t>4</a:t>
            </a:r>
            <a:endParaRPr lang="zh-CN" altLang="en-US" sz="2000" b="1" dirty="0">
              <a:solidFill>
                <a:schemeClr val="bg1"/>
              </a:solidFill>
              <a:latin typeface="微软雅黑" panose="020B0503020204020204" pitchFamily="34" charset="-122"/>
              <a:ea typeface="微软雅黑" panose="020B0503020204020204" pitchFamily="34" charset="-122"/>
              <a:sym typeface="Swiss911 UCm BT" pitchFamily="2" charset="0"/>
            </a:endParaRPr>
          </a:p>
        </p:txBody>
      </p:sp>
      <p:sp>
        <p:nvSpPr>
          <p:cNvPr id="13" name="矩形 11"/>
          <p:cNvSpPr>
            <a:spLocks noChangeArrowheads="1"/>
          </p:cNvSpPr>
          <p:nvPr/>
        </p:nvSpPr>
        <p:spPr bwMode="auto">
          <a:xfrm>
            <a:off x="4824859" y="3534843"/>
            <a:ext cx="575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sym typeface="Swiss911 UCm BT" pitchFamily="2" charset="0"/>
              </a:rPr>
              <a:t>5</a:t>
            </a:r>
            <a:endParaRPr lang="zh-CN" altLang="en-US" sz="2000" b="1" dirty="0">
              <a:solidFill>
                <a:schemeClr val="bg1"/>
              </a:solidFill>
              <a:latin typeface="微软雅黑" panose="020B0503020204020204" pitchFamily="34" charset="-122"/>
              <a:ea typeface="微软雅黑" panose="020B0503020204020204" pitchFamily="34" charset="-122"/>
              <a:sym typeface="Swiss911 UCm BT" pitchFamily="2" charset="0"/>
            </a:endParaRPr>
          </a:p>
        </p:txBody>
      </p:sp>
      <p:sp>
        <p:nvSpPr>
          <p:cNvPr id="14" name="TextBox 22"/>
          <p:cNvSpPr>
            <a:spLocks noChangeArrowheads="1"/>
          </p:cNvSpPr>
          <p:nvPr/>
        </p:nvSpPr>
        <p:spPr bwMode="auto">
          <a:xfrm>
            <a:off x="5616947" y="3605926"/>
            <a:ext cx="991394" cy="781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50000"/>
              </a:lnSpc>
            </a:pPr>
            <a:r>
              <a:rPr lang="zh-CN" altLang="en-US" b="1" dirty="0">
                <a:latin typeface="Arial" panose="020B0604020202020204" pitchFamily="34" charset="0"/>
                <a:ea typeface="微软雅黑" panose="020B0503020204020204" pitchFamily="34" charset="-122"/>
                <a:sym typeface="Arial" panose="020B0604020202020204" pitchFamily="34" charset="0"/>
              </a:rPr>
              <a:t>流感</a:t>
            </a:r>
            <a:endParaRPr lang="en-US" altLang="zh-CN" b="1" dirty="0">
              <a:latin typeface="Arial" panose="020B0604020202020204" pitchFamily="34" charset="0"/>
              <a:ea typeface="微软雅黑" panose="020B0503020204020204" pitchFamily="34" charset="-122"/>
              <a:sym typeface="Arial" panose="020B0604020202020204" pitchFamily="34" charset="0"/>
            </a:endParaRPr>
          </a:p>
          <a:p>
            <a:pPr algn="ctr">
              <a:lnSpc>
                <a:spcPct val="150000"/>
              </a:lnSpc>
            </a:pPr>
            <a:r>
              <a:rPr lang="zh-CN" altLang="en-US" b="1" dirty="0">
                <a:latin typeface="Arial" panose="020B0604020202020204" pitchFamily="34" charset="0"/>
                <a:ea typeface="微软雅黑" panose="020B0503020204020204" pitchFamily="34" charset="-122"/>
                <a:sym typeface="Arial" panose="020B0604020202020204" pitchFamily="34" charset="0"/>
              </a:rPr>
              <a:t>治疗原则</a:t>
            </a:r>
          </a:p>
        </p:txBody>
      </p:sp>
      <p:sp>
        <p:nvSpPr>
          <p:cNvPr id="15" name="TextBox 53"/>
          <p:cNvSpPr txBox="1"/>
          <p:nvPr/>
        </p:nvSpPr>
        <p:spPr>
          <a:xfrm>
            <a:off x="5303520" y="1628775"/>
            <a:ext cx="1759585" cy="645160"/>
          </a:xfrm>
          <a:prstGeom prst="rect">
            <a:avLst/>
          </a:prstGeom>
          <a:noFill/>
        </p:spPr>
        <p:txBody>
          <a:bodyPr wrap="square" rtlCol="0">
            <a:spAutoFit/>
          </a:bodyPr>
          <a:lstStyle/>
          <a:p>
            <a:r>
              <a:rPr lang="zh-CN" altLang="en-US" b="1" dirty="0">
                <a:solidFill>
                  <a:schemeClr val="tx1">
                    <a:lumMod val="75000"/>
                    <a:lumOff val="25000"/>
                  </a:schemeClr>
                </a:solidFill>
                <a:latin typeface="微软雅黑" panose="020B0503020204020204" pitchFamily="34" charset="-122"/>
                <a:cs typeface="Open Sans Light" panose="020B0306030504020204" pitchFamily="34" charset="0"/>
              </a:rPr>
              <a:t>临</a:t>
            </a:r>
            <a:r>
              <a:rPr lang="zh-CN" altLang="en-US" b="1" dirty="0">
                <a:latin typeface="微软雅黑" panose="020B0503020204020204" pitchFamily="34" charset="-122"/>
                <a:cs typeface="Open Sans Light" panose="020B0306030504020204" pitchFamily="34" charset="0"/>
              </a:rPr>
              <a:t>床</a:t>
            </a:r>
            <a:r>
              <a:rPr lang="zh-CN" altLang="zh-CN" b="1" dirty="0">
                <a:latin typeface="微软雅黑" panose="020B0503020204020204" pitchFamily="34" charset="-122"/>
                <a:cs typeface="Open Sans Light" panose="020B0306030504020204" pitchFamily="34" charset="0"/>
              </a:rPr>
              <a:t>确诊病例尽早隔离治疗</a:t>
            </a:r>
            <a:endParaRPr lang="zh-CN" altLang="en-US" b="1" dirty="0">
              <a:latin typeface="微软雅黑" panose="020B0503020204020204" pitchFamily="34" charset="-122"/>
              <a:cs typeface="Open Sans Light" panose="020B0306030504020204" pitchFamily="34" charset="0"/>
            </a:endParaRPr>
          </a:p>
        </p:txBody>
      </p:sp>
      <p:sp>
        <p:nvSpPr>
          <p:cNvPr id="16" name="TextBox 54"/>
          <p:cNvSpPr txBox="1"/>
          <p:nvPr/>
        </p:nvSpPr>
        <p:spPr>
          <a:xfrm>
            <a:off x="6600190" y="5551170"/>
            <a:ext cx="1584042" cy="646331"/>
          </a:xfrm>
          <a:prstGeom prst="rect">
            <a:avLst/>
          </a:prstGeom>
          <a:noFill/>
        </p:spPr>
        <p:txBody>
          <a:bodyPr wrap="square" rtlCol="0">
            <a:spAutoFit/>
          </a:bodyPr>
          <a:lstStyle/>
          <a:p>
            <a:pPr marL="0" lvl="1" algn="ctr"/>
            <a:r>
              <a:rPr lang="zh-CN" altLang="en-US" b="1" dirty="0">
                <a:latin typeface="微软雅黑" panose="020B0503020204020204" pitchFamily="34" charset="-122"/>
                <a:cs typeface="Open Sans Light" panose="020B0306030504020204" pitchFamily="34" charset="0"/>
              </a:rPr>
              <a:t>高危人群</a:t>
            </a:r>
            <a:r>
              <a:rPr lang="zh-CN" altLang="zh-CN" b="1" dirty="0">
                <a:latin typeface="微软雅黑" panose="020B0503020204020204" pitchFamily="34" charset="-122"/>
                <a:cs typeface="Open Sans Light" panose="020B0306030504020204" pitchFamily="34" charset="0"/>
              </a:rPr>
              <a:t>尽早抗病毒治疗</a:t>
            </a:r>
            <a:endParaRPr lang="zh-CN" altLang="en-US" b="1" dirty="0">
              <a:latin typeface="微软雅黑" panose="020B0503020204020204" pitchFamily="34" charset="-122"/>
              <a:cs typeface="Open Sans Light" panose="020B0306030504020204" pitchFamily="34" charset="0"/>
            </a:endParaRPr>
          </a:p>
        </p:txBody>
      </p:sp>
      <p:sp>
        <p:nvSpPr>
          <p:cNvPr id="17" name="TextBox 55"/>
          <p:cNvSpPr txBox="1"/>
          <p:nvPr/>
        </p:nvSpPr>
        <p:spPr>
          <a:xfrm>
            <a:off x="7823835" y="3284855"/>
            <a:ext cx="1408430" cy="645160"/>
          </a:xfrm>
          <a:prstGeom prst="rect">
            <a:avLst/>
          </a:prstGeom>
          <a:noFill/>
        </p:spPr>
        <p:txBody>
          <a:bodyPr wrap="square" rtlCol="0">
            <a:spAutoFit/>
          </a:bodyPr>
          <a:lstStyle/>
          <a:p>
            <a:r>
              <a:rPr lang="zh-CN" altLang="zh-CN" b="1" dirty="0">
                <a:latin typeface="微软雅黑" panose="020B0503020204020204" pitchFamily="34" charset="-122"/>
                <a:cs typeface="Open Sans Light" panose="020B0306030504020204" pitchFamily="34" charset="0"/>
              </a:rPr>
              <a:t>非住院患者居家隔离</a:t>
            </a:r>
          </a:p>
        </p:txBody>
      </p:sp>
      <p:sp>
        <p:nvSpPr>
          <p:cNvPr id="18" name="TextBox 56"/>
          <p:cNvSpPr txBox="1"/>
          <p:nvPr/>
        </p:nvSpPr>
        <p:spPr>
          <a:xfrm>
            <a:off x="4079875" y="5428615"/>
            <a:ext cx="1223010" cy="645160"/>
          </a:xfrm>
          <a:prstGeom prst="rect">
            <a:avLst/>
          </a:prstGeom>
          <a:noFill/>
        </p:spPr>
        <p:txBody>
          <a:bodyPr wrap="square" rtlCol="0">
            <a:spAutoFit/>
          </a:bodyPr>
          <a:lstStyle/>
          <a:p>
            <a:pPr marL="0" lvl="1" algn="ctr"/>
            <a:r>
              <a:rPr lang="zh-CN" altLang="zh-CN" b="1" dirty="0">
                <a:latin typeface="微软雅黑" panose="020B0503020204020204" pitchFamily="34" charset="-122"/>
                <a:cs typeface="Open Sans Light" panose="020B0306030504020204" pitchFamily="34" charset="0"/>
              </a:rPr>
              <a:t>合理选用退热药物</a:t>
            </a:r>
          </a:p>
        </p:txBody>
      </p:sp>
      <p:sp>
        <p:nvSpPr>
          <p:cNvPr id="19" name="TextBox 57"/>
          <p:cNvSpPr txBox="1"/>
          <p:nvPr/>
        </p:nvSpPr>
        <p:spPr>
          <a:xfrm>
            <a:off x="2855595" y="3308350"/>
            <a:ext cx="1590675" cy="645160"/>
          </a:xfrm>
          <a:prstGeom prst="rect">
            <a:avLst/>
          </a:prstGeom>
          <a:noFill/>
        </p:spPr>
        <p:txBody>
          <a:bodyPr wrap="square" rtlCol="0">
            <a:spAutoFit/>
          </a:bodyPr>
          <a:lstStyle/>
          <a:p>
            <a:r>
              <a:rPr lang="zh-CN" altLang="zh-CN" b="1" dirty="0">
                <a:latin typeface="微软雅黑" panose="020B0503020204020204" pitchFamily="34" charset="-122"/>
                <a:cs typeface="Open Sans Light" panose="020B0306030504020204" pitchFamily="34" charset="0"/>
              </a:rPr>
              <a:t>避免盲目使用抗菌药物</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86;p6"/>
          <p:cNvSpPr/>
          <p:nvPr/>
        </p:nvSpPr>
        <p:spPr>
          <a:xfrm rot="10800000" flipH="1">
            <a:off x="6139541" y="5480068"/>
            <a:ext cx="806250" cy="411320"/>
          </a:xfrm>
          <a:prstGeom prst="triangle">
            <a:avLst>
              <a:gd name="adj" fmla="val 50000"/>
            </a:avLst>
          </a:prstGeom>
          <a:gradFill>
            <a:gsLst>
              <a:gs pos="0">
                <a:srgbClr val="529ED4">
                  <a:alpha val="49803"/>
                </a:srgbClr>
              </a:gs>
              <a:gs pos="69000">
                <a:srgbClr val="529ED4">
                  <a:alpha val="0"/>
                </a:srgbClr>
              </a:gs>
              <a:gs pos="100000">
                <a:srgbClr val="529ED4">
                  <a:alpha val="0"/>
                </a:srgbClr>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panose="020B0604020202020204"/>
              <a:buNone/>
            </a:pPr>
            <a:endParaRPr sz="1400" b="0" i="0" u="none" strike="noStrike" cap="none">
              <a:solidFill>
                <a:srgbClr val="FFFFFF"/>
              </a:solidFill>
              <a:latin typeface="Arial" panose="020B0604020202020204"/>
              <a:ea typeface="Arial" panose="020B0604020202020204"/>
              <a:cs typeface="Arial" panose="020B0604020202020204"/>
              <a:sym typeface="Arial" panose="020B0604020202020204"/>
            </a:endParaRPr>
          </a:p>
        </p:txBody>
      </p:sp>
      <p:sp>
        <p:nvSpPr>
          <p:cNvPr id="5" name="Google Shape;287;p6"/>
          <p:cNvSpPr/>
          <p:nvPr/>
        </p:nvSpPr>
        <p:spPr>
          <a:xfrm>
            <a:off x="6542314" y="1687286"/>
            <a:ext cx="5061857" cy="4201885"/>
          </a:xfrm>
          <a:prstGeom prst="rect">
            <a:avLst/>
          </a:prstGeom>
          <a:solidFill>
            <a:srgbClr val="F2F2F2"/>
          </a:solidFill>
          <a:ln w="12700" cap="flat" cmpd="sng">
            <a:solidFill>
              <a:srgbClr val="00B0F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panose="020B0604020202020204"/>
              <a:buNone/>
            </a:pPr>
            <a:endParaRPr sz="1400" b="0" i="0" u="none" strike="noStrike" cap="none">
              <a:solidFill>
                <a:srgbClr val="FFFFFF"/>
              </a:solidFill>
              <a:latin typeface="Arial" panose="020B0604020202020204"/>
              <a:ea typeface="Arial" panose="020B0604020202020204"/>
              <a:cs typeface="Arial" panose="020B0604020202020204"/>
              <a:sym typeface="Arial" panose="020B0604020202020204"/>
            </a:endParaRPr>
          </a:p>
        </p:txBody>
      </p:sp>
      <p:sp>
        <p:nvSpPr>
          <p:cNvPr id="7" name="Google Shape;289;p6"/>
          <p:cNvSpPr txBox="1"/>
          <p:nvPr/>
        </p:nvSpPr>
        <p:spPr>
          <a:xfrm>
            <a:off x="945515" y="218440"/>
            <a:ext cx="4574421" cy="629920"/>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3200"/>
              <a:buFont typeface="Arial" panose="020B0604020202020204"/>
              <a:buNone/>
            </a:pPr>
            <a:r>
              <a:rPr lang="zh-CN" altLang="en-US" sz="3200" b="1" dirty="0">
                <a:latin typeface="微软雅黑" panose="020B0503020204020204" pitchFamily="34" charset="-122"/>
                <a:ea typeface="微软雅黑" panose="020B0503020204020204" pitchFamily="34" charset="-122"/>
              </a:rPr>
              <a:t>抗流感病毒药物的应用</a:t>
            </a:r>
            <a:endParaRPr lang="zh-CN" altLang="en-US" b="1" dirty="0">
              <a:latin typeface="微软雅黑" panose="020B0503020204020204" pitchFamily="34" charset="-122"/>
              <a:ea typeface="微软雅黑" panose="020B0503020204020204" pitchFamily="34" charset="-122"/>
            </a:endParaRPr>
          </a:p>
        </p:txBody>
      </p:sp>
      <p:sp>
        <p:nvSpPr>
          <p:cNvPr id="8" name="Google Shape;290;p6"/>
          <p:cNvSpPr/>
          <p:nvPr/>
        </p:nvSpPr>
        <p:spPr>
          <a:xfrm rot="10800000" flipH="1">
            <a:off x="141513" y="5490953"/>
            <a:ext cx="806250" cy="411320"/>
          </a:xfrm>
          <a:prstGeom prst="triangle">
            <a:avLst>
              <a:gd name="adj" fmla="val 50000"/>
            </a:avLst>
          </a:prstGeom>
          <a:gradFill>
            <a:gsLst>
              <a:gs pos="0">
                <a:srgbClr val="529ED4">
                  <a:alpha val="49803"/>
                </a:srgbClr>
              </a:gs>
              <a:gs pos="69000">
                <a:srgbClr val="529ED4">
                  <a:alpha val="0"/>
                </a:srgbClr>
              </a:gs>
              <a:gs pos="100000">
                <a:srgbClr val="529ED4">
                  <a:alpha val="0"/>
                </a:srgbClr>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panose="020B0604020202020204"/>
              <a:buNone/>
            </a:pPr>
            <a:endParaRPr sz="1400" b="0" i="0" u="none" strike="noStrike" cap="none">
              <a:solidFill>
                <a:srgbClr val="FFFFFF"/>
              </a:solidFill>
              <a:latin typeface="Arial" panose="020B0604020202020204"/>
              <a:ea typeface="Arial" panose="020B0604020202020204"/>
              <a:cs typeface="Arial" panose="020B0604020202020204"/>
              <a:sym typeface="Arial" panose="020B0604020202020204"/>
            </a:endParaRPr>
          </a:p>
        </p:txBody>
      </p:sp>
      <p:sp>
        <p:nvSpPr>
          <p:cNvPr id="13" name="Google Shape;295;p6"/>
          <p:cNvSpPr txBox="1"/>
          <p:nvPr/>
        </p:nvSpPr>
        <p:spPr>
          <a:xfrm>
            <a:off x="7075712" y="2218643"/>
            <a:ext cx="2090059" cy="3670877"/>
          </a:xfrm>
          <a:prstGeom prst="rect">
            <a:avLst/>
          </a:prstGeom>
          <a:noFill/>
          <a:ln>
            <a:noFill/>
          </a:ln>
        </p:spPr>
        <p:txBody>
          <a:bodyPr spcFirstLastPara="1" wrap="square" lIns="91425" tIns="45700" rIns="91425" bIns="45700" anchor="t" anchorCtr="0">
            <a:spAutoFit/>
          </a:bodyPr>
          <a:lstStyle/>
          <a:p>
            <a:pPr marL="285750" marR="0" lvl="0" indent="-285750" algn="l" rtl="0">
              <a:lnSpc>
                <a:spcPct val="120000"/>
              </a:lnSpc>
              <a:spcBef>
                <a:spcPts val="0"/>
              </a:spcBef>
              <a:spcAft>
                <a:spcPts val="0"/>
              </a:spcAft>
              <a:buClr>
                <a:srgbClr val="000000"/>
              </a:buClr>
              <a:buSzPts val="1800"/>
              <a:buFont typeface="Arial" panose="020B0604020202020204"/>
              <a:buChar char="•"/>
            </a:pPr>
            <a:r>
              <a:rPr lang="zh-CN" sz="1800" b="0" i="0" u="none" strike="noStrike" cap="none">
                <a:solidFill>
                  <a:schemeClr val="dk1"/>
                </a:solidFill>
                <a:latin typeface="Arial" panose="020B0604020202020204"/>
                <a:ea typeface="Arial" panose="020B0604020202020204"/>
                <a:cs typeface="Arial" panose="020B0604020202020204"/>
                <a:sym typeface="Arial" panose="020B0604020202020204"/>
              </a:rPr>
              <a:t>国际进展</a:t>
            </a: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285750" marR="0" lvl="0" indent="-285750" algn="l" rtl="0">
              <a:lnSpc>
                <a:spcPct val="120000"/>
              </a:lnSpc>
              <a:spcBef>
                <a:spcPts val="600"/>
              </a:spcBef>
              <a:spcAft>
                <a:spcPts val="0"/>
              </a:spcAft>
              <a:buClr>
                <a:srgbClr val="000000"/>
              </a:buClr>
              <a:buSzPts val="1800"/>
              <a:buFont typeface="Arial" panose="020B0604020202020204"/>
              <a:buChar char="•"/>
            </a:pPr>
            <a:r>
              <a:rPr lang="zh-CN" sz="1800" b="0" i="0" u="none" strike="noStrike" cap="none">
                <a:solidFill>
                  <a:schemeClr val="dk1"/>
                </a:solidFill>
                <a:latin typeface="Arial" panose="020B0604020202020204"/>
                <a:ea typeface="Arial" panose="020B0604020202020204"/>
                <a:cs typeface="Arial" panose="020B0604020202020204"/>
                <a:sym typeface="Arial" panose="020B0604020202020204"/>
              </a:rPr>
              <a:t>指南推荐</a:t>
            </a: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285750" marR="0" lvl="0" indent="-285750" algn="l" rtl="0">
              <a:lnSpc>
                <a:spcPct val="120000"/>
              </a:lnSpc>
              <a:spcBef>
                <a:spcPts val="600"/>
              </a:spcBef>
              <a:spcAft>
                <a:spcPts val="0"/>
              </a:spcAft>
              <a:buClr>
                <a:srgbClr val="000000"/>
              </a:buClr>
              <a:buSzPts val="1800"/>
              <a:buFont typeface="Arial" panose="020B0604020202020204"/>
              <a:buChar char="•"/>
            </a:pPr>
            <a:r>
              <a:rPr lang="zh-CN" sz="1800" b="0" i="0" u="none" strike="noStrike" cap="none">
                <a:solidFill>
                  <a:schemeClr val="dk1"/>
                </a:solidFill>
                <a:latin typeface="Arial" panose="020B0604020202020204"/>
                <a:ea typeface="Arial" panose="020B0604020202020204"/>
                <a:cs typeface="Arial" panose="020B0604020202020204"/>
                <a:sym typeface="Arial" panose="020B0604020202020204"/>
              </a:rPr>
              <a:t>药物特性</a:t>
            </a: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285750" marR="0" lvl="0" indent="-285750" algn="l" rtl="0">
              <a:lnSpc>
                <a:spcPct val="120000"/>
              </a:lnSpc>
              <a:spcBef>
                <a:spcPts val="600"/>
              </a:spcBef>
              <a:spcAft>
                <a:spcPts val="0"/>
              </a:spcAft>
              <a:buClr>
                <a:srgbClr val="000000"/>
              </a:buClr>
              <a:buSzPts val="1800"/>
              <a:buFont typeface="Arial" panose="020B0604020202020204"/>
              <a:buChar char="•"/>
            </a:pPr>
            <a:r>
              <a:rPr lang="zh-CN" sz="1800" b="0" i="0" u="none" strike="noStrike" cap="none">
                <a:solidFill>
                  <a:schemeClr val="dk1"/>
                </a:solidFill>
                <a:latin typeface="Arial" panose="020B0604020202020204"/>
                <a:ea typeface="Arial" panose="020B0604020202020204"/>
                <a:cs typeface="Arial" panose="020B0604020202020204"/>
                <a:sym typeface="Arial" panose="020B0604020202020204"/>
              </a:rPr>
              <a:t>作用机制</a:t>
            </a: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285750" marR="0" lvl="0" indent="-285750" algn="l" rtl="0">
              <a:lnSpc>
                <a:spcPct val="120000"/>
              </a:lnSpc>
              <a:spcBef>
                <a:spcPts val="600"/>
              </a:spcBef>
              <a:spcAft>
                <a:spcPts val="0"/>
              </a:spcAft>
              <a:buClr>
                <a:srgbClr val="000000"/>
              </a:buClr>
              <a:buSzPts val="1800"/>
              <a:buFont typeface="Arial" panose="020B0604020202020204"/>
              <a:buChar char="•"/>
            </a:pPr>
            <a:r>
              <a:rPr lang="zh-CN" sz="1800" b="0" i="0" u="none" strike="noStrike" cap="none">
                <a:solidFill>
                  <a:schemeClr val="dk1"/>
                </a:solidFill>
                <a:latin typeface="Arial" panose="020B0604020202020204"/>
                <a:ea typeface="Arial" panose="020B0604020202020204"/>
                <a:cs typeface="Arial" panose="020B0604020202020204"/>
                <a:sym typeface="Arial" panose="020B0604020202020204"/>
              </a:rPr>
              <a:t>药动学</a:t>
            </a: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285750" marR="0" lvl="0" indent="-285750" algn="l" rtl="0">
              <a:lnSpc>
                <a:spcPct val="120000"/>
              </a:lnSpc>
              <a:spcBef>
                <a:spcPts val="600"/>
              </a:spcBef>
              <a:spcAft>
                <a:spcPts val="0"/>
              </a:spcAft>
              <a:buClr>
                <a:srgbClr val="000000"/>
              </a:buClr>
              <a:buSzPts val="1800"/>
              <a:buFont typeface="Arial" panose="020B0604020202020204"/>
              <a:buChar char="•"/>
            </a:pPr>
            <a:r>
              <a:rPr lang="zh-CN" sz="1800" b="0" i="0" u="none" strike="noStrike" cap="none">
                <a:solidFill>
                  <a:schemeClr val="dk1"/>
                </a:solidFill>
                <a:latin typeface="Arial" panose="020B0604020202020204"/>
                <a:ea typeface="Arial" panose="020B0604020202020204"/>
                <a:cs typeface="Arial" panose="020B0604020202020204"/>
                <a:sym typeface="Arial" panose="020B0604020202020204"/>
              </a:rPr>
              <a:t>抗病毒活性</a:t>
            </a: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285750" marR="0" lvl="0" indent="-285750" algn="l" rtl="0">
              <a:lnSpc>
                <a:spcPct val="120000"/>
              </a:lnSpc>
              <a:spcBef>
                <a:spcPts val="600"/>
              </a:spcBef>
              <a:spcAft>
                <a:spcPts val="0"/>
              </a:spcAft>
              <a:buClr>
                <a:srgbClr val="000000"/>
              </a:buClr>
              <a:buSzPts val="1800"/>
              <a:buFont typeface="Arial" panose="020B0604020202020204"/>
              <a:buChar char="•"/>
            </a:pPr>
            <a:r>
              <a:rPr lang="zh-CN" sz="1800" b="0" i="0" u="none" strike="noStrike" cap="none">
                <a:solidFill>
                  <a:schemeClr val="dk1"/>
                </a:solidFill>
                <a:latin typeface="Arial" panose="020B0604020202020204"/>
                <a:ea typeface="Arial" panose="020B0604020202020204"/>
                <a:cs typeface="Arial" panose="020B0604020202020204"/>
                <a:sym typeface="Arial" panose="020B0604020202020204"/>
              </a:rPr>
              <a:t>疗效</a:t>
            </a: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285750" marR="0" lvl="0" indent="-285750" algn="l" rtl="0">
              <a:lnSpc>
                <a:spcPct val="120000"/>
              </a:lnSpc>
              <a:spcBef>
                <a:spcPts val="600"/>
              </a:spcBef>
              <a:spcAft>
                <a:spcPts val="0"/>
              </a:spcAft>
              <a:buClr>
                <a:srgbClr val="000000"/>
              </a:buClr>
              <a:buSzPts val="1800"/>
              <a:buFont typeface="Arial" panose="020B0604020202020204"/>
              <a:buChar char="•"/>
            </a:pPr>
            <a:r>
              <a:rPr lang="zh-CN" sz="1800" b="0" i="0" u="none" strike="noStrike" cap="none">
                <a:solidFill>
                  <a:schemeClr val="dk1"/>
                </a:solidFill>
                <a:latin typeface="Arial" panose="020B0604020202020204"/>
                <a:ea typeface="Arial" panose="020B0604020202020204"/>
                <a:cs typeface="Arial" panose="020B0604020202020204"/>
                <a:sym typeface="Arial" panose="020B0604020202020204"/>
              </a:rPr>
              <a:t>安全性</a:t>
            </a: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285750" marR="0" lvl="0" indent="-285750" algn="l" rtl="0">
              <a:lnSpc>
                <a:spcPct val="120000"/>
              </a:lnSpc>
              <a:spcBef>
                <a:spcPts val="600"/>
              </a:spcBef>
              <a:spcAft>
                <a:spcPts val="0"/>
              </a:spcAft>
              <a:buClr>
                <a:srgbClr val="000000"/>
              </a:buClr>
              <a:buSzPts val="1800"/>
              <a:buFont typeface="Arial" panose="020B0604020202020204"/>
              <a:buChar char="•"/>
            </a:pPr>
            <a:r>
              <a:rPr lang="zh-CN" sz="1800" b="0" i="0" u="none" strike="noStrike" cap="none">
                <a:solidFill>
                  <a:schemeClr val="dk1"/>
                </a:solidFill>
                <a:latin typeface="Arial" panose="020B0604020202020204"/>
                <a:ea typeface="Arial" panose="020B0604020202020204"/>
                <a:cs typeface="Arial" panose="020B0604020202020204"/>
                <a:sym typeface="Arial" panose="020B0604020202020204"/>
              </a:rPr>
              <a:t>药物经济学</a:t>
            </a:r>
          </a:p>
        </p:txBody>
      </p:sp>
      <p:sp>
        <p:nvSpPr>
          <p:cNvPr id="14" name="Google Shape;296;p6"/>
          <p:cNvSpPr/>
          <p:nvPr/>
        </p:nvSpPr>
        <p:spPr>
          <a:xfrm>
            <a:off x="6542315" y="1629592"/>
            <a:ext cx="5072742" cy="468086"/>
          </a:xfrm>
          <a:prstGeom prst="rect">
            <a:avLst/>
          </a:prstGeom>
          <a:solidFill>
            <a:srgbClr val="0180B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panose="020B0604020202020204"/>
              <a:buNone/>
            </a:pPr>
            <a:r>
              <a:rPr lang="zh-CN" sz="2000" b="1" i="0" u="none" strike="noStrike" cap="none">
                <a:solidFill>
                  <a:srgbClr val="FFFFFF"/>
                </a:solidFill>
                <a:latin typeface="Arial" panose="020B0604020202020204"/>
                <a:ea typeface="Arial" panose="020B0604020202020204"/>
                <a:cs typeface="Arial" panose="020B0604020202020204"/>
                <a:sym typeface="Arial" panose="020B0604020202020204"/>
              </a:rPr>
              <a:t>抗流感病毒药物的合理应用考虑的因素</a:t>
            </a:r>
            <a:endParaRPr sz="2000" b="1" i="0" u="none" strike="noStrike" cap="none">
              <a:solidFill>
                <a:srgbClr val="FFFFFF"/>
              </a:solidFill>
              <a:latin typeface="Arial" panose="020B0604020202020204"/>
              <a:ea typeface="Arial" panose="020B0604020202020204"/>
              <a:cs typeface="Arial" panose="020B0604020202020204"/>
              <a:sym typeface="Arial" panose="020B0604020202020204"/>
            </a:endParaRPr>
          </a:p>
        </p:txBody>
      </p:sp>
      <p:pic>
        <p:nvPicPr>
          <p:cNvPr id="2" name="图片 1" descr="Poster_3"/>
          <p:cNvPicPr>
            <a:picLocks noChangeAspect="1"/>
          </p:cNvPicPr>
          <p:nvPr/>
        </p:nvPicPr>
        <p:blipFill>
          <a:blip r:embed="rId2"/>
          <a:stretch>
            <a:fillRect/>
          </a:stretch>
        </p:blipFill>
        <p:spPr>
          <a:xfrm>
            <a:off x="2005965" y="1052830"/>
            <a:ext cx="3700780" cy="5207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578BD10-233C-61E1-0545-9DF6B0FD8867}"/>
              </a:ext>
            </a:extLst>
          </p:cNvPr>
          <p:cNvSpPr>
            <a:spLocks noGrp="1"/>
          </p:cNvSpPr>
          <p:nvPr>
            <p:ph type="title"/>
          </p:nvPr>
        </p:nvSpPr>
        <p:spPr/>
        <p:txBody>
          <a:bodyPr>
            <a:normAutofit fontScale="90000"/>
          </a:bodyPr>
          <a:lstStyle/>
          <a:p>
            <a:r>
              <a:rPr lang="zh-CN" altLang="en-US" b="1" dirty="0">
                <a:latin typeface="+mn-ea"/>
                <a:ea typeface="+mn-ea"/>
              </a:rPr>
              <a:t>国内外指南共识推荐药物</a:t>
            </a:r>
          </a:p>
        </p:txBody>
      </p:sp>
      <p:pic>
        <p:nvPicPr>
          <p:cNvPr id="5" name="内容占位符 4">
            <a:extLst>
              <a:ext uri="{FF2B5EF4-FFF2-40B4-BE49-F238E27FC236}">
                <a16:creationId xmlns:a16="http://schemas.microsoft.com/office/drawing/2014/main" id="{5B15295B-9C96-3FBE-BAE5-D94E57C4159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1160" y="782100"/>
            <a:ext cx="6163202" cy="3613101"/>
          </a:xfrm>
        </p:spPr>
      </p:pic>
      <p:pic>
        <p:nvPicPr>
          <p:cNvPr id="7" name="图片 6">
            <a:extLst>
              <a:ext uri="{FF2B5EF4-FFF2-40B4-BE49-F238E27FC236}">
                <a16:creationId xmlns:a16="http://schemas.microsoft.com/office/drawing/2014/main" id="{FF635266-2462-7903-FA64-9FEDABCC8D80}"/>
              </a:ext>
            </a:extLst>
          </p:cNvPr>
          <p:cNvPicPr>
            <a:picLocks noChangeAspect="1"/>
          </p:cNvPicPr>
          <p:nvPr/>
        </p:nvPicPr>
        <p:blipFill rotWithShape="1">
          <a:blip r:embed="rId3">
            <a:extLst>
              <a:ext uri="{28A0092B-C50C-407E-A947-70E740481C1C}">
                <a14:useLocalDpi xmlns:a14="http://schemas.microsoft.com/office/drawing/2010/main" val="0"/>
              </a:ext>
            </a:extLst>
          </a:blip>
          <a:srcRect l="-1" t="6857" r="-1449"/>
          <a:stretch/>
        </p:blipFill>
        <p:spPr>
          <a:xfrm>
            <a:off x="335359" y="2996952"/>
            <a:ext cx="5874803" cy="3365377"/>
          </a:xfrm>
          <a:prstGeom prst="rect">
            <a:avLst/>
          </a:prstGeom>
        </p:spPr>
      </p:pic>
      <p:pic>
        <p:nvPicPr>
          <p:cNvPr id="9" name="图片 8">
            <a:extLst>
              <a:ext uri="{FF2B5EF4-FFF2-40B4-BE49-F238E27FC236}">
                <a16:creationId xmlns:a16="http://schemas.microsoft.com/office/drawing/2014/main" id="{FD1B2964-035B-1F6C-B0EE-A7548FD60E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599" y="4336540"/>
            <a:ext cx="5663713" cy="2488682"/>
          </a:xfrm>
          <a:prstGeom prst="rect">
            <a:avLst/>
          </a:prstGeom>
        </p:spPr>
      </p:pic>
      <p:sp>
        <p:nvSpPr>
          <p:cNvPr id="10" name="文本框 9">
            <a:extLst>
              <a:ext uri="{FF2B5EF4-FFF2-40B4-BE49-F238E27FC236}">
                <a16:creationId xmlns:a16="http://schemas.microsoft.com/office/drawing/2014/main" id="{4465E9D4-67F0-347D-DF72-32C4367CC69E}"/>
              </a:ext>
            </a:extLst>
          </p:cNvPr>
          <p:cNvSpPr txBox="1"/>
          <p:nvPr/>
        </p:nvSpPr>
        <p:spPr>
          <a:xfrm>
            <a:off x="7104112" y="1268760"/>
            <a:ext cx="3384376" cy="475444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nSpc>
                <a:spcPct val="150000"/>
              </a:lnSpc>
            </a:pPr>
            <a:r>
              <a:rPr lang="zh-CN" altLang="en-US" sz="2400" b="1" dirty="0"/>
              <a:t>抗流感病毒药物</a:t>
            </a:r>
            <a:endParaRPr lang="en-US" altLang="zh-CN" sz="2400" b="1" dirty="0"/>
          </a:p>
          <a:p>
            <a:pPr>
              <a:lnSpc>
                <a:spcPct val="150000"/>
              </a:lnSpc>
            </a:pPr>
            <a:r>
              <a:rPr lang="en-US" altLang="zh-CN" sz="2000" b="1" dirty="0"/>
              <a:t>1</a:t>
            </a:r>
            <a:r>
              <a:rPr lang="zh-CN" altLang="en-US" sz="2000" b="1" dirty="0"/>
              <a:t>、神经氨酸酶抑制剂</a:t>
            </a:r>
            <a:r>
              <a:rPr lang="en-US" altLang="zh-CN" sz="2000" b="1" dirty="0"/>
              <a:t>(NAI)</a:t>
            </a:r>
          </a:p>
          <a:p>
            <a:pPr>
              <a:lnSpc>
                <a:spcPct val="150000"/>
              </a:lnSpc>
            </a:pPr>
            <a:r>
              <a:rPr lang="zh-CN" altLang="en-US" sz="2000" dirty="0"/>
              <a:t>奥司他韦</a:t>
            </a:r>
            <a:endParaRPr lang="en-US" altLang="zh-CN" sz="2000" dirty="0"/>
          </a:p>
          <a:p>
            <a:pPr>
              <a:lnSpc>
                <a:spcPct val="150000"/>
              </a:lnSpc>
            </a:pPr>
            <a:r>
              <a:rPr lang="zh-CN" altLang="en-US" sz="2000" dirty="0"/>
              <a:t>扎那米韦</a:t>
            </a:r>
            <a:endParaRPr lang="en-US" altLang="zh-CN" sz="2000" dirty="0"/>
          </a:p>
          <a:p>
            <a:pPr>
              <a:lnSpc>
                <a:spcPct val="150000"/>
              </a:lnSpc>
            </a:pPr>
            <a:r>
              <a:rPr lang="zh-CN" altLang="en-US" sz="2000" dirty="0"/>
              <a:t>帕拉米韦氯化钠注射液</a:t>
            </a:r>
            <a:endParaRPr lang="en-US" altLang="zh-CN" sz="2000" dirty="0"/>
          </a:p>
          <a:p>
            <a:pPr>
              <a:lnSpc>
                <a:spcPct val="150000"/>
              </a:lnSpc>
            </a:pPr>
            <a:r>
              <a:rPr lang="en-US" altLang="zh-CN" sz="2000" b="1" dirty="0"/>
              <a:t>2</a:t>
            </a:r>
            <a:r>
              <a:rPr lang="zh-CN" altLang="en-US" sz="2000" b="1" dirty="0"/>
              <a:t>、血凝素抑制剂</a:t>
            </a:r>
            <a:endParaRPr lang="en-US" altLang="zh-CN" sz="2000" b="1" dirty="0"/>
          </a:p>
          <a:p>
            <a:pPr>
              <a:lnSpc>
                <a:spcPct val="150000"/>
              </a:lnSpc>
            </a:pPr>
            <a:r>
              <a:rPr lang="zh-CN" altLang="en-US" sz="2000" dirty="0"/>
              <a:t>阿比多尔</a:t>
            </a:r>
            <a:endParaRPr lang="en-US" altLang="zh-CN" sz="2000" dirty="0"/>
          </a:p>
          <a:p>
            <a:pPr>
              <a:lnSpc>
                <a:spcPct val="150000"/>
              </a:lnSpc>
            </a:pPr>
            <a:r>
              <a:rPr lang="en-US" altLang="zh-CN" sz="2000" b="1" dirty="0"/>
              <a:t>3</a:t>
            </a:r>
            <a:r>
              <a:rPr lang="zh-CN" altLang="en-US" sz="2000" b="1" dirty="0"/>
              <a:t>、</a:t>
            </a:r>
            <a:r>
              <a:rPr lang="en-US" altLang="zh-CN" sz="2000" b="1" dirty="0"/>
              <a:t>RNA </a:t>
            </a:r>
            <a:r>
              <a:rPr lang="zh-CN" altLang="en-US" sz="2000" b="1" dirty="0"/>
              <a:t>聚合酶抑制剂 </a:t>
            </a:r>
            <a:endParaRPr lang="en-US" altLang="zh-CN" sz="2000" b="1" dirty="0"/>
          </a:p>
          <a:p>
            <a:pPr>
              <a:lnSpc>
                <a:spcPct val="150000"/>
              </a:lnSpc>
            </a:pPr>
            <a:r>
              <a:rPr lang="zh-CN" altLang="en-US" sz="2000" dirty="0"/>
              <a:t>玛巴洛沙韦</a:t>
            </a:r>
            <a:endParaRPr lang="en-US" altLang="zh-CN" sz="2000" dirty="0"/>
          </a:p>
          <a:p>
            <a:pPr>
              <a:lnSpc>
                <a:spcPct val="150000"/>
              </a:lnSpc>
            </a:pPr>
            <a:r>
              <a:rPr lang="zh-CN" altLang="en-US" sz="2000" dirty="0"/>
              <a:t>法维拉韦</a:t>
            </a:r>
          </a:p>
        </p:txBody>
      </p:sp>
    </p:spTree>
    <p:extLst>
      <p:ext uri="{BB962C8B-B14F-4D97-AF65-F5344CB8AC3E}">
        <p14:creationId xmlns:p14="http://schemas.microsoft.com/office/powerpoint/2010/main" val="29213529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b="1" dirty="0">
                <a:latin typeface="微软雅黑" panose="020B0503020204020204" pitchFamily="34" charset="-122"/>
                <a:ea typeface="微软雅黑" panose="020B0503020204020204" pitchFamily="34" charset="-122"/>
                <a:sym typeface="+mn-ea"/>
              </a:rPr>
              <a:t>抗流感病毒药物的应用</a:t>
            </a:r>
            <a:endParaRPr lang="zh-CN" altLang="en-US"/>
          </a:p>
        </p:txBody>
      </p:sp>
      <p:sp>
        <p:nvSpPr>
          <p:cNvPr id="3" name="内容占位符 2"/>
          <p:cNvSpPr>
            <a:spLocks noGrp="1"/>
          </p:cNvSpPr>
          <p:nvPr>
            <p:ph idx="1"/>
          </p:nvPr>
        </p:nvSpPr>
        <p:spPr>
          <a:xfrm>
            <a:off x="551180" y="1197075"/>
            <a:ext cx="10515600" cy="4621459"/>
          </a:xfrm>
        </p:spPr>
        <p:txBody>
          <a:bodyPr>
            <a:normAutofit/>
          </a:bodyPr>
          <a:lstStyle/>
          <a:p>
            <a:pPr>
              <a:lnSpc>
                <a:spcPct val="150000"/>
              </a:lnSpc>
            </a:pPr>
            <a:r>
              <a:rPr lang="zh-CN" altLang="en-US" sz="2400"/>
              <a:t>急诊</a:t>
            </a:r>
            <a:r>
              <a:rPr lang="zh-CN" altLang="en-US" sz="2400">
                <a:solidFill>
                  <a:srgbClr val="FF0000"/>
                </a:solidFill>
              </a:rPr>
              <a:t>重症流感患者</a:t>
            </a:r>
            <a:r>
              <a:rPr lang="zh-CN" altLang="en-US" sz="2400"/>
              <a:t>或满足 PICO65 标准中1条及以上有</a:t>
            </a:r>
            <a:r>
              <a:rPr lang="zh-CN" altLang="en-US" sz="2400">
                <a:solidFill>
                  <a:srgbClr val="FF0000"/>
                </a:solidFill>
              </a:rPr>
              <a:t>重症流感高危因素</a:t>
            </a:r>
            <a:r>
              <a:rPr lang="zh-CN" altLang="en-US" sz="2400"/>
              <a:t>的流感患者,应尽早给予经验性抗流感病毒治疗,</a:t>
            </a:r>
          </a:p>
          <a:p>
            <a:pPr>
              <a:lnSpc>
                <a:spcPct val="150000"/>
              </a:lnSpc>
            </a:pPr>
            <a:r>
              <a:rPr lang="zh-CN" altLang="en-US" sz="2400"/>
              <a:t>发病</a:t>
            </a:r>
            <a:r>
              <a:rPr lang="zh-CN" altLang="en-US" sz="2400">
                <a:solidFill>
                  <a:srgbClr val="FF0000"/>
                </a:solidFill>
              </a:rPr>
              <a:t>48小时内</a:t>
            </a:r>
            <a:r>
              <a:rPr lang="zh-CN" altLang="en-US" sz="2400"/>
              <a:t>进行抗病毒治疗可减少并发症,降低病死率，缩短住院时间。</a:t>
            </a:r>
          </a:p>
          <a:p>
            <a:pPr>
              <a:lnSpc>
                <a:spcPct val="150000"/>
              </a:lnSpc>
            </a:pPr>
            <a:r>
              <a:rPr lang="zh-CN" altLang="en-US" sz="2400"/>
              <a:t>发病时间</a:t>
            </a:r>
            <a:r>
              <a:rPr lang="zh-CN" altLang="en-US" sz="2400">
                <a:solidFill>
                  <a:srgbClr val="FF0000"/>
                </a:solidFill>
              </a:rPr>
              <a:t>超过48 小时</a:t>
            </a:r>
            <a:r>
              <a:rPr lang="zh-CN" altLang="en-US" sz="2400"/>
              <a:t>的</a:t>
            </a:r>
            <a:r>
              <a:rPr lang="zh-CN" altLang="en-US" sz="2400">
                <a:solidFill>
                  <a:srgbClr val="FF0000"/>
                </a:solidFill>
              </a:rPr>
              <a:t>重症患者</a:t>
            </a:r>
            <a:r>
              <a:rPr lang="zh-CN" altLang="en-US" sz="2400"/>
              <a:t>，依然可以从抗病毒治疗中</a:t>
            </a:r>
            <a:r>
              <a:rPr lang="zh-CN" altLang="en-US" sz="2400">
                <a:solidFill>
                  <a:srgbClr val="FF0000"/>
                </a:solidFill>
              </a:rPr>
              <a:t>获益</a:t>
            </a:r>
            <a:endParaRPr lang="zh-CN" altLang="en-US" sz="2400"/>
          </a:p>
          <a:p>
            <a:pPr>
              <a:lnSpc>
                <a:spcPct val="150000"/>
              </a:lnSpc>
            </a:pPr>
            <a:r>
              <a:rPr lang="zh-CN" altLang="en-US" sz="2400"/>
              <a:t>非重症且无重症流感高危因素的患者应充分评价风险和收益，考虑是否给予抗病毒治疗</a:t>
            </a:r>
          </a:p>
        </p:txBody>
      </p:sp>
      <p:sp>
        <p:nvSpPr>
          <p:cNvPr id="7" name="文本框 6"/>
          <p:cNvSpPr txBox="1"/>
          <p:nvPr/>
        </p:nvSpPr>
        <p:spPr>
          <a:xfrm>
            <a:off x="5447422" y="6309505"/>
            <a:ext cx="6480721" cy="276999"/>
          </a:xfrm>
          <a:prstGeom prst="rect">
            <a:avLst/>
          </a:prstGeom>
          <a:noFill/>
        </p:spPr>
        <p:txBody>
          <a:bodyPr wrap="square">
            <a:spAutoFit/>
          </a:bodyPr>
          <a:lstStyle/>
          <a:p>
            <a:r>
              <a:rPr lang="zh-CN" altLang="en-US" sz="1200" dirty="0"/>
              <a:t>成人流行性感冒诊疗规范急诊专家共识</a:t>
            </a:r>
            <a:r>
              <a:rPr lang="en-US" altLang="zh-CN" sz="1200" dirty="0"/>
              <a:t>(2022</a:t>
            </a:r>
            <a:r>
              <a:rPr lang="zh-CN" altLang="en-US" sz="1200" dirty="0"/>
              <a:t>版），中国急救医学2022年12月第42卷第12期</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303;p7"/>
          <p:cNvSpPr txBox="1"/>
          <p:nvPr/>
        </p:nvSpPr>
        <p:spPr>
          <a:xfrm>
            <a:off x="5433580" y="6567933"/>
            <a:ext cx="2893364" cy="234716"/>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A5A5A5"/>
              </a:buClr>
              <a:buSzPts val="800"/>
              <a:buFont typeface="Arial" panose="020B0604020202020204"/>
              <a:buNone/>
            </a:pPr>
            <a:r>
              <a:rPr lang="zh-CN" sz="800" b="0" i="0" u="none" strike="noStrike" cap="none" dirty="0">
                <a:latin typeface="Arial" panose="020B0604020202020204"/>
                <a:ea typeface="Arial" panose="020B0604020202020204"/>
                <a:cs typeface="Arial" panose="020B0604020202020204"/>
                <a:sym typeface="Arial" panose="020B0604020202020204"/>
              </a:rPr>
              <a:t>1. Davis et al. Virology J 2014 </a:t>
            </a:r>
            <a:endParaRPr dirty="0"/>
          </a:p>
          <a:p>
            <a:pPr marL="0" marR="0" lvl="0" indent="0" algn="l" rtl="0">
              <a:lnSpc>
                <a:spcPct val="100000"/>
              </a:lnSpc>
              <a:spcBef>
                <a:spcPts val="0"/>
              </a:spcBef>
              <a:spcAft>
                <a:spcPts val="0"/>
              </a:spcAft>
              <a:buClr>
                <a:srgbClr val="A5A5A5"/>
              </a:buClr>
              <a:buSzPts val="800"/>
              <a:buFont typeface="Arial" panose="020B0604020202020204"/>
              <a:buNone/>
            </a:pPr>
            <a:r>
              <a:rPr lang="zh-CN" sz="800" b="0" i="0" u="none" strike="noStrike" cap="none" dirty="0">
                <a:latin typeface="Arial" panose="020B0604020202020204"/>
                <a:ea typeface="Arial" panose="020B0604020202020204"/>
                <a:cs typeface="Arial" panose="020B0604020202020204"/>
                <a:sym typeface="Arial" panose="020B0604020202020204"/>
              </a:rPr>
              <a:t>2. Eisfeld et al. Nat Rev Microbiol 2015</a:t>
            </a:r>
            <a:endParaRPr dirty="0"/>
          </a:p>
        </p:txBody>
      </p:sp>
      <p:sp>
        <p:nvSpPr>
          <p:cNvPr id="5" name="Google Shape;304;p7"/>
          <p:cNvSpPr txBox="1"/>
          <p:nvPr/>
        </p:nvSpPr>
        <p:spPr>
          <a:xfrm>
            <a:off x="8057377" y="6699063"/>
            <a:ext cx="3819258" cy="103586"/>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A5A5A5"/>
              </a:buClr>
              <a:buSzPts val="800"/>
              <a:buFont typeface="Arial" panose="020B0604020202020204"/>
              <a:buNone/>
            </a:pPr>
            <a:r>
              <a:rPr lang="zh-CN" sz="800" b="0" i="0" u="none" strike="noStrike" cap="none" dirty="0">
                <a:latin typeface="Arial" panose="020B0604020202020204"/>
                <a:ea typeface="Arial" panose="020B0604020202020204"/>
                <a:cs typeface="Arial" panose="020B0604020202020204"/>
                <a:sym typeface="Arial" panose="020B0604020202020204"/>
              </a:rPr>
              <a:t>3. Kawaguchi et al. ESWI 2017</a:t>
            </a:r>
            <a:endParaRPr dirty="0"/>
          </a:p>
          <a:p>
            <a:pPr marL="0" marR="0" lvl="0" indent="0" algn="l" rtl="0">
              <a:lnSpc>
                <a:spcPct val="100000"/>
              </a:lnSpc>
              <a:spcBef>
                <a:spcPts val="0"/>
              </a:spcBef>
              <a:spcAft>
                <a:spcPts val="0"/>
              </a:spcAft>
              <a:buClr>
                <a:srgbClr val="A5A5A5"/>
              </a:buClr>
              <a:buSzPts val="800"/>
              <a:buFont typeface="Arial" panose="020B0604020202020204"/>
              <a:buNone/>
            </a:pPr>
            <a:r>
              <a:rPr lang="zh-CN" sz="800" b="0" i="0" u="none" strike="noStrike" cap="none" dirty="0">
                <a:latin typeface="Arial" panose="020B0604020202020204"/>
                <a:ea typeface="Arial" panose="020B0604020202020204"/>
                <a:cs typeface="Arial" panose="020B0604020202020204"/>
                <a:sym typeface="Arial" panose="020B0604020202020204"/>
              </a:rPr>
              <a:t>4. von Itzstein, Nat Rev Drug Discov 2007</a:t>
            </a:r>
            <a:endParaRPr dirty="0"/>
          </a:p>
          <a:p>
            <a:pPr marL="0" marR="0" lvl="0" indent="0" algn="l" rtl="0">
              <a:lnSpc>
                <a:spcPct val="100000"/>
              </a:lnSpc>
              <a:spcBef>
                <a:spcPts val="0"/>
              </a:spcBef>
              <a:spcAft>
                <a:spcPts val="0"/>
              </a:spcAft>
              <a:buClr>
                <a:srgbClr val="A5A5A5"/>
              </a:buClr>
              <a:buSzPts val="800"/>
              <a:buFont typeface="Arial" panose="020B0604020202020204"/>
              <a:buNone/>
            </a:pPr>
            <a:r>
              <a:rPr lang="zh-CN" sz="800" b="0" i="0" u="none" strike="noStrike" cap="none" dirty="0">
                <a:latin typeface="Arial" panose="020B0604020202020204"/>
                <a:ea typeface="Arial" panose="020B0604020202020204"/>
                <a:cs typeface="Arial" panose="020B0604020202020204"/>
                <a:sym typeface="Arial" panose="020B0604020202020204"/>
              </a:rPr>
              <a:t>4. 黎晓龙, 等. 药学学报药学前沿论坛暨中国药学会中药与天然药物专业委员会会议</a:t>
            </a:r>
            <a:endParaRPr sz="800" b="0" i="0" u="none" strike="noStrike" cap="none" dirty="0">
              <a:latin typeface="Arial" panose="020B0604020202020204"/>
              <a:ea typeface="Arial" panose="020B0604020202020204"/>
              <a:cs typeface="Arial" panose="020B0604020202020204"/>
              <a:sym typeface="Arial" panose="020B0604020202020204"/>
            </a:endParaRPr>
          </a:p>
        </p:txBody>
      </p:sp>
      <p:sp>
        <p:nvSpPr>
          <p:cNvPr id="6" name="Google Shape;305;p7"/>
          <p:cNvSpPr txBox="1"/>
          <p:nvPr/>
        </p:nvSpPr>
        <p:spPr>
          <a:xfrm>
            <a:off x="818960" y="177707"/>
            <a:ext cx="7631717" cy="58229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panose="020B0604020202020204"/>
              <a:buNone/>
            </a:pPr>
            <a:r>
              <a:rPr lang="zh-CN" sz="3200" b="1" i="0" u="none" strike="noStrike" cap="none" dirty="0">
                <a:solidFill>
                  <a:srgbClr val="000000"/>
                </a:solidFill>
                <a:latin typeface="微软雅黑" panose="020B0503020204020204" pitchFamily="34" charset="-122"/>
                <a:ea typeface="微软雅黑" panose="020B0503020204020204" pitchFamily="34" charset="-122"/>
                <a:cs typeface="Arial" panose="020B0604020202020204"/>
                <a:sym typeface="Arial" panose="020B0604020202020204"/>
              </a:rPr>
              <a:t>当前各类抗流感病毒药物作用位点分析</a:t>
            </a:r>
          </a:p>
        </p:txBody>
      </p:sp>
      <p:sp>
        <p:nvSpPr>
          <p:cNvPr id="7" name="Google Shape;306;p7"/>
          <p:cNvSpPr/>
          <p:nvPr/>
        </p:nvSpPr>
        <p:spPr>
          <a:xfrm>
            <a:off x="1497330" y="6021070"/>
            <a:ext cx="7277100" cy="30543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panose="020B0604020202020204"/>
              <a:buNone/>
            </a:pPr>
            <a:r>
              <a:rPr lang="zh-CN" sz="1400" b="0" i="0" u="none" strike="noStrike" cap="none" dirty="0">
                <a:solidFill>
                  <a:srgbClr val="000000"/>
                </a:solidFill>
                <a:latin typeface="Arial" panose="020B0604020202020204"/>
                <a:ea typeface="Arial" panose="020B0604020202020204"/>
                <a:cs typeface="Arial" panose="020B0604020202020204"/>
                <a:sym typeface="Arial" panose="020B0604020202020204"/>
              </a:rPr>
              <a:t>*</a:t>
            </a:r>
            <a:r>
              <a:rPr lang="zh-CN" sz="1400" b="0" i="0" u="none" strike="noStrike" cap="none"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 </a:t>
            </a:r>
            <a:r>
              <a:rPr lang="zh-CN" sz="1400" b="1" i="0" u="none" strike="noStrike" cap="none"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M2离子通道阻滞剂</a:t>
            </a:r>
            <a:r>
              <a:rPr lang="zh-CN" sz="1400" b="0" i="0" u="none" strike="noStrike" cap="none" dirty="0">
                <a:solidFill>
                  <a:srgbClr val="000000"/>
                </a:solidFill>
                <a:latin typeface="Arial" panose="020B0604020202020204"/>
                <a:ea typeface="Arial" panose="020B0604020202020204"/>
                <a:cs typeface="Arial" panose="020B0604020202020204"/>
                <a:sym typeface="Arial" panose="020B0604020202020204"/>
              </a:rPr>
              <a:t>金刚烷胺和金刚乙胺对目前流行的流感病毒株耐药率高，</a:t>
            </a:r>
            <a:r>
              <a:rPr lang="zh-CN" sz="1400" b="1" i="0" u="none" strike="noStrike" cap="none" dirty="0">
                <a:solidFill>
                  <a:srgbClr val="000000"/>
                </a:solidFill>
                <a:latin typeface="Arial" panose="020B0604020202020204"/>
                <a:ea typeface="Arial" panose="020B0604020202020204"/>
                <a:cs typeface="Arial" panose="020B0604020202020204"/>
                <a:sym typeface="Arial" panose="020B0604020202020204"/>
              </a:rPr>
              <a:t>不建议使用</a:t>
            </a:r>
            <a:endParaRPr sz="1400" b="1" i="0" u="none" strike="noStrike" cap="none" dirty="0">
              <a:solidFill>
                <a:srgbClr val="000000"/>
              </a:solidFill>
              <a:latin typeface="Arial" panose="020B0604020202020204"/>
              <a:ea typeface="Arial" panose="020B0604020202020204"/>
              <a:cs typeface="Arial" panose="020B0604020202020204"/>
              <a:sym typeface="Arial" panose="020B0604020202020204"/>
            </a:endParaRPr>
          </a:p>
        </p:txBody>
      </p:sp>
      <p:grpSp>
        <p:nvGrpSpPr>
          <p:cNvPr id="8" name="Google Shape;307;p7"/>
          <p:cNvGrpSpPr/>
          <p:nvPr/>
        </p:nvGrpSpPr>
        <p:grpSpPr>
          <a:xfrm>
            <a:off x="265959" y="1102786"/>
            <a:ext cx="11870473" cy="4990144"/>
            <a:chOff x="264404" y="1064033"/>
            <a:chExt cx="11872019" cy="4990795"/>
          </a:xfrm>
        </p:grpSpPr>
        <p:sp>
          <p:nvSpPr>
            <p:cNvPr id="9" name="Google Shape;308;p7"/>
            <p:cNvSpPr/>
            <p:nvPr/>
          </p:nvSpPr>
          <p:spPr>
            <a:xfrm>
              <a:off x="1972584" y="1449111"/>
              <a:ext cx="5991434" cy="4372067"/>
            </a:xfrm>
            <a:custGeom>
              <a:avLst/>
              <a:gdLst/>
              <a:ahLst/>
              <a:cxnLst/>
              <a:rect l="l" t="t" r="r" b="b"/>
              <a:pathLst>
                <a:path w="1539" h="1049" extrusionOk="0">
                  <a:moveTo>
                    <a:pt x="93" y="0"/>
                  </a:moveTo>
                  <a:cubicBezTo>
                    <a:pt x="1539" y="0"/>
                    <a:pt x="1539" y="0"/>
                    <a:pt x="1539" y="0"/>
                  </a:cubicBezTo>
                  <a:cubicBezTo>
                    <a:pt x="1539" y="1049"/>
                    <a:pt x="1539" y="1049"/>
                    <a:pt x="1539" y="1049"/>
                  </a:cubicBezTo>
                  <a:cubicBezTo>
                    <a:pt x="93" y="1049"/>
                    <a:pt x="93" y="1049"/>
                    <a:pt x="93" y="1049"/>
                  </a:cubicBezTo>
                  <a:cubicBezTo>
                    <a:pt x="93" y="1049"/>
                    <a:pt x="0" y="760"/>
                    <a:pt x="0" y="561"/>
                  </a:cubicBezTo>
                  <a:cubicBezTo>
                    <a:pt x="0" y="362"/>
                    <a:pt x="93" y="0"/>
                    <a:pt x="93" y="0"/>
                  </a:cubicBezTo>
                  <a:close/>
                </a:path>
              </a:pathLst>
            </a:custGeom>
            <a:solidFill>
              <a:srgbClr val="DAE5F1"/>
            </a:solidFill>
            <a:ln>
              <a:noFill/>
            </a:ln>
          </p:spPr>
          <p:txBody>
            <a:bodyPr spcFirstLastPara="1" wrap="square" lIns="121875" tIns="60925" rIns="121875" bIns="60925" anchor="ctr" anchorCtr="0">
              <a:noAutofit/>
            </a:bodyPr>
            <a:lstStyle/>
            <a:p>
              <a:pPr marL="0" marR="0" lvl="0" indent="0" algn="ctr" rtl="0">
                <a:lnSpc>
                  <a:spcPct val="100000"/>
                </a:lnSpc>
                <a:spcBef>
                  <a:spcPts val="0"/>
                </a:spcBef>
                <a:spcAft>
                  <a:spcPts val="0"/>
                </a:spcAft>
                <a:buClr>
                  <a:schemeClr val="dk1"/>
                </a:buClr>
                <a:buSzPts val="2400"/>
                <a:buFont typeface="Arial" panose="020B0604020202020204"/>
                <a:buNone/>
              </a:pPr>
              <a:endParaRPr sz="2400" b="0" i="0" u="none" strike="noStrike" cap="none">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0" name="Google Shape;309;p7"/>
            <p:cNvSpPr/>
            <p:nvPr/>
          </p:nvSpPr>
          <p:spPr>
            <a:xfrm flipH="1">
              <a:off x="3498421" y="1449071"/>
              <a:ext cx="6118365" cy="4372067"/>
            </a:xfrm>
            <a:custGeom>
              <a:avLst/>
              <a:gdLst/>
              <a:ahLst/>
              <a:cxnLst/>
              <a:rect l="l" t="t" r="r" b="b"/>
              <a:pathLst>
                <a:path w="1539" h="1049" extrusionOk="0">
                  <a:moveTo>
                    <a:pt x="93" y="0"/>
                  </a:moveTo>
                  <a:cubicBezTo>
                    <a:pt x="1539" y="0"/>
                    <a:pt x="1539" y="0"/>
                    <a:pt x="1539" y="0"/>
                  </a:cubicBezTo>
                  <a:cubicBezTo>
                    <a:pt x="1539" y="1049"/>
                    <a:pt x="1539" y="1049"/>
                    <a:pt x="1539" y="1049"/>
                  </a:cubicBezTo>
                  <a:cubicBezTo>
                    <a:pt x="93" y="1049"/>
                    <a:pt x="93" y="1049"/>
                    <a:pt x="93" y="1049"/>
                  </a:cubicBezTo>
                  <a:cubicBezTo>
                    <a:pt x="93" y="1049"/>
                    <a:pt x="0" y="760"/>
                    <a:pt x="0" y="561"/>
                  </a:cubicBezTo>
                  <a:cubicBezTo>
                    <a:pt x="0" y="362"/>
                    <a:pt x="93" y="0"/>
                    <a:pt x="93" y="0"/>
                  </a:cubicBezTo>
                  <a:close/>
                </a:path>
              </a:pathLst>
            </a:custGeom>
            <a:solidFill>
              <a:srgbClr val="DAE5F1"/>
            </a:solidFill>
            <a:ln>
              <a:noFill/>
            </a:ln>
          </p:spPr>
          <p:txBody>
            <a:bodyPr spcFirstLastPara="1" wrap="square" lIns="121875" tIns="60925" rIns="121875" bIns="60925" anchor="ctr" anchorCtr="0">
              <a:noAutofit/>
            </a:bodyPr>
            <a:lstStyle/>
            <a:p>
              <a:pPr marL="0" marR="0" lvl="0" indent="0" algn="ctr" rtl="0">
                <a:lnSpc>
                  <a:spcPct val="100000"/>
                </a:lnSpc>
                <a:spcBef>
                  <a:spcPts val="0"/>
                </a:spcBef>
                <a:spcAft>
                  <a:spcPts val="0"/>
                </a:spcAft>
                <a:buClr>
                  <a:schemeClr val="dk1"/>
                </a:buClr>
                <a:buSzPts val="2400"/>
                <a:buFont typeface="Arial" panose="020B0604020202020204"/>
                <a:buNone/>
              </a:pPr>
              <a:endParaRPr sz="2400" b="0" i="0" u="none" strike="noStrike" cap="none">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nvGrpSpPr>
            <p:cNvPr id="11" name="Google Shape;310;p7"/>
            <p:cNvGrpSpPr/>
            <p:nvPr/>
          </p:nvGrpSpPr>
          <p:grpSpPr>
            <a:xfrm rot="10800000" flipH="1">
              <a:off x="8858687" y="3360789"/>
              <a:ext cx="959808" cy="925672"/>
              <a:chOff x="6959086" y="2609793"/>
              <a:chExt cx="745926" cy="704494"/>
            </a:xfrm>
          </p:grpSpPr>
          <p:sp>
            <p:nvSpPr>
              <p:cNvPr id="388" name="Google Shape;311;p7"/>
              <p:cNvSpPr/>
              <p:nvPr/>
            </p:nvSpPr>
            <p:spPr>
              <a:xfrm>
                <a:off x="6959086" y="2609793"/>
                <a:ext cx="675086" cy="661234"/>
              </a:xfrm>
              <a:prstGeom prst="ellipse">
                <a:avLst/>
              </a:prstGeom>
              <a:solidFill>
                <a:srgbClr val="CCEEFC"/>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89" name="Google Shape;312;p7"/>
              <p:cNvSpPr/>
              <p:nvPr/>
            </p:nvSpPr>
            <p:spPr>
              <a:xfrm>
                <a:off x="7513207" y="2628137"/>
                <a:ext cx="49011" cy="32309"/>
              </a:xfrm>
              <a:custGeom>
                <a:avLst/>
                <a:gdLst/>
                <a:ahLst/>
                <a:cxnLst/>
                <a:rect l="l" t="t" r="r" b="b"/>
                <a:pathLst>
                  <a:path w="95" h="63" extrusionOk="0">
                    <a:moveTo>
                      <a:pt x="94" y="59"/>
                    </a:moveTo>
                    <a:cubicBezTo>
                      <a:pt x="89" y="61"/>
                      <a:pt x="83" y="62"/>
                      <a:pt x="76" y="62"/>
                    </a:cubicBezTo>
                    <a:cubicBezTo>
                      <a:pt x="65" y="62"/>
                      <a:pt x="52" y="59"/>
                      <a:pt x="38" y="52"/>
                    </a:cubicBezTo>
                    <a:cubicBezTo>
                      <a:pt x="13" y="37"/>
                      <a:pt x="3" y="15"/>
                      <a:pt x="1" y="1"/>
                    </a:cubicBezTo>
                    <a:cubicBezTo>
                      <a:pt x="1" y="0"/>
                      <a:pt x="1" y="0"/>
                      <a:pt x="1" y="0"/>
                    </a:cubicBezTo>
                    <a:cubicBezTo>
                      <a:pt x="0" y="1"/>
                      <a:pt x="0" y="1"/>
                      <a:pt x="0" y="1"/>
                    </a:cubicBezTo>
                    <a:cubicBezTo>
                      <a:pt x="2" y="16"/>
                      <a:pt x="12" y="38"/>
                      <a:pt x="38" y="52"/>
                    </a:cubicBezTo>
                    <a:cubicBezTo>
                      <a:pt x="51" y="60"/>
                      <a:pt x="65" y="63"/>
                      <a:pt x="76" y="63"/>
                    </a:cubicBezTo>
                    <a:cubicBezTo>
                      <a:pt x="83" y="63"/>
                      <a:pt x="89" y="62"/>
                      <a:pt x="95" y="60"/>
                    </a:cubicBezTo>
                    <a:cubicBezTo>
                      <a:pt x="95" y="60"/>
                      <a:pt x="95" y="60"/>
                      <a:pt x="95" y="60"/>
                    </a:cubicBezTo>
                    <a:cubicBezTo>
                      <a:pt x="94" y="59"/>
                      <a:pt x="94" y="59"/>
                      <a:pt x="94" y="59"/>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90" name="Google Shape;313;p7"/>
              <p:cNvSpPr/>
              <p:nvPr/>
            </p:nvSpPr>
            <p:spPr>
              <a:xfrm>
                <a:off x="7513207" y="2628137"/>
                <a:ext cx="49011" cy="32309"/>
              </a:xfrm>
              <a:custGeom>
                <a:avLst/>
                <a:gdLst/>
                <a:ahLst/>
                <a:cxnLst/>
                <a:rect l="l" t="t" r="r" b="b"/>
                <a:pathLst>
                  <a:path w="95" h="63" extrusionOk="0">
                    <a:moveTo>
                      <a:pt x="94" y="59"/>
                    </a:moveTo>
                    <a:cubicBezTo>
                      <a:pt x="89" y="61"/>
                      <a:pt x="83" y="62"/>
                      <a:pt x="76" y="62"/>
                    </a:cubicBezTo>
                    <a:cubicBezTo>
                      <a:pt x="65" y="62"/>
                      <a:pt x="52" y="59"/>
                      <a:pt x="38" y="52"/>
                    </a:cubicBezTo>
                    <a:cubicBezTo>
                      <a:pt x="13" y="37"/>
                      <a:pt x="3" y="15"/>
                      <a:pt x="1" y="1"/>
                    </a:cubicBezTo>
                    <a:cubicBezTo>
                      <a:pt x="1" y="0"/>
                      <a:pt x="1" y="0"/>
                      <a:pt x="1" y="0"/>
                    </a:cubicBezTo>
                    <a:cubicBezTo>
                      <a:pt x="0" y="1"/>
                      <a:pt x="0" y="1"/>
                      <a:pt x="0" y="1"/>
                    </a:cubicBezTo>
                    <a:cubicBezTo>
                      <a:pt x="2" y="16"/>
                      <a:pt x="12" y="38"/>
                      <a:pt x="38" y="52"/>
                    </a:cubicBezTo>
                    <a:cubicBezTo>
                      <a:pt x="51" y="60"/>
                      <a:pt x="65" y="63"/>
                      <a:pt x="76" y="63"/>
                    </a:cubicBezTo>
                    <a:cubicBezTo>
                      <a:pt x="83" y="63"/>
                      <a:pt x="89" y="62"/>
                      <a:pt x="95" y="60"/>
                    </a:cubicBezTo>
                    <a:cubicBezTo>
                      <a:pt x="95" y="60"/>
                      <a:pt x="95" y="60"/>
                      <a:pt x="95" y="60"/>
                    </a:cubicBezTo>
                    <a:cubicBezTo>
                      <a:pt x="94" y="59"/>
                      <a:pt x="94" y="59"/>
                      <a:pt x="94" y="59"/>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91" name="Google Shape;314;p7"/>
              <p:cNvSpPr/>
              <p:nvPr/>
            </p:nvSpPr>
            <p:spPr>
              <a:xfrm>
                <a:off x="7657501" y="2858953"/>
                <a:ext cx="20535" cy="56130"/>
              </a:xfrm>
              <a:custGeom>
                <a:avLst/>
                <a:gdLst/>
                <a:ahLst/>
                <a:cxnLst/>
                <a:rect l="l" t="t" r="r" b="b"/>
                <a:pathLst>
                  <a:path w="40" h="109" extrusionOk="0">
                    <a:moveTo>
                      <a:pt x="39" y="108"/>
                    </a:moveTo>
                    <a:cubicBezTo>
                      <a:pt x="27" y="101"/>
                      <a:pt x="11" y="87"/>
                      <a:pt x="4" y="64"/>
                    </a:cubicBezTo>
                    <a:cubicBezTo>
                      <a:pt x="2" y="55"/>
                      <a:pt x="1" y="48"/>
                      <a:pt x="1" y="40"/>
                    </a:cubicBezTo>
                    <a:cubicBezTo>
                      <a:pt x="1" y="23"/>
                      <a:pt x="7" y="9"/>
                      <a:pt x="13" y="1"/>
                    </a:cubicBezTo>
                    <a:cubicBezTo>
                      <a:pt x="13" y="0"/>
                      <a:pt x="13" y="0"/>
                      <a:pt x="13" y="0"/>
                    </a:cubicBezTo>
                    <a:cubicBezTo>
                      <a:pt x="12" y="0"/>
                      <a:pt x="12" y="0"/>
                      <a:pt x="12" y="0"/>
                    </a:cubicBezTo>
                    <a:cubicBezTo>
                      <a:pt x="6" y="9"/>
                      <a:pt x="0" y="23"/>
                      <a:pt x="0" y="40"/>
                    </a:cubicBezTo>
                    <a:cubicBezTo>
                      <a:pt x="0" y="48"/>
                      <a:pt x="1" y="56"/>
                      <a:pt x="3" y="64"/>
                    </a:cubicBezTo>
                    <a:cubicBezTo>
                      <a:pt x="11" y="87"/>
                      <a:pt x="26" y="102"/>
                      <a:pt x="39" y="109"/>
                    </a:cubicBezTo>
                    <a:cubicBezTo>
                      <a:pt x="40" y="109"/>
                      <a:pt x="40" y="109"/>
                      <a:pt x="40" y="109"/>
                    </a:cubicBezTo>
                    <a:cubicBezTo>
                      <a:pt x="39" y="108"/>
                      <a:pt x="39" y="108"/>
                      <a:pt x="39" y="108"/>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92" name="Google Shape;315;p7"/>
              <p:cNvSpPr/>
              <p:nvPr/>
            </p:nvSpPr>
            <p:spPr>
              <a:xfrm>
                <a:off x="7657501" y="2858953"/>
                <a:ext cx="20535" cy="56130"/>
              </a:xfrm>
              <a:custGeom>
                <a:avLst/>
                <a:gdLst/>
                <a:ahLst/>
                <a:cxnLst/>
                <a:rect l="l" t="t" r="r" b="b"/>
                <a:pathLst>
                  <a:path w="40" h="109" extrusionOk="0">
                    <a:moveTo>
                      <a:pt x="39" y="108"/>
                    </a:moveTo>
                    <a:cubicBezTo>
                      <a:pt x="27" y="101"/>
                      <a:pt x="11" y="87"/>
                      <a:pt x="4" y="64"/>
                    </a:cubicBezTo>
                    <a:cubicBezTo>
                      <a:pt x="2" y="55"/>
                      <a:pt x="1" y="48"/>
                      <a:pt x="1" y="40"/>
                    </a:cubicBezTo>
                    <a:cubicBezTo>
                      <a:pt x="1" y="23"/>
                      <a:pt x="7" y="9"/>
                      <a:pt x="13" y="1"/>
                    </a:cubicBezTo>
                    <a:cubicBezTo>
                      <a:pt x="13" y="0"/>
                      <a:pt x="13" y="0"/>
                      <a:pt x="13" y="0"/>
                    </a:cubicBezTo>
                    <a:cubicBezTo>
                      <a:pt x="12" y="0"/>
                      <a:pt x="12" y="0"/>
                      <a:pt x="12" y="0"/>
                    </a:cubicBezTo>
                    <a:cubicBezTo>
                      <a:pt x="6" y="9"/>
                      <a:pt x="0" y="23"/>
                      <a:pt x="0" y="40"/>
                    </a:cubicBezTo>
                    <a:cubicBezTo>
                      <a:pt x="0" y="48"/>
                      <a:pt x="1" y="56"/>
                      <a:pt x="3" y="64"/>
                    </a:cubicBezTo>
                    <a:cubicBezTo>
                      <a:pt x="11" y="87"/>
                      <a:pt x="26" y="102"/>
                      <a:pt x="39" y="109"/>
                    </a:cubicBezTo>
                    <a:cubicBezTo>
                      <a:pt x="40" y="109"/>
                      <a:pt x="40" y="109"/>
                      <a:pt x="40" y="109"/>
                    </a:cubicBezTo>
                    <a:cubicBezTo>
                      <a:pt x="39" y="108"/>
                      <a:pt x="39" y="108"/>
                      <a:pt x="39" y="108"/>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93" name="Google Shape;316;p7"/>
              <p:cNvSpPr/>
              <p:nvPr/>
            </p:nvSpPr>
            <p:spPr>
              <a:xfrm>
                <a:off x="7607669" y="3109209"/>
                <a:ext cx="25737" cy="53118"/>
              </a:xfrm>
              <a:custGeom>
                <a:avLst/>
                <a:gdLst/>
                <a:ahLst/>
                <a:cxnLst/>
                <a:rect l="l" t="t" r="r" b="b"/>
                <a:pathLst>
                  <a:path w="50" h="103" extrusionOk="0">
                    <a:moveTo>
                      <a:pt x="8" y="103"/>
                    </a:moveTo>
                    <a:cubicBezTo>
                      <a:pt x="4" y="95"/>
                      <a:pt x="1" y="84"/>
                      <a:pt x="1" y="72"/>
                    </a:cubicBezTo>
                    <a:cubicBezTo>
                      <a:pt x="1" y="64"/>
                      <a:pt x="3" y="55"/>
                      <a:pt x="6" y="46"/>
                    </a:cubicBezTo>
                    <a:cubicBezTo>
                      <a:pt x="16" y="19"/>
                      <a:pt x="36" y="5"/>
                      <a:pt x="50" y="1"/>
                    </a:cubicBezTo>
                    <a:cubicBezTo>
                      <a:pt x="50" y="0"/>
                      <a:pt x="50" y="0"/>
                      <a:pt x="50" y="0"/>
                    </a:cubicBezTo>
                    <a:cubicBezTo>
                      <a:pt x="50" y="0"/>
                      <a:pt x="50" y="0"/>
                      <a:pt x="50" y="0"/>
                    </a:cubicBezTo>
                    <a:cubicBezTo>
                      <a:pt x="35" y="4"/>
                      <a:pt x="15" y="18"/>
                      <a:pt x="5" y="46"/>
                    </a:cubicBezTo>
                    <a:cubicBezTo>
                      <a:pt x="2" y="55"/>
                      <a:pt x="0" y="64"/>
                      <a:pt x="0" y="72"/>
                    </a:cubicBezTo>
                    <a:cubicBezTo>
                      <a:pt x="0" y="85"/>
                      <a:pt x="3" y="95"/>
                      <a:pt x="7" y="103"/>
                    </a:cubicBezTo>
                    <a:cubicBezTo>
                      <a:pt x="8" y="103"/>
                      <a:pt x="8" y="103"/>
                      <a:pt x="8" y="103"/>
                    </a:cubicBezTo>
                    <a:cubicBezTo>
                      <a:pt x="8" y="103"/>
                      <a:pt x="8" y="103"/>
                      <a:pt x="8" y="103"/>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94" name="Google Shape;317;p7"/>
              <p:cNvSpPr/>
              <p:nvPr/>
            </p:nvSpPr>
            <p:spPr>
              <a:xfrm>
                <a:off x="7607669" y="3109209"/>
                <a:ext cx="25737" cy="53118"/>
              </a:xfrm>
              <a:custGeom>
                <a:avLst/>
                <a:gdLst/>
                <a:ahLst/>
                <a:cxnLst/>
                <a:rect l="l" t="t" r="r" b="b"/>
                <a:pathLst>
                  <a:path w="50" h="103" extrusionOk="0">
                    <a:moveTo>
                      <a:pt x="8" y="103"/>
                    </a:moveTo>
                    <a:cubicBezTo>
                      <a:pt x="4" y="95"/>
                      <a:pt x="1" y="84"/>
                      <a:pt x="1" y="72"/>
                    </a:cubicBezTo>
                    <a:cubicBezTo>
                      <a:pt x="1" y="64"/>
                      <a:pt x="3" y="55"/>
                      <a:pt x="6" y="46"/>
                    </a:cubicBezTo>
                    <a:cubicBezTo>
                      <a:pt x="16" y="19"/>
                      <a:pt x="36" y="5"/>
                      <a:pt x="50" y="1"/>
                    </a:cubicBezTo>
                    <a:cubicBezTo>
                      <a:pt x="50" y="0"/>
                      <a:pt x="50" y="0"/>
                      <a:pt x="50" y="0"/>
                    </a:cubicBezTo>
                    <a:cubicBezTo>
                      <a:pt x="50" y="0"/>
                      <a:pt x="50" y="0"/>
                      <a:pt x="50" y="0"/>
                    </a:cubicBezTo>
                    <a:cubicBezTo>
                      <a:pt x="35" y="4"/>
                      <a:pt x="15" y="18"/>
                      <a:pt x="5" y="46"/>
                    </a:cubicBezTo>
                    <a:cubicBezTo>
                      <a:pt x="2" y="55"/>
                      <a:pt x="0" y="64"/>
                      <a:pt x="0" y="72"/>
                    </a:cubicBezTo>
                    <a:cubicBezTo>
                      <a:pt x="0" y="85"/>
                      <a:pt x="3" y="95"/>
                      <a:pt x="7" y="103"/>
                    </a:cubicBezTo>
                    <a:cubicBezTo>
                      <a:pt x="8" y="103"/>
                      <a:pt x="8" y="103"/>
                      <a:pt x="8" y="103"/>
                    </a:cubicBezTo>
                    <a:cubicBezTo>
                      <a:pt x="8" y="103"/>
                      <a:pt x="8" y="103"/>
                      <a:pt x="8" y="103"/>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95" name="Google Shape;318;p7"/>
              <p:cNvSpPr/>
              <p:nvPr/>
            </p:nvSpPr>
            <p:spPr>
              <a:xfrm>
                <a:off x="7389722" y="3286907"/>
                <a:ext cx="52023" cy="27380"/>
              </a:xfrm>
              <a:custGeom>
                <a:avLst/>
                <a:gdLst/>
                <a:ahLst/>
                <a:cxnLst/>
                <a:rect l="l" t="t" r="r" b="b"/>
                <a:pathLst>
                  <a:path w="101" h="53" extrusionOk="0">
                    <a:moveTo>
                      <a:pt x="1" y="53"/>
                    </a:moveTo>
                    <a:cubicBezTo>
                      <a:pt x="5" y="39"/>
                      <a:pt x="16" y="21"/>
                      <a:pt x="37" y="10"/>
                    </a:cubicBezTo>
                    <a:cubicBezTo>
                      <a:pt x="50" y="3"/>
                      <a:pt x="63" y="1"/>
                      <a:pt x="73" y="1"/>
                    </a:cubicBezTo>
                    <a:cubicBezTo>
                      <a:pt x="84" y="1"/>
                      <a:pt x="94" y="3"/>
                      <a:pt x="100" y="6"/>
                    </a:cubicBezTo>
                    <a:cubicBezTo>
                      <a:pt x="101" y="6"/>
                      <a:pt x="101" y="6"/>
                      <a:pt x="101" y="6"/>
                    </a:cubicBezTo>
                    <a:cubicBezTo>
                      <a:pt x="101" y="5"/>
                      <a:pt x="101" y="5"/>
                      <a:pt x="101" y="5"/>
                    </a:cubicBezTo>
                    <a:cubicBezTo>
                      <a:pt x="94" y="2"/>
                      <a:pt x="84" y="0"/>
                      <a:pt x="73" y="0"/>
                    </a:cubicBezTo>
                    <a:cubicBezTo>
                      <a:pt x="62" y="0"/>
                      <a:pt x="50" y="2"/>
                      <a:pt x="37" y="9"/>
                    </a:cubicBezTo>
                    <a:cubicBezTo>
                      <a:pt x="15" y="21"/>
                      <a:pt x="4" y="38"/>
                      <a:pt x="0" y="52"/>
                    </a:cubicBezTo>
                    <a:cubicBezTo>
                      <a:pt x="0" y="53"/>
                      <a:pt x="0" y="53"/>
                      <a:pt x="0" y="53"/>
                    </a:cubicBezTo>
                    <a:cubicBezTo>
                      <a:pt x="1" y="53"/>
                      <a:pt x="1" y="53"/>
                      <a:pt x="1" y="53"/>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96" name="Google Shape;319;p7"/>
              <p:cNvSpPr/>
              <p:nvPr/>
            </p:nvSpPr>
            <p:spPr>
              <a:xfrm>
                <a:off x="7389722" y="3286907"/>
                <a:ext cx="52023" cy="27380"/>
              </a:xfrm>
              <a:custGeom>
                <a:avLst/>
                <a:gdLst/>
                <a:ahLst/>
                <a:cxnLst/>
                <a:rect l="l" t="t" r="r" b="b"/>
                <a:pathLst>
                  <a:path w="101" h="53" extrusionOk="0">
                    <a:moveTo>
                      <a:pt x="1" y="53"/>
                    </a:moveTo>
                    <a:cubicBezTo>
                      <a:pt x="5" y="39"/>
                      <a:pt x="16" y="21"/>
                      <a:pt x="37" y="10"/>
                    </a:cubicBezTo>
                    <a:cubicBezTo>
                      <a:pt x="50" y="3"/>
                      <a:pt x="63" y="1"/>
                      <a:pt x="73" y="1"/>
                    </a:cubicBezTo>
                    <a:cubicBezTo>
                      <a:pt x="84" y="1"/>
                      <a:pt x="94" y="3"/>
                      <a:pt x="100" y="6"/>
                    </a:cubicBezTo>
                    <a:cubicBezTo>
                      <a:pt x="101" y="6"/>
                      <a:pt x="101" y="6"/>
                      <a:pt x="101" y="6"/>
                    </a:cubicBezTo>
                    <a:cubicBezTo>
                      <a:pt x="101" y="5"/>
                      <a:pt x="101" y="5"/>
                      <a:pt x="101" y="5"/>
                    </a:cubicBezTo>
                    <a:cubicBezTo>
                      <a:pt x="94" y="2"/>
                      <a:pt x="84" y="0"/>
                      <a:pt x="73" y="0"/>
                    </a:cubicBezTo>
                    <a:cubicBezTo>
                      <a:pt x="62" y="0"/>
                      <a:pt x="50" y="2"/>
                      <a:pt x="37" y="9"/>
                    </a:cubicBezTo>
                    <a:cubicBezTo>
                      <a:pt x="15" y="21"/>
                      <a:pt x="4" y="38"/>
                      <a:pt x="0" y="52"/>
                    </a:cubicBezTo>
                    <a:cubicBezTo>
                      <a:pt x="0" y="53"/>
                      <a:pt x="0" y="53"/>
                      <a:pt x="0" y="53"/>
                    </a:cubicBezTo>
                    <a:cubicBezTo>
                      <a:pt x="1" y="53"/>
                      <a:pt x="1" y="53"/>
                      <a:pt x="1" y="53"/>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97" name="Google Shape;320;p7"/>
              <p:cNvSpPr/>
              <p:nvPr/>
            </p:nvSpPr>
            <p:spPr>
              <a:xfrm>
                <a:off x="7534306" y="2730812"/>
                <a:ext cx="121021" cy="76665"/>
              </a:xfrm>
              <a:custGeom>
                <a:avLst/>
                <a:gdLst/>
                <a:ahLst/>
                <a:cxnLst/>
                <a:rect l="l" t="t" r="r" b="b"/>
                <a:pathLst>
                  <a:path w="235" h="149" extrusionOk="0">
                    <a:moveTo>
                      <a:pt x="213" y="115"/>
                    </a:moveTo>
                    <a:cubicBezTo>
                      <a:pt x="222" y="110"/>
                      <a:pt x="235" y="65"/>
                      <a:pt x="221" y="40"/>
                    </a:cubicBezTo>
                    <a:cubicBezTo>
                      <a:pt x="208" y="14"/>
                      <a:pt x="162" y="0"/>
                      <a:pt x="154" y="5"/>
                    </a:cubicBezTo>
                    <a:cubicBezTo>
                      <a:pt x="154" y="5"/>
                      <a:pt x="48" y="62"/>
                      <a:pt x="33" y="70"/>
                    </a:cubicBezTo>
                    <a:cubicBezTo>
                      <a:pt x="18" y="78"/>
                      <a:pt x="0" y="95"/>
                      <a:pt x="14" y="121"/>
                    </a:cubicBezTo>
                    <a:cubicBezTo>
                      <a:pt x="28" y="146"/>
                      <a:pt x="57" y="149"/>
                      <a:pt x="70" y="146"/>
                    </a:cubicBezTo>
                    <a:cubicBezTo>
                      <a:pt x="82" y="144"/>
                      <a:pt x="212" y="116"/>
                      <a:pt x="213" y="115"/>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98" name="Google Shape;321;p7"/>
              <p:cNvSpPr/>
              <p:nvPr/>
            </p:nvSpPr>
            <p:spPr>
              <a:xfrm>
                <a:off x="7610134" y="2735742"/>
                <a:ext cx="27380" cy="52023"/>
              </a:xfrm>
              <a:custGeom>
                <a:avLst/>
                <a:gdLst/>
                <a:ahLst/>
                <a:cxnLst/>
                <a:rect l="l" t="t" r="r" b="b"/>
                <a:pathLst>
                  <a:path w="53" h="101" extrusionOk="0">
                    <a:moveTo>
                      <a:pt x="53" y="100"/>
                    </a:moveTo>
                    <a:cubicBezTo>
                      <a:pt x="39" y="96"/>
                      <a:pt x="22" y="85"/>
                      <a:pt x="10" y="64"/>
                    </a:cubicBezTo>
                    <a:cubicBezTo>
                      <a:pt x="3" y="51"/>
                      <a:pt x="1" y="38"/>
                      <a:pt x="1" y="27"/>
                    </a:cubicBezTo>
                    <a:cubicBezTo>
                      <a:pt x="1" y="16"/>
                      <a:pt x="3" y="7"/>
                      <a:pt x="6" y="1"/>
                    </a:cubicBezTo>
                    <a:cubicBezTo>
                      <a:pt x="5" y="0"/>
                      <a:pt x="5" y="0"/>
                      <a:pt x="5" y="0"/>
                    </a:cubicBezTo>
                    <a:cubicBezTo>
                      <a:pt x="2" y="7"/>
                      <a:pt x="0" y="16"/>
                      <a:pt x="0" y="27"/>
                    </a:cubicBezTo>
                    <a:cubicBezTo>
                      <a:pt x="0" y="38"/>
                      <a:pt x="2" y="51"/>
                      <a:pt x="9" y="64"/>
                    </a:cubicBezTo>
                    <a:cubicBezTo>
                      <a:pt x="21" y="86"/>
                      <a:pt x="39" y="97"/>
                      <a:pt x="53" y="101"/>
                    </a:cubicBezTo>
                    <a:cubicBezTo>
                      <a:pt x="53" y="100"/>
                      <a:pt x="53" y="100"/>
                      <a:pt x="53" y="100"/>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99" name="Google Shape;322;p7"/>
              <p:cNvSpPr/>
              <p:nvPr/>
            </p:nvSpPr>
            <p:spPr>
              <a:xfrm>
                <a:off x="7591777" y="2971502"/>
                <a:ext cx="113235" cy="72558"/>
              </a:xfrm>
              <a:custGeom>
                <a:avLst/>
                <a:gdLst/>
                <a:ahLst/>
                <a:cxnLst/>
                <a:rect l="l" t="t" r="r" b="b"/>
                <a:pathLst>
                  <a:path w="223" h="141" extrusionOk="0">
                    <a:moveTo>
                      <a:pt x="171" y="140"/>
                    </a:moveTo>
                    <a:cubicBezTo>
                      <a:pt x="181" y="141"/>
                      <a:pt x="217" y="111"/>
                      <a:pt x="220" y="82"/>
                    </a:cubicBezTo>
                    <a:cubicBezTo>
                      <a:pt x="223" y="53"/>
                      <a:pt x="193" y="16"/>
                      <a:pt x="184" y="15"/>
                    </a:cubicBezTo>
                    <a:cubicBezTo>
                      <a:pt x="184" y="15"/>
                      <a:pt x="64" y="3"/>
                      <a:pt x="47" y="1"/>
                    </a:cubicBezTo>
                    <a:cubicBezTo>
                      <a:pt x="30" y="0"/>
                      <a:pt x="6" y="4"/>
                      <a:pt x="3" y="33"/>
                    </a:cubicBezTo>
                    <a:cubicBezTo>
                      <a:pt x="0" y="62"/>
                      <a:pt x="23" y="80"/>
                      <a:pt x="35" y="86"/>
                    </a:cubicBezTo>
                    <a:cubicBezTo>
                      <a:pt x="46" y="91"/>
                      <a:pt x="170" y="140"/>
                      <a:pt x="171" y="140"/>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400" name="Google Shape;323;p7"/>
              <p:cNvSpPr/>
              <p:nvPr/>
            </p:nvSpPr>
            <p:spPr>
              <a:xfrm>
                <a:off x="7667621" y="2983541"/>
                <a:ext cx="16976" cy="56677"/>
              </a:xfrm>
              <a:custGeom>
                <a:avLst/>
                <a:gdLst/>
                <a:ahLst/>
                <a:cxnLst/>
                <a:rect l="l" t="t" r="r" b="b"/>
                <a:pathLst>
                  <a:path w="33" h="110" extrusionOk="0">
                    <a:moveTo>
                      <a:pt x="16" y="110"/>
                    </a:moveTo>
                    <a:cubicBezTo>
                      <a:pt x="8" y="100"/>
                      <a:pt x="1" y="84"/>
                      <a:pt x="1" y="64"/>
                    </a:cubicBezTo>
                    <a:cubicBezTo>
                      <a:pt x="1" y="61"/>
                      <a:pt x="1" y="58"/>
                      <a:pt x="1" y="55"/>
                    </a:cubicBezTo>
                    <a:cubicBezTo>
                      <a:pt x="4" y="27"/>
                      <a:pt x="20" y="9"/>
                      <a:pt x="33" y="1"/>
                    </a:cubicBezTo>
                    <a:cubicBezTo>
                      <a:pt x="32" y="0"/>
                      <a:pt x="32" y="0"/>
                      <a:pt x="32" y="0"/>
                    </a:cubicBezTo>
                    <a:cubicBezTo>
                      <a:pt x="20" y="8"/>
                      <a:pt x="3" y="26"/>
                      <a:pt x="0" y="55"/>
                    </a:cubicBezTo>
                    <a:cubicBezTo>
                      <a:pt x="0" y="58"/>
                      <a:pt x="0" y="61"/>
                      <a:pt x="0" y="64"/>
                    </a:cubicBezTo>
                    <a:cubicBezTo>
                      <a:pt x="0" y="84"/>
                      <a:pt x="7" y="100"/>
                      <a:pt x="15" y="110"/>
                    </a:cubicBezTo>
                    <a:cubicBezTo>
                      <a:pt x="16" y="110"/>
                      <a:pt x="16" y="110"/>
                      <a:pt x="16" y="110"/>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401" name="Google Shape;324;p7"/>
              <p:cNvSpPr/>
              <p:nvPr/>
            </p:nvSpPr>
            <p:spPr>
              <a:xfrm>
                <a:off x="7459268" y="3159041"/>
                <a:ext cx="97200" cy="109247"/>
              </a:xfrm>
              <a:custGeom>
                <a:avLst/>
                <a:gdLst/>
                <a:ahLst/>
                <a:cxnLst/>
                <a:rect l="l" t="t" r="r" b="b"/>
                <a:pathLst>
                  <a:path w="189" h="212" extrusionOk="0">
                    <a:moveTo>
                      <a:pt x="96" y="206"/>
                    </a:moveTo>
                    <a:cubicBezTo>
                      <a:pt x="104" y="212"/>
                      <a:pt x="151" y="208"/>
                      <a:pt x="170" y="186"/>
                    </a:cubicBezTo>
                    <a:cubicBezTo>
                      <a:pt x="189" y="164"/>
                      <a:pt x="185" y="117"/>
                      <a:pt x="178" y="110"/>
                    </a:cubicBezTo>
                    <a:cubicBezTo>
                      <a:pt x="178" y="110"/>
                      <a:pt x="86" y="32"/>
                      <a:pt x="73" y="21"/>
                    </a:cubicBezTo>
                    <a:cubicBezTo>
                      <a:pt x="60" y="10"/>
                      <a:pt x="38" y="0"/>
                      <a:pt x="19" y="22"/>
                    </a:cubicBezTo>
                    <a:cubicBezTo>
                      <a:pt x="0" y="44"/>
                      <a:pt x="8" y="72"/>
                      <a:pt x="15" y="84"/>
                    </a:cubicBezTo>
                    <a:cubicBezTo>
                      <a:pt x="21" y="94"/>
                      <a:pt x="95" y="205"/>
                      <a:pt x="96" y="206"/>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402" name="Google Shape;325;p7"/>
              <p:cNvSpPr/>
              <p:nvPr/>
            </p:nvSpPr>
            <p:spPr>
              <a:xfrm>
                <a:off x="7509100" y="3217908"/>
                <a:ext cx="39154" cy="42166"/>
              </a:xfrm>
              <a:custGeom>
                <a:avLst/>
                <a:gdLst/>
                <a:ahLst/>
                <a:cxnLst/>
                <a:rect l="l" t="t" r="r" b="b"/>
                <a:pathLst>
                  <a:path w="76" h="82" extrusionOk="0">
                    <a:moveTo>
                      <a:pt x="1" y="81"/>
                    </a:moveTo>
                    <a:cubicBezTo>
                      <a:pt x="1" y="80"/>
                      <a:pt x="1" y="78"/>
                      <a:pt x="1" y="76"/>
                    </a:cubicBezTo>
                    <a:cubicBezTo>
                      <a:pt x="1" y="62"/>
                      <a:pt x="5" y="45"/>
                      <a:pt x="19" y="28"/>
                    </a:cubicBezTo>
                    <a:cubicBezTo>
                      <a:pt x="37" y="7"/>
                      <a:pt x="59" y="1"/>
                      <a:pt x="73" y="1"/>
                    </a:cubicBezTo>
                    <a:cubicBezTo>
                      <a:pt x="74" y="1"/>
                      <a:pt x="75" y="1"/>
                      <a:pt x="76" y="1"/>
                    </a:cubicBezTo>
                    <a:cubicBezTo>
                      <a:pt x="76" y="0"/>
                      <a:pt x="76" y="0"/>
                      <a:pt x="76" y="0"/>
                    </a:cubicBezTo>
                    <a:cubicBezTo>
                      <a:pt x="75" y="0"/>
                      <a:pt x="74" y="0"/>
                      <a:pt x="73" y="0"/>
                    </a:cubicBezTo>
                    <a:cubicBezTo>
                      <a:pt x="58" y="0"/>
                      <a:pt x="36" y="7"/>
                      <a:pt x="18" y="27"/>
                    </a:cubicBezTo>
                    <a:cubicBezTo>
                      <a:pt x="4" y="44"/>
                      <a:pt x="0" y="62"/>
                      <a:pt x="0" y="76"/>
                    </a:cubicBezTo>
                    <a:cubicBezTo>
                      <a:pt x="0" y="78"/>
                      <a:pt x="0" y="80"/>
                      <a:pt x="0" y="82"/>
                    </a:cubicBezTo>
                    <a:cubicBezTo>
                      <a:pt x="1" y="81"/>
                      <a:pt x="1" y="81"/>
                      <a:pt x="1" y="81"/>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403" name="Google Shape;326;p7"/>
              <p:cNvSpPr/>
              <p:nvPr/>
            </p:nvSpPr>
            <p:spPr>
              <a:xfrm rot="2636713">
                <a:off x="7456125" y="2637012"/>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404" name="Google Shape;327;p7"/>
              <p:cNvSpPr/>
              <p:nvPr/>
            </p:nvSpPr>
            <p:spPr>
              <a:xfrm rot="4769209">
                <a:off x="7569655" y="2837984"/>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405" name="Google Shape;328;p7"/>
              <p:cNvSpPr/>
              <p:nvPr/>
            </p:nvSpPr>
            <p:spPr>
              <a:xfrm rot="7212185">
                <a:off x="7533956" y="3055462"/>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grpSp>
          <p:nvGrpSpPr>
            <p:cNvPr id="12" name="Google Shape;329;p7"/>
            <p:cNvGrpSpPr/>
            <p:nvPr/>
          </p:nvGrpSpPr>
          <p:grpSpPr>
            <a:xfrm>
              <a:off x="11101502" y="2483610"/>
              <a:ext cx="1034921" cy="1046194"/>
              <a:chOff x="-841529" y="1530783"/>
              <a:chExt cx="804302" cy="796218"/>
            </a:xfrm>
          </p:grpSpPr>
          <p:sp>
            <p:nvSpPr>
              <p:cNvPr id="334" name="Google Shape;330;p7"/>
              <p:cNvSpPr/>
              <p:nvPr/>
            </p:nvSpPr>
            <p:spPr>
              <a:xfrm>
                <a:off x="-783153" y="1586639"/>
                <a:ext cx="675086" cy="661234"/>
              </a:xfrm>
              <a:prstGeom prst="ellipse">
                <a:avLst/>
              </a:prstGeom>
              <a:solidFill>
                <a:srgbClr val="CCEEFC"/>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35" name="Google Shape;331;p7"/>
              <p:cNvSpPr/>
              <p:nvPr/>
            </p:nvSpPr>
            <p:spPr>
              <a:xfrm>
                <a:off x="-472169" y="1534890"/>
                <a:ext cx="57773" cy="14238"/>
              </a:xfrm>
              <a:custGeom>
                <a:avLst/>
                <a:gdLst/>
                <a:ahLst/>
                <a:cxnLst/>
                <a:rect l="l" t="t" r="r" b="b"/>
                <a:pathLst>
                  <a:path w="112" h="28" extrusionOk="0">
                    <a:moveTo>
                      <a:pt x="111" y="0"/>
                    </a:moveTo>
                    <a:cubicBezTo>
                      <a:pt x="102" y="11"/>
                      <a:pt x="85" y="23"/>
                      <a:pt x="61" y="26"/>
                    </a:cubicBezTo>
                    <a:cubicBezTo>
                      <a:pt x="58" y="27"/>
                      <a:pt x="55" y="27"/>
                      <a:pt x="52" y="27"/>
                    </a:cubicBezTo>
                    <a:cubicBezTo>
                      <a:pt x="28" y="27"/>
                      <a:pt x="10" y="16"/>
                      <a:pt x="1" y="7"/>
                    </a:cubicBezTo>
                    <a:cubicBezTo>
                      <a:pt x="0" y="7"/>
                      <a:pt x="0" y="7"/>
                      <a:pt x="0" y="7"/>
                    </a:cubicBezTo>
                    <a:cubicBezTo>
                      <a:pt x="0" y="7"/>
                      <a:pt x="0" y="7"/>
                      <a:pt x="0" y="7"/>
                    </a:cubicBezTo>
                    <a:cubicBezTo>
                      <a:pt x="10" y="17"/>
                      <a:pt x="28" y="28"/>
                      <a:pt x="52" y="28"/>
                    </a:cubicBezTo>
                    <a:cubicBezTo>
                      <a:pt x="55" y="28"/>
                      <a:pt x="58" y="28"/>
                      <a:pt x="61" y="27"/>
                    </a:cubicBezTo>
                    <a:cubicBezTo>
                      <a:pt x="86" y="24"/>
                      <a:pt x="103" y="12"/>
                      <a:pt x="112" y="0"/>
                    </a:cubicBezTo>
                    <a:cubicBezTo>
                      <a:pt x="112" y="0"/>
                      <a:pt x="112" y="0"/>
                      <a:pt x="112" y="0"/>
                    </a:cubicBezTo>
                    <a:cubicBezTo>
                      <a:pt x="111" y="0"/>
                      <a:pt x="111" y="0"/>
                      <a:pt x="111" y="0"/>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36" name="Google Shape;332;p7"/>
              <p:cNvSpPr/>
              <p:nvPr/>
            </p:nvSpPr>
            <p:spPr>
              <a:xfrm>
                <a:off x="-229032" y="1604983"/>
                <a:ext cx="49011" cy="32309"/>
              </a:xfrm>
              <a:custGeom>
                <a:avLst/>
                <a:gdLst/>
                <a:ahLst/>
                <a:cxnLst/>
                <a:rect l="l" t="t" r="r" b="b"/>
                <a:pathLst>
                  <a:path w="95" h="63" extrusionOk="0">
                    <a:moveTo>
                      <a:pt x="94" y="59"/>
                    </a:moveTo>
                    <a:cubicBezTo>
                      <a:pt x="89" y="61"/>
                      <a:pt x="83" y="62"/>
                      <a:pt x="76" y="62"/>
                    </a:cubicBezTo>
                    <a:cubicBezTo>
                      <a:pt x="65" y="62"/>
                      <a:pt x="52" y="59"/>
                      <a:pt x="38" y="52"/>
                    </a:cubicBezTo>
                    <a:cubicBezTo>
                      <a:pt x="13" y="37"/>
                      <a:pt x="3" y="15"/>
                      <a:pt x="1" y="1"/>
                    </a:cubicBezTo>
                    <a:cubicBezTo>
                      <a:pt x="1" y="0"/>
                      <a:pt x="1" y="0"/>
                      <a:pt x="1" y="0"/>
                    </a:cubicBezTo>
                    <a:cubicBezTo>
                      <a:pt x="0" y="1"/>
                      <a:pt x="0" y="1"/>
                      <a:pt x="0" y="1"/>
                    </a:cubicBezTo>
                    <a:cubicBezTo>
                      <a:pt x="2" y="16"/>
                      <a:pt x="12" y="38"/>
                      <a:pt x="38" y="52"/>
                    </a:cubicBezTo>
                    <a:cubicBezTo>
                      <a:pt x="51" y="60"/>
                      <a:pt x="65" y="63"/>
                      <a:pt x="76" y="63"/>
                    </a:cubicBezTo>
                    <a:cubicBezTo>
                      <a:pt x="83" y="63"/>
                      <a:pt x="89" y="62"/>
                      <a:pt x="95" y="60"/>
                    </a:cubicBezTo>
                    <a:cubicBezTo>
                      <a:pt x="95" y="60"/>
                      <a:pt x="95" y="60"/>
                      <a:pt x="95" y="60"/>
                    </a:cubicBezTo>
                    <a:cubicBezTo>
                      <a:pt x="94" y="59"/>
                      <a:pt x="94" y="59"/>
                      <a:pt x="94" y="59"/>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37" name="Google Shape;333;p7"/>
              <p:cNvSpPr/>
              <p:nvPr/>
            </p:nvSpPr>
            <p:spPr>
              <a:xfrm>
                <a:off x="-229032" y="1604983"/>
                <a:ext cx="49011" cy="32309"/>
              </a:xfrm>
              <a:custGeom>
                <a:avLst/>
                <a:gdLst/>
                <a:ahLst/>
                <a:cxnLst/>
                <a:rect l="l" t="t" r="r" b="b"/>
                <a:pathLst>
                  <a:path w="95" h="63" extrusionOk="0">
                    <a:moveTo>
                      <a:pt x="94" y="59"/>
                    </a:moveTo>
                    <a:cubicBezTo>
                      <a:pt x="89" y="61"/>
                      <a:pt x="83" y="62"/>
                      <a:pt x="76" y="62"/>
                    </a:cubicBezTo>
                    <a:cubicBezTo>
                      <a:pt x="65" y="62"/>
                      <a:pt x="52" y="59"/>
                      <a:pt x="38" y="52"/>
                    </a:cubicBezTo>
                    <a:cubicBezTo>
                      <a:pt x="13" y="37"/>
                      <a:pt x="3" y="15"/>
                      <a:pt x="1" y="1"/>
                    </a:cubicBezTo>
                    <a:cubicBezTo>
                      <a:pt x="1" y="0"/>
                      <a:pt x="1" y="0"/>
                      <a:pt x="1" y="0"/>
                    </a:cubicBezTo>
                    <a:cubicBezTo>
                      <a:pt x="0" y="1"/>
                      <a:pt x="0" y="1"/>
                      <a:pt x="0" y="1"/>
                    </a:cubicBezTo>
                    <a:cubicBezTo>
                      <a:pt x="2" y="16"/>
                      <a:pt x="12" y="38"/>
                      <a:pt x="38" y="52"/>
                    </a:cubicBezTo>
                    <a:cubicBezTo>
                      <a:pt x="51" y="60"/>
                      <a:pt x="65" y="63"/>
                      <a:pt x="76" y="63"/>
                    </a:cubicBezTo>
                    <a:cubicBezTo>
                      <a:pt x="83" y="63"/>
                      <a:pt x="89" y="62"/>
                      <a:pt x="95" y="60"/>
                    </a:cubicBezTo>
                    <a:cubicBezTo>
                      <a:pt x="95" y="60"/>
                      <a:pt x="95" y="60"/>
                      <a:pt x="95" y="60"/>
                    </a:cubicBezTo>
                    <a:cubicBezTo>
                      <a:pt x="94" y="59"/>
                      <a:pt x="94" y="59"/>
                      <a:pt x="94" y="59"/>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38" name="Google Shape;334;p7"/>
              <p:cNvSpPr/>
              <p:nvPr/>
            </p:nvSpPr>
            <p:spPr>
              <a:xfrm>
                <a:off x="-694223" y="1603888"/>
                <a:ext cx="42166" cy="39701"/>
              </a:xfrm>
              <a:custGeom>
                <a:avLst/>
                <a:gdLst/>
                <a:ahLst/>
                <a:cxnLst/>
                <a:rect l="l" t="t" r="r" b="b"/>
                <a:pathLst>
                  <a:path w="82" h="77" extrusionOk="0">
                    <a:moveTo>
                      <a:pt x="81" y="1"/>
                    </a:moveTo>
                    <a:cubicBezTo>
                      <a:pt x="81" y="1"/>
                      <a:pt x="81" y="1"/>
                      <a:pt x="81" y="1"/>
                    </a:cubicBezTo>
                    <a:cubicBezTo>
                      <a:pt x="81" y="16"/>
                      <a:pt x="76" y="35"/>
                      <a:pt x="59" y="53"/>
                    </a:cubicBezTo>
                    <a:cubicBezTo>
                      <a:pt x="42" y="70"/>
                      <a:pt x="21" y="76"/>
                      <a:pt x="7" y="76"/>
                    </a:cubicBezTo>
                    <a:cubicBezTo>
                      <a:pt x="4" y="76"/>
                      <a:pt x="2" y="76"/>
                      <a:pt x="0" y="75"/>
                    </a:cubicBezTo>
                    <a:cubicBezTo>
                      <a:pt x="0" y="76"/>
                      <a:pt x="0" y="76"/>
                      <a:pt x="0" y="76"/>
                    </a:cubicBezTo>
                    <a:cubicBezTo>
                      <a:pt x="0" y="76"/>
                      <a:pt x="0" y="76"/>
                      <a:pt x="0" y="76"/>
                    </a:cubicBezTo>
                    <a:cubicBezTo>
                      <a:pt x="2" y="77"/>
                      <a:pt x="4" y="77"/>
                      <a:pt x="7" y="77"/>
                    </a:cubicBezTo>
                    <a:cubicBezTo>
                      <a:pt x="22" y="77"/>
                      <a:pt x="42" y="71"/>
                      <a:pt x="60" y="53"/>
                    </a:cubicBezTo>
                    <a:cubicBezTo>
                      <a:pt x="77" y="36"/>
                      <a:pt x="82" y="16"/>
                      <a:pt x="82" y="1"/>
                    </a:cubicBezTo>
                    <a:cubicBezTo>
                      <a:pt x="82" y="1"/>
                      <a:pt x="82" y="1"/>
                      <a:pt x="82" y="1"/>
                    </a:cubicBezTo>
                    <a:cubicBezTo>
                      <a:pt x="81" y="0"/>
                      <a:pt x="81" y="0"/>
                      <a:pt x="81" y="0"/>
                    </a:cubicBezTo>
                    <a:cubicBezTo>
                      <a:pt x="81" y="1"/>
                      <a:pt x="81" y="1"/>
                      <a:pt x="81" y="1"/>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39" name="Google Shape;335;p7"/>
              <p:cNvSpPr/>
              <p:nvPr/>
            </p:nvSpPr>
            <p:spPr>
              <a:xfrm>
                <a:off x="-694223" y="1603888"/>
                <a:ext cx="42166" cy="39701"/>
              </a:xfrm>
              <a:custGeom>
                <a:avLst/>
                <a:gdLst/>
                <a:ahLst/>
                <a:cxnLst/>
                <a:rect l="l" t="t" r="r" b="b"/>
                <a:pathLst>
                  <a:path w="82" h="77" extrusionOk="0">
                    <a:moveTo>
                      <a:pt x="81" y="1"/>
                    </a:moveTo>
                    <a:cubicBezTo>
                      <a:pt x="81" y="1"/>
                      <a:pt x="81" y="1"/>
                      <a:pt x="81" y="1"/>
                    </a:cubicBezTo>
                    <a:cubicBezTo>
                      <a:pt x="81" y="16"/>
                      <a:pt x="76" y="35"/>
                      <a:pt x="59" y="53"/>
                    </a:cubicBezTo>
                    <a:cubicBezTo>
                      <a:pt x="42" y="70"/>
                      <a:pt x="21" y="76"/>
                      <a:pt x="7" y="76"/>
                    </a:cubicBezTo>
                    <a:cubicBezTo>
                      <a:pt x="4" y="76"/>
                      <a:pt x="2" y="76"/>
                      <a:pt x="0" y="75"/>
                    </a:cubicBezTo>
                    <a:cubicBezTo>
                      <a:pt x="0" y="76"/>
                      <a:pt x="0" y="76"/>
                      <a:pt x="0" y="76"/>
                    </a:cubicBezTo>
                    <a:cubicBezTo>
                      <a:pt x="0" y="76"/>
                      <a:pt x="0" y="76"/>
                      <a:pt x="0" y="76"/>
                    </a:cubicBezTo>
                    <a:cubicBezTo>
                      <a:pt x="2" y="77"/>
                      <a:pt x="4" y="77"/>
                      <a:pt x="7" y="77"/>
                    </a:cubicBezTo>
                    <a:cubicBezTo>
                      <a:pt x="22" y="77"/>
                      <a:pt x="42" y="71"/>
                      <a:pt x="60" y="53"/>
                    </a:cubicBezTo>
                    <a:cubicBezTo>
                      <a:pt x="77" y="36"/>
                      <a:pt x="82" y="16"/>
                      <a:pt x="82" y="1"/>
                    </a:cubicBezTo>
                    <a:cubicBezTo>
                      <a:pt x="82" y="1"/>
                      <a:pt x="82" y="1"/>
                      <a:pt x="82" y="1"/>
                    </a:cubicBezTo>
                    <a:cubicBezTo>
                      <a:pt x="81" y="0"/>
                      <a:pt x="81" y="0"/>
                      <a:pt x="81" y="0"/>
                    </a:cubicBezTo>
                    <a:cubicBezTo>
                      <a:pt x="81" y="1"/>
                      <a:pt x="81" y="1"/>
                      <a:pt x="81" y="1"/>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40" name="Google Shape;336;p7"/>
              <p:cNvSpPr/>
              <p:nvPr/>
            </p:nvSpPr>
            <p:spPr>
              <a:xfrm>
                <a:off x="-818256" y="1822656"/>
                <a:ext cx="18345" cy="56677"/>
              </a:xfrm>
              <a:custGeom>
                <a:avLst/>
                <a:gdLst/>
                <a:ahLst/>
                <a:cxnLst/>
                <a:rect l="l" t="t" r="r" b="b"/>
                <a:pathLst>
                  <a:path w="36" h="110" extrusionOk="0">
                    <a:moveTo>
                      <a:pt x="21" y="1"/>
                    </a:moveTo>
                    <a:cubicBezTo>
                      <a:pt x="29" y="10"/>
                      <a:pt x="35" y="25"/>
                      <a:pt x="35" y="44"/>
                    </a:cubicBezTo>
                    <a:cubicBezTo>
                      <a:pt x="35" y="48"/>
                      <a:pt x="35" y="52"/>
                      <a:pt x="34" y="56"/>
                    </a:cubicBezTo>
                    <a:cubicBezTo>
                      <a:pt x="30" y="84"/>
                      <a:pt x="13" y="102"/>
                      <a:pt x="0" y="109"/>
                    </a:cubicBezTo>
                    <a:cubicBezTo>
                      <a:pt x="0" y="109"/>
                      <a:pt x="0" y="109"/>
                      <a:pt x="0" y="109"/>
                    </a:cubicBezTo>
                    <a:cubicBezTo>
                      <a:pt x="0" y="110"/>
                      <a:pt x="0" y="110"/>
                      <a:pt x="0" y="110"/>
                    </a:cubicBezTo>
                    <a:cubicBezTo>
                      <a:pt x="14" y="102"/>
                      <a:pt x="31" y="85"/>
                      <a:pt x="35" y="56"/>
                    </a:cubicBezTo>
                    <a:cubicBezTo>
                      <a:pt x="36" y="52"/>
                      <a:pt x="36" y="48"/>
                      <a:pt x="36" y="44"/>
                    </a:cubicBezTo>
                    <a:cubicBezTo>
                      <a:pt x="36" y="25"/>
                      <a:pt x="30" y="10"/>
                      <a:pt x="22" y="0"/>
                    </a:cubicBezTo>
                    <a:cubicBezTo>
                      <a:pt x="22" y="0"/>
                      <a:pt x="22" y="0"/>
                      <a:pt x="22" y="0"/>
                    </a:cubicBezTo>
                    <a:cubicBezTo>
                      <a:pt x="21" y="1"/>
                      <a:pt x="21" y="1"/>
                      <a:pt x="21" y="1"/>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41" name="Google Shape;337;p7"/>
              <p:cNvSpPr/>
              <p:nvPr/>
            </p:nvSpPr>
            <p:spPr>
              <a:xfrm>
                <a:off x="-818256" y="1822656"/>
                <a:ext cx="18345" cy="56677"/>
              </a:xfrm>
              <a:custGeom>
                <a:avLst/>
                <a:gdLst/>
                <a:ahLst/>
                <a:cxnLst/>
                <a:rect l="l" t="t" r="r" b="b"/>
                <a:pathLst>
                  <a:path w="36" h="110" extrusionOk="0">
                    <a:moveTo>
                      <a:pt x="21" y="1"/>
                    </a:moveTo>
                    <a:cubicBezTo>
                      <a:pt x="29" y="10"/>
                      <a:pt x="35" y="25"/>
                      <a:pt x="35" y="44"/>
                    </a:cubicBezTo>
                    <a:cubicBezTo>
                      <a:pt x="35" y="48"/>
                      <a:pt x="35" y="52"/>
                      <a:pt x="34" y="56"/>
                    </a:cubicBezTo>
                    <a:cubicBezTo>
                      <a:pt x="30" y="84"/>
                      <a:pt x="13" y="102"/>
                      <a:pt x="0" y="109"/>
                    </a:cubicBezTo>
                    <a:cubicBezTo>
                      <a:pt x="0" y="109"/>
                      <a:pt x="0" y="109"/>
                      <a:pt x="0" y="109"/>
                    </a:cubicBezTo>
                    <a:cubicBezTo>
                      <a:pt x="0" y="110"/>
                      <a:pt x="0" y="110"/>
                      <a:pt x="0" y="110"/>
                    </a:cubicBezTo>
                    <a:cubicBezTo>
                      <a:pt x="14" y="102"/>
                      <a:pt x="31" y="85"/>
                      <a:pt x="35" y="56"/>
                    </a:cubicBezTo>
                    <a:cubicBezTo>
                      <a:pt x="36" y="52"/>
                      <a:pt x="36" y="48"/>
                      <a:pt x="36" y="44"/>
                    </a:cubicBezTo>
                    <a:cubicBezTo>
                      <a:pt x="36" y="25"/>
                      <a:pt x="30" y="10"/>
                      <a:pt x="22" y="0"/>
                    </a:cubicBezTo>
                    <a:cubicBezTo>
                      <a:pt x="22" y="0"/>
                      <a:pt x="22" y="0"/>
                      <a:pt x="22" y="0"/>
                    </a:cubicBezTo>
                    <a:cubicBezTo>
                      <a:pt x="21" y="1"/>
                      <a:pt x="21" y="1"/>
                      <a:pt x="21" y="1"/>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42" name="Google Shape;338;p7"/>
              <p:cNvSpPr/>
              <p:nvPr/>
            </p:nvSpPr>
            <p:spPr>
              <a:xfrm>
                <a:off x="-84738" y="1835799"/>
                <a:ext cx="20535" cy="56130"/>
              </a:xfrm>
              <a:custGeom>
                <a:avLst/>
                <a:gdLst/>
                <a:ahLst/>
                <a:cxnLst/>
                <a:rect l="l" t="t" r="r" b="b"/>
                <a:pathLst>
                  <a:path w="40" h="109" extrusionOk="0">
                    <a:moveTo>
                      <a:pt x="39" y="108"/>
                    </a:moveTo>
                    <a:cubicBezTo>
                      <a:pt x="27" y="101"/>
                      <a:pt x="11" y="87"/>
                      <a:pt x="4" y="64"/>
                    </a:cubicBezTo>
                    <a:cubicBezTo>
                      <a:pt x="2" y="55"/>
                      <a:pt x="1" y="48"/>
                      <a:pt x="1" y="40"/>
                    </a:cubicBezTo>
                    <a:cubicBezTo>
                      <a:pt x="1" y="23"/>
                      <a:pt x="7" y="9"/>
                      <a:pt x="13" y="1"/>
                    </a:cubicBezTo>
                    <a:cubicBezTo>
                      <a:pt x="13" y="0"/>
                      <a:pt x="13" y="0"/>
                      <a:pt x="13" y="0"/>
                    </a:cubicBezTo>
                    <a:cubicBezTo>
                      <a:pt x="12" y="0"/>
                      <a:pt x="12" y="0"/>
                      <a:pt x="12" y="0"/>
                    </a:cubicBezTo>
                    <a:cubicBezTo>
                      <a:pt x="6" y="9"/>
                      <a:pt x="0" y="23"/>
                      <a:pt x="0" y="40"/>
                    </a:cubicBezTo>
                    <a:cubicBezTo>
                      <a:pt x="0" y="48"/>
                      <a:pt x="1" y="56"/>
                      <a:pt x="3" y="64"/>
                    </a:cubicBezTo>
                    <a:cubicBezTo>
                      <a:pt x="11" y="87"/>
                      <a:pt x="26" y="102"/>
                      <a:pt x="39" y="109"/>
                    </a:cubicBezTo>
                    <a:cubicBezTo>
                      <a:pt x="40" y="109"/>
                      <a:pt x="40" y="109"/>
                      <a:pt x="40" y="109"/>
                    </a:cubicBezTo>
                    <a:cubicBezTo>
                      <a:pt x="39" y="108"/>
                      <a:pt x="39" y="108"/>
                      <a:pt x="39" y="108"/>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43" name="Google Shape;339;p7"/>
              <p:cNvSpPr/>
              <p:nvPr/>
            </p:nvSpPr>
            <p:spPr>
              <a:xfrm>
                <a:off x="-84738" y="1835799"/>
                <a:ext cx="20535" cy="56130"/>
              </a:xfrm>
              <a:custGeom>
                <a:avLst/>
                <a:gdLst/>
                <a:ahLst/>
                <a:cxnLst/>
                <a:rect l="l" t="t" r="r" b="b"/>
                <a:pathLst>
                  <a:path w="40" h="109" extrusionOk="0">
                    <a:moveTo>
                      <a:pt x="39" y="108"/>
                    </a:moveTo>
                    <a:cubicBezTo>
                      <a:pt x="27" y="101"/>
                      <a:pt x="11" y="87"/>
                      <a:pt x="4" y="64"/>
                    </a:cubicBezTo>
                    <a:cubicBezTo>
                      <a:pt x="2" y="55"/>
                      <a:pt x="1" y="48"/>
                      <a:pt x="1" y="40"/>
                    </a:cubicBezTo>
                    <a:cubicBezTo>
                      <a:pt x="1" y="23"/>
                      <a:pt x="7" y="9"/>
                      <a:pt x="13" y="1"/>
                    </a:cubicBezTo>
                    <a:cubicBezTo>
                      <a:pt x="13" y="0"/>
                      <a:pt x="13" y="0"/>
                      <a:pt x="13" y="0"/>
                    </a:cubicBezTo>
                    <a:cubicBezTo>
                      <a:pt x="12" y="0"/>
                      <a:pt x="12" y="0"/>
                      <a:pt x="12" y="0"/>
                    </a:cubicBezTo>
                    <a:cubicBezTo>
                      <a:pt x="6" y="9"/>
                      <a:pt x="0" y="23"/>
                      <a:pt x="0" y="40"/>
                    </a:cubicBezTo>
                    <a:cubicBezTo>
                      <a:pt x="0" y="48"/>
                      <a:pt x="1" y="56"/>
                      <a:pt x="3" y="64"/>
                    </a:cubicBezTo>
                    <a:cubicBezTo>
                      <a:pt x="11" y="87"/>
                      <a:pt x="26" y="102"/>
                      <a:pt x="39" y="109"/>
                    </a:cubicBezTo>
                    <a:cubicBezTo>
                      <a:pt x="40" y="109"/>
                      <a:pt x="40" y="109"/>
                      <a:pt x="40" y="109"/>
                    </a:cubicBezTo>
                    <a:cubicBezTo>
                      <a:pt x="39" y="108"/>
                      <a:pt x="39" y="108"/>
                      <a:pt x="39" y="108"/>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44" name="Google Shape;340;p7"/>
              <p:cNvSpPr/>
              <p:nvPr/>
            </p:nvSpPr>
            <p:spPr>
              <a:xfrm>
                <a:off x="-134570" y="2086055"/>
                <a:ext cx="25737" cy="53118"/>
              </a:xfrm>
              <a:custGeom>
                <a:avLst/>
                <a:gdLst/>
                <a:ahLst/>
                <a:cxnLst/>
                <a:rect l="l" t="t" r="r" b="b"/>
                <a:pathLst>
                  <a:path w="50" h="103" extrusionOk="0">
                    <a:moveTo>
                      <a:pt x="8" y="103"/>
                    </a:moveTo>
                    <a:cubicBezTo>
                      <a:pt x="4" y="95"/>
                      <a:pt x="1" y="84"/>
                      <a:pt x="1" y="72"/>
                    </a:cubicBezTo>
                    <a:cubicBezTo>
                      <a:pt x="1" y="64"/>
                      <a:pt x="3" y="55"/>
                      <a:pt x="6" y="46"/>
                    </a:cubicBezTo>
                    <a:cubicBezTo>
                      <a:pt x="16" y="19"/>
                      <a:pt x="36" y="5"/>
                      <a:pt x="50" y="1"/>
                    </a:cubicBezTo>
                    <a:cubicBezTo>
                      <a:pt x="50" y="0"/>
                      <a:pt x="50" y="0"/>
                      <a:pt x="50" y="0"/>
                    </a:cubicBezTo>
                    <a:cubicBezTo>
                      <a:pt x="50" y="0"/>
                      <a:pt x="50" y="0"/>
                      <a:pt x="50" y="0"/>
                    </a:cubicBezTo>
                    <a:cubicBezTo>
                      <a:pt x="35" y="4"/>
                      <a:pt x="15" y="18"/>
                      <a:pt x="5" y="46"/>
                    </a:cubicBezTo>
                    <a:cubicBezTo>
                      <a:pt x="2" y="55"/>
                      <a:pt x="0" y="64"/>
                      <a:pt x="0" y="72"/>
                    </a:cubicBezTo>
                    <a:cubicBezTo>
                      <a:pt x="0" y="85"/>
                      <a:pt x="3" y="95"/>
                      <a:pt x="7" y="103"/>
                    </a:cubicBezTo>
                    <a:cubicBezTo>
                      <a:pt x="8" y="103"/>
                      <a:pt x="8" y="103"/>
                      <a:pt x="8" y="103"/>
                    </a:cubicBezTo>
                    <a:cubicBezTo>
                      <a:pt x="8" y="103"/>
                      <a:pt x="8" y="103"/>
                      <a:pt x="8" y="103"/>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45" name="Google Shape;341;p7"/>
              <p:cNvSpPr/>
              <p:nvPr/>
            </p:nvSpPr>
            <p:spPr>
              <a:xfrm>
                <a:off x="-134570" y="2086055"/>
                <a:ext cx="25737" cy="53118"/>
              </a:xfrm>
              <a:custGeom>
                <a:avLst/>
                <a:gdLst/>
                <a:ahLst/>
                <a:cxnLst/>
                <a:rect l="l" t="t" r="r" b="b"/>
                <a:pathLst>
                  <a:path w="50" h="103" extrusionOk="0">
                    <a:moveTo>
                      <a:pt x="8" y="103"/>
                    </a:moveTo>
                    <a:cubicBezTo>
                      <a:pt x="4" y="95"/>
                      <a:pt x="1" y="84"/>
                      <a:pt x="1" y="72"/>
                    </a:cubicBezTo>
                    <a:cubicBezTo>
                      <a:pt x="1" y="64"/>
                      <a:pt x="3" y="55"/>
                      <a:pt x="6" y="46"/>
                    </a:cubicBezTo>
                    <a:cubicBezTo>
                      <a:pt x="16" y="19"/>
                      <a:pt x="36" y="5"/>
                      <a:pt x="50" y="1"/>
                    </a:cubicBezTo>
                    <a:cubicBezTo>
                      <a:pt x="50" y="0"/>
                      <a:pt x="50" y="0"/>
                      <a:pt x="50" y="0"/>
                    </a:cubicBezTo>
                    <a:cubicBezTo>
                      <a:pt x="50" y="0"/>
                      <a:pt x="50" y="0"/>
                      <a:pt x="50" y="0"/>
                    </a:cubicBezTo>
                    <a:cubicBezTo>
                      <a:pt x="35" y="4"/>
                      <a:pt x="15" y="18"/>
                      <a:pt x="5" y="46"/>
                    </a:cubicBezTo>
                    <a:cubicBezTo>
                      <a:pt x="2" y="55"/>
                      <a:pt x="0" y="64"/>
                      <a:pt x="0" y="72"/>
                    </a:cubicBezTo>
                    <a:cubicBezTo>
                      <a:pt x="0" y="85"/>
                      <a:pt x="3" y="95"/>
                      <a:pt x="7" y="103"/>
                    </a:cubicBezTo>
                    <a:cubicBezTo>
                      <a:pt x="8" y="103"/>
                      <a:pt x="8" y="103"/>
                      <a:pt x="8" y="103"/>
                    </a:cubicBezTo>
                    <a:cubicBezTo>
                      <a:pt x="8" y="103"/>
                      <a:pt x="8" y="103"/>
                      <a:pt x="8" y="103"/>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46" name="Google Shape;342;p7"/>
              <p:cNvSpPr/>
              <p:nvPr/>
            </p:nvSpPr>
            <p:spPr>
              <a:xfrm>
                <a:off x="-352517" y="2263753"/>
                <a:ext cx="52023" cy="27380"/>
              </a:xfrm>
              <a:custGeom>
                <a:avLst/>
                <a:gdLst/>
                <a:ahLst/>
                <a:cxnLst/>
                <a:rect l="l" t="t" r="r" b="b"/>
                <a:pathLst>
                  <a:path w="101" h="53" extrusionOk="0">
                    <a:moveTo>
                      <a:pt x="1" y="53"/>
                    </a:moveTo>
                    <a:cubicBezTo>
                      <a:pt x="5" y="39"/>
                      <a:pt x="16" y="21"/>
                      <a:pt x="37" y="10"/>
                    </a:cubicBezTo>
                    <a:cubicBezTo>
                      <a:pt x="50" y="3"/>
                      <a:pt x="63" y="1"/>
                      <a:pt x="73" y="1"/>
                    </a:cubicBezTo>
                    <a:cubicBezTo>
                      <a:pt x="84" y="1"/>
                      <a:pt x="94" y="3"/>
                      <a:pt x="100" y="6"/>
                    </a:cubicBezTo>
                    <a:cubicBezTo>
                      <a:pt x="101" y="6"/>
                      <a:pt x="101" y="6"/>
                      <a:pt x="101" y="6"/>
                    </a:cubicBezTo>
                    <a:cubicBezTo>
                      <a:pt x="101" y="5"/>
                      <a:pt x="101" y="5"/>
                      <a:pt x="101" y="5"/>
                    </a:cubicBezTo>
                    <a:cubicBezTo>
                      <a:pt x="94" y="2"/>
                      <a:pt x="84" y="0"/>
                      <a:pt x="73" y="0"/>
                    </a:cubicBezTo>
                    <a:cubicBezTo>
                      <a:pt x="62" y="0"/>
                      <a:pt x="50" y="2"/>
                      <a:pt x="37" y="9"/>
                    </a:cubicBezTo>
                    <a:cubicBezTo>
                      <a:pt x="15" y="21"/>
                      <a:pt x="4" y="38"/>
                      <a:pt x="0" y="52"/>
                    </a:cubicBezTo>
                    <a:cubicBezTo>
                      <a:pt x="0" y="53"/>
                      <a:pt x="0" y="53"/>
                      <a:pt x="0" y="53"/>
                    </a:cubicBezTo>
                    <a:cubicBezTo>
                      <a:pt x="1" y="53"/>
                      <a:pt x="1" y="53"/>
                      <a:pt x="1" y="53"/>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47" name="Google Shape;343;p7"/>
              <p:cNvSpPr/>
              <p:nvPr/>
            </p:nvSpPr>
            <p:spPr>
              <a:xfrm>
                <a:off x="-352517" y="2263753"/>
                <a:ext cx="52023" cy="27380"/>
              </a:xfrm>
              <a:custGeom>
                <a:avLst/>
                <a:gdLst/>
                <a:ahLst/>
                <a:cxnLst/>
                <a:rect l="l" t="t" r="r" b="b"/>
                <a:pathLst>
                  <a:path w="101" h="53" extrusionOk="0">
                    <a:moveTo>
                      <a:pt x="1" y="53"/>
                    </a:moveTo>
                    <a:cubicBezTo>
                      <a:pt x="5" y="39"/>
                      <a:pt x="16" y="21"/>
                      <a:pt x="37" y="10"/>
                    </a:cubicBezTo>
                    <a:cubicBezTo>
                      <a:pt x="50" y="3"/>
                      <a:pt x="63" y="1"/>
                      <a:pt x="73" y="1"/>
                    </a:cubicBezTo>
                    <a:cubicBezTo>
                      <a:pt x="84" y="1"/>
                      <a:pt x="94" y="3"/>
                      <a:pt x="100" y="6"/>
                    </a:cubicBezTo>
                    <a:cubicBezTo>
                      <a:pt x="101" y="6"/>
                      <a:pt x="101" y="6"/>
                      <a:pt x="101" y="6"/>
                    </a:cubicBezTo>
                    <a:cubicBezTo>
                      <a:pt x="101" y="5"/>
                      <a:pt x="101" y="5"/>
                      <a:pt x="101" y="5"/>
                    </a:cubicBezTo>
                    <a:cubicBezTo>
                      <a:pt x="94" y="2"/>
                      <a:pt x="84" y="0"/>
                      <a:pt x="73" y="0"/>
                    </a:cubicBezTo>
                    <a:cubicBezTo>
                      <a:pt x="62" y="0"/>
                      <a:pt x="50" y="2"/>
                      <a:pt x="37" y="9"/>
                    </a:cubicBezTo>
                    <a:cubicBezTo>
                      <a:pt x="15" y="21"/>
                      <a:pt x="4" y="38"/>
                      <a:pt x="0" y="52"/>
                    </a:cubicBezTo>
                    <a:cubicBezTo>
                      <a:pt x="0" y="53"/>
                      <a:pt x="0" y="53"/>
                      <a:pt x="0" y="53"/>
                    </a:cubicBezTo>
                    <a:cubicBezTo>
                      <a:pt x="1" y="53"/>
                      <a:pt x="1" y="53"/>
                      <a:pt x="1" y="53"/>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48" name="Google Shape;344;p7"/>
              <p:cNvSpPr/>
              <p:nvPr/>
            </p:nvSpPr>
            <p:spPr>
              <a:xfrm>
                <a:off x="-604963" y="2260193"/>
                <a:ext cx="54487" cy="23273"/>
              </a:xfrm>
              <a:custGeom>
                <a:avLst/>
                <a:gdLst/>
                <a:ahLst/>
                <a:cxnLst/>
                <a:rect l="l" t="t" r="r" b="b"/>
                <a:pathLst>
                  <a:path w="106" h="45" extrusionOk="0">
                    <a:moveTo>
                      <a:pt x="1" y="10"/>
                    </a:moveTo>
                    <a:cubicBezTo>
                      <a:pt x="9" y="5"/>
                      <a:pt x="21" y="1"/>
                      <a:pt x="36" y="1"/>
                    </a:cubicBezTo>
                    <a:cubicBezTo>
                      <a:pt x="42" y="1"/>
                      <a:pt x="49" y="2"/>
                      <a:pt x="57" y="4"/>
                    </a:cubicBezTo>
                    <a:cubicBezTo>
                      <a:pt x="85" y="12"/>
                      <a:pt x="100" y="31"/>
                      <a:pt x="105" y="45"/>
                    </a:cubicBezTo>
                    <a:cubicBezTo>
                      <a:pt x="106" y="45"/>
                      <a:pt x="106" y="45"/>
                      <a:pt x="106" y="45"/>
                    </a:cubicBezTo>
                    <a:cubicBezTo>
                      <a:pt x="106" y="44"/>
                      <a:pt x="106" y="44"/>
                      <a:pt x="106" y="44"/>
                    </a:cubicBezTo>
                    <a:cubicBezTo>
                      <a:pt x="101" y="30"/>
                      <a:pt x="85" y="11"/>
                      <a:pt x="57" y="3"/>
                    </a:cubicBezTo>
                    <a:cubicBezTo>
                      <a:pt x="50" y="1"/>
                      <a:pt x="42" y="0"/>
                      <a:pt x="36" y="0"/>
                    </a:cubicBezTo>
                    <a:cubicBezTo>
                      <a:pt x="21" y="0"/>
                      <a:pt x="9" y="4"/>
                      <a:pt x="0" y="9"/>
                    </a:cubicBezTo>
                    <a:cubicBezTo>
                      <a:pt x="0" y="10"/>
                      <a:pt x="0" y="10"/>
                      <a:pt x="0" y="10"/>
                    </a:cubicBezTo>
                    <a:cubicBezTo>
                      <a:pt x="1" y="10"/>
                      <a:pt x="1" y="10"/>
                      <a:pt x="1" y="10"/>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49" name="Google Shape;345;p7"/>
              <p:cNvSpPr/>
              <p:nvPr/>
            </p:nvSpPr>
            <p:spPr>
              <a:xfrm>
                <a:off x="-604963" y="2260193"/>
                <a:ext cx="54487" cy="23273"/>
              </a:xfrm>
              <a:custGeom>
                <a:avLst/>
                <a:gdLst/>
                <a:ahLst/>
                <a:cxnLst/>
                <a:rect l="l" t="t" r="r" b="b"/>
                <a:pathLst>
                  <a:path w="106" h="45" extrusionOk="0">
                    <a:moveTo>
                      <a:pt x="1" y="10"/>
                    </a:moveTo>
                    <a:cubicBezTo>
                      <a:pt x="9" y="5"/>
                      <a:pt x="21" y="1"/>
                      <a:pt x="36" y="1"/>
                    </a:cubicBezTo>
                    <a:cubicBezTo>
                      <a:pt x="42" y="1"/>
                      <a:pt x="49" y="2"/>
                      <a:pt x="57" y="4"/>
                    </a:cubicBezTo>
                    <a:cubicBezTo>
                      <a:pt x="85" y="12"/>
                      <a:pt x="100" y="31"/>
                      <a:pt x="105" y="45"/>
                    </a:cubicBezTo>
                    <a:cubicBezTo>
                      <a:pt x="106" y="45"/>
                      <a:pt x="106" y="45"/>
                      <a:pt x="106" y="45"/>
                    </a:cubicBezTo>
                    <a:cubicBezTo>
                      <a:pt x="106" y="44"/>
                      <a:pt x="106" y="44"/>
                      <a:pt x="106" y="44"/>
                    </a:cubicBezTo>
                    <a:cubicBezTo>
                      <a:pt x="101" y="30"/>
                      <a:pt x="85" y="11"/>
                      <a:pt x="57" y="3"/>
                    </a:cubicBezTo>
                    <a:cubicBezTo>
                      <a:pt x="50" y="1"/>
                      <a:pt x="42" y="0"/>
                      <a:pt x="36" y="0"/>
                    </a:cubicBezTo>
                    <a:cubicBezTo>
                      <a:pt x="21" y="0"/>
                      <a:pt x="9" y="4"/>
                      <a:pt x="0" y="9"/>
                    </a:cubicBezTo>
                    <a:cubicBezTo>
                      <a:pt x="0" y="10"/>
                      <a:pt x="0" y="10"/>
                      <a:pt x="0" y="10"/>
                    </a:cubicBezTo>
                    <a:cubicBezTo>
                      <a:pt x="1" y="10"/>
                      <a:pt x="1" y="10"/>
                      <a:pt x="1" y="10"/>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50" name="Google Shape;346;p7"/>
              <p:cNvSpPr/>
              <p:nvPr/>
            </p:nvSpPr>
            <p:spPr>
              <a:xfrm>
                <a:off x="-782388" y="2091805"/>
                <a:ext cx="34499" cy="46820"/>
              </a:xfrm>
              <a:custGeom>
                <a:avLst/>
                <a:gdLst/>
                <a:ahLst/>
                <a:cxnLst/>
                <a:rect l="l" t="t" r="r" b="b"/>
                <a:pathLst>
                  <a:path w="67" h="91" extrusionOk="0">
                    <a:moveTo>
                      <a:pt x="0" y="1"/>
                    </a:moveTo>
                    <a:cubicBezTo>
                      <a:pt x="14" y="3"/>
                      <a:pt x="34" y="10"/>
                      <a:pt x="49" y="29"/>
                    </a:cubicBezTo>
                    <a:cubicBezTo>
                      <a:pt x="62" y="45"/>
                      <a:pt x="66" y="63"/>
                      <a:pt x="66" y="76"/>
                    </a:cubicBezTo>
                    <a:cubicBezTo>
                      <a:pt x="66" y="82"/>
                      <a:pt x="66" y="86"/>
                      <a:pt x="65" y="90"/>
                    </a:cubicBezTo>
                    <a:cubicBezTo>
                      <a:pt x="65" y="91"/>
                      <a:pt x="65" y="91"/>
                      <a:pt x="65" y="91"/>
                    </a:cubicBezTo>
                    <a:cubicBezTo>
                      <a:pt x="66" y="91"/>
                      <a:pt x="66" y="91"/>
                      <a:pt x="66" y="91"/>
                    </a:cubicBezTo>
                    <a:cubicBezTo>
                      <a:pt x="67" y="87"/>
                      <a:pt x="67" y="82"/>
                      <a:pt x="67" y="76"/>
                    </a:cubicBezTo>
                    <a:cubicBezTo>
                      <a:pt x="67" y="62"/>
                      <a:pt x="63" y="45"/>
                      <a:pt x="50" y="29"/>
                    </a:cubicBezTo>
                    <a:cubicBezTo>
                      <a:pt x="34" y="9"/>
                      <a:pt x="15" y="2"/>
                      <a:pt x="0" y="0"/>
                    </a:cubicBezTo>
                    <a:cubicBezTo>
                      <a:pt x="0" y="1"/>
                      <a:pt x="0" y="1"/>
                      <a:pt x="0" y="1"/>
                    </a:cubicBezTo>
                    <a:cubicBezTo>
                      <a:pt x="0" y="1"/>
                      <a:pt x="0" y="1"/>
                      <a:pt x="0" y="1"/>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51" name="Google Shape;347;p7"/>
              <p:cNvSpPr/>
              <p:nvPr/>
            </p:nvSpPr>
            <p:spPr>
              <a:xfrm>
                <a:off x="-782388" y="2091805"/>
                <a:ext cx="34499" cy="46820"/>
              </a:xfrm>
              <a:custGeom>
                <a:avLst/>
                <a:gdLst/>
                <a:ahLst/>
                <a:cxnLst/>
                <a:rect l="l" t="t" r="r" b="b"/>
                <a:pathLst>
                  <a:path w="67" h="91" extrusionOk="0">
                    <a:moveTo>
                      <a:pt x="0" y="1"/>
                    </a:moveTo>
                    <a:cubicBezTo>
                      <a:pt x="14" y="3"/>
                      <a:pt x="34" y="10"/>
                      <a:pt x="49" y="29"/>
                    </a:cubicBezTo>
                    <a:cubicBezTo>
                      <a:pt x="62" y="45"/>
                      <a:pt x="66" y="63"/>
                      <a:pt x="66" y="76"/>
                    </a:cubicBezTo>
                    <a:cubicBezTo>
                      <a:pt x="66" y="82"/>
                      <a:pt x="66" y="86"/>
                      <a:pt x="65" y="90"/>
                    </a:cubicBezTo>
                    <a:cubicBezTo>
                      <a:pt x="65" y="91"/>
                      <a:pt x="65" y="91"/>
                      <a:pt x="65" y="91"/>
                    </a:cubicBezTo>
                    <a:cubicBezTo>
                      <a:pt x="66" y="91"/>
                      <a:pt x="66" y="91"/>
                      <a:pt x="66" y="91"/>
                    </a:cubicBezTo>
                    <a:cubicBezTo>
                      <a:pt x="67" y="87"/>
                      <a:pt x="67" y="82"/>
                      <a:pt x="67" y="76"/>
                    </a:cubicBezTo>
                    <a:cubicBezTo>
                      <a:pt x="67" y="62"/>
                      <a:pt x="63" y="45"/>
                      <a:pt x="50" y="29"/>
                    </a:cubicBezTo>
                    <a:cubicBezTo>
                      <a:pt x="34" y="9"/>
                      <a:pt x="15" y="2"/>
                      <a:pt x="0" y="0"/>
                    </a:cubicBezTo>
                    <a:cubicBezTo>
                      <a:pt x="0" y="1"/>
                      <a:pt x="0" y="1"/>
                      <a:pt x="0" y="1"/>
                    </a:cubicBezTo>
                    <a:cubicBezTo>
                      <a:pt x="0" y="1"/>
                      <a:pt x="0" y="1"/>
                      <a:pt x="0" y="1"/>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52" name="Google Shape;348;p7"/>
              <p:cNvSpPr/>
              <p:nvPr/>
            </p:nvSpPr>
            <p:spPr>
              <a:xfrm>
                <a:off x="-664378" y="1872762"/>
                <a:ext cx="288041" cy="80772"/>
              </a:xfrm>
              <a:custGeom>
                <a:avLst/>
                <a:gdLst/>
                <a:ahLst/>
                <a:cxnLst/>
                <a:rect l="l" t="t" r="r" b="b"/>
                <a:pathLst>
                  <a:path w="559" h="157" extrusionOk="0">
                    <a:moveTo>
                      <a:pt x="396" y="157"/>
                    </a:moveTo>
                    <a:cubicBezTo>
                      <a:pt x="423" y="157"/>
                      <a:pt x="436" y="125"/>
                      <a:pt x="450" y="91"/>
                    </a:cubicBezTo>
                    <a:cubicBezTo>
                      <a:pt x="462" y="60"/>
                      <a:pt x="477" y="25"/>
                      <a:pt x="499" y="25"/>
                    </a:cubicBezTo>
                    <a:cubicBezTo>
                      <a:pt x="513" y="25"/>
                      <a:pt x="529" y="50"/>
                      <a:pt x="534" y="62"/>
                    </a:cubicBezTo>
                    <a:cubicBezTo>
                      <a:pt x="537" y="69"/>
                      <a:pt x="544" y="71"/>
                      <a:pt x="550" y="69"/>
                    </a:cubicBezTo>
                    <a:cubicBezTo>
                      <a:pt x="557" y="66"/>
                      <a:pt x="559" y="59"/>
                      <a:pt x="557" y="52"/>
                    </a:cubicBezTo>
                    <a:cubicBezTo>
                      <a:pt x="554" y="47"/>
                      <a:pt x="533" y="0"/>
                      <a:pt x="499" y="0"/>
                    </a:cubicBezTo>
                    <a:cubicBezTo>
                      <a:pt x="460" y="0"/>
                      <a:pt x="442" y="44"/>
                      <a:pt x="427" y="82"/>
                    </a:cubicBezTo>
                    <a:cubicBezTo>
                      <a:pt x="418" y="104"/>
                      <a:pt x="406" y="132"/>
                      <a:pt x="396" y="132"/>
                    </a:cubicBezTo>
                    <a:cubicBezTo>
                      <a:pt x="385" y="132"/>
                      <a:pt x="372" y="103"/>
                      <a:pt x="361" y="80"/>
                    </a:cubicBezTo>
                    <a:cubicBezTo>
                      <a:pt x="344" y="43"/>
                      <a:pt x="324" y="0"/>
                      <a:pt x="288" y="0"/>
                    </a:cubicBezTo>
                    <a:cubicBezTo>
                      <a:pt x="251" y="0"/>
                      <a:pt x="232" y="43"/>
                      <a:pt x="215" y="81"/>
                    </a:cubicBezTo>
                    <a:cubicBezTo>
                      <a:pt x="206" y="103"/>
                      <a:pt x="193" y="132"/>
                      <a:pt x="183" y="132"/>
                    </a:cubicBezTo>
                    <a:cubicBezTo>
                      <a:pt x="172" y="132"/>
                      <a:pt x="156" y="102"/>
                      <a:pt x="145" y="80"/>
                    </a:cubicBezTo>
                    <a:cubicBezTo>
                      <a:pt x="125" y="43"/>
                      <a:pt x="102" y="0"/>
                      <a:pt x="67" y="0"/>
                    </a:cubicBezTo>
                    <a:cubicBezTo>
                      <a:pt x="41" y="0"/>
                      <a:pt x="10" y="21"/>
                      <a:pt x="7" y="23"/>
                    </a:cubicBezTo>
                    <a:cubicBezTo>
                      <a:pt x="1" y="27"/>
                      <a:pt x="0" y="35"/>
                      <a:pt x="4" y="41"/>
                    </a:cubicBezTo>
                    <a:cubicBezTo>
                      <a:pt x="8" y="46"/>
                      <a:pt x="15" y="48"/>
                      <a:pt x="21" y="44"/>
                    </a:cubicBezTo>
                    <a:cubicBezTo>
                      <a:pt x="29" y="39"/>
                      <a:pt x="51" y="25"/>
                      <a:pt x="67" y="25"/>
                    </a:cubicBezTo>
                    <a:cubicBezTo>
                      <a:pt x="87" y="25"/>
                      <a:pt x="106" y="61"/>
                      <a:pt x="123" y="92"/>
                    </a:cubicBezTo>
                    <a:cubicBezTo>
                      <a:pt x="141" y="127"/>
                      <a:pt x="157" y="157"/>
                      <a:pt x="183" y="157"/>
                    </a:cubicBezTo>
                    <a:cubicBezTo>
                      <a:pt x="209" y="157"/>
                      <a:pt x="223" y="125"/>
                      <a:pt x="238" y="91"/>
                    </a:cubicBezTo>
                    <a:cubicBezTo>
                      <a:pt x="252" y="60"/>
                      <a:pt x="267" y="25"/>
                      <a:pt x="288" y="25"/>
                    </a:cubicBezTo>
                    <a:cubicBezTo>
                      <a:pt x="308" y="25"/>
                      <a:pt x="324" y="60"/>
                      <a:pt x="338" y="91"/>
                    </a:cubicBezTo>
                    <a:cubicBezTo>
                      <a:pt x="354" y="125"/>
                      <a:pt x="369" y="157"/>
                      <a:pt x="396"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53" name="Google Shape;349;p7"/>
              <p:cNvSpPr/>
              <p:nvPr/>
            </p:nvSpPr>
            <p:spPr>
              <a:xfrm>
                <a:off x="-664378" y="1873310"/>
                <a:ext cx="288041" cy="80772"/>
              </a:xfrm>
              <a:custGeom>
                <a:avLst/>
                <a:gdLst/>
                <a:ahLst/>
                <a:cxnLst/>
                <a:rect l="l" t="t" r="r" b="b"/>
                <a:pathLst>
                  <a:path w="559" h="157" extrusionOk="0">
                    <a:moveTo>
                      <a:pt x="499" y="157"/>
                    </a:moveTo>
                    <a:cubicBezTo>
                      <a:pt x="460" y="157"/>
                      <a:pt x="442" y="114"/>
                      <a:pt x="427" y="75"/>
                    </a:cubicBezTo>
                    <a:cubicBezTo>
                      <a:pt x="418" y="53"/>
                      <a:pt x="406" y="25"/>
                      <a:pt x="396" y="25"/>
                    </a:cubicBezTo>
                    <a:cubicBezTo>
                      <a:pt x="385" y="25"/>
                      <a:pt x="372" y="54"/>
                      <a:pt x="361" y="77"/>
                    </a:cubicBezTo>
                    <a:cubicBezTo>
                      <a:pt x="344" y="115"/>
                      <a:pt x="324" y="157"/>
                      <a:pt x="288" y="157"/>
                    </a:cubicBezTo>
                    <a:cubicBezTo>
                      <a:pt x="251" y="157"/>
                      <a:pt x="232" y="114"/>
                      <a:pt x="215" y="76"/>
                    </a:cubicBezTo>
                    <a:cubicBezTo>
                      <a:pt x="206" y="54"/>
                      <a:pt x="193" y="25"/>
                      <a:pt x="183" y="25"/>
                    </a:cubicBezTo>
                    <a:cubicBezTo>
                      <a:pt x="172" y="25"/>
                      <a:pt x="156" y="55"/>
                      <a:pt x="145" y="77"/>
                    </a:cubicBezTo>
                    <a:cubicBezTo>
                      <a:pt x="125" y="115"/>
                      <a:pt x="102" y="157"/>
                      <a:pt x="67" y="157"/>
                    </a:cubicBezTo>
                    <a:cubicBezTo>
                      <a:pt x="41" y="157"/>
                      <a:pt x="10" y="136"/>
                      <a:pt x="7" y="134"/>
                    </a:cubicBezTo>
                    <a:cubicBezTo>
                      <a:pt x="1" y="130"/>
                      <a:pt x="0" y="122"/>
                      <a:pt x="4" y="117"/>
                    </a:cubicBezTo>
                    <a:cubicBezTo>
                      <a:pt x="8" y="111"/>
                      <a:pt x="15" y="109"/>
                      <a:pt x="21" y="113"/>
                    </a:cubicBezTo>
                    <a:cubicBezTo>
                      <a:pt x="29" y="119"/>
                      <a:pt x="51" y="132"/>
                      <a:pt x="67" y="132"/>
                    </a:cubicBezTo>
                    <a:cubicBezTo>
                      <a:pt x="87" y="132"/>
                      <a:pt x="106" y="97"/>
                      <a:pt x="123" y="65"/>
                    </a:cubicBezTo>
                    <a:cubicBezTo>
                      <a:pt x="141" y="30"/>
                      <a:pt x="157" y="0"/>
                      <a:pt x="183" y="0"/>
                    </a:cubicBezTo>
                    <a:cubicBezTo>
                      <a:pt x="209" y="0"/>
                      <a:pt x="223" y="32"/>
                      <a:pt x="238" y="66"/>
                    </a:cubicBezTo>
                    <a:cubicBezTo>
                      <a:pt x="252" y="97"/>
                      <a:pt x="267" y="132"/>
                      <a:pt x="288" y="132"/>
                    </a:cubicBezTo>
                    <a:cubicBezTo>
                      <a:pt x="308" y="132"/>
                      <a:pt x="324" y="97"/>
                      <a:pt x="338" y="67"/>
                    </a:cubicBezTo>
                    <a:cubicBezTo>
                      <a:pt x="354" y="32"/>
                      <a:pt x="369" y="0"/>
                      <a:pt x="396" y="0"/>
                    </a:cubicBezTo>
                    <a:cubicBezTo>
                      <a:pt x="423" y="0"/>
                      <a:pt x="436" y="32"/>
                      <a:pt x="450" y="66"/>
                    </a:cubicBezTo>
                    <a:cubicBezTo>
                      <a:pt x="462" y="97"/>
                      <a:pt x="477" y="132"/>
                      <a:pt x="499" y="132"/>
                    </a:cubicBezTo>
                    <a:cubicBezTo>
                      <a:pt x="513" y="132"/>
                      <a:pt x="528" y="107"/>
                      <a:pt x="534" y="95"/>
                    </a:cubicBezTo>
                    <a:cubicBezTo>
                      <a:pt x="537" y="89"/>
                      <a:pt x="544" y="86"/>
                      <a:pt x="550" y="89"/>
                    </a:cubicBezTo>
                    <a:cubicBezTo>
                      <a:pt x="557" y="91"/>
                      <a:pt x="559" y="99"/>
                      <a:pt x="557" y="105"/>
                    </a:cubicBezTo>
                    <a:cubicBezTo>
                      <a:pt x="554" y="110"/>
                      <a:pt x="533" y="157"/>
                      <a:pt x="499"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54" name="Google Shape;350;p7"/>
              <p:cNvSpPr/>
              <p:nvPr/>
            </p:nvSpPr>
            <p:spPr>
              <a:xfrm>
                <a:off x="-573750" y="1717243"/>
                <a:ext cx="288588" cy="80772"/>
              </a:xfrm>
              <a:custGeom>
                <a:avLst/>
                <a:gdLst/>
                <a:ahLst/>
                <a:cxnLst/>
                <a:rect l="l" t="t" r="r" b="b"/>
                <a:pathLst>
                  <a:path w="560" h="157" extrusionOk="0">
                    <a:moveTo>
                      <a:pt x="397" y="157"/>
                    </a:moveTo>
                    <a:cubicBezTo>
                      <a:pt x="424" y="157"/>
                      <a:pt x="437" y="125"/>
                      <a:pt x="450" y="91"/>
                    </a:cubicBezTo>
                    <a:cubicBezTo>
                      <a:pt x="463" y="60"/>
                      <a:pt x="477" y="25"/>
                      <a:pt x="499" y="25"/>
                    </a:cubicBezTo>
                    <a:cubicBezTo>
                      <a:pt x="514" y="25"/>
                      <a:pt x="529" y="50"/>
                      <a:pt x="534" y="62"/>
                    </a:cubicBezTo>
                    <a:cubicBezTo>
                      <a:pt x="537" y="68"/>
                      <a:pt x="544" y="71"/>
                      <a:pt x="551" y="69"/>
                    </a:cubicBezTo>
                    <a:cubicBezTo>
                      <a:pt x="557" y="66"/>
                      <a:pt x="560" y="58"/>
                      <a:pt x="557" y="52"/>
                    </a:cubicBezTo>
                    <a:cubicBezTo>
                      <a:pt x="555" y="47"/>
                      <a:pt x="534" y="0"/>
                      <a:pt x="499" y="0"/>
                    </a:cubicBezTo>
                    <a:cubicBezTo>
                      <a:pt x="460" y="0"/>
                      <a:pt x="443" y="44"/>
                      <a:pt x="427" y="82"/>
                    </a:cubicBezTo>
                    <a:cubicBezTo>
                      <a:pt x="418" y="104"/>
                      <a:pt x="407" y="132"/>
                      <a:pt x="397" y="132"/>
                    </a:cubicBezTo>
                    <a:cubicBezTo>
                      <a:pt x="385" y="132"/>
                      <a:pt x="372" y="103"/>
                      <a:pt x="361" y="80"/>
                    </a:cubicBezTo>
                    <a:cubicBezTo>
                      <a:pt x="344" y="43"/>
                      <a:pt x="325" y="0"/>
                      <a:pt x="288" y="0"/>
                    </a:cubicBezTo>
                    <a:cubicBezTo>
                      <a:pt x="251" y="0"/>
                      <a:pt x="232" y="43"/>
                      <a:pt x="216" y="81"/>
                    </a:cubicBezTo>
                    <a:cubicBezTo>
                      <a:pt x="206" y="103"/>
                      <a:pt x="193" y="132"/>
                      <a:pt x="183" y="132"/>
                    </a:cubicBezTo>
                    <a:cubicBezTo>
                      <a:pt x="173" y="132"/>
                      <a:pt x="157" y="102"/>
                      <a:pt x="145" y="80"/>
                    </a:cubicBezTo>
                    <a:cubicBezTo>
                      <a:pt x="125" y="43"/>
                      <a:pt x="103" y="0"/>
                      <a:pt x="67" y="0"/>
                    </a:cubicBezTo>
                    <a:cubicBezTo>
                      <a:pt x="41" y="0"/>
                      <a:pt x="11" y="21"/>
                      <a:pt x="7" y="23"/>
                    </a:cubicBezTo>
                    <a:cubicBezTo>
                      <a:pt x="2" y="27"/>
                      <a:pt x="0" y="35"/>
                      <a:pt x="4" y="41"/>
                    </a:cubicBezTo>
                    <a:cubicBezTo>
                      <a:pt x="8" y="46"/>
                      <a:pt x="16" y="48"/>
                      <a:pt x="22" y="44"/>
                    </a:cubicBezTo>
                    <a:cubicBezTo>
                      <a:pt x="29" y="39"/>
                      <a:pt x="52" y="25"/>
                      <a:pt x="67" y="25"/>
                    </a:cubicBezTo>
                    <a:cubicBezTo>
                      <a:pt x="88" y="25"/>
                      <a:pt x="107" y="61"/>
                      <a:pt x="123" y="92"/>
                    </a:cubicBezTo>
                    <a:cubicBezTo>
                      <a:pt x="142" y="127"/>
                      <a:pt x="158" y="157"/>
                      <a:pt x="183" y="157"/>
                    </a:cubicBezTo>
                    <a:cubicBezTo>
                      <a:pt x="210" y="157"/>
                      <a:pt x="224" y="125"/>
                      <a:pt x="239" y="91"/>
                    </a:cubicBezTo>
                    <a:cubicBezTo>
                      <a:pt x="252" y="60"/>
                      <a:pt x="268" y="25"/>
                      <a:pt x="288" y="25"/>
                    </a:cubicBezTo>
                    <a:cubicBezTo>
                      <a:pt x="309" y="25"/>
                      <a:pt x="325" y="60"/>
                      <a:pt x="339" y="90"/>
                    </a:cubicBezTo>
                    <a:cubicBezTo>
                      <a:pt x="355" y="125"/>
                      <a:pt x="369" y="157"/>
                      <a:pt x="397"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55" name="Google Shape;351;p7"/>
              <p:cNvSpPr/>
              <p:nvPr/>
            </p:nvSpPr>
            <p:spPr>
              <a:xfrm>
                <a:off x="-573750" y="1717790"/>
                <a:ext cx="288588" cy="80772"/>
              </a:xfrm>
              <a:custGeom>
                <a:avLst/>
                <a:gdLst/>
                <a:ahLst/>
                <a:cxnLst/>
                <a:rect l="l" t="t" r="r" b="b"/>
                <a:pathLst>
                  <a:path w="560" h="157" extrusionOk="0">
                    <a:moveTo>
                      <a:pt x="499" y="157"/>
                    </a:moveTo>
                    <a:cubicBezTo>
                      <a:pt x="460" y="157"/>
                      <a:pt x="443" y="113"/>
                      <a:pt x="427" y="75"/>
                    </a:cubicBezTo>
                    <a:cubicBezTo>
                      <a:pt x="418" y="53"/>
                      <a:pt x="407" y="25"/>
                      <a:pt x="397" y="25"/>
                    </a:cubicBezTo>
                    <a:cubicBezTo>
                      <a:pt x="385" y="25"/>
                      <a:pt x="372" y="54"/>
                      <a:pt x="361" y="77"/>
                    </a:cubicBezTo>
                    <a:cubicBezTo>
                      <a:pt x="344" y="114"/>
                      <a:pt x="325" y="157"/>
                      <a:pt x="288" y="157"/>
                    </a:cubicBezTo>
                    <a:cubicBezTo>
                      <a:pt x="251" y="157"/>
                      <a:pt x="232" y="114"/>
                      <a:pt x="216" y="76"/>
                    </a:cubicBezTo>
                    <a:cubicBezTo>
                      <a:pt x="206" y="54"/>
                      <a:pt x="193" y="25"/>
                      <a:pt x="183" y="25"/>
                    </a:cubicBezTo>
                    <a:cubicBezTo>
                      <a:pt x="173" y="25"/>
                      <a:pt x="157" y="55"/>
                      <a:pt x="145" y="77"/>
                    </a:cubicBezTo>
                    <a:cubicBezTo>
                      <a:pt x="125" y="114"/>
                      <a:pt x="103" y="157"/>
                      <a:pt x="67" y="157"/>
                    </a:cubicBezTo>
                    <a:cubicBezTo>
                      <a:pt x="41" y="157"/>
                      <a:pt x="11" y="136"/>
                      <a:pt x="7" y="134"/>
                    </a:cubicBezTo>
                    <a:cubicBezTo>
                      <a:pt x="2" y="130"/>
                      <a:pt x="0" y="122"/>
                      <a:pt x="4" y="116"/>
                    </a:cubicBezTo>
                    <a:cubicBezTo>
                      <a:pt x="8" y="111"/>
                      <a:pt x="16" y="109"/>
                      <a:pt x="22" y="113"/>
                    </a:cubicBezTo>
                    <a:cubicBezTo>
                      <a:pt x="29" y="118"/>
                      <a:pt x="52" y="132"/>
                      <a:pt x="67" y="132"/>
                    </a:cubicBezTo>
                    <a:cubicBezTo>
                      <a:pt x="88" y="132"/>
                      <a:pt x="107" y="96"/>
                      <a:pt x="123" y="65"/>
                    </a:cubicBezTo>
                    <a:cubicBezTo>
                      <a:pt x="142" y="30"/>
                      <a:pt x="158" y="0"/>
                      <a:pt x="183" y="0"/>
                    </a:cubicBezTo>
                    <a:cubicBezTo>
                      <a:pt x="210" y="0"/>
                      <a:pt x="224" y="32"/>
                      <a:pt x="239" y="66"/>
                    </a:cubicBezTo>
                    <a:cubicBezTo>
                      <a:pt x="252" y="97"/>
                      <a:pt x="268" y="132"/>
                      <a:pt x="288" y="132"/>
                    </a:cubicBezTo>
                    <a:cubicBezTo>
                      <a:pt x="309" y="132"/>
                      <a:pt x="325" y="97"/>
                      <a:pt x="339" y="67"/>
                    </a:cubicBezTo>
                    <a:cubicBezTo>
                      <a:pt x="355" y="32"/>
                      <a:pt x="369" y="0"/>
                      <a:pt x="397" y="0"/>
                    </a:cubicBezTo>
                    <a:cubicBezTo>
                      <a:pt x="424" y="0"/>
                      <a:pt x="437" y="32"/>
                      <a:pt x="450" y="66"/>
                    </a:cubicBezTo>
                    <a:cubicBezTo>
                      <a:pt x="463" y="97"/>
                      <a:pt x="477" y="132"/>
                      <a:pt x="499" y="132"/>
                    </a:cubicBezTo>
                    <a:cubicBezTo>
                      <a:pt x="513" y="132"/>
                      <a:pt x="529" y="107"/>
                      <a:pt x="534" y="95"/>
                    </a:cubicBezTo>
                    <a:cubicBezTo>
                      <a:pt x="537" y="89"/>
                      <a:pt x="545" y="86"/>
                      <a:pt x="551" y="88"/>
                    </a:cubicBezTo>
                    <a:cubicBezTo>
                      <a:pt x="557" y="91"/>
                      <a:pt x="560" y="99"/>
                      <a:pt x="557" y="105"/>
                    </a:cubicBezTo>
                    <a:cubicBezTo>
                      <a:pt x="555" y="110"/>
                      <a:pt x="534" y="157"/>
                      <a:pt x="499"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56" name="Google Shape;352;p7"/>
              <p:cNvSpPr/>
              <p:nvPr/>
            </p:nvSpPr>
            <p:spPr>
              <a:xfrm>
                <a:off x="-553488" y="2018973"/>
                <a:ext cx="288588" cy="81046"/>
              </a:xfrm>
              <a:custGeom>
                <a:avLst/>
                <a:gdLst/>
                <a:ahLst/>
                <a:cxnLst/>
                <a:rect l="l" t="t" r="r" b="b"/>
                <a:pathLst>
                  <a:path w="560" h="157" extrusionOk="0">
                    <a:moveTo>
                      <a:pt x="396" y="157"/>
                    </a:moveTo>
                    <a:cubicBezTo>
                      <a:pt x="424" y="157"/>
                      <a:pt x="437" y="125"/>
                      <a:pt x="450" y="91"/>
                    </a:cubicBezTo>
                    <a:cubicBezTo>
                      <a:pt x="463" y="60"/>
                      <a:pt x="477" y="25"/>
                      <a:pt x="499" y="25"/>
                    </a:cubicBezTo>
                    <a:cubicBezTo>
                      <a:pt x="513" y="25"/>
                      <a:pt x="529" y="50"/>
                      <a:pt x="534" y="62"/>
                    </a:cubicBezTo>
                    <a:cubicBezTo>
                      <a:pt x="537" y="68"/>
                      <a:pt x="544" y="71"/>
                      <a:pt x="551" y="68"/>
                    </a:cubicBezTo>
                    <a:cubicBezTo>
                      <a:pt x="557" y="66"/>
                      <a:pt x="560" y="58"/>
                      <a:pt x="557" y="52"/>
                    </a:cubicBezTo>
                    <a:cubicBezTo>
                      <a:pt x="555" y="47"/>
                      <a:pt x="533" y="0"/>
                      <a:pt x="499" y="0"/>
                    </a:cubicBezTo>
                    <a:cubicBezTo>
                      <a:pt x="460" y="0"/>
                      <a:pt x="443" y="43"/>
                      <a:pt x="427" y="82"/>
                    </a:cubicBezTo>
                    <a:cubicBezTo>
                      <a:pt x="418" y="104"/>
                      <a:pt x="407" y="132"/>
                      <a:pt x="396" y="132"/>
                    </a:cubicBezTo>
                    <a:cubicBezTo>
                      <a:pt x="385" y="132"/>
                      <a:pt x="372" y="103"/>
                      <a:pt x="361" y="80"/>
                    </a:cubicBezTo>
                    <a:cubicBezTo>
                      <a:pt x="344" y="42"/>
                      <a:pt x="325" y="0"/>
                      <a:pt x="288" y="0"/>
                    </a:cubicBezTo>
                    <a:cubicBezTo>
                      <a:pt x="251" y="0"/>
                      <a:pt x="232" y="43"/>
                      <a:pt x="216" y="81"/>
                    </a:cubicBezTo>
                    <a:cubicBezTo>
                      <a:pt x="206" y="102"/>
                      <a:pt x="193" y="132"/>
                      <a:pt x="183" y="132"/>
                    </a:cubicBezTo>
                    <a:cubicBezTo>
                      <a:pt x="173" y="132"/>
                      <a:pt x="157" y="102"/>
                      <a:pt x="145" y="80"/>
                    </a:cubicBezTo>
                    <a:cubicBezTo>
                      <a:pt x="125" y="42"/>
                      <a:pt x="103" y="0"/>
                      <a:pt x="67" y="0"/>
                    </a:cubicBezTo>
                    <a:cubicBezTo>
                      <a:pt x="41" y="0"/>
                      <a:pt x="11" y="21"/>
                      <a:pt x="7" y="23"/>
                    </a:cubicBezTo>
                    <a:cubicBezTo>
                      <a:pt x="2" y="27"/>
                      <a:pt x="0" y="35"/>
                      <a:pt x="4" y="40"/>
                    </a:cubicBezTo>
                    <a:cubicBezTo>
                      <a:pt x="8" y="46"/>
                      <a:pt x="16" y="48"/>
                      <a:pt x="22" y="44"/>
                    </a:cubicBezTo>
                    <a:cubicBezTo>
                      <a:pt x="29" y="38"/>
                      <a:pt x="52" y="25"/>
                      <a:pt x="67" y="25"/>
                    </a:cubicBezTo>
                    <a:cubicBezTo>
                      <a:pt x="88" y="25"/>
                      <a:pt x="107" y="60"/>
                      <a:pt x="123" y="92"/>
                    </a:cubicBezTo>
                    <a:cubicBezTo>
                      <a:pt x="142" y="127"/>
                      <a:pt x="158" y="157"/>
                      <a:pt x="183" y="157"/>
                    </a:cubicBezTo>
                    <a:cubicBezTo>
                      <a:pt x="210" y="157"/>
                      <a:pt x="224" y="125"/>
                      <a:pt x="238" y="91"/>
                    </a:cubicBezTo>
                    <a:cubicBezTo>
                      <a:pt x="252" y="60"/>
                      <a:pt x="268" y="25"/>
                      <a:pt x="288" y="25"/>
                    </a:cubicBezTo>
                    <a:cubicBezTo>
                      <a:pt x="309" y="25"/>
                      <a:pt x="325" y="60"/>
                      <a:pt x="339" y="90"/>
                    </a:cubicBezTo>
                    <a:cubicBezTo>
                      <a:pt x="354" y="125"/>
                      <a:pt x="369" y="157"/>
                      <a:pt x="396"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57" name="Google Shape;353;p7"/>
              <p:cNvSpPr/>
              <p:nvPr/>
            </p:nvSpPr>
            <p:spPr>
              <a:xfrm>
                <a:off x="-553488" y="2019521"/>
                <a:ext cx="288588" cy="81046"/>
              </a:xfrm>
              <a:custGeom>
                <a:avLst/>
                <a:gdLst/>
                <a:ahLst/>
                <a:cxnLst/>
                <a:rect l="l" t="t" r="r" b="b"/>
                <a:pathLst>
                  <a:path w="560" h="157" extrusionOk="0">
                    <a:moveTo>
                      <a:pt x="499" y="157"/>
                    </a:moveTo>
                    <a:cubicBezTo>
                      <a:pt x="460" y="157"/>
                      <a:pt x="443" y="113"/>
                      <a:pt x="427" y="75"/>
                    </a:cubicBezTo>
                    <a:cubicBezTo>
                      <a:pt x="418" y="53"/>
                      <a:pt x="407" y="25"/>
                      <a:pt x="396" y="25"/>
                    </a:cubicBezTo>
                    <a:cubicBezTo>
                      <a:pt x="385" y="25"/>
                      <a:pt x="372" y="54"/>
                      <a:pt x="361" y="77"/>
                    </a:cubicBezTo>
                    <a:cubicBezTo>
                      <a:pt x="344" y="114"/>
                      <a:pt x="325" y="157"/>
                      <a:pt x="288" y="157"/>
                    </a:cubicBezTo>
                    <a:cubicBezTo>
                      <a:pt x="251" y="157"/>
                      <a:pt x="232" y="114"/>
                      <a:pt x="216" y="76"/>
                    </a:cubicBezTo>
                    <a:cubicBezTo>
                      <a:pt x="206" y="54"/>
                      <a:pt x="193" y="25"/>
                      <a:pt x="183" y="25"/>
                    </a:cubicBezTo>
                    <a:cubicBezTo>
                      <a:pt x="173" y="25"/>
                      <a:pt x="157" y="55"/>
                      <a:pt x="145" y="77"/>
                    </a:cubicBezTo>
                    <a:cubicBezTo>
                      <a:pt x="125" y="114"/>
                      <a:pt x="103" y="157"/>
                      <a:pt x="67" y="157"/>
                    </a:cubicBezTo>
                    <a:cubicBezTo>
                      <a:pt x="41" y="157"/>
                      <a:pt x="11" y="136"/>
                      <a:pt x="7" y="134"/>
                    </a:cubicBezTo>
                    <a:cubicBezTo>
                      <a:pt x="2" y="130"/>
                      <a:pt x="0" y="122"/>
                      <a:pt x="4" y="116"/>
                    </a:cubicBezTo>
                    <a:cubicBezTo>
                      <a:pt x="8" y="111"/>
                      <a:pt x="16" y="109"/>
                      <a:pt x="22" y="113"/>
                    </a:cubicBezTo>
                    <a:cubicBezTo>
                      <a:pt x="29" y="118"/>
                      <a:pt x="52" y="132"/>
                      <a:pt x="67" y="132"/>
                    </a:cubicBezTo>
                    <a:cubicBezTo>
                      <a:pt x="88" y="132"/>
                      <a:pt x="107" y="96"/>
                      <a:pt x="123" y="65"/>
                    </a:cubicBezTo>
                    <a:cubicBezTo>
                      <a:pt x="142" y="30"/>
                      <a:pt x="158" y="0"/>
                      <a:pt x="183" y="0"/>
                    </a:cubicBezTo>
                    <a:cubicBezTo>
                      <a:pt x="210" y="0"/>
                      <a:pt x="224" y="32"/>
                      <a:pt x="238" y="66"/>
                    </a:cubicBezTo>
                    <a:cubicBezTo>
                      <a:pt x="252" y="97"/>
                      <a:pt x="268" y="132"/>
                      <a:pt x="288" y="132"/>
                    </a:cubicBezTo>
                    <a:cubicBezTo>
                      <a:pt x="309" y="132"/>
                      <a:pt x="325" y="97"/>
                      <a:pt x="339" y="66"/>
                    </a:cubicBezTo>
                    <a:cubicBezTo>
                      <a:pt x="354" y="32"/>
                      <a:pt x="369" y="0"/>
                      <a:pt x="396" y="0"/>
                    </a:cubicBezTo>
                    <a:cubicBezTo>
                      <a:pt x="424" y="0"/>
                      <a:pt x="437" y="32"/>
                      <a:pt x="450" y="66"/>
                    </a:cubicBezTo>
                    <a:cubicBezTo>
                      <a:pt x="463" y="97"/>
                      <a:pt x="477" y="132"/>
                      <a:pt x="499" y="132"/>
                    </a:cubicBezTo>
                    <a:cubicBezTo>
                      <a:pt x="513" y="132"/>
                      <a:pt x="529" y="107"/>
                      <a:pt x="534" y="95"/>
                    </a:cubicBezTo>
                    <a:cubicBezTo>
                      <a:pt x="537" y="88"/>
                      <a:pt x="544" y="85"/>
                      <a:pt x="551" y="88"/>
                    </a:cubicBezTo>
                    <a:cubicBezTo>
                      <a:pt x="557" y="91"/>
                      <a:pt x="560" y="98"/>
                      <a:pt x="557" y="105"/>
                    </a:cubicBezTo>
                    <a:cubicBezTo>
                      <a:pt x="555" y="110"/>
                      <a:pt x="533" y="157"/>
                      <a:pt x="499"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58" name="Google Shape;354;p7"/>
              <p:cNvSpPr/>
              <p:nvPr/>
            </p:nvSpPr>
            <p:spPr>
              <a:xfrm>
                <a:off x="-308708" y="1735861"/>
                <a:ext cx="44630" cy="44082"/>
              </a:xfrm>
              <a:prstGeom prst="ellipse">
                <a:avLst/>
              </a:prstGeom>
              <a:gradFill>
                <a:gsLst>
                  <a:gs pos="0">
                    <a:srgbClr val="FFFFFF"/>
                  </a:gs>
                  <a:gs pos="89000">
                    <a:srgbClr val="646464"/>
                  </a:gs>
                  <a:gs pos="100000">
                    <a:srgbClr val="646464"/>
                  </a:gs>
                </a:gsLst>
                <a:path path="circle">
                  <a:fillToRect l="50000" t="50000" r="50000" b="50000"/>
                </a:path>
                <a:tileRect/>
              </a:gra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59" name="Google Shape;355;p7"/>
              <p:cNvSpPr/>
              <p:nvPr/>
            </p:nvSpPr>
            <p:spPr>
              <a:xfrm>
                <a:off x="-405635" y="1891381"/>
                <a:ext cx="44904" cy="44630"/>
              </a:xfrm>
              <a:prstGeom prst="ellipse">
                <a:avLst/>
              </a:prstGeom>
              <a:gradFill>
                <a:gsLst>
                  <a:gs pos="0">
                    <a:srgbClr val="FFFFFF"/>
                  </a:gs>
                  <a:gs pos="89000">
                    <a:srgbClr val="646464"/>
                  </a:gs>
                  <a:gs pos="100000">
                    <a:srgbClr val="646464"/>
                  </a:gs>
                </a:gsLst>
                <a:path path="circle">
                  <a:fillToRect l="50000" t="50000" r="50000" b="50000"/>
                </a:path>
                <a:tileRect/>
              </a:gra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60" name="Google Shape;356;p7"/>
              <p:cNvSpPr/>
              <p:nvPr/>
            </p:nvSpPr>
            <p:spPr>
              <a:xfrm>
                <a:off x="-292280" y="2037044"/>
                <a:ext cx="44904" cy="44904"/>
              </a:xfrm>
              <a:prstGeom prst="ellipse">
                <a:avLst/>
              </a:prstGeom>
              <a:gradFill>
                <a:gsLst>
                  <a:gs pos="0">
                    <a:srgbClr val="FFFFFF"/>
                  </a:gs>
                  <a:gs pos="89000">
                    <a:srgbClr val="646464"/>
                  </a:gs>
                  <a:gs pos="100000">
                    <a:srgbClr val="646464"/>
                  </a:gs>
                </a:gsLst>
                <a:path path="circle">
                  <a:fillToRect l="50000" t="50000" r="50000" b="50000"/>
                </a:path>
                <a:tileRect/>
              </a:gra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61" name="Google Shape;357;p7"/>
              <p:cNvSpPr/>
              <p:nvPr/>
            </p:nvSpPr>
            <p:spPr>
              <a:xfrm>
                <a:off x="-359909" y="1534890"/>
                <a:ext cx="85153" cy="113902"/>
              </a:xfrm>
              <a:custGeom>
                <a:avLst/>
                <a:gdLst/>
                <a:ahLst/>
                <a:cxnLst/>
                <a:rect l="l" t="t" r="r" b="b"/>
                <a:pathLst>
                  <a:path w="165" h="221" extrusionOk="0">
                    <a:moveTo>
                      <a:pt x="162" y="66"/>
                    </a:moveTo>
                    <a:cubicBezTo>
                      <a:pt x="165" y="57"/>
                      <a:pt x="142" y="16"/>
                      <a:pt x="114" y="8"/>
                    </a:cubicBezTo>
                    <a:cubicBezTo>
                      <a:pt x="86" y="0"/>
                      <a:pt x="44" y="23"/>
                      <a:pt x="42" y="32"/>
                    </a:cubicBezTo>
                    <a:cubicBezTo>
                      <a:pt x="42" y="32"/>
                      <a:pt x="9" y="148"/>
                      <a:pt x="5" y="165"/>
                    </a:cubicBezTo>
                    <a:cubicBezTo>
                      <a:pt x="0" y="181"/>
                      <a:pt x="0" y="206"/>
                      <a:pt x="28" y="213"/>
                    </a:cubicBezTo>
                    <a:cubicBezTo>
                      <a:pt x="56" y="221"/>
                      <a:pt x="79" y="202"/>
                      <a:pt x="86" y="191"/>
                    </a:cubicBezTo>
                    <a:cubicBezTo>
                      <a:pt x="93" y="181"/>
                      <a:pt x="162" y="67"/>
                      <a:pt x="162" y="66"/>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62" name="Google Shape;358;p7"/>
              <p:cNvSpPr/>
              <p:nvPr/>
            </p:nvSpPr>
            <p:spPr>
              <a:xfrm>
                <a:off x="-335541" y="1552413"/>
                <a:ext cx="54487" cy="22999"/>
              </a:xfrm>
              <a:custGeom>
                <a:avLst/>
                <a:gdLst/>
                <a:ahLst/>
                <a:cxnLst/>
                <a:rect l="l" t="t" r="r" b="b"/>
                <a:pathLst>
                  <a:path w="106" h="45" extrusionOk="0">
                    <a:moveTo>
                      <a:pt x="106" y="35"/>
                    </a:moveTo>
                    <a:cubicBezTo>
                      <a:pt x="97" y="40"/>
                      <a:pt x="85" y="44"/>
                      <a:pt x="71" y="44"/>
                    </a:cubicBezTo>
                    <a:cubicBezTo>
                      <a:pt x="64" y="44"/>
                      <a:pt x="57" y="43"/>
                      <a:pt x="49" y="41"/>
                    </a:cubicBezTo>
                    <a:cubicBezTo>
                      <a:pt x="22" y="33"/>
                      <a:pt x="7" y="14"/>
                      <a:pt x="1" y="0"/>
                    </a:cubicBezTo>
                    <a:cubicBezTo>
                      <a:pt x="0" y="1"/>
                      <a:pt x="0" y="1"/>
                      <a:pt x="0" y="1"/>
                    </a:cubicBezTo>
                    <a:cubicBezTo>
                      <a:pt x="6" y="15"/>
                      <a:pt x="21" y="34"/>
                      <a:pt x="49" y="42"/>
                    </a:cubicBezTo>
                    <a:cubicBezTo>
                      <a:pt x="57" y="44"/>
                      <a:pt x="64" y="45"/>
                      <a:pt x="71" y="45"/>
                    </a:cubicBezTo>
                    <a:cubicBezTo>
                      <a:pt x="85" y="45"/>
                      <a:pt x="97" y="41"/>
                      <a:pt x="106" y="36"/>
                    </a:cubicBezTo>
                    <a:cubicBezTo>
                      <a:pt x="106" y="35"/>
                      <a:pt x="106" y="35"/>
                      <a:pt x="106" y="35"/>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63" name="Google Shape;359;p7"/>
              <p:cNvSpPr/>
              <p:nvPr/>
            </p:nvSpPr>
            <p:spPr>
              <a:xfrm>
                <a:off x="-587440" y="1530783"/>
                <a:ext cx="68451" cy="122116"/>
              </a:xfrm>
              <a:custGeom>
                <a:avLst/>
                <a:gdLst/>
                <a:ahLst/>
                <a:cxnLst/>
                <a:rect l="l" t="t" r="r" b="b"/>
                <a:pathLst>
                  <a:path w="133" h="237" extrusionOk="0">
                    <a:moveTo>
                      <a:pt x="120" y="28"/>
                    </a:moveTo>
                    <a:cubicBezTo>
                      <a:pt x="117" y="19"/>
                      <a:pt x="74" y="0"/>
                      <a:pt x="47" y="10"/>
                    </a:cubicBezTo>
                    <a:cubicBezTo>
                      <a:pt x="19" y="20"/>
                      <a:pt x="0" y="63"/>
                      <a:pt x="3" y="72"/>
                    </a:cubicBezTo>
                    <a:cubicBezTo>
                      <a:pt x="3" y="72"/>
                      <a:pt x="45" y="185"/>
                      <a:pt x="51" y="201"/>
                    </a:cubicBezTo>
                    <a:cubicBezTo>
                      <a:pt x="57" y="217"/>
                      <a:pt x="71" y="237"/>
                      <a:pt x="99" y="226"/>
                    </a:cubicBezTo>
                    <a:cubicBezTo>
                      <a:pt x="126" y="216"/>
                      <a:pt x="133" y="187"/>
                      <a:pt x="132" y="174"/>
                    </a:cubicBezTo>
                    <a:cubicBezTo>
                      <a:pt x="132" y="162"/>
                      <a:pt x="121" y="29"/>
                      <a:pt x="120" y="28"/>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64" name="Google Shape;360;p7"/>
              <p:cNvSpPr/>
              <p:nvPr/>
            </p:nvSpPr>
            <p:spPr>
              <a:xfrm>
                <a:off x="-582785" y="1549128"/>
                <a:ext cx="54487" cy="22726"/>
              </a:xfrm>
              <a:custGeom>
                <a:avLst/>
                <a:gdLst/>
                <a:ahLst/>
                <a:cxnLst/>
                <a:rect l="l" t="t" r="r" b="b"/>
                <a:pathLst>
                  <a:path w="106" h="44" extrusionOk="0">
                    <a:moveTo>
                      <a:pt x="105" y="0"/>
                    </a:moveTo>
                    <a:cubicBezTo>
                      <a:pt x="99" y="14"/>
                      <a:pt x="86" y="30"/>
                      <a:pt x="63" y="38"/>
                    </a:cubicBezTo>
                    <a:cubicBezTo>
                      <a:pt x="53" y="42"/>
                      <a:pt x="44" y="43"/>
                      <a:pt x="36" y="43"/>
                    </a:cubicBezTo>
                    <a:cubicBezTo>
                      <a:pt x="21" y="43"/>
                      <a:pt x="8" y="39"/>
                      <a:pt x="0" y="34"/>
                    </a:cubicBezTo>
                    <a:cubicBezTo>
                      <a:pt x="0" y="35"/>
                      <a:pt x="0" y="35"/>
                      <a:pt x="0" y="35"/>
                    </a:cubicBezTo>
                    <a:cubicBezTo>
                      <a:pt x="8" y="40"/>
                      <a:pt x="20" y="44"/>
                      <a:pt x="36" y="44"/>
                    </a:cubicBezTo>
                    <a:cubicBezTo>
                      <a:pt x="44" y="44"/>
                      <a:pt x="54" y="43"/>
                      <a:pt x="64" y="39"/>
                    </a:cubicBezTo>
                    <a:cubicBezTo>
                      <a:pt x="87" y="31"/>
                      <a:pt x="100" y="14"/>
                      <a:pt x="106" y="1"/>
                    </a:cubicBezTo>
                    <a:cubicBezTo>
                      <a:pt x="105" y="0"/>
                      <a:pt x="105" y="0"/>
                      <a:pt x="105" y="0"/>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65" name="Google Shape;361;p7"/>
              <p:cNvSpPr/>
              <p:nvPr/>
            </p:nvSpPr>
            <p:spPr>
              <a:xfrm>
                <a:off x="-207933" y="1707658"/>
                <a:ext cx="121021" cy="76665"/>
              </a:xfrm>
              <a:custGeom>
                <a:avLst/>
                <a:gdLst/>
                <a:ahLst/>
                <a:cxnLst/>
                <a:rect l="l" t="t" r="r" b="b"/>
                <a:pathLst>
                  <a:path w="235" h="149" extrusionOk="0">
                    <a:moveTo>
                      <a:pt x="213" y="115"/>
                    </a:moveTo>
                    <a:cubicBezTo>
                      <a:pt x="222" y="110"/>
                      <a:pt x="235" y="65"/>
                      <a:pt x="221" y="40"/>
                    </a:cubicBezTo>
                    <a:cubicBezTo>
                      <a:pt x="208" y="14"/>
                      <a:pt x="162" y="0"/>
                      <a:pt x="154" y="5"/>
                    </a:cubicBezTo>
                    <a:cubicBezTo>
                      <a:pt x="154" y="5"/>
                      <a:pt x="48" y="62"/>
                      <a:pt x="33" y="70"/>
                    </a:cubicBezTo>
                    <a:cubicBezTo>
                      <a:pt x="18" y="78"/>
                      <a:pt x="0" y="95"/>
                      <a:pt x="14" y="121"/>
                    </a:cubicBezTo>
                    <a:cubicBezTo>
                      <a:pt x="28" y="146"/>
                      <a:pt x="57" y="149"/>
                      <a:pt x="70" y="146"/>
                    </a:cubicBezTo>
                    <a:cubicBezTo>
                      <a:pt x="82" y="144"/>
                      <a:pt x="212" y="116"/>
                      <a:pt x="213" y="115"/>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66" name="Google Shape;362;p7"/>
              <p:cNvSpPr/>
              <p:nvPr/>
            </p:nvSpPr>
            <p:spPr>
              <a:xfrm>
                <a:off x="-132105" y="1712588"/>
                <a:ext cx="27380" cy="52023"/>
              </a:xfrm>
              <a:custGeom>
                <a:avLst/>
                <a:gdLst/>
                <a:ahLst/>
                <a:cxnLst/>
                <a:rect l="l" t="t" r="r" b="b"/>
                <a:pathLst>
                  <a:path w="53" h="101" extrusionOk="0">
                    <a:moveTo>
                      <a:pt x="53" y="100"/>
                    </a:moveTo>
                    <a:cubicBezTo>
                      <a:pt x="39" y="96"/>
                      <a:pt x="22" y="85"/>
                      <a:pt x="10" y="64"/>
                    </a:cubicBezTo>
                    <a:cubicBezTo>
                      <a:pt x="3" y="51"/>
                      <a:pt x="1" y="38"/>
                      <a:pt x="1" y="27"/>
                    </a:cubicBezTo>
                    <a:cubicBezTo>
                      <a:pt x="1" y="16"/>
                      <a:pt x="3" y="7"/>
                      <a:pt x="6" y="1"/>
                    </a:cubicBezTo>
                    <a:cubicBezTo>
                      <a:pt x="5" y="0"/>
                      <a:pt x="5" y="0"/>
                      <a:pt x="5" y="0"/>
                    </a:cubicBezTo>
                    <a:cubicBezTo>
                      <a:pt x="2" y="7"/>
                      <a:pt x="0" y="16"/>
                      <a:pt x="0" y="27"/>
                    </a:cubicBezTo>
                    <a:cubicBezTo>
                      <a:pt x="0" y="38"/>
                      <a:pt x="2" y="51"/>
                      <a:pt x="9" y="64"/>
                    </a:cubicBezTo>
                    <a:cubicBezTo>
                      <a:pt x="21" y="86"/>
                      <a:pt x="39" y="97"/>
                      <a:pt x="53" y="101"/>
                    </a:cubicBezTo>
                    <a:cubicBezTo>
                      <a:pt x="53" y="100"/>
                      <a:pt x="53" y="100"/>
                      <a:pt x="53" y="100"/>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67" name="Google Shape;363;p7"/>
              <p:cNvSpPr/>
              <p:nvPr/>
            </p:nvSpPr>
            <p:spPr>
              <a:xfrm>
                <a:off x="-150462" y="1948348"/>
                <a:ext cx="113235" cy="72558"/>
              </a:xfrm>
              <a:custGeom>
                <a:avLst/>
                <a:gdLst/>
                <a:ahLst/>
                <a:cxnLst/>
                <a:rect l="l" t="t" r="r" b="b"/>
                <a:pathLst>
                  <a:path w="223" h="141" extrusionOk="0">
                    <a:moveTo>
                      <a:pt x="171" y="140"/>
                    </a:moveTo>
                    <a:cubicBezTo>
                      <a:pt x="181" y="141"/>
                      <a:pt x="217" y="111"/>
                      <a:pt x="220" y="82"/>
                    </a:cubicBezTo>
                    <a:cubicBezTo>
                      <a:pt x="223" y="53"/>
                      <a:pt x="193" y="16"/>
                      <a:pt x="184" y="15"/>
                    </a:cubicBezTo>
                    <a:cubicBezTo>
                      <a:pt x="184" y="15"/>
                      <a:pt x="64" y="3"/>
                      <a:pt x="47" y="1"/>
                    </a:cubicBezTo>
                    <a:cubicBezTo>
                      <a:pt x="30" y="0"/>
                      <a:pt x="6" y="4"/>
                      <a:pt x="3" y="33"/>
                    </a:cubicBezTo>
                    <a:cubicBezTo>
                      <a:pt x="0" y="62"/>
                      <a:pt x="23" y="80"/>
                      <a:pt x="35" y="86"/>
                    </a:cubicBezTo>
                    <a:cubicBezTo>
                      <a:pt x="46" y="91"/>
                      <a:pt x="170" y="140"/>
                      <a:pt x="171" y="140"/>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68" name="Google Shape;364;p7"/>
              <p:cNvSpPr/>
              <p:nvPr/>
            </p:nvSpPr>
            <p:spPr>
              <a:xfrm>
                <a:off x="-74618" y="1960387"/>
                <a:ext cx="16976" cy="56677"/>
              </a:xfrm>
              <a:custGeom>
                <a:avLst/>
                <a:gdLst/>
                <a:ahLst/>
                <a:cxnLst/>
                <a:rect l="l" t="t" r="r" b="b"/>
                <a:pathLst>
                  <a:path w="33" h="110" extrusionOk="0">
                    <a:moveTo>
                      <a:pt x="16" y="110"/>
                    </a:moveTo>
                    <a:cubicBezTo>
                      <a:pt x="8" y="100"/>
                      <a:pt x="1" y="84"/>
                      <a:pt x="1" y="64"/>
                    </a:cubicBezTo>
                    <a:cubicBezTo>
                      <a:pt x="1" y="61"/>
                      <a:pt x="1" y="58"/>
                      <a:pt x="1" y="55"/>
                    </a:cubicBezTo>
                    <a:cubicBezTo>
                      <a:pt x="4" y="27"/>
                      <a:pt x="20" y="9"/>
                      <a:pt x="33" y="1"/>
                    </a:cubicBezTo>
                    <a:cubicBezTo>
                      <a:pt x="32" y="0"/>
                      <a:pt x="32" y="0"/>
                      <a:pt x="32" y="0"/>
                    </a:cubicBezTo>
                    <a:cubicBezTo>
                      <a:pt x="20" y="8"/>
                      <a:pt x="3" y="26"/>
                      <a:pt x="0" y="55"/>
                    </a:cubicBezTo>
                    <a:cubicBezTo>
                      <a:pt x="0" y="58"/>
                      <a:pt x="0" y="61"/>
                      <a:pt x="0" y="64"/>
                    </a:cubicBezTo>
                    <a:cubicBezTo>
                      <a:pt x="0" y="84"/>
                      <a:pt x="7" y="100"/>
                      <a:pt x="15" y="110"/>
                    </a:cubicBezTo>
                    <a:cubicBezTo>
                      <a:pt x="16" y="110"/>
                      <a:pt x="16" y="110"/>
                      <a:pt x="16" y="110"/>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69" name="Google Shape;365;p7"/>
              <p:cNvSpPr/>
              <p:nvPr/>
            </p:nvSpPr>
            <p:spPr>
              <a:xfrm>
                <a:off x="-282971" y="2135887"/>
                <a:ext cx="97200" cy="109247"/>
              </a:xfrm>
              <a:custGeom>
                <a:avLst/>
                <a:gdLst/>
                <a:ahLst/>
                <a:cxnLst/>
                <a:rect l="l" t="t" r="r" b="b"/>
                <a:pathLst>
                  <a:path w="189" h="212" extrusionOk="0">
                    <a:moveTo>
                      <a:pt x="96" y="206"/>
                    </a:moveTo>
                    <a:cubicBezTo>
                      <a:pt x="104" y="212"/>
                      <a:pt x="151" y="208"/>
                      <a:pt x="170" y="186"/>
                    </a:cubicBezTo>
                    <a:cubicBezTo>
                      <a:pt x="189" y="164"/>
                      <a:pt x="185" y="117"/>
                      <a:pt x="178" y="110"/>
                    </a:cubicBezTo>
                    <a:cubicBezTo>
                      <a:pt x="178" y="110"/>
                      <a:pt x="86" y="32"/>
                      <a:pt x="73" y="21"/>
                    </a:cubicBezTo>
                    <a:cubicBezTo>
                      <a:pt x="60" y="10"/>
                      <a:pt x="38" y="0"/>
                      <a:pt x="19" y="22"/>
                    </a:cubicBezTo>
                    <a:cubicBezTo>
                      <a:pt x="0" y="44"/>
                      <a:pt x="8" y="72"/>
                      <a:pt x="15" y="84"/>
                    </a:cubicBezTo>
                    <a:cubicBezTo>
                      <a:pt x="21" y="94"/>
                      <a:pt x="95" y="205"/>
                      <a:pt x="96" y="206"/>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70" name="Google Shape;366;p7"/>
              <p:cNvSpPr/>
              <p:nvPr/>
            </p:nvSpPr>
            <p:spPr>
              <a:xfrm>
                <a:off x="-233139" y="2194754"/>
                <a:ext cx="39154" cy="42166"/>
              </a:xfrm>
              <a:custGeom>
                <a:avLst/>
                <a:gdLst/>
                <a:ahLst/>
                <a:cxnLst/>
                <a:rect l="l" t="t" r="r" b="b"/>
                <a:pathLst>
                  <a:path w="76" h="82" extrusionOk="0">
                    <a:moveTo>
                      <a:pt x="1" y="81"/>
                    </a:moveTo>
                    <a:cubicBezTo>
                      <a:pt x="1" y="80"/>
                      <a:pt x="1" y="78"/>
                      <a:pt x="1" y="76"/>
                    </a:cubicBezTo>
                    <a:cubicBezTo>
                      <a:pt x="1" y="62"/>
                      <a:pt x="5" y="45"/>
                      <a:pt x="19" y="28"/>
                    </a:cubicBezTo>
                    <a:cubicBezTo>
                      <a:pt x="37" y="7"/>
                      <a:pt x="59" y="1"/>
                      <a:pt x="73" y="1"/>
                    </a:cubicBezTo>
                    <a:cubicBezTo>
                      <a:pt x="74" y="1"/>
                      <a:pt x="75" y="1"/>
                      <a:pt x="76" y="1"/>
                    </a:cubicBezTo>
                    <a:cubicBezTo>
                      <a:pt x="76" y="0"/>
                      <a:pt x="76" y="0"/>
                      <a:pt x="76" y="0"/>
                    </a:cubicBezTo>
                    <a:cubicBezTo>
                      <a:pt x="75" y="0"/>
                      <a:pt x="74" y="0"/>
                      <a:pt x="73" y="0"/>
                    </a:cubicBezTo>
                    <a:cubicBezTo>
                      <a:pt x="58" y="0"/>
                      <a:pt x="36" y="7"/>
                      <a:pt x="18" y="27"/>
                    </a:cubicBezTo>
                    <a:cubicBezTo>
                      <a:pt x="4" y="44"/>
                      <a:pt x="0" y="62"/>
                      <a:pt x="0" y="76"/>
                    </a:cubicBezTo>
                    <a:cubicBezTo>
                      <a:pt x="0" y="78"/>
                      <a:pt x="0" y="80"/>
                      <a:pt x="0" y="82"/>
                    </a:cubicBezTo>
                    <a:cubicBezTo>
                      <a:pt x="1" y="81"/>
                      <a:pt x="1" y="81"/>
                      <a:pt x="1" y="81"/>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71" name="Google Shape;367;p7"/>
              <p:cNvSpPr/>
              <p:nvPr/>
            </p:nvSpPr>
            <p:spPr>
              <a:xfrm>
                <a:off x="-481478" y="2208171"/>
                <a:ext cx="64344" cy="118830"/>
              </a:xfrm>
              <a:custGeom>
                <a:avLst/>
                <a:gdLst/>
                <a:ahLst/>
                <a:cxnLst/>
                <a:rect l="l" t="t" r="r" b="b"/>
                <a:pathLst>
                  <a:path w="125" h="231" extrusionOk="0">
                    <a:moveTo>
                      <a:pt x="0" y="194"/>
                    </a:moveTo>
                    <a:cubicBezTo>
                      <a:pt x="1" y="203"/>
                      <a:pt x="39" y="231"/>
                      <a:pt x="68" y="227"/>
                    </a:cubicBezTo>
                    <a:cubicBezTo>
                      <a:pt x="97" y="223"/>
                      <a:pt x="125" y="185"/>
                      <a:pt x="124" y="176"/>
                    </a:cubicBezTo>
                    <a:cubicBezTo>
                      <a:pt x="124" y="176"/>
                      <a:pt x="107" y="56"/>
                      <a:pt x="104" y="40"/>
                    </a:cubicBezTo>
                    <a:cubicBezTo>
                      <a:pt x="102" y="23"/>
                      <a:pt x="92" y="0"/>
                      <a:pt x="63" y="4"/>
                    </a:cubicBezTo>
                    <a:cubicBezTo>
                      <a:pt x="34" y="9"/>
                      <a:pt x="22" y="35"/>
                      <a:pt x="19" y="49"/>
                    </a:cubicBezTo>
                    <a:cubicBezTo>
                      <a:pt x="17" y="60"/>
                      <a:pt x="0" y="192"/>
                      <a:pt x="0" y="194"/>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72" name="Google Shape;368;p7"/>
              <p:cNvSpPr/>
              <p:nvPr/>
            </p:nvSpPr>
            <p:spPr>
              <a:xfrm>
                <a:off x="-477919" y="2288943"/>
                <a:ext cx="57225" cy="15607"/>
              </a:xfrm>
              <a:custGeom>
                <a:avLst/>
                <a:gdLst/>
                <a:ahLst/>
                <a:cxnLst/>
                <a:rect l="l" t="t" r="r" b="b"/>
                <a:pathLst>
                  <a:path w="111" h="30" extrusionOk="0">
                    <a:moveTo>
                      <a:pt x="1" y="30"/>
                    </a:moveTo>
                    <a:cubicBezTo>
                      <a:pt x="9" y="18"/>
                      <a:pt x="26" y="5"/>
                      <a:pt x="50" y="2"/>
                    </a:cubicBezTo>
                    <a:cubicBezTo>
                      <a:pt x="54" y="1"/>
                      <a:pt x="58" y="1"/>
                      <a:pt x="61" y="1"/>
                    </a:cubicBezTo>
                    <a:cubicBezTo>
                      <a:pt x="84" y="1"/>
                      <a:pt x="101" y="11"/>
                      <a:pt x="110" y="19"/>
                    </a:cubicBezTo>
                    <a:cubicBezTo>
                      <a:pt x="111" y="19"/>
                      <a:pt x="111" y="19"/>
                      <a:pt x="111" y="19"/>
                    </a:cubicBezTo>
                    <a:cubicBezTo>
                      <a:pt x="102" y="10"/>
                      <a:pt x="84" y="0"/>
                      <a:pt x="61" y="0"/>
                    </a:cubicBezTo>
                    <a:cubicBezTo>
                      <a:pt x="58" y="0"/>
                      <a:pt x="54" y="0"/>
                      <a:pt x="50" y="1"/>
                    </a:cubicBezTo>
                    <a:cubicBezTo>
                      <a:pt x="25" y="4"/>
                      <a:pt x="9" y="17"/>
                      <a:pt x="0" y="29"/>
                    </a:cubicBezTo>
                    <a:cubicBezTo>
                      <a:pt x="1" y="30"/>
                      <a:pt x="1" y="30"/>
                      <a:pt x="1" y="30"/>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73" name="Google Shape;369;p7"/>
              <p:cNvSpPr/>
              <p:nvPr/>
            </p:nvSpPr>
            <p:spPr>
              <a:xfrm>
                <a:off x="-728722" y="2136434"/>
                <a:ext cx="109795" cy="96926"/>
              </a:xfrm>
              <a:custGeom>
                <a:avLst/>
                <a:gdLst/>
                <a:ahLst/>
                <a:cxnLst/>
                <a:rect l="l" t="t" r="r" b="b"/>
                <a:pathLst>
                  <a:path w="213" h="188" extrusionOk="0">
                    <a:moveTo>
                      <a:pt x="6" y="95"/>
                    </a:moveTo>
                    <a:cubicBezTo>
                      <a:pt x="0" y="103"/>
                      <a:pt x="4" y="150"/>
                      <a:pt x="26" y="169"/>
                    </a:cubicBezTo>
                    <a:cubicBezTo>
                      <a:pt x="48" y="188"/>
                      <a:pt x="95" y="185"/>
                      <a:pt x="101" y="177"/>
                    </a:cubicBezTo>
                    <a:cubicBezTo>
                      <a:pt x="101" y="177"/>
                      <a:pt x="180" y="86"/>
                      <a:pt x="191" y="73"/>
                    </a:cubicBezTo>
                    <a:cubicBezTo>
                      <a:pt x="202" y="61"/>
                      <a:pt x="213" y="38"/>
                      <a:pt x="191" y="19"/>
                    </a:cubicBezTo>
                    <a:cubicBezTo>
                      <a:pt x="169" y="0"/>
                      <a:pt x="140" y="8"/>
                      <a:pt x="129" y="15"/>
                    </a:cubicBezTo>
                    <a:cubicBezTo>
                      <a:pt x="119" y="21"/>
                      <a:pt x="7" y="94"/>
                      <a:pt x="6" y="95"/>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74" name="Google Shape;370;p7"/>
              <p:cNvSpPr/>
              <p:nvPr/>
            </p:nvSpPr>
            <p:spPr>
              <a:xfrm>
                <a:off x="-719960" y="2185993"/>
                <a:ext cx="41344" cy="39701"/>
              </a:xfrm>
              <a:custGeom>
                <a:avLst/>
                <a:gdLst/>
                <a:ahLst/>
                <a:cxnLst/>
                <a:rect l="l" t="t" r="r" b="b"/>
                <a:pathLst>
                  <a:path w="80" h="77" extrusionOk="0">
                    <a:moveTo>
                      <a:pt x="0" y="1"/>
                    </a:moveTo>
                    <a:cubicBezTo>
                      <a:pt x="1" y="1"/>
                      <a:pt x="3" y="1"/>
                      <a:pt x="4" y="1"/>
                    </a:cubicBezTo>
                    <a:cubicBezTo>
                      <a:pt x="18" y="1"/>
                      <a:pt x="36" y="5"/>
                      <a:pt x="53" y="19"/>
                    </a:cubicBezTo>
                    <a:cubicBezTo>
                      <a:pt x="73" y="37"/>
                      <a:pt x="79" y="59"/>
                      <a:pt x="79" y="74"/>
                    </a:cubicBezTo>
                    <a:cubicBezTo>
                      <a:pt x="79" y="75"/>
                      <a:pt x="79" y="76"/>
                      <a:pt x="79" y="77"/>
                    </a:cubicBezTo>
                    <a:cubicBezTo>
                      <a:pt x="80" y="77"/>
                      <a:pt x="80" y="77"/>
                      <a:pt x="80" y="77"/>
                    </a:cubicBezTo>
                    <a:cubicBezTo>
                      <a:pt x="80" y="76"/>
                      <a:pt x="80" y="75"/>
                      <a:pt x="80" y="74"/>
                    </a:cubicBezTo>
                    <a:cubicBezTo>
                      <a:pt x="80" y="59"/>
                      <a:pt x="74" y="36"/>
                      <a:pt x="54" y="19"/>
                    </a:cubicBezTo>
                    <a:cubicBezTo>
                      <a:pt x="37" y="4"/>
                      <a:pt x="19" y="0"/>
                      <a:pt x="4" y="0"/>
                    </a:cubicBezTo>
                    <a:cubicBezTo>
                      <a:pt x="3" y="0"/>
                      <a:pt x="1" y="0"/>
                      <a:pt x="0" y="0"/>
                    </a:cubicBezTo>
                    <a:cubicBezTo>
                      <a:pt x="0" y="1"/>
                      <a:pt x="0" y="1"/>
                      <a:pt x="0" y="1"/>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75" name="Google Shape;371;p7"/>
              <p:cNvSpPr/>
              <p:nvPr/>
            </p:nvSpPr>
            <p:spPr>
              <a:xfrm>
                <a:off x="-841529" y="1959832"/>
                <a:ext cx="121021" cy="64344"/>
              </a:xfrm>
              <a:custGeom>
                <a:avLst/>
                <a:gdLst/>
                <a:ahLst/>
                <a:cxnLst/>
                <a:rect l="l" t="t" r="r" b="b"/>
                <a:pathLst>
                  <a:path w="235" h="125" extrusionOk="0">
                    <a:moveTo>
                      <a:pt x="34" y="1"/>
                    </a:moveTo>
                    <a:cubicBezTo>
                      <a:pt x="25" y="3"/>
                      <a:pt x="0" y="43"/>
                      <a:pt x="7" y="71"/>
                    </a:cubicBezTo>
                    <a:cubicBezTo>
                      <a:pt x="14" y="100"/>
                      <a:pt x="54" y="125"/>
                      <a:pt x="63" y="122"/>
                    </a:cubicBezTo>
                    <a:cubicBezTo>
                      <a:pt x="63" y="122"/>
                      <a:pt x="181" y="95"/>
                      <a:pt x="197" y="91"/>
                    </a:cubicBezTo>
                    <a:cubicBezTo>
                      <a:pt x="214" y="87"/>
                      <a:pt x="235" y="75"/>
                      <a:pt x="229" y="46"/>
                    </a:cubicBezTo>
                    <a:cubicBezTo>
                      <a:pt x="222" y="18"/>
                      <a:pt x="194" y="8"/>
                      <a:pt x="181" y="7"/>
                    </a:cubicBezTo>
                    <a:cubicBezTo>
                      <a:pt x="169" y="6"/>
                      <a:pt x="36" y="0"/>
                      <a:pt x="34" y="1"/>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76" name="Google Shape;372;p7"/>
              <p:cNvSpPr/>
              <p:nvPr/>
            </p:nvSpPr>
            <p:spPr>
              <a:xfrm>
                <a:off x="-819898" y="1963391"/>
                <a:ext cx="18619" cy="56677"/>
              </a:xfrm>
              <a:custGeom>
                <a:avLst/>
                <a:gdLst/>
                <a:ahLst/>
                <a:cxnLst/>
                <a:rect l="l" t="t" r="r" b="b"/>
                <a:pathLst>
                  <a:path w="36" h="110" extrusionOk="0">
                    <a:moveTo>
                      <a:pt x="0" y="1"/>
                    </a:moveTo>
                    <a:cubicBezTo>
                      <a:pt x="12" y="8"/>
                      <a:pt x="27" y="23"/>
                      <a:pt x="32" y="47"/>
                    </a:cubicBezTo>
                    <a:cubicBezTo>
                      <a:pt x="34" y="54"/>
                      <a:pt x="35" y="60"/>
                      <a:pt x="35" y="66"/>
                    </a:cubicBezTo>
                    <a:cubicBezTo>
                      <a:pt x="35" y="85"/>
                      <a:pt x="27" y="100"/>
                      <a:pt x="20" y="109"/>
                    </a:cubicBezTo>
                    <a:cubicBezTo>
                      <a:pt x="21" y="110"/>
                      <a:pt x="21" y="110"/>
                      <a:pt x="21" y="110"/>
                    </a:cubicBezTo>
                    <a:cubicBezTo>
                      <a:pt x="28" y="101"/>
                      <a:pt x="36" y="85"/>
                      <a:pt x="36" y="66"/>
                    </a:cubicBezTo>
                    <a:cubicBezTo>
                      <a:pt x="36" y="60"/>
                      <a:pt x="35" y="53"/>
                      <a:pt x="33" y="47"/>
                    </a:cubicBezTo>
                    <a:cubicBezTo>
                      <a:pt x="28" y="23"/>
                      <a:pt x="13" y="8"/>
                      <a:pt x="1" y="0"/>
                    </a:cubicBezTo>
                    <a:cubicBezTo>
                      <a:pt x="0" y="1"/>
                      <a:pt x="0" y="1"/>
                      <a:pt x="0" y="1"/>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77" name="Google Shape;373;p7"/>
              <p:cNvSpPr/>
              <p:nvPr/>
            </p:nvSpPr>
            <p:spPr>
              <a:xfrm>
                <a:off x="-796625" y="1699172"/>
                <a:ext cx="110616" cy="95831"/>
              </a:xfrm>
              <a:custGeom>
                <a:avLst/>
                <a:gdLst/>
                <a:ahLst/>
                <a:cxnLst/>
                <a:rect l="l" t="t" r="r" b="b"/>
                <a:pathLst>
                  <a:path w="215" h="186" extrusionOk="0">
                    <a:moveTo>
                      <a:pt x="78" y="4"/>
                    </a:moveTo>
                    <a:cubicBezTo>
                      <a:pt x="69" y="0"/>
                      <a:pt x="25" y="16"/>
                      <a:pt x="13" y="43"/>
                    </a:cubicBezTo>
                    <a:cubicBezTo>
                      <a:pt x="0" y="69"/>
                      <a:pt x="17" y="113"/>
                      <a:pt x="25" y="117"/>
                    </a:cubicBezTo>
                    <a:cubicBezTo>
                      <a:pt x="25" y="117"/>
                      <a:pt x="135" y="168"/>
                      <a:pt x="151" y="175"/>
                    </a:cubicBezTo>
                    <a:cubicBezTo>
                      <a:pt x="166" y="182"/>
                      <a:pt x="190" y="186"/>
                      <a:pt x="202" y="159"/>
                    </a:cubicBezTo>
                    <a:cubicBezTo>
                      <a:pt x="215" y="133"/>
                      <a:pt x="199" y="108"/>
                      <a:pt x="189" y="99"/>
                    </a:cubicBezTo>
                    <a:cubicBezTo>
                      <a:pt x="180" y="91"/>
                      <a:pt x="79" y="4"/>
                      <a:pt x="78" y="4"/>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78" name="Google Shape;374;p7"/>
              <p:cNvSpPr/>
              <p:nvPr/>
            </p:nvSpPr>
            <p:spPr>
              <a:xfrm>
                <a:off x="-782388" y="1705743"/>
                <a:ext cx="29023" cy="51201"/>
              </a:xfrm>
              <a:custGeom>
                <a:avLst/>
                <a:gdLst/>
                <a:ahLst/>
                <a:cxnLst/>
                <a:rect l="l" t="t" r="r" b="b"/>
                <a:pathLst>
                  <a:path w="56" h="99" extrusionOk="0">
                    <a:moveTo>
                      <a:pt x="51" y="1"/>
                    </a:moveTo>
                    <a:cubicBezTo>
                      <a:pt x="54" y="7"/>
                      <a:pt x="55" y="16"/>
                      <a:pt x="55" y="25"/>
                    </a:cubicBezTo>
                    <a:cubicBezTo>
                      <a:pt x="55" y="35"/>
                      <a:pt x="53" y="46"/>
                      <a:pt x="48" y="57"/>
                    </a:cubicBezTo>
                    <a:cubicBezTo>
                      <a:pt x="36" y="83"/>
                      <a:pt x="15" y="95"/>
                      <a:pt x="0" y="98"/>
                    </a:cubicBezTo>
                    <a:cubicBezTo>
                      <a:pt x="1" y="99"/>
                      <a:pt x="1" y="99"/>
                      <a:pt x="1" y="99"/>
                    </a:cubicBezTo>
                    <a:cubicBezTo>
                      <a:pt x="15" y="96"/>
                      <a:pt x="37" y="84"/>
                      <a:pt x="49" y="58"/>
                    </a:cubicBezTo>
                    <a:cubicBezTo>
                      <a:pt x="54" y="46"/>
                      <a:pt x="56" y="35"/>
                      <a:pt x="56" y="25"/>
                    </a:cubicBezTo>
                    <a:cubicBezTo>
                      <a:pt x="56" y="15"/>
                      <a:pt x="55" y="7"/>
                      <a:pt x="52" y="0"/>
                    </a:cubicBezTo>
                    <a:cubicBezTo>
                      <a:pt x="51" y="1"/>
                      <a:pt x="51" y="1"/>
                      <a:pt x="51" y="1"/>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79" name="Google Shape;375;p7"/>
              <p:cNvSpPr/>
              <p:nvPr/>
            </p:nvSpPr>
            <p:spPr>
              <a:xfrm rot="400889">
                <a:off x="-483325" y="1538496"/>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80" name="Google Shape;376;p7"/>
              <p:cNvSpPr/>
              <p:nvPr/>
            </p:nvSpPr>
            <p:spPr>
              <a:xfrm rot="2636713">
                <a:off x="-286114" y="1613858"/>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81" name="Google Shape;377;p7"/>
              <p:cNvSpPr/>
              <p:nvPr/>
            </p:nvSpPr>
            <p:spPr>
              <a:xfrm rot="4769209">
                <a:off x="-172584" y="1814830"/>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82" name="Google Shape;378;p7"/>
              <p:cNvSpPr/>
              <p:nvPr/>
            </p:nvSpPr>
            <p:spPr>
              <a:xfrm rot="7212185">
                <a:off x="-208283" y="2032308"/>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83" name="Google Shape;379;p7"/>
              <p:cNvSpPr/>
              <p:nvPr/>
            </p:nvSpPr>
            <p:spPr>
              <a:xfrm rot="9476839">
                <a:off x="-385446" y="2174264"/>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84" name="Google Shape;380;p7"/>
              <p:cNvSpPr/>
              <p:nvPr/>
            </p:nvSpPr>
            <p:spPr>
              <a:xfrm rot="-9524367">
                <a:off x="-611842" y="2169897"/>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85" name="Google Shape;381;p7"/>
              <p:cNvSpPr/>
              <p:nvPr/>
            </p:nvSpPr>
            <p:spPr>
              <a:xfrm rot="-7220903">
                <a:off x="-782526" y="2032404"/>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86" name="Google Shape;382;p7"/>
              <p:cNvSpPr/>
              <p:nvPr/>
            </p:nvSpPr>
            <p:spPr>
              <a:xfrm rot="-4271520">
                <a:off x="-818359" y="1799280"/>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87" name="Google Shape;383;p7"/>
              <p:cNvSpPr/>
              <p:nvPr/>
            </p:nvSpPr>
            <p:spPr>
              <a:xfrm rot="-2822264">
                <a:off x="-706116" y="1609976"/>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sp>
          <p:nvSpPr>
            <p:cNvPr id="13" name="Google Shape;384;p7"/>
            <p:cNvSpPr txBox="1"/>
            <p:nvPr/>
          </p:nvSpPr>
          <p:spPr>
            <a:xfrm>
              <a:off x="1825355" y="1397860"/>
              <a:ext cx="527641" cy="297415"/>
            </a:xfrm>
            <a:prstGeom prst="rect">
              <a:avLst/>
            </a:prstGeom>
            <a:noFill/>
            <a:ln>
              <a:noFill/>
            </a:ln>
          </p:spPr>
          <p:txBody>
            <a:bodyPr spcFirstLastPara="1" wrap="square" lIns="91425" tIns="45700" rIns="91425" bIns="45700" anchor="ctr" anchorCtr="0">
              <a:spAutoFit/>
            </a:bodyPr>
            <a:lstStyle/>
            <a:p>
              <a:pPr marL="0" marR="0" lvl="0" indent="0" algn="r" rtl="0">
                <a:lnSpc>
                  <a:spcPct val="100000"/>
                </a:lnSpc>
                <a:spcBef>
                  <a:spcPts val="0"/>
                </a:spcBef>
                <a:spcAft>
                  <a:spcPts val="0"/>
                </a:spcAft>
                <a:buClr>
                  <a:srgbClr val="262626"/>
                </a:buClr>
                <a:buSzPts val="1333"/>
                <a:buFont typeface="微软雅黑" panose="020B0503020204020204" pitchFamily="34" charset="-122"/>
                <a:buNone/>
              </a:pPr>
              <a:r>
                <a:rPr lang="zh-CN" sz="1335" b="1" i="0" u="none" strike="noStrike" cap="none">
                  <a:solidFill>
                    <a:srgbClr val="262626"/>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粘附</a:t>
              </a:r>
              <a:endParaRPr sz="1335" b="1" i="0" u="none" strike="noStrike" cap="none">
                <a:solidFill>
                  <a:srgbClr val="262626"/>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4" name="Google Shape;385;p7"/>
            <p:cNvSpPr txBox="1"/>
            <p:nvPr/>
          </p:nvSpPr>
          <p:spPr>
            <a:xfrm>
              <a:off x="4051199" y="2802225"/>
              <a:ext cx="699139" cy="276899"/>
            </a:xfrm>
            <a:prstGeom prst="rect">
              <a:avLst/>
            </a:prstGeom>
            <a:noFill/>
            <a:ln>
              <a:noFill/>
            </a:ln>
          </p:spPr>
          <p:txBody>
            <a:bodyPr spcFirstLastPara="1" wrap="square" lIns="91425" tIns="45700" rIns="91425" bIns="45700" anchor="ctr" anchorCtr="0">
              <a:spAutoFit/>
            </a:bodyPr>
            <a:lstStyle/>
            <a:p>
              <a:pPr marL="0" marR="0" lvl="0" indent="0" algn="ctr" rtl="0">
                <a:lnSpc>
                  <a:spcPct val="90000"/>
                </a:lnSpc>
                <a:spcBef>
                  <a:spcPts val="0"/>
                </a:spcBef>
                <a:spcAft>
                  <a:spcPts val="0"/>
                </a:spcAft>
                <a:buClr>
                  <a:srgbClr val="262626"/>
                </a:buClr>
                <a:buSzPts val="1333"/>
                <a:buFont typeface="微软雅黑" panose="020B0503020204020204" pitchFamily="34" charset="-122"/>
                <a:buNone/>
              </a:pPr>
              <a:r>
                <a:rPr lang="zh-CN" sz="1335" b="1" i="0" u="none" strike="noStrike" cap="none">
                  <a:solidFill>
                    <a:srgbClr val="262626"/>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膜融合</a:t>
              </a:r>
              <a:endParaRPr sz="1335" b="1" i="0" u="none" strike="noStrike" cap="none">
                <a:solidFill>
                  <a:srgbClr val="262626"/>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5" name="Google Shape;386;p7"/>
            <p:cNvSpPr txBox="1"/>
            <p:nvPr/>
          </p:nvSpPr>
          <p:spPr>
            <a:xfrm>
              <a:off x="10907403" y="2164274"/>
              <a:ext cx="527640" cy="276899"/>
            </a:xfrm>
            <a:prstGeom prst="rect">
              <a:avLst/>
            </a:prstGeom>
            <a:noFill/>
            <a:ln>
              <a:noFill/>
            </a:ln>
          </p:spPr>
          <p:txBody>
            <a:bodyPr spcFirstLastPara="1" wrap="square" lIns="91425" tIns="45700" rIns="91425" bIns="45700" anchor="ctr" anchorCtr="0">
              <a:spAutoFit/>
            </a:bodyPr>
            <a:lstStyle/>
            <a:p>
              <a:pPr marL="0" marR="0" lvl="0" indent="0" algn="ctr" rtl="0">
                <a:lnSpc>
                  <a:spcPct val="90000"/>
                </a:lnSpc>
                <a:spcBef>
                  <a:spcPts val="0"/>
                </a:spcBef>
                <a:spcAft>
                  <a:spcPts val="0"/>
                </a:spcAft>
                <a:buClr>
                  <a:srgbClr val="262626"/>
                </a:buClr>
                <a:buSzPts val="1333"/>
                <a:buFont typeface="微软雅黑" panose="020B0503020204020204" pitchFamily="34" charset="-122"/>
                <a:buNone/>
              </a:pPr>
              <a:r>
                <a:rPr lang="zh-CN" sz="1335" b="1" i="0" u="none" strike="noStrike" cap="none">
                  <a:solidFill>
                    <a:srgbClr val="262626"/>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释放</a:t>
              </a:r>
              <a:endParaRPr sz="1335" b="1" i="0" u="none" strike="noStrike" cap="none">
                <a:solidFill>
                  <a:srgbClr val="262626"/>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nvGrpSpPr>
            <p:cNvPr id="16" name="Google Shape;387;p7"/>
            <p:cNvGrpSpPr/>
            <p:nvPr/>
          </p:nvGrpSpPr>
          <p:grpSpPr>
            <a:xfrm>
              <a:off x="4908560" y="2302458"/>
              <a:ext cx="2895739" cy="2680561"/>
              <a:chOff x="2966162" y="1730487"/>
              <a:chExt cx="2250460" cy="2040072"/>
            </a:xfrm>
          </p:grpSpPr>
          <p:sp>
            <p:nvSpPr>
              <p:cNvPr id="298" name="Google Shape;388;p7"/>
              <p:cNvSpPr/>
              <p:nvPr/>
            </p:nvSpPr>
            <p:spPr>
              <a:xfrm>
                <a:off x="2966162" y="1734491"/>
                <a:ext cx="2250460" cy="2036068"/>
              </a:xfrm>
              <a:custGeom>
                <a:avLst/>
                <a:gdLst/>
                <a:ahLst/>
                <a:cxnLst/>
                <a:rect l="l" t="t" r="r" b="b"/>
                <a:pathLst>
                  <a:path w="3355728" h="2778135" extrusionOk="0">
                    <a:moveTo>
                      <a:pt x="24817" y="1701447"/>
                    </a:moveTo>
                    <a:cubicBezTo>
                      <a:pt x="-62016" y="1254358"/>
                      <a:pt x="53027" y="464473"/>
                      <a:pt x="790144" y="158161"/>
                    </a:cubicBezTo>
                    <a:cubicBezTo>
                      <a:pt x="1527261" y="-148151"/>
                      <a:pt x="2542560" y="38754"/>
                      <a:pt x="2916435" y="310146"/>
                    </a:cubicBezTo>
                    <a:cubicBezTo>
                      <a:pt x="3290310" y="581538"/>
                      <a:pt x="3460433" y="1524236"/>
                      <a:pt x="3288576" y="1945995"/>
                    </a:cubicBezTo>
                    <a:cubicBezTo>
                      <a:pt x="3116719" y="2367754"/>
                      <a:pt x="2641909" y="2743230"/>
                      <a:pt x="1693911" y="2776900"/>
                    </a:cubicBezTo>
                    <a:cubicBezTo>
                      <a:pt x="745913" y="2810570"/>
                      <a:pt x="111650" y="2148536"/>
                      <a:pt x="24817" y="1701447"/>
                    </a:cubicBezTo>
                    <a:close/>
                  </a:path>
                </a:pathLst>
              </a:custGeom>
              <a:solidFill>
                <a:srgbClr val="FFFFFF"/>
              </a:solidFill>
              <a:ln>
                <a:noFill/>
              </a:ln>
            </p:spPr>
            <p:txBody>
              <a:bodyPr spcFirstLastPara="1" wrap="square" lIns="121875" tIns="60925" rIns="121875" bIns="60925" anchor="ctr" anchorCtr="0">
                <a:noAutofit/>
              </a:bodyPr>
              <a:lstStyle/>
              <a:p>
                <a:pPr marL="0" marR="0" lvl="0" indent="0" algn="ctr" rtl="0">
                  <a:lnSpc>
                    <a:spcPct val="100000"/>
                  </a:lnSpc>
                  <a:spcBef>
                    <a:spcPts val="0"/>
                  </a:spcBef>
                  <a:spcAft>
                    <a:spcPts val="0"/>
                  </a:spcAft>
                  <a:buClr>
                    <a:schemeClr val="dk1"/>
                  </a:buClr>
                  <a:buSzPts val="2400"/>
                  <a:buFont typeface="Arial" panose="020B0604020202020204"/>
                  <a:buNone/>
                </a:pPr>
                <a:endParaRPr sz="2400"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99" name="Google Shape;389;p7"/>
              <p:cNvSpPr/>
              <p:nvPr/>
            </p:nvSpPr>
            <p:spPr>
              <a:xfrm>
                <a:off x="3653323" y="2144173"/>
                <a:ext cx="142347" cy="108678"/>
              </a:xfrm>
              <a:prstGeom prst="flowChartDelay">
                <a:avLst/>
              </a:prstGeom>
              <a:solidFill>
                <a:srgbClr val="0063B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00" name="Google Shape;390;p7"/>
              <p:cNvSpPr/>
              <p:nvPr/>
            </p:nvSpPr>
            <p:spPr>
              <a:xfrm>
                <a:off x="3653323" y="2424531"/>
                <a:ext cx="142347" cy="108678"/>
              </a:xfrm>
              <a:prstGeom prst="flowChartDelay">
                <a:avLst/>
              </a:prstGeom>
              <a:solidFill>
                <a:srgbClr val="0063B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01" name="Google Shape;391;p7"/>
              <p:cNvSpPr txBox="1"/>
              <p:nvPr/>
            </p:nvSpPr>
            <p:spPr>
              <a:xfrm>
                <a:off x="3654378" y="2603945"/>
                <a:ext cx="844788" cy="210737"/>
              </a:xfrm>
              <a:prstGeom prst="rect">
                <a:avLst/>
              </a:prstGeom>
              <a:noFill/>
              <a:ln>
                <a:noFill/>
              </a:ln>
            </p:spPr>
            <p:txBody>
              <a:bodyPr spcFirstLastPara="1" wrap="square" lIns="91425" tIns="45700" rIns="91425" bIns="45700" anchor="ctr" anchorCtr="0">
                <a:spAutoFit/>
              </a:bodyPr>
              <a:lstStyle/>
              <a:p>
                <a:pPr marL="0" marR="0" lvl="0" indent="0" algn="ctr" rtl="0">
                  <a:lnSpc>
                    <a:spcPct val="90000"/>
                  </a:lnSpc>
                  <a:spcBef>
                    <a:spcPts val="0"/>
                  </a:spcBef>
                  <a:spcAft>
                    <a:spcPts val="0"/>
                  </a:spcAft>
                  <a:buClr>
                    <a:srgbClr val="0063B0"/>
                  </a:buClr>
                  <a:buSzPts val="1333"/>
                  <a:buFont typeface="微软雅黑" panose="020B0503020204020204" pitchFamily="34" charset="-122"/>
                  <a:buNone/>
                </a:pPr>
                <a:r>
                  <a:rPr lang="zh-CN" sz="1335" b="1"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mRNA合成</a:t>
                </a:r>
                <a:endParaRPr sz="1335" b="1"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02" name="Google Shape;392;p7"/>
              <p:cNvSpPr/>
              <p:nvPr/>
            </p:nvSpPr>
            <p:spPr>
              <a:xfrm>
                <a:off x="3741769" y="2284352"/>
                <a:ext cx="142347" cy="108678"/>
              </a:xfrm>
              <a:prstGeom prst="flowChartDelay">
                <a:avLst/>
              </a:prstGeom>
              <a:solidFill>
                <a:srgbClr val="0063B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nvGrpSpPr>
              <p:cNvPr id="303" name="Google Shape;393;p7"/>
              <p:cNvGrpSpPr/>
              <p:nvPr/>
            </p:nvGrpSpPr>
            <p:grpSpPr>
              <a:xfrm>
                <a:off x="3610320" y="3008901"/>
                <a:ext cx="306112" cy="81594"/>
                <a:chOff x="5530189" y="1827112"/>
                <a:chExt cx="306112" cy="81594"/>
              </a:xfrm>
            </p:grpSpPr>
            <p:sp>
              <p:nvSpPr>
                <p:cNvPr id="331" name="Google Shape;394;p7"/>
                <p:cNvSpPr/>
                <p:nvPr/>
              </p:nvSpPr>
              <p:spPr>
                <a:xfrm>
                  <a:off x="5530189" y="1827112"/>
                  <a:ext cx="288588" cy="81046"/>
                </a:xfrm>
                <a:custGeom>
                  <a:avLst/>
                  <a:gdLst/>
                  <a:ahLst/>
                  <a:cxnLst/>
                  <a:rect l="l" t="t" r="r" b="b"/>
                  <a:pathLst>
                    <a:path w="560" h="157" extrusionOk="0">
                      <a:moveTo>
                        <a:pt x="396" y="157"/>
                      </a:moveTo>
                      <a:cubicBezTo>
                        <a:pt x="424" y="157"/>
                        <a:pt x="437" y="125"/>
                        <a:pt x="450" y="91"/>
                      </a:cubicBezTo>
                      <a:cubicBezTo>
                        <a:pt x="463" y="60"/>
                        <a:pt x="477" y="25"/>
                        <a:pt x="499" y="25"/>
                      </a:cubicBezTo>
                      <a:cubicBezTo>
                        <a:pt x="513" y="25"/>
                        <a:pt x="529" y="50"/>
                        <a:pt x="534" y="62"/>
                      </a:cubicBezTo>
                      <a:cubicBezTo>
                        <a:pt x="537" y="68"/>
                        <a:pt x="544" y="71"/>
                        <a:pt x="551" y="68"/>
                      </a:cubicBezTo>
                      <a:cubicBezTo>
                        <a:pt x="557" y="66"/>
                        <a:pt x="560" y="58"/>
                        <a:pt x="557" y="52"/>
                      </a:cubicBezTo>
                      <a:cubicBezTo>
                        <a:pt x="555" y="47"/>
                        <a:pt x="533" y="0"/>
                        <a:pt x="499" y="0"/>
                      </a:cubicBezTo>
                      <a:cubicBezTo>
                        <a:pt x="460" y="0"/>
                        <a:pt x="443" y="43"/>
                        <a:pt x="427" y="82"/>
                      </a:cubicBezTo>
                      <a:cubicBezTo>
                        <a:pt x="418" y="104"/>
                        <a:pt x="407" y="132"/>
                        <a:pt x="396" y="132"/>
                      </a:cubicBezTo>
                      <a:cubicBezTo>
                        <a:pt x="385" y="132"/>
                        <a:pt x="372" y="103"/>
                        <a:pt x="361" y="80"/>
                      </a:cubicBezTo>
                      <a:cubicBezTo>
                        <a:pt x="344" y="42"/>
                        <a:pt x="325" y="0"/>
                        <a:pt x="288" y="0"/>
                      </a:cubicBezTo>
                      <a:cubicBezTo>
                        <a:pt x="251" y="0"/>
                        <a:pt x="232" y="43"/>
                        <a:pt x="216" y="81"/>
                      </a:cubicBezTo>
                      <a:cubicBezTo>
                        <a:pt x="206" y="102"/>
                        <a:pt x="193" y="132"/>
                        <a:pt x="183" y="132"/>
                      </a:cubicBezTo>
                      <a:cubicBezTo>
                        <a:pt x="173" y="132"/>
                        <a:pt x="157" y="102"/>
                        <a:pt x="145" y="80"/>
                      </a:cubicBezTo>
                      <a:cubicBezTo>
                        <a:pt x="125" y="42"/>
                        <a:pt x="103" y="0"/>
                        <a:pt x="67" y="0"/>
                      </a:cubicBezTo>
                      <a:cubicBezTo>
                        <a:pt x="41" y="0"/>
                        <a:pt x="11" y="21"/>
                        <a:pt x="7" y="23"/>
                      </a:cubicBezTo>
                      <a:cubicBezTo>
                        <a:pt x="2" y="27"/>
                        <a:pt x="0" y="35"/>
                        <a:pt x="4" y="40"/>
                      </a:cubicBezTo>
                      <a:cubicBezTo>
                        <a:pt x="8" y="46"/>
                        <a:pt x="16" y="48"/>
                        <a:pt x="22" y="44"/>
                      </a:cubicBezTo>
                      <a:cubicBezTo>
                        <a:pt x="29" y="38"/>
                        <a:pt x="52" y="25"/>
                        <a:pt x="67" y="25"/>
                      </a:cubicBezTo>
                      <a:cubicBezTo>
                        <a:pt x="88" y="25"/>
                        <a:pt x="107" y="60"/>
                        <a:pt x="123" y="92"/>
                      </a:cubicBezTo>
                      <a:cubicBezTo>
                        <a:pt x="142" y="127"/>
                        <a:pt x="158" y="157"/>
                        <a:pt x="183" y="157"/>
                      </a:cubicBezTo>
                      <a:cubicBezTo>
                        <a:pt x="210" y="157"/>
                        <a:pt x="224" y="125"/>
                        <a:pt x="238" y="91"/>
                      </a:cubicBezTo>
                      <a:cubicBezTo>
                        <a:pt x="252" y="60"/>
                        <a:pt x="268" y="25"/>
                        <a:pt x="288" y="25"/>
                      </a:cubicBezTo>
                      <a:cubicBezTo>
                        <a:pt x="309" y="25"/>
                        <a:pt x="325" y="60"/>
                        <a:pt x="339" y="90"/>
                      </a:cubicBezTo>
                      <a:cubicBezTo>
                        <a:pt x="354" y="125"/>
                        <a:pt x="369" y="157"/>
                        <a:pt x="396"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32" name="Google Shape;395;p7"/>
                <p:cNvSpPr/>
                <p:nvPr/>
              </p:nvSpPr>
              <p:spPr>
                <a:xfrm>
                  <a:off x="5530189" y="1827660"/>
                  <a:ext cx="288588" cy="81046"/>
                </a:xfrm>
                <a:custGeom>
                  <a:avLst/>
                  <a:gdLst/>
                  <a:ahLst/>
                  <a:cxnLst/>
                  <a:rect l="l" t="t" r="r" b="b"/>
                  <a:pathLst>
                    <a:path w="560" h="157" extrusionOk="0">
                      <a:moveTo>
                        <a:pt x="499" y="157"/>
                      </a:moveTo>
                      <a:cubicBezTo>
                        <a:pt x="460" y="157"/>
                        <a:pt x="443" y="113"/>
                        <a:pt x="427" y="75"/>
                      </a:cubicBezTo>
                      <a:cubicBezTo>
                        <a:pt x="418" y="53"/>
                        <a:pt x="407" y="25"/>
                        <a:pt x="396" y="25"/>
                      </a:cubicBezTo>
                      <a:cubicBezTo>
                        <a:pt x="385" y="25"/>
                        <a:pt x="372" y="54"/>
                        <a:pt x="361" y="77"/>
                      </a:cubicBezTo>
                      <a:cubicBezTo>
                        <a:pt x="344" y="114"/>
                        <a:pt x="325" y="157"/>
                        <a:pt x="288" y="157"/>
                      </a:cubicBezTo>
                      <a:cubicBezTo>
                        <a:pt x="251" y="157"/>
                        <a:pt x="232" y="114"/>
                        <a:pt x="216" y="76"/>
                      </a:cubicBezTo>
                      <a:cubicBezTo>
                        <a:pt x="206" y="54"/>
                        <a:pt x="193" y="25"/>
                        <a:pt x="183" y="25"/>
                      </a:cubicBezTo>
                      <a:cubicBezTo>
                        <a:pt x="173" y="25"/>
                        <a:pt x="157" y="55"/>
                        <a:pt x="145" y="77"/>
                      </a:cubicBezTo>
                      <a:cubicBezTo>
                        <a:pt x="125" y="114"/>
                        <a:pt x="103" y="157"/>
                        <a:pt x="67" y="157"/>
                      </a:cubicBezTo>
                      <a:cubicBezTo>
                        <a:pt x="41" y="157"/>
                        <a:pt x="11" y="136"/>
                        <a:pt x="7" y="134"/>
                      </a:cubicBezTo>
                      <a:cubicBezTo>
                        <a:pt x="2" y="130"/>
                        <a:pt x="0" y="122"/>
                        <a:pt x="4" y="116"/>
                      </a:cubicBezTo>
                      <a:cubicBezTo>
                        <a:pt x="8" y="111"/>
                        <a:pt x="16" y="109"/>
                        <a:pt x="22" y="113"/>
                      </a:cubicBezTo>
                      <a:cubicBezTo>
                        <a:pt x="29" y="118"/>
                        <a:pt x="52" y="132"/>
                        <a:pt x="67" y="132"/>
                      </a:cubicBezTo>
                      <a:cubicBezTo>
                        <a:pt x="88" y="132"/>
                        <a:pt x="107" y="96"/>
                        <a:pt x="123" y="65"/>
                      </a:cubicBezTo>
                      <a:cubicBezTo>
                        <a:pt x="142" y="30"/>
                        <a:pt x="158" y="0"/>
                        <a:pt x="183" y="0"/>
                      </a:cubicBezTo>
                      <a:cubicBezTo>
                        <a:pt x="210" y="0"/>
                        <a:pt x="224" y="32"/>
                        <a:pt x="238" y="66"/>
                      </a:cubicBezTo>
                      <a:cubicBezTo>
                        <a:pt x="252" y="97"/>
                        <a:pt x="268" y="132"/>
                        <a:pt x="288" y="132"/>
                      </a:cubicBezTo>
                      <a:cubicBezTo>
                        <a:pt x="309" y="132"/>
                        <a:pt x="325" y="97"/>
                        <a:pt x="339" y="66"/>
                      </a:cubicBezTo>
                      <a:cubicBezTo>
                        <a:pt x="354" y="32"/>
                        <a:pt x="369" y="0"/>
                        <a:pt x="396" y="0"/>
                      </a:cubicBezTo>
                      <a:cubicBezTo>
                        <a:pt x="424" y="0"/>
                        <a:pt x="437" y="32"/>
                        <a:pt x="450" y="66"/>
                      </a:cubicBezTo>
                      <a:cubicBezTo>
                        <a:pt x="463" y="97"/>
                        <a:pt x="477" y="132"/>
                        <a:pt x="499" y="132"/>
                      </a:cubicBezTo>
                      <a:cubicBezTo>
                        <a:pt x="513" y="132"/>
                        <a:pt x="529" y="107"/>
                        <a:pt x="534" y="95"/>
                      </a:cubicBezTo>
                      <a:cubicBezTo>
                        <a:pt x="537" y="88"/>
                        <a:pt x="544" y="85"/>
                        <a:pt x="551" y="88"/>
                      </a:cubicBezTo>
                      <a:cubicBezTo>
                        <a:pt x="557" y="91"/>
                        <a:pt x="560" y="98"/>
                        <a:pt x="557" y="105"/>
                      </a:cubicBezTo>
                      <a:cubicBezTo>
                        <a:pt x="555" y="110"/>
                        <a:pt x="533" y="157"/>
                        <a:pt x="499"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33" name="Google Shape;396;p7"/>
                <p:cNvSpPr/>
                <p:nvPr/>
              </p:nvSpPr>
              <p:spPr>
                <a:xfrm>
                  <a:off x="5791397" y="1845183"/>
                  <a:ext cx="44904" cy="44904"/>
                </a:xfrm>
                <a:prstGeom prst="ellipse">
                  <a:avLst/>
                </a:prstGeom>
                <a:gradFill>
                  <a:gsLst>
                    <a:gs pos="0">
                      <a:srgbClr val="FFFFFF"/>
                    </a:gs>
                    <a:gs pos="89000">
                      <a:srgbClr val="646464"/>
                    </a:gs>
                    <a:gs pos="100000">
                      <a:srgbClr val="646464"/>
                    </a:gs>
                  </a:gsLst>
                  <a:path path="circle">
                    <a:fillToRect l="50000" t="50000" r="50000" b="50000"/>
                  </a:path>
                  <a:tileRect/>
                </a:gra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grpSp>
            <p:nvGrpSpPr>
              <p:cNvPr id="304" name="Google Shape;397;p7"/>
              <p:cNvGrpSpPr/>
              <p:nvPr/>
            </p:nvGrpSpPr>
            <p:grpSpPr>
              <a:xfrm>
                <a:off x="4200937" y="2990282"/>
                <a:ext cx="306112" cy="81594"/>
                <a:chOff x="5530189" y="1827112"/>
                <a:chExt cx="306112" cy="81594"/>
              </a:xfrm>
            </p:grpSpPr>
            <p:sp>
              <p:nvSpPr>
                <p:cNvPr id="328" name="Google Shape;398;p7"/>
                <p:cNvSpPr/>
                <p:nvPr/>
              </p:nvSpPr>
              <p:spPr>
                <a:xfrm>
                  <a:off x="5530189" y="1827112"/>
                  <a:ext cx="288588" cy="81046"/>
                </a:xfrm>
                <a:custGeom>
                  <a:avLst/>
                  <a:gdLst/>
                  <a:ahLst/>
                  <a:cxnLst/>
                  <a:rect l="l" t="t" r="r" b="b"/>
                  <a:pathLst>
                    <a:path w="560" h="157" extrusionOk="0">
                      <a:moveTo>
                        <a:pt x="396" y="157"/>
                      </a:moveTo>
                      <a:cubicBezTo>
                        <a:pt x="424" y="157"/>
                        <a:pt x="437" y="125"/>
                        <a:pt x="450" y="91"/>
                      </a:cubicBezTo>
                      <a:cubicBezTo>
                        <a:pt x="463" y="60"/>
                        <a:pt x="477" y="25"/>
                        <a:pt x="499" y="25"/>
                      </a:cubicBezTo>
                      <a:cubicBezTo>
                        <a:pt x="513" y="25"/>
                        <a:pt x="529" y="50"/>
                        <a:pt x="534" y="62"/>
                      </a:cubicBezTo>
                      <a:cubicBezTo>
                        <a:pt x="537" y="68"/>
                        <a:pt x="544" y="71"/>
                        <a:pt x="551" y="68"/>
                      </a:cubicBezTo>
                      <a:cubicBezTo>
                        <a:pt x="557" y="66"/>
                        <a:pt x="560" y="58"/>
                        <a:pt x="557" y="52"/>
                      </a:cubicBezTo>
                      <a:cubicBezTo>
                        <a:pt x="555" y="47"/>
                        <a:pt x="533" y="0"/>
                        <a:pt x="499" y="0"/>
                      </a:cubicBezTo>
                      <a:cubicBezTo>
                        <a:pt x="460" y="0"/>
                        <a:pt x="443" y="43"/>
                        <a:pt x="427" y="82"/>
                      </a:cubicBezTo>
                      <a:cubicBezTo>
                        <a:pt x="418" y="104"/>
                        <a:pt x="407" y="132"/>
                        <a:pt x="396" y="132"/>
                      </a:cubicBezTo>
                      <a:cubicBezTo>
                        <a:pt x="385" y="132"/>
                        <a:pt x="372" y="103"/>
                        <a:pt x="361" y="80"/>
                      </a:cubicBezTo>
                      <a:cubicBezTo>
                        <a:pt x="344" y="42"/>
                        <a:pt x="325" y="0"/>
                        <a:pt x="288" y="0"/>
                      </a:cubicBezTo>
                      <a:cubicBezTo>
                        <a:pt x="251" y="0"/>
                        <a:pt x="232" y="43"/>
                        <a:pt x="216" y="81"/>
                      </a:cubicBezTo>
                      <a:cubicBezTo>
                        <a:pt x="206" y="102"/>
                        <a:pt x="193" y="132"/>
                        <a:pt x="183" y="132"/>
                      </a:cubicBezTo>
                      <a:cubicBezTo>
                        <a:pt x="173" y="132"/>
                        <a:pt x="157" y="102"/>
                        <a:pt x="145" y="80"/>
                      </a:cubicBezTo>
                      <a:cubicBezTo>
                        <a:pt x="125" y="42"/>
                        <a:pt x="103" y="0"/>
                        <a:pt x="67" y="0"/>
                      </a:cubicBezTo>
                      <a:cubicBezTo>
                        <a:pt x="41" y="0"/>
                        <a:pt x="11" y="21"/>
                        <a:pt x="7" y="23"/>
                      </a:cubicBezTo>
                      <a:cubicBezTo>
                        <a:pt x="2" y="27"/>
                        <a:pt x="0" y="35"/>
                        <a:pt x="4" y="40"/>
                      </a:cubicBezTo>
                      <a:cubicBezTo>
                        <a:pt x="8" y="46"/>
                        <a:pt x="16" y="48"/>
                        <a:pt x="22" y="44"/>
                      </a:cubicBezTo>
                      <a:cubicBezTo>
                        <a:pt x="29" y="38"/>
                        <a:pt x="52" y="25"/>
                        <a:pt x="67" y="25"/>
                      </a:cubicBezTo>
                      <a:cubicBezTo>
                        <a:pt x="88" y="25"/>
                        <a:pt x="107" y="60"/>
                        <a:pt x="123" y="92"/>
                      </a:cubicBezTo>
                      <a:cubicBezTo>
                        <a:pt x="142" y="127"/>
                        <a:pt x="158" y="157"/>
                        <a:pt x="183" y="157"/>
                      </a:cubicBezTo>
                      <a:cubicBezTo>
                        <a:pt x="210" y="157"/>
                        <a:pt x="224" y="125"/>
                        <a:pt x="238" y="91"/>
                      </a:cubicBezTo>
                      <a:cubicBezTo>
                        <a:pt x="252" y="60"/>
                        <a:pt x="268" y="25"/>
                        <a:pt x="288" y="25"/>
                      </a:cubicBezTo>
                      <a:cubicBezTo>
                        <a:pt x="309" y="25"/>
                        <a:pt x="325" y="60"/>
                        <a:pt x="339" y="90"/>
                      </a:cubicBezTo>
                      <a:cubicBezTo>
                        <a:pt x="354" y="125"/>
                        <a:pt x="369" y="157"/>
                        <a:pt x="396"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29" name="Google Shape;399;p7"/>
                <p:cNvSpPr/>
                <p:nvPr/>
              </p:nvSpPr>
              <p:spPr>
                <a:xfrm>
                  <a:off x="5530189" y="1827660"/>
                  <a:ext cx="288588" cy="81046"/>
                </a:xfrm>
                <a:custGeom>
                  <a:avLst/>
                  <a:gdLst/>
                  <a:ahLst/>
                  <a:cxnLst/>
                  <a:rect l="l" t="t" r="r" b="b"/>
                  <a:pathLst>
                    <a:path w="560" h="157" extrusionOk="0">
                      <a:moveTo>
                        <a:pt x="499" y="157"/>
                      </a:moveTo>
                      <a:cubicBezTo>
                        <a:pt x="460" y="157"/>
                        <a:pt x="443" y="113"/>
                        <a:pt x="427" y="75"/>
                      </a:cubicBezTo>
                      <a:cubicBezTo>
                        <a:pt x="418" y="53"/>
                        <a:pt x="407" y="25"/>
                        <a:pt x="396" y="25"/>
                      </a:cubicBezTo>
                      <a:cubicBezTo>
                        <a:pt x="385" y="25"/>
                        <a:pt x="372" y="54"/>
                        <a:pt x="361" y="77"/>
                      </a:cubicBezTo>
                      <a:cubicBezTo>
                        <a:pt x="344" y="114"/>
                        <a:pt x="325" y="157"/>
                        <a:pt x="288" y="157"/>
                      </a:cubicBezTo>
                      <a:cubicBezTo>
                        <a:pt x="251" y="157"/>
                        <a:pt x="232" y="114"/>
                        <a:pt x="216" y="76"/>
                      </a:cubicBezTo>
                      <a:cubicBezTo>
                        <a:pt x="206" y="54"/>
                        <a:pt x="193" y="25"/>
                        <a:pt x="183" y="25"/>
                      </a:cubicBezTo>
                      <a:cubicBezTo>
                        <a:pt x="173" y="25"/>
                        <a:pt x="157" y="55"/>
                        <a:pt x="145" y="77"/>
                      </a:cubicBezTo>
                      <a:cubicBezTo>
                        <a:pt x="125" y="114"/>
                        <a:pt x="103" y="157"/>
                        <a:pt x="67" y="157"/>
                      </a:cubicBezTo>
                      <a:cubicBezTo>
                        <a:pt x="41" y="157"/>
                        <a:pt x="11" y="136"/>
                        <a:pt x="7" y="134"/>
                      </a:cubicBezTo>
                      <a:cubicBezTo>
                        <a:pt x="2" y="130"/>
                        <a:pt x="0" y="122"/>
                        <a:pt x="4" y="116"/>
                      </a:cubicBezTo>
                      <a:cubicBezTo>
                        <a:pt x="8" y="111"/>
                        <a:pt x="16" y="109"/>
                        <a:pt x="22" y="113"/>
                      </a:cubicBezTo>
                      <a:cubicBezTo>
                        <a:pt x="29" y="118"/>
                        <a:pt x="52" y="132"/>
                        <a:pt x="67" y="132"/>
                      </a:cubicBezTo>
                      <a:cubicBezTo>
                        <a:pt x="88" y="132"/>
                        <a:pt x="107" y="96"/>
                        <a:pt x="123" y="65"/>
                      </a:cubicBezTo>
                      <a:cubicBezTo>
                        <a:pt x="142" y="30"/>
                        <a:pt x="158" y="0"/>
                        <a:pt x="183" y="0"/>
                      </a:cubicBezTo>
                      <a:cubicBezTo>
                        <a:pt x="210" y="0"/>
                        <a:pt x="224" y="32"/>
                        <a:pt x="238" y="66"/>
                      </a:cubicBezTo>
                      <a:cubicBezTo>
                        <a:pt x="252" y="97"/>
                        <a:pt x="268" y="132"/>
                        <a:pt x="288" y="132"/>
                      </a:cubicBezTo>
                      <a:cubicBezTo>
                        <a:pt x="309" y="132"/>
                        <a:pt x="325" y="97"/>
                        <a:pt x="339" y="66"/>
                      </a:cubicBezTo>
                      <a:cubicBezTo>
                        <a:pt x="354" y="32"/>
                        <a:pt x="369" y="0"/>
                        <a:pt x="396" y="0"/>
                      </a:cubicBezTo>
                      <a:cubicBezTo>
                        <a:pt x="424" y="0"/>
                        <a:pt x="437" y="32"/>
                        <a:pt x="450" y="66"/>
                      </a:cubicBezTo>
                      <a:cubicBezTo>
                        <a:pt x="463" y="97"/>
                        <a:pt x="477" y="132"/>
                        <a:pt x="499" y="132"/>
                      </a:cubicBezTo>
                      <a:cubicBezTo>
                        <a:pt x="513" y="132"/>
                        <a:pt x="529" y="107"/>
                        <a:pt x="534" y="95"/>
                      </a:cubicBezTo>
                      <a:cubicBezTo>
                        <a:pt x="537" y="88"/>
                        <a:pt x="544" y="85"/>
                        <a:pt x="551" y="88"/>
                      </a:cubicBezTo>
                      <a:cubicBezTo>
                        <a:pt x="557" y="91"/>
                        <a:pt x="560" y="98"/>
                        <a:pt x="557" y="105"/>
                      </a:cubicBezTo>
                      <a:cubicBezTo>
                        <a:pt x="555" y="110"/>
                        <a:pt x="533" y="157"/>
                        <a:pt x="499"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30" name="Google Shape;400;p7"/>
                <p:cNvSpPr/>
                <p:nvPr/>
              </p:nvSpPr>
              <p:spPr>
                <a:xfrm>
                  <a:off x="5791397" y="1845183"/>
                  <a:ext cx="44904" cy="44904"/>
                </a:xfrm>
                <a:prstGeom prst="ellipse">
                  <a:avLst/>
                </a:prstGeom>
                <a:gradFill>
                  <a:gsLst>
                    <a:gs pos="0">
                      <a:srgbClr val="FFFFFF"/>
                    </a:gs>
                    <a:gs pos="89000">
                      <a:srgbClr val="646464"/>
                    </a:gs>
                    <a:gs pos="100000">
                      <a:srgbClr val="646464"/>
                    </a:gs>
                  </a:gsLst>
                  <a:path path="circle">
                    <a:fillToRect l="50000" t="50000" r="50000" b="50000"/>
                  </a:path>
                  <a:tileRect/>
                </a:gra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grpSp>
            <p:nvGrpSpPr>
              <p:cNvPr id="305" name="Google Shape;401;p7"/>
              <p:cNvGrpSpPr/>
              <p:nvPr/>
            </p:nvGrpSpPr>
            <p:grpSpPr>
              <a:xfrm>
                <a:off x="3853816" y="3345391"/>
                <a:ext cx="306112" cy="81594"/>
                <a:chOff x="5530189" y="1827112"/>
                <a:chExt cx="306112" cy="81594"/>
              </a:xfrm>
            </p:grpSpPr>
            <p:sp>
              <p:nvSpPr>
                <p:cNvPr id="325" name="Google Shape;402;p7"/>
                <p:cNvSpPr/>
                <p:nvPr/>
              </p:nvSpPr>
              <p:spPr>
                <a:xfrm>
                  <a:off x="5530189" y="1827112"/>
                  <a:ext cx="288588" cy="81046"/>
                </a:xfrm>
                <a:custGeom>
                  <a:avLst/>
                  <a:gdLst/>
                  <a:ahLst/>
                  <a:cxnLst/>
                  <a:rect l="l" t="t" r="r" b="b"/>
                  <a:pathLst>
                    <a:path w="560" h="157" extrusionOk="0">
                      <a:moveTo>
                        <a:pt x="396" y="157"/>
                      </a:moveTo>
                      <a:cubicBezTo>
                        <a:pt x="424" y="157"/>
                        <a:pt x="437" y="125"/>
                        <a:pt x="450" y="91"/>
                      </a:cubicBezTo>
                      <a:cubicBezTo>
                        <a:pt x="463" y="60"/>
                        <a:pt x="477" y="25"/>
                        <a:pt x="499" y="25"/>
                      </a:cubicBezTo>
                      <a:cubicBezTo>
                        <a:pt x="513" y="25"/>
                        <a:pt x="529" y="50"/>
                        <a:pt x="534" y="62"/>
                      </a:cubicBezTo>
                      <a:cubicBezTo>
                        <a:pt x="537" y="68"/>
                        <a:pt x="544" y="71"/>
                        <a:pt x="551" y="68"/>
                      </a:cubicBezTo>
                      <a:cubicBezTo>
                        <a:pt x="557" y="66"/>
                        <a:pt x="560" y="58"/>
                        <a:pt x="557" y="52"/>
                      </a:cubicBezTo>
                      <a:cubicBezTo>
                        <a:pt x="555" y="47"/>
                        <a:pt x="533" y="0"/>
                        <a:pt x="499" y="0"/>
                      </a:cubicBezTo>
                      <a:cubicBezTo>
                        <a:pt x="460" y="0"/>
                        <a:pt x="443" y="43"/>
                        <a:pt x="427" y="82"/>
                      </a:cubicBezTo>
                      <a:cubicBezTo>
                        <a:pt x="418" y="104"/>
                        <a:pt x="407" y="132"/>
                        <a:pt x="396" y="132"/>
                      </a:cubicBezTo>
                      <a:cubicBezTo>
                        <a:pt x="385" y="132"/>
                        <a:pt x="372" y="103"/>
                        <a:pt x="361" y="80"/>
                      </a:cubicBezTo>
                      <a:cubicBezTo>
                        <a:pt x="344" y="42"/>
                        <a:pt x="325" y="0"/>
                        <a:pt x="288" y="0"/>
                      </a:cubicBezTo>
                      <a:cubicBezTo>
                        <a:pt x="251" y="0"/>
                        <a:pt x="232" y="43"/>
                        <a:pt x="216" y="81"/>
                      </a:cubicBezTo>
                      <a:cubicBezTo>
                        <a:pt x="206" y="102"/>
                        <a:pt x="193" y="132"/>
                        <a:pt x="183" y="132"/>
                      </a:cubicBezTo>
                      <a:cubicBezTo>
                        <a:pt x="173" y="132"/>
                        <a:pt x="157" y="102"/>
                        <a:pt x="145" y="80"/>
                      </a:cubicBezTo>
                      <a:cubicBezTo>
                        <a:pt x="125" y="42"/>
                        <a:pt x="103" y="0"/>
                        <a:pt x="67" y="0"/>
                      </a:cubicBezTo>
                      <a:cubicBezTo>
                        <a:pt x="41" y="0"/>
                        <a:pt x="11" y="21"/>
                        <a:pt x="7" y="23"/>
                      </a:cubicBezTo>
                      <a:cubicBezTo>
                        <a:pt x="2" y="27"/>
                        <a:pt x="0" y="35"/>
                        <a:pt x="4" y="40"/>
                      </a:cubicBezTo>
                      <a:cubicBezTo>
                        <a:pt x="8" y="46"/>
                        <a:pt x="16" y="48"/>
                        <a:pt x="22" y="44"/>
                      </a:cubicBezTo>
                      <a:cubicBezTo>
                        <a:pt x="29" y="38"/>
                        <a:pt x="52" y="25"/>
                        <a:pt x="67" y="25"/>
                      </a:cubicBezTo>
                      <a:cubicBezTo>
                        <a:pt x="88" y="25"/>
                        <a:pt x="107" y="60"/>
                        <a:pt x="123" y="92"/>
                      </a:cubicBezTo>
                      <a:cubicBezTo>
                        <a:pt x="142" y="127"/>
                        <a:pt x="158" y="157"/>
                        <a:pt x="183" y="157"/>
                      </a:cubicBezTo>
                      <a:cubicBezTo>
                        <a:pt x="210" y="157"/>
                        <a:pt x="224" y="125"/>
                        <a:pt x="238" y="91"/>
                      </a:cubicBezTo>
                      <a:cubicBezTo>
                        <a:pt x="252" y="60"/>
                        <a:pt x="268" y="25"/>
                        <a:pt x="288" y="25"/>
                      </a:cubicBezTo>
                      <a:cubicBezTo>
                        <a:pt x="309" y="25"/>
                        <a:pt x="325" y="60"/>
                        <a:pt x="339" y="90"/>
                      </a:cubicBezTo>
                      <a:cubicBezTo>
                        <a:pt x="354" y="125"/>
                        <a:pt x="369" y="157"/>
                        <a:pt x="396"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26" name="Google Shape;403;p7"/>
                <p:cNvSpPr/>
                <p:nvPr/>
              </p:nvSpPr>
              <p:spPr>
                <a:xfrm>
                  <a:off x="5530189" y="1827660"/>
                  <a:ext cx="288588" cy="81046"/>
                </a:xfrm>
                <a:custGeom>
                  <a:avLst/>
                  <a:gdLst/>
                  <a:ahLst/>
                  <a:cxnLst/>
                  <a:rect l="l" t="t" r="r" b="b"/>
                  <a:pathLst>
                    <a:path w="560" h="157" extrusionOk="0">
                      <a:moveTo>
                        <a:pt x="499" y="157"/>
                      </a:moveTo>
                      <a:cubicBezTo>
                        <a:pt x="460" y="157"/>
                        <a:pt x="443" y="113"/>
                        <a:pt x="427" y="75"/>
                      </a:cubicBezTo>
                      <a:cubicBezTo>
                        <a:pt x="418" y="53"/>
                        <a:pt x="407" y="25"/>
                        <a:pt x="396" y="25"/>
                      </a:cubicBezTo>
                      <a:cubicBezTo>
                        <a:pt x="385" y="25"/>
                        <a:pt x="372" y="54"/>
                        <a:pt x="361" y="77"/>
                      </a:cubicBezTo>
                      <a:cubicBezTo>
                        <a:pt x="344" y="114"/>
                        <a:pt x="325" y="157"/>
                        <a:pt x="288" y="157"/>
                      </a:cubicBezTo>
                      <a:cubicBezTo>
                        <a:pt x="251" y="157"/>
                        <a:pt x="232" y="114"/>
                        <a:pt x="216" y="76"/>
                      </a:cubicBezTo>
                      <a:cubicBezTo>
                        <a:pt x="206" y="54"/>
                        <a:pt x="193" y="25"/>
                        <a:pt x="183" y="25"/>
                      </a:cubicBezTo>
                      <a:cubicBezTo>
                        <a:pt x="173" y="25"/>
                        <a:pt x="157" y="55"/>
                        <a:pt x="145" y="77"/>
                      </a:cubicBezTo>
                      <a:cubicBezTo>
                        <a:pt x="125" y="114"/>
                        <a:pt x="103" y="157"/>
                        <a:pt x="67" y="157"/>
                      </a:cubicBezTo>
                      <a:cubicBezTo>
                        <a:pt x="41" y="157"/>
                        <a:pt x="11" y="136"/>
                        <a:pt x="7" y="134"/>
                      </a:cubicBezTo>
                      <a:cubicBezTo>
                        <a:pt x="2" y="130"/>
                        <a:pt x="0" y="122"/>
                        <a:pt x="4" y="116"/>
                      </a:cubicBezTo>
                      <a:cubicBezTo>
                        <a:pt x="8" y="111"/>
                        <a:pt x="16" y="109"/>
                        <a:pt x="22" y="113"/>
                      </a:cubicBezTo>
                      <a:cubicBezTo>
                        <a:pt x="29" y="118"/>
                        <a:pt x="52" y="132"/>
                        <a:pt x="67" y="132"/>
                      </a:cubicBezTo>
                      <a:cubicBezTo>
                        <a:pt x="88" y="132"/>
                        <a:pt x="107" y="96"/>
                        <a:pt x="123" y="65"/>
                      </a:cubicBezTo>
                      <a:cubicBezTo>
                        <a:pt x="142" y="30"/>
                        <a:pt x="158" y="0"/>
                        <a:pt x="183" y="0"/>
                      </a:cubicBezTo>
                      <a:cubicBezTo>
                        <a:pt x="210" y="0"/>
                        <a:pt x="224" y="32"/>
                        <a:pt x="238" y="66"/>
                      </a:cubicBezTo>
                      <a:cubicBezTo>
                        <a:pt x="252" y="97"/>
                        <a:pt x="268" y="132"/>
                        <a:pt x="288" y="132"/>
                      </a:cubicBezTo>
                      <a:cubicBezTo>
                        <a:pt x="309" y="132"/>
                        <a:pt x="325" y="97"/>
                        <a:pt x="339" y="66"/>
                      </a:cubicBezTo>
                      <a:cubicBezTo>
                        <a:pt x="354" y="32"/>
                        <a:pt x="369" y="0"/>
                        <a:pt x="396" y="0"/>
                      </a:cubicBezTo>
                      <a:cubicBezTo>
                        <a:pt x="424" y="0"/>
                        <a:pt x="437" y="32"/>
                        <a:pt x="450" y="66"/>
                      </a:cubicBezTo>
                      <a:cubicBezTo>
                        <a:pt x="463" y="97"/>
                        <a:pt x="477" y="132"/>
                        <a:pt x="499" y="132"/>
                      </a:cubicBezTo>
                      <a:cubicBezTo>
                        <a:pt x="513" y="132"/>
                        <a:pt x="529" y="107"/>
                        <a:pt x="534" y="95"/>
                      </a:cubicBezTo>
                      <a:cubicBezTo>
                        <a:pt x="537" y="88"/>
                        <a:pt x="544" y="85"/>
                        <a:pt x="551" y="88"/>
                      </a:cubicBezTo>
                      <a:cubicBezTo>
                        <a:pt x="557" y="91"/>
                        <a:pt x="560" y="98"/>
                        <a:pt x="557" y="105"/>
                      </a:cubicBezTo>
                      <a:cubicBezTo>
                        <a:pt x="555" y="110"/>
                        <a:pt x="533" y="157"/>
                        <a:pt x="499"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27" name="Google Shape;404;p7"/>
                <p:cNvSpPr/>
                <p:nvPr/>
              </p:nvSpPr>
              <p:spPr>
                <a:xfrm>
                  <a:off x="5791397" y="1845183"/>
                  <a:ext cx="44904" cy="44904"/>
                </a:xfrm>
                <a:prstGeom prst="ellipse">
                  <a:avLst/>
                </a:prstGeom>
                <a:gradFill>
                  <a:gsLst>
                    <a:gs pos="0">
                      <a:srgbClr val="FFFFFF"/>
                    </a:gs>
                    <a:gs pos="89000">
                      <a:srgbClr val="646464"/>
                    </a:gs>
                    <a:gs pos="100000">
                      <a:srgbClr val="646464"/>
                    </a:gs>
                  </a:gsLst>
                  <a:path path="circle">
                    <a:fillToRect l="50000" t="50000" r="50000" b="50000"/>
                  </a:path>
                  <a:tileRect/>
                </a:gra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grpSp>
            <p:nvGrpSpPr>
              <p:cNvPr id="306" name="Google Shape;405;p7"/>
              <p:cNvGrpSpPr/>
              <p:nvPr/>
            </p:nvGrpSpPr>
            <p:grpSpPr>
              <a:xfrm>
                <a:off x="4178211" y="3484144"/>
                <a:ext cx="306112" cy="81594"/>
                <a:chOff x="5530189" y="1827112"/>
                <a:chExt cx="306112" cy="81594"/>
              </a:xfrm>
            </p:grpSpPr>
            <p:sp>
              <p:nvSpPr>
                <p:cNvPr id="322" name="Google Shape;406;p7"/>
                <p:cNvSpPr/>
                <p:nvPr/>
              </p:nvSpPr>
              <p:spPr>
                <a:xfrm>
                  <a:off x="5530189" y="1827112"/>
                  <a:ext cx="288588" cy="81046"/>
                </a:xfrm>
                <a:custGeom>
                  <a:avLst/>
                  <a:gdLst/>
                  <a:ahLst/>
                  <a:cxnLst/>
                  <a:rect l="l" t="t" r="r" b="b"/>
                  <a:pathLst>
                    <a:path w="560" h="157" extrusionOk="0">
                      <a:moveTo>
                        <a:pt x="396" y="157"/>
                      </a:moveTo>
                      <a:cubicBezTo>
                        <a:pt x="424" y="157"/>
                        <a:pt x="437" y="125"/>
                        <a:pt x="450" y="91"/>
                      </a:cubicBezTo>
                      <a:cubicBezTo>
                        <a:pt x="463" y="60"/>
                        <a:pt x="477" y="25"/>
                        <a:pt x="499" y="25"/>
                      </a:cubicBezTo>
                      <a:cubicBezTo>
                        <a:pt x="513" y="25"/>
                        <a:pt x="529" y="50"/>
                        <a:pt x="534" y="62"/>
                      </a:cubicBezTo>
                      <a:cubicBezTo>
                        <a:pt x="537" y="68"/>
                        <a:pt x="544" y="71"/>
                        <a:pt x="551" y="68"/>
                      </a:cubicBezTo>
                      <a:cubicBezTo>
                        <a:pt x="557" y="66"/>
                        <a:pt x="560" y="58"/>
                        <a:pt x="557" y="52"/>
                      </a:cubicBezTo>
                      <a:cubicBezTo>
                        <a:pt x="555" y="47"/>
                        <a:pt x="533" y="0"/>
                        <a:pt x="499" y="0"/>
                      </a:cubicBezTo>
                      <a:cubicBezTo>
                        <a:pt x="460" y="0"/>
                        <a:pt x="443" y="43"/>
                        <a:pt x="427" y="82"/>
                      </a:cubicBezTo>
                      <a:cubicBezTo>
                        <a:pt x="418" y="104"/>
                        <a:pt x="407" y="132"/>
                        <a:pt x="396" y="132"/>
                      </a:cubicBezTo>
                      <a:cubicBezTo>
                        <a:pt x="385" y="132"/>
                        <a:pt x="372" y="103"/>
                        <a:pt x="361" y="80"/>
                      </a:cubicBezTo>
                      <a:cubicBezTo>
                        <a:pt x="344" y="42"/>
                        <a:pt x="325" y="0"/>
                        <a:pt x="288" y="0"/>
                      </a:cubicBezTo>
                      <a:cubicBezTo>
                        <a:pt x="251" y="0"/>
                        <a:pt x="232" y="43"/>
                        <a:pt x="216" y="81"/>
                      </a:cubicBezTo>
                      <a:cubicBezTo>
                        <a:pt x="206" y="102"/>
                        <a:pt x="193" y="132"/>
                        <a:pt x="183" y="132"/>
                      </a:cubicBezTo>
                      <a:cubicBezTo>
                        <a:pt x="173" y="132"/>
                        <a:pt x="157" y="102"/>
                        <a:pt x="145" y="80"/>
                      </a:cubicBezTo>
                      <a:cubicBezTo>
                        <a:pt x="125" y="42"/>
                        <a:pt x="103" y="0"/>
                        <a:pt x="67" y="0"/>
                      </a:cubicBezTo>
                      <a:cubicBezTo>
                        <a:pt x="41" y="0"/>
                        <a:pt x="11" y="21"/>
                        <a:pt x="7" y="23"/>
                      </a:cubicBezTo>
                      <a:cubicBezTo>
                        <a:pt x="2" y="27"/>
                        <a:pt x="0" y="35"/>
                        <a:pt x="4" y="40"/>
                      </a:cubicBezTo>
                      <a:cubicBezTo>
                        <a:pt x="8" y="46"/>
                        <a:pt x="16" y="48"/>
                        <a:pt x="22" y="44"/>
                      </a:cubicBezTo>
                      <a:cubicBezTo>
                        <a:pt x="29" y="38"/>
                        <a:pt x="52" y="25"/>
                        <a:pt x="67" y="25"/>
                      </a:cubicBezTo>
                      <a:cubicBezTo>
                        <a:pt x="88" y="25"/>
                        <a:pt x="107" y="60"/>
                        <a:pt x="123" y="92"/>
                      </a:cubicBezTo>
                      <a:cubicBezTo>
                        <a:pt x="142" y="127"/>
                        <a:pt x="158" y="157"/>
                        <a:pt x="183" y="157"/>
                      </a:cubicBezTo>
                      <a:cubicBezTo>
                        <a:pt x="210" y="157"/>
                        <a:pt x="224" y="125"/>
                        <a:pt x="238" y="91"/>
                      </a:cubicBezTo>
                      <a:cubicBezTo>
                        <a:pt x="252" y="60"/>
                        <a:pt x="268" y="25"/>
                        <a:pt x="288" y="25"/>
                      </a:cubicBezTo>
                      <a:cubicBezTo>
                        <a:pt x="309" y="25"/>
                        <a:pt x="325" y="60"/>
                        <a:pt x="339" y="90"/>
                      </a:cubicBezTo>
                      <a:cubicBezTo>
                        <a:pt x="354" y="125"/>
                        <a:pt x="369" y="157"/>
                        <a:pt x="396"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23" name="Google Shape;407;p7"/>
                <p:cNvSpPr/>
                <p:nvPr/>
              </p:nvSpPr>
              <p:spPr>
                <a:xfrm>
                  <a:off x="5530189" y="1827660"/>
                  <a:ext cx="288588" cy="81046"/>
                </a:xfrm>
                <a:custGeom>
                  <a:avLst/>
                  <a:gdLst/>
                  <a:ahLst/>
                  <a:cxnLst/>
                  <a:rect l="l" t="t" r="r" b="b"/>
                  <a:pathLst>
                    <a:path w="560" h="157" extrusionOk="0">
                      <a:moveTo>
                        <a:pt x="499" y="157"/>
                      </a:moveTo>
                      <a:cubicBezTo>
                        <a:pt x="460" y="157"/>
                        <a:pt x="443" y="113"/>
                        <a:pt x="427" y="75"/>
                      </a:cubicBezTo>
                      <a:cubicBezTo>
                        <a:pt x="418" y="53"/>
                        <a:pt x="407" y="25"/>
                        <a:pt x="396" y="25"/>
                      </a:cubicBezTo>
                      <a:cubicBezTo>
                        <a:pt x="385" y="25"/>
                        <a:pt x="372" y="54"/>
                        <a:pt x="361" y="77"/>
                      </a:cubicBezTo>
                      <a:cubicBezTo>
                        <a:pt x="344" y="114"/>
                        <a:pt x="325" y="157"/>
                        <a:pt x="288" y="157"/>
                      </a:cubicBezTo>
                      <a:cubicBezTo>
                        <a:pt x="251" y="157"/>
                        <a:pt x="232" y="114"/>
                        <a:pt x="216" y="76"/>
                      </a:cubicBezTo>
                      <a:cubicBezTo>
                        <a:pt x="206" y="54"/>
                        <a:pt x="193" y="25"/>
                        <a:pt x="183" y="25"/>
                      </a:cubicBezTo>
                      <a:cubicBezTo>
                        <a:pt x="173" y="25"/>
                        <a:pt x="157" y="55"/>
                        <a:pt x="145" y="77"/>
                      </a:cubicBezTo>
                      <a:cubicBezTo>
                        <a:pt x="125" y="114"/>
                        <a:pt x="103" y="157"/>
                        <a:pt x="67" y="157"/>
                      </a:cubicBezTo>
                      <a:cubicBezTo>
                        <a:pt x="41" y="157"/>
                        <a:pt x="11" y="136"/>
                        <a:pt x="7" y="134"/>
                      </a:cubicBezTo>
                      <a:cubicBezTo>
                        <a:pt x="2" y="130"/>
                        <a:pt x="0" y="122"/>
                        <a:pt x="4" y="116"/>
                      </a:cubicBezTo>
                      <a:cubicBezTo>
                        <a:pt x="8" y="111"/>
                        <a:pt x="16" y="109"/>
                        <a:pt x="22" y="113"/>
                      </a:cubicBezTo>
                      <a:cubicBezTo>
                        <a:pt x="29" y="118"/>
                        <a:pt x="52" y="132"/>
                        <a:pt x="67" y="132"/>
                      </a:cubicBezTo>
                      <a:cubicBezTo>
                        <a:pt x="88" y="132"/>
                        <a:pt x="107" y="96"/>
                        <a:pt x="123" y="65"/>
                      </a:cubicBezTo>
                      <a:cubicBezTo>
                        <a:pt x="142" y="30"/>
                        <a:pt x="158" y="0"/>
                        <a:pt x="183" y="0"/>
                      </a:cubicBezTo>
                      <a:cubicBezTo>
                        <a:pt x="210" y="0"/>
                        <a:pt x="224" y="32"/>
                        <a:pt x="238" y="66"/>
                      </a:cubicBezTo>
                      <a:cubicBezTo>
                        <a:pt x="252" y="97"/>
                        <a:pt x="268" y="132"/>
                        <a:pt x="288" y="132"/>
                      </a:cubicBezTo>
                      <a:cubicBezTo>
                        <a:pt x="309" y="132"/>
                        <a:pt x="325" y="97"/>
                        <a:pt x="339" y="66"/>
                      </a:cubicBezTo>
                      <a:cubicBezTo>
                        <a:pt x="354" y="32"/>
                        <a:pt x="369" y="0"/>
                        <a:pt x="396" y="0"/>
                      </a:cubicBezTo>
                      <a:cubicBezTo>
                        <a:pt x="424" y="0"/>
                        <a:pt x="437" y="32"/>
                        <a:pt x="450" y="66"/>
                      </a:cubicBezTo>
                      <a:cubicBezTo>
                        <a:pt x="463" y="97"/>
                        <a:pt x="477" y="132"/>
                        <a:pt x="499" y="132"/>
                      </a:cubicBezTo>
                      <a:cubicBezTo>
                        <a:pt x="513" y="132"/>
                        <a:pt x="529" y="107"/>
                        <a:pt x="534" y="95"/>
                      </a:cubicBezTo>
                      <a:cubicBezTo>
                        <a:pt x="537" y="88"/>
                        <a:pt x="544" y="85"/>
                        <a:pt x="551" y="88"/>
                      </a:cubicBezTo>
                      <a:cubicBezTo>
                        <a:pt x="557" y="91"/>
                        <a:pt x="560" y="98"/>
                        <a:pt x="557" y="105"/>
                      </a:cubicBezTo>
                      <a:cubicBezTo>
                        <a:pt x="555" y="110"/>
                        <a:pt x="533" y="157"/>
                        <a:pt x="499"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24" name="Google Shape;408;p7"/>
                <p:cNvSpPr/>
                <p:nvPr/>
              </p:nvSpPr>
              <p:spPr>
                <a:xfrm>
                  <a:off x="5791397" y="1845183"/>
                  <a:ext cx="44904" cy="44904"/>
                </a:xfrm>
                <a:prstGeom prst="ellipse">
                  <a:avLst/>
                </a:prstGeom>
                <a:gradFill>
                  <a:gsLst>
                    <a:gs pos="0">
                      <a:srgbClr val="FFFFFF"/>
                    </a:gs>
                    <a:gs pos="89000">
                      <a:srgbClr val="646464"/>
                    </a:gs>
                    <a:gs pos="100000">
                      <a:srgbClr val="646464"/>
                    </a:gs>
                  </a:gsLst>
                  <a:path path="circle">
                    <a:fillToRect l="50000" t="50000" r="50000" b="50000"/>
                  </a:path>
                  <a:tileRect/>
                </a:gra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grpSp>
            <p:nvGrpSpPr>
              <p:cNvPr id="307" name="Google Shape;409;p7"/>
              <p:cNvGrpSpPr/>
              <p:nvPr/>
            </p:nvGrpSpPr>
            <p:grpSpPr>
              <a:xfrm>
                <a:off x="3509669" y="3247067"/>
                <a:ext cx="306112" cy="81594"/>
                <a:chOff x="5530189" y="1827112"/>
                <a:chExt cx="306112" cy="81594"/>
              </a:xfrm>
            </p:grpSpPr>
            <p:sp>
              <p:nvSpPr>
                <p:cNvPr id="319" name="Google Shape;410;p7"/>
                <p:cNvSpPr/>
                <p:nvPr/>
              </p:nvSpPr>
              <p:spPr>
                <a:xfrm>
                  <a:off x="5530189" y="1827112"/>
                  <a:ext cx="288588" cy="81046"/>
                </a:xfrm>
                <a:custGeom>
                  <a:avLst/>
                  <a:gdLst/>
                  <a:ahLst/>
                  <a:cxnLst/>
                  <a:rect l="l" t="t" r="r" b="b"/>
                  <a:pathLst>
                    <a:path w="560" h="157" extrusionOk="0">
                      <a:moveTo>
                        <a:pt x="396" y="157"/>
                      </a:moveTo>
                      <a:cubicBezTo>
                        <a:pt x="424" y="157"/>
                        <a:pt x="437" y="125"/>
                        <a:pt x="450" y="91"/>
                      </a:cubicBezTo>
                      <a:cubicBezTo>
                        <a:pt x="463" y="60"/>
                        <a:pt x="477" y="25"/>
                        <a:pt x="499" y="25"/>
                      </a:cubicBezTo>
                      <a:cubicBezTo>
                        <a:pt x="513" y="25"/>
                        <a:pt x="529" y="50"/>
                        <a:pt x="534" y="62"/>
                      </a:cubicBezTo>
                      <a:cubicBezTo>
                        <a:pt x="537" y="68"/>
                        <a:pt x="544" y="71"/>
                        <a:pt x="551" y="68"/>
                      </a:cubicBezTo>
                      <a:cubicBezTo>
                        <a:pt x="557" y="66"/>
                        <a:pt x="560" y="58"/>
                        <a:pt x="557" y="52"/>
                      </a:cubicBezTo>
                      <a:cubicBezTo>
                        <a:pt x="555" y="47"/>
                        <a:pt x="533" y="0"/>
                        <a:pt x="499" y="0"/>
                      </a:cubicBezTo>
                      <a:cubicBezTo>
                        <a:pt x="460" y="0"/>
                        <a:pt x="443" y="43"/>
                        <a:pt x="427" y="82"/>
                      </a:cubicBezTo>
                      <a:cubicBezTo>
                        <a:pt x="418" y="104"/>
                        <a:pt x="407" y="132"/>
                        <a:pt x="396" y="132"/>
                      </a:cubicBezTo>
                      <a:cubicBezTo>
                        <a:pt x="385" y="132"/>
                        <a:pt x="372" y="103"/>
                        <a:pt x="361" y="80"/>
                      </a:cubicBezTo>
                      <a:cubicBezTo>
                        <a:pt x="344" y="42"/>
                        <a:pt x="325" y="0"/>
                        <a:pt x="288" y="0"/>
                      </a:cubicBezTo>
                      <a:cubicBezTo>
                        <a:pt x="251" y="0"/>
                        <a:pt x="232" y="43"/>
                        <a:pt x="216" y="81"/>
                      </a:cubicBezTo>
                      <a:cubicBezTo>
                        <a:pt x="206" y="102"/>
                        <a:pt x="193" y="132"/>
                        <a:pt x="183" y="132"/>
                      </a:cubicBezTo>
                      <a:cubicBezTo>
                        <a:pt x="173" y="132"/>
                        <a:pt x="157" y="102"/>
                        <a:pt x="145" y="80"/>
                      </a:cubicBezTo>
                      <a:cubicBezTo>
                        <a:pt x="125" y="42"/>
                        <a:pt x="103" y="0"/>
                        <a:pt x="67" y="0"/>
                      </a:cubicBezTo>
                      <a:cubicBezTo>
                        <a:pt x="41" y="0"/>
                        <a:pt x="11" y="21"/>
                        <a:pt x="7" y="23"/>
                      </a:cubicBezTo>
                      <a:cubicBezTo>
                        <a:pt x="2" y="27"/>
                        <a:pt x="0" y="35"/>
                        <a:pt x="4" y="40"/>
                      </a:cubicBezTo>
                      <a:cubicBezTo>
                        <a:pt x="8" y="46"/>
                        <a:pt x="16" y="48"/>
                        <a:pt x="22" y="44"/>
                      </a:cubicBezTo>
                      <a:cubicBezTo>
                        <a:pt x="29" y="38"/>
                        <a:pt x="52" y="25"/>
                        <a:pt x="67" y="25"/>
                      </a:cubicBezTo>
                      <a:cubicBezTo>
                        <a:pt x="88" y="25"/>
                        <a:pt x="107" y="60"/>
                        <a:pt x="123" y="92"/>
                      </a:cubicBezTo>
                      <a:cubicBezTo>
                        <a:pt x="142" y="127"/>
                        <a:pt x="158" y="157"/>
                        <a:pt x="183" y="157"/>
                      </a:cubicBezTo>
                      <a:cubicBezTo>
                        <a:pt x="210" y="157"/>
                        <a:pt x="224" y="125"/>
                        <a:pt x="238" y="91"/>
                      </a:cubicBezTo>
                      <a:cubicBezTo>
                        <a:pt x="252" y="60"/>
                        <a:pt x="268" y="25"/>
                        <a:pt x="288" y="25"/>
                      </a:cubicBezTo>
                      <a:cubicBezTo>
                        <a:pt x="309" y="25"/>
                        <a:pt x="325" y="60"/>
                        <a:pt x="339" y="90"/>
                      </a:cubicBezTo>
                      <a:cubicBezTo>
                        <a:pt x="354" y="125"/>
                        <a:pt x="369" y="157"/>
                        <a:pt x="396"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20" name="Google Shape;411;p7"/>
                <p:cNvSpPr/>
                <p:nvPr/>
              </p:nvSpPr>
              <p:spPr>
                <a:xfrm>
                  <a:off x="5530189" y="1827660"/>
                  <a:ext cx="288588" cy="81046"/>
                </a:xfrm>
                <a:custGeom>
                  <a:avLst/>
                  <a:gdLst/>
                  <a:ahLst/>
                  <a:cxnLst/>
                  <a:rect l="l" t="t" r="r" b="b"/>
                  <a:pathLst>
                    <a:path w="560" h="157" extrusionOk="0">
                      <a:moveTo>
                        <a:pt x="499" y="157"/>
                      </a:moveTo>
                      <a:cubicBezTo>
                        <a:pt x="460" y="157"/>
                        <a:pt x="443" y="113"/>
                        <a:pt x="427" y="75"/>
                      </a:cubicBezTo>
                      <a:cubicBezTo>
                        <a:pt x="418" y="53"/>
                        <a:pt x="407" y="25"/>
                        <a:pt x="396" y="25"/>
                      </a:cubicBezTo>
                      <a:cubicBezTo>
                        <a:pt x="385" y="25"/>
                        <a:pt x="372" y="54"/>
                        <a:pt x="361" y="77"/>
                      </a:cubicBezTo>
                      <a:cubicBezTo>
                        <a:pt x="344" y="114"/>
                        <a:pt x="325" y="157"/>
                        <a:pt x="288" y="157"/>
                      </a:cubicBezTo>
                      <a:cubicBezTo>
                        <a:pt x="251" y="157"/>
                        <a:pt x="232" y="114"/>
                        <a:pt x="216" y="76"/>
                      </a:cubicBezTo>
                      <a:cubicBezTo>
                        <a:pt x="206" y="54"/>
                        <a:pt x="193" y="25"/>
                        <a:pt x="183" y="25"/>
                      </a:cubicBezTo>
                      <a:cubicBezTo>
                        <a:pt x="173" y="25"/>
                        <a:pt x="157" y="55"/>
                        <a:pt x="145" y="77"/>
                      </a:cubicBezTo>
                      <a:cubicBezTo>
                        <a:pt x="125" y="114"/>
                        <a:pt x="103" y="157"/>
                        <a:pt x="67" y="157"/>
                      </a:cubicBezTo>
                      <a:cubicBezTo>
                        <a:pt x="41" y="157"/>
                        <a:pt x="11" y="136"/>
                        <a:pt x="7" y="134"/>
                      </a:cubicBezTo>
                      <a:cubicBezTo>
                        <a:pt x="2" y="130"/>
                        <a:pt x="0" y="122"/>
                        <a:pt x="4" y="116"/>
                      </a:cubicBezTo>
                      <a:cubicBezTo>
                        <a:pt x="8" y="111"/>
                        <a:pt x="16" y="109"/>
                        <a:pt x="22" y="113"/>
                      </a:cubicBezTo>
                      <a:cubicBezTo>
                        <a:pt x="29" y="118"/>
                        <a:pt x="52" y="132"/>
                        <a:pt x="67" y="132"/>
                      </a:cubicBezTo>
                      <a:cubicBezTo>
                        <a:pt x="88" y="132"/>
                        <a:pt x="107" y="96"/>
                        <a:pt x="123" y="65"/>
                      </a:cubicBezTo>
                      <a:cubicBezTo>
                        <a:pt x="142" y="30"/>
                        <a:pt x="158" y="0"/>
                        <a:pt x="183" y="0"/>
                      </a:cubicBezTo>
                      <a:cubicBezTo>
                        <a:pt x="210" y="0"/>
                        <a:pt x="224" y="32"/>
                        <a:pt x="238" y="66"/>
                      </a:cubicBezTo>
                      <a:cubicBezTo>
                        <a:pt x="252" y="97"/>
                        <a:pt x="268" y="132"/>
                        <a:pt x="288" y="132"/>
                      </a:cubicBezTo>
                      <a:cubicBezTo>
                        <a:pt x="309" y="132"/>
                        <a:pt x="325" y="97"/>
                        <a:pt x="339" y="66"/>
                      </a:cubicBezTo>
                      <a:cubicBezTo>
                        <a:pt x="354" y="32"/>
                        <a:pt x="369" y="0"/>
                        <a:pt x="396" y="0"/>
                      </a:cubicBezTo>
                      <a:cubicBezTo>
                        <a:pt x="424" y="0"/>
                        <a:pt x="437" y="32"/>
                        <a:pt x="450" y="66"/>
                      </a:cubicBezTo>
                      <a:cubicBezTo>
                        <a:pt x="463" y="97"/>
                        <a:pt x="477" y="132"/>
                        <a:pt x="499" y="132"/>
                      </a:cubicBezTo>
                      <a:cubicBezTo>
                        <a:pt x="513" y="132"/>
                        <a:pt x="529" y="107"/>
                        <a:pt x="534" y="95"/>
                      </a:cubicBezTo>
                      <a:cubicBezTo>
                        <a:pt x="537" y="88"/>
                        <a:pt x="544" y="85"/>
                        <a:pt x="551" y="88"/>
                      </a:cubicBezTo>
                      <a:cubicBezTo>
                        <a:pt x="557" y="91"/>
                        <a:pt x="560" y="98"/>
                        <a:pt x="557" y="105"/>
                      </a:cubicBezTo>
                      <a:cubicBezTo>
                        <a:pt x="555" y="110"/>
                        <a:pt x="533" y="157"/>
                        <a:pt x="499"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21" name="Google Shape;412;p7"/>
                <p:cNvSpPr/>
                <p:nvPr/>
              </p:nvSpPr>
              <p:spPr>
                <a:xfrm>
                  <a:off x="5791397" y="1845183"/>
                  <a:ext cx="44904" cy="44904"/>
                </a:xfrm>
                <a:prstGeom prst="ellipse">
                  <a:avLst/>
                </a:prstGeom>
                <a:gradFill>
                  <a:gsLst>
                    <a:gs pos="0">
                      <a:srgbClr val="FFFFFF"/>
                    </a:gs>
                    <a:gs pos="89000">
                      <a:srgbClr val="646464"/>
                    </a:gs>
                    <a:gs pos="100000">
                      <a:srgbClr val="646464"/>
                    </a:gs>
                  </a:gsLst>
                  <a:path path="circle">
                    <a:fillToRect l="50000" t="50000" r="50000" b="50000"/>
                  </a:path>
                  <a:tileRect/>
                </a:gra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grpSp>
            <p:nvGrpSpPr>
              <p:cNvPr id="308" name="Google Shape;413;p7"/>
              <p:cNvGrpSpPr/>
              <p:nvPr/>
            </p:nvGrpSpPr>
            <p:grpSpPr>
              <a:xfrm>
                <a:off x="4275713" y="3224889"/>
                <a:ext cx="306112" cy="81594"/>
                <a:chOff x="5530189" y="1827112"/>
                <a:chExt cx="306112" cy="81594"/>
              </a:xfrm>
            </p:grpSpPr>
            <p:sp>
              <p:nvSpPr>
                <p:cNvPr id="316" name="Google Shape;414;p7"/>
                <p:cNvSpPr/>
                <p:nvPr/>
              </p:nvSpPr>
              <p:spPr>
                <a:xfrm>
                  <a:off x="5530189" y="1827112"/>
                  <a:ext cx="288588" cy="81046"/>
                </a:xfrm>
                <a:custGeom>
                  <a:avLst/>
                  <a:gdLst/>
                  <a:ahLst/>
                  <a:cxnLst/>
                  <a:rect l="l" t="t" r="r" b="b"/>
                  <a:pathLst>
                    <a:path w="560" h="157" extrusionOk="0">
                      <a:moveTo>
                        <a:pt x="396" y="157"/>
                      </a:moveTo>
                      <a:cubicBezTo>
                        <a:pt x="424" y="157"/>
                        <a:pt x="437" y="125"/>
                        <a:pt x="450" y="91"/>
                      </a:cubicBezTo>
                      <a:cubicBezTo>
                        <a:pt x="463" y="60"/>
                        <a:pt x="477" y="25"/>
                        <a:pt x="499" y="25"/>
                      </a:cubicBezTo>
                      <a:cubicBezTo>
                        <a:pt x="513" y="25"/>
                        <a:pt x="529" y="50"/>
                        <a:pt x="534" y="62"/>
                      </a:cubicBezTo>
                      <a:cubicBezTo>
                        <a:pt x="537" y="68"/>
                        <a:pt x="544" y="71"/>
                        <a:pt x="551" y="68"/>
                      </a:cubicBezTo>
                      <a:cubicBezTo>
                        <a:pt x="557" y="66"/>
                        <a:pt x="560" y="58"/>
                        <a:pt x="557" y="52"/>
                      </a:cubicBezTo>
                      <a:cubicBezTo>
                        <a:pt x="555" y="47"/>
                        <a:pt x="533" y="0"/>
                        <a:pt x="499" y="0"/>
                      </a:cubicBezTo>
                      <a:cubicBezTo>
                        <a:pt x="460" y="0"/>
                        <a:pt x="443" y="43"/>
                        <a:pt x="427" y="82"/>
                      </a:cubicBezTo>
                      <a:cubicBezTo>
                        <a:pt x="418" y="104"/>
                        <a:pt x="407" y="132"/>
                        <a:pt x="396" y="132"/>
                      </a:cubicBezTo>
                      <a:cubicBezTo>
                        <a:pt x="385" y="132"/>
                        <a:pt x="372" y="103"/>
                        <a:pt x="361" y="80"/>
                      </a:cubicBezTo>
                      <a:cubicBezTo>
                        <a:pt x="344" y="42"/>
                        <a:pt x="325" y="0"/>
                        <a:pt x="288" y="0"/>
                      </a:cubicBezTo>
                      <a:cubicBezTo>
                        <a:pt x="251" y="0"/>
                        <a:pt x="232" y="43"/>
                        <a:pt x="216" y="81"/>
                      </a:cubicBezTo>
                      <a:cubicBezTo>
                        <a:pt x="206" y="102"/>
                        <a:pt x="193" y="132"/>
                        <a:pt x="183" y="132"/>
                      </a:cubicBezTo>
                      <a:cubicBezTo>
                        <a:pt x="173" y="132"/>
                        <a:pt x="157" y="102"/>
                        <a:pt x="145" y="80"/>
                      </a:cubicBezTo>
                      <a:cubicBezTo>
                        <a:pt x="125" y="42"/>
                        <a:pt x="103" y="0"/>
                        <a:pt x="67" y="0"/>
                      </a:cubicBezTo>
                      <a:cubicBezTo>
                        <a:pt x="41" y="0"/>
                        <a:pt x="11" y="21"/>
                        <a:pt x="7" y="23"/>
                      </a:cubicBezTo>
                      <a:cubicBezTo>
                        <a:pt x="2" y="27"/>
                        <a:pt x="0" y="35"/>
                        <a:pt x="4" y="40"/>
                      </a:cubicBezTo>
                      <a:cubicBezTo>
                        <a:pt x="8" y="46"/>
                        <a:pt x="16" y="48"/>
                        <a:pt x="22" y="44"/>
                      </a:cubicBezTo>
                      <a:cubicBezTo>
                        <a:pt x="29" y="38"/>
                        <a:pt x="52" y="25"/>
                        <a:pt x="67" y="25"/>
                      </a:cubicBezTo>
                      <a:cubicBezTo>
                        <a:pt x="88" y="25"/>
                        <a:pt x="107" y="60"/>
                        <a:pt x="123" y="92"/>
                      </a:cubicBezTo>
                      <a:cubicBezTo>
                        <a:pt x="142" y="127"/>
                        <a:pt x="158" y="157"/>
                        <a:pt x="183" y="157"/>
                      </a:cubicBezTo>
                      <a:cubicBezTo>
                        <a:pt x="210" y="157"/>
                        <a:pt x="224" y="125"/>
                        <a:pt x="238" y="91"/>
                      </a:cubicBezTo>
                      <a:cubicBezTo>
                        <a:pt x="252" y="60"/>
                        <a:pt x="268" y="25"/>
                        <a:pt x="288" y="25"/>
                      </a:cubicBezTo>
                      <a:cubicBezTo>
                        <a:pt x="309" y="25"/>
                        <a:pt x="325" y="60"/>
                        <a:pt x="339" y="90"/>
                      </a:cubicBezTo>
                      <a:cubicBezTo>
                        <a:pt x="354" y="125"/>
                        <a:pt x="369" y="157"/>
                        <a:pt x="396"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17" name="Google Shape;415;p7"/>
                <p:cNvSpPr/>
                <p:nvPr/>
              </p:nvSpPr>
              <p:spPr>
                <a:xfrm>
                  <a:off x="5530189" y="1827660"/>
                  <a:ext cx="288588" cy="81046"/>
                </a:xfrm>
                <a:custGeom>
                  <a:avLst/>
                  <a:gdLst/>
                  <a:ahLst/>
                  <a:cxnLst/>
                  <a:rect l="l" t="t" r="r" b="b"/>
                  <a:pathLst>
                    <a:path w="560" h="157" extrusionOk="0">
                      <a:moveTo>
                        <a:pt x="499" y="157"/>
                      </a:moveTo>
                      <a:cubicBezTo>
                        <a:pt x="460" y="157"/>
                        <a:pt x="443" y="113"/>
                        <a:pt x="427" y="75"/>
                      </a:cubicBezTo>
                      <a:cubicBezTo>
                        <a:pt x="418" y="53"/>
                        <a:pt x="407" y="25"/>
                        <a:pt x="396" y="25"/>
                      </a:cubicBezTo>
                      <a:cubicBezTo>
                        <a:pt x="385" y="25"/>
                        <a:pt x="372" y="54"/>
                        <a:pt x="361" y="77"/>
                      </a:cubicBezTo>
                      <a:cubicBezTo>
                        <a:pt x="344" y="114"/>
                        <a:pt x="325" y="157"/>
                        <a:pt x="288" y="157"/>
                      </a:cubicBezTo>
                      <a:cubicBezTo>
                        <a:pt x="251" y="157"/>
                        <a:pt x="232" y="114"/>
                        <a:pt x="216" y="76"/>
                      </a:cubicBezTo>
                      <a:cubicBezTo>
                        <a:pt x="206" y="54"/>
                        <a:pt x="193" y="25"/>
                        <a:pt x="183" y="25"/>
                      </a:cubicBezTo>
                      <a:cubicBezTo>
                        <a:pt x="173" y="25"/>
                        <a:pt x="157" y="55"/>
                        <a:pt x="145" y="77"/>
                      </a:cubicBezTo>
                      <a:cubicBezTo>
                        <a:pt x="125" y="114"/>
                        <a:pt x="103" y="157"/>
                        <a:pt x="67" y="157"/>
                      </a:cubicBezTo>
                      <a:cubicBezTo>
                        <a:pt x="41" y="157"/>
                        <a:pt x="11" y="136"/>
                        <a:pt x="7" y="134"/>
                      </a:cubicBezTo>
                      <a:cubicBezTo>
                        <a:pt x="2" y="130"/>
                        <a:pt x="0" y="122"/>
                        <a:pt x="4" y="116"/>
                      </a:cubicBezTo>
                      <a:cubicBezTo>
                        <a:pt x="8" y="111"/>
                        <a:pt x="16" y="109"/>
                        <a:pt x="22" y="113"/>
                      </a:cubicBezTo>
                      <a:cubicBezTo>
                        <a:pt x="29" y="118"/>
                        <a:pt x="52" y="132"/>
                        <a:pt x="67" y="132"/>
                      </a:cubicBezTo>
                      <a:cubicBezTo>
                        <a:pt x="88" y="132"/>
                        <a:pt x="107" y="96"/>
                        <a:pt x="123" y="65"/>
                      </a:cubicBezTo>
                      <a:cubicBezTo>
                        <a:pt x="142" y="30"/>
                        <a:pt x="158" y="0"/>
                        <a:pt x="183" y="0"/>
                      </a:cubicBezTo>
                      <a:cubicBezTo>
                        <a:pt x="210" y="0"/>
                        <a:pt x="224" y="32"/>
                        <a:pt x="238" y="66"/>
                      </a:cubicBezTo>
                      <a:cubicBezTo>
                        <a:pt x="252" y="97"/>
                        <a:pt x="268" y="132"/>
                        <a:pt x="288" y="132"/>
                      </a:cubicBezTo>
                      <a:cubicBezTo>
                        <a:pt x="309" y="132"/>
                        <a:pt x="325" y="97"/>
                        <a:pt x="339" y="66"/>
                      </a:cubicBezTo>
                      <a:cubicBezTo>
                        <a:pt x="354" y="32"/>
                        <a:pt x="369" y="0"/>
                        <a:pt x="396" y="0"/>
                      </a:cubicBezTo>
                      <a:cubicBezTo>
                        <a:pt x="424" y="0"/>
                        <a:pt x="437" y="32"/>
                        <a:pt x="450" y="66"/>
                      </a:cubicBezTo>
                      <a:cubicBezTo>
                        <a:pt x="463" y="97"/>
                        <a:pt x="477" y="132"/>
                        <a:pt x="499" y="132"/>
                      </a:cubicBezTo>
                      <a:cubicBezTo>
                        <a:pt x="513" y="132"/>
                        <a:pt x="529" y="107"/>
                        <a:pt x="534" y="95"/>
                      </a:cubicBezTo>
                      <a:cubicBezTo>
                        <a:pt x="537" y="88"/>
                        <a:pt x="544" y="85"/>
                        <a:pt x="551" y="88"/>
                      </a:cubicBezTo>
                      <a:cubicBezTo>
                        <a:pt x="557" y="91"/>
                        <a:pt x="560" y="98"/>
                        <a:pt x="557" y="105"/>
                      </a:cubicBezTo>
                      <a:cubicBezTo>
                        <a:pt x="555" y="110"/>
                        <a:pt x="533" y="157"/>
                        <a:pt x="499"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18" name="Google Shape;416;p7"/>
                <p:cNvSpPr/>
                <p:nvPr/>
              </p:nvSpPr>
              <p:spPr>
                <a:xfrm>
                  <a:off x="5791397" y="1845183"/>
                  <a:ext cx="44904" cy="44904"/>
                </a:xfrm>
                <a:prstGeom prst="ellipse">
                  <a:avLst/>
                </a:prstGeom>
                <a:gradFill>
                  <a:gsLst>
                    <a:gs pos="0">
                      <a:srgbClr val="FFFFFF"/>
                    </a:gs>
                    <a:gs pos="89000">
                      <a:srgbClr val="646464"/>
                    </a:gs>
                    <a:gs pos="100000">
                      <a:srgbClr val="646464"/>
                    </a:gs>
                  </a:gsLst>
                  <a:path path="circle">
                    <a:fillToRect l="50000" t="50000" r="50000" b="50000"/>
                  </a:path>
                  <a:tileRect/>
                </a:gra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grpSp>
            <p:nvGrpSpPr>
              <p:cNvPr id="309" name="Google Shape;417;p7"/>
              <p:cNvGrpSpPr/>
              <p:nvPr/>
            </p:nvGrpSpPr>
            <p:grpSpPr>
              <a:xfrm>
                <a:off x="3673241" y="3499503"/>
                <a:ext cx="306112" cy="81594"/>
                <a:chOff x="5530189" y="1827112"/>
                <a:chExt cx="306112" cy="81594"/>
              </a:xfrm>
            </p:grpSpPr>
            <p:sp>
              <p:nvSpPr>
                <p:cNvPr id="313" name="Google Shape;418;p7"/>
                <p:cNvSpPr/>
                <p:nvPr/>
              </p:nvSpPr>
              <p:spPr>
                <a:xfrm>
                  <a:off x="5530189" y="1827112"/>
                  <a:ext cx="288588" cy="81046"/>
                </a:xfrm>
                <a:custGeom>
                  <a:avLst/>
                  <a:gdLst/>
                  <a:ahLst/>
                  <a:cxnLst/>
                  <a:rect l="l" t="t" r="r" b="b"/>
                  <a:pathLst>
                    <a:path w="560" h="157" extrusionOk="0">
                      <a:moveTo>
                        <a:pt x="396" y="157"/>
                      </a:moveTo>
                      <a:cubicBezTo>
                        <a:pt x="424" y="157"/>
                        <a:pt x="437" y="125"/>
                        <a:pt x="450" y="91"/>
                      </a:cubicBezTo>
                      <a:cubicBezTo>
                        <a:pt x="463" y="60"/>
                        <a:pt x="477" y="25"/>
                        <a:pt x="499" y="25"/>
                      </a:cubicBezTo>
                      <a:cubicBezTo>
                        <a:pt x="513" y="25"/>
                        <a:pt x="529" y="50"/>
                        <a:pt x="534" y="62"/>
                      </a:cubicBezTo>
                      <a:cubicBezTo>
                        <a:pt x="537" y="68"/>
                        <a:pt x="544" y="71"/>
                        <a:pt x="551" y="68"/>
                      </a:cubicBezTo>
                      <a:cubicBezTo>
                        <a:pt x="557" y="66"/>
                        <a:pt x="560" y="58"/>
                        <a:pt x="557" y="52"/>
                      </a:cubicBezTo>
                      <a:cubicBezTo>
                        <a:pt x="555" y="47"/>
                        <a:pt x="533" y="0"/>
                        <a:pt x="499" y="0"/>
                      </a:cubicBezTo>
                      <a:cubicBezTo>
                        <a:pt x="460" y="0"/>
                        <a:pt x="443" y="43"/>
                        <a:pt x="427" y="82"/>
                      </a:cubicBezTo>
                      <a:cubicBezTo>
                        <a:pt x="418" y="104"/>
                        <a:pt x="407" y="132"/>
                        <a:pt x="396" y="132"/>
                      </a:cubicBezTo>
                      <a:cubicBezTo>
                        <a:pt x="385" y="132"/>
                        <a:pt x="372" y="103"/>
                        <a:pt x="361" y="80"/>
                      </a:cubicBezTo>
                      <a:cubicBezTo>
                        <a:pt x="344" y="42"/>
                        <a:pt x="325" y="0"/>
                        <a:pt x="288" y="0"/>
                      </a:cubicBezTo>
                      <a:cubicBezTo>
                        <a:pt x="251" y="0"/>
                        <a:pt x="232" y="43"/>
                        <a:pt x="216" y="81"/>
                      </a:cubicBezTo>
                      <a:cubicBezTo>
                        <a:pt x="206" y="102"/>
                        <a:pt x="193" y="132"/>
                        <a:pt x="183" y="132"/>
                      </a:cubicBezTo>
                      <a:cubicBezTo>
                        <a:pt x="173" y="132"/>
                        <a:pt x="157" y="102"/>
                        <a:pt x="145" y="80"/>
                      </a:cubicBezTo>
                      <a:cubicBezTo>
                        <a:pt x="125" y="42"/>
                        <a:pt x="103" y="0"/>
                        <a:pt x="67" y="0"/>
                      </a:cubicBezTo>
                      <a:cubicBezTo>
                        <a:pt x="41" y="0"/>
                        <a:pt x="11" y="21"/>
                        <a:pt x="7" y="23"/>
                      </a:cubicBezTo>
                      <a:cubicBezTo>
                        <a:pt x="2" y="27"/>
                        <a:pt x="0" y="35"/>
                        <a:pt x="4" y="40"/>
                      </a:cubicBezTo>
                      <a:cubicBezTo>
                        <a:pt x="8" y="46"/>
                        <a:pt x="16" y="48"/>
                        <a:pt x="22" y="44"/>
                      </a:cubicBezTo>
                      <a:cubicBezTo>
                        <a:pt x="29" y="38"/>
                        <a:pt x="52" y="25"/>
                        <a:pt x="67" y="25"/>
                      </a:cubicBezTo>
                      <a:cubicBezTo>
                        <a:pt x="88" y="25"/>
                        <a:pt x="107" y="60"/>
                        <a:pt x="123" y="92"/>
                      </a:cubicBezTo>
                      <a:cubicBezTo>
                        <a:pt x="142" y="127"/>
                        <a:pt x="158" y="157"/>
                        <a:pt x="183" y="157"/>
                      </a:cubicBezTo>
                      <a:cubicBezTo>
                        <a:pt x="210" y="157"/>
                        <a:pt x="224" y="125"/>
                        <a:pt x="238" y="91"/>
                      </a:cubicBezTo>
                      <a:cubicBezTo>
                        <a:pt x="252" y="60"/>
                        <a:pt x="268" y="25"/>
                        <a:pt x="288" y="25"/>
                      </a:cubicBezTo>
                      <a:cubicBezTo>
                        <a:pt x="309" y="25"/>
                        <a:pt x="325" y="60"/>
                        <a:pt x="339" y="90"/>
                      </a:cubicBezTo>
                      <a:cubicBezTo>
                        <a:pt x="354" y="125"/>
                        <a:pt x="369" y="157"/>
                        <a:pt x="396"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14" name="Google Shape;419;p7"/>
                <p:cNvSpPr/>
                <p:nvPr/>
              </p:nvSpPr>
              <p:spPr>
                <a:xfrm>
                  <a:off x="5530189" y="1827660"/>
                  <a:ext cx="288588" cy="81046"/>
                </a:xfrm>
                <a:custGeom>
                  <a:avLst/>
                  <a:gdLst/>
                  <a:ahLst/>
                  <a:cxnLst/>
                  <a:rect l="l" t="t" r="r" b="b"/>
                  <a:pathLst>
                    <a:path w="560" h="157" extrusionOk="0">
                      <a:moveTo>
                        <a:pt x="499" y="157"/>
                      </a:moveTo>
                      <a:cubicBezTo>
                        <a:pt x="460" y="157"/>
                        <a:pt x="443" y="113"/>
                        <a:pt x="427" y="75"/>
                      </a:cubicBezTo>
                      <a:cubicBezTo>
                        <a:pt x="418" y="53"/>
                        <a:pt x="407" y="25"/>
                        <a:pt x="396" y="25"/>
                      </a:cubicBezTo>
                      <a:cubicBezTo>
                        <a:pt x="385" y="25"/>
                        <a:pt x="372" y="54"/>
                        <a:pt x="361" y="77"/>
                      </a:cubicBezTo>
                      <a:cubicBezTo>
                        <a:pt x="344" y="114"/>
                        <a:pt x="325" y="157"/>
                        <a:pt x="288" y="157"/>
                      </a:cubicBezTo>
                      <a:cubicBezTo>
                        <a:pt x="251" y="157"/>
                        <a:pt x="232" y="114"/>
                        <a:pt x="216" y="76"/>
                      </a:cubicBezTo>
                      <a:cubicBezTo>
                        <a:pt x="206" y="54"/>
                        <a:pt x="193" y="25"/>
                        <a:pt x="183" y="25"/>
                      </a:cubicBezTo>
                      <a:cubicBezTo>
                        <a:pt x="173" y="25"/>
                        <a:pt x="157" y="55"/>
                        <a:pt x="145" y="77"/>
                      </a:cubicBezTo>
                      <a:cubicBezTo>
                        <a:pt x="125" y="114"/>
                        <a:pt x="103" y="157"/>
                        <a:pt x="67" y="157"/>
                      </a:cubicBezTo>
                      <a:cubicBezTo>
                        <a:pt x="41" y="157"/>
                        <a:pt x="11" y="136"/>
                        <a:pt x="7" y="134"/>
                      </a:cubicBezTo>
                      <a:cubicBezTo>
                        <a:pt x="2" y="130"/>
                        <a:pt x="0" y="122"/>
                        <a:pt x="4" y="116"/>
                      </a:cubicBezTo>
                      <a:cubicBezTo>
                        <a:pt x="8" y="111"/>
                        <a:pt x="16" y="109"/>
                        <a:pt x="22" y="113"/>
                      </a:cubicBezTo>
                      <a:cubicBezTo>
                        <a:pt x="29" y="118"/>
                        <a:pt x="52" y="132"/>
                        <a:pt x="67" y="132"/>
                      </a:cubicBezTo>
                      <a:cubicBezTo>
                        <a:pt x="88" y="132"/>
                        <a:pt x="107" y="96"/>
                        <a:pt x="123" y="65"/>
                      </a:cubicBezTo>
                      <a:cubicBezTo>
                        <a:pt x="142" y="30"/>
                        <a:pt x="158" y="0"/>
                        <a:pt x="183" y="0"/>
                      </a:cubicBezTo>
                      <a:cubicBezTo>
                        <a:pt x="210" y="0"/>
                        <a:pt x="224" y="32"/>
                        <a:pt x="238" y="66"/>
                      </a:cubicBezTo>
                      <a:cubicBezTo>
                        <a:pt x="252" y="97"/>
                        <a:pt x="268" y="132"/>
                        <a:pt x="288" y="132"/>
                      </a:cubicBezTo>
                      <a:cubicBezTo>
                        <a:pt x="309" y="132"/>
                        <a:pt x="325" y="97"/>
                        <a:pt x="339" y="66"/>
                      </a:cubicBezTo>
                      <a:cubicBezTo>
                        <a:pt x="354" y="32"/>
                        <a:pt x="369" y="0"/>
                        <a:pt x="396" y="0"/>
                      </a:cubicBezTo>
                      <a:cubicBezTo>
                        <a:pt x="424" y="0"/>
                        <a:pt x="437" y="32"/>
                        <a:pt x="450" y="66"/>
                      </a:cubicBezTo>
                      <a:cubicBezTo>
                        <a:pt x="463" y="97"/>
                        <a:pt x="477" y="132"/>
                        <a:pt x="499" y="132"/>
                      </a:cubicBezTo>
                      <a:cubicBezTo>
                        <a:pt x="513" y="132"/>
                        <a:pt x="529" y="107"/>
                        <a:pt x="534" y="95"/>
                      </a:cubicBezTo>
                      <a:cubicBezTo>
                        <a:pt x="537" y="88"/>
                        <a:pt x="544" y="85"/>
                        <a:pt x="551" y="88"/>
                      </a:cubicBezTo>
                      <a:cubicBezTo>
                        <a:pt x="557" y="91"/>
                        <a:pt x="560" y="98"/>
                        <a:pt x="557" y="105"/>
                      </a:cubicBezTo>
                      <a:cubicBezTo>
                        <a:pt x="555" y="110"/>
                        <a:pt x="533" y="157"/>
                        <a:pt x="499"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15" name="Google Shape;420;p7"/>
                <p:cNvSpPr/>
                <p:nvPr/>
              </p:nvSpPr>
              <p:spPr>
                <a:xfrm>
                  <a:off x="5791397" y="1845183"/>
                  <a:ext cx="44904" cy="44904"/>
                </a:xfrm>
                <a:prstGeom prst="ellipse">
                  <a:avLst/>
                </a:prstGeom>
                <a:gradFill>
                  <a:gsLst>
                    <a:gs pos="0">
                      <a:srgbClr val="FFFFFF"/>
                    </a:gs>
                    <a:gs pos="89000">
                      <a:srgbClr val="646464"/>
                    </a:gs>
                    <a:gs pos="100000">
                      <a:srgbClr val="646464"/>
                    </a:gs>
                  </a:gsLst>
                  <a:path path="circle">
                    <a:fillToRect l="50000" t="50000" r="50000" b="50000"/>
                  </a:path>
                  <a:tileRect/>
                </a:gra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sp>
            <p:nvSpPr>
              <p:cNvPr id="310" name="Google Shape;421;p7"/>
              <p:cNvSpPr txBox="1"/>
              <p:nvPr/>
            </p:nvSpPr>
            <p:spPr>
              <a:xfrm>
                <a:off x="3595886" y="1730487"/>
                <a:ext cx="1033618" cy="210765"/>
              </a:xfrm>
              <a:prstGeom prst="rect">
                <a:avLst/>
              </a:prstGeom>
              <a:noFill/>
              <a:ln>
                <a:noFill/>
              </a:ln>
            </p:spPr>
            <p:txBody>
              <a:bodyPr spcFirstLastPara="1" wrap="square" lIns="91425" tIns="45700" rIns="91425" bIns="45700" anchor="ctr" anchorCtr="0">
                <a:spAutoFit/>
              </a:bodyPr>
              <a:lstStyle/>
              <a:p>
                <a:pPr marL="0" marR="0" lvl="0" indent="0" algn="ctr" rtl="0">
                  <a:lnSpc>
                    <a:spcPct val="90000"/>
                  </a:lnSpc>
                  <a:spcBef>
                    <a:spcPts val="0"/>
                  </a:spcBef>
                  <a:spcAft>
                    <a:spcPts val="0"/>
                  </a:spcAft>
                  <a:buClr>
                    <a:srgbClr val="262626"/>
                  </a:buClr>
                  <a:buSzPts val="1333"/>
                  <a:buFont typeface="微软雅黑" panose="020B0503020204020204" pitchFamily="34" charset="-122"/>
                  <a:buNone/>
                </a:pPr>
                <a:r>
                  <a:rPr lang="zh-CN" sz="1335" b="1" i="0" u="none" strike="noStrike" cap="none">
                    <a:solidFill>
                      <a:srgbClr val="262626"/>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病毒RNA复制</a:t>
                </a:r>
                <a:endParaRPr sz="1335" b="1" i="0" u="none" strike="noStrike" cap="none">
                  <a:solidFill>
                    <a:srgbClr val="262626"/>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11" name="Google Shape;422;p7"/>
              <p:cNvSpPr txBox="1"/>
              <p:nvPr/>
            </p:nvSpPr>
            <p:spPr>
              <a:xfrm>
                <a:off x="3728780" y="1955217"/>
                <a:ext cx="679742" cy="210737"/>
              </a:xfrm>
              <a:prstGeom prst="rect">
                <a:avLst/>
              </a:prstGeom>
              <a:noFill/>
              <a:ln>
                <a:noFill/>
              </a:ln>
            </p:spPr>
            <p:txBody>
              <a:bodyPr spcFirstLastPara="1" wrap="square" lIns="91425" tIns="45700" rIns="91425" bIns="45700" anchor="ctr" anchorCtr="0">
                <a:spAutoFit/>
              </a:bodyPr>
              <a:lstStyle/>
              <a:p>
                <a:pPr marL="0" marR="0" lvl="0" indent="0" algn="ctr" rtl="0">
                  <a:lnSpc>
                    <a:spcPct val="90000"/>
                  </a:lnSpc>
                  <a:spcBef>
                    <a:spcPts val="0"/>
                  </a:spcBef>
                  <a:spcAft>
                    <a:spcPts val="0"/>
                  </a:spcAft>
                  <a:buClr>
                    <a:srgbClr val="0063B0"/>
                  </a:buClr>
                  <a:buSzPts val="1333"/>
                  <a:buFont typeface="微软雅黑" panose="020B0503020204020204" pitchFamily="34" charset="-122"/>
                  <a:buNone/>
                </a:pPr>
                <a:r>
                  <a:rPr lang="zh-CN" sz="1335"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核</a:t>
                </a:r>
                <a:endParaRPr sz="1335"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12" name="Google Shape;423;p7"/>
              <p:cNvSpPr/>
              <p:nvPr/>
            </p:nvSpPr>
            <p:spPr>
              <a:xfrm>
                <a:off x="3932473" y="2298031"/>
                <a:ext cx="288588" cy="80772"/>
              </a:xfrm>
              <a:custGeom>
                <a:avLst/>
                <a:gdLst/>
                <a:ahLst/>
                <a:cxnLst/>
                <a:rect l="l" t="t" r="r" b="b"/>
                <a:pathLst>
                  <a:path w="560" h="157" extrusionOk="0">
                    <a:moveTo>
                      <a:pt x="397" y="157"/>
                    </a:moveTo>
                    <a:cubicBezTo>
                      <a:pt x="424" y="157"/>
                      <a:pt x="437" y="125"/>
                      <a:pt x="450" y="91"/>
                    </a:cubicBezTo>
                    <a:cubicBezTo>
                      <a:pt x="463" y="60"/>
                      <a:pt x="477" y="25"/>
                      <a:pt x="499" y="25"/>
                    </a:cubicBezTo>
                    <a:cubicBezTo>
                      <a:pt x="514" y="25"/>
                      <a:pt x="529" y="50"/>
                      <a:pt x="534" y="62"/>
                    </a:cubicBezTo>
                    <a:cubicBezTo>
                      <a:pt x="537" y="68"/>
                      <a:pt x="544" y="71"/>
                      <a:pt x="551" y="69"/>
                    </a:cubicBezTo>
                    <a:cubicBezTo>
                      <a:pt x="557" y="66"/>
                      <a:pt x="560" y="58"/>
                      <a:pt x="557" y="52"/>
                    </a:cubicBezTo>
                    <a:cubicBezTo>
                      <a:pt x="555" y="47"/>
                      <a:pt x="534" y="0"/>
                      <a:pt x="499" y="0"/>
                    </a:cubicBezTo>
                    <a:cubicBezTo>
                      <a:pt x="460" y="0"/>
                      <a:pt x="443" y="44"/>
                      <a:pt x="427" y="82"/>
                    </a:cubicBezTo>
                    <a:cubicBezTo>
                      <a:pt x="418" y="104"/>
                      <a:pt x="407" y="132"/>
                      <a:pt x="397" y="132"/>
                    </a:cubicBezTo>
                    <a:cubicBezTo>
                      <a:pt x="385" y="132"/>
                      <a:pt x="372" y="103"/>
                      <a:pt x="361" y="80"/>
                    </a:cubicBezTo>
                    <a:cubicBezTo>
                      <a:pt x="344" y="43"/>
                      <a:pt x="325" y="0"/>
                      <a:pt x="288" y="0"/>
                    </a:cubicBezTo>
                    <a:cubicBezTo>
                      <a:pt x="251" y="0"/>
                      <a:pt x="232" y="43"/>
                      <a:pt x="216" y="81"/>
                    </a:cubicBezTo>
                    <a:cubicBezTo>
                      <a:pt x="206" y="103"/>
                      <a:pt x="193" y="132"/>
                      <a:pt x="183" y="132"/>
                    </a:cubicBezTo>
                    <a:cubicBezTo>
                      <a:pt x="173" y="132"/>
                      <a:pt x="157" y="102"/>
                      <a:pt x="145" y="80"/>
                    </a:cubicBezTo>
                    <a:cubicBezTo>
                      <a:pt x="125" y="43"/>
                      <a:pt x="103" y="0"/>
                      <a:pt x="67" y="0"/>
                    </a:cubicBezTo>
                    <a:cubicBezTo>
                      <a:pt x="41" y="0"/>
                      <a:pt x="11" y="21"/>
                      <a:pt x="7" y="23"/>
                    </a:cubicBezTo>
                    <a:cubicBezTo>
                      <a:pt x="2" y="27"/>
                      <a:pt x="0" y="35"/>
                      <a:pt x="4" y="41"/>
                    </a:cubicBezTo>
                    <a:cubicBezTo>
                      <a:pt x="8" y="46"/>
                      <a:pt x="16" y="48"/>
                      <a:pt x="22" y="44"/>
                    </a:cubicBezTo>
                    <a:cubicBezTo>
                      <a:pt x="29" y="39"/>
                      <a:pt x="52" y="25"/>
                      <a:pt x="67" y="25"/>
                    </a:cubicBezTo>
                    <a:cubicBezTo>
                      <a:pt x="88" y="25"/>
                      <a:pt x="107" y="61"/>
                      <a:pt x="123" y="92"/>
                    </a:cubicBezTo>
                    <a:cubicBezTo>
                      <a:pt x="142" y="127"/>
                      <a:pt x="158" y="157"/>
                      <a:pt x="183" y="157"/>
                    </a:cubicBezTo>
                    <a:cubicBezTo>
                      <a:pt x="210" y="157"/>
                      <a:pt x="224" y="125"/>
                      <a:pt x="239" y="91"/>
                    </a:cubicBezTo>
                    <a:cubicBezTo>
                      <a:pt x="252" y="60"/>
                      <a:pt x="268" y="25"/>
                      <a:pt x="288" y="25"/>
                    </a:cubicBezTo>
                    <a:cubicBezTo>
                      <a:pt x="309" y="25"/>
                      <a:pt x="325" y="60"/>
                      <a:pt x="339" y="90"/>
                    </a:cubicBezTo>
                    <a:cubicBezTo>
                      <a:pt x="355" y="125"/>
                      <a:pt x="369" y="157"/>
                      <a:pt x="397"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grpSp>
          <p:nvGrpSpPr>
            <p:cNvPr id="17" name="Google Shape;424;p7"/>
            <p:cNvGrpSpPr/>
            <p:nvPr/>
          </p:nvGrpSpPr>
          <p:grpSpPr>
            <a:xfrm>
              <a:off x="1534646" y="1741488"/>
              <a:ext cx="1143602" cy="1246582"/>
              <a:chOff x="-894099" y="1445209"/>
              <a:chExt cx="888764" cy="948726"/>
            </a:xfrm>
          </p:grpSpPr>
          <p:sp>
            <p:nvSpPr>
              <p:cNvPr id="243" name="Google Shape;425;p7"/>
              <p:cNvSpPr/>
              <p:nvPr/>
            </p:nvSpPr>
            <p:spPr>
              <a:xfrm>
                <a:off x="-894099" y="1445209"/>
                <a:ext cx="888764" cy="948726"/>
              </a:xfrm>
              <a:custGeom>
                <a:avLst/>
                <a:gdLst/>
                <a:ahLst/>
                <a:cxnLst/>
                <a:rect l="l" t="t" r="r" b="b"/>
                <a:pathLst>
                  <a:path w="1725" h="1842" extrusionOk="0">
                    <a:moveTo>
                      <a:pt x="138" y="558"/>
                    </a:moveTo>
                    <a:cubicBezTo>
                      <a:pt x="277" y="199"/>
                      <a:pt x="939" y="0"/>
                      <a:pt x="1197" y="83"/>
                    </a:cubicBezTo>
                    <a:cubicBezTo>
                      <a:pt x="1455" y="165"/>
                      <a:pt x="1725" y="680"/>
                      <a:pt x="1686" y="1054"/>
                    </a:cubicBezTo>
                    <a:cubicBezTo>
                      <a:pt x="1646" y="1429"/>
                      <a:pt x="1204" y="1702"/>
                      <a:pt x="960" y="1772"/>
                    </a:cubicBezTo>
                    <a:cubicBezTo>
                      <a:pt x="716" y="1842"/>
                      <a:pt x="361" y="1675"/>
                      <a:pt x="224" y="1473"/>
                    </a:cubicBezTo>
                    <a:cubicBezTo>
                      <a:pt x="87" y="1270"/>
                      <a:pt x="0" y="917"/>
                      <a:pt x="138" y="558"/>
                    </a:cubicBezTo>
                  </a:path>
                </a:pathLst>
              </a:custGeom>
              <a:solidFill>
                <a:srgbClr val="FFFFFF"/>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44" name="Google Shape;426;p7"/>
              <p:cNvSpPr/>
              <p:nvPr/>
            </p:nvSpPr>
            <p:spPr>
              <a:xfrm>
                <a:off x="-783153" y="1586639"/>
                <a:ext cx="675086" cy="661234"/>
              </a:xfrm>
              <a:prstGeom prst="ellipse">
                <a:avLst/>
              </a:prstGeom>
              <a:solidFill>
                <a:srgbClr val="0086DA">
                  <a:alpha val="20000"/>
                </a:srgbClr>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45" name="Google Shape;427;p7"/>
              <p:cNvSpPr/>
              <p:nvPr/>
            </p:nvSpPr>
            <p:spPr>
              <a:xfrm>
                <a:off x="-472169" y="1534890"/>
                <a:ext cx="57773" cy="14238"/>
              </a:xfrm>
              <a:custGeom>
                <a:avLst/>
                <a:gdLst/>
                <a:ahLst/>
                <a:cxnLst/>
                <a:rect l="l" t="t" r="r" b="b"/>
                <a:pathLst>
                  <a:path w="112" h="28" extrusionOk="0">
                    <a:moveTo>
                      <a:pt x="111" y="0"/>
                    </a:moveTo>
                    <a:cubicBezTo>
                      <a:pt x="102" y="11"/>
                      <a:pt x="85" y="23"/>
                      <a:pt x="61" y="26"/>
                    </a:cubicBezTo>
                    <a:cubicBezTo>
                      <a:pt x="58" y="27"/>
                      <a:pt x="55" y="27"/>
                      <a:pt x="52" y="27"/>
                    </a:cubicBezTo>
                    <a:cubicBezTo>
                      <a:pt x="28" y="27"/>
                      <a:pt x="10" y="16"/>
                      <a:pt x="1" y="7"/>
                    </a:cubicBezTo>
                    <a:cubicBezTo>
                      <a:pt x="0" y="7"/>
                      <a:pt x="0" y="7"/>
                      <a:pt x="0" y="7"/>
                    </a:cubicBezTo>
                    <a:cubicBezTo>
                      <a:pt x="0" y="7"/>
                      <a:pt x="0" y="7"/>
                      <a:pt x="0" y="7"/>
                    </a:cubicBezTo>
                    <a:cubicBezTo>
                      <a:pt x="10" y="17"/>
                      <a:pt x="28" y="28"/>
                      <a:pt x="52" y="28"/>
                    </a:cubicBezTo>
                    <a:cubicBezTo>
                      <a:pt x="55" y="28"/>
                      <a:pt x="58" y="28"/>
                      <a:pt x="61" y="27"/>
                    </a:cubicBezTo>
                    <a:cubicBezTo>
                      <a:pt x="86" y="24"/>
                      <a:pt x="103" y="12"/>
                      <a:pt x="112" y="0"/>
                    </a:cubicBezTo>
                    <a:cubicBezTo>
                      <a:pt x="112" y="0"/>
                      <a:pt x="112" y="0"/>
                      <a:pt x="112" y="0"/>
                    </a:cubicBezTo>
                    <a:cubicBezTo>
                      <a:pt x="111" y="0"/>
                      <a:pt x="111" y="0"/>
                      <a:pt x="111" y="0"/>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46" name="Google Shape;428;p7"/>
              <p:cNvSpPr/>
              <p:nvPr/>
            </p:nvSpPr>
            <p:spPr>
              <a:xfrm>
                <a:off x="-229032" y="1604983"/>
                <a:ext cx="49011" cy="32309"/>
              </a:xfrm>
              <a:custGeom>
                <a:avLst/>
                <a:gdLst/>
                <a:ahLst/>
                <a:cxnLst/>
                <a:rect l="l" t="t" r="r" b="b"/>
                <a:pathLst>
                  <a:path w="95" h="63" extrusionOk="0">
                    <a:moveTo>
                      <a:pt x="94" y="59"/>
                    </a:moveTo>
                    <a:cubicBezTo>
                      <a:pt x="89" y="61"/>
                      <a:pt x="83" y="62"/>
                      <a:pt x="76" y="62"/>
                    </a:cubicBezTo>
                    <a:cubicBezTo>
                      <a:pt x="65" y="62"/>
                      <a:pt x="52" y="59"/>
                      <a:pt x="38" y="52"/>
                    </a:cubicBezTo>
                    <a:cubicBezTo>
                      <a:pt x="13" y="37"/>
                      <a:pt x="3" y="15"/>
                      <a:pt x="1" y="1"/>
                    </a:cubicBezTo>
                    <a:cubicBezTo>
                      <a:pt x="1" y="0"/>
                      <a:pt x="1" y="0"/>
                      <a:pt x="1" y="0"/>
                    </a:cubicBezTo>
                    <a:cubicBezTo>
                      <a:pt x="0" y="1"/>
                      <a:pt x="0" y="1"/>
                      <a:pt x="0" y="1"/>
                    </a:cubicBezTo>
                    <a:cubicBezTo>
                      <a:pt x="2" y="16"/>
                      <a:pt x="12" y="38"/>
                      <a:pt x="38" y="52"/>
                    </a:cubicBezTo>
                    <a:cubicBezTo>
                      <a:pt x="51" y="60"/>
                      <a:pt x="65" y="63"/>
                      <a:pt x="76" y="63"/>
                    </a:cubicBezTo>
                    <a:cubicBezTo>
                      <a:pt x="83" y="63"/>
                      <a:pt x="89" y="62"/>
                      <a:pt x="95" y="60"/>
                    </a:cubicBezTo>
                    <a:cubicBezTo>
                      <a:pt x="95" y="60"/>
                      <a:pt x="95" y="60"/>
                      <a:pt x="95" y="60"/>
                    </a:cubicBezTo>
                    <a:cubicBezTo>
                      <a:pt x="94" y="59"/>
                      <a:pt x="94" y="59"/>
                      <a:pt x="94" y="59"/>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47" name="Google Shape;429;p7"/>
              <p:cNvSpPr/>
              <p:nvPr/>
            </p:nvSpPr>
            <p:spPr>
              <a:xfrm>
                <a:off x="-229032" y="1604983"/>
                <a:ext cx="49011" cy="32309"/>
              </a:xfrm>
              <a:custGeom>
                <a:avLst/>
                <a:gdLst/>
                <a:ahLst/>
                <a:cxnLst/>
                <a:rect l="l" t="t" r="r" b="b"/>
                <a:pathLst>
                  <a:path w="95" h="63" extrusionOk="0">
                    <a:moveTo>
                      <a:pt x="94" y="59"/>
                    </a:moveTo>
                    <a:cubicBezTo>
                      <a:pt x="89" y="61"/>
                      <a:pt x="83" y="62"/>
                      <a:pt x="76" y="62"/>
                    </a:cubicBezTo>
                    <a:cubicBezTo>
                      <a:pt x="65" y="62"/>
                      <a:pt x="52" y="59"/>
                      <a:pt x="38" y="52"/>
                    </a:cubicBezTo>
                    <a:cubicBezTo>
                      <a:pt x="13" y="37"/>
                      <a:pt x="3" y="15"/>
                      <a:pt x="1" y="1"/>
                    </a:cubicBezTo>
                    <a:cubicBezTo>
                      <a:pt x="1" y="0"/>
                      <a:pt x="1" y="0"/>
                      <a:pt x="1" y="0"/>
                    </a:cubicBezTo>
                    <a:cubicBezTo>
                      <a:pt x="0" y="1"/>
                      <a:pt x="0" y="1"/>
                      <a:pt x="0" y="1"/>
                    </a:cubicBezTo>
                    <a:cubicBezTo>
                      <a:pt x="2" y="16"/>
                      <a:pt x="12" y="38"/>
                      <a:pt x="38" y="52"/>
                    </a:cubicBezTo>
                    <a:cubicBezTo>
                      <a:pt x="51" y="60"/>
                      <a:pt x="65" y="63"/>
                      <a:pt x="76" y="63"/>
                    </a:cubicBezTo>
                    <a:cubicBezTo>
                      <a:pt x="83" y="63"/>
                      <a:pt x="89" y="62"/>
                      <a:pt x="95" y="60"/>
                    </a:cubicBezTo>
                    <a:cubicBezTo>
                      <a:pt x="95" y="60"/>
                      <a:pt x="95" y="60"/>
                      <a:pt x="95" y="60"/>
                    </a:cubicBezTo>
                    <a:cubicBezTo>
                      <a:pt x="94" y="59"/>
                      <a:pt x="94" y="59"/>
                      <a:pt x="94" y="59"/>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48" name="Google Shape;430;p7"/>
              <p:cNvSpPr/>
              <p:nvPr/>
            </p:nvSpPr>
            <p:spPr>
              <a:xfrm>
                <a:off x="-694223" y="1603888"/>
                <a:ext cx="42166" cy="39701"/>
              </a:xfrm>
              <a:custGeom>
                <a:avLst/>
                <a:gdLst/>
                <a:ahLst/>
                <a:cxnLst/>
                <a:rect l="l" t="t" r="r" b="b"/>
                <a:pathLst>
                  <a:path w="82" h="77" extrusionOk="0">
                    <a:moveTo>
                      <a:pt x="81" y="1"/>
                    </a:moveTo>
                    <a:cubicBezTo>
                      <a:pt x="81" y="1"/>
                      <a:pt x="81" y="1"/>
                      <a:pt x="81" y="1"/>
                    </a:cubicBezTo>
                    <a:cubicBezTo>
                      <a:pt x="81" y="16"/>
                      <a:pt x="76" y="35"/>
                      <a:pt x="59" y="53"/>
                    </a:cubicBezTo>
                    <a:cubicBezTo>
                      <a:pt x="42" y="70"/>
                      <a:pt x="21" y="76"/>
                      <a:pt x="7" y="76"/>
                    </a:cubicBezTo>
                    <a:cubicBezTo>
                      <a:pt x="4" y="76"/>
                      <a:pt x="2" y="76"/>
                      <a:pt x="0" y="75"/>
                    </a:cubicBezTo>
                    <a:cubicBezTo>
                      <a:pt x="0" y="76"/>
                      <a:pt x="0" y="76"/>
                      <a:pt x="0" y="76"/>
                    </a:cubicBezTo>
                    <a:cubicBezTo>
                      <a:pt x="0" y="76"/>
                      <a:pt x="0" y="76"/>
                      <a:pt x="0" y="76"/>
                    </a:cubicBezTo>
                    <a:cubicBezTo>
                      <a:pt x="2" y="77"/>
                      <a:pt x="4" y="77"/>
                      <a:pt x="7" y="77"/>
                    </a:cubicBezTo>
                    <a:cubicBezTo>
                      <a:pt x="22" y="77"/>
                      <a:pt x="42" y="71"/>
                      <a:pt x="60" y="53"/>
                    </a:cubicBezTo>
                    <a:cubicBezTo>
                      <a:pt x="77" y="36"/>
                      <a:pt x="82" y="16"/>
                      <a:pt x="82" y="1"/>
                    </a:cubicBezTo>
                    <a:cubicBezTo>
                      <a:pt x="82" y="1"/>
                      <a:pt x="82" y="1"/>
                      <a:pt x="82" y="1"/>
                    </a:cubicBezTo>
                    <a:cubicBezTo>
                      <a:pt x="81" y="0"/>
                      <a:pt x="81" y="0"/>
                      <a:pt x="81" y="0"/>
                    </a:cubicBezTo>
                    <a:cubicBezTo>
                      <a:pt x="81" y="1"/>
                      <a:pt x="81" y="1"/>
                      <a:pt x="81" y="1"/>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49" name="Google Shape;431;p7"/>
              <p:cNvSpPr/>
              <p:nvPr/>
            </p:nvSpPr>
            <p:spPr>
              <a:xfrm>
                <a:off x="-694223" y="1603888"/>
                <a:ext cx="42166" cy="39701"/>
              </a:xfrm>
              <a:custGeom>
                <a:avLst/>
                <a:gdLst/>
                <a:ahLst/>
                <a:cxnLst/>
                <a:rect l="l" t="t" r="r" b="b"/>
                <a:pathLst>
                  <a:path w="82" h="77" extrusionOk="0">
                    <a:moveTo>
                      <a:pt x="81" y="1"/>
                    </a:moveTo>
                    <a:cubicBezTo>
                      <a:pt x="81" y="1"/>
                      <a:pt x="81" y="1"/>
                      <a:pt x="81" y="1"/>
                    </a:cubicBezTo>
                    <a:cubicBezTo>
                      <a:pt x="81" y="16"/>
                      <a:pt x="76" y="35"/>
                      <a:pt x="59" y="53"/>
                    </a:cubicBezTo>
                    <a:cubicBezTo>
                      <a:pt x="42" y="70"/>
                      <a:pt x="21" y="76"/>
                      <a:pt x="7" y="76"/>
                    </a:cubicBezTo>
                    <a:cubicBezTo>
                      <a:pt x="4" y="76"/>
                      <a:pt x="2" y="76"/>
                      <a:pt x="0" y="75"/>
                    </a:cubicBezTo>
                    <a:cubicBezTo>
                      <a:pt x="0" y="76"/>
                      <a:pt x="0" y="76"/>
                      <a:pt x="0" y="76"/>
                    </a:cubicBezTo>
                    <a:cubicBezTo>
                      <a:pt x="0" y="76"/>
                      <a:pt x="0" y="76"/>
                      <a:pt x="0" y="76"/>
                    </a:cubicBezTo>
                    <a:cubicBezTo>
                      <a:pt x="2" y="77"/>
                      <a:pt x="4" y="77"/>
                      <a:pt x="7" y="77"/>
                    </a:cubicBezTo>
                    <a:cubicBezTo>
                      <a:pt x="22" y="77"/>
                      <a:pt x="42" y="71"/>
                      <a:pt x="60" y="53"/>
                    </a:cubicBezTo>
                    <a:cubicBezTo>
                      <a:pt x="77" y="36"/>
                      <a:pt x="82" y="16"/>
                      <a:pt x="82" y="1"/>
                    </a:cubicBezTo>
                    <a:cubicBezTo>
                      <a:pt x="82" y="1"/>
                      <a:pt x="82" y="1"/>
                      <a:pt x="82" y="1"/>
                    </a:cubicBezTo>
                    <a:cubicBezTo>
                      <a:pt x="81" y="0"/>
                      <a:pt x="81" y="0"/>
                      <a:pt x="81" y="0"/>
                    </a:cubicBezTo>
                    <a:cubicBezTo>
                      <a:pt x="81" y="1"/>
                      <a:pt x="81" y="1"/>
                      <a:pt x="81" y="1"/>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50" name="Google Shape;432;p7"/>
              <p:cNvSpPr/>
              <p:nvPr/>
            </p:nvSpPr>
            <p:spPr>
              <a:xfrm>
                <a:off x="-818256" y="1822656"/>
                <a:ext cx="18345" cy="56677"/>
              </a:xfrm>
              <a:custGeom>
                <a:avLst/>
                <a:gdLst/>
                <a:ahLst/>
                <a:cxnLst/>
                <a:rect l="l" t="t" r="r" b="b"/>
                <a:pathLst>
                  <a:path w="36" h="110" extrusionOk="0">
                    <a:moveTo>
                      <a:pt x="21" y="1"/>
                    </a:moveTo>
                    <a:cubicBezTo>
                      <a:pt x="29" y="10"/>
                      <a:pt x="35" y="25"/>
                      <a:pt x="35" y="44"/>
                    </a:cubicBezTo>
                    <a:cubicBezTo>
                      <a:pt x="35" y="48"/>
                      <a:pt x="35" y="52"/>
                      <a:pt x="34" y="56"/>
                    </a:cubicBezTo>
                    <a:cubicBezTo>
                      <a:pt x="30" y="84"/>
                      <a:pt x="13" y="102"/>
                      <a:pt x="0" y="109"/>
                    </a:cubicBezTo>
                    <a:cubicBezTo>
                      <a:pt x="0" y="109"/>
                      <a:pt x="0" y="109"/>
                      <a:pt x="0" y="109"/>
                    </a:cubicBezTo>
                    <a:cubicBezTo>
                      <a:pt x="0" y="110"/>
                      <a:pt x="0" y="110"/>
                      <a:pt x="0" y="110"/>
                    </a:cubicBezTo>
                    <a:cubicBezTo>
                      <a:pt x="14" y="102"/>
                      <a:pt x="31" y="85"/>
                      <a:pt x="35" y="56"/>
                    </a:cubicBezTo>
                    <a:cubicBezTo>
                      <a:pt x="36" y="52"/>
                      <a:pt x="36" y="48"/>
                      <a:pt x="36" y="44"/>
                    </a:cubicBezTo>
                    <a:cubicBezTo>
                      <a:pt x="36" y="25"/>
                      <a:pt x="30" y="10"/>
                      <a:pt x="22" y="0"/>
                    </a:cubicBezTo>
                    <a:cubicBezTo>
                      <a:pt x="22" y="0"/>
                      <a:pt x="22" y="0"/>
                      <a:pt x="22" y="0"/>
                    </a:cubicBezTo>
                    <a:cubicBezTo>
                      <a:pt x="21" y="1"/>
                      <a:pt x="21" y="1"/>
                      <a:pt x="21" y="1"/>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51" name="Google Shape;433;p7"/>
              <p:cNvSpPr/>
              <p:nvPr/>
            </p:nvSpPr>
            <p:spPr>
              <a:xfrm>
                <a:off x="-818256" y="1822656"/>
                <a:ext cx="18345" cy="56677"/>
              </a:xfrm>
              <a:custGeom>
                <a:avLst/>
                <a:gdLst/>
                <a:ahLst/>
                <a:cxnLst/>
                <a:rect l="l" t="t" r="r" b="b"/>
                <a:pathLst>
                  <a:path w="36" h="110" extrusionOk="0">
                    <a:moveTo>
                      <a:pt x="21" y="1"/>
                    </a:moveTo>
                    <a:cubicBezTo>
                      <a:pt x="29" y="10"/>
                      <a:pt x="35" y="25"/>
                      <a:pt x="35" y="44"/>
                    </a:cubicBezTo>
                    <a:cubicBezTo>
                      <a:pt x="35" y="48"/>
                      <a:pt x="35" y="52"/>
                      <a:pt x="34" y="56"/>
                    </a:cubicBezTo>
                    <a:cubicBezTo>
                      <a:pt x="30" y="84"/>
                      <a:pt x="13" y="102"/>
                      <a:pt x="0" y="109"/>
                    </a:cubicBezTo>
                    <a:cubicBezTo>
                      <a:pt x="0" y="109"/>
                      <a:pt x="0" y="109"/>
                      <a:pt x="0" y="109"/>
                    </a:cubicBezTo>
                    <a:cubicBezTo>
                      <a:pt x="0" y="110"/>
                      <a:pt x="0" y="110"/>
                      <a:pt x="0" y="110"/>
                    </a:cubicBezTo>
                    <a:cubicBezTo>
                      <a:pt x="14" y="102"/>
                      <a:pt x="31" y="85"/>
                      <a:pt x="35" y="56"/>
                    </a:cubicBezTo>
                    <a:cubicBezTo>
                      <a:pt x="36" y="52"/>
                      <a:pt x="36" y="48"/>
                      <a:pt x="36" y="44"/>
                    </a:cubicBezTo>
                    <a:cubicBezTo>
                      <a:pt x="36" y="25"/>
                      <a:pt x="30" y="10"/>
                      <a:pt x="22" y="0"/>
                    </a:cubicBezTo>
                    <a:cubicBezTo>
                      <a:pt x="22" y="0"/>
                      <a:pt x="22" y="0"/>
                      <a:pt x="22" y="0"/>
                    </a:cubicBezTo>
                    <a:cubicBezTo>
                      <a:pt x="21" y="1"/>
                      <a:pt x="21" y="1"/>
                      <a:pt x="21" y="1"/>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52" name="Google Shape;434;p7"/>
              <p:cNvSpPr/>
              <p:nvPr/>
            </p:nvSpPr>
            <p:spPr>
              <a:xfrm>
                <a:off x="-84738" y="1835799"/>
                <a:ext cx="20535" cy="56130"/>
              </a:xfrm>
              <a:custGeom>
                <a:avLst/>
                <a:gdLst/>
                <a:ahLst/>
                <a:cxnLst/>
                <a:rect l="l" t="t" r="r" b="b"/>
                <a:pathLst>
                  <a:path w="40" h="109" extrusionOk="0">
                    <a:moveTo>
                      <a:pt x="39" y="108"/>
                    </a:moveTo>
                    <a:cubicBezTo>
                      <a:pt x="27" y="101"/>
                      <a:pt x="11" y="87"/>
                      <a:pt x="4" y="64"/>
                    </a:cubicBezTo>
                    <a:cubicBezTo>
                      <a:pt x="2" y="55"/>
                      <a:pt x="1" y="48"/>
                      <a:pt x="1" y="40"/>
                    </a:cubicBezTo>
                    <a:cubicBezTo>
                      <a:pt x="1" y="23"/>
                      <a:pt x="7" y="9"/>
                      <a:pt x="13" y="1"/>
                    </a:cubicBezTo>
                    <a:cubicBezTo>
                      <a:pt x="13" y="0"/>
                      <a:pt x="13" y="0"/>
                      <a:pt x="13" y="0"/>
                    </a:cubicBezTo>
                    <a:cubicBezTo>
                      <a:pt x="12" y="0"/>
                      <a:pt x="12" y="0"/>
                      <a:pt x="12" y="0"/>
                    </a:cubicBezTo>
                    <a:cubicBezTo>
                      <a:pt x="6" y="9"/>
                      <a:pt x="0" y="23"/>
                      <a:pt x="0" y="40"/>
                    </a:cubicBezTo>
                    <a:cubicBezTo>
                      <a:pt x="0" y="48"/>
                      <a:pt x="1" y="56"/>
                      <a:pt x="3" y="64"/>
                    </a:cubicBezTo>
                    <a:cubicBezTo>
                      <a:pt x="11" y="87"/>
                      <a:pt x="26" y="102"/>
                      <a:pt x="39" y="109"/>
                    </a:cubicBezTo>
                    <a:cubicBezTo>
                      <a:pt x="40" y="109"/>
                      <a:pt x="40" y="109"/>
                      <a:pt x="40" y="109"/>
                    </a:cubicBezTo>
                    <a:cubicBezTo>
                      <a:pt x="39" y="108"/>
                      <a:pt x="39" y="108"/>
                      <a:pt x="39" y="108"/>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53" name="Google Shape;435;p7"/>
              <p:cNvSpPr/>
              <p:nvPr/>
            </p:nvSpPr>
            <p:spPr>
              <a:xfrm>
                <a:off x="-84738" y="1835799"/>
                <a:ext cx="20535" cy="56130"/>
              </a:xfrm>
              <a:custGeom>
                <a:avLst/>
                <a:gdLst/>
                <a:ahLst/>
                <a:cxnLst/>
                <a:rect l="l" t="t" r="r" b="b"/>
                <a:pathLst>
                  <a:path w="40" h="109" extrusionOk="0">
                    <a:moveTo>
                      <a:pt x="39" y="108"/>
                    </a:moveTo>
                    <a:cubicBezTo>
                      <a:pt x="27" y="101"/>
                      <a:pt x="11" y="87"/>
                      <a:pt x="4" y="64"/>
                    </a:cubicBezTo>
                    <a:cubicBezTo>
                      <a:pt x="2" y="55"/>
                      <a:pt x="1" y="48"/>
                      <a:pt x="1" y="40"/>
                    </a:cubicBezTo>
                    <a:cubicBezTo>
                      <a:pt x="1" y="23"/>
                      <a:pt x="7" y="9"/>
                      <a:pt x="13" y="1"/>
                    </a:cubicBezTo>
                    <a:cubicBezTo>
                      <a:pt x="13" y="0"/>
                      <a:pt x="13" y="0"/>
                      <a:pt x="13" y="0"/>
                    </a:cubicBezTo>
                    <a:cubicBezTo>
                      <a:pt x="12" y="0"/>
                      <a:pt x="12" y="0"/>
                      <a:pt x="12" y="0"/>
                    </a:cubicBezTo>
                    <a:cubicBezTo>
                      <a:pt x="6" y="9"/>
                      <a:pt x="0" y="23"/>
                      <a:pt x="0" y="40"/>
                    </a:cubicBezTo>
                    <a:cubicBezTo>
                      <a:pt x="0" y="48"/>
                      <a:pt x="1" y="56"/>
                      <a:pt x="3" y="64"/>
                    </a:cubicBezTo>
                    <a:cubicBezTo>
                      <a:pt x="11" y="87"/>
                      <a:pt x="26" y="102"/>
                      <a:pt x="39" y="109"/>
                    </a:cubicBezTo>
                    <a:cubicBezTo>
                      <a:pt x="40" y="109"/>
                      <a:pt x="40" y="109"/>
                      <a:pt x="40" y="109"/>
                    </a:cubicBezTo>
                    <a:cubicBezTo>
                      <a:pt x="39" y="108"/>
                      <a:pt x="39" y="108"/>
                      <a:pt x="39" y="108"/>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54" name="Google Shape;436;p7"/>
              <p:cNvSpPr/>
              <p:nvPr/>
            </p:nvSpPr>
            <p:spPr>
              <a:xfrm>
                <a:off x="-134570" y="2086055"/>
                <a:ext cx="25737" cy="53118"/>
              </a:xfrm>
              <a:custGeom>
                <a:avLst/>
                <a:gdLst/>
                <a:ahLst/>
                <a:cxnLst/>
                <a:rect l="l" t="t" r="r" b="b"/>
                <a:pathLst>
                  <a:path w="50" h="103" extrusionOk="0">
                    <a:moveTo>
                      <a:pt x="8" y="103"/>
                    </a:moveTo>
                    <a:cubicBezTo>
                      <a:pt x="4" y="95"/>
                      <a:pt x="1" y="84"/>
                      <a:pt x="1" y="72"/>
                    </a:cubicBezTo>
                    <a:cubicBezTo>
                      <a:pt x="1" y="64"/>
                      <a:pt x="3" y="55"/>
                      <a:pt x="6" y="46"/>
                    </a:cubicBezTo>
                    <a:cubicBezTo>
                      <a:pt x="16" y="19"/>
                      <a:pt x="36" y="5"/>
                      <a:pt x="50" y="1"/>
                    </a:cubicBezTo>
                    <a:cubicBezTo>
                      <a:pt x="50" y="0"/>
                      <a:pt x="50" y="0"/>
                      <a:pt x="50" y="0"/>
                    </a:cubicBezTo>
                    <a:cubicBezTo>
                      <a:pt x="50" y="0"/>
                      <a:pt x="50" y="0"/>
                      <a:pt x="50" y="0"/>
                    </a:cubicBezTo>
                    <a:cubicBezTo>
                      <a:pt x="35" y="4"/>
                      <a:pt x="15" y="18"/>
                      <a:pt x="5" y="46"/>
                    </a:cubicBezTo>
                    <a:cubicBezTo>
                      <a:pt x="2" y="55"/>
                      <a:pt x="0" y="64"/>
                      <a:pt x="0" y="72"/>
                    </a:cubicBezTo>
                    <a:cubicBezTo>
                      <a:pt x="0" y="85"/>
                      <a:pt x="3" y="95"/>
                      <a:pt x="7" y="103"/>
                    </a:cubicBezTo>
                    <a:cubicBezTo>
                      <a:pt x="8" y="103"/>
                      <a:pt x="8" y="103"/>
                      <a:pt x="8" y="103"/>
                    </a:cubicBezTo>
                    <a:cubicBezTo>
                      <a:pt x="8" y="103"/>
                      <a:pt x="8" y="103"/>
                      <a:pt x="8" y="103"/>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55" name="Google Shape;437;p7"/>
              <p:cNvSpPr/>
              <p:nvPr/>
            </p:nvSpPr>
            <p:spPr>
              <a:xfrm>
                <a:off x="-134570" y="2086055"/>
                <a:ext cx="25737" cy="53118"/>
              </a:xfrm>
              <a:custGeom>
                <a:avLst/>
                <a:gdLst/>
                <a:ahLst/>
                <a:cxnLst/>
                <a:rect l="l" t="t" r="r" b="b"/>
                <a:pathLst>
                  <a:path w="50" h="103" extrusionOk="0">
                    <a:moveTo>
                      <a:pt x="8" y="103"/>
                    </a:moveTo>
                    <a:cubicBezTo>
                      <a:pt x="4" y="95"/>
                      <a:pt x="1" y="84"/>
                      <a:pt x="1" y="72"/>
                    </a:cubicBezTo>
                    <a:cubicBezTo>
                      <a:pt x="1" y="64"/>
                      <a:pt x="3" y="55"/>
                      <a:pt x="6" y="46"/>
                    </a:cubicBezTo>
                    <a:cubicBezTo>
                      <a:pt x="16" y="19"/>
                      <a:pt x="36" y="5"/>
                      <a:pt x="50" y="1"/>
                    </a:cubicBezTo>
                    <a:cubicBezTo>
                      <a:pt x="50" y="0"/>
                      <a:pt x="50" y="0"/>
                      <a:pt x="50" y="0"/>
                    </a:cubicBezTo>
                    <a:cubicBezTo>
                      <a:pt x="50" y="0"/>
                      <a:pt x="50" y="0"/>
                      <a:pt x="50" y="0"/>
                    </a:cubicBezTo>
                    <a:cubicBezTo>
                      <a:pt x="35" y="4"/>
                      <a:pt x="15" y="18"/>
                      <a:pt x="5" y="46"/>
                    </a:cubicBezTo>
                    <a:cubicBezTo>
                      <a:pt x="2" y="55"/>
                      <a:pt x="0" y="64"/>
                      <a:pt x="0" y="72"/>
                    </a:cubicBezTo>
                    <a:cubicBezTo>
                      <a:pt x="0" y="85"/>
                      <a:pt x="3" y="95"/>
                      <a:pt x="7" y="103"/>
                    </a:cubicBezTo>
                    <a:cubicBezTo>
                      <a:pt x="8" y="103"/>
                      <a:pt x="8" y="103"/>
                      <a:pt x="8" y="103"/>
                    </a:cubicBezTo>
                    <a:cubicBezTo>
                      <a:pt x="8" y="103"/>
                      <a:pt x="8" y="103"/>
                      <a:pt x="8" y="103"/>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56" name="Google Shape;438;p7"/>
              <p:cNvSpPr/>
              <p:nvPr/>
            </p:nvSpPr>
            <p:spPr>
              <a:xfrm>
                <a:off x="-352517" y="2263753"/>
                <a:ext cx="52023" cy="27380"/>
              </a:xfrm>
              <a:custGeom>
                <a:avLst/>
                <a:gdLst/>
                <a:ahLst/>
                <a:cxnLst/>
                <a:rect l="l" t="t" r="r" b="b"/>
                <a:pathLst>
                  <a:path w="101" h="53" extrusionOk="0">
                    <a:moveTo>
                      <a:pt x="1" y="53"/>
                    </a:moveTo>
                    <a:cubicBezTo>
                      <a:pt x="5" y="39"/>
                      <a:pt x="16" y="21"/>
                      <a:pt x="37" y="10"/>
                    </a:cubicBezTo>
                    <a:cubicBezTo>
                      <a:pt x="50" y="3"/>
                      <a:pt x="63" y="1"/>
                      <a:pt x="73" y="1"/>
                    </a:cubicBezTo>
                    <a:cubicBezTo>
                      <a:pt x="84" y="1"/>
                      <a:pt x="94" y="3"/>
                      <a:pt x="100" y="6"/>
                    </a:cubicBezTo>
                    <a:cubicBezTo>
                      <a:pt x="101" y="6"/>
                      <a:pt x="101" y="6"/>
                      <a:pt x="101" y="6"/>
                    </a:cubicBezTo>
                    <a:cubicBezTo>
                      <a:pt x="101" y="5"/>
                      <a:pt x="101" y="5"/>
                      <a:pt x="101" y="5"/>
                    </a:cubicBezTo>
                    <a:cubicBezTo>
                      <a:pt x="94" y="2"/>
                      <a:pt x="84" y="0"/>
                      <a:pt x="73" y="0"/>
                    </a:cubicBezTo>
                    <a:cubicBezTo>
                      <a:pt x="62" y="0"/>
                      <a:pt x="50" y="2"/>
                      <a:pt x="37" y="9"/>
                    </a:cubicBezTo>
                    <a:cubicBezTo>
                      <a:pt x="15" y="21"/>
                      <a:pt x="4" y="38"/>
                      <a:pt x="0" y="52"/>
                    </a:cubicBezTo>
                    <a:cubicBezTo>
                      <a:pt x="0" y="53"/>
                      <a:pt x="0" y="53"/>
                      <a:pt x="0" y="53"/>
                    </a:cubicBezTo>
                    <a:cubicBezTo>
                      <a:pt x="1" y="53"/>
                      <a:pt x="1" y="53"/>
                      <a:pt x="1" y="53"/>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57" name="Google Shape;439;p7"/>
              <p:cNvSpPr/>
              <p:nvPr/>
            </p:nvSpPr>
            <p:spPr>
              <a:xfrm>
                <a:off x="-352517" y="2263753"/>
                <a:ext cx="52023" cy="27380"/>
              </a:xfrm>
              <a:custGeom>
                <a:avLst/>
                <a:gdLst/>
                <a:ahLst/>
                <a:cxnLst/>
                <a:rect l="l" t="t" r="r" b="b"/>
                <a:pathLst>
                  <a:path w="101" h="53" extrusionOk="0">
                    <a:moveTo>
                      <a:pt x="1" y="53"/>
                    </a:moveTo>
                    <a:cubicBezTo>
                      <a:pt x="5" y="39"/>
                      <a:pt x="16" y="21"/>
                      <a:pt x="37" y="10"/>
                    </a:cubicBezTo>
                    <a:cubicBezTo>
                      <a:pt x="50" y="3"/>
                      <a:pt x="63" y="1"/>
                      <a:pt x="73" y="1"/>
                    </a:cubicBezTo>
                    <a:cubicBezTo>
                      <a:pt x="84" y="1"/>
                      <a:pt x="94" y="3"/>
                      <a:pt x="100" y="6"/>
                    </a:cubicBezTo>
                    <a:cubicBezTo>
                      <a:pt x="101" y="6"/>
                      <a:pt x="101" y="6"/>
                      <a:pt x="101" y="6"/>
                    </a:cubicBezTo>
                    <a:cubicBezTo>
                      <a:pt x="101" y="5"/>
                      <a:pt x="101" y="5"/>
                      <a:pt x="101" y="5"/>
                    </a:cubicBezTo>
                    <a:cubicBezTo>
                      <a:pt x="94" y="2"/>
                      <a:pt x="84" y="0"/>
                      <a:pt x="73" y="0"/>
                    </a:cubicBezTo>
                    <a:cubicBezTo>
                      <a:pt x="62" y="0"/>
                      <a:pt x="50" y="2"/>
                      <a:pt x="37" y="9"/>
                    </a:cubicBezTo>
                    <a:cubicBezTo>
                      <a:pt x="15" y="21"/>
                      <a:pt x="4" y="38"/>
                      <a:pt x="0" y="52"/>
                    </a:cubicBezTo>
                    <a:cubicBezTo>
                      <a:pt x="0" y="53"/>
                      <a:pt x="0" y="53"/>
                      <a:pt x="0" y="53"/>
                    </a:cubicBezTo>
                    <a:cubicBezTo>
                      <a:pt x="1" y="53"/>
                      <a:pt x="1" y="53"/>
                      <a:pt x="1" y="53"/>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58" name="Google Shape;440;p7"/>
              <p:cNvSpPr/>
              <p:nvPr/>
            </p:nvSpPr>
            <p:spPr>
              <a:xfrm>
                <a:off x="-604963" y="2260193"/>
                <a:ext cx="54487" cy="23273"/>
              </a:xfrm>
              <a:custGeom>
                <a:avLst/>
                <a:gdLst/>
                <a:ahLst/>
                <a:cxnLst/>
                <a:rect l="l" t="t" r="r" b="b"/>
                <a:pathLst>
                  <a:path w="106" h="45" extrusionOk="0">
                    <a:moveTo>
                      <a:pt x="1" y="10"/>
                    </a:moveTo>
                    <a:cubicBezTo>
                      <a:pt x="9" y="5"/>
                      <a:pt x="21" y="1"/>
                      <a:pt x="36" y="1"/>
                    </a:cubicBezTo>
                    <a:cubicBezTo>
                      <a:pt x="42" y="1"/>
                      <a:pt x="49" y="2"/>
                      <a:pt x="57" y="4"/>
                    </a:cubicBezTo>
                    <a:cubicBezTo>
                      <a:pt x="85" y="12"/>
                      <a:pt x="100" y="31"/>
                      <a:pt x="105" y="45"/>
                    </a:cubicBezTo>
                    <a:cubicBezTo>
                      <a:pt x="106" y="45"/>
                      <a:pt x="106" y="45"/>
                      <a:pt x="106" y="45"/>
                    </a:cubicBezTo>
                    <a:cubicBezTo>
                      <a:pt x="106" y="44"/>
                      <a:pt x="106" y="44"/>
                      <a:pt x="106" y="44"/>
                    </a:cubicBezTo>
                    <a:cubicBezTo>
                      <a:pt x="101" y="30"/>
                      <a:pt x="85" y="11"/>
                      <a:pt x="57" y="3"/>
                    </a:cubicBezTo>
                    <a:cubicBezTo>
                      <a:pt x="50" y="1"/>
                      <a:pt x="42" y="0"/>
                      <a:pt x="36" y="0"/>
                    </a:cubicBezTo>
                    <a:cubicBezTo>
                      <a:pt x="21" y="0"/>
                      <a:pt x="9" y="4"/>
                      <a:pt x="0" y="9"/>
                    </a:cubicBezTo>
                    <a:cubicBezTo>
                      <a:pt x="0" y="10"/>
                      <a:pt x="0" y="10"/>
                      <a:pt x="0" y="10"/>
                    </a:cubicBezTo>
                    <a:cubicBezTo>
                      <a:pt x="1" y="10"/>
                      <a:pt x="1" y="10"/>
                      <a:pt x="1" y="10"/>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59" name="Google Shape;441;p7"/>
              <p:cNvSpPr/>
              <p:nvPr/>
            </p:nvSpPr>
            <p:spPr>
              <a:xfrm>
                <a:off x="-604963" y="2260193"/>
                <a:ext cx="54487" cy="23273"/>
              </a:xfrm>
              <a:custGeom>
                <a:avLst/>
                <a:gdLst/>
                <a:ahLst/>
                <a:cxnLst/>
                <a:rect l="l" t="t" r="r" b="b"/>
                <a:pathLst>
                  <a:path w="106" h="45" extrusionOk="0">
                    <a:moveTo>
                      <a:pt x="1" y="10"/>
                    </a:moveTo>
                    <a:cubicBezTo>
                      <a:pt x="9" y="5"/>
                      <a:pt x="21" y="1"/>
                      <a:pt x="36" y="1"/>
                    </a:cubicBezTo>
                    <a:cubicBezTo>
                      <a:pt x="42" y="1"/>
                      <a:pt x="49" y="2"/>
                      <a:pt x="57" y="4"/>
                    </a:cubicBezTo>
                    <a:cubicBezTo>
                      <a:pt x="85" y="12"/>
                      <a:pt x="100" y="31"/>
                      <a:pt x="105" y="45"/>
                    </a:cubicBezTo>
                    <a:cubicBezTo>
                      <a:pt x="106" y="45"/>
                      <a:pt x="106" y="45"/>
                      <a:pt x="106" y="45"/>
                    </a:cubicBezTo>
                    <a:cubicBezTo>
                      <a:pt x="106" y="44"/>
                      <a:pt x="106" y="44"/>
                      <a:pt x="106" y="44"/>
                    </a:cubicBezTo>
                    <a:cubicBezTo>
                      <a:pt x="101" y="30"/>
                      <a:pt x="85" y="11"/>
                      <a:pt x="57" y="3"/>
                    </a:cubicBezTo>
                    <a:cubicBezTo>
                      <a:pt x="50" y="1"/>
                      <a:pt x="42" y="0"/>
                      <a:pt x="36" y="0"/>
                    </a:cubicBezTo>
                    <a:cubicBezTo>
                      <a:pt x="21" y="0"/>
                      <a:pt x="9" y="4"/>
                      <a:pt x="0" y="9"/>
                    </a:cubicBezTo>
                    <a:cubicBezTo>
                      <a:pt x="0" y="10"/>
                      <a:pt x="0" y="10"/>
                      <a:pt x="0" y="10"/>
                    </a:cubicBezTo>
                    <a:cubicBezTo>
                      <a:pt x="1" y="10"/>
                      <a:pt x="1" y="10"/>
                      <a:pt x="1" y="10"/>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60" name="Google Shape;442;p7"/>
              <p:cNvSpPr/>
              <p:nvPr/>
            </p:nvSpPr>
            <p:spPr>
              <a:xfrm>
                <a:off x="-782388" y="2091805"/>
                <a:ext cx="34499" cy="46820"/>
              </a:xfrm>
              <a:custGeom>
                <a:avLst/>
                <a:gdLst/>
                <a:ahLst/>
                <a:cxnLst/>
                <a:rect l="l" t="t" r="r" b="b"/>
                <a:pathLst>
                  <a:path w="67" h="91" extrusionOk="0">
                    <a:moveTo>
                      <a:pt x="0" y="1"/>
                    </a:moveTo>
                    <a:cubicBezTo>
                      <a:pt x="14" y="3"/>
                      <a:pt x="34" y="10"/>
                      <a:pt x="49" y="29"/>
                    </a:cubicBezTo>
                    <a:cubicBezTo>
                      <a:pt x="62" y="45"/>
                      <a:pt x="66" y="63"/>
                      <a:pt x="66" y="76"/>
                    </a:cubicBezTo>
                    <a:cubicBezTo>
                      <a:pt x="66" y="82"/>
                      <a:pt x="66" y="86"/>
                      <a:pt x="65" y="90"/>
                    </a:cubicBezTo>
                    <a:cubicBezTo>
                      <a:pt x="65" y="91"/>
                      <a:pt x="65" y="91"/>
                      <a:pt x="65" y="91"/>
                    </a:cubicBezTo>
                    <a:cubicBezTo>
                      <a:pt x="66" y="91"/>
                      <a:pt x="66" y="91"/>
                      <a:pt x="66" y="91"/>
                    </a:cubicBezTo>
                    <a:cubicBezTo>
                      <a:pt x="67" y="87"/>
                      <a:pt x="67" y="82"/>
                      <a:pt x="67" y="76"/>
                    </a:cubicBezTo>
                    <a:cubicBezTo>
                      <a:pt x="67" y="62"/>
                      <a:pt x="63" y="45"/>
                      <a:pt x="50" y="29"/>
                    </a:cubicBezTo>
                    <a:cubicBezTo>
                      <a:pt x="34" y="9"/>
                      <a:pt x="15" y="2"/>
                      <a:pt x="0" y="0"/>
                    </a:cubicBezTo>
                    <a:cubicBezTo>
                      <a:pt x="0" y="1"/>
                      <a:pt x="0" y="1"/>
                      <a:pt x="0" y="1"/>
                    </a:cubicBezTo>
                    <a:cubicBezTo>
                      <a:pt x="0" y="1"/>
                      <a:pt x="0" y="1"/>
                      <a:pt x="0" y="1"/>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61" name="Google Shape;443;p7"/>
              <p:cNvSpPr/>
              <p:nvPr/>
            </p:nvSpPr>
            <p:spPr>
              <a:xfrm>
                <a:off x="-782388" y="2091805"/>
                <a:ext cx="34499" cy="46820"/>
              </a:xfrm>
              <a:custGeom>
                <a:avLst/>
                <a:gdLst/>
                <a:ahLst/>
                <a:cxnLst/>
                <a:rect l="l" t="t" r="r" b="b"/>
                <a:pathLst>
                  <a:path w="67" h="91" extrusionOk="0">
                    <a:moveTo>
                      <a:pt x="0" y="1"/>
                    </a:moveTo>
                    <a:cubicBezTo>
                      <a:pt x="14" y="3"/>
                      <a:pt x="34" y="10"/>
                      <a:pt x="49" y="29"/>
                    </a:cubicBezTo>
                    <a:cubicBezTo>
                      <a:pt x="62" y="45"/>
                      <a:pt x="66" y="63"/>
                      <a:pt x="66" y="76"/>
                    </a:cubicBezTo>
                    <a:cubicBezTo>
                      <a:pt x="66" y="82"/>
                      <a:pt x="66" y="86"/>
                      <a:pt x="65" y="90"/>
                    </a:cubicBezTo>
                    <a:cubicBezTo>
                      <a:pt x="65" y="91"/>
                      <a:pt x="65" y="91"/>
                      <a:pt x="65" y="91"/>
                    </a:cubicBezTo>
                    <a:cubicBezTo>
                      <a:pt x="66" y="91"/>
                      <a:pt x="66" y="91"/>
                      <a:pt x="66" y="91"/>
                    </a:cubicBezTo>
                    <a:cubicBezTo>
                      <a:pt x="67" y="87"/>
                      <a:pt x="67" y="82"/>
                      <a:pt x="67" y="76"/>
                    </a:cubicBezTo>
                    <a:cubicBezTo>
                      <a:pt x="67" y="62"/>
                      <a:pt x="63" y="45"/>
                      <a:pt x="50" y="29"/>
                    </a:cubicBezTo>
                    <a:cubicBezTo>
                      <a:pt x="34" y="9"/>
                      <a:pt x="15" y="2"/>
                      <a:pt x="0" y="0"/>
                    </a:cubicBezTo>
                    <a:cubicBezTo>
                      <a:pt x="0" y="1"/>
                      <a:pt x="0" y="1"/>
                      <a:pt x="0" y="1"/>
                    </a:cubicBezTo>
                    <a:cubicBezTo>
                      <a:pt x="0" y="1"/>
                      <a:pt x="0" y="1"/>
                      <a:pt x="0" y="1"/>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62" name="Google Shape;444;p7"/>
              <p:cNvSpPr/>
              <p:nvPr/>
            </p:nvSpPr>
            <p:spPr>
              <a:xfrm>
                <a:off x="-664378" y="1872762"/>
                <a:ext cx="288041" cy="80772"/>
              </a:xfrm>
              <a:custGeom>
                <a:avLst/>
                <a:gdLst/>
                <a:ahLst/>
                <a:cxnLst/>
                <a:rect l="l" t="t" r="r" b="b"/>
                <a:pathLst>
                  <a:path w="559" h="157" extrusionOk="0">
                    <a:moveTo>
                      <a:pt x="396" y="157"/>
                    </a:moveTo>
                    <a:cubicBezTo>
                      <a:pt x="423" y="157"/>
                      <a:pt x="436" y="125"/>
                      <a:pt x="450" y="91"/>
                    </a:cubicBezTo>
                    <a:cubicBezTo>
                      <a:pt x="462" y="60"/>
                      <a:pt x="477" y="25"/>
                      <a:pt x="499" y="25"/>
                    </a:cubicBezTo>
                    <a:cubicBezTo>
                      <a:pt x="513" y="25"/>
                      <a:pt x="529" y="50"/>
                      <a:pt x="534" y="62"/>
                    </a:cubicBezTo>
                    <a:cubicBezTo>
                      <a:pt x="537" y="69"/>
                      <a:pt x="544" y="71"/>
                      <a:pt x="550" y="69"/>
                    </a:cubicBezTo>
                    <a:cubicBezTo>
                      <a:pt x="557" y="66"/>
                      <a:pt x="559" y="59"/>
                      <a:pt x="557" y="52"/>
                    </a:cubicBezTo>
                    <a:cubicBezTo>
                      <a:pt x="554" y="47"/>
                      <a:pt x="533" y="0"/>
                      <a:pt x="499" y="0"/>
                    </a:cubicBezTo>
                    <a:cubicBezTo>
                      <a:pt x="460" y="0"/>
                      <a:pt x="442" y="44"/>
                      <a:pt x="427" y="82"/>
                    </a:cubicBezTo>
                    <a:cubicBezTo>
                      <a:pt x="418" y="104"/>
                      <a:pt x="406" y="132"/>
                      <a:pt x="396" y="132"/>
                    </a:cubicBezTo>
                    <a:cubicBezTo>
                      <a:pt x="385" y="132"/>
                      <a:pt x="372" y="103"/>
                      <a:pt x="361" y="80"/>
                    </a:cubicBezTo>
                    <a:cubicBezTo>
                      <a:pt x="344" y="43"/>
                      <a:pt x="324" y="0"/>
                      <a:pt x="288" y="0"/>
                    </a:cubicBezTo>
                    <a:cubicBezTo>
                      <a:pt x="251" y="0"/>
                      <a:pt x="232" y="43"/>
                      <a:pt x="215" y="81"/>
                    </a:cubicBezTo>
                    <a:cubicBezTo>
                      <a:pt x="206" y="103"/>
                      <a:pt x="193" y="132"/>
                      <a:pt x="183" y="132"/>
                    </a:cubicBezTo>
                    <a:cubicBezTo>
                      <a:pt x="172" y="132"/>
                      <a:pt x="156" y="102"/>
                      <a:pt x="145" y="80"/>
                    </a:cubicBezTo>
                    <a:cubicBezTo>
                      <a:pt x="125" y="43"/>
                      <a:pt x="102" y="0"/>
                      <a:pt x="67" y="0"/>
                    </a:cubicBezTo>
                    <a:cubicBezTo>
                      <a:pt x="41" y="0"/>
                      <a:pt x="10" y="21"/>
                      <a:pt x="7" y="23"/>
                    </a:cubicBezTo>
                    <a:cubicBezTo>
                      <a:pt x="1" y="27"/>
                      <a:pt x="0" y="35"/>
                      <a:pt x="4" y="41"/>
                    </a:cubicBezTo>
                    <a:cubicBezTo>
                      <a:pt x="8" y="46"/>
                      <a:pt x="15" y="48"/>
                      <a:pt x="21" y="44"/>
                    </a:cubicBezTo>
                    <a:cubicBezTo>
                      <a:pt x="29" y="39"/>
                      <a:pt x="51" y="25"/>
                      <a:pt x="67" y="25"/>
                    </a:cubicBezTo>
                    <a:cubicBezTo>
                      <a:pt x="87" y="25"/>
                      <a:pt x="106" y="61"/>
                      <a:pt x="123" y="92"/>
                    </a:cubicBezTo>
                    <a:cubicBezTo>
                      <a:pt x="141" y="127"/>
                      <a:pt x="157" y="157"/>
                      <a:pt x="183" y="157"/>
                    </a:cubicBezTo>
                    <a:cubicBezTo>
                      <a:pt x="209" y="157"/>
                      <a:pt x="223" y="125"/>
                      <a:pt x="238" y="91"/>
                    </a:cubicBezTo>
                    <a:cubicBezTo>
                      <a:pt x="252" y="60"/>
                      <a:pt x="267" y="25"/>
                      <a:pt x="288" y="25"/>
                    </a:cubicBezTo>
                    <a:cubicBezTo>
                      <a:pt x="308" y="25"/>
                      <a:pt x="324" y="60"/>
                      <a:pt x="338" y="91"/>
                    </a:cubicBezTo>
                    <a:cubicBezTo>
                      <a:pt x="354" y="125"/>
                      <a:pt x="369" y="157"/>
                      <a:pt x="396"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63" name="Google Shape;445;p7"/>
              <p:cNvSpPr/>
              <p:nvPr/>
            </p:nvSpPr>
            <p:spPr>
              <a:xfrm>
                <a:off x="-664378" y="1873310"/>
                <a:ext cx="288041" cy="80772"/>
              </a:xfrm>
              <a:custGeom>
                <a:avLst/>
                <a:gdLst/>
                <a:ahLst/>
                <a:cxnLst/>
                <a:rect l="l" t="t" r="r" b="b"/>
                <a:pathLst>
                  <a:path w="559" h="157" extrusionOk="0">
                    <a:moveTo>
                      <a:pt x="499" y="157"/>
                    </a:moveTo>
                    <a:cubicBezTo>
                      <a:pt x="460" y="157"/>
                      <a:pt x="442" y="114"/>
                      <a:pt x="427" y="75"/>
                    </a:cubicBezTo>
                    <a:cubicBezTo>
                      <a:pt x="418" y="53"/>
                      <a:pt x="406" y="25"/>
                      <a:pt x="396" y="25"/>
                    </a:cubicBezTo>
                    <a:cubicBezTo>
                      <a:pt x="385" y="25"/>
                      <a:pt x="372" y="54"/>
                      <a:pt x="361" y="77"/>
                    </a:cubicBezTo>
                    <a:cubicBezTo>
                      <a:pt x="344" y="115"/>
                      <a:pt x="324" y="157"/>
                      <a:pt x="288" y="157"/>
                    </a:cubicBezTo>
                    <a:cubicBezTo>
                      <a:pt x="251" y="157"/>
                      <a:pt x="232" y="114"/>
                      <a:pt x="215" y="76"/>
                    </a:cubicBezTo>
                    <a:cubicBezTo>
                      <a:pt x="206" y="54"/>
                      <a:pt x="193" y="25"/>
                      <a:pt x="183" y="25"/>
                    </a:cubicBezTo>
                    <a:cubicBezTo>
                      <a:pt x="172" y="25"/>
                      <a:pt x="156" y="55"/>
                      <a:pt x="145" y="77"/>
                    </a:cubicBezTo>
                    <a:cubicBezTo>
                      <a:pt x="125" y="115"/>
                      <a:pt x="102" y="157"/>
                      <a:pt x="67" y="157"/>
                    </a:cubicBezTo>
                    <a:cubicBezTo>
                      <a:pt x="41" y="157"/>
                      <a:pt x="10" y="136"/>
                      <a:pt x="7" y="134"/>
                    </a:cubicBezTo>
                    <a:cubicBezTo>
                      <a:pt x="1" y="130"/>
                      <a:pt x="0" y="122"/>
                      <a:pt x="4" y="117"/>
                    </a:cubicBezTo>
                    <a:cubicBezTo>
                      <a:pt x="8" y="111"/>
                      <a:pt x="15" y="109"/>
                      <a:pt x="21" y="113"/>
                    </a:cubicBezTo>
                    <a:cubicBezTo>
                      <a:pt x="29" y="119"/>
                      <a:pt x="51" y="132"/>
                      <a:pt x="67" y="132"/>
                    </a:cubicBezTo>
                    <a:cubicBezTo>
                      <a:pt x="87" y="132"/>
                      <a:pt x="106" y="97"/>
                      <a:pt x="123" y="65"/>
                    </a:cubicBezTo>
                    <a:cubicBezTo>
                      <a:pt x="141" y="30"/>
                      <a:pt x="157" y="0"/>
                      <a:pt x="183" y="0"/>
                    </a:cubicBezTo>
                    <a:cubicBezTo>
                      <a:pt x="209" y="0"/>
                      <a:pt x="223" y="32"/>
                      <a:pt x="238" y="66"/>
                    </a:cubicBezTo>
                    <a:cubicBezTo>
                      <a:pt x="252" y="97"/>
                      <a:pt x="267" y="132"/>
                      <a:pt x="288" y="132"/>
                    </a:cubicBezTo>
                    <a:cubicBezTo>
                      <a:pt x="308" y="132"/>
                      <a:pt x="324" y="97"/>
                      <a:pt x="338" y="67"/>
                    </a:cubicBezTo>
                    <a:cubicBezTo>
                      <a:pt x="354" y="32"/>
                      <a:pt x="369" y="0"/>
                      <a:pt x="396" y="0"/>
                    </a:cubicBezTo>
                    <a:cubicBezTo>
                      <a:pt x="423" y="0"/>
                      <a:pt x="436" y="32"/>
                      <a:pt x="450" y="66"/>
                    </a:cubicBezTo>
                    <a:cubicBezTo>
                      <a:pt x="462" y="97"/>
                      <a:pt x="477" y="132"/>
                      <a:pt x="499" y="132"/>
                    </a:cubicBezTo>
                    <a:cubicBezTo>
                      <a:pt x="513" y="132"/>
                      <a:pt x="528" y="107"/>
                      <a:pt x="534" y="95"/>
                    </a:cubicBezTo>
                    <a:cubicBezTo>
                      <a:pt x="537" y="89"/>
                      <a:pt x="544" y="86"/>
                      <a:pt x="550" y="89"/>
                    </a:cubicBezTo>
                    <a:cubicBezTo>
                      <a:pt x="557" y="91"/>
                      <a:pt x="559" y="99"/>
                      <a:pt x="557" y="105"/>
                    </a:cubicBezTo>
                    <a:cubicBezTo>
                      <a:pt x="554" y="110"/>
                      <a:pt x="533" y="157"/>
                      <a:pt x="499"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64" name="Google Shape;446;p7"/>
              <p:cNvSpPr/>
              <p:nvPr/>
            </p:nvSpPr>
            <p:spPr>
              <a:xfrm>
                <a:off x="-573750" y="1717243"/>
                <a:ext cx="288588" cy="80772"/>
              </a:xfrm>
              <a:custGeom>
                <a:avLst/>
                <a:gdLst/>
                <a:ahLst/>
                <a:cxnLst/>
                <a:rect l="l" t="t" r="r" b="b"/>
                <a:pathLst>
                  <a:path w="560" h="157" extrusionOk="0">
                    <a:moveTo>
                      <a:pt x="397" y="157"/>
                    </a:moveTo>
                    <a:cubicBezTo>
                      <a:pt x="424" y="157"/>
                      <a:pt x="437" y="125"/>
                      <a:pt x="450" y="91"/>
                    </a:cubicBezTo>
                    <a:cubicBezTo>
                      <a:pt x="463" y="60"/>
                      <a:pt x="477" y="25"/>
                      <a:pt x="499" y="25"/>
                    </a:cubicBezTo>
                    <a:cubicBezTo>
                      <a:pt x="514" y="25"/>
                      <a:pt x="529" y="50"/>
                      <a:pt x="534" y="62"/>
                    </a:cubicBezTo>
                    <a:cubicBezTo>
                      <a:pt x="537" y="68"/>
                      <a:pt x="544" y="71"/>
                      <a:pt x="551" y="69"/>
                    </a:cubicBezTo>
                    <a:cubicBezTo>
                      <a:pt x="557" y="66"/>
                      <a:pt x="560" y="58"/>
                      <a:pt x="557" y="52"/>
                    </a:cubicBezTo>
                    <a:cubicBezTo>
                      <a:pt x="555" y="47"/>
                      <a:pt x="534" y="0"/>
                      <a:pt x="499" y="0"/>
                    </a:cubicBezTo>
                    <a:cubicBezTo>
                      <a:pt x="460" y="0"/>
                      <a:pt x="443" y="44"/>
                      <a:pt x="427" y="82"/>
                    </a:cubicBezTo>
                    <a:cubicBezTo>
                      <a:pt x="418" y="104"/>
                      <a:pt x="407" y="132"/>
                      <a:pt x="397" y="132"/>
                    </a:cubicBezTo>
                    <a:cubicBezTo>
                      <a:pt x="385" y="132"/>
                      <a:pt x="372" y="103"/>
                      <a:pt x="361" y="80"/>
                    </a:cubicBezTo>
                    <a:cubicBezTo>
                      <a:pt x="344" y="43"/>
                      <a:pt x="325" y="0"/>
                      <a:pt x="288" y="0"/>
                    </a:cubicBezTo>
                    <a:cubicBezTo>
                      <a:pt x="251" y="0"/>
                      <a:pt x="232" y="43"/>
                      <a:pt x="216" y="81"/>
                    </a:cubicBezTo>
                    <a:cubicBezTo>
                      <a:pt x="206" y="103"/>
                      <a:pt x="193" y="132"/>
                      <a:pt x="183" y="132"/>
                    </a:cubicBezTo>
                    <a:cubicBezTo>
                      <a:pt x="173" y="132"/>
                      <a:pt x="157" y="102"/>
                      <a:pt x="145" y="80"/>
                    </a:cubicBezTo>
                    <a:cubicBezTo>
                      <a:pt x="125" y="43"/>
                      <a:pt x="103" y="0"/>
                      <a:pt x="67" y="0"/>
                    </a:cubicBezTo>
                    <a:cubicBezTo>
                      <a:pt x="41" y="0"/>
                      <a:pt x="11" y="21"/>
                      <a:pt x="7" y="23"/>
                    </a:cubicBezTo>
                    <a:cubicBezTo>
                      <a:pt x="2" y="27"/>
                      <a:pt x="0" y="35"/>
                      <a:pt x="4" y="41"/>
                    </a:cubicBezTo>
                    <a:cubicBezTo>
                      <a:pt x="8" y="46"/>
                      <a:pt x="16" y="48"/>
                      <a:pt x="22" y="44"/>
                    </a:cubicBezTo>
                    <a:cubicBezTo>
                      <a:pt x="29" y="39"/>
                      <a:pt x="52" y="25"/>
                      <a:pt x="67" y="25"/>
                    </a:cubicBezTo>
                    <a:cubicBezTo>
                      <a:pt x="88" y="25"/>
                      <a:pt x="107" y="61"/>
                      <a:pt x="123" y="92"/>
                    </a:cubicBezTo>
                    <a:cubicBezTo>
                      <a:pt x="142" y="127"/>
                      <a:pt x="158" y="157"/>
                      <a:pt x="183" y="157"/>
                    </a:cubicBezTo>
                    <a:cubicBezTo>
                      <a:pt x="210" y="157"/>
                      <a:pt x="224" y="125"/>
                      <a:pt x="239" y="91"/>
                    </a:cubicBezTo>
                    <a:cubicBezTo>
                      <a:pt x="252" y="60"/>
                      <a:pt x="268" y="25"/>
                      <a:pt x="288" y="25"/>
                    </a:cubicBezTo>
                    <a:cubicBezTo>
                      <a:pt x="309" y="25"/>
                      <a:pt x="325" y="60"/>
                      <a:pt x="339" y="90"/>
                    </a:cubicBezTo>
                    <a:cubicBezTo>
                      <a:pt x="355" y="125"/>
                      <a:pt x="369" y="157"/>
                      <a:pt x="397"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65" name="Google Shape;447;p7"/>
              <p:cNvSpPr/>
              <p:nvPr/>
            </p:nvSpPr>
            <p:spPr>
              <a:xfrm>
                <a:off x="-573750" y="1717790"/>
                <a:ext cx="288588" cy="80772"/>
              </a:xfrm>
              <a:custGeom>
                <a:avLst/>
                <a:gdLst/>
                <a:ahLst/>
                <a:cxnLst/>
                <a:rect l="l" t="t" r="r" b="b"/>
                <a:pathLst>
                  <a:path w="560" h="157" extrusionOk="0">
                    <a:moveTo>
                      <a:pt x="499" y="157"/>
                    </a:moveTo>
                    <a:cubicBezTo>
                      <a:pt x="460" y="157"/>
                      <a:pt x="443" y="113"/>
                      <a:pt x="427" y="75"/>
                    </a:cubicBezTo>
                    <a:cubicBezTo>
                      <a:pt x="418" y="53"/>
                      <a:pt x="407" y="25"/>
                      <a:pt x="397" y="25"/>
                    </a:cubicBezTo>
                    <a:cubicBezTo>
                      <a:pt x="385" y="25"/>
                      <a:pt x="372" y="54"/>
                      <a:pt x="361" y="77"/>
                    </a:cubicBezTo>
                    <a:cubicBezTo>
                      <a:pt x="344" y="114"/>
                      <a:pt x="325" y="157"/>
                      <a:pt x="288" y="157"/>
                    </a:cubicBezTo>
                    <a:cubicBezTo>
                      <a:pt x="251" y="157"/>
                      <a:pt x="232" y="114"/>
                      <a:pt x="216" y="76"/>
                    </a:cubicBezTo>
                    <a:cubicBezTo>
                      <a:pt x="206" y="54"/>
                      <a:pt x="193" y="25"/>
                      <a:pt x="183" y="25"/>
                    </a:cubicBezTo>
                    <a:cubicBezTo>
                      <a:pt x="173" y="25"/>
                      <a:pt x="157" y="55"/>
                      <a:pt x="145" y="77"/>
                    </a:cubicBezTo>
                    <a:cubicBezTo>
                      <a:pt x="125" y="114"/>
                      <a:pt x="103" y="157"/>
                      <a:pt x="67" y="157"/>
                    </a:cubicBezTo>
                    <a:cubicBezTo>
                      <a:pt x="41" y="157"/>
                      <a:pt x="11" y="136"/>
                      <a:pt x="7" y="134"/>
                    </a:cubicBezTo>
                    <a:cubicBezTo>
                      <a:pt x="2" y="130"/>
                      <a:pt x="0" y="122"/>
                      <a:pt x="4" y="116"/>
                    </a:cubicBezTo>
                    <a:cubicBezTo>
                      <a:pt x="8" y="111"/>
                      <a:pt x="16" y="109"/>
                      <a:pt x="22" y="113"/>
                    </a:cubicBezTo>
                    <a:cubicBezTo>
                      <a:pt x="29" y="118"/>
                      <a:pt x="52" y="132"/>
                      <a:pt x="67" y="132"/>
                    </a:cubicBezTo>
                    <a:cubicBezTo>
                      <a:pt x="88" y="132"/>
                      <a:pt x="107" y="96"/>
                      <a:pt x="123" y="65"/>
                    </a:cubicBezTo>
                    <a:cubicBezTo>
                      <a:pt x="142" y="30"/>
                      <a:pt x="158" y="0"/>
                      <a:pt x="183" y="0"/>
                    </a:cubicBezTo>
                    <a:cubicBezTo>
                      <a:pt x="210" y="0"/>
                      <a:pt x="224" y="32"/>
                      <a:pt x="239" y="66"/>
                    </a:cubicBezTo>
                    <a:cubicBezTo>
                      <a:pt x="252" y="97"/>
                      <a:pt x="268" y="132"/>
                      <a:pt x="288" y="132"/>
                    </a:cubicBezTo>
                    <a:cubicBezTo>
                      <a:pt x="309" y="132"/>
                      <a:pt x="325" y="97"/>
                      <a:pt x="339" y="67"/>
                    </a:cubicBezTo>
                    <a:cubicBezTo>
                      <a:pt x="355" y="32"/>
                      <a:pt x="369" y="0"/>
                      <a:pt x="397" y="0"/>
                    </a:cubicBezTo>
                    <a:cubicBezTo>
                      <a:pt x="424" y="0"/>
                      <a:pt x="437" y="32"/>
                      <a:pt x="450" y="66"/>
                    </a:cubicBezTo>
                    <a:cubicBezTo>
                      <a:pt x="463" y="97"/>
                      <a:pt x="477" y="132"/>
                      <a:pt x="499" y="132"/>
                    </a:cubicBezTo>
                    <a:cubicBezTo>
                      <a:pt x="513" y="132"/>
                      <a:pt x="529" y="107"/>
                      <a:pt x="534" y="95"/>
                    </a:cubicBezTo>
                    <a:cubicBezTo>
                      <a:pt x="537" y="89"/>
                      <a:pt x="545" y="86"/>
                      <a:pt x="551" y="88"/>
                    </a:cubicBezTo>
                    <a:cubicBezTo>
                      <a:pt x="557" y="91"/>
                      <a:pt x="560" y="99"/>
                      <a:pt x="557" y="105"/>
                    </a:cubicBezTo>
                    <a:cubicBezTo>
                      <a:pt x="555" y="110"/>
                      <a:pt x="534" y="157"/>
                      <a:pt x="499"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66" name="Google Shape;448;p7"/>
              <p:cNvSpPr/>
              <p:nvPr/>
            </p:nvSpPr>
            <p:spPr>
              <a:xfrm>
                <a:off x="-553488" y="2018973"/>
                <a:ext cx="288588" cy="81046"/>
              </a:xfrm>
              <a:custGeom>
                <a:avLst/>
                <a:gdLst/>
                <a:ahLst/>
                <a:cxnLst/>
                <a:rect l="l" t="t" r="r" b="b"/>
                <a:pathLst>
                  <a:path w="560" h="157" extrusionOk="0">
                    <a:moveTo>
                      <a:pt x="396" y="157"/>
                    </a:moveTo>
                    <a:cubicBezTo>
                      <a:pt x="424" y="157"/>
                      <a:pt x="437" y="125"/>
                      <a:pt x="450" y="91"/>
                    </a:cubicBezTo>
                    <a:cubicBezTo>
                      <a:pt x="463" y="60"/>
                      <a:pt x="477" y="25"/>
                      <a:pt x="499" y="25"/>
                    </a:cubicBezTo>
                    <a:cubicBezTo>
                      <a:pt x="513" y="25"/>
                      <a:pt x="529" y="50"/>
                      <a:pt x="534" y="62"/>
                    </a:cubicBezTo>
                    <a:cubicBezTo>
                      <a:pt x="537" y="68"/>
                      <a:pt x="544" y="71"/>
                      <a:pt x="551" y="68"/>
                    </a:cubicBezTo>
                    <a:cubicBezTo>
                      <a:pt x="557" y="66"/>
                      <a:pt x="560" y="58"/>
                      <a:pt x="557" y="52"/>
                    </a:cubicBezTo>
                    <a:cubicBezTo>
                      <a:pt x="555" y="47"/>
                      <a:pt x="533" y="0"/>
                      <a:pt x="499" y="0"/>
                    </a:cubicBezTo>
                    <a:cubicBezTo>
                      <a:pt x="460" y="0"/>
                      <a:pt x="443" y="43"/>
                      <a:pt x="427" y="82"/>
                    </a:cubicBezTo>
                    <a:cubicBezTo>
                      <a:pt x="418" y="104"/>
                      <a:pt x="407" y="132"/>
                      <a:pt x="396" y="132"/>
                    </a:cubicBezTo>
                    <a:cubicBezTo>
                      <a:pt x="385" y="132"/>
                      <a:pt x="372" y="103"/>
                      <a:pt x="361" y="80"/>
                    </a:cubicBezTo>
                    <a:cubicBezTo>
                      <a:pt x="344" y="42"/>
                      <a:pt x="325" y="0"/>
                      <a:pt x="288" y="0"/>
                    </a:cubicBezTo>
                    <a:cubicBezTo>
                      <a:pt x="251" y="0"/>
                      <a:pt x="232" y="43"/>
                      <a:pt x="216" y="81"/>
                    </a:cubicBezTo>
                    <a:cubicBezTo>
                      <a:pt x="206" y="102"/>
                      <a:pt x="193" y="132"/>
                      <a:pt x="183" y="132"/>
                    </a:cubicBezTo>
                    <a:cubicBezTo>
                      <a:pt x="173" y="132"/>
                      <a:pt x="157" y="102"/>
                      <a:pt x="145" y="80"/>
                    </a:cubicBezTo>
                    <a:cubicBezTo>
                      <a:pt x="125" y="42"/>
                      <a:pt x="103" y="0"/>
                      <a:pt x="67" y="0"/>
                    </a:cubicBezTo>
                    <a:cubicBezTo>
                      <a:pt x="41" y="0"/>
                      <a:pt x="11" y="21"/>
                      <a:pt x="7" y="23"/>
                    </a:cubicBezTo>
                    <a:cubicBezTo>
                      <a:pt x="2" y="27"/>
                      <a:pt x="0" y="35"/>
                      <a:pt x="4" y="40"/>
                    </a:cubicBezTo>
                    <a:cubicBezTo>
                      <a:pt x="8" y="46"/>
                      <a:pt x="16" y="48"/>
                      <a:pt x="22" y="44"/>
                    </a:cubicBezTo>
                    <a:cubicBezTo>
                      <a:pt x="29" y="38"/>
                      <a:pt x="52" y="25"/>
                      <a:pt x="67" y="25"/>
                    </a:cubicBezTo>
                    <a:cubicBezTo>
                      <a:pt x="88" y="25"/>
                      <a:pt x="107" y="60"/>
                      <a:pt x="123" y="92"/>
                    </a:cubicBezTo>
                    <a:cubicBezTo>
                      <a:pt x="142" y="127"/>
                      <a:pt x="158" y="157"/>
                      <a:pt x="183" y="157"/>
                    </a:cubicBezTo>
                    <a:cubicBezTo>
                      <a:pt x="210" y="157"/>
                      <a:pt x="224" y="125"/>
                      <a:pt x="238" y="91"/>
                    </a:cubicBezTo>
                    <a:cubicBezTo>
                      <a:pt x="252" y="60"/>
                      <a:pt x="268" y="25"/>
                      <a:pt x="288" y="25"/>
                    </a:cubicBezTo>
                    <a:cubicBezTo>
                      <a:pt x="309" y="25"/>
                      <a:pt x="325" y="60"/>
                      <a:pt x="339" y="90"/>
                    </a:cubicBezTo>
                    <a:cubicBezTo>
                      <a:pt x="354" y="125"/>
                      <a:pt x="369" y="157"/>
                      <a:pt x="396"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67" name="Google Shape;449;p7"/>
              <p:cNvSpPr/>
              <p:nvPr/>
            </p:nvSpPr>
            <p:spPr>
              <a:xfrm>
                <a:off x="-553488" y="2019521"/>
                <a:ext cx="288588" cy="81046"/>
              </a:xfrm>
              <a:custGeom>
                <a:avLst/>
                <a:gdLst/>
                <a:ahLst/>
                <a:cxnLst/>
                <a:rect l="l" t="t" r="r" b="b"/>
                <a:pathLst>
                  <a:path w="560" h="157" extrusionOk="0">
                    <a:moveTo>
                      <a:pt x="499" y="157"/>
                    </a:moveTo>
                    <a:cubicBezTo>
                      <a:pt x="460" y="157"/>
                      <a:pt x="443" y="113"/>
                      <a:pt x="427" y="75"/>
                    </a:cubicBezTo>
                    <a:cubicBezTo>
                      <a:pt x="418" y="53"/>
                      <a:pt x="407" y="25"/>
                      <a:pt x="396" y="25"/>
                    </a:cubicBezTo>
                    <a:cubicBezTo>
                      <a:pt x="385" y="25"/>
                      <a:pt x="372" y="54"/>
                      <a:pt x="361" y="77"/>
                    </a:cubicBezTo>
                    <a:cubicBezTo>
                      <a:pt x="344" y="114"/>
                      <a:pt x="325" y="157"/>
                      <a:pt x="288" y="157"/>
                    </a:cubicBezTo>
                    <a:cubicBezTo>
                      <a:pt x="251" y="157"/>
                      <a:pt x="232" y="114"/>
                      <a:pt x="216" y="76"/>
                    </a:cubicBezTo>
                    <a:cubicBezTo>
                      <a:pt x="206" y="54"/>
                      <a:pt x="193" y="25"/>
                      <a:pt x="183" y="25"/>
                    </a:cubicBezTo>
                    <a:cubicBezTo>
                      <a:pt x="173" y="25"/>
                      <a:pt x="157" y="55"/>
                      <a:pt x="145" y="77"/>
                    </a:cubicBezTo>
                    <a:cubicBezTo>
                      <a:pt x="125" y="114"/>
                      <a:pt x="103" y="157"/>
                      <a:pt x="67" y="157"/>
                    </a:cubicBezTo>
                    <a:cubicBezTo>
                      <a:pt x="41" y="157"/>
                      <a:pt x="11" y="136"/>
                      <a:pt x="7" y="134"/>
                    </a:cubicBezTo>
                    <a:cubicBezTo>
                      <a:pt x="2" y="130"/>
                      <a:pt x="0" y="122"/>
                      <a:pt x="4" y="116"/>
                    </a:cubicBezTo>
                    <a:cubicBezTo>
                      <a:pt x="8" y="111"/>
                      <a:pt x="16" y="109"/>
                      <a:pt x="22" y="113"/>
                    </a:cubicBezTo>
                    <a:cubicBezTo>
                      <a:pt x="29" y="118"/>
                      <a:pt x="52" y="132"/>
                      <a:pt x="67" y="132"/>
                    </a:cubicBezTo>
                    <a:cubicBezTo>
                      <a:pt x="88" y="132"/>
                      <a:pt x="107" y="96"/>
                      <a:pt x="123" y="65"/>
                    </a:cubicBezTo>
                    <a:cubicBezTo>
                      <a:pt x="142" y="30"/>
                      <a:pt x="158" y="0"/>
                      <a:pt x="183" y="0"/>
                    </a:cubicBezTo>
                    <a:cubicBezTo>
                      <a:pt x="210" y="0"/>
                      <a:pt x="224" y="32"/>
                      <a:pt x="238" y="66"/>
                    </a:cubicBezTo>
                    <a:cubicBezTo>
                      <a:pt x="252" y="97"/>
                      <a:pt x="268" y="132"/>
                      <a:pt x="288" y="132"/>
                    </a:cubicBezTo>
                    <a:cubicBezTo>
                      <a:pt x="309" y="132"/>
                      <a:pt x="325" y="97"/>
                      <a:pt x="339" y="66"/>
                    </a:cubicBezTo>
                    <a:cubicBezTo>
                      <a:pt x="354" y="32"/>
                      <a:pt x="369" y="0"/>
                      <a:pt x="396" y="0"/>
                    </a:cubicBezTo>
                    <a:cubicBezTo>
                      <a:pt x="424" y="0"/>
                      <a:pt x="437" y="32"/>
                      <a:pt x="450" y="66"/>
                    </a:cubicBezTo>
                    <a:cubicBezTo>
                      <a:pt x="463" y="97"/>
                      <a:pt x="477" y="132"/>
                      <a:pt x="499" y="132"/>
                    </a:cubicBezTo>
                    <a:cubicBezTo>
                      <a:pt x="513" y="132"/>
                      <a:pt x="529" y="107"/>
                      <a:pt x="534" y="95"/>
                    </a:cubicBezTo>
                    <a:cubicBezTo>
                      <a:pt x="537" y="88"/>
                      <a:pt x="544" y="85"/>
                      <a:pt x="551" y="88"/>
                    </a:cubicBezTo>
                    <a:cubicBezTo>
                      <a:pt x="557" y="91"/>
                      <a:pt x="560" y="98"/>
                      <a:pt x="557" y="105"/>
                    </a:cubicBezTo>
                    <a:cubicBezTo>
                      <a:pt x="555" y="110"/>
                      <a:pt x="533" y="157"/>
                      <a:pt x="499"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68" name="Google Shape;450;p7"/>
              <p:cNvSpPr/>
              <p:nvPr/>
            </p:nvSpPr>
            <p:spPr>
              <a:xfrm>
                <a:off x="-308708" y="1735861"/>
                <a:ext cx="44630" cy="44082"/>
              </a:xfrm>
              <a:prstGeom prst="ellipse">
                <a:avLst/>
              </a:prstGeom>
              <a:gradFill>
                <a:gsLst>
                  <a:gs pos="0">
                    <a:srgbClr val="FFFFFF"/>
                  </a:gs>
                  <a:gs pos="89000">
                    <a:srgbClr val="646464"/>
                  </a:gs>
                  <a:gs pos="100000">
                    <a:srgbClr val="646464"/>
                  </a:gs>
                </a:gsLst>
                <a:path path="circle">
                  <a:fillToRect l="50000" t="50000" r="50000" b="50000"/>
                </a:path>
                <a:tileRect/>
              </a:gra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69" name="Google Shape;451;p7"/>
              <p:cNvSpPr/>
              <p:nvPr/>
            </p:nvSpPr>
            <p:spPr>
              <a:xfrm>
                <a:off x="-405635" y="1891381"/>
                <a:ext cx="44904" cy="44630"/>
              </a:xfrm>
              <a:prstGeom prst="ellipse">
                <a:avLst/>
              </a:prstGeom>
              <a:gradFill>
                <a:gsLst>
                  <a:gs pos="0">
                    <a:srgbClr val="FFFFFF"/>
                  </a:gs>
                  <a:gs pos="89000">
                    <a:srgbClr val="646464"/>
                  </a:gs>
                  <a:gs pos="100000">
                    <a:srgbClr val="646464"/>
                  </a:gs>
                </a:gsLst>
                <a:path path="circle">
                  <a:fillToRect l="50000" t="50000" r="50000" b="50000"/>
                </a:path>
                <a:tileRect/>
              </a:gra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70" name="Google Shape;452;p7"/>
              <p:cNvSpPr/>
              <p:nvPr/>
            </p:nvSpPr>
            <p:spPr>
              <a:xfrm>
                <a:off x="-292280" y="2037044"/>
                <a:ext cx="44904" cy="44904"/>
              </a:xfrm>
              <a:prstGeom prst="ellipse">
                <a:avLst/>
              </a:prstGeom>
              <a:gradFill>
                <a:gsLst>
                  <a:gs pos="0">
                    <a:srgbClr val="FFFFFF"/>
                  </a:gs>
                  <a:gs pos="89000">
                    <a:srgbClr val="646464"/>
                  </a:gs>
                  <a:gs pos="100000">
                    <a:srgbClr val="646464"/>
                  </a:gs>
                </a:gsLst>
                <a:path path="circle">
                  <a:fillToRect l="50000" t="50000" r="50000" b="50000"/>
                </a:path>
                <a:tileRect/>
              </a:gra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71" name="Google Shape;453;p7"/>
              <p:cNvSpPr/>
              <p:nvPr/>
            </p:nvSpPr>
            <p:spPr>
              <a:xfrm>
                <a:off x="-359909" y="1534890"/>
                <a:ext cx="85153" cy="113902"/>
              </a:xfrm>
              <a:custGeom>
                <a:avLst/>
                <a:gdLst/>
                <a:ahLst/>
                <a:cxnLst/>
                <a:rect l="l" t="t" r="r" b="b"/>
                <a:pathLst>
                  <a:path w="165" h="221" extrusionOk="0">
                    <a:moveTo>
                      <a:pt x="162" y="66"/>
                    </a:moveTo>
                    <a:cubicBezTo>
                      <a:pt x="165" y="57"/>
                      <a:pt x="142" y="16"/>
                      <a:pt x="114" y="8"/>
                    </a:cubicBezTo>
                    <a:cubicBezTo>
                      <a:pt x="86" y="0"/>
                      <a:pt x="44" y="23"/>
                      <a:pt x="42" y="32"/>
                    </a:cubicBezTo>
                    <a:cubicBezTo>
                      <a:pt x="42" y="32"/>
                      <a:pt x="9" y="148"/>
                      <a:pt x="5" y="165"/>
                    </a:cubicBezTo>
                    <a:cubicBezTo>
                      <a:pt x="0" y="181"/>
                      <a:pt x="0" y="206"/>
                      <a:pt x="28" y="213"/>
                    </a:cubicBezTo>
                    <a:cubicBezTo>
                      <a:pt x="56" y="221"/>
                      <a:pt x="79" y="202"/>
                      <a:pt x="86" y="191"/>
                    </a:cubicBezTo>
                    <a:cubicBezTo>
                      <a:pt x="93" y="181"/>
                      <a:pt x="162" y="67"/>
                      <a:pt x="162" y="66"/>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72" name="Google Shape;454;p7"/>
              <p:cNvSpPr/>
              <p:nvPr/>
            </p:nvSpPr>
            <p:spPr>
              <a:xfrm>
                <a:off x="-335541" y="1552413"/>
                <a:ext cx="54487" cy="22999"/>
              </a:xfrm>
              <a:custGeom>
                <a:avLst/>
                <a:gdLst/>
                <a:ahLst/>
                <a:cxnLst/>
                <a:rect l="l" t="t" r="r" b="b"/>
                <a:pathLst>
                  <a:path w="106" h="45" extrusionOk="0">
                    <a:moveTo>
                      <a:pt x="106" y="35"/>
                    </a:moveTo>
                    <a:cubicBezTo>
                      <a:pt x="97" y="40"/>
                      <a:pt x="85" y="44"/>
                      <a:pt x="71" y="44"/>
                    </a:cubicBezTo>
                    <a:cubicBezTo>
                      <a:pt x="64" y="44"/>
                      <a:pt x="57" y="43"/>
                      <a:pt x="49" y="41"/>
                    </a:cubicBezTo>
                    <a:cubicBezTo>
                      <a:pt x="22" y="33"/>
                      <a:pt x="7" y="14"/>
                      <a:pt x="1" y="0"/>
                    </a:cubicBezTo>
                    <a:cubicBezTo>
                      <a:pt x="0" y="1"/>
                      <a:pt x="0" y="1"/>
                      <a:pt x="0" y="1"/>
                    </a:cubicBezTo>
                    <a:cubicBezTo>
                      <a:pt x="6" y="15"/>
                      <a:pt x="21" y="34"/>
                      <a:pt x="49" y="42"/>
                    </a:cubicBezTo>
                    <a:cubicBezTo>
                      <a:pt x="57" y="44"/>
                      <a:pt x="64" y="45"/>
                      <a:pt x="71" y="45"/>
                    </a:cubicBezTo>
                    <a:cubicBezTo>
                      <a:pt x="85" y="45"/>
                      <a:pt x="97" y="41"/>
                      <a:pt x="106" y="36"/>
                    </a:cubicBezTo>
                    <a:cubicBezTo>
                      <a:pt x="106" y="35"/>
                      <a:pt x="106" y="35"/>
                      <a:pt x="106" y="35"/>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73" name="Google Shape;455;p7"/>
              <p:cNvSpPr/>
              <p:nvPr/>
            </p:nvSpPr>
            <p:spPr>
              <a:xfrm>
                <a:off x="-587440" y="1530783"/>
                <a:ext cx="68451" cy="122116"/>
              </a:xfrm>
              <a:custGeom>
                <a:avLst/>
                <a:gdLst/>
                <a:ahLst/>
                <a:cxnLst/>
                <a:rect l="l" t="t" r="r" b="b"/>
                <a:pathLst>
                  <a:path w="133" h="237" extrusionOk="0">
                    <a:moveTo>
                      <a:pt x="120" y="28"/>
                    </a:moveTo>
                    <a:cubicBezTo>
                      <a:pt x="117" y="19"/>
                      <a:pt x="74" y="0"/>
                      <a:pt x="47" y="10"/>
                    </a:cubicBezTo>
                    <a:cubicBezTo>
                      <a:pt x="19" y="20"/>
                      <a:pt x="0" y="63"/>
                      <a:pt x="3" y="72"/>
                    </a:cubicBezTo>
                    <a:cubicBezTo>
                      <a:pt x="3" y="72"/>
                      <a:pt x="45" y="185"/>
                      <a:pt x="51" y="201"/>
                    </a:cubicBezTo>
                    <a:cubicBezTo>
                      <a:pt x="57" y="217"/>
                      <a:pt x="71" y="237"/>
                      <a:pt x="99" y="226"/>
                    </a:cubicBezTo>
                    <a:cubicBezTo>
                      <a:pt x="126" y="216"/>
                      <a:pt x="133" y="187"/>
                      <a:pt x="132" y="174"/>
                    </a:cubicBezTo>
                    <a:cubicBezTo>
                      <a:pt x="132" y="162"/>
                      <a:pt x="121" y="29"/>
                      <a:pt x="120" y="28"/>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74" name="Google Shape;456;p7"/>
              <p:cNvSpPr/>
              <p:nvPr/>
            </p:nvSpPr>
            <p:spPr>
              <a:xfrm>
                <a:off x="-582785" y="1549128"/>
                <a:ext cx="54487" cy="22726"/>
              </a:xfrm>
              <a:custGeom>
                <a:avLst/>
                <a:gdLst/>
                <a:ahLst/>
                <a:cxnLst/>
                <a:rect l="l" t="t" r="r" b="b"/>
                <a:pathLst>
                  <a:path w="106" h="44" extrusionOk="0">
                    <a:moveTo>
                      <a:pt x="105" y="0"/>
                    </a:moveTo>
                    <a:cubicBezTo>
                      <a:pt x="99" y="14"/>
                      <a:pt x="86" y="30"/>
                      <a:pt x="63" y="38"/>
                    </a:cubicBezTo>
                    <a:cubicBezTo>
                      <a:pt x="53" y="42"/>
                      <a:pt x="44" y="43"/>
                      <a:pt x="36" y="43"/>
                    </a:cubicBezTo>
                    <a:cubicBezTo>
                      <a:pt x="21" y="43"/>
                      <a:pt x="8" y="39"/>
                      <a:pt x="0" y="34"/>
                    </a:cubicBezTo>
                    <a:cubicBezTo>
                      <a:pt x="0" y="35"/>
                      <a:pt x="0" y="35"/>
                      <a:pt x="0" y="35"/>
                    </a:cubicBezTo>
                    <a:cubicBezTo>
                      <a:pt x="8" y="40"/>
                      <a:pt x="20" y="44"/>
                      <a:pt x="36" y="44"/>
                    </a:cubicBezTo>
                    <a:cubicBezTo>
                      <a:pt x="44" y="44"/>
                      <a:pt x="54" y="43"/>
                      <a:pt x="64" y="39"/>
                    </a:cubicBezTo>
                    <a:cubicBezTo>
                      <a:pt x="87" y="31"/>
                      <a:pt x="100" y="14"/>
                      <a:pt x="106" y="1"/>
                    </a:cubicBezTo>
                    <a:cubicBezTo>
                      <a:pt x="105" y="0"/>
                      <a:pt x="105" y="0"/>
                      <a:pt x="105" y="0"/>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75" name="Google Shape;457;p7"/>
              <p:cNvSpPr/>
              <p:nvPr/>
            </p:nvSpPr>
            <p:spPr>
              <a:xfrm>
                <a:off x="-207933" y="1707658"/>
                <a:ext cx="121021" cy="76665"/>
              </a:xfrm>
              <a:custGeom>
                <a:avLst/>
                <a:gdLst/>
                <a:ahLst/>
                <a:cxnLst/>
                <a:rect l="l" t="t" r="r" b="b"/>
                <a:pathLst>
                  <a:path w="235" h="149" extrusionOk="0">
                    <a:moveTo>
                      <a:pt x="213" y="115"/>
                    </a:moveTo>
                    <a:cubicBezTo>
                      <a:pt x="222" y="110"/>
                      <a:pt x="235" y="65"/>
                      <a:pt x="221" y="40"/>
                    </a:cubicBezTo>
                    <a:cubicBezTo>
                      <a:pt x="208" y="14"/>
                      <a:pt x="162" y="0"/>
                      <a:pt x="154" y="5"/>
                    </a:cubicBezTo>
                    <a:cubicBezTo>
                      <a:pt x="154" y="5"/>
                      <a:pt x="48" y="62"/>
                      <a:pt x="33" y="70"/>
                    </a:cubicBezTo>
                    <a:cubicBezTo>
                      <a:pt x="18" y="78"/>
                      <a:pt x="0" y="95"/>
                      <a:pt x="14" y="121"/>
                    </a:cubicBezTo>
                    <a:cubicBezTo>
                      <a:pt x="28" y="146"/>
                      <a:pt x="57" y="149"/>
                      <a:pt x="70" y="146"/>
                    </a:cubicBezTo>
                    <a:cubicBezTo>
                      <a:pt x="82" y="144"/>
                      <a:pt x="212" y="116"/>
                      <a:pt x="213" y="115"/>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76" name="Google Shape;458;p7"/>
              <p:cNvSpPr/>
              <p:nvPr/>
            </p:nvSpPr>
            <p:spPr>
              <a:xfrm>
                <a:off x="-132105" y="1712588"/>
                <a:ext cx="27380" cy="52023"/>
              </a:xfrm>
              <a:custGeom>
                <a:avLst/>
                <a:gdLst/>
                <a:ahLst/>
                <a:cxnLst/>
                <a:rect l="l" t="t" r="r" b="b"/>
                <a:pathLst>
                  <a:path w="53" h="101" extrusionOk="0">
                    <a:moveTo>
                      <a:pt x="53" y="100"/>
                    </a:moveTo>
                    <a:cubicBezTo>
                      <a:pt x="39" y="96"/>
                      <a:pt x="22" y="85"/>
                      <a:pt x="10" y="64"/>
                    </a:cubicBezTo>
                    <a:cubicBezTo>
                      <a:pt x="3" y="51"/>
                      <a:pt x="1" y="38"/>
                      <a:pt x="1" y="27"/>
                    </a:cubicBezTo>
                    <a:cubicBezTo>
                      <a:pt x="1" y="16"/>
                      <a:pt x="3" y="7"/>
                      <a:pt x="6" y="1"/>
                    </a:cubicBezTo>
                    <a:cubicBezTo>
                      <a:pt x="5" y="0"/>
                      <a:pt x="5" y="0"/>
                      <a:pt x="5" y="0"/>
                    </a:cubicBezTo>
                    <a:cubicBezTo>
                      <a:pt x="2" y="7"/>
                      <a:pt x="0" y="16"/>
                      <a:pt x="0" y="27"/>
                    </a:cubicBezTo>
                    <a:cubicBezTo>
                      <a:pt x="0" y="38"/>
                      <a:pt x="2" y="51"/>
                      <a:pt x="9" y="64"/>
                    </a:cubicBezTo>
                    <a:cubicBezTo>
                      <a:pt x="21" y="86"/>
                      <a:pt x="39" y="97"/>
                      <a:pt x="53" y="101"/>
                    </a:cubicBezTo>
                    <a:cubicBezTo>
                      <a:pt x="53" y="100"/>
                      <a:pt x="53" y="100"/>
                      <a:pt x="53" y="100"/>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77" name="Google Shape;459;p7"/>
              <p:cNvSpPr/>
              <p:nvPr/>
            </p:nvSpPr>
            <p:spPr>
              <a:xfrm>
                <a:off x="-150462" y="1948348"/>
                <a:ext cx="113235" cy="72558"/>
              </a:xfrm>
              <a:custGeom>
                <a:avLst/>
                <a:gdLst/>
                <a:ahLst/>
                <a:cxnLst/>
                <a:rect l="l" t="t" r="r" b="b"/>
                <a:pathLst>
                  <a:path w="223" h="141" extrusionOk="0">
                    <a:moveTo>
                      <a:pt x="171" y="140"/>
                    </a:moveTo>
                    <a:cubicBezTo>
                      <a:pt x="181" y="141"/>
                      <a:pt x="217" y="111"/>
                      <a:pt x="220" y="82"/>
                    </a:cubicBezTo>
                    <a:cubicBezTo>
                      <a:pt x="223" y="53"/>
                      <a:pt x="193" y="16"/>
                      <a:pt x="184" y="15"/>
                    </a:cubicBezTo>
                    <a:cubicBezTo>
                      <a:pt x="184" y="15"/>
                      <a:pt x="64" y="3"/>
                      <a:pt x="47" y="1"/>
                    </a:cubicBezTo>
                    <a:cubicBezTo>
                      <a:pt x="30" y="0"/>
                      <a:pt x="6" y="4"/>
                      <a:pt x="3" y="33"/>
                    </a:cubicBezTo>
                    <a:cubicBezTo>
                      <a:pt x="0" y="62"/>
                      <a:pt x="23" y="80"/>
                      <a:pt x="35" y="86"/>
                    </a:cubicBezTo>
                    <a:cubicBezTo>
                      <a:pt x="46" y="91"/>
                      <a:pt x="170" y="140"/>
                      <a:pt x="171" y="140"/>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78" name="Google Shape;460;p7"/>
              <p:cNvSpPr/>
              <p:nvPr/>
            </p:nvSpPr>
            <p:spPr>
              <a:xfrm>
                <a:off x="-74618" y="1960387"/>
                <a:ext cx="16976" cy="56677"/>
              </a:xfrm>
              <a:custGeom>
                <a:avLst/>
                <a:gdLst/>
                <a:ahLst/>
                <a:cxnLst/>
                <a:rect l="l" t="t" r="r" b="b"/>
                <a:pathLst>
                  <a:path w="33" h="110" extrusionOk="0">
                    <a:moveTo>
                      <a:pt x="16" y="110"/>
                    </a:moveTo>
                    <a:cubicBezTo>
                      <a:pt x="8" y="100"/>
                      <a:pt x="1" y="84"/>
                      <a:pt x="1" y="64"/>
                    </a:cubicBezTo>
                    <a:cubicBezTo>
                      <a:pt x="1" y="61"/>
                      <a:pt x="1" y="58"/>
                      <a:pt x="1" y="55"/>
                    </a:cubicBezTo>
                    <a:cubicBezTo>
                      <a:pt x="4" y="27"/>
                      <a:pt x="20" y="9"/>
                      <a:pt x="33" y="1"/>
                    </a:cubicBezTo>
                    <a:cubicBezTo>
                      <a:pt x="32" y="0"/>
                      <a:pt x="32" y="0"/>
                      <a:pt x="32" y="0"/>
                    </a:cubicBezTo>
                    <a:cubicBezTo>
                      <a:pt x="20" y="8"/>
                      <a:pt x="3" y="26"/>
                      <a:pt x="0" y="55"/>
                    </a:cubicBezTo>
                    <a:cubicBezTo>
                      <a:pt x="0" y="58"/>
                      <a:pt x="0" y="61"/>
                      <a:pt x="0" y="64"/>
                    </a:cubicBezTo>
                    <a:cubicBezTo>
                      <a:pt x="0" y="84"/>
                      <a:pt x="7" y="100"/>
                      <a:pt x="15" y="110"/>
                    </a:cubicBezTo>
                    <a:cubicBezTo>
                      <a:pt x="16" y="110"/>
                      <a:pt x="16" y="110"/>
                      <a:pt x="16" y="110"/>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79" name="Google Shape;461;p7"/>
              <p:cNvSpPr/>
              <p:nvPr/>
            </p:nvSpPr>
            <p:spPr>
              <a:xfrm>
                <a:off x="-282971" y="2135887"/>
                <a:ext cx="97200" cy="109247"/>
              </a:xfrm>
              <a:custGeom>
                <a:avLst/>
                <a:gdLst/>
                <a:ahLst/>
                <a:cxnLst/>
                <a:rect l="l" t="t" r="r" b="b"/>
                <a:pathLst>
                  <a:path w="189" h="212" extrusionOk="0">
                    <a:moveTo>
                      <a:pt x="96" y="206"/>
                    </a:moveTo>
                    <a:cubicBezTo>
                      <a:pt x="104" y="212"/>
                      <a:pt x="151" y="208"/>
                      <a:pt x="170" y="186"/>
                    </a:cubicBezTo>
                    <a:cubicBezTo>
                      <a:pt x="189" y="164"/>
                      <a:pt x="185" y="117"/>
                      <a:pt x="178" y="110"/>
                    </a:cubicBezTo>
                    <a:cubicBezTo>
                      <a:pt x="178" y="110"/>
                      <a:pt x="86" y="32"/>
                      <a:pt x="73" y="21"/>
                    </a:cubicBezTo>
                    <a:cubicBezTo>
                      <a:pt x="60" y="10"/>
                      <a:pt x="38" y="0"/>
                      <a:pt x="19" y="22"/>
                    </a:cubicBezTo>
                    <a:cubicBezTo>
                      <a:pt x="0" y="44"/>
                      <a:pt x="8" y="72"/>
                      <a:pt x="15" y="84"/>
                    </a:cubicBezTo>
                    <a:cubicBezTo>
                      <a:pt x="21" y="94"/>
                      <a:pt x="95" y="205"/>
                      <a:pt x="96" y="206"/>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80" name="Google Shape;462;p7"/>
              <p:cNvSpPr/>
              <p:nvPr/>
            </p:nvSpPr>
            <p:spPr>
              <a:xfrm>
                <a:off x="-233139" y="2194754"/>
                <a:ext cx="39154" cy="42166"/>
              </a:xfrm>
              <a:custGeom>
                <a:avLst/>
                <a:gdLst/>
                <a:ahLst/>
                <a:cxnLst/>
                <a:rect l="l" t="t" r="r" b="b"/>
                <a:pathLst>
                  <a:path w="76" h="82" extrusionOk="0">
                    <a:moveTo>
                      <a:pt x="1" y="81"/>
                    </a:moveTo>
                    <a:cubicBezTo>
                      <a:pt x="1" y="80"/>
                      <a:pt x="1" y="78"/>
                      <a:pt x="1" y="76"/>
                    </a:cubicBezTo>
                    <a:cubicBezTo>
                      <a:pt x="1" y="62"/>
                      <a:pt x="5" y="45"/>
                      <a:pt x="19" y="28"/>
                    </a:cubicBezTo>
                    <a:cubicBezTo>
                      <a:pt x="37" y="7"/>
                      <a:pt x="59" y="1"/>
                      <a:pt x="73" y="1"/>
                    </a:cubicBezTo>
                    <a:cubicBezTo>
                      <a:pt x="74" y="1"/>
                      <a:pt x="75" y="1"/>
                      <a:pt x="76" y="1"/>
                    </a:cubicBezTo>
                    <a:cubicBezTo>
                      <a:pt x="76" y="0"/>
                      <a:pt x="76" y="0"/>
                      <a:pt x="76" y="0"/>
                    </a:cubicBezTo>
                    <a:cubicBezTo>
                      <a:pt x="75" y="0"/>
                      <a:pt x="74" y="0"/>
                      <a:pt x="73" y="0"/>
                    </a:cubicBezTo>
                    <a:cubicBezTo>
                      <a:pt x="58" y="0"/>
                      <a:pt x="36" y="7"/>
                      <a:pt x="18" y="27"/>
                    </a:cubicBezTo>
                    <a:cubicBezTo>
                      <a:pt x="4" y="44"/>
                      <a:pt x="0" y="62"/>
                      <a:pt x="0" y="76"/>
                    </a:cubicBezTo>
                    <a:cubicBezTo>
                      <a:pt x="0" y="78"/>
                      <a:pt x="0" y="80"/>
                      <a:pt x="0" y="82"/>
                    </a:cubicBezTo>
                    <a:cubicBezTo>
                      <a:pt x="1" y="81"/>
                      <a:pt x="1" y="81"/>
                      <a:pt x="1" y="81"/>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81" name="Google Shape;463;p7"/>
              <p:cNvSpPr/>
              <p:nvPr/>
            </p:nvSpPr>
            <p:spPr>
              <a:xfrm>
                <a:off x="-481478" y="2208171"/>
                <a:ext cx="64344" cy="118830"/>
              </a:xfrm>
              <a:custGeom>
                <a:avLst/>
                <a:gdLst/>
                <a:ahLst/>
                <a:cxnLst/>
                <a:rect l="l" t="t" r="r" b="b"/>
                <a:pathLst>
                  <a:path w="125" h="231" extrusionOk="0">
                    <a:moveTo>
                      <a:pt x="0" y="194"/>
                    </a:moveTo>
                    <a:cubicBezTo>
                      <a:pt x="1" y="203"/>
                      <a:pt x="39" y="231"/>
                      <a:pt x="68" y="227"/>
                    </a:cubicBezTo>
                    <a:cubicBezTo>
                      <a:pt x="97" y="223"/>
                      <a:pt x="125" y="185"/>
                      <a:pt x="124" y="176"/>
                    </a:cubicBezTo>
                    <a:cubicBezTo>
                      <a:pt x="124" y="176"/>
                      <a:pt x="107" y="56"/>
                      <a:pt x="104" y="40"/>
                    </a:cubicBezTo>
                    <a:cubicBezTo>
                      <a:pt x="102" y="23"/>
                      <a:pt x="92" y="0"/>
                      <a:pt x="63" y="4"/>
                    </a:cubicBezTo>
                    <a:cubicBezTo>
                      <a:pt x="34" y="9"/>
                      <a:pt x="22" y="35"/>
                      <a:pt x="19" y="49"/>
                    </a:cubicBezTo>
                    <a:cubicBezTo>
                      <a:pt x="17" y="60"/>
                      <a:pt x="0" y="192"/>
                      <a:pt x="0" y="194"/>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82" name="Google Shape;464;p7"/>
              <p:cNvSpPr/>
              <p:nvPr/>
            </p:nvSpPr>
            <p:spPr>
              <a:xfrm>
                <a:off x="-477919" y="2288943"/>
                <a:ext cx="57225" cy="15607"/>
              </a:xfrm>
              <a:custGeom>
                <a:avLst/>
                <a:gdLst/>
                <a:ahLst/>
                <a:cxnLst/>
                <a:rect l="l" t="t" r="r" b="b"/>
                <a:pathLst>
                  <a:path w="111" h="30" extrusionOk="0">
                    <a:moveTo>
                      <a:pt x="1" y="30"/>
                    </a:moveTo>
                    <a:cubicBezTo>
                      <a:pt x="9" y="18"/>
                      <a:pt x="26" y="5"/>
                      <a:pt x="50" y="2"/>
                    </a:cubicBezTo>
                    <a:cubicBezTo>
                      <a:pt x="54" y="1"/>
                      <a:pt x="58" y="1"/>
                      <a:pt x="61" y="1"/>
                    </a:cubicBezTo>
                    <a:cubicBezTo>
                      <a:pt x="84" y="1"/>
                      <a:pt x="101" y="11"/>
                      <a:pt x="110" y="19"/>
                    </a:cubicBezTo>
                    <a:cubicBezTo>
                      <a:pt x="111" y="19"/>
                      <a:pt x="111" y="19"/>
                      <a:pt x="111" y="19"/>
                    </a:cubicBezTo>
                    <a:cubicBezTo>
                      <a:pt x="102" y="10"/>
                      <a:pt x="84" y="0"/>
                      <a:pt x="61" y="0"/>
                    </a:cubicBezTo>
                    <a:cubicBezTo>
                      <a:pt x="58" y="0"/>
                      <a:pt x="54" y="0"/>
                      <a:pt x="50" y="1"/>
                    </a:cubicBezTo>
                    <a:cubicBezTo>
                      <a:pt x="25" y="4"/>
                      <a:pt x="9" y="17"/>
                      <a:pt x="0" y="29"/>
                    </a:cubicBezTo>
                    <a:cubicBezTo>
                      <a:pt x="1" y="30"/>
                      <a:pt x="1" y="30"/>
                      <a:pt x="1" y="30"/>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83" name="Google Shape;465;p7"/>
              <p:cNvSpPr/>
              <p:nvPr/>
            </p:nvSpPr>
            <p:spPr>
              <a:xfrm>
                <a:off x="-728722" y="2136434"/>
                <a:ext cx="109795" cy="96926"/>
              </a:xfrm>
              <a:custGeom>
                <a:avLst/>
                <a:gdLst/>
                <a:ahLst/>
                <a:cxnLst/>
                <a:rect l="l" t="t" r="r" b="b"/>
                <a:pathLst>
                  <a:path w="213" h="188" extrusionOk="0">
                    <a:moveTo>
                      <a:pt x="6" y="95"/>
                    </a:moveTo>
                    <a:cubicBezTo>
                      <a:pt x="0" y="103"/>
                      <a:pt x="4" y="150"/>
                      <a:pt x="26" y="169"/>
                    </a:cubicBezTo>
                    <a:cubicBezTo>
                      <a:pt x="48" y="188"/>
                      <a:pt x="95" y="185"/>
                      <a:pt x="101" y="177"/>
                    </a:cubicBezTo>
                    <a:cubicBezTo>
                      <a:pt x="101" y="177"/>
                      <a:pt x="180" y="86"/>
                      <a:pt x="191" y="73"/>
                    </a:cubicBezTo>
                    <a:cubicBezTo>
                      <a:pt x="202" y="61"/>
                      <a:pt x="213" y="38"/>
                      <a:pt x="191" y="19"/>
                    </a:cubicBezTo>
                    <a:cubicBezTo>
                      <a:pt x="169" y="0"/>
                      <a:pt x="140" y="8"/>
                      <a:pt x="129" y="15"/>
                    </a:cubicBezTo>
                    <a:cubicBezTo>
                      <a:pt x="119" y="21"/>
                      <a:pt x="7" y="94"/>
                      <a:pt x="6" y="95"/>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84" name="Google Shape;466;p7"/>
              <p:cNvSpPr/>
              <p:nvPr/>
            </p:nvSpPr>
            <p:spPr>
              <a:xfrm>
                <a:off x="-719960" y="2185993"/>
                <a:ext cx="41344" cy="39701"/>
              </a:xfrm>
              <a:custGeom>
                <a:avLst/>
                <a:gdLst/>
                <a:ahLst/>
                <a:cxnLst/>
                <a:rect l="l" t="t" r="r" b="b"/>
                <a:pathLst>
                  <a:path w="80" h="77" extrusionOk="0">
                    <a:moveTo>
                      <a:pt x="0" y="1"/>
                    </a:moveTo>
                    <a:cubicBezTo>
                      <a:pt x="1" y="1"/>
                      <a:pt x="3" y="1"/>
                      <a:pt x="4" y="1"/>
                    </a:cubicBezTo>
                    <a:cubicBezTo>
                      <a:pt x="18" y="1"/>
                      <a:pt x="36" y="5"/>
                      <a:pt x="53" y="19"/>
                    </a:cubicBezTo>
                    <a:cubicBezTo>
                      <a:pt x="73" y="37"/>
                      <a:pt x="79" y="59"/>
                      <a:pt x="79" y="74"/>
                    </a:cubicBezTo>
                    <a:cubicBezTo>
                      <a:pt x="79" y="75"/>
                      <a:pt x="79" y="76"/>
                      <a:pt x="79" y="77"/>
                    </a:cubicBezTo>
                    <a:cubicBezTo>
                      <a:pt x="80" y="77"/>
                      <a:pt x="80" y="77"/>
                      <a:pt x="80" y="77"/>
                    </a:cubicBezTo>
                    <a:cubicBezTo>
                      <a:pt x="80" y="76"/>
                      <a:pt x="80" y="75"/>
                      <a:pt x="80" y="74"/>
                    </a:cubicBezTo>
                    <a:cubicBezTo>
                      <a:pt x="80" y="59"/>
                      <a:pt x="74" y="36"/>
                      <a:pt x="54" y="19"/>
                    </a:cubicBezTo>
                    <a:cubicBezTo>
                      <a:pt x="37" y="4"/>
                      <a:pt x="19" y="0"/>
                      <a:pt x="4" y="0"/>
                    </a:cubicBezTo>
                    <a:cubicBezTo>
                      <a:pt x="3" y="0"/>
                      <a:pt x="1" y="0"/>
                      <a:pt x="0" y="0"/>
                    </a:cubicBezTo>
                    <a:cubicBezTo>
                      <a:pt x="0" y="1"/>
                      <a:pt x="0" y="1"/>
                      <a:pt x="0" y="1"/>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85" name="Google Shape;467;p7"/>
              <p:cNvSpPr/>
              <p:nvPr/>
            </p:nvSpPr>
            <p:spPr>
              <a:xfrm>
                <a:off x="-841529" y="1959832"/>
                <a:ext cx="121021" cy="64344"/>
              </a:xfrm>
              <a:custGeom>
                <a:avLst/>
                <a:gdLst/>
                <a:ahLst/>
                <a:cxnLst/>
                <a:rect l="l" t="t" r="r" b="b"/>
                <a:pathLst>
                  <a:path w="235" h="125" extrusionOk="0">
                    <a:moveTo>
                      <a:pt x="34" y="1"/>
                    </a:moveTo>
                    <a:cubicBezTo>
                      <a:pt x="25" y="3"/>
                      <a:pt x="0" y="43"/>
                      <a:pt x="7" y="71"/>
                    </a:cubicBezTo>
                    <a:cubicBezTo>
                      <a:pt x="14" y="100"/>
                      <a:pt x="54" y="125"/>
                      <a:pt x="63" y="122"/>
                    </a:cubicBezTo>
                    <a:cubicBezTo>
                      <a:pt x="63" y="122"/>
                      <a:pt x="181" y="95"/>
                      <a:pt x="197" y="91"/>
                    </a:cubicBezTo>
                    <a:cubicBezTo>
                      <a:pt x="214" y="87"/>
                      <a:pt x="235" y="75"/>
                      <a:pt x="229" y="46"/>
                    </a:cubicBezTo>
                    <a:cubicBezTo>
                      <a:pt x="222" y="18"/>
                      <a:pt x="194" y="8"/>
                      <a:pt x="181" y="7"/>
                    </a:cubicBezTo>
                    <a:cubicBezTo>
                      <a:pt x="169" y="6"/>
                      <a:pt x="36" y="0"/>
                      <a:pt x="34" y="1"/>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86" name="Google Shape;468;p7"/>
              <p:cNvSpPr/>
              <p:nvPr/>
            </p:nvSpPr>
            <p:spPr>
              <a:xfrm>
                <a:off x="-819898" y="1963391"/>
                <a:ext cx="18619" cy="56677"/>
              </a:xfrm>
              <a:custGeom>
                <a:avLst/>
                <a:gdLst/>
                <a:ahLst/>
                <a:cxnLst/>
                <a:rect l="l" t="t" r="r" b="b"/>
                <a:pathLst>
                  <a:path w="36" h="110" extrusionOk="0">
                    <a:moveTo>
                      <a:pt x="0" y="1"/>
                    </a:moveTo>
                    <a:cubicBezTo>
                      <a:pt x="12" y="8"/>
                      <a:pt x="27" y="23"/>
                      <a:pt x="32" y="47"/>
                    </a:cubicBezTo>
                    <a:cubicBezTo>
                      <a:pt x="34" y="54"/>
                      <a:pt x="35" y="60"/>
                      <a:pt x="35" y="66"/>
                    </a:cubicBezTo>
                    <a:cubicBezTo>
                      <a:pt x="35" y="85"/>
                      <a:pt x="27" y="100"/>
                      <a:pt x="20" y="109"/>
                    </a:cubicBezTo>
                    <a:cubicBezTo>
                      <a:pt x="21" y="110"/>
                      <a:pt x="21" y="110"/>
                      <a:pt x="21" y="110"/>
                    </a:cubicBezTo>
                    <a:cubicBezTo>
                      <a:pt x="28" y="101"/>
                      <a:pt x="36" y="85"/>
                      <a:pt x="36" y="66"/>
                    </a:cubicBezTo>
                    <a:cubicBezTo>
                      <a:pt x="36" y="60"/>
                      <a:pt x="35" y="53"/>
                      <a:pt x="33" y="47"/>
                    </a:cubicBezTo>
                    <a:cubicBezTo>
                      <a:pt x="28" y="23"/>
                      <a:pt x="13" y="8"/>
                      <a:pt x="1" y="0"/>
                    </a:cubicBezTo>
                    <a:cubicBezTo>
                      <a:pt x="0" y="1"/>
                      <a:pt x="0" y="1"/>
                      <a:pt x="0" y="1"/>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87" name="Google Shape;469;p7"/>
              <p:cNvSpPr/>
              <p:nvPr/>
            </p:nvSpPr>
            <p:spPr>
              <a:xfrm>
                <a:off x="-796625" y="1699172"/>
                <a:ext cx="110616" cy="95831"/>
              </a:xfrm>
              <a:custGeom>
                <a:avLst/>
                <a:gdLst/>
                <a:ahLst/>
                <a:cxnLst/>
                <a:rect l="l" t="t" r="r" b="b"/>
                <a:pathLst>
                  <a:path w="215" h="186" extrusionOk="0">
                    <a:moveTo>
                      <a:pt x="78" y="4"/>
                    </a:moveTo>
                    <a:cubicBezTo>
                      <a:pt x="69" y="0"/>
                      <a:pt x="25" y="16"/>
                      <a:pt x="13" y="43"/>
                    </a:cubicBezTo>
                    <a:cubicBezTo>
                      <a:pt x="0" y="69"/>
                      <a:pt x="17" y="113"/>
                      <a:pt x="25" y="117"/>
                    </a:cubicBezTo>
                    <a:cubicBezTo>
                      <a:pt x="25" y="117"/>
                      <a:pt x="135" y="168"/>
                      <a:pt x="151" y="175"/>
                    </a:cubicBezTo>
                    <a:cubicBezTo>
                      <a:pt x="166" y="182"/>
                      <a:pt x="190" y="186"/>
                      <a:pt x="202" y="159"/>
                    </a:cubicBezTo>
                    <a:cubicBezTo>
                      <a:pt x="215" y="133"/>
                      <a:pt x="199" y="108"/>
                      <a:pt x="189" y="99"/>
                    </a:cubicBezTo>
                    <a:cubicBezTo>
                      <a:pt x="180" y="91"/>
                      <a:pt x="79" y="4"/>
                      <a:pt x="78" y="4"/>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88" name="Google Shape;470;p7"/>
              <p:cNvSpPr/>
              <p:nvPr/>
            </p:nvSpPr>
            <p:spPr>
              <a:xfrm>
                <a:off x="-782388" y="1705743"/>
                <a:ext cx="29023" cy="51201"/>
              </a:xfrm>
              <a:custGeom>
                <a:avLst/>
                <a:gdLst/>
                <a:ahLst/>
                <a:cxnLst/>
                <a:rect l="l" t="t" r="r" b="b"/>
                <a:pathLst>
                  <a:path w="56" h="99" extrusionOk="0">
                    <a:moveTo>
                      <a:pt x="51" y="1"/>
                    </a:moveTo>
                    <a:cubicBezTo>
                      <a:pt x="54" y="7"/>
                      <a:pt x="55" y="16"/>
                      <a:pt x="55" y="25"/>
                    </a:cubicBezTo>
                    <a:cubicBezTo>
                      <a:pt x="55" y="35"/>
                      <a:pt x="53" y="46"/>
                      <a:pt x="48" y="57"/>
                    </a:cubicBezTo>
                    <a:cubicBezTo>
                      <a:pt x="36" y="83"/>
                      <a:pt x="15" y="95"/>
                      <a:pt x="0" y="98"/>
                    </a:cubicBezTo>
                    <a:cubicBezTo>
                      <a:pt x="1" y="99"/>
                      <a:pt x="1" y="99"/>
                      <a:pt x="1" y="99"/>
                    </a:cubicBezTo>
                    <a:cubicBezTo>
                      <a:pt x="15" y="96"/>
                      <a:pt x="37" y="84"/>
                      <a:pt x="49" y="58"/>
                    </a:cubicBezTo>
                    <a:cubicBezTo>
                      <a:pt x="54" y="46"/>
                      <a:pt x="56" y="35"/>
                      <a:pt x="56" y="25"/>
                    </a:cubicBezTo>
                    <a:cubicBezTo>
                      <a:pt x="56" y="15"/>
                      <a:pt x="55" y="7"/>
                      <a:pt x="52" y="0"/>
                    </a:cubicBezTo>
                    <a:cubicBezTo>
                      <a:pt x="51" y="1"/>
                      <a:pt x="51" y="1"/>
                      <a:pt x="51" y="1"/>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89" name="Google Shape;471;p7"/>
              <p:cNvSpPr/>
              <p:nvPr/>
            </p:nvSpPr>
            <p:spPr>
              <a:xfrm rot="400889">
                <a:off x="-483325" y="1538496"/>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90" name="Google Shape;472;p7"/>
              <p:cNvSpPr/>
              <p:nvPr/>
            </p:nvSpPr>
            <p:spPr>
              <a:xfrm rot="2636713">
                <a:off x="-286114" y="1613858"/>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91" name="Google Shape;473;p7"/>
              <p:cNvSpPr/>
              <p:nvPr/>
            </p:nvSpPr>
            <p:spPr>
              <a:xfrm rot="4769209">
                <a:off x="-172584" y="1814830"/>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92" name="Google Shape;474;p7"/>
              <p:cNvSpPr/>
              <p:nvPr/>
            </p:nvSpPr>
            <p:spPr>
              <a:xfrm rot="7212185">
                <a:off x="-208283" y="2032308"/>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93" name="Google Shape;475;p7"/>
              <p:cNvSpPr/>
              <p:nvPr/>
            </p:nvSpPr>
            <p:spPr>
              <a:xfrm rot="9476839">
                <a:off x="-385446" y="2174264"/>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94" name="Google Shape;476;p7"/>
              <p:cNvSpPr/>
              <p:nvPr/>
            </p:nvSpPr>
            <p:spPr>
              <a:xfrm rot="-9524367">
                <a:off x="-611842" y="2169897"/>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95" name="Google Shape;477;p7"/>
              <p:cNvSpPr/>
              <p:nvPr/>
            </p:nvSpPr>
            <p:spPr>
              <a:xfrm rot="-7220903">
                <a:off x="-782526" y="2032404"/>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96" name="Google Shape;478;p7"/>
              <p:cNvSpPr/>
              <p:nvPr/>
            </p:nvSpPr>
            <p:spPr>
              <a:xfrm rot="-4271520">
                <a:off x="-818359" y="1799280"/>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97" name="Google Shape;479;p7"/>
              <p:cNvSpPr/>
              <p:nvPr/>
            </p:nvSpPr>
            <p:spPr>
              <a:xfrm rot="-2822264">
                <a:off x="-706116" y="1609976"/>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sp>
          <p:nvSpPr>
            <p:cNvPr id="18" name="Google Shape;480;p7"/>
            <p:cNvSpPr/>
            <p:nvPr/>
          </p:nvSpPr>
          <p:spPr>
            <a:xfrm>
              <a:off x="3253508" y="1639421"/>
              <a:ext cx="1143602" cy="1246582"/>
            </a:xfrm>
            <a:custGeom>
              <a:avLst/>
              <a:gdLst/>
              <a:ahLst/>
              <a:cxnLst/>
              <a:rect l="l" t="t" r="r" b="b"/>
              <a:pathLst>
                <a:path w="1725" h="1842" extrusionOk="0">
                  <a:moveTo>
                    <a:pt x="138" y="558"/>
                  </a:moveTo>
                  <a:cubicBezTo>
                    <a:pt x="277" y="199"/>
                    <a:pt x="939" y="0"/>
                    <a:pt x="1197" y="83"/>
                  </a:cubicBezTo>
                  <a:cubicBezTo>
                    <a:pt x="1455" y="165"/>
                    <a:pt x="1725" y="680"/>
                    <a:pt x="1686" y="1054"/>
                  </a:cubicBezTo>
                  <a:cubicBezTo>
                    <a:pt x="1646" y="1429"/>
                    <a:pt x="1204" y="1702"/>
                    <a:pt x="960" y="1772"/>
                  </a:cubicBezTo>
                  <a:cubicBezTo>
                    <a:pt x="716" y="1842"/>
                    <a:pt x="361" y="1675"/>
                    <a:pt x="224" y="1473"/>
                  </a:cubicBezTo>
                  <a:cubicBezTo>
                    <a:pt x="87" y="1270"/>
                    <a:pt x="0" y="917"/>
                    <a:pt x="138" y="558"/>
                  </a:cubicBezTo>
                </a:path>
              </a:pathLst>
            </a:custGeom>
            <a:solidFill>
              <a:srgbClr val="FFFFFF"/>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9" name="Google Shape;481;p7"/>
            <p:cNvSpPr/>
            <p:nvPr/>
          </p:nvSpPr>
          <p:spPr>
            <a:xfrm>
              <a:off x="2167676" y="1810189"/>
              <a:ext cx="570499" cy="1159192"/>
            </a:xfrm>
            <a:custGeom>
              <a:avLst/>
              <a:gdLst/>
              <a:ahLst/>
              <a:cxnLst/>
              <a:rect l="l" t="t" r="r" b="b"/>
              <a:pathLst>
                <a:path w="443370" h="882217" extrusionOk="0">
                  <a:moveTo>
                    <a:pt x="162528" y="0"/>
                  </a:moveTo>
                  <a:lnTo>
                    <a:pt x="189480" y="4292"/>
                  </a:lnTo>
                  <a:cubicBezTo>
                    <a:pt x="322408" y="46527"/>
                    <a:pt x="461519" y="311779"/>
                    <a:pt x="441425" y="504408"/>
                  </a:cubicBezTo>
                  <a:cubicBezTo>
                    <a:pt x="420816" y="697553"/>
                    <a:pt x="193087" y="838162"/>
                    <a:pt x="67372" y="874216"/>
                  </a:cubicBezTo>
                  <a:cubicBezTo>
                    <a:pt x="51657" y="878722"/>
                    <a:pt x="35049" y="881322"/>
                    <a:pt x="17879" y="882217"/>
                  </a:cubicBezTo>
                  <a:lnTo>
                    <a:pt x="0" y="881465"/>
                  </a:lnTo>
                </a:path>
              </a:pathLst>
            </a:custGeom>
            <a:noFill/>
            <a:ln w="28575" cap="flat" cmpd="sng">
              <a:solidFill>
                <a:srgbClr val="0086DA"/>
              </a:solidFill>
              <a:prstDash val="dot"/>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nvGrpSpPr>
            <p:cNvPr id="20" name="Google Shape;482;p7"/>
            <p:cNvGrpSpPr/>
            <p:nvPr/>
          </p:nvGrpSpPr>
          <p:grpSpPr>
            <a:xfrm>
              <a:off x="3331183" y="1751130"/>
              <a:ext cx="943769" cy="1046194"/>
              <a:chOff x="4492403" y="930419"/>
              <a:chExt cx="733462" cy="796218"/>
            </a:xfrm>
          </p:grpSpPr>
          <p:sp>
            <p:nvSpPr>
              <p:cNvPr id="218" name="Google Shape;483;p7"/>
              <p:cNvSpPr/>
              <p:nvPr/>
            </p:nvSpPr>
            <p:spPr>
              <a:xfrm>
                <a:off x="4550779" y="986275"/>
                <a:ext cx="675086" cy="661234"/>
              </a:xfrm>
              <a:prstGeom prst="ellipse">
                <a:avLst/>
              </a:prstGeom>
              <a:solidFill>
                <a:srgbClr val="CCEEFC"/>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19" name="Google Shape;484;p7"/>
              <p:cNvSpPr/>
              <p:nvPr/>
            </p:nvSpPr>
            <p:spPr>
              <a:xfrm>
                <a:off x="4861763" y="934526"/>
                <a:ext cx="57773" cy="14238"/>
              </a:xfrm>
              <a:custGeom>
                <a:avLst/>
                <a:gdLst/>
                <a:ahLst/>
                <a:cxnLst/>
                <a:rect l="l" t="t" r="r" b="b"/>
                <a:pathLst>
                  <a:path w="112" h="28" extrusionOk="0">
                    <a:moveTo>
                      <a:pt x="111" y="0"/>
                    </a:moveTo>
                    <a:cubicBezTo>
                      <a:pt x="102" y="11"/>
                      <a:pt x="85" y="23"/>
                      <a:pt x="61" y="26"/>
                    </a:cubicBezTo>
                    <a:cubicBezTo>
                      <a:pt x="58" y="27"/>
                      <a:pt x="55" y="27"/>
                      <a:pt x="52" y="27"/>
                    </a:cubicBezTo>
                    <a:cubicBezTo>
                      <a:pt x="28" y="27"/>
                      <a:pt x="10" y="16"/>
                      <a:pt x="1" y="7"/>
                    </a:cubicBezTo>
                    <a:cubicBezTo>
                      <a:pt x="0" y="7"/>
                      <a:pt x="0" y="7"/>
                      <a:pt x="0" y="7"/>
                    </a:cubicBezTo>
                    <a:cubicBezTo>
                      <a:pt x="0" y="7"/>
                      <a:pt x="0" y="7"/>
                      <a:pt x="0" y="7"/>
                    </a:cubicBezTo>
                    <a:cubicBezTo>
                      <a:pt x="10" y="17"/>
                      <a:pt x="28" y="28"/>
                      <a:pt x="52" y="28"/>
                    </a:cubicBezTo>
                    <a:cubicBezTo>
                      <a:pt x="55" y="28"/>
                      <a:pt x="58" y="28"/>
                      <a:pt x="61" y="27"/>
                    </a:cubicBezTo>
                    <a:cubicBezTo>
                      <a:pt x="86" y="24"/>
                      <a:pt x="103" y="12"/>
                      <a:pt x="112" y="0"/>
                    </a:cubicBezTo>
                    <a:cubicBezTo>
                      <a:pt x="112" y="0"/>
                      <a:pt x="112" y="0"/>
                      <a:pt x="112" y="0"/>
                    </a:cubicBezTo>
                    <a:cubicBezTo>
                      <a:pt x="111" y="0"/>
                      <a:pt x="111" y="0"/>
                      <a:pt x="111" y="0"/>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20" name="Google Shape;485;p7"/>
              <p:cNvSpPr/>
              <p:nvPr/>
            </p:nvSpPr>
            <p:spPr>
              <a:xfrm>
                <a:off x="4639709" y="1003524"/>
                <a:ext cx="42166" cy="39701"/>
              </a:xfrm>
              <a:custGeom>
                <a:avLst/>
                <a:gdLst/>
                <a:ahLst/>
                <a:cxnLst/>
                <a:rect l="l" t="t" r="r" b="b"/>
                <a:pathLst>
                  <a:path w="82" h="77" extrusionOk="0">
                    <a:moveTo>
                      <a:pt x="81" y="1"/>
                    </a:moveTo>
                    <a:cubicBezTo>
                      <a:pt x="81" y="1"/>
                      <a:pt x="81" y="1"/>
                      <a:pt x="81" y="1"/>
                    </a:cubicBezTo>
                    <a:cubicBezTo>
                      <a:pt x="81" y="16"/>
                      <a:pt x="76" y="35"/>
                      <a:pt x="59" y="53"/>
                    </a:cubicBezTo>
                    <a:cubicBezTo>
                      <a:pt x="42" y="70"/>
                      <a:pt x="21" y="76"/>
                      <a:pt x="7" y="76"/>
                    </a:cubicBezTo>
                    <a:cubicBezTo>
                      <a:pt x="4" y="76"/>
                      <a:pt x="2" y="76"/>
                      <a:pt x="0" y="75"/>
                    </a:cubicBezTo>
                    <a:cubicBezTo>
                      <a:pt x="0" y="76"/>
                      <a:pt x="0" y="76"/>
                      <a:pt x="0" y="76"/>
                    </a:cubicBezTo>
                    <a:cubicBezTo>
                      <a:pt x="0" y="76"/>
                      <a:pt x="0" y="76"/>
                      <a:pt x="0" y="76"/>
                    </a:cubicBezTo>
                    <a:cubicBezTo>
                      <a:pt x="2" y="77"/>
                      <a:pt x="4" y="77"/>
                      <a:pt x="7" y="77"/>
                    </a:cubicBezTo>
                    <a:cubicBezTo>
                      <a:pt x="22" y="77"/>
                      <a:pt x="42" y="71"/>
                      <a:pt x="60" y="53"/>
                    </a:cubicBezTo>
                    <a:cubicBezTo>
                      <a:pt x="77" y="36"/>
                      <a:pt x="82" y="16"/>
                      <a:pt x="82" y="1"/>
                    </a:cubicBezTo>
                    <a:cubicBezTo>
                      <a:pt x="82" y="1"/>
                      <a:pt x="82" y="1"/>
                      <a:pt x="82" y="1"/>
                    </a:cubicBezTo>
                    <a:cubicBezTo>
                      <a:pt x="81" y="0"/>
                      <a:pt x="81" y="0"/>
                      <a:pt x="81" y="0"/>
                    </a:cubicBezTo>
                    <a:cubicBezTo>
                      <a:pt x="81" y="1"/>
                      <a:pt x="81" y="1"/>
                      <a:pt x="81" y="1"/>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21" name="Google Shape;486;p7"/>
              <p:cNvSpPr/>
              <p:nvPr/>
            </p:nvSpPr>
            <p:spPr>
              <a:xfrm>
                <a:off x="4639709" y="1003524"/>
                <a:ext cx="42166" cy="39701"/>
              </a:xfrm>
              <a:custGeom>
                <a:avLst/>
                <a:gdLst/>
                <a:ahLst/>
                <a:cxnLst/>
                <a:rect l="l" t="t" r="r" b="b"/>
                <a:pathLst>
                  <a:path w="82" h="77" extrusionOk="0">
                    <a:moveTo>
                      <a:pt x="81" y="1"/>
                    </a:moveTo>
                    <a:cubicBezTo>
                      <a:pt x="81" y="1"/>
                      <a:pt x="81" y="1"/>
                      <a:pt x="81" y="1"/>
                    </a:cubicBezTo>
                    <a:cubicBezTo>
                      <a:pt x="81" y="16"/>
                      <a:pt x="76" y="35"/>
                      <a:pt x="59" y="53"/>
                    </a:cubicBezTo>
                    <a:cubicBezTo>
                      <a:pt x="42" y="70"/>
                      <a:pt x="21" y="76"/>
                      <a:pt x="7" y="76"/>
                    </a:cubicBezTo>
                    <a:cubicBezTo>
                      <a:pt x="4" y="76"/>
                      <a:pt x="2" y="76"/>
                      <a:pt x="0" y="75"/>
                    </a:cubicBezTo>
                    <a:cubicBezTo>
                      <a:pt x="0" y="76"/>
                      <a:pt x="0" y="76"/>
                      <a:pt x="0" y="76"/>
                    </a:cubicBezTo>
                    <a:cubicBezTo>
                      <a:pt x="0" y="76"/>
                      <a:pt x="0" y="76"/>
                      <a:pt x="0" y="76"/>
                    </a:cubicBezTo>
                    <a:cubicBezTo>
                      <a:pt x="2" y="77"/>
                      <a:pt x="4" y="77"/>
                      <a:pt x="7" y="77"/>
                    </a:cubicBezTo>
                    <a:cubicBezTo>
                      <a:pt x="22" y="77"/>
                      <a:pt x="42" y="71"/>
                      <a:pt x="60" y="53"/>
                    </a:cubicBezTo>
                    <a:cubicBezTo>
                      <a:pt x="77" y="36"/>
                      <a:pt x="82" y="16"/>
                      <a:pt x="82" y="1"/>
                    </a:cubicBezTo>
                    <a:cubicBezTo>
                      <a:pt x="82" y="1"/>
                      <a:pt x="82" y="1"/>
                      <a:pt x="82" y="1"/>
                    </a:cubicBezTo>
                    <a:cubicBezTo>
                      <a:pt x="81" y="0"/>
                      <a:pt x="81" y="0"/>
                      <a:pt x="81" y="0"/>
                    </a:cubicBezTo>
                    <a:cubicBezTo>
                      <a:pt x="81" y="1"/>
                      <a:pt x="81" y="1"/>
                      <a:pt x="81" y="1"/>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22" name="Google Shape;487;p7"/>
              <p:cNvSpPr/>
              <p:nvPr/>
            </p:nvSpPr>
            <p:spPr>
              <a:xfrm>
                <a:off x="4515676" y="1222292"/>
                <a:ext cx="18345" cy="56677"/>
              </a:xfrm>
              <a:custGeom>
                <a:avLst/>
                <a:gdLst/>
                <a:ahLst/>
                <a:cxnLst/>
                <a:rect l="l" t="t" r="r" b="b"/>
                <a:pathLst>
                  <a:path w="36" h="110" extrusionOk="0">
                    <a:moveTo>
                      <a:pt x="21" y="1"/>
                    </a:moveTo>
                    <a:cubicBezTo>
                      <a:pt x="29" y="10"/>
                      <a:pt x="35" y="25"/>
                      <a:pt x="35" y="44"/>
                    </a:cubicBezTo>
                    <a:cubicBezTo>
                      <a:pt x="35" y="48"/>
                      <a:pt x="35" y="52"/>
                      <a:pt x="34" y="56"/>
                    </a:cubicBezTo>
                    <a:cubicBezTo>
                      <a:pt x="30" y="84"/>
                      <a:pt x="13" y="102"/>
                      <a:pt x="0" y="109"/>
                    </a:cubicBezTo>
                    <a:cubicBezTo>
                      <a:pt x="0" y="109"/>
                      <a:pt x="0" y="109"/>
                      <a:pt x="0" y="109"/>
                    </a:cubicBezTo>
                    <a:cubicBezTo>
                      <a:pt x="0" y="110"/>
                      <a:pt x="0" y="110"/>
                      <a:pt x="0" y="110"/>
                    </a:cubicBezTo>
                    <a:cubicBezTo>
                      <a:pt x="14" y="102"/>
                      <a:pt x="31" y="85"/>
                      <a:pt x="35" y="56"/>
                    </a:cubicBezTo>
                    <a:cubicBezTo>
                      <a:pt x="36" y="52"/>
                      <a:pt x="36" y="48"/>
                      <a:pt x="36" y="44"/>
                    </a:cubicBezTo>
                    <a:cubicBezTo>
                      <a:pt x="36" y="25"/>
                      <a:pt x="30" y="10"/>
                      <a:pt x="22" y="0"/>
                    </a:cubicBezTo>
                    <a:cubicBezTo>
                      <a:pt x="22" y="0"/>
                      <a:pt x="22" y="0"/>
                      <a:pt x="22" y="0"/>
                    </a:cubicBezTo>
                    <a:cubicBezTo>
                      <a:pt x="21" y="1"/>
                      <a:pt x="21" y="1"/>
                      <a:pt x="21" y="1"/>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23" name="Google Shape;488;p7"/>
              <p:cNvSpPr/>
              <p:nvPr/>
            </p:nvSpPr>
            <p:spPr>
              <a:xfrm>
                <a:off x="4515676" y="1222292"/>
                <a:ext cx="18345" cy="56677"/>
              </a:xfrm>
              <a:custGeom>
                <a:avLst/>
                <a:gdLst/>
                <a:ahLst/>
                <a:cxnLst/>
                <a:rect l="l" t="t" r="r" b="b"/>
                <a:pathLst>
                  <a:path w="36" h="110" extrusionOk="0">
                    <a:moveTo>
                      <a:pt x="21" y="1"/>
                    </a:moveTo>
                    <a:cubicBezTo>
                      <a:pt x="29" y="10"/>
                      <a:pt x="35" y="25"/>
                      <a:pt x="35" y="44"/>
                    </a:cubicBezTo>
                    <a:cubicBezTo>
                      <a:pt x="35" y="48"/>
                      <a:pt x="35" y="52"/>
                      <a:pt x="34" y="56"/>
                    </a:cubicBezTo>
                    <a:cubicBezTo>
                      <a:pt x="30" y="84"/>
                      <a:pt x="13" y="102"/>
                      <a:pt x="0" y="109"/>
                    </a:cubicBezTo>
                    <a:cubicBezTo>
                      <a:pt x="0" y="109"/>
                      <a:pt x="0" y="109"/>
                      <a:pt x="0" y="109"/>
                    </a:cubicBezTo>
                    <a:cubicBezTo>
                      <a:pt x="0" y="110"/>
                      <a:pt x="0" y="110"/>
                      <a:pt x="0" y="110"/>
                    </a:cubicBezTo>
                    <a:cubicBezTo>
                      <a:pt x="14" y="102"/>
                      <a:pt x="31" y="85"/>
                      <a:pt x="35" y="56"/>
                    </a:cubicBezTo>
                    <a:cubicBezTo>
                      <a:pt x="36" y="52"/>
                      <a:pt x="36" y="48"/>
                      <a:pt x="36" y="44"/>
                    </a:cubicBezTo>
                    <a:cubicBezTo>
                      <a:pt x="36" y="25"/>
                      <a:pt x="30" y="10"/>
                      <a:pt x="22" y="0"/>
                    </a:cubicBezTo>
                    <a:cubicBezTo>
                      <a:pt x="22" y="0"/>
                      <a:pt x="22" y="0"/>
                      <a:pt x="22" y="0"/>
                    </a:cubicBezTo>
                    <a:cubicBezTo>
                      <a:pt x="21" y="1"/>
                      <a:pt x="21" y="1"/>
                      <a:pt x="21" y="1"/>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24" name="Google Shape;489;p7"/>
              <p:cNvSpPr/>
              <p:nvPr/>
            </p:nvSpPr>
            <p:spPr>
              <a:xfrm>
                <a:off x="4728969" y="1659829"/>
                <a:ext cx="54487" cy="23273"/>
              </a:xfrm>
              <a:custGeom>
                <a:avLst/>
                <a:gdLst/>
                <a:ahLst/>
                <a:cxnLst/>
                <a:rect l="l" t="t" r="r" b="b"/>
                <a:pathLst>
                  <a:path w="106" h="45" extrusionOk="0">
                    <a:moveTo>
                      <a:pt x="1" y="10"/>
                    </a:moveTo>
                    <a:cubicBezTo>
                      <a:pt x="9" y="5"/>
                      <a:pt x="21" y="1"/>
                      <a:pt x="36" y="1"/>
                    </a:cubicBezTo>
                    <a:cubicBezTo>
                      <a:pt x="42" y="1"/>
                      <a:pt x="49" y="2"/>
                      <a:pt x="57" y="4"/>
                    </a:cubicBezTo>
                    <a:cubicBezTo>
                      <a:pt x="85" y="12"/>
                      <a:pt x="100" y="31"/>
                      <a:pt x="105" y="45"/>
                    </a:cubicBezTo>
                    <a:cubicBezTo>
                      <a:pt x="106" y="45"/>
                      <a:pt x="106" y="45"/>
                      <a:pt x="106" y="45"/>
                    </a:cubicBezTo>
                    <a:cubicBezTo>
                      <a:pt x="106" y="44"/>
                      <a:pt x="106" y="44"/>
                      <a:pt x="106" y="44"/>
                    </a:cubicBezTo>
                    <a:cubicBezTo>
                      <a:pt x="101" y="30"/>
                      <a:pt x="85" y="11"/>
                      <a:pt x="57" y="3"/>
                    </a:cubicBezTo>
                    <a:cubicBezTo>
                      <a:pt x="50" y="1"/>
                      <a:pt x="42" y="0"/>
                      <a:pt x="36" y="0"/>
                    </a:cubicBezTo>
                    <a:cubicBezTo>
                      <a:pt x="21" y="0"/>
                      <a:pt x="9" y="4"/>
                      <a:pt x="0" y="9"/>
                    </a:cubicBezTo>
                    <a:cubicBezTo>
                      <a:pt x="0" y="10"/>
                      <a:pt x="0" y="10"/>
                      <a:pt x="0" y="10"/>
                    </a:cubicBezTo>
                    <a:cubicBezTo>
                      <a:pt x="1" y="10"/>
                      <a:pt x="1" y="10"/>
                      <a:pt x="1" y="10"/>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25" name="Google Shape;490;p7"/>
              <p:cNvSpPr/>
              <p:nvPr/>
            </p:nvSpPr>
            <p:spPr>
              <a:xfrm>
                <a:off x="4728969" y="1659829"/>
                <a:ext cx="54487" cy="23273"/>
              </a:xfrm>
              <a:custGeom>
                <a:avLst/>
                <a:gdLst/>
                <a:ahLst/>
                <a:cxnLst/>
                <a:rect l="l" t="t" r="r" b="b"/>
                <a:pathLst>
                  <a:path w="106" h="45" extrusionOk="0">
                    <a:moveTo>
                      <a:pt x="1" y="10"/>
                    </a:moveTo>
                    <a:cubicBezTo>
                      <a:pt x="9" y="5"/>
                      <a:pt x="21" y="1"/>
                      <a:pt x="36" y="1"/>
                    </a:cubicBezTo>
                    <a:cubicBezTo>
                      <a:pt x="42" y="1"/>
                      <a:pt x="49" y="2"/>
                      <a:pt x="57" y="4"/>
                    </a:cubicBezTo>
                    <a:cubicBezTo>
                      <a:pt x="85" y="12"/>
                      <a:pt x="100" y="31"/>
                      <a:pt x="105" y="45"/>
                    </a:cubicBezTo>
                    <a:cubicBezTo>
                      <a:pt x="106" y="45"/>
                      <a:pt x="106" y="45"/>
                      <a:pt x="106" y="45"/>
                    </a:cubicBezTo>
                    <a:cubicBezTo>
                      <a:pt x="106" y="44"/>
                      <a:pt x="106" y="44"/>
                      <a:pt x="106" y="44"/>
                    </a:cubicBezTo>
                    <a:cubicBezTo>
                      <a:pt x="101" y="30"/>
                      <a:pt x="85" y="11"/>
                      <a:pt x="57" y="3"/>
                    </a:cubicBezTo>
                    <a:cubicBezTo>
                      <a:pt x="50" y="1"/>
                      <a:pt x="42" y="0"/>
                      <a:pt x="36" y="0"/>
                    </a:cubicBezTo>
                    <a:cubicBezTo>
                      <a:pt x="21" y="0"/>
                      <a:pt x="9" y="4"/>
                      <a:pt x="0" y="9"/>
                    </a:cubicBezTo>
                    <a:cubicBezTo>
                      <a:pt x="0" y="10"/>
                      <a:pt x="0" y="10"/>
                      <a:pt x="0" y="10"/>
                    </a:cubicBezTo>
                    <a:cubicBezTo>
                      <a:pt x="1" y="10"/>
                      <a:pt x="1" y="10"/>
                      <a:pt x="1" y="10"/>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26" name="Google Shape;491;p7"/>
              <p:cNvSpPr/>
              <p:nvPr/>
            </p:nvSpPr>
            <p:spPr>
              <a:xfrm>
                <a:off x="4551544" y="1491441"/>
                <a:ext cx="34499" cy="46820"/>
              </a:xfrm>
              <a:custGeom>
                <a:avLst/>
                <a:gdLst/>
                <a:ahLst/>
                <a:cxnLst/>
                <a:rect l="l" t="t" r="r" b="b"/>
                <a:pathLst>
                  <a:path w="67" h="91" extrusionOk="0">
                    <a:moveTo>
                      <a:pt x="0" y="1"/>
                    </a:moveTo>
                    <a:cubicBezTo>
                      <a:pt x="14" y="3"/>
                      <a:pt x="34" y="10"/>
                      <a:pt x="49" y="29"/>
                    </a:cubicBezTo>
                    <a:cubicBezTo>
                      <a:pt x="62" y="45"/>
                      <a:pt x="66" y="63"/>
                      <a:pt x="66" y="76"/>
                    </a:cubicBezTo>
                    <a:cubicBezTo>
                      <a:pt x="66" y="82"/>
                      <a:pt x="66" y="86"/>
                      <a:pt x="65" y="90"/>
                    </a:cubicBezTo>
                    <a:cubicBezTo>
                      <a:pt x="65" y="91"/>
                      <a:pt x="65" y="91"/>
                      <a:pt x="65" y="91"/>
                    </a:cubicBezTo>
                    <a:cubicBezTo>
                      <a:pt x="66" y="91"/>
                      <a:pt x="66" y="91"/>
                      <a:pt x="66" y="91"/>
                    </a:cubicBezTo>
                    <a:cubicBezTo>
                      <a:pt x="67" y="87"/>
                      <a:pt x="67" y="82"/>
                      <a:pt x="67" y="76"/>
                    </a:cubicBezTo>
                    <a:cubicBezTo>
                      <a:pt x="67" y="62"/>
                      <a:pt x="63" y="45"/>
                      <a:pt x="50" y="29"/>
                    </a:cubicBezTo>
                    <a:cubicBezTo>
                      <a:pt x="34" y="9"/>
                      <a:pt x="15" y="2"/>
                      <a:pt x="0" y="0"/>
                    </a:cubicBezTo>
                    <a:cubicBezTo>
                      <a:pt x="0" y="1"/>
                      <a:pt x="0" y="1"/>
                      <a:pt x="0" y="1"/>
                    </a:cubicBezTo>
                    <a:cubicBezTo>
                      <a:pt x="0" y="1"/>
                      <a:pt x="0" y="1"/>
                      <a:pt x="0" y="1"/>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27" name="Google Shape;492;p7"/>
              <p:cNvSpPr/>
              <p:nvPr/>
            </p:nvSpPr>
            <p:spPr>
              <a:xfrm>
                <a:off x="4551544" y="1491441"/>
                <a:ext cx="34499" cy="46820"/>
              </a:xfrm>
              <a:custGeom>
                <a:avLst/>
                <a:gdLst/>
                <a:ahLst/>
                <a:cxnLst/>
                <a:rect l="l" t="t" r="r" b="b"/>
                <a:pathLst>
                  <a:path w="67" h="91" extrusionOk="0">
                    <a:moveTo>
                      <a:pt x="0" y="1"/>
                    </a:moveTo>
                    <a:cubicBezTo>
                      <a:pt x="14" y="3"/>
                      <a:pt x="34" y="10"/>
                      <a:pt x="49" y="29"/>
                    </a:cubicBezTo>
                    <a:cubicBezTo>
                      <a:pt x="62" y="45"/>
                      <a:pt x="66" y="63"/>
                      <a:pt x="66" y="76"/>
                    </a:cubicBezTo>
                    <a:cubicBezTo>
                      <a:pt x="66" y="82"/>
                      <a:pt x="66" y="86"/>
                      <a:pt x="65" y="90"/>
                    </a:cubicBezTo>
                    <a:cubicBezTo>
                      <a:pt x="65" y="91"/>
                      <a:pt x="65" y="91"/>
                      <a:pt x="65" y="91"/>
                    </a:cubicBezTo>
                    <a:cubicBezTo>
                      <a:pt x="66" y="91"/>
                      <a:pt x="66" y="91"/>
                      <a:pt x="66" y="91"/>
                    </a:cubicBezTo>
                    <a:cubicBezTo>
                      <a:pt x="67" y="87"/>
                      <a:pt x="67" y="82"/>
                      <a:pt x="67" y="76"/>
                    </a:cubicBezTo>
                    <a:cubicBezTo>
                      <a:pt x="67" y="62"/>
                      <a:pt x="63" y="45"/>
                      <a:pt x="50" y="29"/>
                    </a:cubicBezTo>
                    <a:cubicBezTo>
                      <a:pt x="34" y="9"/>
                      <a:pt x="15" y="2"/>
                      <a:pt x="0" y="0"/>
                    </a:cubicBezTo>
                    <a:cubicBezTo>
                      <a:pt x="0" y="1"/>
                      <a:pt x="0" y="1"/>
                      <a:pt x="0" y="1"/>
                    </a:cubicBezTo>
                    <a:cubicBezTo>
                      <a:pt x="0" y="1"/>
                      <a:pt x="0" y="1"/>
                      <a:pt x="0" y="1"/>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28" name="Google Shape;493;p7"/>
              <p:cNvSpPr/>
              <p:nvPr/>
            </p:nvSpPr>
            <p:spPr>
              <a:xfrm>
                <a:off x="4746492" y="930419"/>
                <a:ext cx="68451" cy="122116"/>
              </a:xfrm>
              <a:custGeom>
                <a:avLst/>
                <a:gdLst/>
                <a:ahLst/>
                <a:cxnLst/>
                <a:rect l="l" t="t" r="r" b="b"/>
                <a:pathLst>
                  <a:path w="133" h="237" extrusionOk="0">
                    <a:moveTo>
                      <a:pt x="120" y="28"/>
                    </a:moveTo>
                    <a:cubicBezTo>
                      <a:pt x="117" y="19"/>
                      <a:pt x="74" y="0"/>
                      <a:pt x="47" y="10"/>
                    </a:cubicBezTo>
                    <a:cubicBezTo>
                      <a:pt x="19" y="20"/>
                      <a:pt x="0" y="63"/>
                      <a:pt x="3" y="72"/>
                    </a:cubicBezTo>
                    <a:cubicBezTo>
                      <a:pt x="3" y="72"/>
                      <a:pt x="45" y="185"/>
                      <a:pt x="51" y="201"/>
                    </a:cubicBezTo>
                    <a:cubicBezTo>
                      <a:pt x="57" y="217"/>
                      <a:pt x="71" y="237"/>
                      <a:pt x="99" y="226"/>
                    </a:cubicBezTo>
                    <a:cubicBezTo>
                      <a:pt x="126" y="216"/>
                      <a:pt x="133" y="187"/>
                      <a:pt x="132" y="174"/>
                    </a:cubicBezTo>
                    <a:cubicBezTo>
                      <a:pt x="132" y="162"/>
                      <a:pt x="121" y="29"/>
                      <a:pt x="120" y="28"/>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29" name="Google Shape;494;p7"/>
              <p:cNvSpPr/>
              <p:nvPr/>
            </p:nvSpPr>
            <p:spPr>
              <a:xfrm>
                <a:off x="4751147" y="948764"/>
                <a:ext cx="54487" cy="22726"/>
              </a:xfrm>
              <a:custGeom>
                <a:avLst/>
                <a:gdLst/>
                <a:ahLst/>
                <a:cxnLst/>
                <a:rect l="l" t="t" r="r" b="b"/>
                <a:pathLst>
                  <a:path w="106" h="44" extrusionOk="0">
                    <a:moveTo>
                      <a:pt x="105" y="0"/>
                    </a:moveTo>
                    <a:cubicBezTo>
                      <a:pt x="99" y="14"/>
                      <a:pt x="86" y="30"/>
                      <a:pt x="63" y="38"/>
                    </a:cubicBezTo>
                    <a:cubicBezTo>
                      <a:pt x="53" y="42"/>
                      <a:pt x="44" y="43"/>
                      <a:pt x="36" y="43"/>
                    </a:cubicBezTo>
                    <a:cubicBezTo>
                      <a:pt x="21" y="43"/>
                      <a:pt x="8" y="39"/>
                      <a:pt x="0" y="34"/>
                    </a:cubicBezTo>
                    <a:cubicBezTo>
                      <a:pt x="0" y="35"/>
                      <a:pt x="0" y="35"/>
                      <a:pt x="0" y="35"/>
                    </a:cubicBezTo>
                    <a:cubicBezTo>
                      <a:pt x="8" y="40"/>
                      <a:pt x="20" y="44"/>
                      <a:pt x="36" y="44"/>
                    </a:cubicBezTo>
                    <a:cubicBezTo>
                      <a:pt x="44" y="44"/>
                      <a:pt x="54" y="43"/>
                      <a:pt x="64" y="39"/>
                    </a:cubicBezTo>
                    <a:cubicBezTo>
                      <a:pt x="87" y="31"/>
                      <a:pt x="100" y="14"/>
                      <a:pt x="106" y="1"/>
                    </a:cubicBezTo>
                    <a:cubicBezTo>
                      <a:pt x="105" y="0"/>
                      <a:pt x="105" y="0"/>
                      <a:pt x="105" y="0"/>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30" name="Google Shape;495;p7"/>
              <p:cNvSpPr/>
              <p:nvPr/>
            </p:nvSpPr>
            <p:spPr>
              <a:xfrm>
                <a:off x="4852454" y="1607807"/>
                <a:ext cx="64344" cy="118830"/>
              </a:xfrm>
              <a:custGeom>
                <a:avLst/>
                <a:gdLst/>
                <a:ahLst/>
                <a:cxnLst/>
                <a:rect l="l" t="t" r="r" b="b"/>
                <a:pathLst>
                  <a:path w="125" h="231" extrusionOk="0">
                    <a:moveTo>
                      <a:pt x="0" y="194"/>
                    </a:moveTo>
                    <a:cubicBezTo>
                      <a:pt x="1" y="203"/>
                      <a:pt x="39" y="231"/>
                      <a:pt x="68" y="227"/>
                    </a:cubicBezTo>
                    <a:cubicBezTo>
                      <a:pt x="97" y="223"/>
                      <a:pt x="125" y="185"/>
                      <a:pt x="124" y="176"/>
                    </a:cubicBezTo>
                    <a:cubicBezTo>
                      <a:pt x="124" y="176"/>
                      <a:pt x="107" y="56"/>
                      <a:pt x="104" y="40"/>
                    </a:cubicBezTo>
                    <a:cubicBezTo>
                      <a:pt x="102" y="23"/>
                      <a:pt x="92" y="0"/>
                      <a:pt x="63" y="4"/>
                    </a:cubicBezTo>
                    <a:cubicBezTo>
                      <a:pt x="34" y="9"/>
                      <a:pt x="22" y="35"/>
                      <a:pt x="19" y="49"/>
                    </a:cubicBezTo>
                    <a:cubicBezTo>
                      <a:pt x="17" y="60"/>
                      <a:pt x="0" y="192"/>
                      <a:pt x="0" y="194"/>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31" name="Google Shape;496;p7"/>
              <p:cNvSpPr/>
              <p:nvPr/>
            </p:nvSpPr>
            <p:spPr>
              <a:xfrm>
                <a:off x="4856013" y="1688579"/>
                <a:ext cx="57225" cy="15607"/>
              </a:xfrm>
              <a:custGeom>
                <a:avLst/>
                <a:gdLst/>
                <a:ahLst/>
                <a:cxnLst/>
                <a:rect l="l" t="t" r="r" b="b"/>
                <a:pathLst>
                  <a:path w="111" h="30" extrusionOk="0">
                    <a:moveTo>
                      <a:pt x="1" y="30"/>
                    </a:moveTo>
                    <a:cubicBezTo>
                      <a:pt x="9" y="18"/>
                      <a:pt x="26" y="5"/>
                      <a:pt x="50" y="2"/>
                    </a:cubicBezTo>
                    <a:cubicBezTo>
                      <a:pt x="54" y="1"/>
                      <a:pt x="58" y="1"/>
                      <a:pt x="61" y="1"/>
                    </a:cubicBezTo>
                    <a:cubicBezTo>
                      <a:pt x="84" y="1"/>
                      <a:pt x="101" y="11"/>
                      <a:pt x="110" y="19"/>
                    </a:cubicBezTo>
                    <a:cubicBezTo>
                      <a:pt x="111" y="19"/>
                      <a:pt x="111" y="19"/>
                      <a:pt x="111" y="19"/>
                    </a:cubicBezTo>
                    <a:cubicBezTo>
                      <a:pt x="102" y="10"/>
                      <a:pt x="84" y="0"/>
                      <a:pt x="61" y="0"/>
                    </a:cubicBezTo>
                    <a:cubicBezTo>
                      <a:pt x="58" y="0"/>
                      <a:pt x="54" y="0"/>
                      <a:pt x="50" y="1"/>
                    </a:cubicBezTo>
                    <a:cubicBezTo>
                      <a:pt x="25" y="4"/>
                      <a:pt x="9" y="17"/>
                      <a:pt x="0" y="29"/>
                    </a:cubicBezTo>
                    <a:cubicBezTo>
                      <a:pt x="1" y="30"/>
                      <a:pt x="1" y="30"/>
                      <a:pt x="1" y="30"/>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32" name="Google Shape;497;p7"/>
              <p:cNvSpPr/>
              <p:nvPr/>
            </p:nvSpPr>
            <p:spPr>
              <a:xfrm>
                <a:off x="4605210" y="1536070"/>
                <a:ext cx="109795" cy="96926"/>
              </a:xfrm>
              <a:custGeom>
                <a:avLst/>
                <a:gdLst/>
                <a:ahLst/>
                <a:cxnLst/>
                <a:rect l="l" t="t" r="r" b="b"/>
                <a:pathLst>
                  <a:path w="213" h="188" extrusionOk="0">
                    <a:moveTo>
                      <a:pt x="6" y="95"/>
                    </a:moveTo>
                    <a:cubicBezTo>
                      <a:pt x="0" y="103"/>
                      <a:pt x="4" y="150"/>
                      <a:pt x="26" y="169"/>
                    </a:cubicBezTo>
                    <a:cubicBezTo>
                      <a:pt x="48" y="188"/>
                      <a:pt x="95" y="185"/>
                      <a:pt x="101" y="177"/>
                    </a:cubicBezTo>
                    <a:cubicBezTo>
                      <a:pt x="101" y="177"/>
                      <a:pt x="180" y="86"/>
                      <a:pt x="191" y="73"/>
                    </a:cubicBezTo>
                    <a:cubicBezTo>
                      <a:pt x="202" y="61"/>
                      <a:pt x="213" y="38"/>
                      <a:pt x="191" y="19"/>
                    </a:cubicBezTo>
                    <a:cubicBezTo>
                      <a:pt x="169" y="0"/>
                      <a:pt x="140" y="8"/>
                      <a:pt x="129" y="15"/>
                    </a:cubicBezTo>
                    <a:cubicBezTo>
                      <a:pt x="119" y="21"/>
                      <a:pt x="7" y="94"/>
                      <a:pt x="6" y="95"/>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33" name="Google Shape;498;p7"/>
              <p:cNvSpPr/>
              <p:nvPr/>
            </p:nvSpPr>
            <p:spPr>
              <a:xfrm>
                <a:off x="4613972" y="1585629"/>
                <a:ext cx="41344" cy="39701"/>
              </a:xfrm>
              <a:custGeom>
                <a:avLst/>
                <a:gdLst/>
                <a:ahLst/>
                <a:cxnLst/>
                <a:rect l="l" t="t" r="r" b="b"/>
                <a:pathLst>
                  <a:path w="80" h="77" extrusionOk="0">
                    <a:moveTo>
                      <a:pt x="0" y="1"/>
                    </a:moveTo>
                    <a:cubicBezTo>
                      <a:pt x="1" y="1"/>
                      <a:pt x="3" y="1"/>
                      <a:pt x="4" y="1"/>
                    </a:cubicBezTo>
                    <a:cubicBezTo>
                      <a:pt x="18" y="1"/>
                      <a:pt x="36" y="5"/>
                      <a:pt x="53" y="19"/>
                    </a:cubicBezTo>
                    <a:cubicBezTo>
                      <a:pt x="73" y="37"/>
                      <a:pt x="79" y="59"/>
                      <a:pt x="79" y="74"/>
                    </a:cubicBezTo>
                    <a:cubicBezTo>
                      <a:pt x="79" y="75"/>
                      <a:pt x="79" y="76"/>
                      <a:pt x="79" y="77"/>
                    </a:cubicBezTo>
                    <a:cubicBezTo>
                      <a:pt x="80" y="77"/>
                      <a:pt x="80" y="77"/>
                      <a:pt x="80" y="77"/>
                    </a:cubicBezTo>
                    <a:cubicBezTo>
                      <a:pt x="80" y="76"/>
                      <a:pt x="80" y="75"/>
                      <a:pt x="80" y="74"/>
                    </a:cubicBezTo>
                    <a:cubicBezTo>
                      <a:pt x="80" y="59"/>
                      <a:pt x="74" y="36"/>
                      <a:pt x="54" y="19"/>
                    </a:cubicBezTo>
                    <a:cubicBezTo>
                      <a:pt x="37" y="4"/>
                      <a:pt x="19" y="0"/>
                      <a:pt x="4" y="0"/>
                    </a:cubicBezTo>
                    <a:cubicBezTo>
                      <a:pt x="3" y="0"/>
                      <a:pt x="1" y="0"/>
                      <a:pt x="0" y="0"/>
                    </a:cubicBezTo>
                    <a:cubicBezTo>
                      <a:pt x="0" y="1"/>
                      <a:pt x="0" y="1"/>
                      <a:pt x="0" y="1"/>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34" name="Google Shape;499;p7"/>
              <p:cNvSpPr/>
              <p:nvPr/>
            </p:nvSpPr>
            <p:spPr>
              <a:xfrm>
                <a:off x="4492403" y="1359468"/>
                <a:ext cx="121021" cy="64344"/>
              </a:xfrm>
              <a:custGeom>
                <a:avLst/>
                <a:gdLst/>
                <a:ahLst/>
                <a:cxnLst/>
                <a:rect l="l" t="t" r="r" b="b"/>
                <a:pathLst>
                  <a:path w="235" h="125" extrusionOk="0">
                    <a:moveTo>
                      <a:pt x="34" y="1"/>
                    </a:moveTo>
                    <a:cubicBezTo>
                      <a:pt x="25" y="3"/>
                      <a:pt x="0" y="43"/>
                      <a:pt x="7" y="71"/>
                    </a:cubicBezTo>
                    <a:cubicBezTo>
                      <a:pt x="14" y="100"/>
                      <a:pt x="54" y="125"/>
                      <a:pt x="63" y="122"/>
                    </a:cubicBezTo>
                    <a:cubicBezTo>
                      <a:pt x="63" y="122"/>
                      <a:pt x="181" y="95"/>
                      <a:pt x="197" y="91"/>
                    </a:cubicBezTo>
                    <a:cubicBezTo>
                      <a:pt x="214" y="87"/>
                      <a:pt x="235" y="75"/>
                      <a:pt x="229" y="46"/>
                    </a:cubicBezTo>
                    <a:cubicBezTo>
                      <a:pt x="222" y="18"/>
                      <a:pt x="194" y="8"/>
                      <a:pt x="181" y="7"/>
                    </a:cubicBezTo>
                    <a:cubicBezTo>
                      <a:pt x="169" y="6"/>
                      <a:pt x="36" y="0"/>
                      <a:pt x="34" y="1"/>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35" name="Google Shape;500;p7"/>
              <p:cNvSpPr/>
              <p:nvPr/>
            </p:nvSpPr>
            <p:spPr>
              <a:xfrm>
                <a:off x="4514034" y="1363027"/>
                <a:ext cx="18619" cy="56677"/>
              </a:xfrm>
              <a:custGeom>
                <a:avLst/>
                <a:gdLst/>
                <a:ahLst/>
                <a:cxnLst/>
                <a:rect l="l" t="t" r="r" b="b"/>
                <a:pathLst>
                  <a:path w="36" h="110" extrusionOk="0">
                    <a:moveTo>
                      <a:pt x="0" y="1"/>
                    </a:moveTo>
                    <a:cubicBezTo>
                      <a:pt x="12" y="8"/>
                      <a:pt x="27" y="23"/>
                      <a:pt x="32" y="47"/>
                    </a:cubicBezTo>
                    <a:cubicBezTo>
                      <a:pt x="34" y="54"/>
                      <a:pt x="35" y="60"/>
                      <a:pt x="35" y="66"/>
                    </a:cubicBezTo>
                    <a:cubicBezTo>
                      <a:pt x="35" y="85"/>
                      <a:pt x="27" y="100"/>
                      <a:pt x="20" y="109"/>
                    </a:cubicBezTo>
                    <a:cubicBezTo>
                      <a:pt x="21" y="110"/>
                      <a:pt x="21" y="110"/>
                      <a:pt x="21" y="110"/>
                    </a:cubicBezTo>
                    <a:cubicBezTo>
                      <a:pt x="28" y="101"/>
                      <a:pt x="36" y="85"/>
                      <a:pt x="36" y="66"/>
                    </a:cubicBezTo>
                    <a:cubicBezTo>
                      <a:pt x="36" y="60"/>
                      <a:pt x="35" y="53"/>
                      <a:pt x="33" y="47"/>
                    </a:cubicBezTo>
                    <a:cubicBezTo>
                      <a:pt x="28" y="23"/>
                      <a:pt x="13" y="8"/>
                      <a:pt x="1" y="0"/>
                    </a:cubicBezTo>
                    <a:cubicBezTo>
                      <a:pt x="0" y="1"/>
                      <a:pt x="0" y="1"/>
                      <a:pt x="0" y="1"/>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36" name="Google Shape;501;p7"/>
              <p:cNvSpPr/>
              <p:nvPr/>
            </p:nvSpPr>
            <p:spPr>
              <a:xfrm>
                <a:off x="4537307" y="1098808"/>
                <a:ext cx="110616" cy="95831"/>
              </a:xfrm>
              <a:custGeom>
                <a:avLst/>
                <a:gdLst/>
                <a:ahLst/>
                <a:cxnLst/>
                <a:rect l="l" t="t" r="r" b="b"/>
                <a:pathLst>
                  <a:path w="215" h="186" extrusionOk="0">
                    <a:moveTo>
                      <a:pt x="78" y="4"/>
                    </a:moveTo>
                    <a:cubicBezTo>
                      <a:pt x="69" y="0"/>
                      <a:pt x="25" y="16"/>
                      <a:pt x="13" y="43"/>
                    </a:cubicBezTo>
                    <a:cubicBezTo>
                      <a:pt x="0" y="69"/>
                      <a:pt x="17" y="113"/>
                      <a:pt x="25" y="117"/>
                    </a:cubicBezTo>
                    <a:cubicBezTo>
                      <a:pt x="25" y="117"/>
                      <a:pt x="135" y="168"/>
                      <a:pt x="151" y="175"/>
                    </a:cubicBezTo>
                    <a:cubicBezTo>
                      <a:pt x="166" y="182"/>
                      <a:pt x="190" y="186"/>
                      <a:pt x="202" y="159"/>
                    </a:cubicBezTo>
                    <a:cubicBezTo>
                      <a:pt x="215" y="133"/>
                      <a:pt x="199" y="108"/>
                      <a:pt x="189" y="99"/>
                    </a:cubicBezTo>
                    <a:cubicBezTo>
                      <a:pt x="180" y="91"/>
                      <a:pt x="79" y="4"/>
                      <a:pt x="78" y="4"/>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37" name="Google Shape;502;p7"/>
              <p:cNvSpPr/>
              <p:nvPr/>
            </p:nvSpPr>
            <p:spPr>
              <a:xfrm>
                <a:off x="4551544" y="1105379"/>
                <a:ext cx="29023" cy="51201"/>
              </a:xfrm>
              <a:custGeom>
                <a:avLst/>
                <a:gdLst/>
                <a:ahLst/>
                <a:cxnLst/>
                <a:rect l="l" t="t" r="r" b="b"/>
                <a:pathLst>
                  <a:path w="56" h="99" extrusionOk="0">
                    <a:moveTo>
                      <a:pt x="51" y="1"/>
                    </a:moveTo>
                    <a:cubicBezTo>
                      <a:pt x="54" y="7"/>
                      <a:pt x="55" y="16"/>
                      <a:pt x="55" y="25"/>
                    </a:cubicBezTo>
                    <a:cubicBezTo>
                      <a:pt x="55" y="35"/>
                      <a:pt x="53" y="46"/>
                      <a:pt x="48" y="57"/>
                    </a:cubicBezTo>
                    <a:cubicBezTo>
                      <a:pt x="36" y="83"/>
                      <a:pt x="15" y="95"/>
                      <a:pt x="0" y="98"/>
                    </a:cubicBezTo>
                    <a:cubicBezTo>
                      <a:pt x="1" y="99"/>
                      <a:pt x="1" y="99"/>
                      <a:pt x="1" y="99"/>
                    </a:cubicBezTo>
                    <a:cubicBezTo>
                      <a:pt x="15" y="96"/>
                      <a:pt x="37" y="84"/>
                      <a:pt x="49" y="58"/>
                    </a:cubicBezTo>
                    <a:cubicBezTo>
                      <a:pt x="54" y="46"/>
                      <a:pt x="56" y="35"/>
                      <a:pt x="56" y="25"/>
                    </a:cubicBezTo>
                    <a:cubicBezTo>
                      <a:pt x="56" y="15"/>
                      <a:pt x="55" y="7"/>
                      <a:pt x="52" y="0"/>
                    </a:cubicBezTo>
                    <a:cubicBezTo>
                      <a:pt x="51" y="1"/>
                      <a:pt x="51" y="1"/>
                      <a:pt x="51" y="1"/>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38" name="Google Shape;503;p7"/>
              <p:cNvSpPr/>
              <p:nvPr/>
            </p:nvSpPr>
            <p:spPr>
              <a:xfrm rot="400889">
                <a:off x="4850607" y="938132"/>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39" name="Google Shape;504;p7"/>
              <p:cNvSpPr/>
              <p:nvPr/>
            </p:nvSpPr>
            <p:spPr>
              <a:xfrm rot="-9524367">
                <a:off x="4722090" y="1569533"/>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40" name="Google Shape;505;p7"/>
              <p:cNvSpPr/>
              <p:nvPr/>
            </p:nvSpPr>
            <p:spPr>
              <a:xfrm rot="-7220903">
                <a:off x="4551406" y="1432040"/>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41" name="Google Shape;506;p7"/>
              <p:cNvSpPr/>
              <p:nvPr/>
            </p:nvSpPr>
            <p:spPr>
              <a:xfrm rot="-4271520">
                <a:off x="4515573" y="1198916"/>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42" name="Google Shape;507;p7"/>
              <p:cNvSpPr/>
              <p:nvPr/>
            </p:nvSpPr>
            <p:spPr>
              <a:xfrm rot="-2822264">
                <a:off x="4627816" y="1009612"/>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grpSp>
          <p:nvGrpSpPr>
            <p:cNvPr id="21" name="Google Shape;508;p7"/>
            <p:cNvGrpSpPr/>
            <p:nvPr/>
          </p:nvGrpSpPr>
          <p:grpSpPr>
            <a:xfrm>
              <a:off x="3897019" y="1756528"/>
              <a:ext cx="469087" cy="1002090"/>
              <a:chOff x="4932149" y="934526"/>
              <a:chExt cx="364556" cy="762652"/>
            </a:xfrm>
          </p:grpSpPr>
          <p:sp>
            <p:nvSpPr>
              <p:cNvPr id="198" name="Google Shape;509;p7"/>
              <p:cNvSpPr/>
              <p:nvPr/>
            </p:nvSpPr>
            <p:spPr>
              <a:xfrm>
                <a:off x="5104900" y="1004619"/>
                <a:ext cx="49011" cy="32309"/>
              </a:xfrm>
              <a:custGeom>
                <a:avLst/>
                <a:gdLst/>
                <a:ahLst/>
                <a:cxnLst/>
                <a:rect l="l" t="t" r="r" b="b"/>
                <a:pathLst>
                  <a:path w="95" h="63" extrusionOk="0">
                    <a:moveTo>
                      <a:pt x="94" y="59"/>
                    </a:moveTo>
                    <a:cubicBezTo>
                      <a:pt x="89" y="61"/>
                      <a:pt x="83" y="62"/>
                      <a:pt x="76" y="62"/>
                    </a:cubicBezTo>
                    <a:cubicBezTo>
                      <a:pt x="65" y="62"/>
                      <a:pt x="52" y="59"/>
                      <a:pt x="38" y="52"/>
                    </a:cubicBezTo>
                    <a:cubicBezTo>
                      <a:pt x="13" y="37"/>
                      <a:pt x="3" y="15"/>
                      <a:pt x="1" y="1"/>
                    </a:cubicBezTo>
                    <a:cubicBezTo>
                      <a:pt x="1" y="0"/>
                      <a:pt x="1" y="0"/>
                      <a:pt x="1" y="0"/>
                    </a:cubicBezTo>
                    <a:cubicBezTo>
                      <a:pt x="0" y="1"/>
                      <a:pt x="0" y="1"/>
                      <a:pt x="0" y="1"/>
                    </a:cubicBezTo>
                    <a:cubicBezTo>
                      <a:pt x="2" y="16"/>
                      <a:pt x="12" y="38"/>
                      <a:pt x="38" y="52"/>
                    </a:cubicBezTo>
                    <a:cubicBezTo>
                      <a:pt x="51" y="60"/>
                      <a:pt x="65" y="63"/>
                      <a:pt x="76" y="63"/>
                    </a:cubicBezTo>
                    <a:cubicBezTo>
                      <a:pt x="83" y="63"/>
                      <a:pt x="89" y="62"/>
                      <a:pt x="95" y="60"/>
                    </a:cubicBezTo>
                    <a:cubicBezTo>
                      <a:pt x="95" y="60"/>
                      <a:pt x="95" y="60"/>
                      <a:pt x="95" y="60"/>
                    </a:cubicBezTo>
                    <a:cubicBezTo>
                      <a:pt x="94" y="59"/>
                      <a:pt x="94" y="59"/>
                      <a:pt x="94" y="59"/>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99" name="Google Shape;510;p7"/>
              <p:cNvSpPr/>
              <p:nvPr/>
            </p:nvSpPr>
            <p:spPr>
              <a:xfrm>
                <a:off x="5104900" y="1004619"/>
                <a:ext cx="49011" cy="32309"/>
              </a:xfrm>
              <a:custGeom>
                <a:avLst/>
                <a:gdLst/>
                <a:ahLst/>
                <a:cxnLst/>
                <a:rect l="l" t="t" r="r" b="b"/>
                <a:pathLst>
                  <a:path w="95" h="63" extrusionOk="0">
                    <a:moveTo>
                      <a:pt x="94" y="59"/>
                    </a:moveTo>
                    <a:cubicBezTo>
                      <a:pt x="89" y="61"/>
                      <a:pt x="83" y="62"/>
                      <a:pt x="76" y="62"/>
                    </a:cubicBezTo>
                    <a:cubicBezTo>
                      <a:pt x="65" y="62"/>
                      <a:pt x="52" y="59"/>
                      <a:pt x="38" y="52"/>
                    </a:cubicBezTo>
                    <a:cubicBezTo>
                      <a:pt x="13" y="37"/>
                      <a:pt x="3" y="15"/>
                      <a:pt x="1" y="1"/>
                    </a:cubicBezTo>
                    <a:cubicBezTo>
                      <a:pt x="1" y="0"/>
                      <a:pt x="1" y="0"/>
                      <a:pt x="1" y="0"/>
                    </a:cubicBezTo>
                    <a:cubicBezTo>
                      <a:pt x="0" y="1"/>
                      <a:pt x="0" y="1"/>
                      <a:pt x="0" y="1"/>
                    </a:cubicBezTo>
                    <a:cubicBezTo>
                      <a:pt x="2" y="16"/>
                      <a:pt x="12" y="38"/>
                      <a:pt x="38" y="52"/>
                    </a:cubicBezTo>
                    <a:cubicBezTo>
                      <a:pt x="51" y="60"/>
                      <a:pt x="65" y="63"/>
                      <a:pt x="76" y="63"/>
                    </a:cubicBezTo>
                    <a:cubicBezTo>
                      <a:pt x="83" y="63"/>
                      <a:pt x="89" y="62"/>
                      <a:pt x="95" y="60"/>
                    </a:cubicBezTo>
                    <a:cubicBezTo>
                      <a:pt x="95" y="60"/>
                      <a:pt x="95" y="60"/>
                      <a:pt x="95" y="60"/>
                    </a:cubicBezTo>
                    <a:cubicBezTo>
                      <a:pt x="94" y="59"/>
                      <a:pt x="94" y="59"/>
                      <a:pt x="94" y="59"/>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00" name="Google Shape;511;p7"/>
              <p:cNvSpPr/>
              <p:nvPr/>
            </p:nvSpPr>
            <p:spPr>
              <a:xfrm>
                <a:off x="5249194" y="1235435"/>
                <a:ext cx="20535" cy="56130"/>
              </a:xfrm>
              <a:custGeom>
                <a:avLst/>
                <a:gdLst/>
                <a:ahLst/>
                <a:cxnLst/>
                <a:rect l="l" t="t" r="r" b="b"/>
                <a:pathLst>
                  <a:path w="40" h="109" extrusionOk="0">
                    <a:moveTo>
                      <a:pt x="39" y="108"/>
                    </a:moveTo>
                    <a:cubicBezTo>
                      <a:pt x="27" y="101"/>
                      <a:pt x="11" y="87"/>
                      <a:pt x="4" y="64"/>
                    </a:cubicBezTo>
                    <a:cubicBezTo>
                      <a:pt x="2" y="55"/>
                      <a:pt x="1" y="48"/>
                      <a:pt x="1" y="40"/>
                    </a:cubicBezTo>
                    <a:cubicBezTo>
                      <a:pt x="1" y="23"/>
                      <a:pt x="7" y="9"/>
                      <a:pt x="13" y="1"/>
                    </a:cubicBezTo>
                    <a:cubicBezTo>
                      <a:pt x="13" y="0"/>
                      <a:pt x="13" y="0"/>
                      <a:pt x="13" y="0"/>
                    </a:cubicBezTo>
                    <a:cubicBezTo>
                      <a:pt x="12" y="0"/>
                      <a:pt x="12" y="0"/>
                      <a:pt x="12" y="0"/>
                    </a:cubicBezTo>
                    <a:cubicBezTo>
                      <a:pt x="6" y="9"/>
                      <a:pt x="0" y="23"/>
                      <a:pt x="0" y="40"/>
                    </a:cubicBezTo>
                    <a:cubicBezTo>
                      <a:pt x="0" y="48"/>
                      <a:pt x="1" y="56"/>
                      <a:pt x="3" y="64"/>
                    </a:cubicBezTo>
                    <a:cubicBezTo>
                      <a:pt x="11" y="87"/>
                      <a:pt x="26" y="102"/>
                      <a:pt x="39" y="109"/>
                    </a:cubicBezTo>
                    <a:cubicBezTo>
                      <a:pt x="40" y="109"/>
                      <a:pt x="40" y="109"/>
                      <a:pt x="40" y="109"/>
                    </a:cubicBezTo>
                    <a:cubicBezTo>
                      <a:pt x="39" y="108"/>
                      <a:pt x="39" y="108"/>
                      <a:pt x="39" y="108"/>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01" name="Google Shape;512;p7"/>
              <p:cNvSpPr/>
              <p:nvPr/>
            </p:nvSpPr>
            <p:spPr>
              <a:xfrm>
                <a:off x="5249194" y="1235435"/>
                <a:ext cx="20535" cy="56130"/>
              </a:xfrm>
              <a:custGeom>
                <a:avLst/>
                <a:gdLst/>
                <a:ahLst/>
                <a:cxnLst/>
                <a:rect l="l" t="t" r="r" b="b"/>
                <a:pathLst>
                  <a:path w="40" h="109" extrusionOk="0">
                    <a:moveTo>
                      <a:pt x="39" y="108"/>
                    </a:moveTo>
                    <a:cubicBezTo>
                      <a:pt x="27" y="101"/>
                      <a:pt x="11" y="87"/>
                      <a:pt x="4" y="64"/>
                    </a:cubicBezTo>
                    <a:cubicBezTo>
                      <a:pt x="2" y="55"/>
                      <a:pt x="1" y="48"/>
                      <a:pt x="1" y="40"/>
                    </a:cubicBezTo>
                    <a:cubicBezTo>
                      <a:pt x="1" y="23"/>
                      <a:pt x="7" y="9"/>
                      <a:pt x="13" y="1"/>
                    </a:cubicBezTo>
                    <a:cubicBezTo>
                      <a:pt x="13" y="0"/>
                      <a:pt x="13" y="0"/>
                      <a:pt x="13" y="0"/>
                    </a:cubicBezTo>
                    <a:cubicBezTo>
                      <a:pt x="12" y="0"/>
                      <a:pt x="12" y="0"/>
                      <a:pt x="12" y="0"/>
                    </a:cubicBezTo>
                    <a:cubicBezTo>
                      <a:pt x="6" y="9"/>
                      <a:pt x="0" y="23"/>
                      <a:pt x="0" y="40"/>
                    </a:cubicBezTo>
                    <a:cubicBezTo>
                      <a:pt x="0" y="48"/>
                      <a:pt x="1" y="56"/>
                      <a:pt x="3" y="64"/>
                    </a:cubicBezTo>
                    <a:cubicBezTo>
                      <a:pt x="11" y="87"/>
                      <a:pt x="26" y="102"/>
                      <a:pt x="39" y="109"/>
                    </a:cubicBezTo>
                    <a:cubicBezTo>
                      <a:pt x="40" y="109"/>
                      <a:pt x="40" y="109"/>
                      <a:pt x="40" y="109"/>
                    </a:cubicBezTo>
                    <a:cubicBezTo>
                      <a:pt x="39" y="108"/>
                      <a:pt x="39" y="108"/>
                      <a:pt x="39" y="108"/>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02" name="Google Shape;513;p7"/>
              <p:cNvSpPr/>
              <p:nvPr/>
            </p:nvSpPr>
            <p:spPr>
              <a:xfrm>
                <a:off x="5199362" y="1485691"/>
                <a:ext cx="25737" cy="53118"/>
              </a:xfrm>
              <a:custGeom>
                <a:avLst/>
                <a:gdLst/>
                <a:ahLst/>
                <a:cxnLst/>
                <a:rect l="l" t="t" r="r" b="b"/>
                <a:pathLst>
                  <a:path w="50" h="103" extrusionOk="0">
                    <a:moveTo>
                      <a:pt x="8" y="103"/>
                    </a:moveTo>
                    <a:cubicBezTo>
                      <a:pt x="4" y="95"/>
                      <a:pt x="1" y="84"/>
                      <a:pt x="1" y="72"/>
                    </a:cubicBezTo>
                    <a:cubicBezTo>
                      <a:pt x="1" y="64"/>
                      <a:pt x="3" y="55"/>
                      <a:pt x="6" y="46"/>
                    </a:cubicBezTo>
                    <a:cubicBezTo>
                      <a:pt x="16" y="19"/>
                      <a:pt x="36" y="5"/>
                      <a:pt x="50" y="1"/>
                    </a:cubicBezTo>
                    <a:cubicBezTo>
                      <a:pt x="50" y="0"/>
                      <a:pt x="50" y="0"/>
                      <a:pt x="50" y="0"/>
                    </a:cubicBezTo>
                    <a:cubicBezTo>
                      <a:pt x="50" y="0"/>
                      <a:pt x="50" y="0"/>
                      <a:pt x="50" y="0"/>
                    </a:cubicBezTo>
                    <a:cubicBezTo>
                      <a:pt x="35" y="4"/>
                      <a:pt x="15" y="18"/>
                      <a:pt x="5" y="46"/>
                    </a:cubicBezTo>
                    <a:cubicBezTo>
                      <a:pt x="2" y="55"/>
                      <a:pt x="0" y="64"/>
                      <a:pt x="0" y="72"/>
                    </a:cubicBezTo>
                    <a:cubicBezTo>
                      <a:pt x="0" y="85"/>
                      <a:pt x="3" y="95"/>
                      <a:pt x="7" y="103"/>
                    </a:cubicBezTo>
                    <a:cubicBezTo>
                      <a:pt x="8" y="103"/>
                      <a:pt x="8" y="103"/>
                      <a:pt x="8" y="103"/>
                    </a:cubicBezTo>
                    <a:cubicBezTo>
                      <a:pt x="8" y="103"/>
                      <a:pt x="8" y="103"/>
                      <a:pt x="8" y="103"/>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03" name="Google Shape;514;p7"/>
              <p:cNvSpPr/>
              <p:nvPr/>
            </p:nvSpPr>
            <p:spPr>
              <a:xfrm>
                <a:off x="5199362" y="1485691"/>
                <a:ext cx="25737" cy="53118"/>
              </a:xfrm>
              <a:custGeom>
                <a:avLst/>
                <a:gdLst/>
                <a:ahLst/>
                <a:cxnLst/>
                <a:rect l="l" t="t" r="r" b="b"/>
                <a:pathLst>
                  <a:path w="50" h="103" extrusionOk="0">
                    <a:moveTo>
                      <a:pt x="8" y="103"/>
                    </a:moveTo>
                    <a:cubicBezTo>
                      <a:pt x="4" y="95"/>
                      <a:pt x="1" y="84"/>
                      <a:pt x="1" y="72"/>
                    </a:cubicBezTo>
                    <a:cubicBezTo>
                      <a:pt x="1" y="64"/>
                      <a:pt x="3" y="55"/>
                      <a:pt x="6" y="46"/>
                    </a:cubicBezTo>
                    <a:cubicBezTo>
                      <a:pt x="16" y="19"/>
                      <a:pt x="36" y="5"/>
                      <a:pt x="50" y="1"/>
                    </a:cubicBezTo>
                    <a:cubicBezTo>
                      <a:pt x="50" y="0"/>
                      <a:pt x="50" y="0"/>
                      <a:pt x="50" y="0"/>
                    </a:cubicBezTo>
                    <a:cubicBezTo>
                      <a:pt x="50" y="0"/>
                      <a:pt x="50" y="0"/>
                      <a:pt x="50" y="0"/>
                    </a:cubicBezTo>
                    <a:cubicBezTo>
                      <a:pt x="35" y="4"/>
                      <a:pt x="15" y="18"/>
                      <a:pt x="5" y="46"/>
                    </a:cubicBezTo>
                    <a:cubicBezTo>
                      <a:pt x="2" y="55"/>
                      <a:pt x="0" y="64"/>
                      <a:pt x="0" y="72"/>
                    </a:cubicBezTo>
                    <a:cubicBezTo>
                      <a:pt x="0" y="85"/>
                      <a:pt x="3" y="95"/>
                      <a:pt x="7" y="103"/>
                    </a:cubicBezTo>
                    <a:cubicBezTo>
                      <a:pt x="8" y="103"/>
                      <a:pt x="8" y="103"/>
                      <a:pt x="8" y="103"/>
                    </a:cubicBezTo>
                    <a:cubicBezTo>
                      <a:pt x="8" y="103"/>
                      <a:pt x="8" y="103"/>
                      <a:pt x="8" y="103"/>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04" name="Google Shape;515;p7"/>
              <p:cNvSpPr/>
              <p:nvPr/>
            </p:nvSpPr>
            <p:spPr>
              <a:xfrm>
                <a:off x="4981415" y="1663389"/>
                <a:ext cx="52023" cy="27380"/>
              </a:xfrm>
              <a:custGeom>
                <a:avLst/>
                <a:gdLst/>
                <a:ahLst/>
                <a:cxnLst/>
                <a:rect l="l" t="t" r="r" b="b"/>
                <a:pathLst>
                  <a:path w="101" h="53" extrusionOk="0">
                    <a:moveTo>
                      <a:pt x="1" y="53"/>
                    </a:moveTo>
                    <a:cubicBezTo>
                      <a:pt x="5" y="39"/>
                      <a:pt x="16" y="21"/>
                      <a:pt x="37" y="10"/>
                    </a:cubicBezTo>
                    <a:cubicBezTo>
                      <a:pt x="50" y="3"/>
                      <a:pt x="63" y="1"/>
                      <a:pt x="73" y="1"/>
                    </a:cubicBezTo>
                    <a:cubicBezTo>
                      <a:pt x="84" y="1"/>
                      <a:pt x="94" y="3"/>
                      <a:pt x="100" y="6"/>
                    </a:cubicBezTo>
                    <a:cubicBezTo>
                      <a:pt x="101" y="6"/>
                      <a:pt x="101" y="6"/>
                      <a:pt x="101" y="6"/>
                    </a:cubicBezTo>
                    <a:cubicBezTo>
                      <a:pt x="101" y="5"/>
                      <a:pt x="101" y="5"/>
                      <a:pt x="101" y="5"/>
                    </a:cubicBezTo>
                    <a:cubicBezTo>
                      <a:pt x="94" y="2"/>
                      <a:pt x="84" y="0"/>
                      <a:pt x="73" y="0"/>
                    </a:cubicBezTo>
                    <a:cubicBezTo>
                      <a:pt x="62" y="0"/>
                      <a:pt x="50" y="2"/>
                      <a:pt x="37" y="9"/>
                    </a:cubicBezTo>
                    <a:cubicBezTo>
                      <a:pt x="15" y="21"/>
                      <a:pt x="4" y="38"/>
                      <a:pt x="0" y="52"/>
                    </a:cubicBezTo>
                    <a:cubicBezTo>
                      <a:pt x="0" y="53"/>
                      <a:pt x="0" y="53"/>
                      <a:pt x="0" y="53"/>
                    </a:cubicBezTo>
                    <a:cubicBezTo>
                      <a:pt x="1" y="53"/>
                      <a:pt x="1" y="53"/>
                      <a:pt x="1" y="53"/>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05" name="Google Shape;516;p7"/>
              <p:cNvSpPr/>
              <p:nvPr/>
            </p:nvSpPr>
            <p:spPr>
              <a:xfrm>
                <a:off x="4981415" y="1663389"/>
                <a:ext cx="52023" cy="27380"/>
              </a:xfrm>
              <a:custGeom>
                <a:avLst/>
                <a:gdLst/>
                <a:ahLst/>
                <a:cxnLst/>
                <a:rect l="l" t="t" r="r" b="b"/>
                <a:pathLst>
                  <a:path w="101" h="53" extrusionOk="0">
                    <a:moveTo>
                      <a:pt x="1" y="53"/>
                    </a:moveTo>
                    <a:cubicBezTo>
                      <a:pt x="5" y="39"/>
                      <a:pt x="16" y="21"/>
                      <a:pt x="37" y="10"/>
                    </a:cubicBezTo>
                    <a:cubicBezTo>
                      <a:pt x="50" y="3"/>
                      <a:pt x="63" y="1"/>
                      <a:pt x="73" y="1"/>
                    </a:cubicBezTo>
                    <a:cubicBezTo>
                      <a:pt x="84" y="1"/>
                      <a:pt x="94" y="3"/>
                      <a:pt x="100" y="6"/>
                    </a:cubicBezTo>
                    <a:cubicBezTo>
                      <a:pt x="101" y="6"/>
                      <a:pt x="101" y="6"/>
                      <a:pt x="101" y="6"/>
                    </a:cubicBezTo>
                    <a:cubicBezTo>
                      <a:pt x="101" y="5"/>
                      <a:pt x="101" y="5"/>
                      <a:pt x="101" y="5"/>
                    </a:cubicBezTo>
                    <a:cubicBezTo>
                      <a:pt x="94" y="2"/>
                      <a:pt x="84" y="0"/>
                      <a:pt x="73" y="0"/>
                    </a:cubicBezTo>
                    <a:cubicBezTo>
                      <a:pt x="62" y="0"/>
                      <a:pt x="50" y="2"/>
                      <a:pt x="37" y="9"/>
                    </a:cubicBezTo>
                    <a:cubicBezTo>
                      <a:pt x="15" y="21"/>
                      <a:pt x="4" y="38"/>
                      <a:pt x="0" y="52"/>
                    </a:cubicBezTo>
                    <a:cubicBezTo>
                      <a:pt x="0" y="53"/>
                      <a:pt x="0" y="53"/>
                      <a:pt x="0" y="53"/>
                    </a:cubicBezTo>
                    <a:cubicBezTo>
                      <a:pt x="1" y="53"/>
                      <a:pt x="1" y="53"/>
                      <a:pt x="1" y="53"/>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06" name="Google Shape;517;p7"/>
              <p:cNvSpPr/>
              <p:nvPr/>
            </p:nvSpPr>
            <p:spPr>
              <a:xfrm>
                <a:off x="4974023" y="934526"/>
                <a:ext cx="85153" cy="113902"/>
              </a:xfrm>
              <a:custGeom>
                <a:avLst/>
                <a:gdLst/>
                <a:ahLst/>
                <a:cxnLst/>
                <a:rect l="l" t="t" r="r" b="b"/>
                <a:pathLst>
                  <a:path w="165" h="221" extrusionOk="0">
                    <a:moveTo>
                      <a:pt x="162" y="66"/>
                    </a:moveTo>
                    <a:cubicBezTo>
                      <a:pt x="165" y="57"/>
                      <a:pt x="142" y="16"/>
                      <a:pt x="114" y="8"/>
                    </a:cubicBezTo>
                    <a:cubicBezTo>
                      <a:pt x="86" y="0"/>
                      <a:pt x="44" y="23"/>
                      <a:pt x="42" y="32"/>
                    </a:cubicBezTo>
                    <a:cubicBezTo>
                      <a:pt x="42" y="32"/>
                      <a:pt x="9" y="148"/>
                      <a:pt x="5" y="165"/>
                    </a:cubicBezTo>
                    <a:cubicBezTo>
                      <a:pt x="0" y="181"/>
                      <a:pt x="0" y="206"/>
                      <a:pt x="28" y="213"/>
                    </a:cubicBezTo>
                    <a:cubicBezTo>
                      <a:pt x="56" y="221"/>
                      <a:pt x="79" y="202"/>
                      <a:pt x="86" y="191"/>
                    </a:cubicBezTo>
                    <a:cubicBezTo>
                      <a:pt x="93" y="181"/>
                      <a:pt x="162" y="67"/>
                      <a:pt x="162" y="66"/>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07" name="Google Shape;518;p7"/>
              <p:cNvSpPr/>
              <p:nvPr/>
            </p:nvSpPr>
            <p:spPr>
              <a:xfrm>
                <a:off x="4998391" y="952049"/>
                <a:ext cx="54487" cy="22999"/>
              </a:xfrm>
              <a:custGeom>
                <a:avLst/>
                <a:gdLst/>
                <a:ahLst/>
                <a:cxnLst/>
                <a:rect l="l" t="t" r="r" b="b"/>
                <a:pathLst>
                  <a:path w="106" h="45" extrusionOk="0">
                    <a:moveTo>
                      <a:pt x="106" y="35"/>
                    </a:moveTo>
                    <a:cubicBezTo>
                      <a:pt x="97" y="40"/>
                      <a:pt x="85" y="44"/>
                      <a:pt x="71" y="44"/>
                    </a:cubicBezTo>
                    <a:cubicBezTo>
                      <a:pt x="64" y="44"/>
                      <a:pt x="57" y="43"/>
                      <a:pt x="49" y="41"/>
                    </a:cubicBezTo>
                    <a:cubicBezTo>
                      <a:pt x="22" y="33"/>
                      <a:pt x="7" y="14"/>
                      <a:pt x="1" y="0"/>
                    </a:cubicBezTo>
                    <a:cubicBezTo>
                      <a:pt x="0" y="1"/>
                      <a:pt x="0" y="1"/>
                      <a:pt x="0" y="1"/>
                    </a:cubicBezTo>
                    <a:cubicBezTo>
                      <a:pt x="6" y="15"/>
                      <a:pt x="21" y="34"/>
                      <a:pt x="49" y="42"/>
                    </a:cubicBezTo>
                    <a:cubicBezTo>
                      <a:pt x="57" y="44"/>
                      <a:pt x="64" y="45"/>
                      <a:pt x="71" y="45"/>
                    </a:cubicBezTo>
                    <a:cubicBezTo>
                      <a:pt x="85" y="45"/>
                      <a:pt x="97" y="41"/>
                      <a:pt x="106" y="36"/>
                    </a:cubicBezTo>
                    <a:cubicBezTo>
                      <a:pt x="106" y="35"/>
                      <a:pt x="106" y="35"/>
                      <a:pt x="106" y="35"/>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08" name="Google Shape;519;p7"/>
              <p:cNvSpPr/>
              <p:nvPr/>
            </p:nvSpPr>
            <p:spPr>
              <a:xfrm>
                <a:off x="5125999" y="1107294"/>
                <a:ext cx="121021" cy="76665"/>
              </a:xfrm>
              <a:custGeom>
                <a:avLst/>
                <a:gdLst/>
                <a:ahLst/>
                <a:cxnLst/>
                <a:rect l="l" t="t" r="r" b="b"/>
                <a:pathLst>
                  <a:path w="235" h="149" extrusionOk="0">
                    <a:moveTo>
                      <a:pt x="213" y="115"/>
                    </a:moveTo>
                    <a:cubicBezTo>
                      <a:pt x="222" y="110"/>
                      <a:pt x="235" y="65"/>
                      <a:pt x="221" y="40"/>
                    </a:cubicBezTo>
                    <a:cubicBezTo>
                      <a:pt x="208" y="14"/>
                      <a:pt x="162" y="0"/>
                      <a:pt x="154" y="5"/>
                    </a:cubicBezTo>
                    <a:cubicBezTo>
                      <a:pt x="154" y="5"/>
                      <a:pt x="48" y="62"/>
                      <a:pt x="33" y="70"/>
                    </a:cubicBezTo>
                    <a:cubicBezTo>
                      <a:pt x="18" y="78"/>
                      <a:pt x="0" y="95"/>
                      <a:pt x="14" y="121"/>
                    </a:cubicBezTo>
                    <a:cubicBezTo>
                      <a:pt x="28" y="146"/>
                      <a:pt x="57" y="149"/>
                      <a:pt x="70" y="146"/>
                    </a:cubicBezTo>
                    <a:cubicBezTo>
                      <a:pt x="82" y="144"/>
                      <a:pt x="212" y="116"/>
                      <a:pt x="213" y="115"/>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09" name="Google Shape;520;p7"/>
              <p:cNvSpPr/>
              <p:nvPr/>
            </p:nvSpPr>
            <p:spPr>
              <a:xfrm>
                <a:off x="5201827" y="1112224"/>
                <a:ext cx="27380" cy="52023"/>
              </a:xfrm>
              <a:custGeom>
                <a:avLst/>
                <a:gdLst/>
                <a:ahLst/>
                <a:cxnLst/>
                <a:rect l="l" t="t" r="r" b="b"/>
                <a:pathLst>
                  <a:path w="53" h="101" extrusionOk="0">
                    <a:moveTo>
                      <a:pt x="53" y="100"/>
                    </a:moveTo>
                    <a:cubicBezTo>
                      <a:pt x="39" y="96"/>
                      <a:pt x="22" y="85"/>
                      <a:pt x="10" y="64"/>
                    </a:cubicBezTo>
                    <a:cubicBezTo>
                      <a:pt x="3" y="51"/>
                      <a:pt x="1" y="38"/>
                      <a:pt x="1" y="27"/>
                    </a:cubicBezTo>
                    <a:cubicBezTo>
                      <a:pt x="1" y="16"/>
                      <a:pt x="3" y="7"/>
                      <a:pt x="6" y="1"/>
                    </a:cubicBezTo>
                    <a:cubicBezTo>
                      <a:pt x="5" y="0"/>
                      <a:pt x="5" y="0"/>
                      <a:pt x="5" y="0"/>
                    </a:cubicBezTo>
                    <a:cubicBezTo>
                      <a:pt x="2" y="7"/>
                      <a:pt x="0" y="16"/>
                      <a:pt x="0" y="27"/>
                    </a:cubicBezTo>
                    <a:cubicBezTo>
                      <a:pt x="0" y="38"/>
                      <a:pt x="2" y="51"/>
                      <a:pt x="9" y="64"/>
                    </a:cubicBezTo>
                    <a:cubicBezTo>
                      <a:pt x="21" y="86"/>
                      <a:pt x="39" y="97"/>
                      <a:pt x="53" y="101"/>
                    </a:cubicBezTo>
                    <a:cubicBezTo>
                      <a:pt x="53" y="100"/>
                      <a:pt x="53" y="100"/>
                      <a:pt x="53" y="100"/>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10" name="Google Shape;521;p7"/>
              <p:cNvSpPr/>
              <p:nvPr/>
            </p:nvSpPr>
            <p:spPr>
              <a:xfrm>
                <a:off x="5183470" y="1347984"/>
                <a:ext cx="113235" cy="72558"/>
              </a:xfrm>
              <a:custGeom>
                <a:avLst/>
                <a:gdLst/>
                <a:ahLst/>
                <a:cxnLst/>
                <a:rect l="l" t="t" r="r" b="b"/>
                <a:pathLst>
                  <a:path w="223" h="141" extrusionOk="0">
                    <a:moveTo>
                      <a:pt x="171" y="140"/>
                    </a:moveTo>
                    <a:cubicBezTo>
                      <a:pt x="181" y="141"/>
                      <a:pt x="217" y="111"/>
                      <a:pt x="220" y="82"/>
                    </a:cubicBezTo>
                    <a:cubicBezTo>
                      <a:pt x="223" y="53"/>
                      <a:pt x="193" y="16"/>
                      <a:pt x="184" y="15"/>
                    </a:cubicBezTo>
                    <a:cubicBezTo>
                      <a:pt x="184" y="15"/>
                      <a:pt x="64" y="3"/>
                      <a:pt x="47" y="1"/>
                    </a:cubicBezTo>
                    <a:cubicBezTo>
                      <a:pt x="30" y="0"/>
                      <a:pt x="6" y="4"/>
                      <a:pt x="3" y="33"/>
                    </a:cubicBezTo>
                    <a:cubicBezTo>
                      <a:pt x="0" y="62"/>
                      <a:pt x="23" y="80"/>
                      <a:pt x="35" y="86"/>
                    </a:cubicBezTo>
                    <a:cubicBezTo>
                      <a:pt x="46" y="91"/>
                      <a:pt x="170" y="140"/>
                      <a:pt x="171" y="140"/>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11" name="Google Shape;522;p7"/>
              <p:cNvSpPr/>
              <p:nvPr/>
            </p:nvSpPr>
            <p:spPr>
              <a:xfrm>
                <a:off x="5259314" y="1360023"/>
                <a:ext cx="16976" cy="56677"/>
              </a:xfrm>
              <a:custGeom>
                <a:avLst/>
                <a:gdLst/>
                <a:ahLst/>
                <a:cxnLst/>
                <a:rect l="l" t="t" r="r" b="b"/>
                <a:pathLst>
                  <a:path w="33" h="110" extrusionOk="0">
                    <a:moveTo>
                      <a:pt x="16" y="110"/>
                    </a:moveTo>
                    <a:cubicBezTo>
                      <a:pt x="8" y="100"/>
                      <a:pt x="1" y="84"/>
                      <a:pt x="1" y="64"/>
                    </a:cubicBezTo>
                    <a:cubicBezTo>
                      <a:pt x="1" y="61"/>
                      <a:pt x="1" y="58"/>
                      <a:pt x="1" y="55"/>
                    </a:cubicBezTo>
                    <a:cubicBezTo>
                      <a:pt x="4" y="27"/>
                      <a:pt x="20" y="9"/>
                      <a:pt x="33" y="1"/>
                    </a:cubicBezTo>
                    <a:cubicBezTo>
                      <a:pt x="32" y="0"/>
                      <a:pt x="32" y="0"/>
                      <a:pt x="32" y="0"/>
                    </a:cubicBezTo>
                    <a:cubicBezTo>
                      <a:pt x="20" y="8"/>
                      <a:pt x="3" y="26"/>
                      <a:pt x="0" y="55"/>
                    </a:cubicBezTo>
                    <a:cubicBezTo>
                      <a:pt x="0" y="58"/>
                      <a:pt x="0" y="61"/>
                      <a:pt x="0" y="64"/>
                    </a:cubicBezTo>
                    <a:cubicBezTo>
                      <a:pt x="0" y="84"/>
                      <a:pt x="7" y="100"/>
                      <a:pt x="15" y="110"/>
                    </a:cubicBezTo>
                    <a:cubicBezTo>
                      <a:pt x="16" y="110"/>
                      <a:pt x="16" y="110"/>
                      <a:pt x="16" y="110"/>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12" name="Google Shape;523;p7"/>
              <p:cNvSpPr/>
              <p:nvPr/>
            </p:nvSpPr>
            <p:spPr>
              <a:xfrm>
                <a:off x="5050961" y="1535523"/>
                <a:ext cx="97200" cy="109247"/>
              </a:xfrm>
              <a:custGeom>
                <a:avLst/>
                <a:gdLst/>
                <a:ahLst/>
                <a:cxnLst/>
                <a:rect l="l" t="t" r="r" b="b"/>
                <a:pathLst>
                  <a:path w="189" h="212" extrusionOk="0">
                    <a:moveTo>
                      <a:pt x="96" y="206"/>
                    </a:moveTo>
                    <a:cubicBezTo>
                      <a:pt x="104" y="212"/>
                      <a:pt x="151" y="208"/>
                      <a:pt x="170" y="186"/>
                    </a:cubicBezTo>
                    <a:cubicBezTo>
                      <a:pt x="189" y="164"/>
                      <a:pt x="185" y="117"/>
                      <a:pt x="178" y="110"/>
                    </a:cubicBezTo>
                    <a:cubicBezTo>
                      <a:pt x="178" y="110"/>
                      <a:pt x="86" y="32"/>
                      <a:pt x="73" y="21"/>
                    </a:cubicBezTo>
                    <a:cubicBezTo>
                      <a:pt x="60" y="10"/>
                      <a:pt x="38" y="0"/>
                      <a:pt x="19" y="22"/>
                    </a:cubicBezTo>
                    <a:cubicBezTo>
                      <a:pt x="0" y="44"/>
                      <a:pt x="8" y="72"/>
                      <a:pt x="15" y="84"/>
                    </a:cubicBezTo>
                    <a:cubicBezTo>
                      <a:pt x="21" y="94"/>
                      <a:pt x="95" y="205"/>
                      <a:pt x="96" y="206"/>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13" name="Google Shape;524;p7"/>
              <p:cNvSpPr/>
              <p:nvPr/>
            </p:nvSpPr>
            <p:spPr>
              <a:xfrm>
                <a:off x="5100793" y="1594390"/>
                <a:ext cx="39154" cy="42166"/>
              </a:xfrm>
              <a:custGeom>
                <a:avLst/>
                <a:gdLst/>
                <a:ahLst/>
                <a:cxnLst/>
                <a:rect l="l" t="t" r="r" b="b"/>
                <a:pathLst>
                  <a:path w="76" h="82" extrusionOk="0">
                    <a:moveTo>
                      <a:pt x="1" y="81"/>
                    </a:moveTo>
                    <a:cubicBezTo>
                      <a:pt x="1" y="80"/>
                      <a:pt x="1" y="78"/>
                      <a:pt x="1" y="76"/>
                    </a:cubicBezTo>
                    <a:cubicBezTo>
                      <a:pt x="1" y="62"/>
                      <a:pt x="5" y="45"/>
                      <a:pt x="19" y="28"/>
                    </a:cubicBezTo>
                    <a:cubicBezTo>
                      <a:pt x="37" y="7"/>
                      <a:pt x="59" y="1"/>
                      <a:pt x="73" y="1"/>
                    </a:cubicBezTo>
                    <a:cubicBezTo>
                      <a:pt x="74" y="1"/>
                      <a:pt x="75" y="1"/>
                      <a:pt x="76" y="1"/>
                    </a:cubicBezTo>
                    <a:cubicBezTo>
                      <a:pt x="76" y="0"/>
                      <a:pt x="76" y="0"/>
                      <a:pt x="76" y="0"/>
                    </a:cubicBezTo>
                    <a:cubicBezTo>
                      <a:pt x="75" y="0"/>
                      <a:pt x="74" y="0"/>
                      <a:pt x="73" y="0"/>
                    </a:cubicBezTo>
                    <a:cubicBezTo>
                      <a:pt x="58" y="0"/>
                      <a:pt x="36" y="7"/>
                      <a:pt x="18" y="27"/>
                    </a:cubicBezTo>
                    <a:cubicBezTo>
                      <a:pt x="4" y="44"/>
                      <a:pt x="0" y="62"/>
                      <a:pt x="0" y="76"/>
                    </a:cubicBezTo>
                    <a:cubicBezTo>
                      <a:pt x="0" y="78"/>
                      <a:pt x="0" y="80"/>
                      <a:pt x="0" y="82"/>
                    </a:cubicBezTo>
                    <a:cubicBezTo>
                      <a:pt x="1" y="81"/>
                      <a:pt x="1" y="81"/>
                      <a:pt x="1" y="81"/>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14" name="Google Shape;525;p7"/>
              <p:cNvSpPr/>
              <p:nvPr/>
            </p:nvSpPr>
            <p:spPr>
              <a:xfrm rot="2636713">
                <a:off x="5047818" y="1013494"/>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15" name="Google Shape;526;p7"/>
              <p:cNvSpPr/>
              <p:nvPr/>
            </p:nvSpPr>
            <p:spPr>
              <a:xfrm rot="4769209">
                <a:off x="5161348" y="1214466"/>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16" name="Google Shape;527;p7"/>
              <p:cNvSpPr/>
              <p:nvPr/>
            </p:nvSpPr>
            <p:spPr>
              <a:xfrm rot="7212185">
                <a:off x="5125649" y="1431944"/>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17" name="Google Shape;528;p7"/>
              <p:cNvSpPr/>
              <p:nvPr/>
            </p:nvSpPr>
            <p:spPr>
              <a:xfrm rot="9476839">
                <a:off x="4948486" y="1573900"/>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grpSp>
          <p:nvGrpSpPr>
            <p:cNvPr id="22" name="Google Shape;529;p7"/>
            <p:cNvGrpSpPr/>
            <p:nvPr/>
          </p:nvGrpSpPr>
          <p:grpSpPr>
            <a:xfrm>
              <a:off x="3676769" y="1992346"/>
              <a:ext cx="398465" cy="106849"/>
              <a:chOff x="5509927" y="1525382"/>
              <a:chExt cx="309672" cy="81319"/>
            </a:xfrm>
          </p:grpSpPr>
          <p:sp>
            <p:nvSpPr>
              <p:cNvPr id="195" name="Google Shape;530;p7"/>
              <p:cNvSpPr/>
              <p:nvPr/>
            </p:nvSpPr>
            <p:spPr>
              <a:xfrm>
                <a:off x="5509927" y="1525382"/>
                <a:ext cx="288588" cy="80772"/>
              </a:xfrm>
              <a:custGeom>
                <a:avLst/>
                <a:gdLst/>
                <a:ahLst/>
                <a:cxnLst/>
                <a:rect l="l" t="t" r="r" b="b"/>
                <a:pathLst>
                  <a:path w="560" h="157" extrusionOk="0">
                    <a:moveTo>
                      <a:pt x="397" y="157"/>
                    </a:moveTo>
                    <a:cubicBezTo>
                      <a:pt x="424" y="157"/>
                      <a:pt x="437" y="125"/>
                      <a:pt x="450" y="91"/>
                    </a:cubicBezTo>
                    <a:cubicBezTo>
                      <a:pt x="463" y="60"/>
                      <a:pt x="477" y="25"/>
                      <a:pt x="499" y="25"/>
                    </a:cubicBezTo>
                    <a:cubicBezTo>
                      <a:pt x="514" y="25"/>
                      <a:pt x="529" y="50"/>
                      <a:pt x="534" y="62"/>
                    </a:cubicBezTo>
                    <a:cubicBezTo>
                      <a:pt x="537" y="68"/>
                      <a:pt x="544" y="71"/>
                      <a:pt x="551" y="69"/>
                    </a:cubicBezTo>
                    <a:cubicBezTo>
                      <a:pt x="557" y="66"/>
                      <a:pt x="560" y="58"/>
                      <a:pt x="557" y="52"/>
                    </a:cubicBezTo>
                    <a:cubicBezTo>
                      <a:pt x="555" y="47"/>
                      <a:pt x="534" y="0"/>
                      <a:pt x="499" y="0"/>
                    </a:cubicBezTo>
                    <a:cubicBezTo>
                      <a:pt x="460" y="0"/>
                      <a:pt x="443" y="44"/>
                      <a:pt x="427" y="82"/>
                    </a:cubicBezTo>
                    <a:cubicBezTo>
                      <a:pt x="418" y="104"/>
                      <a:pt x="407" y="132"/>
                      <a:pt x="397" y="132"/>
                    </a:cubicBezTo>
                    <a:cubicBezTo>
                      <a:pt x="385" y="132"/>
                      <a:pt x="372" y="103"/>
                      <a:pt x="361" y="80"/>
                    </a:cubicBezTo>
                    <a:cubicBezTo>
                      <a:pt x="344" y="43"/>
                      <a:pt x="325" y="0"/>
                      <a:pt x="288" y="0"/>
                    </a:cubicBezTo>
                    <a:cubicBezTo>
                      <a:pt x="251" y="0"/>
                      <a:pt x="232" y="43"/>
                      <a:pt x="216" y="81"/>
                    </a:cubicBezTo>
                    <a:cubicBezTo>
                      <a:pt x="206" y="103"/>
                      <a:pt x="193" y="132"/>
                      <a:pt x="183" y="132"/>
                    </a:cubicBezTo>
                    <a:cubicBezTo>
                      <a:pt x="173" y="132"/>
                      <a:pt x="157" y="102"/>
                      <a:pt x="145" y="80"/>
                    </a:cubicBezTo>
                    <a:cubicBezTo>
                      <a:pt x="125" y="43"/>
                      <a:pt x="103" y="0"/>
                      <a:pt x="67" y="0"/>
                    </a:cubicBezTo>
                    <a:cubicBezTo>
                      <a:pt x="41" y="0"/>
                      <a:pt x="11" y="21"/>
                      <a:pt x="7" y="23"/>
                    </a:cubicBezTo>
                    <a:cubicBezTo>
                      <a:pt x="2" y="27"/>
                      <a:pt x="0" y="35"/>
                      <a:pt x="4" y="41"/>
                    </a:cubicBezTo>
                    <a:cubicBezTo>
                      <a:pt x="8" y="46"/>
                      <a:pt x="16" y="48"/>
                      <a:pt x="22" y="44"/>
                    </a:cubicBezTo>
                    <a:cubicBezTo>
                      <a:pt x="29" y="39"/>
                      <a:pt x="52" y="25"/>
                      <a:pt x="67" y="25"/>
                    </a:cubicBezTo>
                    <a:cubicBezTo>
                      <a:pt x="88" y="25"/>
                      <a:pt x="107" y="61"/>
                      <a:pt x="123" y="92"/>
                    </a:cubicBezTo>
                    <a:cubicBezTo>
                      <a:pt x="142" y="127"/>
                      <a:pt x="158" y="157"/>
                      <a:pt x="183" y="157"/>
                    </a:cubicBezTo>
                    <a:cubicBezTo>
                      <a:pt x="210" y="157"/>
                      <a:pt x="224" y="125"/>
                      <a:pt x="239" y="91"/>
                    </a:cubicBezTo>
                    <a:cubicBezTo>
                      <a:pt x="252" y="60"/>
                      <a:pt x="268" y="25"/>
                      <a:pt x="288" y="25"/>
                    </a:cubicBezTo>
                    <a:cubicBezTo>
                      <a:pt x="309" y="25"/>
                      <a:pt x="325" y="60"/>
                      <a:pt x="339" y="90"/>
                    </a:cubicBezTo>
                    <a:cubicBezTo>
                      <a:pt x="355" y="125"/>
                      <a:pt x="369" y="157"/>
                      <a:pt x="397"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96" name="Google Shape;531;p7"/>
              <p:cNvSpPr/>
              <p:nvPr/>
            </p:nvSpPr>
            <p:spPr>
              <a:xfrm>
                <a:off x="5509927" y="1525929"/>
                <a:ext cx="288588" cy="80772"/>
              </a:xfrm>
              <a:custGeom>
                <a:avLst/>
                <a:gdLst/>
                <a:ahLst/>
                <a:cxnLst/>
                <a:rect l="l" t="t" r="r" b="b"/>
                <a:pathLst>
                  <a:path w="560" h="157" extrusionOk="0">
                    <a:moveTo>
                      <a:pt x="499" y="157"/>
                    </a:moveTo>
                    <a:cubicBezTo>
                      <a:pt x="460" y="157"/>
                      <a:pt x="443" y="113"/>
                      <a:pt x="427" y="75"/>
                    </a:cubicBezTo>
                    <a:cubicBezTo>
                      <a:pt x="418" y="53"/>
                      <a:pt x="407" y="25"/>
                      <a:pt x="397" y="25"/>
                    </a:cubicBezTo>
                    <a:cubicBezTo>
                      <a:pt x="385" y="25"/>
                      <a:pt x="372" y="54"/>
                      <a:pt x="361" y="77"/>
                    </a:cubicBezTo>
                    <a:cubicBezTo>
                      <a:pt x="344" y="114"/>
                      <a:pt x="325" y="157"/>
                      <a:pt x="288" y="157"/>
                    </a:cubicBezTo>
                    <a:cubicBezTo>
                      <a:pt x="251" y="157"/>
                      <a:pt x="232" y="114"/>
                      <a:pt x="216" y="76"/>
                    </a:cubicBezTo>
                    <a:cubicBezTo>
                      <a:pt x="206" y="54"/>
                      <a:pt x="193" y="25"/>
                      <a:pt x="183" y="25"/>
                    </a:cubicBezTo>
                    <a:cubicBezTo>
                      <a:pt x="173" y="25"/>
                      <a:pt x="157" y="55"/>
                      <a:pt x="145" y="77"/>
                    </a:cubicBezTo>
                    <a:cubicBezTo>
                      <a:pt x="125" y="114"/>
                      <a:pt x="103" y="157"/>
                      <a:pt x="67" y="157"/>
                    </a:cubicBezTo>
                    <a:cubicBezTo>
                      <a:pt x="41" y="157"/>
                      <a:pt x="11" y="136"/>
                      <a:pt x="7" y="134"/>
                    </a:cubicBezTo>
                    <a:cubicBezTo>
                      <a:pt x="2" y="130"/>
                      <a:pt x="0" y="122"/>
                      <a:pt x="4" y="116"/>
                    </a:cubicBezTo>
                    <a:cubicBezTo>
                      <a:pt x="8" y="111"/>
                      <a:pt x="16" y="109"/>
                      <a:pt x="22" y="113"/>
                    </a:cubicBezTo>
                    <a:cubicBezTo>
                      <a:pt x="29" y="118"/>
                      <a:pt x="52" y="132"/>
                      <a:pt x="67" y="132"/>
                    </a:cubicBezTo>
                    <a:cubicBezTo>
                      <a:pt x="88" y="132"/>
                      <a:pt x="107" y="96"/>
                      <a:pt x="123" y="65"/>
                    </a:cubicBezTo>
                    <a:cubicBezTo>
                      <a:pt x="142" y="30"/>
                      <a:pt x="158" y="0"/>
                      <a:pt x="183" y="0"/>
                    </a:cubicBezTo>
                    <a:cubicBezTo>
                      <a:pt x="210" y="0"/>
                      <a:pt x="224" y="32"/>
                      <a:pt x="239" y="66"/>
                    </a:cubicBezTo>
                    <a:cubicBezTo>
                      <a:pt x="252" y="97"/>
                      <a:pt x="268" y="132"/>
                      <a:pt x="288" y="132"/>
                    </a:cubicBezTo>
                    <a:cubicBezTo>
                      <a:pt x="309" y="132"/>
                      <a:pt x="325" y="97"/>
                      <a:pt x="339" y="67"/>
                    </a:cubicBezTo>
                    <a:cubicBezTo>
                      <a:pt x="355" y="32"/>
                      <a:pt x="369" y="0"/>
                      <a:pt x="397" y="0"/>
                    </a:cubicBezTo>
                    <a:cubicBezTo>
                      <a:pt x="424" y="0"/>
                      <a:pt x="437" y="32"/>
                      <a:pt x="450" y="66"/>
                    </a:cubicBezTo>
                    <a:cubicBezTo>
                      <a:pt x="463" y="97"/>
                      <a:pt x="477" y="132"/>
                      <a:pt x="499" y="132"/>
                    </a:cubicBezTo>
                    <a:cubicBezTo>
                      <a:pt x="513" y="132"/>
                      <a:pt x="529" y="107"/>
                      <a:pt x="534" y="95"/>
                    </a:cubicBezTo>
                    <a:cubicBezTo>
                      <a:pt x="537" y="89"/>
                      <a:pt x="545" y="86"/>
                      <a:pt x="551" y="88"/>
                    </a:cubicBezTo>
                    <a:cubicBezTo>
                      <a:pt x="557" y="91"/>
                      <a:pt x="560" y="99"/>
                      <a:pt x="557" y="105"/>
                    </a:cubicBezTo>
                    <a:cubicBezTo>
                      <a:pt x="555" y="110"/>
                      <a:pt x="534" y="157"/>
                      <a:pt x="499"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97" name="Google Shape;532;p7"/>
              <p:cNvSpPr/>
              <p:nvPr/>
            </p:nvSpPr>
            <p:spPr>
              <a:xfrm>
                <a:off x="5774969" y="1544000"/>
                <a:ext cx="44630" cy="44082"/>
              </a:xfrm>
              <a:prstGeom prst="ellipse">
                <a:avLst/>
              </a:prstGeom>
              <a:gradFill>
                <a:gsLst>
                  <a:gs pos="0">
                    <a:srgbClr val="FFFFFF"/>
                  </a:gs>
                  <a:gs pos="89000">
                    <a:srgbClr val="646464"/>
                  </a:gs>
                  <a:gs pos="100000">
                    <a:srgbClr val="646464"/>
                  </a:gs>
                </a:gsLst>
                <a:path path="circle">
                  <a:fillToRect l="50000" t="50000" r="50000" b="50000"/>
                </a:path>
                <a:tileRect/>
              </a:gra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grpSp>
          <p:nvGrpSpPr>
            <p:cNvPr id="23" name="Google Shape;533;p7"/>
            <p:cNvGrpSpPr/>
            <p:nvPr/>
          </p:nvGrpSpPr>
          <p:grpSpPr>
            <a:xfrm>
              <a:off x="3560155" y="2196690"/>
              <a:ext cx="390713" cy="106851"/>
              <a:chOff x="5419299" y="1680901"/>
              <a:chExt cx="303647" cy="81320"/>
            </a:xfrm>
          </p:grpSpPr>
          <p:sp>
            <p:nvSpPr>
              <p:cNvPr id="192" name="Google Shape;534;p7"/>
              <p:cNvSpPr/>
              <p:nvPr/>
            </p:nvSpPr>
            <p:spPr>
              <a:xfrm>
                <a:off x="5419299" y="1680901"/>
                <a:ext cx="288041" cy="80772"/>
              </a:xfrm>
              <a:custGeom>
                <a:avLst/>
                <a:gdLst/>
                <a:ahLst/>
                <a:cxnLst/>
                <a:rect l="l" t="t" r="r" b="b"/>
                <a:pathLst>
                  <a:path w="559" h="157" extrusionOk="0">
                    <a:moveTo>
                      <a:pt x="396" y="157"/>
                    </a:moveTo>
                    <a:cubicBezTo>
                      <a:pt x="423" y="157"/>
                      <a:pt x="436" y="125"/>
                      <a:pt x="450" y="91"/>
                    </a:cubicBezTo>
                    <a:cubicBezTo>
                      <a:pt x="462" y="60"/>
                      <a:pt x="477" y="25"/>
                      <a:pt x="499" y="25"/>
                    </a:cubicBezTo>
                    <a:cubicBezTo>
                      <a:pt x="513" y="25"/>
                      <a:pt x="529" y="50"/>
                      <a:pt x="534" y="62"/>
                    </a:cubicBezTo>
                    <a:cubicBezTo>
                      <a:pt x="537" y="69"/>
                      <a:pt x="544" y="71"/>
                      <a:pt x="550" y="69"/>
                    </a:cubicBezTo>
                    <a:cubicBezTo>
                      <a:pt x="557" y="66"/>
                      <a:pt x="559" y="59"/>
                      <a:pt x="557" y="52"/>
                    </a:cubicBezTo>
                    <a:cubicBezTo>
                      <a:pt x="554" y="47"/>
                      <a:pt x="533" y="0"/>
                      <a:pt x="499" y="0"/>
                    </a:cubicBezTo>
                    <a:cubicBezTo>
                      <a:pt x="460" y="0"/>
                      <a:pt x="442" y="44"/>
                      <a:pt x="427" y="82"/>
                    </a:cubicBezTo>
                    <a:cubicBezTo>
                      <a:pt x="418" y="104"/>
                      <a:pt x="406" y="132"/>
                      <a:pt x="396" y="132"/>
                    </a:cubicBezTo>
                    <a:cubicBezTo>
                      <a:pt x="385" y="132"/>
                      <a:pt x="372" y="103"/>
                      <a:pt x="361" y="80"/>
                    </a:cubicBezTo>
                    <a:cubicBezTo>
                      <a:pt x="344" y="43"/>
                      <a:pt x="324" y="0"/>
                      <a:pt x="288" y="0"/>
                    </a:cubicBezTo>
                    <a:cubicBezTo>
                      <a:pt x="251" y="0"/>
                      <a:pt x="232" y="43"/>
                      <a:pt x="215" y="81"/>
                    </a:cubicBezTo>
                    <a:cubicBezTo>
                      <a:pt x="206" y="103"/>
                      <a:pt x="193" y="132"/>
                      <a:pt x="183" y="132"/>
                    </a:cubicBezTo>
                    <a:cubicBezTo>
                      <a:pt x="172" y="132"/>
                      <a:pt x="156" y="102"/>
                      <a:pt x="145" y="80"/>
                    </a:cubicBezTo>
                    <a:cubicBezTo>
                      <a:pt x="125" y="43"/>
                      <a:pt x="102" y="0"/>
                      <a:pt x="67" y="0"/>
                    </a:cubicBezTo>
                    <a:cubicBezTo>
                      <a:pt x="41" y="0"/>
                      <a:pt x="10" y="21"/>
                      <a:pt x="7" y="23"/>
                    </a:cubicBezTo>
                    <a:cubicBezTo>
                      <a:pt x="1" y="27"/>
                      <a:pt x="0" y="35"/>
                      <a:pt x="4" y="41"/>
                    </a:cubicBezTo>
                    <a:cubicBezTo>
                      <a:pt x="8" y="46"/>
                      <a:pt x="15" y="48"/>
                      <a:pt x="21" y="44"/>
                    </a:cubicBezTo>
                    <a:cubicBezTo>
                      <a:pt x="29" y="39"/>
                      <a:pt x="51" y="25"/>
                      <a:pt x="67" y="25"/>
                    </a:cubicBezTo>
                    <a:cubicBezTo>
                      <a:pt x="87" y="25"/>
                      <a:pt x="106" y="61"/>
                      <a:pt x="123" y="92"/>
                    </a:cubicBezTo>
                    <a:cubicBezTo>
                      <a:pt x="141" y="127"/>
                      <a:pt x="157" y="157"/>
                      <a:pt x="183" y="157"/>
                    </a:cubicBezTo>
                    <a:cubicBezTo>
                      <a:pt x="209" y="157"/>
                      <a:pt x="223" y="125"/>
                      <a:pt x="238" y="91"/>
                    </a:cubicBezTo>
                    <a:cubicBezTo>
                      <a:pt x="252" y="60"/>
                      <a:pt x="267" y="25"/>
                      <a:pt x="288" y="25"/>
                    </a:cubicBezTo>
                    <a:cubicBezTo>
                      <a:pt x="308" y="25"/>
                      <a:pt x="324" y="60"/>
                      <a:pt x="338" y="91"/>
                    </a:cubicBezTo>
                    <a:cubicBezTo>
                      <a:pt x="354" y="125"/>
                      <a:pt x="369" y="157"/>
                      <a:pt x="396"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93" name="Google Shape;535;p7"/>
              <p:cNvSpPr/>
              <p:nvPr/>
            </p:nvSpPr>
            <p:spPr>
              <a:xfrm>
                <a:off x="5419299" y="1681449"/>
                <a:ext cx="288041" cy="80772"/>
              </a:xfrm>
              <a:custGeom>
                <a:avLst/>
                <a:gdLst/>
                <a:ahLst/>
                <a:cxnLst/>
                <a:rect l="l" t="t" r="r" b="b"/>
                <a:pathLst>
                  <a:path w="559" h="157" extrusionOk="0">
                    <a:moveTo>
                      <a:pt x="499" y="157"/>
                    </a:moveTo>
                    <a:cubicBezTo>
                      <a:pt x="460" y="157"/>
                      <a:pt x="442" y="114"/>
                      <a:pt x="427" y="75"/>
                    </a:cubicBezTo>
                    <a:cubicBezTo>
                      <a:pt x="418" y="53"/>
                      <a:pt x="406" y="25"/>
                      <a:pt x="396" y="25"/>
                    </a:cubicBezTo>
                    <a:cubicBezTo>
                      <a:pt x="385" y="25"/>
                      <a:pt x="372" y="54"/>
                      <a:pt x="361" y="77"/>
                    </a:cubicBezTo>
                    <a:cubicBezTo>
                      <a:pt x="344" y="115"/>
                      <a:pt x="324" y="157"/>
                      <a:pt x="288" y="157"/>
                    </a:cubicBezTo>
                    <a:cubicBezTo>
                      <a:pt x="251" y="157"/>
                      <a:pt x="232" y="114"/>
                      <a:pt x="215" y="76"/>
                    </a:cubicBezTo>
                    <a:cubicBezTo>
                      <a:pt x="206" y="54"/>
                      <a:pt x="193" y="25"/>
                      <a:pt x="183" y="25"/>
                    </a:cubicBezTo>
                    <a:cubicBezTo>
                      <a:pt x="172" y="25"/>
                      <a:pt x="156" y="55"/>
                      <a:pt x="145" y="77"/>
                    </a:cubicBezTo>
                    <a:cubicBezTo>
                      <a:pt x="125" y="115"/>
                      <a:pt x="102" y="157"/>
                      <a:pt x="67" y="157"/>
                    </a:cubicBezTo>
                    <a:cubicBezTo>
                      <a:pt x="41" y="157"/>
                      <a:pt x="10" y="136"/>
                      <a:pt x="7" y="134"/>
                    </a:cubicBezTo>
                    <a:cubicBezTo>
                      <a:pt x="1" y="130"/>
                      <a:pt x="0" y="122"/>
                      <a:pt x="4" y="117"/>
                    </a:cubicBezTo>
                    <a:cubicBezTo>
                      <a:pt x="8" y="111"/>
                      <a:pt x="15" y="109"/>
                      <a:pt x="21" y="113"/>
                    </a:cubicBezTo>
                    <a:cubicBezTo>
                      <a:pt x="29" y="119"/>
                      <a:pt x="51" y="132"/>
                      <a:pt x="67" y="132"/>
                    </a:cubicBezTo>
                    <a:cubicBezTo>
                      <a:pt x="87" y="132"/>
                      <a:pt x="106" y="97"/>
                      <a:pt x="123" y="65"/>
                    </a:cubicBezTo>
                    <a:cubicBezTo>
                      <a:pt x="141" y="30"/>
                      <a:pt x="157" y="0"/>
                      <a:pt x="183" y="0"/>
                    </a:cubicBezTo>
                    <a:cubicBezTo>
                      <a:pt x="209" y="0"/>
                      <a:pt x="223" y="32"/>
                      <a:pt x="238" y="66"/>
                    </a:cubicBezTo>
                    <a:cubicBezTo>
                      <a:pt x="252" y="97"/>
                      <a:pt x="267" y="132"/>
                      <a:pt x="288" y="132"/>
                    </a:cubicBezTo>
                    <a:cubicBezTo>
                      <a:pt x="308" y="132"/>
                      <a:pt x="324" y="97"/>
                      <a:pt x="338" y="67"/>
                    </a:cubicBezTo>
                    <a:cubicBezTo>
                      <a:pt x="354" y="32"/>
                      <a:pt x="369" y="0"/>
                      <a:pt x="396" y="0"/>
                    </a:cubicBezTo>
                    <a:cubicBezTo>
                      <a:pt x="423" y="0"/>
                      <a:pt x="436" y="32"/>
                      <a:pt x="450" y="66"/>
                    </a:cubicBezTo>
                    <a:cubicBezTo>
                      <a:pt x="462" y="97"/>
                      <a:pt x="477" y="132"/>
                      <a:pt x="499" y="132"/>
                    </a:cubicBezTo>
                    <a:cubicBezTo>
                      <a:pt x="513" y="132"/>
                      <a:pt x="528" y="107"/>
                      <a:pt x="534" y="95"/>
                    </a:cubicBezTo>
                    <a:cubicBezTo>
                      <a:pt x="537" y="89"/>
                      <a:pt x="544" y="86"/>
                      <a:pt x="550" y="89"/>
                    </a:cubicBezTo>
                    <a:cubicBezTo>
                      <a:pt x="557" y="91"/>
                      <a:pt x="559" y="99"/>
                      <a:pt x="557" y="105"/>
                    </a:cubicBezTo>
                    <a:cubicBezTo>
                      <a:pt x="554" y="110"/>
                      <a:pt x="533" y="157"/>
                      <a:pt x="499"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94" name="Google Shape;536;p7"/>
              <p:cNvSpPr/>
              <p:nvPr/>
            </p:nvSpPr>
            <p:spPr>
              <a:xfrm>
                <a:off x="5678042" y="1699520"/>
                <a:ext cx="44904" cy="44630"/>
              </a:xfrm>
              <a:prstGeom prst="ellipse">
                <a:avLst/>
              </a:prstGeom>
              <a:gradFill>
                <a:gsLst>
                  <a:gs pos="0">
                    <a:srgbClr val="FFFFFF"/>
                  </a:gs>
                  <a:gs pos="89000">
                    <a:srgbClr val="646464"/>
                  </a:gs>
                  <a:gs pos="100000">
                    <a:srgbClr val="646464"/>
                  </a:gs>
                </a:gsLst>
                <a:path path="circle">
                  <a:fillToRect l="50000" t="50000" r="50000" b="50000"/>
                </a:path>
                <a:tileRect/>
              </a:gra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grpSp>
          <p:nvGrpSpPr>
            <p:cNvPr id="24" name="Google Shape;537;p7"/>
            <p:cNvGrpSpPr/>
            <p:nvPr/>
          </p:nvGrpSpPr>
          <p:grpSpPr>
            <a:xfrm>
              <a:off x="3702842" y="2387639"/>
              <a:ext cx="393884" cy="107211"/>
              <a:chOff x="5530189" y="1827112"/>
              <a:chExt cx="306112" cy="81594"/>
            </a:xfrm>
          </p:grpSpPr>
          <p:sp>
            <p:nvSpPr>
              <p:cNvPr id="189" name="Google Shape;538;p7"/>
              <p:cNvSpPr/>
              <p:nvPr/>
            </p:nvSpPr>
            <p:spPr>
              <a:xfrm>
                <a:off x="5530189" y="1827112"/>
                <a:ext cx="288588" cy="81046"/>
              </a:xfrm>
              <a:custGeom>
                <a:avLst/>
                <a:gdLst/>
                <a:ahLst/>
                <a:cxnLst/>
                <a:rect l="l" t="t" r="r" b="b"/>
                <a:pathLst>
                  <a:path w="560" h="157" extrusionOk="0">
                    <a:moveTo>
                      <a:pt x="396" y="157"/>
                    </a:moveTo>
                    <a:cubicBezTo>
                      <a:pt x="424" y="157"/>
                      <a:pt x="437" y="125"/>
                      <a:pt x="450" y="91"/>
                    </a:cubicBezTo>
                    <a:cubicBezTo>
                      <a:pt x="463" y="60"/>
                      <a:pt x="477" y="25"/>
                      <a:pt x="499" y="25"/>
                    </a:cubicBezTo>
                    <a:cubicBezTo>
                      <a:pt x="513" y="25"/>
                      <a:pt x="529" y="50"/>
                      <a:pt x="534" y="62"/>
                    </a:cubicBezTo>
                    <a:cubicBezTo>
                      <a:pt x="537" y="68"/>
                      <a:pt x="544" y="71"/>
                      <a:pt x="551" y="68"/>
                    </a:cubicBezTo>
                    <a:cubicBezTo>
                      <a:pt x="557" y="66"/>
                      <a:pt x="560" y="58"/>
                      <a:pt x="557" y="52"/>
                    </a:cubicBezTo>
                    <a:cubicBezTo>
                      <a:pt x="555" y="47"/>
                      <a:pt x="533" y="0"/>
                      <a:pt x="499" y="0"/>
                    </a:cubicBezTo>
                    <a:cubicBezTo>
                      <a:pt x="460" y="0"/>
                      <a:pt x="443" y="43"/>
                      <a:pt x="427" y="82"/>
                    </a:cubicBezTo>
                    <a:cubicBezTo>
                      <a:pt x="418" y="104"/>
                      <a:pt x="407" y="132"/>
                      <a:pt x="396" y="132"/>
                    </a:cubicBezTo>
                    <a:cubicBezTo>
                      <a:pt x="385" y="132"/>
                      <a:pt x="372" y="103"/>
                      <a:pt x="361" y="80"/>
                    </a:cubicBezTo>
                    <a:cubicBezTo>
                      <a:pt x="344" y="42"/>
                      <a:pt x="325" y="0"/>
                      <a:pt x="288" y="0"/>
                    </a:cubicBezTo>
                    <a:cubicBezTo>
                      <a:pt x="251" y="0"/>
                      <a:pt x="232" y="43"/>
                      <a:pt x="216" y="81"/>
                    </a:cubicBezTo>
                    <a:cubicBezTo>
                      <a:pt x="206" y="102"/>
                      <a:pt x="193" y="132"/>
                      <a:pt x="183" y="132"/>
                    </a:cubicBezTo>
                    <a:cubicBezTo>
                      <a:pt x="173" y="132"/>
                      <a:pt x="157" y="102"/>
                      <a:pt x="145" y="80"/>
                    </a:cubicBezTo>
                    <a:cubicBezTo>
                      <a:pt x="125" y="42"/>
                      <a:pt x="103" y="0"/>
                      <a:pt x="67" y="0"/>
                    </a:cubicBezTo>
                    <a:cubicBezTo>
                      <a:pt x="41" y="0"/>
                      <a:pt x="11" y="21"/>
                      <a:pt x="7" y="23"/>
                    </a:cubicBezTo>
                    <a:cubicBezTo>
                      <a:pt x="2" y="27"/>
                      <a:pt x="0" y="35"/>
                      <a:pt x="4" y="40"/>
                    </a:cubicBezTo>
                    <a:cubicBezTo>
                      <a:pt x="8" y="46"/>
                      <a:pt x="16" y="48"/>
                      <a:pt x="22" y="44"/>
                    </a:cubicBezTo>
                    <a:cubicBezTo>
                      <a:pt x="29" y="38"/>
                      <a:pt x="52" y="25"/>
                      <a:pt x="67" y="25"/>
                    </a:cubicBezTo>
                    <a:cubicBezTo>
                      <a:pt x="88" y="25"/>
                      <a:pt x="107" y="60"/>
                      <a:pt x="123" y="92"/>
                    </a:cubicBezTo>
                    <a:cubicBezTo>
                      <a:pt x="142" y="127"/>
                      <a:pt x="158" y="157"/>
                      <a:pt x="183" y="157"/>
                    </a:cubicBezTo>
                    <a:cubicBezTo>
                      <a:pt x="210" y="157"/>
                      <a:pt x="224" y="125"/>
                      <a:pt x="238" y="91"/>
                    </a:cubicBezTo>
                    <a:cubicBezTo>
                      <a:pt x="252" y="60"/>
                      <a:pt x="268" y="25"/>
                      <a:pt x="288" y="25"/>
                    </a:cubicBezTo>
                    <a:cubicBezTo>
                      <a:pt x="309" y="25"/>
                      <a:pt x="325" y="60"/>
                      <a:pt x="339" y="90"/>
                    </a:cubicBezTo>
                    <a:cubicBezTo>
                      <a:pt x="354" y="125"/>
                      <a:pt x="369" y="157"/>
                      <a:pt x="396"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90" name="Google Shape;539;p7"/>
              <p:cNvSpPr/>
              <p:nvPr/>
            </p:nvSpPr>
            <p:spPr>
              <a:xfrm>
                <a:off x="5530189" y="1827660"/>
                <a:ext cx="288588" cy="81046"/>
              </a:xfrm>
              <a:custGeom>
                <a:avLst/>
                <a:gdLst/>
                <a:ahLst/>
                <a:cxnLst/>
                <a:rect l="l" t="t" r="r" b="b"/>
                <a:pathLst>
                  <a:path w="560" h="157" extrusionOk="0">
                    <a:moveTo>
                      <a:pt x="499" y="157"/>
                    </a:moveTo>
                    <a:cubicBezTo>
                      <a:pt x="460" y="157"/>
                      <a:pt x="443" y="113"/>
                      <a:pt x="427" y="75"/>
                    </a:cubicBezTo>
                    <a:cubicBezTo>
                      <a:pt x="418" y="53"/>
                      <a:pt x="407" y="25"/>
                      <a:pt x="396" y="25"/>
                    </a:cubicBezTo>
                    <a:cubicBezTo>
                      <a:pt x="385" y="25"/>
                      <a:pt x="372" y="54"/>
                      <a:pt x="361" y="77"/>
                    </a:cubicBezTo>
                    <a:cubicBezTo>
                      <a:pt x="344" y="114"/>
                      <a:pt x="325" y="157"/>
                      <a:pt x="288" y="157"/>
                    </a:cubicBezTo>
                    <a:cubicBezTo>
                      <a:pt x="251" y="157"/>
                      <a:pt x="232" y="114"/>
                      <a:pt x="216" y="76"/>
                    </a:cubicBezTo>
                    <a:cubicBezTo>
                      <a:pt x="206" y="54"/>
                      <a:pt x="193" y="25"/>
                      <a:pt x="183" y="25"/>
                    </a:cubicBezTo>
                    <a:cubicBezTo>
                      <a:pt x="173" y="25"/>
                      <a:pt x="157" y="55"/>
                      <a:pt x="145" y="77"/>
                    </a:cubicBezTo>
                    <a:cubicBezTo>
                      <a:pt x="125" y="114"/>
                      <a:pt x="103" y="157"/>
                      <a:pt x="67" y="157"/>
                    </a:cubicBezTo>
                    <a:cubicBezTo>
                      <a:pt x="41" y="157"/>
                      <a:pt x="11" y="136"/>
                      <a:pt x="7" y="134"/>
                    </a:cubicBezTo>
                    <a:cubicBezTo>
                      <a:pt x="2" y="130"/>
                      <a:pt x="0" y="122"/>
                      <a:pt x="4" y="116"/>
                    </a:cubicBezTo>
                    <a:cubicBezTo>
                      <a:pt x="8" y="111"/>
                      <a:pt x="16" y="109"/>
                      <a:pt x="22" y="113"/>
                    </a:cubicBezTo>
                    <a:cubicBezTo>
                      <a:pt x="29" y="118"/>
                      <a:pt x="52" y="132"/>
                      <a:pt x="67" y="132"/>
                    </a:cubicBezTo>
                    <a:cubicBezTo>
                      <a:pt x="88" y="132"/>
                      <a:pt x="107" y="96"/>
                      <a:pt x="123" y="65"/>
                    </a:cubicBezTo>
                    <a:cubicBezTo>
                      <a:pt x="142" y="30"/>
                      <a:pt x="158" y="0"/>
                      <a:pt x="183" y="0"/>
                    </a:cubicBezTo>
                    <a:cubicBezTo>
                      <a:pt x="210" y="0"/>
                      <a:pt x="224" y="32"/>
                      <a:pt x="238" y="66"/>
                    </a:cubicBezTo>
                    <a:cubicBezTo>
                      <a:pt x="252" y="97"/>
                      <a:pt x="268" y="132"/>
                      <a:pt x="288" y="132"/>
                    </a:cubicBezTo>
                    <a:cubicBezTo>
                      <a:pt x="309" y="132"/>
                      <a:pt x="325" y="97"/>
                      <a:pt x="339" y="66"/>
                    </a:cubicBezTo>
                    <a:cubicBezTo>
                      <a:pt x="354" y="32"/>
                      <a:pt x="369" y="0"/>
                      <a:pt x="396" y="0"/>
                    </a:cubicBezTo>
                    <a:cubicBezTo>
                      <a:pt x="424" y="0"/>
                      <a:pt x="437" y="32"/>
                      <a:pt x="450" y="66"/>
                    </a:cubicBezTo>
                    <a:cubicBezTo>
                      <a:pt x="463" y="97"/>
                      <a:pt x="477" y="132"/>
                      <a:pt x="499" y="132"/>
                    </a:cubicBezTo>
                    <a:cubicBezTo>
                      <a:pt x="513" y="132"/>
                      <a:pt x="529" y="107"/>
                      <a:pt x="534" y="95"/>
                    </a:cubicBezTo>
                    <a:cubicBezTo>
                      <a:pt x="537" y="88"/>
                      <a:pt x="544" y="85"/>
                      <a:pt x="551" y="88"/>
                    </a:cubicBezTo>
                    <a:cubicBezTo>
                      <a:pt x="557" y="91"/>
                      <a:pt x="560" y="98"/>
                      <a:pt x="557" y="105"/>
                    </a:cubicBezTo>
                    <a:cubicBezTo>
                      <a:pt x="555" y="110"/>
                      <a:pt x="533" y="157"/>
                      <a:pt x="499"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91" name="Google Shape;540;p7"/>
              <p:cNvSpPr/>
              <p:nvPr/>
            </p:nvSpPr>
            <p:spPr>
              <a:xfrm>
                <a:off x="5791397" y="1845183"/>
                <a:ext cx="44904" cy="44904"/>
              </a:xfrm>
              <a:prstGeom prst="ellipse">
                <a:avLst/>
              </a:prstGeom>
              <a:gradFill>
                <a:gsLst>
                  <a:gs pos="0">
                    <a:srgbClr val="FFFFFF"/>
                  </a:gs>
                  <a:gs pos="89000">
                    <a:srgbClr val="646464"/>
                  </a:gs>
                  <a:gs pos="100000">
                    <a:srgbClr val="646464"/>
                  </a:gs>
                </a:gsLst>
                <a:path path="circle">
                  <a:fillToRect l="50000" t="50000" r="50000" b="50000"/>
                </a:path>
                <a:tileRect/>
              </a:gra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grpSp>
          <p:nvGrpSpPr>
            <p:cNvPr id="25" name="Google Shape;541;p7"/>
            <p:cNvGrpSpPr/>
            <p:nvPr/>
          </p:nvGrpSpPr>
          <p:grpSpPr>
            <a:xfrm>
              <a:off x="7849361" y="2745846"/>
              <a:ext cx="678222" cy="1704936"/>
              <a:chOff x="5606931" y="2168550"/>
              <a:chExt cx="527090" cy="1297562"/>
            </a:xfrm>
          </p:grpSpPr>
          <p:sp>
            <p:nvSpPr>
              <p:cNvPr id="170" name="Google Shape;542;p7"/>
              <p:cNvSpPr txBox="1"/>
              <p:nvPr/>
            </p:nvSpPr>
            <p:spPr>
              <a:xfrm>
                <a:off x="5723959" y="3114899"/>
                <a:ext cx="410062" cy="351213"/>
              </a:xfrm>
              <a:prstGeom prst="rect">
                <a:avLst/>
              </a:prstGeom>
              <a:noFill/>
              <a:ln>
                <a:noFill/>
              </a:ln>
            </p:spPr>
            <p:txBody>
              <a:bodyPr spcFirstLastPara="1" wrap="square" lIns="91425" tIns="45700" rIns="91425" bIns="45700" anchor="ctr" anchorCtr="0">
                <a:spAutoFit/>
              </a:bodyPr>
              <a:lstStyle/>
              <a:p>
                <a:pPr marL="0" marR="0" lvl="0" indent="0" algn="ctr" rtl="0">
                  <a:lnSpc>
                    <a:spcPct val="90000"/>
                  </a:lnSpc>
                  <a:spcBef>
                    <a:spcPts val="0"/>
                  </a:spcBef>
                  <a:spcAft>
                    <a:spcPts val="0"/>
                  </a:spcAft>
                  <a:buClr>
                    <a:srgbClr val="262626"/>
                  </a:buClr>
                  <a:buSzPts val="1333"/>
                  <a:buFont typeface="微软雅黑" panose="020B0503020204020204" pitchFamily="34" charset="-122"/>
                  <a:buNone/>
                </a:pPr>
                <a:r>
                  <a:rPr lang="zh-CN" sz="1335" b="1" i="0" u="none" strike="noStrike" cap="none">
                    <a:solidFill>
                      <a:srgbClr val="262626"/>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蛋白</a:t>
                </a:r>
                <a:endParaRPr sz="1335" b="1" i="0" u="none" strike="noStrike" cap="none">
                  <a:solidFill>
                    <a:srgbClr val="262626"/>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marL="0" marR="0" lvl="0" indent="0" algn="ctr" rtl="0">
                  <a:lnSpc>
                    <a:spcPct val="90000"/>
                  </a:lnSpc>
                  <a:spcBef>
                    <a:spcPts val="0"/>
                  </a:spcBef>
                  <a:spcAft>
                    <a:spcPts val="0"/>
                  </a:spcAft>
                  <a:buClr>
                    <a:srgbClr val="262626"/>
                  </a:buClr>
                  <a:buSzPts val="1333"/>
                  <a:buFont typeface="微软雅黑" panose="020B0503020204020204" pitchFamily="34" charset="-122"/>
                  <a:buNone/>
                </a:pPr>
                <a:r>
                  <a:rPr lang="zh-CN" sz="1335" b="1" i="0" u="none" strike="noStrike" cap="none">
                    <a:solidFill>
                      <a:srgbClr val="262626"/>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合成</a:t>
                </a:r>
                <a:endParaRPr sz="1335" b="1" i="0" u="none" strike="noStrike" cap="none">
                  <a:solidFill>
                    <a:srgbClr val="262626"/>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71" name="Google Shape;543;p7"/>
              <p:cNvSpPr/>
              <p:nvPr/>
            </p:nvSpPr>
            <p:spPr>
              <a:xfrm>
                <a:off x="5802152" y="2900016"/>
                <a:ext cx="271828" cy="108000"/>
              </a:xfrm>
              <a:prstGeom prst="ellipse">
                <a:avLst/>
              </a:prstGeom>
              <a:gradFill>
                <a:gsLst>
                  <a:gs pos="0">
                    <a:srgbClr val="E4E4E4"/>
                  </a:gs>
                  <a:gs pos="74000">
                    <a:srgbClr val="8D8D8D"/>
                  </a:gs>
                  <a:gs pos="83000">
                    <a:srgbClr val="8D8D8D"/>
                  </a:gs>
                  <a:gs pos="100000">
                    <a:srgbClr val="8D8D8D"/>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72" name="Google Shape;544;p7"/>
              <p:cNvSpPr/>
              <p:nvPr/>
            </p:nvSpPr>
            <p:spPr>
              <a:xfrm>
                <a:off x="5766392" y="2779640"/>
                <a:ext cx="343349" cy="144000"/>
              </a:xfrm>
              <a:prstGeom prst="ellipse">
                <a:avLst/>
              </a:prstGeom>
              <a:gradFill>
                <a:gsLst>
                  <a:gs pos="0">
                    <a:srgbClr val="E4E4E4"/>
                  </a:gs>
                  <a:gs pos="74000">
                    <a:srgbClr val="BCBCBC"/>
                  </a:gs>
                  <a:gs pos="83000">
                    <a:srgbClr val="BCBCBC"/>
                  </a:gs>
                  <a:gs pos="100000">
                    <a:srgbClr val="BCBCBC"/>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nvGrpSpPr>
              <p:cNvPr id="173" name="Google Shape;545;p7"/>
              <p:cNvGrpSpPr/>
              <p:nvPr/>
            </p:nvGrpSpPr>
            <p:grpSpPr>
              <a:xfrm rot="5400000">
                <a:off x="6025934" y="2221073"/>
                <a:ext cx="68451" cy="122116"/>
                <a:chOff x="4284556" y="2885997"/>
                <a:chExt cx="68451" cy="122116"/>
              </a:xfrm>
            </p:grpSpPr>
            <p:sp>
              <p:nvSpPr>
                <p:cNvPr id="187" name="Google Shape;546;p7"/>
                <p:cNvSpPr/>
                <p:nvPr/>
              </p:nvSpPr>
              <p:spPr>
                <a:xfrm>
                  <a:off x="4284556" y="2885997"/>
                  <a:ext cx="68451" cy="122116"/>
                </a:xfrm>
                <a:custGeom>
                  <a:avLst/>
                  <a:gdLst/>
                  <a:ahLst/>
                  <a:cxnLst/>
                  <a:rect l="l" t="t" r="r" b="b"/>
                  <a:pathLst>
                    <a:path w="133" h="237" extrusionOk="0">
                      <a:moveTo>
                        <a:pt x="120" y="28"/>
                      </a:moveTo>
                      <a:cubicBezTo>
                        <a:pt x="117" y="19"/>
                        <a:pt x="74" y="0"/>
                        <a:pt x="47" y="10"/>
                      </a:cubicBezTo>
                      <a:cubicBezTo>
                        <a:pt x="19" y="20"/>
                        <a:pt x="0" y="63"/>
                        <a:pt x="3" y="72"/>
                      </a:cubicBezTo>
                      <a:cubicBezTo>
                        <a:pt x="3" y="72"/>
                        <a:pt x="45" y="185"/>
                        <a:pt x="51" y="201"/>
                      </a:cubicBezTo>
                      <a:cubicBezTo>
                        <a:pt x="57" y="217"/>
                        <a:pt x="71" y="237"/>
                        <a:pt x="99" y="226"/>
                      </a:cubicBezTo>
                      <a:cubicBezTo>
                        <a:pt x="126" y="216"/>
                        <a:pt x="133" y="187"/>
                        <a:pt x="132" y="174"/>
                      </a:cubicBezTo>
                      <a:cubicBezTo>
                        <a:pt x="132" y="162"/>
                        <a:pt x="121" y="29"/>
                        <a:pt x="120" y="28"/>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88" name="Google Shape;547;p7"/>
                <p:cNvSpPr/>
                <p:nvPr/>
              </p:nvSpPr>
              <p:spPr>
                <a:xfrm>
                  <a:off x="4289211" y="2904342"/>
                  <a:ext cx="54487" cy="22726"/>
                </a:xfrm>
                <a:custGeom>
                  <a:avLst/>
                  <a:gdLst/>
                  <a:ahLst/>
                  <a:cxnLst/>
                  <a:rect l="l" t="t" r="r" b="b"/>
                  <a:pathLst>
                    <a:path w="106" h="44" extrusionOk="0">
                      <a:moveTo>
                        <a:pt x="105" y="0"/>
                      </a:moveTo>
                      <a:cubicBezTo>
                        <a:pt x="99" y="14"/>
                        <a:pt x="86" y="30"/>
                        <a:pt x="63" y="38"/>
                      </a:cubicBezTo>
                      <a:cubicBezTo>
                        <a:pt x="53" y="42"/>
                        <a:pt x="44" y="43"/>
                        <a:pt x="36" y="43"/>
                      </a:cubicBezTo>
                      <a:cubicBezTo>
                        <a:pt x="21" y="43"/>
                        <a:pt x="8" y="39"/>
                        <a:pt x="0" y="34"/>
                      </a:cubicBezTo>
                      <a:cubicBezTo>
                        <a:pt x="0" y="35"/>
                        <a:pt x="0" y="35"/>
                        <a:pt x="0" y="35"/>
                      </a:cubicBezTo>
                      <a:cubicBezTo>
                        <a:pt x="8" y="40"/>
                        <a:pt x="20" y="44"/>
                        <a:pt x="36" y="44"/>
                      </a:cubicBezTo>
                      <a:cubicBezTo>
                        <a:pt x="44" y="44"/>
                        <a:pt x="54" y="43"/>
                        <a:pt x="64" y="39"/>
                      </a:cubicBezTo>
                      <a:cubicBezTo>
                        <a:pt x="87" y="31"/>
                        <a:pt x="100" y="14"/>
                        <a:pt x="106" y="1"/>
                      </a:cubicBezTo>
                      <a:cubicBezTo>
                        <a:pt x="105" y="0"/>
                        <a:pt x="105" y="0"/>
                        <a:pt x="105" y="0"/>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grpSp>
            <p:nvGrpSpPr>
              <p:cNvPr id="174" name="Google Shape;548;p7"/>
              <p:cNvGrpSpPr/>
              <p:nvPr/>
            </p:nvGrpSpPr>
            <p:grpSpPr>
              <a:xfrm rot="-6369000">
                <a:off x="5909390" y="2451251"/>
                <a:ext cx="109795" cy="96926"/>
                <a:chOff x="4143274" y="3491648"/>
                <a:chExt cx="109795" cy="96926"/>
              </a:xfrm>
            </p:grpSpPr>
            <p:sp>
              <p:nvSpPr>
                <p:cNvPr id="185" name="Google Shape;549;p7"/>
                <p:cNvSpPr/>
                <p:nvPr/>
              </p:nvSpPr>
              <p:spPr>
                <a:xfrm>
                  <a:off x="4143274" y="3491648"/>
                  <a:ext cx="109795" cy="96926"/>
                </a:xfrm>
                <a:custGeom>
                  <a:avLst/>
                  <a:gdLst/>
                  <a:ahLst/>
                  <a:cxnLst/>
                  <a:rect l="l" t="t" r="r" b="b"/>
                  <a:pathLst>
                    <a:path w="213" h="188" extrusionOk="0">
                      <a:moveTo>
                        <a:pt x="6" y="95"/>
                      </a:moveTo>
                      <a:cubicBezTo>
                        <a:pt x="0" y="103"/>
                        <a:pt x="4" y="150"/>
                        <a:pt x="26" y="169"/>
                      </a:cubicBezTo>
                      <a:cubicBezTo>
                        <a:pt x="48" y="188"/>
                        <a:pt x="95" y="185"/>
                        <a:pt x="101" y="177"/>
                      </a:cubicBezTo>
                      <a:cubicBezTo>
                        <a:pt x="101" y="177"/>
                        <a:pt x="180" y="86"/>
                        <a:pt x="191" y="73"/>
                      </a:cubicBezTo>
                      <a:cubicBezTo>
                        <a:pt x="202" y="61"/>
                        <a:pt x="213" y="38"/>
                        <a:pt x="191" y="19"/>
                      </a:cubicBezTo>
                      <a:cubicBezTo>
                        <a:pt x="169" y="0"/>
                        <a:pt x="140" y="8"/>
                        <a:pt x="129" y="15"/>
                      </a:cubicBezTo>
                      <a:cubicBezTo>
                        <a:pt x="119" y="21"/>
                        <a:pt x="7" y="94"/>
                        <a:pt x="6" y="95"/>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86" name="Google Shape;550;p7"/>
                <p:cNvSpPr/>
                <p:nvPr/>
              </p:nvSpPr>
              <p:spPr>
                <a:xfrm>
                  <a:off x="4152036" y="3541207"/>
                  <a:ext cx="41344" cy="39701"/>
                </a:xfrm>
                <a:custGeom>
                  <a:avLst/>
                  <a:gdLst/>
                  <a:ahLst/>
                  <a:cxnLst/>
                  <a:rect l="l" t="t" r="r" b="b"/>
                  <a:pathLst>
                    <a:path w="80" h="77" extrusionOk="0">
                      <a:moveTo>
                        <a:pt x="0" y="1"/>
                      </a:moveTo>
                      <a:cubicBezTo>
                        <a:pt x="1" y="1"/>
                        <a:pt x="3" y="1"/>
                        <a:pt x="4" y="1"/>
                      </a:cubicBezTo>
                      <a:cubicBezTo>
                        <a:pt x="18" y="1"/>
                        <a:pt x="36" y="5"/>
                        <a:pt x="53" y="19"/>
                      </a:cubicBezTo>
                      <a:cubicBezTo>
                        <a:pt x="73" y="37"/>
                        <a:pt x="79" y="59"/>
                        <a:pt x="79" y="74"/>
                      </a:cubicBezTo>
                      <a:cubicBezTo>
                        <a:pt x="79" y="75"/>
                        <a:pt x="79" y="76"/>
                        <a:pt x="79" y="77"/>
                      </a:cubicBezTo>
                      <a:cubicBezTo>
                        <a:pt x="80" y="77"/>
                        <a:pt x="80" y="77"/>
                        <a:pt x="80" y="77"/>
                      </a:cubicBezTo>
                      <a:cubicBezTo>
                        <a:pt x="80" y="76"/>
                        <a:pt x="80" y="75"/>
                        <a:pt x="80" y="74"/>
                      </a:cubicBezTo>
                      <a:cubicBezTo>
                        <a:pt x="80" y="59"/>
                        <a:pt x="74" y="36"/>
                        <a:pt x="54" y="19"/>
                      </a:cubicBezTo>
                      <a:cubicBezTo>
                        <a:pt x="37" y="4"/>
                        <a:pt x="19" y="0"/>
                        <a:pt x="4" y="0"/>
                      </a:cubicBezTo>
                      <a:cubicBezTo>
                        <a:pt x="3" y="0"/>
                        <a:pt x="1" y="0"/>
                        <a:pt x="0" y="0"/>
                      </a:cubicBezTo>
                      <a:cubicBezTo>
                        <a:pt x="0" y="1"/>
                        <a:pt x="0" y="1"/>
                        <a:pt x="0" y="1"/>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grpSp>
            <p:nvGrpSpPr>
              <p:cNvPr id="175" name="Google Shape;551;p7"/>
              <p:cNvGrpSpPr/>
              <p:nvPr/>
            </p:nvGrpSpPr>
            <p:grpSpPr>
              <a:xfrm rot="7816450">
                <a:off x="5789127" y="2352921"/>
                <a:ext cx="121021" cy="64344"/>
                <a:chOff x="4030467" y="3315046"/>
                <a:chExt cx="121021" cy="64344"/>
              </a:xfrm>
            </p:grpSpPr>
            <p:sp>
              <p:nvSpPr>
                <p:cNvPr id="183" name="Google Shape;552;p7"/>
                <p:cNvSpPr/>
                <p:nvPr/>
              </p:nvSpPr>
              <p:spPr>
                <a:xfrm>
                  <a:off x="4030467" y="3315046"/>
                  <a:ext cx="121021" cy="64344"/>
                </a:xfrm>
                <a:custGeom>
                  <a:avLst/>
                  <a:gdLst/>
                  <a:ahLst/>
                  <a:cxnLst/>
                  <a:rect l="l" t="t" r="r" b="b"/>
                  <a:pathLst>
                    <a:path w="235" h="125" extrusionOk="0">
                      <a:moveTo>
                        <a:pt x="34" y="1"/>
                      </a:moveTo>
                      <a:cubicBezTo>
                        <a:pt x="25" y="3"/>
                        <a:pt x="0" y="43"/>
                        <a:pt x="7" y="71"/>
                      </a:cubicBezTo>
                      <a:cubicBezTo>
                        <a:pt x="14" y="100"/>
                        <a:pt x="54" y="125"/>
                        <a:pt x="63" y="122"/>
                      </a:cubicBezTo>
                      <a:cubicBezTo>
                        <a:pt x="63" y="122"/>
                        <a:pt x="181" y="95"/>
                        <a:pt x="197" y="91"/>
                      </a:cubicBezTo>
                      <a:cubicBezTo>
                        <a:pt x="214" y="87"/>
                        <a:pt x="235" y="75"/>
                        <a:pt x="229" y="46"/>
                      </a:cubicBezTo>
                      <a:cubicBezTo>
                        <a:pt x="222" y="18"/>
                        <a:pt x="194" y="8"/>
                        <a:pt x="181" y="7"/>
                      </a:cubicBezTo>
                      <a:cubicBezTo>
                        <a:pt x="169" y="6"/>
                        <a:pt x="36" y="0"/>
                        <a:pt x="34" y="1"/>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84" name="Google Shape;553;p7"/>
                <p:cNvSpPr/>
                <p:nvPr/>
              </p:nvSpPr>
              <p:spPr>
                <a:xfrm>
                  <a:off x="4052098" y="3318605"/>
                  <a:ext cx="18619" cy="56677"/>
                </a:xfrm>
                <a:custGeom>
                  <a:avLst/>
                  <a:gdLst/>
                  <a:ahLst/>
                  <a:cxnLst/>
                  <a:rect l="l" t="t" r="r" b="b"/>
                  <a:pathLst>
                    <a:path w="36" h="110" extrusionOk="0">
                      <a:moveTo>
                        <a:pt x="0" y="1"/>
                      </a:moveTo>
                      <a:cubicBezTo>
                        <a:pt x="12" y="8"/>
                        <a:pt x="27" y="23"/>
                        <a:pt x="32" y="47"/>
                      </a:cubicBezTo>
                      <a:cubicBezTo>
                        <a:pt x="34" y="54"/>
                        <a:pt x="35" y="60"/>
                        <a:pt x="35" y="66"/>
                      </a:cubicBezTo>
                      <a:cubicBezTo>
                        <a:pt x="35" y="85"/>
                        <a:pt x="27" y="100"/>
                        <a:pt x="20" y="109"/>
                      </a:cubicBezTo>
                      <a:cubicBezTo>
                        <a:pt x="21" y="110"/>
                        <a:pt x="21" y="110"/>
                        <a:pt x="21" y="110"/>
                      </a:cubicBezTo>
                      <a:cubicBezTo>
                        <a:pt x="28" y="101"/>
                        <a:pt x="36" y="85"/>
                        <a:pt x="36" y="66"/>
                      </a:cubicBezTo>
                      <a:cubicBezTo>
                        <a:pt x="36" y="60"/>
                        <a:pt x="35" y="53"/>
                        <a:pt x="33" y="47"/>
                      </a:cubicBezTo>
                      <a:cubicBezTo>
                        <a:pt x="28" y="23"/>
                        <a:pt x="13" y="8"/>
                        <a:pt x="1" y="0"/>
                      </a:cubicBezTo>
                      <a:cubicBezTo>
                        <a:pt x="0" y="1"/>
                        <a:pt x="0" y="1"/>
                        <a:pt x="0" y="1"/>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grpSp>
            <p:nvGrpSpPr>
              <p:cNvPr id="176" name="Google Shape;554;p7"/>
              <p:cNvGrpSpPr/>
              <p:nvPr/>
            </p:nvGrpSpPr>
            <p:grpSpPr>
              <a:xfrm rot="-7582202">
                <a:off x="5716749" y="2219244"/>
                <a:ext cx="110616" cy="95831"/>
                <a:chOff x="4075371" y="3054386"/>
                <a:chExt cx="110616" cy="95831"/>
              </a:xfrm>
            </p:grpSpPr>
            <p:sp>
              <p:nvSpPr>
                <p:cNvPr id="181" name="Google Shape;555;p7"/>
                <p:cNvSpPr/>
                <p:nvPr/>
              </p:nvSpPr>
              <p:spPr>
                <a:xfrm>
                  <a:off x="4075371" y="3054386"/>
                  <a:ext cx="110616" cy="95831"/>
                </a:xfrm>
                <a:custGeom>
                  <a:avLst/>
                  <a:gdLst/>
                  <a:ahLst/>
                  <a:cxnLst/>
                  <a:rect l="l" t="t" r="r" b="b"/>
                  <a:pathLst>
                    <a:path w="215" h="186" extrusionOk="0">
                      <a:moveTo>
                        <a:pt x="78" y="4"/>
                      </a:moveTo>
                      <a:cubicBezTo>
                        <a:pt x="69" y="0"/>
                        <a:pt x="25" y="16"/>
                        <a:pt x="13" y="43"/>
                      </a:cubicBezTo>
                      <a:cubicBezTo>
                        <a:pt x="0" y="69"/>
                        <a:pt x="17" y="113"/>
                        <a:pt x="25" y="117"/>
                      </a:cubicBezTo>
                      <a:cubicBezTo>
                        <a:pt x="25" y="117"/>
                        <a:pt x="135" y="168"/>
                        <a:pt x="151" y="175"/>
                      </a:cubicBezTo>
                      <a:cubicBezTo>
                        <a:pt x="166" y="182"/>
                        <a:pt x="190" y="186"/>
                        <a:pt x="202" y="159"/>
                      </a:cubicBezTo>
                      <a:cubicBezTo>
                        <a:pt x="215" y="133"/>
                        <a:pt x="199" y="108"/>
                        <a:pt x="189" y="99"/>
                      </a:cubicBezTo>
                      <a:cubicBezTo>
                        <a:pt x="180" y="91"/>
                        <a:pt x="79" y="4"/>
                        <a:pt x="78" y="4"/>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82" name="Google Shape;556;p7"/>
                <p:cNvSpPr/>
                <p:nvPr/>
              </p:nvSpPr>
              <p:spPr>
                <a:xfrm>
                  <a:off x="4089608" y="3060957"/>
                  <a:ext cx="29023" cy="51201"/>
                </a:xfrm>
                <a:custGeom>
                  <a:avLst/>
                  <a:gdLst/>
                  <a:ahLst/>
                  <a:cxnLst/>
                  <a:rect l="l" t="t" r="r" b="b"/>
                  <a:pathLst>
                    <a:path w="56" h="99" extrusionOk="0">
                      <a:moveTo>
                        <a:pt x="51" y="1"/>
                      </a:moveTo>
                      <a:cubicBezTo>
                        <a:pt x="54" y="7"/>
                        <a:pt x="55" y="16"/>
                        <a:pt x="55" y="25"/>
                      </a:cubicBezTo>
                      <a:cubicBezTo>
                        <a:pt x="55" y="35"/>
                        <a:pt x="53" y="46"/>
                        <a:pt x="48" y="57"/>
                      </a:cubicBezTo>
                      <a:cubicBezTo>
                        <a:pt x="36" y="83"/>
                        <a:pt x="15" y="95"/>
                        <a:pt x="0" y="98"/>
                      </a:cubicBezTo>
                      <a:cubicBezTo>
                        <a:pt x="1" y="99"/>
                        <a:pt x="1" y="99"/>
                        <a:pt x="1" y="99"/>
                      </a:cubicBezTo>
                      <a:cubicBezTo>
                        <a:pt x="15" y="96"/>
                        <a:pt x="37" y="84"/>
                        <a:pt x="49" y="58"/>
                      </a:cubicBezTo>
                      <a:cubicBezTo>
                        <a:pt x="54" y="46"/>
                        <a:pt x="56" y="35"/>
                        <a:pt x="56" y="25"/>
                      </a:cubicBezTo>
                      <a:cubicBezTo>
                        <a:pt x="56" y="15"/>
                        <a:pt x="55" y="7"/>
                        <a:pt x="52" y="0"/>
                      </a:cubicBezTo>
                      <a:cubicBezTo>
                        <a:pt x="51" y="1"/>
                        <a:pt x="51" y="1"/>
                        <a:pt x="51" y="1"/>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sp>
            <p:nvSpPr>
              <p:cNvPr id="177" name="Google Shape;557;p7"/>
              <p:cNvSpPr/>
              <p:nvPr/>
            </p:nvSpPr>
            <p:spPr>
              <a:xfrm rot="5400000">
                <a:off x="5967611" y="2328872"/>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78" name="Google Shape;558;p7"/>
              <p:cNvSpPr/>
              <p:nvPr/>
            </p:nvSpPr>
            <p:spPr>
              <a:xfrm rot="-559757">
                <a:off x="5857539" y="2176352"/>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79" name="Google Shape;559;p7"/>
              <p:cNvSpPr/>
              <p:nvPr/>
            </p:nvSpPr>
            <p:spPr>
              <a:xfrm rot="-8550287">
                <a:off x="5707796" y="2448876"/>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80" name="Google Shape;560;p7"/>
              <p:cNvSpPr/>
              <p:nvPr/>
            </p:nvSpPr>
            <p:spPr>
              <a:xfrm rot="-4602330">
                <a:off x="5618798" y="2316287"/>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63B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sp>
          <p:nvSpPr>
            <p:cNvPr id="26" name="Google Shape;561;p7"/>
            <p:cNvSpPr txBox="1"/>
            <p:nvPr/>
          </p:nvSpPr>
          <p:spPr>
            <a:xfrm>
              <a:off x="9143454" y="3061588"/>
              <a:ext cx="527640" cy="276899"/>
            </a:xfrm>
            <a:prstGeom prst="rect">
              <a:avLst/>
            </a:prstGeom>
            <a:noFill/>
            <a:ln>
              <a:noFill/>
            </a:ln>
          </p:spPr>
          <p:txBody>
            <a:bodyPr spcFirstLastPara="1" wrap="square" lIns="91425" tIns="45700" rIns="91425" bIns="45700" anchor="ctr" anchorCtr="0">
              <a:spAutoFit/>
            </a:bodyPr>
            <a:lstStyle/>
            <a:p>
              <a:pPr marL="0" marR="0" lvl="0" indent="0" algn="ctr" rtl="0">
                <a:lnSpc>
                  <a:spcPct val="90000"/>
                </a:lnSpc>
                <a:spcBef>
                  <a:spcPts val="0"/>
                </a:spcBef>
                <a:spcAft>
                  <a:spcPts val="0"/>
                </a:spcAft>
                <a:buClr>
                  <a:srgbClr val="262626"/>
                </a:buClr>
                <a:buSzPts val="1333"/>
                <a:buFont typeface="微软雅黑" panose="020B0503020204020204" pitchFamily="34" charset="-122"/>
                <a:buNone/>
              </a:pPr>
              <a:r>
                <a:rPr lang="zh-CN" sz="1335" b="1" i="0" u="none" strike="noStrike" cap="none">
                  <a:solidFill>
                    <a:srgbClr val="262626"/>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出芽</a:t>
              </a:r>
              <a:endParaRPr sz="1335" b="1" i="0" u="none" strike="noStrike" cap="none">
                <a:solidFill>
                  <a:srgbClr val="262626"/>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nvGrpSpPr>
            <p:cNvPr id="27" name="Google Shape;562;p7"/>
            <p:cNvGrpSpPr/>
            <p:nvPr/>
          </p:nvGrpSpPr>
          <p:grpSpPr>
            <a:xfrm>
              <a:off x="9800404" y="2093626"/>
              <a:ext cx="1034921" cy="1046194"/>
              <a:chOff x="1338064" y="2299743"/>
              <a:chExt cx="804302" cy="796218"/>
            </a:xfrm>
          </p:grpSpPr>
          <p:grpSp>
            <p:nvGrpSpPr>
              <p:cNvPr id="109" name="Google Shape;563;p7"/>
              <p:cNvGrpSpPr/>
              <p:nvPr/>
            </p:nvGrpSpPr>
            <p:grpSpPr>
              <a:xfrm>
                <a:off x="1338064" y="2299743"/>
                <a:ext cx="804302" cy="796218"/>
                <a:chOff x="1338064" y="2299743"/>
                <a:chExt cx="804302" cy="796218"/>
              </a:xfrm>
            </p:grpSpPr>
            <p:sp>
              <p:nvSpPr>
                <p:cNvPr id="151" name="Google Shape;564;p7"/>
                <p:cNvSpPr/>
                <p:nvPr/>
              </p:nvSpPr>
              <p:spPr>
                <a:xfrm>
                  <a:off x="1396440" y="2355599"/>
                  <a:ext cx="675086" cy="661234"/>
                </a:xfrm>
                <a:prstGeom prst="ellipse">
                  <a:avLst/>
                </a:prstGeom>
                <a:solidFill>
                  <a:srgbClr val="CCEEFC"/>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nvGrpSpPr>
                <p:cNvPr id="152" name="Google Shape;565;p7"/>
                <p:cNvGrpSpPr/>
                <p:nvPr/>
              </p:nvGrpSpPr>
              <p:grpSpPr>
                <a:xfrm>
                  <a:off x="1338064" y="2299743"/>
                  <a:ext cx="804302" cy="796218"/>
                  <a:chOff x="1338064" y="2299743"/>
                  <a:chExt cx="804302" cy="796218"/>
                </a:xfrm>
              </p:grpSpPr>
              <p:sp>
                <p:nvSpPr>
                  <p:cNvPr id="153" name="Google Shape;566;p7"/>
                  <p:cNvSpPr/>
                  <p:nvPr/>
                </p:nvSpPr>
                <p:spPr>
                  <a:xfrm>
                    <a:off x="1819684" y="2303850"/>
                    <a:ext cx="85153" cy="113902"/>
                  </a:xfrm>
                  <a:custGeom>
                    <a:avLst/>
                    <a:gdLst/>
                    <a:ahLst/>
                    <a:cxnLst/>
                    <a:rect l="l" t="t" r="r" b="b"/>
                    <a:pathLst>
                      <a:path w="165" h="221" extrusionOk="0">
                        <a:moveTo>
                          <a:pt x="162" y="66"/>
                        </a:moveTo>
                        <a:cubicBezTo>
                          <a:pt x="165" y="57"/>
                          <a:pt x="142" y="16"/>
                          <a:pt x="114" y="8"/>
                        </a:cubicBezTo>
                        <a:cubicBezTo>
                          <a:pt x="86" y="0"/>
                          <a:pt x="44" y="23"/>
                          <a:pt x="42" y="32"/>
                        </a:cubicBezTo>
                        <a:cubicBezTo>
                          <a:pt x="42" y="32"/>
                          <a:pt x="9" y="148"/>
                          <a:pt x="5" y="165"/>
                        </a:cubicBezTo>
                        <a:cubicBezTo>
                          <a:pt x="0" y="181"/>
                          <a:pt x="0" y="206"/>
                          <a:pt x="28" y="213"/>
                        </a:cubicBezTo>
                        <a:cubicBezTo>
                          <a:pt x="56" y="221"/>
                          <a:pt x="79" y="202"/>
                          <a:pt x="86" y="191"/>
                        </a:cubicBezTo>
                        <a:cubicBezTo>
                          <a:pt x="93" y="181"/>
                          <a:pt x="162" y="67"/>
                          <a:pt x="162" y="66"/>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54" name="Google Shape;567;p7"/>
                  <p:cNvSpPr/>
                  <p:nvPr/>
                </p:nvSpPr>
                <p:spPr>
                  <a:xfrm>
                    <a:off x="1592153" y="2299743"/>
                    <a:ext cx="68451" cy="122116"/>
                  </a:xfrm>
                  <a:custGeom>
                    <a:avLst/>
                    <a:gdLst/>
                    <a:ahLst/>
                    <a:cxnLst/>
                    <a:rect l="l" t="t" r="r" b="b"/>
                    <a:pathLst>
                      <a:path w="133" h="237" extrusionOk="0">
                        <a:moveTo>
                          <a:pt x="120" y="28"/>
                        </a:moveTo>
                        <a:cubicBezTo>
                          <a:pt x="117" y="19"/>
                          <a:pt x="74" y="0"/>
                          <a:pt x="47" y="10"/>
                        </a:cubicBezTo>
                        <a:cubicBezTo>
                          <a:pt x="19" y="20"/>
                          <a:pt x="0" y="63"/>
                          <a:pt x="3" y="72"/>
                        </a:cubicBezTo>
                        <a:cubicBezTo>
                          <a:pt x="3" y="72"/>
                          <a:pt x="45" y="185"/>
                          <a:pt x="51" y="201"/>
                        </a:cubicBezTo>
                        <a:cubicBezTo>
                          <a:pt x="57" y="217"/>
                          <a:pt x="71" y="237"/>
                          <a:pt x="99" y="226"/>
                        </a:cubicBezTo>
                        <a:cubicBezTo>
                          <a:pt x="126" y="216"/>
                          <a:pt x="133" y="187"/>
                          <a:pt x="132" y="174"/>
                        </a:cubicBezTo>
                        <a:cubicBezTo>
                          <a:pt x="132" y="162"/>
                          <a:pt x="121" y="29"/>
                          <a:pt x="120" y="28"/>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55" name="Google Shape;568;p7"/>
                  <p:cNvSpPr/>
                  <p:nvPr/>
                </p:nvSpPr>
                <p:spPr>
                  <a:xfrm>
                    <a:off x="1596808" y="2318088"/>
                    <a:ext cx="54487" cy="22726"/>
                  </a:xfrm>
                  <a:custGeom>
                    <a:avLst/>
                    <a:gdLst/>
                    <a:ahLst/>
                    <a:cxnLst/>
                    <a:rect l="l" t="t" r="r" b="b"/>
                    <a:pathLst>
                      <a:path w="106" h="44" extrusionOk="0">
                        <a:moveTo>
                          <a:pt x="105" y="0"/>
                        </a:moveTo>
                        <a:cubicBezTo>
                          <a:pt x="99" y="14"/>
                          <a:pt x="86" y="30"/>
                          <a:pt x="63" y="38"/>
                        </a:cubicBezTo>
                        <a:cubicBezTo>
                          <a:pt x="53" y="42"/>
                          <a:pt x="44" y="43"/>
                          <a:pt x="36" y="43"/>
                        </a:cubicBezTo>
                        <a:cubicBezTo>
                          <a:pt x="21" y="43"/>
                          <a:pt x="8" y="39"/>
                          <a:pt x="0" y="34"/>
                        </a:cubicBezTo>
                        <a:cubicBezTo>
                          <a:pt x="0" y="35"/>
                          <a:pt x="0" y="35"/>
                          <a:pt x="0" y="35"/>
                        </a:cubicBezTo>
                        <a:cubicBezTo>
                          <a:pt x="8" y="40"/>
                          <a:pt x="20" y="44"/>
                          <a:pt x="36" y="44"/>
                        </a:cubicBezTo>
                        <a:cubicBezTo>
                          <a:pt x="44" y="44"/>
                          <a:pt x="54" y="43"/>
                          <a:pt x="64" y="39"/>
                        </a:cubicBezTo>
                        <a:cubicBezTo>
                          <a:pt x="87" y="31"/>
                          <a:pt x="100" y="14"/>
                          <a:pt x="106" y="1"/>
                        </a:cubicBezTo>
                        <a:cubicBezTo>
                          <a:pt x="105" y="0"/>
                          <a:pt x="105" y="0"/>
                          <a:pt x="105" y="0"/>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56" name="Google Shape;569;p7"/>
                  <p:cNvSpPr/>
                  <p:nvPr/>
                </p:nvSpPr>
                <p:spPr>
                  <a:xfrm>
                    <a:off x="1971660" y="2476618"/>
                    <a:ext cx="121021" cy="76665"/>
                  </a:xfrm>
                  <a:custGeom>
                    <a:avLst/>
                    <a:gdLst/>
                    <a:ahLst/>
                    <a:cxnLst/>
                    <a:rect l="l" t="t" r="r" b="b"/>
                    <a:pathLst>
                      <a:path w="235" h="149" extrusionOk="0">
                        <a:moveTo>
                          <a:pt x="213" y="115"/>
                        </a:moveTo>
                        <a:cubicBezTo>
                          <a:pt x="222" y="110"/>
                          <a:pt x="235" y="65"/>
                          <a:pt x="221" y="40"/>
                        </a:cubicBezTo>
                        <a:cubicBezTo>
                          <a:pt x="208" y="14"/>
                          <a:pt x="162" y="0"/>
                          <a:pt x="154" y="5"/>
                        </a:cubicBezTo>
                        <a:cubicBezTo>
                          <a:pt x="154" y="5"/>
                          <a:pt x="48" y="62"/>
                          <a:pt x="33" y="70"/>
                        </a:cubicBezTo>
                        <a:cubicBezTo>
                          <a:pt x="18" y="78"/>
                          <a:pt x="0" y="95"/>
                          <a:pt x="14" y="121"/>
                        </a:cubicBezTo>
                        <a:cubicBezTo>
                          <a:pt x="28" y="146"/>
                          <a:pt x="57" y="149"/>
                          <a:pt x="70" y="146"/>
                        </a:cubicBezTo>
                        <a:cubicBezTo>
                          <a:pt x="82" y="144"/>
                          <a:pt x="212" y="116"/>
                          <a:pt x="213" y="115"/>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57" name="Google Shape;570;p7"/>
                  <p:cNvSpPr/>
                  <p:nvPr/>
                </p:nvSpPr>
                <p:spPr>
                  <a:xfrm>
                    <a:off x="2047488" y="2481548"/>
                    <a:ext cx="27380" cy="52023"/>
                  </a:xfrm>
                  <a:custGeom>
                    <a:avLst/>
                    <a:gdLst/>
                    <a:ahLst/>
                    <a:cxnLst/>
                    <a:rect l="l" t="t" r="r" b="b"/>
                    <a:pathLst>
                      <a:path w="53" h="101" extrusionOk="0">
                        <a:moveTo>
                          <a:pt x="53" y="100"/>
                        </a:moveTo>
                        <a:cubicBezTo>
                          <a:pt x="39" y="96"/>
                          <a:pt x="22" y="85"/>
                          <a:pt x="10" y="64"/>
                        </a:cubicBezTo>
                        <a:cubicBezTo>
                          <a:pt x="3" y="51"/>
                          <a:pt x="1" y="38"/>
                          <a:pt x="1" y="27"/>
                        </a:cubicBezTo>
                        <a:cubicBezTo>
                          <a:pt x="1" y="16"/>
                          <a:pt x="3" y="7"/>
                          <a:pt x="6" y="1"/>
                        </a:cubicBezTo>
                        <a:cubicBezTo>
                          <a:pt x="5" y="0"/>
                          <a:pt x="5" y="0"/>
                          <a:pt x="5" y="0"/>
                        </a:cubicBezTo>
                        <a:cubicBezTo>
                          <a:pt x="2" y="7"/>
                          <a:pt x="0" y="16"/>
                          <a:pt x="0" y="27"/>
                        </a:cubicBezTo>
                        <a:cubicBezTo>
                          <a:pt x="0" y="38"/>
                          <a:pt x="2" y="51"/>
                          <a:pt x="9" y="64"/>
                        </a:cubicBezTo>
                        <a:cubicBezTo>
                          <a:pt x="21" y="86"/>
                          <a:pt x="39" y="97"/>
                          <a:pt x="53" y="101"/>
                        </a:cubicBezTo>
                        <a:cubicBezTo>
                          <a:pt x="53" y="100"/>
                          <a:pt x="53" y="100"/>
                          <a:pt x="53" y="100"/>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58" name="Google Shape;571;p7"/>
                  <p:cNvSpPr/>
                  <p:nvPr/>
                </p:nvSpPr>
                <p:spPr>
                  <a:xfrm>
                    <a:off x="2029131" y="2717308"/>
                    <a:ext cx="113235" cy="72558"/>
                  </a:xfrm>
                  <a:custGeom>
                    <a:avLst/>
                    <a:gdLst/>
                    <a:ahLst/>
                    <a:cxnLst/>
                    <a:rect l="l" t="t" r="r" b="b"/>
                    <a:pathLst>
                      <a:path w="223" h="141" extrusionOk="0">
                        <a:moveTo>
                          <a:pt x="171" y="140"/>
                        </a:moveTo>
                        <a:cubicBezTo>
                          <a:pt x="181" y="141"/>
                          <a:pt x="217" y="111"/>
                          <a:pt x="220" y="82"/>
                        </a:cubicBezTo>
                        <a:cubicBezTo>
                          <a:pt x="223" y="53"/>
                          <a:pt x="193" y="16"/>
                          <a:pt x="184" y="15"/>
                        </a:cubicBezTo>
                        <a:cubicBezTo>
                          <a:pt x="184" y="15"/>
                          <a:pt x="64" y="3"/>
                          <a:pt x="47" y="1"/>
                        </a:cubicBezTo>
                        <a:cubicBezTo>
                          <a:pt x="30" y="0"/>
                          <a:pt x="6" y="4"/>
                          <a:pt x="3" y="33"/>
                        </a:cubicBezTo>
                        <a:cubicBezTo>
                          <a:pt x="0" y="62"/>
                          <a:pt x="23" y="80"/>
                          <a:pt x="35" y="86"/>
                        </a:cubicBezTo>
                        <a:cubicBezTo>
                          <a:pt x="46" y="91"/>
                          <a:pt x="170" y="140"/>
                          <a:pt x="171" y="140"/>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59" name="Google Shape;572;p7"/>
                  <p:cNvSpPr/>
                  <p:nvPr/>
                </p:nvSpPr>
                <p:spPr>
                  <a:xfrm>
                    <a:off x="2104975" y="2729347"/>
                    <a:ext cx="16976" cy="56677"/>
                  </a:xfrm>
                  <a:custGeom>
                    <a:avLst/>
                    <a:gdLst/>
                    <a:ahLst/>
                    <a:cxnLst/>
                    <a:rect l="l" t="t" r="r" b="b"/>
                    <a:pathLst>
                      <a:path w="33" h="110" extrusionOk="0">
                        <a:moveTo>
                          <a:pt x="16" y="110"/>
                        </a:moveTo>
                        <a:cubicBezTo>
                          <a:pt x="8" y="100"/>
                          <a:pt x="1" y="84"/>
                          <a:pt x="1" y="64"/>
                        </a:cubicBezTo>
                        <a:cubicBezTo>
                          <a:pt x="1" y="61"/>
                          <a:pt x="1" y="58"/>
                          <a:pt x="1" y="55"/>
                        </a:cubicBezTo>
                        <a:cubicBezTo>
                          <a:pt x="4" y="27"/>
                          <a:pt x="20" y="9"/>
                          <a:pt x="33" y="1"/>
                        </a:cubicBezTo>
                        <a:cubicBezTo>
                          <a:pt x="32" y="0"/>
                          <a:pt x="32" y="0"/>
                          <a:pt x="32" y="0"/>
                        </a:cubicBezTo>
                        <a:cubicBezTo>
                          <a:pt x="20" y="8"/>
                          <a:pt x="3" y="26"/>
                          <a:pt x="0" y="55"/>
                        </a:cubicBezTo>
                        <a:cubicBezTo>
                          <a:pt x="0" y="58"/>
                          <a:pt x="0" y="61"/>
                          <a:pt x="0" y="64"/>
                        </a:cubicBezTo>
                        <a:cubicBezTo>
                          <a:pt x="0" y="84"/>
                          <a:pt x="7" y="100"/>
                          <a:pt x="15" y="110"/>
                        </a:cubicBezTo>
                        <a:cubicBezTo>
                          <a:pt x="16" y="110"/>
                          <a:pt x="16" y="110"/>
                          <a:pt x="16" y="110"/>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60" name="Google Shape;573;p7"/>
                  <p:cNvSpPr/>
                  <p:nvPr/>
                </p:nvSpPr>
                <p:spPr>
                  <a:xfrm>
                    <a:off x="1896622" y="2904847"/>
                    <a:ext cx="97200" cy="109247"/>
                  </a:xfrm>
                  <a:custGeom>
                    <a:avLst/>
                    <a:gdLst/>
                    <a:ahLst/>
                    <a:cxnLst/>
                    <a:rect l="l" t="t" r="r" b="b"/>
                    <a:pathLst>
                      <a:path w="189" h="212" extrusionOk="0">
                        <a:moveTo>
                          <a:pt x="96" y="206"/>
                        </a:moveTo>
                        <a:cubicBezTo>
                          <a:pt x="104" y="212"/>
                          <a:pt x="151" y="208"/>
                          <a:pt x="170" y="186"/>
                        </a:cubicBezTo>
                        <a:cubicBezTo>
                          <a:pt x="189" y="164"/>
                          <a:pt x="185" y="117"/>
                          <a:pt x="178" y="110"/>
                        </a:cubicBezTo>
                        <a:cubicBezTo>
                          <a:pt x="178" y="110"/>
                          <a:pt x="86" y="32"/>
                          <a:pt x="73" y="21"/>
                        </a:cubicBezTo>
                        <a:cubicBezTo>
                          <a:pt x="60" y="10"/>
                          <a:pt x="38" y="0"/>
                          <a:pt x="19" y="22"/>
                        </a:cubicBezTo>
                        <a:cubicBezTo>
                          <a:pt x="0" y="44"/>
                          <a:pt x="8" y="72"/>
                          <a:pt x="15" y="84"/>
                        </a:cubicBezTo>
                        <a:cubicBezTo>
                          <a:pt x="21" y="94"/>
                          <a:pt x="95" y="205"/>
                          <a:pt x="96" y="206"/>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61" name="Google Shape;574;p7"/>
                  <p:cNvSpPr/>
                  <p:nvPr/>
                </p:nvSpPr>
                <p:spPr>
                  <a:xfrm>
                    <a:off x="1946454" y="2963714"/>
                    <a:ext cx="39154" cy="42166"/>
                  </a:xfrm>
                  <a:custGeom>
                    <a:avLst/>
                    <a:gdLst/>
                    <a:ahLst/>
                    <a:cxnLst/>
                    <a:rect l="l" t="t" r="r" b="b"/>
                    <a:pathLst>
                      <a:path w="76" h="82" extrusionOk="0">
                        <a:moveTo>
                          <a:pt x="1" y="81"/>
                        </a:moveTo>
                        <a:cubicBezTo>
                          <a:pt x="1" y="80"/>
                          <a:pt x="1" y="78"/>
                          <a:pt x="1" y="76"/>
                        </a:cubicBezTo>
                        <a:cubicBezTo>
                          <a:pt x="1" y="62"/>
                          <a:pt x="5" y="45"/>
                          <a:pt x="19" y="28"/>
                        </a:cubicBezTo>
                        <a:cubicBezTo>
                          <a:pt x="37" y="7"/>
                          <a:pt x="59" y="1"/>
                          <a:pt x="73" y="1"/>
                        </a:cubicBezTo>
                        <a:cubicBezTo>
                          <a:pt x="74" y="1"/>
                          <a:pt x="75" y="1"/>
                          <a:pt x="76" y="1"/>
                        </a:cubicBezTo>
                        <a:cubicBezTo>
                          <a:pt x="76" y="0"/>
                          <a:pt x="76" y="0"/>
                          <a:pt x="76" y="0"/>
                        </a:cubicBezTo>
                        <a:cubicBezTo>
                          <a:pt x="75" y="0"/>
                          <a:pt x="74" y="0"/>
                          <a:pt x="73" y="0"/>
                        </a:cubicBezTo>
                        <a:cubicBezTo>
                          <a:pt x="58" y="0"/>
                          <a:pt x="36" y="7"/>
                          <a:pt x="18" y="27"/>
                        </a:cubicBezTo>
                        <a:cubicBezTo>
                          <a:pt x="4" y="44"/>
                          <a:pt x="0" y="62"/>
                          <a:pt x="0" y="76"/>
                        </a:cubicBezTo>
                        <a:cubicBezTo>
                          <a:pt x="0" y="78"/>
                          <a:pt x="0" y="80"/>
                          <a:pt x="0" y="82"/>
                        </a:cubicBezTo>
                        <a:cubicBezTo>
                          <a:pt x="1" y="81"/>
                          <a:pt x="1" y="81"/>
                          <a:pt x="1" y="81"/>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62" name="Google Shape;575;p7"/>
                  <p:cNvSpPr/>
                  <p:nvPr/>
                </p:nvSpPr>
                <p:spPr>
                  <a:xfrm>
                    <a:off x="1698115" y="2977131"/>
                    <a:ext cx="64344" cy="118830"/>
                  </a:xfrm>
                  <a:custGeom>
                    <a:avLst/>
                    <a:gdLst/>
                    <a:ahLst/>
                    <a:cxnLst/>
                    <a:rect l="l" t="t" r="r" b="b"/>
                    <a:pathLst>
                      <a:path w="125" h="231" extrusionOk="0">
                        <a:moveTo>
                          <a:pt x="0" y="194"/>
                        </a:moveTo>
                        <a:cubicBezTo>
                          <a:pt x="1" y="203"/>
                          <a:pt x="39" y="231"/>
                          <a:pt x="68" y="227"/>
                        </a:cubicBezTo>
                        <a:cubicBezTo>
                          <a:pt x="97" y="223"/>
                          <a:pt x="125" y="185"/>
                          <a:pt x="124" y="176"/>
                        </a:cubicBezTo>
                        <a:cubicBezTo>
                          <a:pt x="124" y="176"/>
                          <a:pt x="107" y="56"/>
                          <a:pt x="104" y="40"/>
                        </a:cubicBezTo>
                        <a:cubicBezTo>
                          <a:pt x="102" y="23"/>
                          <a:pt x="92" y="0"/>
                          <a:pt x="63" y="4"/>
                        </a:cubicBezTo>
                        <a:cubicBezTo>
                          <a:pt x="34" y="9"/>
                          <a:pt x="22" y="35"/>
                          <a:pt x="19" y="49"/>
                        </a:cubicBezTo>
                        <a:cubicBezTo>
                          <a:pt x="17" y="60"/>
                          <a:pt x="0" y="192"/>
                          <a:pt x="0" y="194"/>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63" name="Google Shape;576;p7"/>
                  <p:cNvSpPr/>
                  <p:nvPr/>
                </p:nvSpPr>
                <p:spPr>
                  <a:xfrm>
                    <a:off x="1701674" y="3057903"/>
                    <a:ext cx="57225" cy="15607"/>
                  </a:xfrm>
                  <a:custGeom>
                    <a:avLst/>
                    <a:gdLst/>
                    <a:ahLst/>
                    <a:cxnLst/>
                    <a:rect l="l" t="t" r="r" b="b"/>
                    <a:pathLst>
                      <a:path w="111" h="30" extrusionOk="0">
                        <a:moveTo>
                          <a:pt x="1" y="30"/>
                        </a:moveTo>
                        <a:cubicBezTo>
                          <a:pt x="9" y="18"/>
                          <a:pt x="26" y="5"/>
                          <a:pt x="50" y="2"/>
                        </a:cubicBezTo>
                        <a:cubicBezTo>
                          <a:pt x="54" y="1"/>
                          <a:pt x="58" y="1"/>
                          <a:pt x="61" y="1"/>
                        </a:cubicBezTo>
                        <a:cubicBezTo>
                          <a:pt x="84" y="1"/>
                          <a:pt x="101" y="11"/>
                          <a:pt x="110" y="19"/>
                        </a:cubicBezTo>
                        <a:cubicBezTo>
                          <a:pt x="111" y="19"/>
                          <a:pt x="111" y="19"/>
                          <a:pt x="111" y="19"/>
                        </a:cubicBezTo>
                        <a:cubicBezTo>
                          <a:pt x="102" y="10"/>
                          <a:pt x="84" y="0"/>
                          <a:pt x="61" y="0"/>
                        </a:cubicBezTo>
                        <a:cubicBezTo>
                          <a:pt x="58" y="0"/>
                          <a:pt x="54" y="0"/>
                          <a:pt x="50" y="1"/>
                        </a:cubicBezTo>
                        <a:cubicBezTo>
                          <a:pt x="25" y="4"/>
                          <a:pt x="9" y="17"/>
                          <a:pt x="0" y="29"/>
                        </a:cubicBezTo>
                        <a:cubicBezTo>
                          <a:pt x="1" y="30"/>
                          <a:pt x="1" y="30"/>
                          <a:pt x="1" y="30"/>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64" name="Google Shape;577;p7"/>
                  <p:cNvSpPr/>
                  <p:nvPr/>
                </p:nvSpPr>
                <p:spPr>
                  <a:xfrm>
                    <a:off x="1450871" y="2905394"/>
                    <a:ext cx="109795" cy="96926"/>
                  </a:xfrm>
                  <a:custGeom>
                    <a:avLst/>
                    <a:gdLst/>
                    <a:ahLst/>
                    <a:cxnLst/>
                    <a:rect l="l" t="t" r="r" b="b"/>
                    <a:pathLst>
                      <a:path w="213" h="188" extrusionOk="0">
                        <a:moveTo>
                          <a:pt x="6" y="95"/>
                        </a:moveTo>
                        <a:cubicBezTo>
                          <a:pt x="0" y="103"/>
                          <a:pt x="4" y="150"/>
                          <a:pt x="26" y="169"/>
                        </a:cubicBezTo>
                        <a:cubicBezTo>
                          <a:pt x="48" y="188"/>
                          <a:pt x="95" y="185"/>
                          <a:pt x="101" y="177"/>
                        </a:cubicBezTo>
                        <a:cubicBezTo>
                          <a:pt x="101" y="177"/>
                          <a:pt x="180" y="86"/>
                          <a:pt x="191" y="73"/>
                        </a:cubicBezTo>
                        <a:cubicBezTo>
                          <a:pt x="202" y="61"/>
                          <a:pt x="213" y="38"/>
                          <a:pt x="191" y="19"/>
                        </a:cubicBezTo>
                        <a:cubicBezTo>
                          <a:pt x="169" y="0"/>
                          <a:pt x="140" y="8"/>
                          <a:pt x="129" y="15"/>
                        </a:cubicBezTo>
                        <a:cubicBezTo>
                          <a:pt x="119" y="21"/>
                          <a:pt x="7" y="94"/>
                          <a:pt x="6" y="95"/>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65" name="Google Shape;578;p7"/>
                  <p:cNvSpPr/>
                  <p:nvPr/>
                </p:nvSpPr>
                <p:spPr>
                  <a:xfrm>
                    <a:off x="1459633" y="2954953"/>
                    <a:ext cx="41344" cy="39701"/>
                  </a:xfrm>
                  <a:custGeom>
                    <a:avLst/>
                    <a:gdLst/>
                    <a:ahLst/>
                    <a:cxnLst/>
                    <a:rect l="l" t="t" r="r" b="b"/>
                    <a:pathLst>
                      <a:path w="80" h="77" extrusionOk="0">
                        <a:moveTo>
                          <a:pt x="0" y="1"/>
                        </a:moveTo>
                        <a:cubicBezTo>
                          <a:pt x="1" y="1"/>
                          <a:pt x="3" y="1"/>
                          <a:pt x="4" y="1"/>
                        </a:cubicBezTo>
                        <a:cubicBezTo>
                          <a:pt x="18" y="1"/>
                          <a:pt x="36" y="5"/>
                          <a:pt x="53" y="19"/>
                        </a:cubicBezTo>
                        <a:cubicBezTo>
                          <a:pt x="73" y="37"/>
                          <a:pt x="79" y="59"/>
                          <a:pt x="79" y="74"/>
                        </a:cubicBezTo>
                        <a:cubicBezTo>
                          <a:pt x="79" y="75"/>
                          <a:pt x="79" y="76"/>
                          <a:pt x="79" y="77"/>
                        </a:cubicBezTo>
                        <a:cubicBezTo>
                          <a:pt x="80" y="77"/>
                          <a:pt x="80" y="77"/>
                          <a:pt x="80" y="77"/>
                        </a:cubicBezTo>
                        <a:cubicBezTo>
                          <a:pt x="80" y="76"/>
                          <a:pt x="80" y="75"/>
                          <a:pt x="80" y="74"/>
                        </a:cubicBezTo>
                        <a:cubicBezTo>
                          <a:pt x="80" y="59"/>
                          <a:pt x="74" y="36"/>
                          <a:pt x="54" y="19"/>
                        </a:cubicBezTo>
                        <a:cubicBezTo>
                          <a:pt x="37" y="4"/>
                          <a:pt x="19" y="0"/>
                          <a:pt x="4" y="0"/>
                        </a:cubicBezTo>
                        <a:cubicBezTo>
                          <a:pt x="3" y="0"/>
                          <a:pt x="1" y="0"/>
                          <a:pt x="0" y="0"/>
                        </a:cubicBezTo>
                        <a:cubicBezTo>
                          <a:pt x="0" y="1"/>
                          <a:pt x="0" y="1"/>
                          <a:pt x="0" y="1"/>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66" name="Google Shape;579;p7"/>
                  <p:cNvSpPr/>
                  <p:nvPr/>
                </p:nvSpPr>
                <p:spPr>
                  <a:xfrm>
                    <a:off x="1338064" y="2728792"/>
                    <a:ext cx="121021" cy="64344"/>
                  </a:xfrm>
                  <a:custGeom>
                    <a:avLst/>
                    <a:gdLst/>
                    <a:ahLst/>
                    <a:cxnLst/>
                    <a:rect l="l" t="t" r="r" b="b"/>
                    <a:pathLst>
                      <a:path w="235" h="125" extrusionOk="0">
                        <a:moveTo>
                          <a:pt x="34" y="1"/>
                        </a:moveTo>
                        <a:cubicBezTo>
                          <a:pt x="25" y="3"/>
                          <a:pt x="0" y="43"/>
                          <a:pt x="7" y="71"/>
                        </a:cubicBezTo>
                        <a:cubicBezTo>
                          <a:pt x="14" y="100"/>
                          <a:pt x="54" y="125"/>
                          <a:pt x="63" y="122"/>
                        </a:cubicBezTo>
                        <a:cubicBezTo>
                          <a:pt x="63" y="122"/>
                          <a:pt x="181" y="95"/>
                          <a:pt x="197" y="91"/>
                        </a:cubicBezTo>
                        <a:cubicBezTo>
                          <a:pt x="214" y="87"/>
                          <a:pt x="235" y="75"/>
                          <a:pt x="229" y="46"/>
                        </a:cubicBezTo>
                        <a:cubicBezTo>
                          <a:pt x="222" y="18"/>
                          <a:pt x="194" y="8"/>
                          <a:pt x="181" y="7"/>
                        </a:cubicBezTo>
                        <a:cubicBezTo>
                          <a:pt x="169" y="6"/>
                          <a:pt x="36" y="0"/>
                          <a:pt x="34" y="1"/>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67" name="Google Shape;580;p7"/>
                  <p:cNvSpPr/>
                  <p:nvPr/>
                </p:nvSpPr>
                <p:spPr>
                  <a:xfrm>
                    <a:off x="1359695" y="2732351"/>
                    <a:ext cx="18619" cy="56677"/>
                  </a:xfrm>
                  <a:custGeom>
                    <a:avLst/>
                    <a:gdLst/>
                    <a:ahLst/>
                    <a:cxnLst/>
                    <a:rect l="l" t="t" r="r" b="b"/>
                    <a:pathLst>
                      <a:path w="36" h="110" extrusionOk="0">
                        <a:moveTo>
                          <a:pt x="0" y="1"/>
                        </a:moveTo>
                        <a:cubicBezTo>
                          <a:pt x="12" y="8"/>
                          <a:pt x="27" y="23"/>
                          <a:pt x="32" y="47"/>
                        </a:cubicBezTo>
                        <a:cubicBezTo>
                          <a:pt x="34" y="54"/>
                          <a:pt x="35" y="60"/>
                          <a:pt x="35" y="66"/>
                        </a:cubicBezTo>
                        <a:cubicBezTo>
                          <a:pt x="35" y="85"/>
                          <a:pt x="27" y="100"/>
                          <a:pt x="20" y="109"/>
                        </a:cubicBezTo>
                        <a:cubicBezTo>
                          <a:pt x="21" y="110"/>
                          <a:pt x="21" y="110"/>
                          <a:pt x="21" y="110"/>
                        </a:cubicBezTo>
                        <a:cubicBezTo>
                          <a:pt x="28" y="101"/>
                          <a:pt x="36" y="85"/>
                          <a:pt x="36" y="66"/>
                        </a:cubicBezTo>
                        <a:cubicBezTo>
                          <a:pt x="36" y="60"/>
                          <a:pt x="35" y="53"/>
                          <a:pt x="33" y="47"/>
                        </a:cubicBezTo>
                        <a:cubicBezTo>
                          <a:pt x="28" y="23"/>
                          <a:pt x="13" y="8"/>
                          <a:pt x="1" y="0"/>
                        </a:cubicBezTo>
                        <a:cubicBezTo>
                          <a:pt x="0" y="1"/>
                          <a:pt x="0" y="1"/>
                          <a:pt x="0" y="1"/>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68" name="Google Shape;581;p7"/>
                  <p:cNvSpPr/>
                  <p:nvPr/>
                </p:nvSpPr>
                <p:spPr>
                  <a:xfrm>
                    <a:off x="1382968" y="2468132"/>
                    <a:ext cx="110616" cy="95831"/>
                  </a:xfrm>
                  <a:custGeom>
                    <a:avLst/>
                    <a:gdLst/>
                    <a:ahLst/>
                    <a:cxnLst/>
                    <a:rect l="l" t="t" r="r" b="b"/>
                    <a:pathLst>
                      <a:path w="215" h="186" extrusionOk="0">
                        <a:moveTo>
                          <a:pt x="78" y="4"/>
                        </a:moveTo>
                        <a:cubicBezTo>
                          <a:pt x="69" y="0"/>
                          <a:pt x="25" y="16"/>
                          <a:pt x="13" y="43"/>
                        </a:cubicBezTo>
                        <a:cubicBezTo>
                          <a:pt x="0" y="69"/>
                          <a:pt x="17" y="113"/>
                          <a:pt x="25" y="117"/>
                        </a:cubicBezTo>
                        <a:cubicBezTo>
                          <a:pt x="25" y="117"/>
                          <a:pt x="135" y="168"/>
                          <a:pt x="151" y="175"/>
                        </a:cubicBezTo>
                        <a:cubicBezTo>
                          <a:pt x="166" y="182"/>
                          <a:pt x="190" y="186"/>
                          <a:pt x="202" y="159"/>
                        </a:cubicBezTo>
                        <a:cubicBezTo>
                          <a:pt x="215" y="133"/>
                          <a:pt x="199" y="108"/>
                          <a:pt x="189" y="99"/>
                        </a:cubicBezTo>
                        <a:cubicBezTo>
                          <a:pt x="180" y="91"/>
                          <a:pt x="79" y="4"/>
                          <a:pt x="78" y="4"/>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69" name="Google Shape;582;p7"/>
                  <p:cNvSpPr/>
                  <p:nvPr/>
                </p:nvSpPr>
                <p:spPr>
                  <a:xfrm>
                    <a:off x="1397205" y="2474703"/>
                    <a:ext cx="29023" cy="51201"/>
                  </a:xfrm>
                  <a:custGeom>
                    <a:avLst/>
                    <a:gdLst/>
                    <a:ahLst/>
                    <a:cxnLst/>
                    <a:rect l="l" t="t" r="r" b="b"/>
                    <a:pathLst>
                      <a:path w="56" h="99" extrusionOk="0">
                        <a:moveTo>
                          <a:pt x="51" y="1"/>
                        </a:moveTo>
                        <a:cubicBezTo>
                          <a:pt x="54" y="7"/>
                          <a:pt x="55" y="16"/>
                          <a:pt x="55" y="25"/>
                        </a:cubicBezTo>
                        <a:cubicBezTo>
                          <a:pt x="55" y="35"/>
                          <a:pt x="53" y="46"/>
                          <a:pt x="48" y="57"/>
                        </a:cubicBezTo>
                        <a:cubicBezTo>
                          <a:pt x="36" y="83"/>
                          <a:pt x="15" y="95"/>
                          <a:pt x="0" y="98"/>
                        </a:cubicBezTo>
                        <a:cubicBezTo>
                          <a:pt x="1" y="99"/>
                          <a:pt x="1" y="99"/>
                          <a:pt x="1" y="99"/>
                        </a:cubicBezTo>
                        <a:cubicBezTo>
                          <a:pt x="15" y="96"/>
                          <a:pt x="37" y="84"/>
                          <a:pt x="49" y="58"/>
                        </a:cubicBezTo>
                        <a:cubicBezTo>
                          <a:pt x="54" y="46"/>
                          <a:pt x="56" y="35"/>
                          <a:pt x="56" y="25"/>
                        </a:cubicBezTo>
                        <a:cubicBezTo>
                          <a:pt x="56" y="15"/>
                          <a:pt x="55" y="7"/>
                          <a:pt x="52" y="0"/>
                        </a:cubicBezTo>
                        <a:cubicBezTo>
                          <a:pt x="51" y="1"/>
                          <a:pt x="51" y="1"/>
                          <a:pt x="51" y="1"/>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grpSp>
          <p:sp>
            <p:nvSpPr>
              <p:cNvPr id="110" name="Google Shape;583;p7"/>
              <p:cNvSpPr/>
              <p:nvPr/>
            </p:nvSpPr>
            <p:spPr>
              <a:xfrm>
                <a:off x="1707424" y="2303850"/>
                <a:ext cx="57773" cy="14238"/>
              </a:xfrm>
              <a:custGeom>
                <a:avLst/>
                <a:gdLst/>
                <a:ahLst/>
                <a:cxnLst/>
                <a:rect l="l" t="t" r="r" b="b"/>
                <a:pathLst>
                  <a:path w="112" h="28" extrusionOk="0">
                    <a:moveTo>
                      <a:pt x="111" y="0"/>
                    </a:moveTo>
                    <a:cubicBezTo>
                      <a:pt x="102" y="11"/>
                      <a:pt x="85" y="23"/>
                      <a:pt x="61" y="26"/>
                    </a:cubicBezTo>
                    <a:cubicBezTo>
                      <a:pt x="58" y="27"/>
                      <a:pt x="55" y="27"/>
                      <a:pt x="52" y="27"/>
                    </a:cubicBezTo>
                    <a:cubicBezTo>
                      <a:pt x="28" y="27"/>
                      <a:pt x="10" y="16"/>
                      <a:pt x="1" y="7"/>
                    </a:cubicBezTo>
                    <a:cubicBezTo>
                      <a:pt x="0" y="7"/>
                      <a:pt x="0" y="7"/>
                      <a:pt x="0" y="7"/>
                    </a:cubicBezTo>
                    <a:cubicBezTo>
                      <a:pt x="0" y="7"/>
                      <a:pt x="0" y="7"/>
                      <a:pt x="0" y="7"/>
                    </a:cubicBezTo>
                    <a:cubicBezTo>
                      <a:pt x="10" y="17"/>
                      <a:pt x="28" y="28"/>
                      <a:pt x="52" y="28"/>
                    </a:cubicBezTo>
                    <a:cubicBezTo>
                      <a:pt x="55" y="28"/>
                      <a:pt x="58" y="28"/>
                      <a:pt x="61" y="27"/>
                    </a:cubicBezTo>
                    <a:cubicBezTo>
                      <a:pt x="86" y="24"/>
                      <a:pt x="103" y="12"/>
                      <a:pt x="112" y="0"/>
                    </a:cubicBezTo>
                    <a:cubicBezTo>
                      <a:pt x="112" y="0"/>
                      <a:pt x="112" y="0"/>
                      <a:pt x="112" y="0"/>
                    </a:cubicBezTo>
                    <a:cubicBezTo>
                      <a:pt x="111" y="0"/>
                      <a:pt x="111" y="0"/>
                      <a:pt x="111" y="0"/>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11" name="Google Shape;584;p7"/>
              <p:cNvSpPr/>
              <p:nvPr/>
            </p:nvSpPr>
            <p:spPr>
              <a:xfrm>
                <a:off x="1950561" y="2373943"/>
                <a:ext cx="49011" cy="32309"/>
              </a:xfrm>
              <a:custGeom>
                <a:avLst/>
                <a:gdLst/>
                <a:ahLst/>
                <a:cxnLst/>
                <a:rect l="l" t="t" r="r" b="b"/>
                <a:pathLst>
                  <a:path w="95" h="63" extrusionOk="0">
                    <a:moveTo>
                      <a:pt x="94" y="59"/>
                    </a:moveTo>
                    <a:cubicBezTo>
                      <a:pt x="89" y="61"/>
                      <a:pt x="83" y="62"/>
                      <a:pt x="76" y="62"/>
                    </a:cubicBezTo>
                    <a:cubicBezTo>
                      <a:pt x="65" y="62"/>
                      <a:pt x="52" y="59"/>
                      <a:pt x="38" y="52"/>
                    </a:cubicBezTo>
                    <a:cubicBezTo>
                      <a:pt x="13" y="37"/>
                      <a:pt x="3" y="15"/>
                      <a:pt x="1" y="1"/>
                    </a:cubicBezTo>
                    <a:cubicBezTo>
                      <a:pt x="1" y="0"/>
                      <a:pt x="1" y="0"/>
                      <a:pt x="1" y="0"/>
                    </a:cubicBezTo>
                    <a:cubicBezTo>
                      <a:pt x="0" y="1"/>
                      <a:pt x="0" y="1"/>
                      <a:pt x="0" y="1"/>
                    </a:cubicBezTo>
                    <a:cubicBezTo>
                      <a:pt x="2" y="16"/>
                      <a:pt x="12" y="38"/>
                      <a:pt x="38" y="52"/>
                    </a:cubicBezTo>
                    <a:cubicBezTo>
                      <a:pt x="51" y="60"/>
                      <a:pt x="65" y="63"/>
                      <a:pt x="76" y="63"/>
                    </a:cubicBezTo>
                    <a:cubicBezTo>
                      <a:pt x="83" y="63"/>
                      <a:pt x="89" y="62"/>
                      <a:pt x="95" y="60"/>
                    </a:cubicBezTo>
                    <a:cubicBezTo>
                      <a:pt x="95" y="60"/>
                      <a:pt x="95" y="60"/>
                      <a:pt x="95" y="60"/>
                    </a:cubicBezTo>
                    <a:cubicBezTo>
                      <a:pt x="94" y="59"/>
                      <a:pt x="94" y="59"/>
                      <a:pt x="94" y="59"/>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12" name="Google Shape;585;p7"/>
              <p:cNvSpPr/>
              <p:nvPr/>
            </p:nvSpPr>
            <p:spPr>
              <a:xfrm>
                <a:off x="1950561" y="2373943"/>
                <a:ext cx="49011" cy="32309"/>
              </a:xfrm>
              <a:custGeom>
                <a:avLst/>
                <a:gdLst/>
                <a:ahLst/>
                <a:cxnLst/>
                <a:rect l="l" t="t" r="r" b="b"/>
                <a:pathLst>
                  <a:path w="95" h="63" extrusionOk="0">
                    <a:moveTo>
                      <a:pt x="94" y="59"/>
                    </a:moveTo>
                    <a:cubicBezTo>
                      <a:pt x="89" y="61"/>
                      <a:pt x="83" y="62"/>
                      <a:pt x="76" y="62"/>
                    </a:cubicBezTo>
                    <a:cubicBezTo>
                      <a:pt x="65" y="62"/>
                      <a:pt x="52" y="59"/>
                      <a:pt x="38" y="52"/>
                    </a:cubicBezTo>
                    <a:cubicBezTo>
                      <a:pt x="13" y="37"/>
                      <a:pt x="3" y="15"/>
                      <a:pt x="1" y="1"/>
                    </a:cubicBezTo>
                    <a:cubicBezTo>
                      <a:pt x="1" y="0"/>
                      <a:pt x="1" y="0"/>
                      <a:pt x="1" y="0"/>
                    </a:cubicBezTo>
                    <a:cubicBezTo>
                      <a:pt x="0" y="1"/>
                      <a:pt x="0" y="1"/>
                      <a:pt x="0" y="1"/>
                    </a:cubicBezTo>
                    <a:cubicBezTo>
                      <a:pt x="2" y="16"/>
                      <a:pt x="12" y="38"/>
                      <a:pt x="38" y="52"/>
                    </a:cubicBezTo>
                    <a:cubicBezTo>
                      <a:pt x="51" y="60"/>
                      <a:pt x="65" y="63"/>
                      <a:pt x="76" y="63"/>
                    </a:cubicBezTo>
                    <a:cubicBezTo>
                      <a:pt x="83" y="63"/>
                      <a:pt x="89" y="62"/>
                      <a:pt x="95" y="60"/>
                    </a:cubicBezTo>
                    <a:cubicBezTo>
                      <a:pt x="95" y="60"/>
                      <a:pt x="95" y="60"/>
                      <a:pt x="95" y="60"/>
                    </a:cubicBezTo>
                    <a:cubicBezTo>
                      <a:pt x="94" y="59"/>
                      <a:pt x="94" y="59"/>
                      <a:pt x="94" y="59"/>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13" name="Google Shape;586;p7"/>
              <p:cNvSpPr/>
              <p:nvPr/>
            </p:nvSpPr>
            <p:spPr>
              <a:xfrm>
                <a:off x="1485370" y="2372848"/>
                <a:ext cx="42166" cy="39701"/>
              </a:xfrm>
              <a:custGeom>
                <a:avLst/>
                <a:gdLst/>
                <a:ahLst/>
                <a:cxnLst/>
                <a:rect l="l" t="t" r="r" b="b"/>
                <a:pathLst>
                  <a:path w="82" h="77" extrusionOk="0">
                    <a:moveTo>
                      <a:pt x="81" y="1"/>
                    </a:moveTo>
                    <a:cubicBezTo>
                      <a:pt x="81" y="1"/>
                      <a:pt x="81" y="1"/>
                      <a:pt x="81" y="1"/>
                    </a:cubicBezTo>
                    <a:cubicBezTo>
                      <a:pt x="81" y="16"/>
                      <a:pt x="76" y="35"/>
                      <a:pt x="59" y="53"/>
                    </a:cubicBezTo>
                    <a:cubicBezTo>
                      <a:pt x="42" y="70"/>
                      <a:pt x="21" y="76"/>
                      <a:pt x="7" y="76"/>
                    </a:cubicBezTo>
                    <a:cubicBezTo>
                      <a:pt x="4" y="76"/>
                      <a:pt x="2" y="76"/>
                      <a:pt x="0" y="75"/>
                    </a:cubicBezTo>
                    <a:cubicBezTo>
                      <a:pt x="0" y="76"/>
                      <a:pt x="0" y="76"/>
                      <a:pt x="0" y="76"/>
                    </a:cubicBezTo>
                    <a:cubicBezTo>
                      <a:pt x="0" y="76"/>
                      <a:pt x="0" y="76"/>
                      <a:pt x="0" y="76"/>
                    </a:cubicBezTo>
                    <a:cubicBezTo>
                      <a:pt x="2" y="77"/>
                      <a:pt x="4" y="77"/>
                      <a:pt x="7" y="77"/>
                    </a:cubicBezTo>
                    <a:cubicBezTo>
                      <a:pt x="22" y="77"/>
                      <a:pt x="42" y="71"/>
                      <a:pt x="60" y="53"/>
                    </a:cubicBezTo>
                    <a:cubicBezTo>
                      <a:pt x="77" y="36"/>
                      <a:pt x="82" y="16"/>
                      <a:pt x="82" y="1"/>
                    </a:cubicBezTo>
                    <a:cubicBezTo>
                      <a:pt x="82" y="1"/>
                      <a:pt x="82" y="1"/>
                      <a:pt x="82" y="1"/>
                    </a:cubicBezTo>
                    <a:cubicBezTo>
                      <a:pt x="81" y="0"/>
                      <a:pt x="81" y="0"/>
                      <a:pt x="81" y="0"/>
                    </a:cubicBezTo>
                    <a:cubicBezTo>
                      <a:pt x="81" y="1"/>
                      <a:pt x="81" y="1"/>
                      <a:pt x="81" y="1"/>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14" name="Google Shape;587;p7"/>
              <p:cNvSpPr/>
              <p:nvPr/>
            </p:nvSpPr>
            <p:spPr>
              <a:xfrm>
                <a:off x="1485370" y="2372848"/>
                <a:ext cx="42166" cy="39701"/>
              </a:xfrm>
              <a:custGeom>
                <a:avLst/>
                <a:gdLst/>
                <a:ahLst/>
                <a:cxnLst/>
                <a:rect l="l" t="t" r="r" b="b"/>
                <a:pathLst>
                  <a:path w="82" h="77" extrusionOk="0">
                    <a:moveTo>
                      <a:pt x="81" y="1"/>
                    </a:moveTo>
                    <a:cubicBezTo>
                      <a:pt x="81" y="1"/>
                      <a:pt x="81" y="1"/>
                      <a:pt x="81" y="1"/>
                    </a:cubicBezTo>
                    <a:cubicBezTo>
                      <a:pt x="81" y="16"/>
                      <a:pt x="76" y="35"/>
                      <a:pt x="59" y="53"/>
                    </a:cubicBezTo>
                    <a:cubicBezTo>
                      <a:pt x="42" y="70"/>
                      <a:pt x="21" y="76"/>
                      <a:pt x="7" y="76"/>
                    </a:cubicBezTo>
                    <a:cubicBezTo>
                      <a:pt x="4" y="76"/>
                      <a:pt x="2" y="76"/>
                      <a:pt x="0" y="75"/>
                    </a:cubicBezTo>
                    <a:cubicBezTo>
                      <a:pt x="0" y="76"/>
                      <a:pt x="0" y="76"/>
                      <a:pt x="0" y="76"/>
                    </a:cubicBezTo>
                    <a:cubicBezTo>
                      <a:pt x="0" y="76"/>
                      <a:pt x="0" y="76"/>
                      <a:pt x="0" y="76"/>
                    </a:cubicBezTo>
                    <a:cubicBezTo>
                      <a:pt x="2" y="77"/>
                      <a:pt x="4" y="77"/>
                      <a:pt x="7" y="77"/>
                    </a:cubicBezTo>
                    <a:cubicBezTo>
                      <a:pt x="22" y="77"/>
                      <a:pt x="42" y="71"/>
                      <a:pt x="60" y="53"/>
                    </a:cubicBezTo>
                    <a:cubicBezTo>
                      <a:pt x="77" y="36"/>
                      <a:pt x="82" y="16"/>
                      <a:pt x="82" y="1"/>
                    </a:cubicBezTo>
                    <a:cubicBezTo>
                      <a:pt x="82" y="1"/>
                      <a:pt x="82" y="1"/>
                      <a:pt x="82" y="1"/>
                    </a:cubicBezTo>
                    <a:cubicBezTo>
                      <a:pt x="81" y="0"/>
                      <a:pt x="81" y="0"/>
                      <a:pt x="81" y="0"/>
                    </a:cubicBezTo>
                    <a:cubicBezTo>
                      <a:pt x="81" y="1"/>
                      <a:pt x="81" y="1"/>
                      <a:pt x="81" y="1"/>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15" name="Google Shape;588;p7"/>
              <p:cNvSpPr/>
              <p:nvPr/>
            </p:nvSpPr>
            <p:spPr>
              <a:xfrm>
                <a:off x="1361337" y="2591616"/>
                <a:ext cx="18345" cy="56677"/>
              </a:xfrm>
              <a:custGeom>
                <a:avLst/>
                <a:gdLst/>
                <a:ahLst/>
                <a:cxnLst/>
                <a:rect l="l" t="t" r="r" b="b"/>
                <a:pathLst>
                  <a:path w="36" h="110" extrusionOk="0">
                    <a:moveTo>
                      <a:pt x="21" y="1"/>
                    </a:moveTo>
                    <a:cubicBezTo>
                      <a:pt x="29" y="10"/>
                      <a:pt x="35" y="25"/>
                      <a:pt x="35" y="44"/>
                    </a:cubicBezTo>
                    <a:cubicBezTo>
                      <a:pt x="35" y="48"/>
                      <a:pt x="35" y="52"/>
                      <a:pt x="34" y="56"/>
                    </a:cubicBezTo>
                    <a:cubicBezTo>
                      <a:pt x="30" y="84"/>
                      <a:pt x="13" y="102"/>
                      <a:pt x="0" y="109"/>
                    </a:cubicBezTo>
                    <a:cubicBezTo>
                      <a:pt x="0" y="109"/>
                      <a:pt x="0" y="109"/>
                      <a:pt x="0" y="109"/>
                    </a:cubicBezTo>
                    <a:cubicBezTo>
                      <a:pt x="0" y="110"/>
                      <a:pt x="0" y="110"/>
                      <a:pt x="0" y="110"/>
                    </a:cubicBezTo>
                    <a:cubicBezTo>
                      <a:pt x="14" y="102"/>
                      <a:pt x="31" y="85"/>
                      <a:pt x="35" y="56"/>
                    </a:cubicBezTo>
                    <a:cubicBezTo>
                      <a:pt x="36" y="52"/>
                      <a:pt x="36" y="48"/>
                      <a:pt x="36" y="44"/>
                    </a:cubicBezTo>
                    <a:cubicBezTo>
                      <a:pt x="36" y="25"/>
                      <a:pt x="30" y="10"/>
                      <a:pt x="22" y="0"/>
                    </a:cubicBezTo>
                    <a:cubicBezTo>
                      <a:pt x="22" y="0"/>
                      <a:pt x="22" y="0"/>
                      <a:pt x="22" y="0"/>
                    </a:cubicBezTo>
                    <a:cubicBezTo>
                      <a:pt x="21" y="1"/>
                      <a:pt x="21" y="1"/>
                      <a:pt x="21" y="1"/>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16" name="Google Shape;589;p7"/>
              <p:cNvSpPr/>
              <p:nvPr/>
            </p:nvSpPr>
            <p:spPr>
              <a:xfrm>
                <a:off x="2094855" y="2604759"/>
                <a:ext cx="20535" cy="56130"/>
              </a:xfrm>
              <a:custGeom>
                <a:avLst/>
                <a:gdLst/>
                <a:ahLst/>
                <a:cxnLst/>
                <a:rect l="l" t="t" r="r" b="b"/>
                <a:pathLst>
                  <a:path w="40" h="109" extrusionOk="0">
                    <a:moveTo>
                      <a:pt x="39" y="108"/>
                    </a:moveTo>
                    <a:cubicBezTo>
                      <a:pt x="27" y="101"/>
                      <a:pt x="11" y="87"/>
                      <a:pt x="4" y="64"/>
                    </a:cubicBezTo>
                    <a:cubicBezTo>
                      <a:pt x="2" y="55"/>
                      <a:pt x="1" y="48"/>
                      <a:pt x="1" y="40"/>
                    </a:cubicBezTo>
                    <a:cubicBezTo>
                      <a:pt x="1" y="23"/>
                      <a:pt x="7" y="9"/>
                      <a:pt x="13" y="1"/>
                    </a:cubicBezTo>
                    <a:cubicBezTo>
                      <a:pt x="13" y="0"/>
                      <a:pt x="13" y="0"/>
                      <a:pt x="13" y="0"/>
                    </a:cubicBezTo>
                    <a:cubicBezTo>
                      <a:pt x="12" y="0"/>
                      <a:pt x="12" y="0"/>
                      <a:pt x="12" y="0"/>
                    </a:cubicBezTo>
                    <a:cubicBezTo>
                      <a:pt x="6" y="9"/>
                      <a:pt x="0" y="23"/>
                      <a:pt x="0" y="40"/>
                    </a:cubicBezTo>
                    <a:cubicBezTo>
                      <a:pt x="0" y="48"/>
                      <a:pt x="1" y="56"/>
                      <a:pt x="3" y="64"/>
                    </a:cubicBezTo>
                    <a:cubicBezTo>
                      <a:pt x="11" y="87"/>
                      <a:pt x="26" y="102"/>
                      <a:pt x="39" y="109"/>
                    </a:cubicBezTo>
                    <a:cubicBezTo>
                      <a:pt x="40" y="109"/>
                      <a:pt x="40" y="109"/>
                      <a:pt x="40" y="109"/>
                    </a:cubicBezTo>
                    <a:cubicBezTo>
                      <a:pt x="39" y="108"/>
                      <a:pt x="39" y="108"/>
                      <a:pt x="39" y="108"/>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17" name="Google Shape;590;p7"/>
              <p:cNvSpPr/>
              <p:nvPr/>
            </p:nvSpPr>
            <p:spPr>
              <a:xfrm>
                <a:off x="2094855" y="2604759"/>
                <a:ext cx="20535" cy="56130"/>
              </a:xfrm>
              <a:custGeom>
                <a:avLst/>
                <a:gdLst/>
                <a:ahLst/>
                <a:cxnLst/>
                <a:rect l="l" t="t" r="r" b="b"/>
                <a:pathLst>
                  <a:path w="40" h="109" extrusionOk="0">
                    <a:moveTo>
                      <a:pt x="39" y="108"/>
                    </a:moveTo>
                    <a:cubicBezTo>
                      <a:pt x="27" y="101"/>
                      <a:pt x="11" y="87"/>
                      <a:pt x="4" y="64"/>
                    </a:cubicBezTo>
                    <a:cubicBezTo>
                      <a:pt x="2" y="55"/>
                      <a:pt x="1" y="48"/>
                      <a:pt x="1" y="40"/>
                    </a:cubicBezTo>
                    <a:cubicBezTo>
                      <a:pt x="1" y="23"/>
                      <a:pt x="7" y="9"/>
                      <a:pt x="13" y="1"/>
                    </a:cubicBezTo>
                    <a:cubicBezTo>
                      <a:pt x="13" y="0"/>
                      <a:pt x="13" y="0"/>
                      <a:pt x="13" y="0"/>
                    </a:cubicBezTo>
                    <a:cubicBezTo>
                      <a:pt x="12" y="0"/>
                      <a:pt x="12" y="0"/>
                      <a:pt x="12" y="0"/>
                    </a:cubicBezTo>
                    <a:cubicBezTo>
                      <a:pt x="6" y="9"/>
                      <a:pt x="0" y="23"/>
                      <a:pt x="0" y="40"/>
                    </a:cubicBezTo>
                    <a:cubicBezTo>
                      <a:pt x="0" y="48"/>
                      <a:pt x="1" y="56"/>
                      <a:pt x="3" y="64"/>
                    </a:cubicBezTo>
                    <a:cubicBezTo>
                      <a:pt x="11" y="87"/>
                      <a:pt x="26" y="102"/>
                      <a:pt x="39" y="109"/>
                    </a:cubicBezTo>
                    <a:cubicBezTo>
                      <a:pt x="40" y="109"/>
                      <a:pt x="40" y="109"/>
                      <a:pt x="40" y="109"/>
                    </a:cubicBezTo>
                    <a:cubicBezTo>
                      <a:pt x="39" y="108"/>
                      <a:pt x="39" y="108"/>
                      <a:pt x="39" y="108"/>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18" name="Google Shape;591;p7"/>
              <p:cNvSpPr/>
              <p:nvPr/>
            </p:nvSpPr>
            <p:spPr>
              <a:xfrm>
                <a:off x="2045023" y="2855015"/>
                <a:ext cx="25737" cy="53118"/>
              </a:xfrm>
              <a:custGeom>
                <a:avLst/>
                <a:gdLst/>
                <a:ahLst/>
                <a:cxnLst/>
                <a:rect l="l" t="t" r="r" b="b"/>
                <a:pathLst>
                  <a:path w="50" h="103" extrusionOk="0">
                    <a:moveTo>
                      <a:pt x="8" y="103"/>
                    </a:moveTo>
                    <a:cubicBezTo>
                      <a:pt x="4" y="95"/>
                      <a:pt x="1" y="84"/>
                      <a:pt x="1" y="72"/>
                    </a:cubicBezTo>
                    <a:cubicBezTo>
                      <a:pt x="1" y="64"/>
                      <a:pt x="3" y="55"/>
                      <a:pt x="6" y="46"/>
                    </a:cubicBezTo>
                    <a:cubicBezTo>
                      <a:pt x="16" y="19"/>
                      <a:pt x="36" y="5"/>
                      <a:pt x="50" y="1"/>
                    </a:cubicBezTo>
                    <a:cubicBezTo>
                      <a:pt x="50" y="0"/>
                      <a:pt x="50" y="0"/>
                      <a:pt x="50" y="0"/>
                    </a:cubicBezTo>
                    <a:cubicBezTo>
                      <a:pt x="50" y="0"/>
                      <a:pt x="50" y="0"/>
                      <a:pt x="50" y="0"/>
                    </a:cubicBezTo>
                    <a:cubicBezTo>
                      <a:pt x="35" y="4"/>
                      <a:pt x="15" y="18"/>
                      <a:pt x="5" y="46"/>
                    </a:cubicBezTo>
                    <a:cubicBezTo>
                      <a:pt x="2" y="55"/>
                      <a:pt x="0" y="64"/>
                      <a:pt x="0" y="72"/>
                    </a:cubicBezTo>
                    <a:cubicBezTo>
                      <a:pt x="0" y="85"/>
                      <a:pt x="3" y="95"/>
                      <a:pt x="7" y="103"/>
                    </a:cubicBezTo>
                    <a:cubicBezTo>
                      <a:pt x="8" y="103"/>
                      <a:pt x="8" y="103"/>
                      <a:pt x="8" y="103"/>
                    </a:cubicBezTo>
                    <a:cubicBezTo>
                      <a:pt x="8" y="103"/>
                      <a:pt x="8" y="103"/>
                      <a:pt x="8" y="103"/>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19" name="Google Shape;592;p7"/>
              <p:cNvSpPr/>
              <p:nvPr/>
            </p:nvSpPr>
            <p:spPr>
              <a:xfrm>
                <a:off x="2045023" y="2855015"/>
                <a:ext cx="25737" cy="53118"/>
              </a:xfrm>
              <a:custGeom>
                <a:avLst/>
                <a:gdLst/>
                <a:ahLst/>
                <a:cxnLst/>
                <a:rect l="l" t="t" r="r" b="b"/>
                <a:pathLst>
                  <a:path w="50" h="103" extrusionOk="0">
                    <a:moveTo>
                      <a:pt x="8" y="103"/>
                    </a:moveTo>
                    <a:cubicBezTo>
                      <a:pt x="4" y="95"/>
                      <a:pt x="1" y="84"/>
                      <a:pt x="1" y="72"/>
                    </a:cubicBezTo>
                    <a:cubicBezTo>
                      <a:pt x="1" y="64"/>
                      <a:pt x="3" y="55"/>
                      <a:pt x="6" y="46"/>
                    </a:cubicBezTo>
                    <a:cubicBezTo>
                      <a:pt x="16" y="19"/>
                      <a:pt x="36" y="5"/>
                      <a:pt x="50" y="1"/>
                    </a:cubicBezTo>
                    <a:cubicBezTo>
                      <a:pt x="50" y="0"/>
                      <a:pt x="50" y="0"/>
                      <a:pt x="50" y="0"/>
                    </a:cubicBezTo>
                    <a:cubicBezTo>
                      <a:pt x="50" y="0"/>
                      <a:pt x="50" y="0"/>
                      <a:pt x="50" y="0"/>
                    </a:cubicBezTo>
                    <a:cubicBezTo>
                      <a:pt x="35" y="4"/>
                      <a:pt x="15" y="18"/>
                      <a:pt x="5" y="46"/>
                    </a:cubicBezTo>
                    <a:cubicBezTo>
                      <a:pt x="2" y="55"/>
                      <a:pt x="0" y="64"/>
                      <a:pt x="0" y="72"/>
                    </a:cubicBezTo>
                    <a:cubicBezTo>
                      <a:pt x="0" y="85"/>
                      <a:pt x="3" y="95"/>
                      <a:pt x="7" y="103"/>
                    </a:cubicBezTo>
                    <a:cubicBezTo>
                      <a:pt x="8" y="103"/>
                      <a:pt x="8" y="103"/>
                      <a:pt x="8" y="103"/>
                    </a:cubicBezTo>
                    <a:cubicBezTo>
                      <a:pt x="8" y="103"/>
                      <a:pt x="8" y="103"/>
                      <a:pt x="8" y="103"/>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20" name="Google Shape;593;p7"/>
              <p:cNvSpPr/>
              <p:nvPr/>
            </p:nvSpPr>
            <p:spPr>
              <a:xfrm>
                <a:off x="1827076" y="3032713"/>
                <a:ext cx="52023" cy="27380"/>
              </a:xfrm>
              <a:custGeom>
                <a:avLst/>
                <a:gdLst/>
                <a:ahLst/>
                <a:cxnLst/>
                <a:rect l="l" t="t" r="r" b="b"/>
                <a:pathLst>
                  <a:path w="101" h="53" extrusionOk="0">
                    <a:moveTo>
                      <a:pt x="1" y="53"/>
                    </a:moveTo>
                    <a:cubicBezTo>
                      <a:pt x="5" y="39"/>
                      <a:pt x="16" y="21"/>
                      <a:pt x="37" y="10"/>
                    </a:cubicBezTo>
                    <a:cubicBezTo>
                      <a:pt x="50" y="3"/>
                      <a:pt x="63" y="1"/>
                      <a:pt x="73" y="1"/>
                    </a:cubicBezTo>
                    <a:cubicBezTo>
                      <a:pt x="84" y="1"/>
                      <a:pt x="94" y="3"/>
                      <a:pt x="100" y="6"/>
                    </a:cubicBezTo>
                    <a:cubicBezTo>
                      <a:pt x="101" y="6"/>
                      <a:pt x="101" y="6"/>
                      <a:pt x="101" y="6"/>
                    </a:cubicBezTo>
                    <a:cubicBezTo>
                      <a:pt x="101" y="5"/>
                      <a:pt x="101" y="5"/>
                      <a:pt x="101" y="5"/>
                    </a:cubicBezTo>
                    <a:cubicBezTo>
                      <a:pt x="94" y="2"/>
                      <a:pt x="84" y="0"/>
                      <a:pt x="73" y="0"/>
                    </a:cubicBezTo>
                    <a:cubicBezTo>
                      <a:pt x="62" y="0"/>
                      <a:pt x="50" y="2"/>
                      <a:pt x="37" y="9"/>
                    </a:cubicBezTo>
                    <a:cubicBezTo>
                      <a:pt x="15" y="21"/>
                      <a:pt x="4" y="38"/>
                      <a:pt x="0" y="52"/>
                    </a:cubicBezTo>
                    <a:cubicBezTo>
                      <a:pt x="0" y="53"/>
                      <a:pt x="0" y="53"/>
                      <a:pt x="0" y="53"/>
                    </a:cubicBezTo>
                    <a:cubicBezTo>
                      <a:pt x="1" y="53"/>
                      <a:pt x="1" y="53"/>
                      <a:pt x="1" y="53"/>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21" name="Google Shape;594;p7"/>
              <p:cNvSpPr/>
              <p:nvPr/>
            </p:nvSpPr>
            <p:spPr>
              <a:xfrm>
                <a:off x="1827076" y="3032713"/>
                <a:ext cx="52023" cy="27380"/>
              </a:xfrm>
              <a:custGeom>
                <a:avLst/>
                <a:gdLst/>
                <a:ahLst/>
                <a:cxnLst/>
                <a:rect l="l" t="t" r="r" b="b"/>
                <a:pathLst>
                  <a:path w="101" h="53" extrusionOk="0">
                    <a:moveTo>
                      <a:pt x="1" y="53"/>
                    </a:moveTo>
                    <a:cubicBezTo>
                      <a:pt x="5" y="39"/>
                      <a:pt x="16" y="21"/>
                      <a:pt x="37" y="10"/>
                    </a:cubicBezTo>
                    <a:cubicBezTo>
                      <a:pt x="50" y="3"/>
                      <a:pt x="63" y="1"/>
                      <a:pt x="73" y="1"/>
                    </a:cubicBezTo>
                    <a:cubicBezTo>
                      <a:pt x="84" y="1"/>
                      <a:pt x="94" y="3"/>
                      <a:pt x="100" y="6"/>
                    </a:cubicBezTo>
                    <a:cubicBezTo>
                      <a:pt x="101" y="6"/>
                      <a:pt x="101" y="6"/>
                      <a:pt x="101" y="6"/>
                    </a:cubicBezTo>
                    <a:cubicBezTo>
                      <a:pt x="101" y="5"/>
                      <a:pt x="101" y="5"/>
                      <a:pt x="101" y="5"/>
                    </a:cubicBezTo>
                    <a:cubicBezTo>
                      <a:pt x="94" y="2"/>
                      <a:pt x="84" y="0"/>
                      <a:pt x="73" y="0"/>
                    </a:cubicBezTo>
                    <a:cubicBezTo>
                      <a:pt x="62" y="0"/>
                      <a:pt x="50" y="2"/>
                      <a:pt x="37" y="9"/>
                    </a:cubicBezTo>
                    <a:cubicBezTo>
                      <a:pt x="15" y="21"/>
                      <a:pt x="4" y="38"/>
                      <a:pt x="0" y="52"/>
                    </a:cubicBezTo>
                    <a:cubicBezTo>
                      <a:pt x="0" y="53"/>
                      <a:pt x="0" y="53"/>
                      <a:pt x="0" y="53"/>
                    </a:cubicBezTo>
                    <a:cubicBezTo>
                      <a:pt x="1" y="53"/>
                      <a:pt x="1" y="53"/>
                      <a:pt x="1" y="53"/>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22" name="Google Shape;595;p7"/>
              <p:cNvSpPr/>
              <p:nvPr/>
            </p:nvSpPr>
            <p:spPr>
              <a:xfrm>
                <a:off x="1574630" y="3029153"/>
                <a:ext cx="54487" cy="23273"/>
              </a:xfrm>
              <a:custGeom>
                <a:avLst/>
                <a:gdLst/>
                <a:ahLst/>
                <a:cxnLst/>
                <a:rect l="l" t="t" r="r" b="b"/>
                <a:pathLst>
                  <a:path w="106" h="45" extrusionOk="0">
                    <a:moveTo>
                      <a:pt x="1" y="10"/>
                    </a:moveTo>
                    <a:cubicBezTo>
                      <a:pt x="9" y="5"/>
                      <a:pt x="21" y="1"/>
                      <a:pt x="36" y="1"/>
                    </a:cubicBezTo>
                    <a:cubicBezTo>
                      <a:pt x="42" y="1"/>
                      <a:pt x="49" y="2"/>
                      <a:pt x="57" y="4"/>
                    </a:cubicBezTo>
                    <a:cubicBezTo>
                      <a:pt x="85" y="12"/>
                      <a:pt x="100" y="31"/>
                      <a:pt x="105" y="45"/>
                    </a:cubicBezTo>
                    <a:cubicBezTo>
                      <a:pt x="106" y="45"/>
                      <a:pt x="106" y="45"/>
                      <a:pt x="106" y="45"/>
                    </a:cubicBezTo>
                    <a:cubicBezTo>
                      <a:pt x="106" y="44"/>
                      <a:pt x="106" y="44"/>
                      <a:pt x="106" y="44"/>
                    </a:cubicBezTo>
                    <a:cubicBezTo>
                      <a:pt x="101" y="30"/>
                      <a:pt x="85" y="11"/>
                      <a:pt x="57" y="3"/>
                    </a:cubicBezTo>
                    <a:cubicBezTo>
                      <a:pt x="50" y="1"/>
                      <a:pt x="42" y="0"/>
                      <a:pt x="36" y="0"/>
                    </a:cubicBezTo>
                    <a:cubicBezTo>
                      <a:pt x="21" y="0"/>
                      <a:pt x="9" y="4"/>
                      <a:pt x="0" y="9"/>
                    </a:cubicBezTo>
                    <a:cubicBezTo>
                      <a:pt x="0" y="10"/>
                      <a:pt x="0" y="10"/>
                      <a:pt x="0" y="10"/>
                    </a:cubicBezTo>
                    <a:cubicBezTo>
                      <a:pt x="1" y="10"/>
                      <a:pt x="1" y="10"/>
                      <a:pt x="1" y="10"/>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23" name="Google Shape;596;p7"/>
              <p:cNvSpPr/>
              <p:nvPr/>
            </p:nvSpPr>
            <p:spPr>
              <a:xfrm>
                <a:off x="1574630" y="3029153"/>
                <a:ext cx="54487" cy="23273"/>
              </a:xfrm>
              <a:custGeom>
                <a:avLst/>
                <a:gdLst/>
                <a:ahLst/>
                <a:cxnLst/>
                <a:rect l="l" t="t" r="r" b="b"/>
                <a:pathLst>
                  <a:path w="106" h="45" extrusionOk="0">
                    <a:moveTo>
                      <a:pt x="1" y="10"/>
                    </a:moveTo>
                    <a:cubicBezTo>
                      <a:pt x="9" y="5"/>
                      <a:pt x="21" y="1"/>
                      <a:pt x="36" y="1"/>
                    </a:cubicBezTo>
                    <a:cubicBezTo>
                      <a:pt x="42" y="1"/>
                      <a:pt x="49" y="2"/>
                      <a:pt x="57" y="4"/>
                    </a:cubicBezTo>
                    <a:cubicBezTo>
                      <a:pt x="85" y="12"/>
                      <a:pt x="100" y="31"/>
                      <a:pt x="105" y="45"/>
                    </a:cubicBezTo>
                    <a:cubicBezTo>
                      <a:pt x="106" y="45"/>
                      <a:pt x="106" y="45"/>
                      <a:pt x="106" y="45"/>
                    </a:cubicBezTo>
                    <a:cubicBezTo>
                      <a:pt x="106" y="44"/>
                      <a:pt x="106" y="44"/>
                      <a:pt x="106" y="44"/>
                    </a:cubicBezTo>
                    <a:cubicBezTo>
                      <a:pt x="101" y="30"/>
                      <a:pt x="85" y="11"/>
                      <a:pt x="57" y="3"/>
                    </a:cubicBezTo>
                    <a:cubicBezTo>
                      <a:pt x="50" y="1"/>
                      <a:pt x="42" y="0"/>
                      <a:pt x="36" y="0"/>
                    </a:cubicBezTo>
                    <a:cubicBezTo>
                      <a:pt x="21" y="0"/>
                      <a:pt x="9" y="4"/>
                      <a:pt x="0" y="9"/>
                    </a:cubicBezTo>
                    <a:cubicBezTo>
                      <a:pt x="0" y="10"/>
                      <a:pt x="0" y="10"/>
                      <a:pt x="0" y="10"/>
                    </a:cubicBezTo>
                    <a:cubicBezTo>
                      <a:pt x="1" y="10"/>
                      <a:pt x="1" y="10"/>
                      <a:pt x="1" y="10"/>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24" name="Google Shape;597;p7"/>
              <p:cNvSpPr/>
              <p:nvPr/>
            </p:nvSpPr>
            <p:spPr>
              <a:xfrm>
                <a:off x="1397205" y="2860765"/>
                <a:ext cx="34499" cy="46820"/>
              </a:xfrm>
              <a:custGeom>
                <a:avLst/>
                <a:gdLst/>
                <a:ahLst/>
                <a:cxnLst/>
                <a:rect l="l" t="t" r="r" b="b"/>
                <a:pathLst>
                  <a:path w="67" h="91" extrusionOk="0">
                    <a:moveTo>
                      <a:pt x="0" y="1"/>
                    </a:moveTo>
                    <a:cubicBezTo>
                      <a:pt x="14" y="3"/>
                      <a:pt x="34" y="10"/>
                      <a:pt x="49" y="29"/>
                    </a:cubicBezTo>
                    <a:cubicBezTo>
                      <a:pt x="62" y="45"/>
                      <a:pt x="66" y="63"/>
                      <a:pt x="66" y="76"/>
                    </a:cubicBezTo>
                    <a:cubicBezTo>
                      <a:pt x="66" y="82"/>
                      <a:pt x="66" y="86"/>
                      <a:pt x="65" y="90"/>
                    </a:cubicBezTo>
                    <a:cubicBezTo>
                      <a:pt x="65" y="91"/>
                      <a:pt x="65" y="91"/>
                      <a:pt x="65" y="91"/>
                    </a:cubicBezTo>
                    <a:cubicBezTo>
                      <a:pt x="66" y="91"/>
                      <a:pt x="66" y="91"/>
                      <a:pt x="66" y="91"/>
                    </a:cubicBezTo>
                    <a:cubicBezTo>
                      <a:pt x="67" y="87"/>
                      <a:pt x="67" y="82"/>
                      <a:pt x="67" y="76"/>
                    </a:cubicBezTo>
                    <a:cubicBezTo>
                      <a:pt x="67" y="62"/>
                      <a:pt x="63" y="45"/>
                      <a:pt x="50" y="29"/>
                    </a:cubicBezTo>
                    <a:cubicBezTo>
                      <a:pt x="34" y="9"/>
                      <a:pt x="15" y="2"/>
                      <a:pt x="0" y="0"/>
                    </a:cubicBezTo>
                    <a:cubicBezTo>
                      <a:pt x="0" y="1"/>
                      <a:pt x="0" y="1"/>
                      <a:pt x="0" y="1"/>
                    </a:cubicBezTo>
                    <a:cubicBezTo>
                      <a:pt x="0" y="1"/>
                      <a:pt x="0" y="1"/>
                      <a:pt x="0" y="1"/>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25" name="Google Shape;598;p7"/>
              <p:cNvSpPr/>
              <p:nvPr/>
            </p:nvSpPr>
            <p:spPr>
              <a:xfrm>
                <a:off x="1397205" y="2860765"/>
                <a:ext cx="34499" cy="46820"/>
              </a:xfrm>
              <a:custGeom>
                <a:avLst/>
                <a:gdLst/>
                <a:ahLst/>
                <a:cxnLst/>
                <a:rect l="l" t="t" r="r" b="b"/>
                <a:pathLst>
                  <a:path w="67" h="91" extrusionOk="0">
                    <a:moveTo>
                      <a:pt x="0" y="1"/>
                    </a:moveTo>
                    <a:cubicBezTo>
                      <a:pt x="14" y="3"/>
                      <a:pt x="34" y="10"/>
                      <a:pt x="49" y="29"/>
                    </a:cubicBezTo>
                    <a:cubicBezTo>
                      <a:pt x="62" y="45"/>
                      <a:pt x="66" y="63"/>
                      <a:pt x="66" y="76"/>
                    </a:cubicBezTo>
                    <a:cubicBezTo>
                      <a:pt x="66" y="82"/>
                      <a:pt x="66" y="86"/>
                      <a:pt x="65" y="90"/>
                    </a:cubicBezTo>
                    <a:cubicBezTo>
                      <a:pt x="65" y="91"/>
                      <a:pt x="65" y="91"/>
                      <a:pt x="65" y="91"/>
                    </a:cubicBezTo>
                    <a:cubicBezTo>
                      <a:pt x="66" y="91"/>
                      <a:pt x="66" y="91"/>
                      <a:pt x="66" y="91"/>
                    </a:cubicBezTo>
                    <a:cubicBezTo>
                      <a:pt x="67" y="87"/>
                      <a:pt x="67" y="82"/>
                      <a:pt x="67" y="76"/>
                    </a:cubicBezTo>
                    <a:cubicBezTo>
                      <a:pt x="67" y="62"/>
                      <a:pt x="63" y="45"/>
                      <a:pt x="50" y="29"/>
                    </a:cubicBezTo>
                    <a:cubicBezTo>
                      <a:pt x="34" y="9"/>
                      <a:pt x="15" y="2"/>
                      <a:pt x="0" y="0"/>
                    </a:cubicBezTo>
                    <a:cubicBezTo>
                      <a:pt x="0" y="1"/>
                      <a:pt x="0" y="1"/>
                      <a:pt x="0" y="1"/>
                    </a:cubicBezTo>
                    <a:cubicBezTo>
                      <a:pt x="0" y="1"/>
                      <a:pt x="0" y="1"/>
                      <a:pt x="0" y="1"/>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nvGrpSpPr>
              <p:cNvPr id="126" name="Google Shape;599;p7"/>
              <p:cNvGrpSpPr/>
              <p:nvPr/>
            </p:nvGrpSpPr>
            <p:grpSpPr>
              <a:xfrm>
                <a:off x="1361337" y="2486203"/>
                <a:ext cx="570880" cy="383324"/>
                <a:chOff x="1361337" y="2486203"/>
                <a:chExt cx="570880" cy="383324"/>
              </a:xfrm>
            </p:grpSpPr>
            <p:sp>
              <p:nvSpPr>
                <p:cNvPr id="137" name="Google Shape;600;p7"/>
                <p:cNvSpPr/>
                <p:nvPr/>
              </p:nvSpPr>
              <p:spPr>
                <a:xfrm>
                  <a:off x="1361337" y="2591616"/>
                  <a:ext cx="18345" cy="56677"/>
                </a:xfrm>
                <a:custGeom>
                  <a:avLst/>
                  <a:gdLst/>
                  <a:ahLst/>
                  <a:cxnLst/>
                  <a:rect l="l" t="t" r="r" b="b"/>
                  <a:pathLst>
                    <a:path w="36" h="110" extrusionOk="0">
                      <a:moveTo>
                        <a:pt x="21" y="1"/>
                      </a:moveTo>
                      <a:cubicBezTo>
                        <a:pt x="29" y="10"/>
                        <a:pt x="35" y="25"/>
                        <a:pt x="35" y="44"/>
                      </a:cubicBezTo>
                      <a:cubicBezTo>
                        <a:pt x="35" y="48"/>
                        <a:pt x="35" y="52"/>
                        <a:pt x="34" y="56"/>
                      </a:cubicBezTo>
                      <a:cubicBezTo>
                        <a:pt x="30" y="84"/>
                        <a:pt x="13" y="102"/>
                        <a:pt x="0" y="109"/>
                      </a:cubicBezTo>
                      <a:cubicBezTo>
                        <a:pt x="0" y="109"/>
                        <a:pt x="0" y="109"/>
                        <a:pt x="0" y="109"/>
                      </a:cubicBezTo>
                      <a:cubicBezTo>
                        <a:pt x="0" y="110"/>
                        <a:pt x="0" y="110"/>
                        <a:pt x="0" y="110"/>
                      </a:cubicBezTo>
                      <a:cubicBezTo>
                        <a:pt x="14" y="102"/>
                        <a:pt x="31" y="85"/>
                        <a:pt x="35" y="56"/>
                      </a:cubicBezTo>
                      <a:cubicBezTo>
                        <a:pt x="36" y="52"/>
                        <a:pt x="36" y="48"/>
                        <a:pt x="36" y="44"/>
                      </a:cubicBezTo>
                      <a:cubicBezTo>
                        <a:pt x="36" y="25"/>
                        <a:pt x="30" y="10"/>
                        <a:pt x="22" y="0"/>
                      </a:cubicBezTo>
                      <a:cubicBezTo>
                        <a:pt x="22" y="0"/>
                        <a:pt x="22" y="0"/>
                        <a:pt x="22" y="0"/>
                      </a:cubicBezTo>
                      <a:cubicBezTo>
                        <a:pt x="21" y="1"/>
                        <a:pt x="21" y="1"/>
                        <a:pt x="21" y="1"/>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38" name="Google Shape;601;p7"/>
                <p:cNvSpPr/>
                <p:nvPr/>
              </p:nvSpPr>
              <p:spPr>
                <a:xfrm>
                  <a:off x="1515215" y="2641722"/>
                  <a:ext cx="288041" cy="80772"/>
                </a:xfrm>
                <a:custGeom>
                  <a:avLst/>
                  <a:gdLst/>
                  <a:ahLst/>
                  <a:cxnLst/>
                  <a:rect l="l" t="t" r="r" b="b"/>
                  <a:pathLst>
                    <a:path w="559" h="157" extrusionOk="0">
                      <a:moveTo>
                        <a:pt x="396" y="157"/>
                      </a:moveTo>
                      <a:cubicBezTo>
                        <a:pt x="423" y="157"/>
                        <a:pt x="436" y="125"/>
                        <a:pt x="450" y="91"/>
                      </a:cubicBezTo>
                      <a:cubicBezTo>
                        <a:pt x="462" y="60"/>
                        <a:pt x="477" y="25"/>
                        <a:pt x="499" y="25"/>
                      </a:cubicBezTo>
                      <a:cubicBezTo>
                        <a:pt x="513" y="25"/>
                        <a:pt x="529" y="50"/>
                        <a:pt x="534" y="62"/>
                      </a:cubicBezTo>
                      <a:cubicBezTo>
                        <a:pt x="537" y="69"/>
                        <a:pt x="544" y="71"/>
                        <a:pt x="550" y="69"/>
                      </a:cubicBezTo>
                      <a:cubicBezTo>
                        <a:pt x="557" y="66"/>
                        <a:pt x="559" y="59"/>
                        <a:pt x="557" y="52"/>
                      </a:cubicBezTo>
                      <a:cubicBezTo>
                        <a:pt x="554" y="47"/>
                        <a:pt x="533" y="0"/>
                        <a:pt x="499" y="0"/>
                      </a:cubicBezTo>
                      <a:cubicBezTo>
                        <a:pt x="460" y="0"/>
                        <a:pt x="442" y="44"/>
                        <a:pt x="427" y="82"/>
                      </a:cubicBezTo>
                      <a:cubicBezTo>
                        <a:pt x="418" y="104"/>
                        <a:pt x="406" y="132"/>
                        <a:pt x="396" y="132"/>
                      </a:cubicBezTo>
                      <a:cubicBezTo>
                        <a:pt x="385" y="132"/>
                        <a:pt x="372" y="103"/>
                        <a:pt x="361" y="80"/>
                      </a:cubicBezTo>
                      <a:cubicBezTo>
                        <a:pt x="344" y="43"/>
                        <a:pt x="324" y="0"/>
                        <a:pt x="288" y="0"/>
                      </a:cubicBezTo>
                      <a:cubicBezTo>
                        <a:pt x="251" y="0"/>
                        <a:pt x="232" y="43"/>
                        <a:pt x="215" y="81"/>
                      </a:cubicBezTo>
                      <a:cubicBezTo>
                        <a:pt x="206" y="103"/>
                        <a:pt x="193" y="132"/>
                        <a:pt x="183" y="132"/>
                      </a:cubicBezTo>
                      <a:cubicBezTo>
                        <a:pt x="172" y="132"/>
                        <a:pt x="156" y="102"/>
                        <a:pt x="145" y="80"/>
                      </a:cubicBezTo>
                      <a:cubicBezTo>
                        <a:pt x="125" y="43"/>
                        <a:pt x="102" y="0"/>
                        <a:pt x="67" y="0"/>
                      </a:cubicBezTo>
                      <a:cubicBezTo>
                        <a:pt x="41" y="0"/>
                        <a:pt x="10" y="21"/>
                        <a:pt x="7" y="23"/>
                      </a:cubicBezTo>
                      <a:cubicBezTo>
                        <a:pt x="1" y="27"/>
                        <a:pt x="0" y="35"/>
                        <a:pt x="4" y="41"/>
                      </a:cubicBezTo>
                      <a:cubicBezTo>
                        <a:pt x="8" y="46"/>
                        <a:pt x="15" y="48"/>
                        <a:pt x="21" y="44"/>
                      </a:cubicBezTo>
                      <a:cubicBezTo>
                        <a:pt x="29" y="39"/>
                        <a:pt x="51" y="25"/>
                        <a:pt x="67" y="25"/>
                      </a:cubicBezTo>
                      <a:cubicBezTo>
                        <a:pt x="87" y="25"/>
                        <a:pt x="106" y="61"/>
                        <a:pt x="123" y="92"/>
                      </a:cubicBezTo>
                      <a:cubicBezTo>
                        <a:pt x="141" y="127"/>
                        <a:pt x="157" y="157"/>
                        <a:pt x="183" y="157"/>
                      </a:cubicBezTo>
                      <a:cubicBezTo>
                        <a:pt x="209" y="157"/>
                        <a:pt x="223" y="125"/>
                        <a:pt x="238" y="91"/>
                      </a:cubicBezTo>
                      <a:cubicBezTo>
                        <a:pt x="252" y="60"/>
                        <a:pt x="267" y="25"/>
                        <a:pt x="288" y="25"/>
                      </a:cubicBezTo>
                      <a:cubicBezTo>
                        <a:pt x="308" y="25"/>
                        <a:pt x="324" y="60"/>
                        <a:pt x="338" y="91"/>
                      </a:cubicBezTo>
                      <a:cubicBezTo>
                        <a:pt x="354" y="125"/>
                        <a:pt x="369" y="157"/>
                        <a:pt x="396"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39" name="Google Shape;602;p7"/>
                <p:cNvSpPr/>
                <p:nvPr/>
              </p:nvSpPr>
              <p:spPr>
                <a:xfrm>
                  <a:off x="1605843" y="2486750"/>
                  <a:ext cx="288588" cy="80772"/>
                </a:xfrm>
                <a:custGeom>
                  <a:avLst/>
                  <a:gdLst/>
                  <a:ahLst/>
                  <a:cxnLst/>
                  <a:rect l="l" t="t" r="r" b="b"/>
                  <a:pathLst>
                    <a:path w="560" h="157" extrusionOk="0">
                      <a:moveTo>
                        <a:pt x="499" y="157"/>
                      </a:moveTo>
                      <a:cubicBezTo>
                        <a:pt x="460" y="157"/>
                        <a:pt x="443" y="113"/>
                        <a:pt x="427" y="75"/>
                      </a:cubicBezTo>
                      <a:cubicBezTo>
                        <a:pt x="418" y="53"/>
                        <a:pt x="407" y="25"/>
                        <a:pt x="397" y="25"/>
                      </a:cubicBezTo>
                      <a:cubicBezTo>
                        <a:pt x="385" y="25"/>
                        <a:pt x="372" y="54"/>
                        <a:pt x="361" y="77"/>
                      </a:cubicBezTo>
                      <a:cubicBezTo>
                        <a:pt x="344" y="114"/>
                        <a:pt x="325" y="157"/>
                        <a:pt x="288" y="157"/>
                      </a:cubicBezTo>
                      <a:cubicBezTo>
                        <a:pt x="251" y="157"/>
                        <a:pt x="232" y="114"/>
                        <a:pt x="216" y="76"/>
                      </a:cubicBezTo>
                      <a:cubicBezTo>
                        <a:pt x="206" y="54"/>
                        <a:pt x="193" y="25"/>
                        <a:pt x="183" y="25"/>
                      </a:cubicBezTo>
                      <a:cubicBezTo>
                        <a:pt x="173" y="25"/>
                        <a:pt x="157" y="55"/>
                        <a:pt x="145" y="77"/>
                      </a:cubicBezTo>
                      <a:cubicBezTo>
                        <a:pt x="125" y="114"/>
                        <a:pt x="103" y="157"/>
                        <a:pt x="67" y="157"/>
                      </a:cubicBezTo>
                      <a:cubicBezTo>
                        <a:pt x="41" y="157"/>
                        <a:pt x="11" y="136"/>
                        <a:pt x="7" y="134"/>
                      </a:cubicBezTo>
                      <a:cubicBezTo>
                        <a:pt x="2" y="130"/>
                        <a:pt x="0" y="122"/>
                        <a:pt x="4" y="116"/>
                      </a:cubicBezTo>
                      <a:cubicBezTo>
                        <a:pt x="8" y="111"/>
                        <a:pt x="16" y="109"/>
                        <a:pt x="22" y="113"/>
                      </a:cubicBezTo>
                      <a:cubicBezTo>
                        <a:pt x="29" y="118"/>
                        <a:pt x="52" y="132"/>
                        <a:pt x="67" y="132"/>
                      </a:cubicBezTo>
                      <a:cubicBezTo>
                        <a:pt x="88" y="132"/>
                        <a:pt x="107" y="96"/>
                        <a:pt x="123" y="65"/>
                      </a:cubicBezTo>
                      <a:cubicBezTo>
                        <a:pt x="142" y="30"/>
                        <a:pt x="158" y="0"/>
                        <a:pt x="183" y="0"/>
                      </a:cubicBezTo>
                      <a:cubicBezTo>
                        <a:pt x="210" y="0"/>
                        <a:pt x="224" y="32"/>
                        <a:pt x="239" y="66"/>
                      </a:cubicBezTo>
                      <a:cubicBezTo>
                        <a:pt x="252" y="97"/>
                        <a:pt x="268" y="132"/>
                        <a:pt x="288" y="132"/>
                      </a:cubicBezTo>
                      <a:cubicBezTo>
                        <a:pt x="309" y="132"/>
                        <a:pt x="325" y="97"/>
                        <a:pt x="339" y="67"/>
                      </a:cubicBezTo>
                      <a:cubicBezTo>
                        <a:pt x="355" y="32"/>
                        <a:pt x="369" y="0"/>
                        <a:pt x="397" y="0"/>
                      </a:cubicBezTo>
                      <a:cubicBezTo>
                        <a:pt x="424" y="0"/>
                        <a:pt x="437" y="32"/>
                        <a:pt x="450" y="66"/>
                      </a:cubicBezTo>
                      <a:cubicBezTo>
                        <a:pt x="463" y="97"/>
                        <a:pt x="477" y="132"/>
                        <a:pt x="499" y="132"/>
                      </a:cubicBezTo>
                      <a:cubicBezTo>
                        <a:pt x="513" y="132"/>
                        <a:pt x="529" y="107"/>
                        <a:pt x="534" y="95"/>
                      </a:cubicBezTo>
                      <a:cubicBezTo>
                        <a:pt x="537" y="89"/>
                        <a:pt x="545" y="86"/>
                        <a:pt x="551" y="88"/>
                      </a:cubicBezTo>
                      <a:cubicBezTo>
                        <a:pt x="557" y="91"/>
                        <a:pt x="560" y="99"/>
                        <a:pt x="557" y="105"/>
                      </a:cubicBezTo>
                      <a:cubicBezTo>
                        <a:pt x="555" y="110"/>
                        <a:pt x="534" y="157"/>
                        <a:pt x="499"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40" name="Google Shape;603;p7"/>
                <p:cNvSpPr/>
                <p:nvPr/>
              </p:nvSpPr>
              <p:spPr>
                <a:xfrm>
                  <a:off x="1626105" y="2787933"/>
                  <a:ext cx="288588" cy="81046"/>
                </a:xfrm>
                <a:custGeom>
                  <a:avLst/>
                  <a:gdLst/>
                  <a:ahLst/>
                  <a:cxnLst/>
                  <a:rect l="l" t="t" r="r" b="b"/>
                  <a:pathLst>
                    <a:path w="560" h="157" extrusionOk="0">
                      <a:moveTo>
                        <a:pt x="396" y="157"/>
                      </a:moveTo>
                      <a:cubicBezTo>
                        <a:pt x="424" y="157"/>
                        <a:pt x="437" y="125"/>
                        <a:pt x="450" y="91"/>
                      </a:cubicBezTo>
                      <a:cubicBezTo>
                        <a:pt x="463" y="60"/>
                        <a:pt x="477" y="25"/>
                        <a:pt x="499" y="25"/>
                      </a:cubicBezTo>
                      <a:cubicBezTo>
                        <a:pt x="513" y="25"/>
                        <a:pt x="529" y="50"/>
                        <a:pt x="534" y="62"/>
                      </a:cubicBezTo>
                      <a:cubicBezTo>
                        <a:pt x="537" y="68"/>
                        <a:pt x="544" y="71"/>
                        <a:pt x="551" y="68"/>
                      </a:cubicBezTo>
                      <a:cubicBezTo>
                        <a:pt x="557" y="66"/>
                        <a:pt x="560" y="58"/>
                        <a:pt x="557" y="52"/>
                      </a:cubicBezTo>
                      <a:cubicBezTo>
                        <a:pt x="555" y="47"/>
                        <a:pt x="533" y="0"/>
                        <a:pt x="499" y="0"/>
                      </a:cubicBezTo>
                      <a:cubicBezTo>
                        <a:pt x="460" y="0"/>
                        <a:pt x="443" y="43"/>
                        <a:pt x="427" y="82"/>
                      </a:cubicBezTo>
                      <a:cubicBezTo>
                        <a:pt x="418" y="104"/>
                        <a:pt x="407" y="132"/>
                        <a:pt x="396" y="132"/>
                      </a:cubicBezTo>
                      <a:cubicBezTo>
                        <a:pt x="385" y="132"/>
                        <a:pt x="372" y="103"/>
                        <a:pt x="361" y="80"/>
                      </a:cubicBezTo>
                      <a:cubicBezTo>
                        <a:pt x="344" y="42"/>
                        <a:pt x="325" y="0"/>
                        <a:pt x="288" y="0"/>
                      </a:cubicBezTo>
                      <a:cubicBezTo>
                        <a:pt x="251" y="0"/>
                        <a:pt x="232" y="43"/>
                        <a:pt x="216" y="81"/>
                      </a:cubicBezTo>
                      <a:cubicBezTo>
                        <a:pt x="206" y="102"/>
                        <a:pt x="193" y="132"/>
                        <a:pt x="183" y="132"/>
                      </a:cubicBezTo>
                      <a:cubicBezTo>
                        <a:pt x="173" y="132"/>
                        <a:pt x="157" y="102"/>
                        <a:pt x="145" y="80"/>
                      </a:cubicBezTo>
                      <a:cubicBezTo>
                        <a:pt x="125" y="42"/>
                        <a:pt x="103" y="0"/>
                        <a:pt x="67" y="0"/>
                      </a:cubicBezTo>
                      <a:cubicBezTo>
                        <a:pt x="41" y="0"/>
                        <a:pt x="11" y="21"/>
                        <a:pt x="7" y="23"/>
                      </a:cubicBezTo>
                      <a:cubicBezTo>
                        <a:pt x="2" y="27"/>
                        <a:pt x="0" y="35"/>
                        <a:pt x="4" y="40"/>
                      </a:cubicBezTo>
                      <a:cubicBezTo>
                        <a:pt x="8" y="46"/>
                        <a:pt x="16" y="48"/>
                        <a:pt x="22" y="44"/>
                      </a:cubicBezTo>
                      <a:cubicBezTo>
                        <a:pt x="29" y="38"/>
                        <a:pt x="52" y="25"/>
                        <a:pt x="67" y="25"/>
                      </a:cubicBezTo>
                      <a:cubicBezTo>
                        <a:pt x="88" y="25"/>
                        <a:pt x="107" y="60"/>
                        <a:pt x="123" y="92"/>
                      </a:cubicBezTo>
                      <a:cubicBezTo>
                        <a:pt x="142" y="127"/>
                        <a:pt x="158" y="157"/>
                        <a:pt x="183" y="157"/>
                      </a:cubicBezTo>
                      <a:cubicBezTo>
                        <a:pt x="210" y="157"/>
                        <a:pt x="224" y="125"/>
                        <a:pt x="238" y="91"/>
                      </a:cubicBezTo>
                      <a:cubicBezTo>
                        <a:pt x="252" y="60"/>
                        <a:pt x="268" y="25"/>
                        <a:pt x="288" y="25"/>
                      </a:cubicBezTo>
                      <a:cubicBezTo>
                        <a:pt x="309" y="25"/>
                        <a:pt x="325" y="60"/>
                        <a:pt x="339" y="90"/>
                      </a:cubicBezTo>
                      <a:cubicBezTo>
                        <a:pt x="354" y="125"/>
                        <a:pt x="369" y="157"/>
                        <a:pt x="396"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nvGrpSpPr>
                <p:cNvPr id="141" name="Google Shape;604;p7"/>
                <p:cNvGrpSpPr/>
                <p:nvPr/>
              </p:nvGrpSpPr>
              <p:grpSpPr>
                <a:xfrm>
                  <a:off x="1515215" y="2486203"/>
                  <a:ext cx="417002" cy="383324"/>
                  <a:chOff x="1515215" y="2486203"/>
                  <a:chExt cx="417002" cy="383324"/>
                </a:xfrm>
              </p:grpSpPr>
              <p:grpSp>
                <p:nvGrpSpPr>
                  <p:cNvPr id="142" name="Google Shape;605;p7"/>
                  <p:cNvGrpSpPr/>
                  <p:nvPr/>
                </p:nvGrpSpPr>
                <p:grpSpPr>
                  <a:xfrm>
                    <a:off x="1605843" y="2486203"/>
                    <a:ext cx="309672" cy="80772"/>
                    <a:chOff x="1605843" y="2486203"/>
                    <a:chExt cx="309672" cy="80772"/>
                  </a:xfrm>
                </p:grpSpPr>
                <p:sp>
                  <p:nvSpPr>
                    <p:cNvPr id="149" name="Google Shape;606;p7"/>
                    <p:cNvSpPr/>
                    <p:nvPr/>
                  </p:nvSpPr>
                  <p:spPr>
                    <a:xfrm>
                      <a:off x="1605843" y="2486203"/>
                      <a:ext cx="288588" cy="80772"/>
                    </a:xfrm>
                    <a:custGeom>
                      <a:avLst/>
                      <a:gdLst/>
                      <a:ahLst/>
                      <a:cxnLst/>
                      <a:rect l="l" t="t" r="r" b="b"/>
                      <a:pathLst>
                        <a:path w="560" h="157" extrusionOk="0">
                          <a:moveTo>
                            <a:pt x="397" y="157"/>
                          </a:moveTo>
                          <a:cubicBezTo>
                            <a:pt x="424" y="157"/>
                            <a:pt x="437" y="125"/>
                            <a:pt x="450" y="91"/>
                          </a:cubicBezTo>
                          <a:cubicBezTo>
                            <a:pt x="463" y="60"/>
                            <a:pt x="477" y="25"/>
                            <a:pt x="499" y="25"/>
                          </a:cubicBezTo>
                          <a:cubicBezTo>
                            <a:pt x="514" y="25"/>
                            <a:pt x="529" y="50"/>
                            <a:pt x="534" y="62"/>
                          </a:cubicBezTo>
                          <a:cubicBezTo>
                            <a:pt x="537" y="68"/>
                            <a:pt x="544" y="71"/>
                            <a:pt x="551" y="69"/>
                          </a:cubicBezTo>
                          <a:cubicBezTo>
                            <a:pt x="557" y="66"/>
                            <a:pt x="560" y="58"/>
                            <a:pt x="557" y="52"/>
                          </a:cubicBezTo>
                          <a:cubicBezTo>
                            <a:pt x="555" y="47"/>
                            <a:pt x="534" y="0"/>
                            <a:pt x="499" y="0"/>
                          </a:cubicBezTo>
                          <a:cubicBezTo>
                            <a:pt x="460" y="0"/>
                            <a:pt x="443" y="44"/>
                            <a:pt x="427" y="82"/>
                          </a:cubicBezTo>
                          <a:cubicBezTo>
                            <a:pt x="418" y="104"/>
                            <a:pt x="407" y="132"/>
                            <a:pt x="397" y="132"/>
                          </a:cubicBezTo>
                          <a:cubicBezTo>
                            <a:pt x="385" y="132"/>
                            <a:pt x="372" y="103"/>
                            <a:pt x="361" y="80"/>
                          </a:cubicBezTo>
                          <a:cubicBezTo>
                            <a:pt x="344" y="43"/>
                            <a:pt x="325" y="0"/>
                            <a:pt x="288" y="0"/>
                          </a:cubicBezTo>
                          <a:cubicBezTo>
                            <a:pt x="251" y="0"/>
                            <a:pt x="232" y="43"/>
                            <a:pt x="216" y="81"/>
                          </a:cubicBezTo>
                          <a:cubicBezTo>
                            <a:pt x="206" y="103"/>
                            <a:pt x="193" y="132"/>
                            <a:pt x="183" y="132"/>
                          </a:cubicBezTo>
                          <a:cubicBezTo>
                            <a:pt x="173" y="132"/>
                            <a:pt x="157" y="102"/>
                            <a:pt x="145" y="80"/>
                          </a:cubicBezTo>
                          <a:cubicBezTo>
                            <a:pt x="125" y="43"/>
                            <a:pt x="103" y="0"/>
                            <a:pt x="67" y="0"/>
                          </a:cubicBezTo>
                          <a:cubicBezTo>
                            <a:pt x="41" y="0"/>
                            <a:pt x="11" y="21"/>
                            <a:pt x="7" y="23"/>
                          </a:cubicBezTo>
                          <a:cubicBezTo>
                            <a:pt x="2" y="27"/>
                            <a:pt x="0" y="35"/>
                            <a:pt x="4" y="41"/>
                          </a:cubicBezTo>
                          <a:cubicBezTo>
                            <a:pt x="8" y="46"/>
                            <a:pt x="16" y="48"/>
                            <a:pt x="22" y="44"/>
                          </a:cubicBezTo>
                          <a:cubicBezTo>
                            <a:pt x="29" y="39"/>
                            <a:pt x="52" y="25"/>
                            <a:pt x="67" y="25"/>
                          </a:cubicBezTo>
                          <a:cubicBezTo>
                            <a:pt x="88" y="25"/>
                            <a:pt x="107" y="61"/>
                            <a:pt x="123" y="92"/>
                          </a:cubicBezTo>
                          <a:cubicBezTo>
                            <a:pt x="142" y="127"/>
                            <a:pt x="158" y="157"/>
                            <a:pt x="183" y="157"/>
                          </a:cubicBezTo>
                          <a:cubicBezTo>
                            <a:pt x="210" y="157"/>
                            <a:pt x="224" y="125"/>
                            <a:pt x="239" y="91"/>
                          </a:cubicBezTo>
                          <a:cubicBezTo>
                            <a:pt x="252" y="60"/>
                            <a:pt x="268" y="25"/>
                            <a:pt x="288" y="25"/>
                          </a:cubicBezTo>
                          <a:cubicBezTo>
                            <a:pt x="309" y="25"/>
                            <a:pt x="325" y="60"/>
                            <a:pt x="339" y="90"/>
                          </a:cubicBezTo>
                          <a:cubicBezTo>
                            <a:pt x="355" y="125"/>
                            <a:pt x="369" y="157"/>
                            <a:pt x="397"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50" name="Google Shape;607;p7"/>
                    <p:cNvSpPr/>
                    <p:nvPr/>
                  </p:nvSpPr>
                  <p:spPr>
                    <a:xfrm>
                      <a:off x="1870885" y="2504821"/>
                      <a:ext cx="44630" cy="44082"/>
                    </a:xfrm>
                    <a:prstGeom prst="ellipse">
                      <a:avLst/>
                    </a:prstGeom>
                    <a:gradFill>
                      <a:gsLst>
                        <a:gs pos="0">
                          <a:srgbClr val="FFFFFF"/>
                        </a:gs>
                        <a:gs pos="89000">
                          <a:srgbClr val="646464"/>
                        </a:gs>
                        <a:gs pos="100000">
                          <a:srgbClr val="646464"/>
                        </a:gs>
                      </a:gsLst>
                      <a:path path="circle">
                        <a:fillToRect l="50000" t="50000" r="50000" b="50000"/>
                      </a:path>
                      <a:tileRect/>
                    </a:gra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grpSp>
                <p:nvGrpSpPr>
                  <p:cNvPr id="143" name="Google Shape;608;p7"/>
                  <p:cNvGrpSpPr/>
                  <p:nvPr/>
                </p:nvGrpSpPr>
                <p:grpSpPr>
                  <a:xfrm>
                    <a:off x="1515215" y="2642270"/>
                    <a:ext cx="303647" cy="80772"/>
                    <a:chOff x="1515215" y="2642270"/>
                    <a:chExt cx="303647" cy="80772"/>
                  </a:xfrm>
                </p:grpSpPr>
                <p:sp>
                  <p:nvSpPr>
                    <p:cNvPr id="147" name="Google Shape;609;p7"/>
                    <p:cNvSpPr/>
                    <p:nvPr/>
                  </p:nvSpPr>
                  <p:spPr>
                    <a:xfrm>
                      <a:off x="1515215" y="2642270"/>
                      <a:ext cx="288041" cy="80772"/>
                    </a:xfrm>
                    <a:custGeom>
                      <a:avLst/>
                      <a:gdLst/>
                      <a:ahLst/>
                      <a:cxnLst/>
                      <a:rect l="l" t="t" r="r" b="b"/>
                      <a:pathLst>
                        <a:path w="559" h="157" extrusionOk="0">
                          <a:moveTo>
                            <a:pt x="499" y="157"/>
                          </a:moveTo>
                          <a:cubicBezTo>
                            <a:pt x="460" y="157"/>
                            <a:pt x="442" y="114"/>
                            <a:pt x="427" y="75"/>
                          </a:cubicBezTo>
                          <a:cubicBezTo>
                            <a:pt x="418" y="53"/>
                            <a:pt x="406" y="25"/>
                            <a:pt x="396" y="25"/>
                          </a:cubicBezTo>
                          <a:cubicBezTo>
                            <a:pt x="385" y="25"/>
                            <a:pt x="372" y="54"/>
                            <a:pt x="361" y="77"/>
                          </a:cubicBezTo>
                          <a:cubicBezTo>
                            <a:pt x="344" y="115"/>
                            <a:pt x="324" y="157"/>
                            <a:pt x="288" y="157"/>
                          </a:cubicBezTo>
                          <a:cubicBezTo>
                            <a:pt x="251" y="157"/>
                            <a:pt x="232" y="114"/>
                            <a:pt x="215" y="76"/>
                          </a:cubicBezTo>
                          <a:cubicBezTo>
                            <a:pt x="206" y="54"/>
                            <a:pt x="193" y="25"/>
                            <a:pt x="183" y="25"/>
                          </a:cubicBezTo>
                          <a:cubicBezTo>
                            <a:pt x="172" y="25"/>
                            <a:pt x="156" y="55"/>
                            <a:pt x="145" y="77"/>
                          </a:cubicBezTo>
                          <a:cubicBezTo>
                            <a:pt x="125" y="115"/>
                            <a:pt x="102" y="157"/>
                            <a:pt x="67" y="157"/>
                          </a:cubicBezTo>
                          <a:cubicBezTo>
                            <a:pt x="41" y="157"/>
                            <a:pt x="10" y="136"/>
                            <a:pt x="7" y="134"/>
                          </a:cubicBezTo>
                          <a:cubicBezTo>
                            <a:pt x="1" y="130"/>
                            <a:pt x="0" y="122"/>
                            <a:pt x="4" y="117"/>
                          </a:cubicBezTo>
                          <a:cubicBezTo>
                            <a:pt x="8" y="111"/>
                            <a:pt x="15" y="109"/>
                            <a:pt x="21" y="113"/>
                          </a:cubicBezTo>
                          <a:cubicBezTo>
                            <a:pt x="29" y="119"/>
                            <a:pt x="51" y="132"/>
                            <a:pt x="67" y="132"/>
                          </a:cubicBezTo>
                          <a:cubicBezTo>
                            <a:pt x="87" y="132"/>
                            <a:pt x="106" y="97"/>
                            <a:pt x="123" y="65"/>
                          </a:cubicBezTo>
                          <a:cubicBezTo>
                            <a:pt x="141" y="30"/>
                            <a:pt x="157" y="0"/>
                            <a:pt x="183" y="0"/>
                          </a:cubicBezTo>
                          <a:cubicBezTo>
                            <a:pt x="209" y="0"/>
                            <a:pt x="223" y="32"/>
                            <a:pt x="238" y="66"/>
                          </a:cubicBezTo>
                          <a:cubicBezTo>
                            <a:pt x="252" y="97"/>
                            <a:pt x="267" y="132"/>
                            <a:pt x="288" y="132"/>
                          </a:cubicBezTo>
                          <a:cubicBezTo>
                            <a:pt x="308" y="132"/>
                            <a:pt x="324" y="97"/>
                            <a:pt x="338" y="67"/>
                          </a:cubicBezTo>
                          <a:cubicBezTo>
                            <a:pt x="354" y="32"/>
                            <a:pt x="369" y="0"/>
                            <a:pt x="396" y="0"/>
                          </a:cubicBezTo>
                          <a:cubicBezTo>
                            <a:pt x="423" y="0"/>
                            <a:pt x="436" y="32"/>
                            <a:pt x="450" y="66"/>
                          </a:cubicBezTo>
                          <a:cubicBezTo>
                            <a:pt x="462" y="97"/>
                            <a:pt x="477" y="132"/>
                            <a:pt x="499" y="132"/>
                          </a:cubicBezTo>
                          <a:cubicBezTo>
                            <a:pt x="513" y="132"/>
                            <a:pt x="528" y="107"/>
                            <a:pt x="534" y="95"/>
                          </a:cubicBezTo>
                          <a:cubicBezTo>
                            <a:pt x="537" y="89"/>
                            <a:pt x="544" y="86"/>
                            <a:pt x="550" y="89"/>
                          </a:cubicBezTo>
                          <a:cubicBezTo>
                            <a:pt x="557" y="91"/>
                            <a:pt x="559" y="99"/>
                            <a:pt x="557" y="105"/>
                          </a:cubicBezTo>
                          <a:cubicBezTo>
                            <a:pt x="554" y="110"/>
                            <a:pt x="533" y="157"/>
                            <a:pt x="499"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48" name="Google Shape;610;p7"/>
                    <p:cNvSpPr/>
                    <p:nvPr/>
                  </p:nvSpPr>
                  <p:spPr>
                    <a:xfrm>
                      <a:off x="1773958" y="2660341"/>
                      <a:ext cx="44904" cy="44630"/>
                    </a:xfrm>
                    <a:prstGeom prst="ellipse">
                      <a:avLst/>
                    </a:prstGeom>
                    <a:gradFill>
                      <a:gsLst>
                        <a:gs pos="0">
                          <a:srgbClr val="FFFFFF"/>
                        </a:gs>
                        <a:gs pos="89000">
                          <a:srgbClr val="646464"/>
                        </a:gs>
                        <a:gs pos="100000">
                          <a:srgbClr val="646464"/>
                        </a:gs>
                      </a:gsLst>
                      <a:path path="circle">
                        <a:fillToRect l="50000" t="50000" r="50000" b="50000"/>
                      </a:path>
                      <a:tileRect/>
                    </a:gra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grpSp>
                <p:nvGrpSpPr>
                  <p:cNvPr id="144" name="Google Shape;611;p7"/>
                  <p:cNvGrpSpPr/>
                  <p:nvPr/>
                </p:nvGrpSpPr>
                <p:grpSpPr>
                  <a:xfrm>
                    <a:off x="1626105" y="2788481"/>
                    <a:ext cx="306112" cy="81046"/>
                    <a:chOff x="1626105" y="2788481"/>
                    <a:chExt cx="306112" cy="81046"/>
                  </a:xfrm>
                </p:grpSpPr>
                <p:sp>
                  <p:nvSpPr>
                    <p:cNvPr id="145" name="Google Shape;612;p7"/>
                    <p:cNvSpPr/>
                    <p:nvPr/>
                  </p:nvSpPr>
                  <p:spPr>
                    <a:xfrm>
                      <a:off x="1626105" y="2788481"/>
                      <a:ext cx="288588" cy="81046"/>
                    </a:xfrm>
                    <a:custGeom>
                      <a:avLst/>
                      <a:gdLst/>
                      <a:ahLst/>
                      <a:cxnLst/>
                      <a:rect l="l" t="t" r="r" b="b"/>
                      <a:pathLst>
                        <a:path w="560" h="157" extrusionOk="0">
                          <a:moveTo>
                            <a:pt x="499" y="157"/>
                          </a:moveTo>
                          <a:cubicBezTo>
                            <a:pt x="460" y="157"/>
                            <a:pt x="443" y="113"/>
                            <a:pt x="427" y="75"/>
                          </a:cubicBezTo>
                          <a:cubicBezTo>
                            <a:pt x="418" y="53"/>
                            <a:pt x="407" y="25"/>
                            <a:pt x="396" y="25"/>
                          </a:cubicBezTo>
                          <a:cubicBezTo>
                            <a:pt x="385" y="25"/>
                            <a:pt x="372" y="54"/>
                            <a:pt x="361" y="77"/>
                          </a:cubicBezTo>
                          <a:cubicBezTo>
                            <a:pt x="344" y="114"/>
                            <a:pt x="325" y="157"/>
                            <a:pt x="288" y="157"/>
                          </a:cubicBezTo>
                          <a:cubicBezTo>
                            <a:pt x="251" y="157"/>
                            <a:pt x="232" y="114"/>
                            <a:pt x="216" y="76"/>
                          </a:cubicBezTo>
                          <a:cubicBezTo>
                            <a:pt x="206" y="54"/>
                            <a:pt x="193" y="25"/>
                            <a:pt x="183" y="25"/>
                          </a:cubicBezTo>
                          <a:cubicBezTo>
                            <a:pt x="173" y="25"/>
                            <a:pt x="157" y="55"/>
                            <a:pt x="145" y="77"/>
                          </a:cubicBezTo>
                          <a:cubicBezTo>
                            <a:pt x="125" y="114"/>
                            <a:pt x="103" y="157"/>
                            <a:pt x="67" y="157"/>
                          </a:cubicBezTo>
                          <a:cubicBezTo>
                            <a:pt x="41" y="157"/>
                            <a:pt x="11" y="136"/>
                            <a:pt x="7" y="134"/>
                          </a:cubicBezTo>
                          <a:cubicBezTo>
                            <a:pt x="2" y="130"/>
                            <a:pt x="0" y="122"/>
                            <a:pt x="4" y="116"/>
                          </a:cubicBezTo>
                          <a:cubicBezTo>
                            <a:pt x="8" y="111"/>
                            <a:pt x="16" y="109"/>
                            <a:pt x="22" y="113"/>
                          </a:cubicBezTo>
                          <a:cubicBezTo>
                            <a:pt x="29" y="118"/>
                            <a:pt x="52" y="132"/>
                            <a:pt x="67" y="132"/>
                          </a:cubicBezTo>
                          <a:cubicBezTo>
                            <a:pt x="88" y="132"/>
                            <a:pt x="107" y="96"/>
                            <a:pt x="123" y="65"/>
                          </a:cubicBezTo>
                          <a:cubicBezTo>
                            <a:pt x="142" y="30"/>
                            <a:pt x="158" y="0"/>
                            <a:pt x="183" y="0"/>
                          </a:cubicBezTo>
                          <a:cubicBezTo>
                            <a:pt x="210" y="0"/>
                            <a:pt x="224" y="32"/>
                            <a:pt x="238" y="66"/>
                          </a:cubicBezTo>
                          <a:cubicBezTo>
                            <a:pt x="252" y="97"/>
                            <a:pt x="268" y="132"/>
                            <a:pt x="288" y="132"/>
                          </a:cubicBezTo>
                          <a:cubicBezTo>
                            <a:pt x="309" y="132"/>
                            <a:pt x="325" y="97"/>
                            <a:pt x="339" y="66"/>
                          </a:cubicBezTo>
                          <a:cubicBezTo>
                            <a:pt x="354" y="32"/>
                            <a:pt x="369" y="0"/>
                            <a:pt x="396" y="0"/>
                          </a:cubicBezTo>
                          <a:cubicBezTo>
                            <a:pt x="424" y="0"/>
                            <a:pt x="437" y="32"/>
                            <a:pt x="450" y="66"/>
                          </a:cubicBezTo>
                          <a:cubicBezTo>
                            <a:pt x="463" y="97"/>
                            <a:pt x="477" y="132"/>
                            <a:pt x="499" y="132"/>
                          </a:cubicBezTo>
                          <a:cubicBezTo>
                            <a:pt x="513" y="132"/>
                            <a:pt x="529" y="107"/>
                            <a:pt x="534" y="95"/>
                          </a:cubicBezTo>
                          <a:cubicBezTo>
                            <a:pt x="537" y="88"/>
                            <a:pt x="544" y="85"/>
                            <a:pt x="551" y="88"/>
                          </a:cubicBezTo>
                          <a:cubicBezTo>
                            <a:pt x="557" y="91"/>
                            <a:pt x="560" y="98"/>
                            <a:pt x="557" y="105"/>
                          </a:cubicBezTo>
                          <a:cubicBezTo>
                            <a:pt x="555" y="110"/>
                            <a:pt x="533" y="157"/>
                            <a:pt x="499"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46" name="Google Shape;613;p7"/>
                    <p:cNvSpPr/>
                    <p:nvPr/>
                  </p:nvSpPr>
                  <p:spPr>
                    <a:xfrm>
                      <a:off x="1887313" y="2806004"/>
                      <a:ext cx="44904" cy="44904"/>
                    </a:xfrm>
                    <a:prstGeom prst="ellipse">
                      <a:avLst/>
                    </a:prstGeom>
                    <a:gradFill>
                      <a:gsLst>
                        <a:gs pos="0">
                          <a:srgbClr val="FFFFFF"/>
                        </a:gs>
                        <a:gs pos="89000">
                          <a:srgbClr val="646464"/>
                        </a:gs>
                        <a:gs pos="100000">
                          <a:srgbClr val="646464"/>
                        </a:gs>
                      </a:gsLst>
                      <a:path path="circle">
                        <a:fillToRect l="50000" t="50000" r="50000" b="50000"/>
                      </a:path>
                      <a:tileRect/>
                    </a:gra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grpSp>
          </p:grpSp>
          <p:sp>
            <p:nvSpPr>
              <p:cNvPr id="127" name="Google Shape;614;p7"/>
              <p:cNvSpPr/>
              <p:nvPr/>
            </p:nvSpPr>
            <p:spPr>
              <a:xfrm>
                <a:off x="1844052" y="2321373"/>
                <a:ext cx="54487" cy="22999"/>
              </a:xfrm>
              <a:custGeom>
                <a:avLst/>
                <a:gdLst/>
                <a:ahLst/>
                <a:cxnLst/>
                <a:rect l="l" t="t" r="r" b="b"/>
                <a:pathLst>
                  <a:path w="106" h="45" extrusionOk="0">
                    <a:moveTo>
                      <a:pt x="106" y="35"/>
                    </a:moveTo>
                    <a:cubicBezTo>
                      <a:pt x="97" y="40"/>
                      <a:pt x="85" y="44"/>
                      <a:pt x="71" y="44"/>
                    </a:cubicBezTo>
                    <a:cubicBezTo>
                      <a:pt x="64" y="44"/>
                      <a:pt x="57" y="43"/>
                      <a:pt x="49" y="41"/>
                    </a:cubicBezTo>
                    <a:cubicBezTo>
                      <a:pt x="22" y="33"/>
                      <a:pt x="7" y="14"/>
                      <a:pt x="1" y="0"/>
                    </a:cubicBezTo>
                    <a:cubicBezTo>
                      <a:pt x="0" y="1"/>
                      <a:pt x="0" y="1"/>
                      <a:pt x="0" y="1"/>
                    </a:cubicBezTo>
                    <a:cubicBezTo>
                      <a:pt x="6" y="15"/>
                      <a:pt x="21" y="34"/>
                      <a:pt x="49" y="42"/>
                    </a:cubicBezTo>
                    <a:cubicBezTo>
                      <a:pt x="57" y="44"/>
                      <a:pt x="64" y="45"/>
                      <a:pt x="71" y="45"/>
                    </a:cubicBezTo>
                    <a:cubicBezTo>
                      <a:pt x="85" y="45"/>
                      <a:pt x="97" y="41"/>
                      <a:pt x="106" y="36"/>
                    </a:cubicBezTo>
                    <a:cubicBezTo>
                      <a:pt x="106" y="35"/>
                      <a:pt x="106" y="35"/>
                      <a:pt x="106" y="35"/>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28" name="Google Shape;615;p7"/>
              <p:cNvSpPr/>
              <p:nvPr/>
            </p:nvSpPr>
            <p:spPr>
              <a:xfrm rot="400889">
                <a:off x="1696268" y="2307456"/>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29" name="Google Shape;616;p7"/>
              <p:cNvSpPr/>
              <p:nvPr/>
            </p:nvSpPr>
            <p:spPr>
              <a:xfrm rot="2636713">
                <a:off x="1893479" y="2382818"/>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30" name="Google Shape;617;p7"/>
              <p:cNvSpPr/>
              <p:nvPr/>
            </p:nvSpPr>
            <p:spPr>
              <a:xfrm rot="4769209">
                <a:off x="2007009" y="2583790"/>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31" name="Google Shape;618;p7"/>
              <p:cNvSpPr/>
              <p:nvPr/>
            </p:nvSpPr>
            <p:spPr>
              <a:xfrm rot="7212185">
                <a:off x="1971310" y="2801268"/>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32" name="Google Shape;619;p7"/>
              <p:cNvSpPr/>
              <p:nvPr/>
            </p:nvSpPr>
            <p:spPr>
              <a:xfrm rot="9476839">
                <a:off x="1794147" y="2943224"/>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33" name="Google Shape;620;p7"/>
              <p:cNvSpPr/>
              <p:nvPr/>
            </p:nvSpPr>
            <p:spPr>
              <a:xfrm rot="-9524367">
                <a:off x="1567751" y="2938857"/>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34" name="Google Shape;621;p7"/>
              <p:cNvSpPr/>
              <p:nvPr/>
            </p:nvSpPr>
            <p:spPr>
              <a:xfrm rot="-7220903">
                <a:off x="1397067" y="2801364"/>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35" name="Google Shape;622;p7"/>
              <p:cNvSpPr/>
              <p:nvPr/>
            </p:nvSpPr>
            <p:spPr>
              <a:xfrm rot="-4271520">
                <a:off x="1361234" y="2568240"/>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36" name="Google Shape;623;p7"/>
              <p:cNvSpPr/>
              <p:nvPr/>
            </p:nvSpPr>
            <p:spPr>
              <a:xfrm rot="-2822264">
                <a:off x="1473477" y="2378936"/>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grpSp>
          <p:nvGrpSpPr>
            <p:cNvPr id="28" name="Google Shape;624;p7"/>
            <p:cNvGrpSpPr/>
            <p:nvPr/>
          </p:nvGrpSpPr>
          <p:grpSpPr>
            <a:xfrm>
              <a:off x="2615948" y="2744399"/>
              <a:ext cx="2060044" cy="1084654"/>
              <a:chOff x="1539716" y="2167445"/>
              <a:chExt cx="1600990" cy="825487"/>
            </a:xfrm>
          </p:grpSpPr>
          <p:grpSp>
            <p:nvGrpSpPr>
              <p:cNvPr id="105" name="Google Shape;625;p7"/>
              <p:cNvGrpSpPr/>
              <p:nvPr/>
            </p:nvGrpSpPr>
            <p:grpSpPr>
              <a:xfrm rot="-9000000" flipH="1">
                <a:off x="2242153" y="2194020"/>
                <a:ext cx="237373" cy="489157"/>
                <a:chOff x="8771608" y="1875641"/>
                <a:chExt cx="277326" cy="211753"/>
              </a:xfrm>
            </p:grpSpPr>
            <p:cxnSp>
              <p:nvCxnSpPr>
                <p:cNvPr id="107" name="Google Shape;626;p7"/>
                <p:cNvCxnSpPr/>
                <p:nvPr/>
              </p:nvCxnSpPr>
              <p:spPr>
                <a:xfrm rot="1800000">
                  <a:off x="8997735" y="1868977"/>
                  <a:ext cx="14110" cy="152136"/>
                </a:xfrm>
                <a:prstGeom prst="straightConnector1">
                  <a:avLst/>
                </a:prstGeom>
                <a:noFill/>
                <a:ln w="28575" cap="sq" cmpd="sng">
                  <a:solidFill>
                    <a:srgbClr val="979797"/>
                  </a:solidFill>
                  <a:prstDash val="solid"/>
                  <a:miter lim="800000"/>
                  <a:headEnd type="none" w="sm" len="sm"/>
                  <a:tailEnd type="none" w="sm" len="sm"/>
                </a:ln>
              </p:spPr>
            </p:cxnSp>
            <p:cxnSp>
              <p:nvCxnSpPr>
                <p:cNvPr id="108" name="Google Shape;627;p7"/>
                <p:cNvCxnSpPr/>
                <p:nvPr/>
              </p:nvCxnSpPr>
              <p:spPr>
                <a:xfrm rot="1800000" flipH="1">
                  <a:off x="8754199" y="2020015"/>
                  <a:ext cx="264697" cy="1291"/>
                </a:xfrm>
                <a:prstGeom prst="straightConnector1">
                  <a:avLst/>
                </a:prstGeom>
                <a:noFill/>
                <a:ln w="28575" cap="flat" cmpd="sng">
                  <a:solidFill>
                    <a:srgbClr val="979797"/>
                  </a:solidFill>
                  <a:prstDash val="solid"/>
                  <a:miter lim="800000"/>
                  <a:headEnd type="none" w="sm" len="sm"/>
                  <a:tailEnd type="none" w="sm" len="sm"/>
                </a:ln>
              </p:spPr>
            </p:cxnSp>
          </p:grpSp>
          <p:sp>
            <p:nvSpPr>
              <p:cNvPr id="106" name="Google Shape;628;p7"/>
              <p:cNvSpPr txBox="1"/>
              <p:nvPr/>
            </p:nvSpPr>
            <p:spPr>
              <a:xfrm>
                <a:off x="1539716" y="2753980"/>
                <a:ext cx="1600990" cy="238952"/>
              </a:xfrm>
              <a:prstGeom prst="rect">
                <a:avLst/>
              </a:prstGeom>
              <a:solidFill>
                <a:srgbClr val="7F7F7F"/>
              </a:solidFill>
              <a:ln>
                <a:noFill/>
              </a:ln>
            </p:spPr>
            <p:txBody>
              <a:bodyPr spcFirstLastPara="1" wrap="square" lIns="91425" tIns="45700" rIns="91425" bIns="45700" anchor="ctr" anchorCtr="0">
                <a:spAutoFit/>
              </a:bodyPr>
              <a:lstStyle/>
              <a:p>
                <a:pPr marL="0" marR="0" lvl="0" indent="0" algn="ctr" rtl="0">
                  <a:lnSpc>
                    <a:spcPct val="90000"/>
                  </a:lnSpc>
                  <a:spcBef>
                    <a:spcPts val="0"/>
                  </a:spcBef>
                  <a:spcAft>
                    <a:spcPts val="0"/>
                  </a:spcAft>
                  <a:buClr>
                    <a:srgbClr val="FFFFFF"/>
                  </a:buClr>
                  <a:buSzPts val="1600"/>
                  <a:buFont typeface="微软雅黑" panose="020B0503020204020204" pitchFamily="34" charset="-122"/>
                  <a:buNone/>
                </a:pPr>
                <a:r>
                  <a:rPr lang="zh-CN" sz="1600" b="1" i="0" u="none" strike="noStrike" cap="none">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M2离子通道阻滞剂*</a:t>
                </a:r>
                <a:endParaRPr sz="1600" b="1" i="0" u="none" strike="noStrike" cap="none">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grpSp>
          <p:nvGrpSpPr>
            <p:cNvPr id="29" name="Google Shape;629;p7"/>
            <p:cNvGrpSpPr/>
            <p:nvPr/>
          </p:nvGrpSpPr>
          <p:grpSpPr>
            <a:xfrm rot="10800000" flipH="1">
              <a:off x="9349818" y="4330379"/>
              <a:ext cx="299948" cy="655710"/>
              <a:chOff x="8290084" y="1973292"/>
              <a:chExt cx="233108" cy="499036"/>
            </a:xfrm>
          </p:grpSpPr>
          <p:cxnSp>
            <p:nvCxnSpPr>
              <p:cNvPr id="103" name="Google Shape;630;p7"/>
              <p:cNvCxnSpPr/>
              <p:nvPr/>
            </p:nvCxnSpPr>
            <p:spPr>
              <a:xfrm>
                <a:off x="8412474" y="1973292"/>
                <a:ext cx="0" cy="487604"/>
              </a:xfrm>
              <a:prstGeom prst="straightConnector1">
                <a:avLst/>
              </a:prstGeom>
              <a:noFill/>
              <a:ln w="28575" cap="sq" cmpd="sng">
                <a:solidFill>
                  <a:srgbClr val="979797"/>
                </a:solidFill>
                <a:prstDash val="solid"/>
                <a:miter lim="800000"/>
                <a:headEnd type="none" w="sm" len="sm"/>
                <a:tailEnd type="none" w="sm" len="sm"/>
              </a:ln>
            </p:spPr>
          </p:cxnSp>
          <p:cxnSp>
            <p:nvCxnSpPr>
              <p:cNvPr id="104" name="Google Shape;631;p7"/>
              <p:cNvCxnSpPr/>
              <p:nvPr/>
            </p:nvCxnSpPr>
            <p:spPr>
              <a:xfrm>
                <a:off x="8406638" y="2355774"/>
                <a:ext cx="0" cy="233108"/>
              </a:xfrm>
              <a:prstGeom prst="straightConnector1">
                <a:avLst/>
              </a:prstGeom>
              <a:noFill/>
              <a:ln w="28575" cap="flat" cmpd="sng">
                <a:solidFill>
                  <a:srgbClr val="979797"/>
                </a:solidFill>
                <a:prstDash val="solid"/>
                <a:miter lim="800000"/>
                <a:headEnd type="none" w="sm" len="sm"/>
                <a:tailEnd type="none" w="sm" len="sm"/>
              </a:ln>
            </p:spPr>
          </p:cxnSp>
        </p:grpSp>
        <p:grpSp>
          <p:nvGrpSpPr>
            <p:cNvPr id="30" name="Google Shape;632;p7"/>
            <p:cNvGrpSpPr/>
            <p:nvPr/>
          </p:nvGrpSpPr>
          <p:grpSpPr>
            <a:xfrm>
              <a:off x="10094338" y="3371767"/>
              <a:ext cx="1034921" cy="1046194"/>
              <a:chOff x="-841529" y="1530783"/>
              <a:chExt cx="804302" cy="796218"/>
            </a:xfrm>
          </p:grpSpPr>
          <p:sp>
            <p:nvSpPr>
              <p:cNvPr id="49" name="Google Shape;633;p7"/>
              <p:cNvSpPr/>
              <p:nvPr/>
            </p:nvSpPr>
            <p:spPr>
              <a:xfrm>
                <a:off x="-783153" y="1586639"/>
                <a:ext cx="675086" cy="661234"/>
              </a:xfrm>
              <a:prstGeom prst="ellipse">
                <a:avLst/>
              </a:prstGeom>
              <a:solidFill>
                <a:srgbClr val="CCEEFC"/>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50" name="Google Shape;634;p7"/>
              <p:cNvSpPr/>
              <p:nvPr/>
            </p:nvSpPr>
            <p:spPr>
              <a:xfrm>
                <a:off x="-472169" y="1534890"/>
                <a:ext cx="57773" cy="14238"/>
              </a:xfrm>
              <a:custGeom>
                <a:avLst/>
                <a:gdLst/>
                <a:ahLst/>
                <a:cxnLst/>
                <a:rect l="l" t="t" r="r" b="b"/>
                <a:pathLst>
                  <a:path w="112" h="28" extrusionOk="0">
                    <a:moveTo>
                      <a:pt x="111" y="0"/>
                    </a:moveTo>
                    <a:cubicBezTo>
                      <a:pt x="102" y="11"/>
                      <a:pt x="85" y="23"/>
                      <a:pt x="61" y="26"/>
                    </a:cubicBezTo>
                    <a:cubicBezTo>
                      <a:pt x="58" y="27"/>
                      <a:pt x="55" y="27"/>
                      <a:pt x="52" y="27"/>
                    </a:cubicBezTo>
                    <a:cubicBezTo>
                      <a:pt x="28" y="27"/>
                      <a:pt x="10" y="16"/>
                      <a:pt x="1" y="7"/>
                    </a:cubicBezTo>
                    <a:cubicBezTo>
                      <a:pt x="0" y="7"/>
                      <a:pt x="0" y="7"/>
                      <a:pt x="0" y="7"/>
                    </a:cubicBezTo>
                    <a:cubicBezTo>
                      <a:pt x="0" y="7"/>
                      <a:pt x="0" y="7"/>
                      <a:pt x="0" y="7"/>
                    </a:cubicBezTo>
                    <a:cubicBezTo>
                      <a:pt x="10" y="17"/>
                      <a:pt x="28" y="28"/>
                      <a:pt x="52" y="28"/>
                    </a:cubicBezTo>
                    <a:cubicBezTo>
                      <a:pt x="55" y="28"/>
                      <a:pt x="58" y="28"/>
                      <a:pt x="61" y="27"/>
                    </a:cubicBezTo>
                    <a:cubicBezTo>
                      <a:pt x="86" y="24"/>
                      <a:pt x="103" y="12"/>
                      <a:pt x="112" y="0"/>
                    </a:cubicBezTo>
                    <a:cubicBezTo>
                      <a:pt x="112" y="0"/>
                      <a:pt x="112" y="0"/>
                      <a:pt x="112" y="0"/>
                    </a:cubicBezTo>
                    <a:cubicBezTo>
                      <a:pt x="111" y="0"/>
                      <a:pt x="111" y="0"/>
                      <a:pt x="111" y="0"/>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51" name="Google Shape;635;p7"/>
              <p:cNvSpPr/>
              <p:nvPr/>
            </p:nvSpPr>
            <p:spPr>
              <a:xfrm>
                <a:off x="-229032" y="1604983"/>
                <a:ext cx="49011" cy="32309"/>
              </a:xfrm>
              <a:custGeom>
                <a:avLst/>
                <a:gdLst/>
                <a:ahLst/>
                <a:cxnLst/>
                <a:rect l="l" t="t" r="r" b="b"/>
                <a:pathLst>
                  <a:path w="95" h="63" extrusionOk="0">
                    <a:moveTo>
                      <a:pt x="94" y="59"/>
                    </a:moveTo>
                    <a:cubicBezTo>
                      <a:pt x="89" y="61"/>
                      <a:pt x="83" y="62"/>
                      <a:pt x="76" y="62"/>
                    </a:cubicBezTo>
                    <a:cubicBezTo>
                      <a:pt x="65" y="62"/>
                      <a:pt x="52" y="59"/>
                      <a:pt x="38" y="52"/>
                    </a:cubicBezTo>
                    <a:cubicBezTo>
                      <a:pt x="13" y="37"/>
                      <a:pt x="3" y="15"/>
                      <a:pt x="1" y="1"/>
                    </a:cubicBezTo>
                    <a:cubicBezTo>
                      <a:pt x="1" y="0"/>
                      <a:pt x="1" y="0"/>
                      <a:pt x="1" y="0"/>
                    </a:cubicBezTo>
                    <a:cubicBezTo>
                      <a:pt x="0" y="1"/>
                      <a:pt x="0" y="1"/>
                      <a:pt x="0" y="1"/>
                    </a:cubicBezTo>
                    <a:cubicBezTo>
                      <a:pt x="2" y="16"/>
                      <a:pt x="12" y="38"/>
                      <a:pt x="38" y="52"/>
                    </a:cubicBezTo>
                    <a:cubicBezTo>
                      <a:pt x="51" y="60"/>
                      <a:pt x="65" y="63"/>
                      <a:pt x="76" y="63"/>
                    </a:cubicBezTo>
                    <a:cubicBezTo>
                      <a:pt x="83" y="63"/>
                      <a:pt x="89" y="62"/>
                      <a:pt x="95" y="60"/>
                    </a:cubicBezTo>
                    <a:cubicBezTo>
                      <a:pt x="95" y="60"/>
                      <a:pt x="95" y="60"/>
                      <a:pt x="95" y="60"/>
                    </a:cubicBezTo>
                    <a:cubicBezTo>
                      <a:pt x="94" y="59"/>
                      <a:pt x="94" y="59"/>
                      <a:pt x="94" y="59"/>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52" name="Google Shape;636;p7"/>
              <p:cNvSpPr/>
              <p:nvPr/>
            </p:nvSpPr>
            <p:spPr>
              <a:xfrm>
                <a:off x="-229032" y="1604983"/>
                <a:ext cx="49011" cy="32309"/>
              </a:xfrm>
              <a:custGeom>
                <a:avLst/>
                <a:gdLst/>
                <a:ahLst/>
                <a:cxnLst/>
                <a:rect l="l" t="t" r="r" b="b"/>
                <a:pathLst>
                  <a:path w="95" h="63" extrusionOk="0">
                    <a:moveTo>
                      <a:pt x="94" y="59"/>
                    </a:moveTo>
                    <a:cubicBezTo>
                      <a:pt x="89" y="61"/>
                      <a:pt x="83" y="62"/>
                      <a:pt x="76" y="62"/>
                    </a:cubicBezTo>
                    <a:cubicBezTo>
                      <a:pt x="65" y="62"/>
                      <a:pt x="52" y="59"/>
                      <a:pt x="38" y="52"/>
                    </a:cubicBezTo>
                    <a:cubicBezTo>
                      <a:pt x="13" y="37"/>
                      <a:pt x="3" y="15"/>
                      <a:pt x="1" y="1"/>
                    </a:cubicBezTo>
                    <a:cubicBezTo>
                      <a:pt x="1" y="0"/>
                      <a:pt x="1" y="0"/>
                      <a:pt x="1" y="0"/>
                    </a:cubicBezTo>
                    <a:cubicBezTo>
                      <a:pt x="0" y="1"/>
                      <a:pt x="0" y="1"/>
                      <a:pt x="0" y="1"/>
                    </a:cubicBezTo>
                    <a:cubicBezTo>
                      <a:pt x="2" y="16"/>
                      <a:pt x="12" y="38"/>
                      <a:pt x="38" y="52"/>
                    </a:cubicBezTo>
                    <a:cubicBezTo>
                      <a:pt x="51" y="60"/>
                      <a:pt x="65" y="63"/>
                      <a:pt x="76" y="63"/>
                    </a:cubicBezTo>
                    <a:cubicBezTo>
                      <a:pt x="83" y="63"/>
                      <a:pt x="89" y="62"/>
                      <a:pt x="95" y="60"/>
                    </a:cubicBezTo>
                    <a:cubicBezTo>
                      <a:pt x="95" y="60"/>
                      <a:pt x="95" y="60"/>
                      <a:pt x="95" y="60"/>
                    </a:cubicBezTo>
                    <a:cubicBezTo>
                      <a:pt x="94" y="59"/>
                      <a:pt x="94" y="59"/>
                      <a:pt x="94" y="59"/>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53" name="Google Shape;637;p7"/>
              <p:cNvSpPr/>
              <p:nvPr/>
            </p:nvSpPr>
            <p:spPr>
              <a:xfrm>
                <a:off x="-694223" y="1603888"/>
                <a:ext cx="42166" cy="39701"/>
              </a:xfrm>
              <a:custGeom>
                <a:avLst/>
                <a:gdLst/>
                <a:ahLst/>
                <a:cxnLst/>
                <a:rect l="l" t="t" r="r" b="b"/>
                <a:pathLst>
                  <a:path w="82" h="77" extrusionOk="0">
                    <a:moveTo>
                      <a:pt x="81" y="1"/>
                    </a:moveTo>
                    <a:cubicBezTo>
                      <a:pt x="81" y="1"/>
                      <a:pt x="81" y="1"/>
                      <a:pt x="81" y="1"/>
                    </a:cubicBezTo>
                    <a:cubicBezTo>
                      <a:pt x="81" y="16"/>
                      <a:pt x="76" y="35"/>
                      <a:pt x="59" y="53"/>
                    </a:cubicBezTo>
                    <a:cubicBezTo>
                      <a:pt x="42" y="70"/>
                      <a:pt x="21" y="76"/>
                      <a:pt x="7" y="76"/>
                    </a:cubicBezTo>
                    <a:cubicBezTo>
                      <a:pt x="4" y="76"/>
                      <a:pt x="2" y="76"/>
                      <a:pt x="0" y="75"/>
                    </a:cubicBezTo>
                    <a:cubicBezTo>
                      <a:pt x="0" y="76"/>
                      <a:pt x="0" y="76"/>
                      <a:pt x="0" y="76"/>
                    </a:cubicBezTo>
                    <a:cubicBezTo>
                      <a:pt x="0" y="76"/>
                      <a:pt x="0" y="76"/>
                      <a:pt x="0" y="76"/>
                    </a:cubicBezTo>
                    <a:cubicBezTo>
                      <a:pt x="2" y="77"/>
                      <a:pt x="4" y="77"/>
                      <a:pt x="7" y="77"/>
                    </a:cubicBezTo>
                    <a:cubicBezTo>
                      <a:pt x="22" y="77"/>
                      <a:pt x="42" y="71"/>
                      <a:pt x="60" y="53"/>
                    </a:cubicBezTo>
                    <a:cubicBezTo>
                      <a:pt x="77" y="36"/>
                      <a:pt x="82" y="16"/>
                      <a:pt x="82" y="1"/>
                    </a:cubicBezTo>
                    <a:cubicBezTo>
                      <a:pt x="82" y="1"/>
                      <a:pt x="82" y="1"/>
                      <a:pt x="82" y="1"/>
                    </a:cubicBezTo>
                    <a:cubicBezTo>
                      <a:pt x="81" y="0"/>
                      <a:pt x="81" y="0"/>
                      <a:pt x="81" y="0"/>
                    </a:cubicBezTo>
                    <a:cubicBezTo>
                      <a:pt x="81" y="1"/>
                      <a:pt x="81" y="1"/>
                      <a:pt x="81" y="1"/>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54" name="Google Shape;638;p7"/>
              <p:cNvSpPr/>
              <p:nvPr/>
            </p:nvSpPr>
            <p:spPr>
              <a:xfrm>
                <a:off x="-694223" y="1603888"/>
                <a:ext cx="42166" cy="39701"/>
              </a:xfrm>
              <a:custGeom>
                <a:avLst/>
                <a:gdLst/>
                <a:ahLst/>
                <a:cxnLst/>
                <a:rect l="l" t="t" r="r" b="b"/>
                <a:pathLst>
                  <a:path w="82" h="77" extrusionOk="0">
                    <a:moveTo>
                      <a:pt x="81" y="1"/>
                    </a:moveTo>
                    <a:cubicBezTo>
                      <a:pt x="81" y="1"/>
                      <a:pt x="81" y="1"/>
                      <a:pt x="81" y="1"/>
                    </a:cubicBezTo>
                    <a:cubicBezTo>
                      <a:pt x="81" y="16"/>
                      <a:pt x="76" y="35"/>
                      <a:pt x="59" y="53"/>
                    </a:cubicBezTo>
                    <a:cubicBezTo>
                      <a:pt x="42" y="70"/>
                      <a:pt x="21" y="76"/>
                      <a:pt x="7" y="76"/>
                    </a:cubicBezTo>
                    <a:cubicBezTo>
                      <a:pt x="4" y="76"/>
                      <a:pt x="2" y="76"/>
                      <a:pt x="0" y="75"/>
                    </a:cubicBezTo>
                    <a:cubicBezTo>
                      <a:pt x="0" y="76"/>
                      <a:pt x="0" y="76"/>
                      <a:pt x="0" y="76"/>
                    </a:cubicBezTo>
                    <a:cubicBezTo>
                      <a:pt x="0" y="76"/>
                      <a:pt x="0" y="76"/>
                      <a:pt x="0" y="76"/>
                    </a:cubicBezTo>
                    <a:cubicBezTo>
                      <a:pt x="2" y="77"/>
                      <a:pt x="4" y="77"/>
                      <a:pt x="7" y="77"/>
                    </a:cubicBezTo>
                    <a:cubicBezTo>
                      <a:pt x="22" y="77"/>
                      <a:pt x="42" y="71"/>
                      <a:pt x="60" y="53"/>
                    </a:cubicBezTo>
                    <a:cubicBezTo>
                      <a:pt x="77" y="36"/>
                      <a:pt x="82" y="16"/>
                      <a:pt x="82" y="1"/>
                    </a:cubicBezTo>
                    <a:cubicBezTo>
                      <a:pt x="82" y="1"/>
                      <a:pt x="82" y="1"/>
                      <a:pt x="82" y="1"/>
                    </a:cubicBezTo>
                    <a:cubicBezTo>
                      <a:pt x="81" y="0"/>
                      <a:pt x="81" y="0"/>
                      <a:pt x="81" y="0"/>
                    </a:cubicBezTo>
                    <a:cubicBezTo>
                      <a:pt x="81" y="1"/>
                      <a:pt x="81" y="1"/>
                      <a:pt x="81" y="1"/>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55" name="Google Shape;639;p7"/>
              <p:cNvSpPr/>
              <p:nvPr/>
            </p:nvSpPr>
            <p:spPr>
              <a:xfrm>
                <a:off x="-818256" y="1822656"/>
                <a:ext cx="18345" cy="56677"/>
              </a:xfrm>
              <a:custGeom>
                <a:avLst/>
                <a:gdLst/>
                <a:ahLst/>
                <a:cxnLst/>
                <a:rect l="l" t="t" r="r" b="b"/>
                <a:pathLst>
                  <a:path w="36" h="110" extrusionOk="0">
                    <a:moveTo>
                      <a:pt x="21" y="1"/>
                    </a:moveTo>
                    <a:cubicBezTo>
                      <a:pt x="29" y="10"/>
                      <a:pt x="35" y="25"/>
                      <a:pt x="35" y="44"/>
                    </a:cubicBezTo>
                    <a:cubicBezTo>
                      <a:pt x="35" y="48"/>
                      <a:pt x="35" y="52"/>
                      <a:pt x="34" y="56"/>
                    </a:cubicBezTo>
                    <a:cubicBezTo>
                      <a:pt x="30" y="84"/>
                      <a:pt x="13" y="102"/>
                      <a:pt x="0" y="109"/>
                    </a:cubicBezTo>
                    <a:cubicBezTo>
                      <a:pt x="0" y="109"/>
                      <a:pt x="0" y="109"/>
                      <a:pt x="0" y="109"/>
                    </a:cubicBezTo>
                    <a:cubicBezTo>
                      <a:pt x="0" y="110"/>
                      <a:pt x="0" y="110"/>
                      <a:pt x="0" y="110"/>
                    </a:cubicBezTo>
                    <a:cubicBezTo>
                      <a:pt x="14" y="102"/>
                      <a:pt x="31" y="85"/>
                      <a:pt x="35" y="56"/>
                    </a:cubicBezTo>
                    <a:cubicBezTo>
                      <a:pt x="36" y="52"/>
                      <a:pt x="36" y="48"/>
                      <a:pt x="36" y="44"/>
                    </a:cubicBezTo>
                    <a:cubicBezTo>
                      <a:pt x="36" y="25"/>
                      <a:pt x="30" y="10"/>
                      <a:pt x="22" y="0"/>
                    </a:cubicBezTo>
                    <a:cubicBezTo>
                      <a:pt x="22" y="0"/>
                      <a:pt x="22" y="0"/>
                      <a:pt x="22" y="0"/>
                    </a:cubicBezTo>
                    <a:cubicBezTo>
                      <a:pt x="21" y="1"/>
                      <a:pt x="21" y="1"/>
                      <a:pt x="21" y="1"/>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56" name="Google Shape;640;p7"/>
              <p:cNvSpPr/>
              <p:nvPr/>
            </p:nvSpPr>
            <p:spPr>
              <a:xfrm>
                <a:off x="-818256" y="1822656"/>
                <a:ext cx="18345" cy="56677"/>
              </a:xfrm>
              <a:custGeom>
                <a:avLst/>
                <a:gdLst/>
                <a:ahLst/>
                <a:cxnLst/>
                <a:rect l="l" t="t" r="r" b="b"/>
                <a:pathLst>
                  <a:path w="36" h="110" extrusionOk="0">
                    <a:moveTo>
                      <a:pt x="21" y="1"/>
                    </a:moveTo>
                    <a:cubicBezTo>
                      <a:pt x="29" y="10"/>
                      <a:pt x="35" y="25"/>
                      <a:pt x="35" y="44"/>
                    </a:cubicBezTo>
                    <a:cubicBezTo>
                      <a:pt x="35" y="48"/>
                      <a:pt x="35" y="52"/>
                      <a:pt x="34" y="56"/>
                    </a:cubicBezTo>
                    <a:cubicBezTo>
                      <a:pt x="30" y="84"/>
                      <a:pt x="13" y="102"/>
                      <a:pt x="0" y="109"/>
                    </a:cubicBezTo>
                    <a:cubicBezTo>
                      <a:pt x="0" y="109"/>
                      <a:pt x="0" y="109"/>
                      <a:pt x="0" y="109"/>
                    </a:cubicBezTo>
                    <a:cubicBezTo>
                      <a:pt x="0" y="110"/>
                      <a:pt x="0" y="110"/>
                      <a:pt x="0" y="110"/>
                    </a:cubicBezTo>
                    <a:cubicBezTo>
                      <a:pt x="14" y="102"/>
                      <a:pt x="31" y="85"/>
                      <a:pt x="35" y="56"/>
                    </a:cubicBezTo>
                    <a:cubicBezTo>
                      <a:pt x="36" y="52"/>
                      <a:pt x="36" y="48"/>
                      <a:pt x="36" y="44"/>
                    </a:cubicBezTo>
                    <a:cubicBezTo>
                      <a:pt x="36" y="25"/>
                      <a:pt x="30" y="10"/>
                      <a:pt x="22" y="0"/>
                    </a:cubicBezTo>
                    <a:cubicBezTo>
                      <a:pt x="22" y="0"/>
                      <a:pt x="22" y="0"/>
                      <a:pt x="22" y="0"/>
                    </a:cubicBezTo>
                    <a:cubicBezTo>
                      <a:pt x="21" y="1"/>
                      <a:pt x="21" y="1"/>
                      <a:pt x="21" y="1"/>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57" name="Google Shape;641;p7"/>
              <p:cNvSpPr/>
              <p:nvPr/>
            </p:nvSpPr>
            <p:spPr>
              <a:xfrm>
                <a:off x="-84738" y="1835799"/>
                <a:ext cx="20535" cy="56130"/>
              </a:xfrm>
              <a:custGeom>
                <a:avLst/>
                <a:gdLst/>
                <a:ahLst/>
                <a:cxnLst/>
                <a:rect l="l" t="t" r="r" b="b"/>
                <a:pathLst>
                  <a:path w="40" h="109" extrusionOk="0">
                    <a:moveTo>
                      <a:pt x="39" y="108"/>
                    </a:moveTo>
                    <a:cubicBezTo>
                      <a:pt x="27" y="101"/>
                      <a:pt x="11" y="87"/>
                      <a:pt x="4" y="64"/>
                    </a:cubicBezTo>
                    <a:cubicBezTo>
                      <a:pt x="2" y="55"/>
                      <a:pt x="1" y="48"/>
                      <a:pt x="1" y="40"/>
                    </a:cubicBezTo>
                    <a:cubicBezTo>
                      <a:pt x="1" y="23"/>
                      <a:pt x="7" y="9"/>
                      <a:pt x="13" y="1"/>
                    </a:cubicBezTo>
                    <a:cubicBezTo>
                      <a:pt x="13" y="0"/>
                      <a:pt x="13" y="0"/>
                      <a:pt x="13" y="0"/>
                    </a:cubicBezTo>
                    <a:cubicBezTo>
                      <a:pt x="12" y="0"/>
                      <a:pt x="12" y="0"/>
                      <a:pt x="12" y="0"/>
                    </a:cubicBezTo>
                    <a:cubicBezTo>
                      <a:pt x="6" y="9"/>
                      <a:pt x="0" y="23"/>
                      <a:pt x="0" y="40"/>
                    </a:cubicBezTo>
                    <a:cubicBezTo>
                      <a:pt x="0" y="48"/>
                      <a:pt x="1" y="56"/>
                      <a:pt x="3" y="64"/>
                    </a:cubicBezTo>
                    <a:cubicBezTo>
                      <a:pt x="11" y="87"/>
                      <a:pt x="26" y="102"/>
                      <a:pt x="39" y="109"/>
                    </a:cubicBezTo>
                    <a:cubicBezTo>
                      <a:pt x="40" y="109"/>
                      <a:pt x="40" y="109"/>
                      <a:pt x="40" y="109"/>
                    </a:cubicBezTo>
                    <a:cubicBezTo>
                      <a:pt x="39" y="108"/>
                      <a:pt x="39" y="108"/>
                      <a:pt x="39" y="108"/>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58" name="Google Shape;642;p7"/>
              <p:cNvSpPr/>
              <p:nvPr/>
            </p:nvSpPr>
            <p:spPr>
              <a:xfrm>
                <a:off x="-84738" y="1835799"/>
                <a:ext cx="20535" cy="56130"/>
              </a:xfrm>
              <a:custGeom>
                <a:avLst/>
                <a:gdLst/>
                <a:ahLst/>
                <a:cxnLst/>
                <a:rect l="l" t="t" r="r" b="b"/>
                <a:pathLst>
                  <a:path w="40" h="109" extrusionOk="0">
                    <a:moveTo>
                      <a:pt x="39" y="108"/>
                    </a:moveTo>
                    <a:cubicBezTo>
                      <a:pt x="27" y="101"/>
                      <a:pt x="11" y="87"/>
                      <a:pt x="4" y="64"/>
                    </a:cubicBezTo>
                    <a:cubicBezTo>
                      <a:pt x="2" y="55"/>
                      <a:pt x="1" y="48"/>
                      <a:pt x="1" y="40"/>
                    </a:cubicBezTo>
                    <a:cubicBezTo>
                      <a:pt x="1" y="23"/>
                      <a:pt x="7" y="9"/>
                      <a:pt x="13" y="1"/>
                    </a:cubicBezTo>
                    <a:cubicBezTo>
                      <a:pt x="13" y="0"/>
                      <a:pt x="13" y="0"/>
                      <a:pt x="13" y="0"/>
                    </a:cubicBezTo>
                    <a:cubicBezTo>
                      <a:pt x="12" y="0"/>
                      <a:pt x="12" y="0"/>
                      <a:pt x="12" y="0"/>
                    </a:cubicBezTo>
                    <a:cubicBezTo>
                      <a:pt x="6" y="9"/>
                      <a:pt x="0" y="23"/>
                      <a:pt x="0" y="40"/>
                    </a:cubicBezTo>
                    <a:cubicBezTo>
                      <a:pt x="0" y="48"/>
                      <a:pt x="1" y="56"/>
                      <a:pt x="3" y="64"/>
                    </a:cubicBezTo>
                    <a:cubicBezTo>
                      <a:pt x="11" y="87"/>
                      <a:pt x="26" y="102"/>
                      <a:pt x="39" y="109"/>
                    </a:cubicBezTo>
                    <a:cubicBezTo>
                      <a:pt x="40" y="109"/>
                      <a:pt x="40" y="109"/>
                      <a:pt x="40" y="109"/>
                    </a:cubicBezTo>
                    <a:cubicBezTo>
                      <a:pt x="39" y="108"/>
                      <a:pt x="39" y="108"/>
                      <a:pt x="39" y="108"/>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59" name="Google Shape;643;p7"/>
              <p:cNvSpPr/>
              <p:nvPr/>
            </p:nvSpPr>
            <p:spPr>
              <a:xfrm>
                <a:off x="-134570" y="2086055"/>
                <a:ext cx="25737" cy="53118"/>
              </a:xfrm>
              <a:custGeom>
                <a:avLst/>
                <a:gdLst/>
                <a:ahLst/>
                <a:cxnLst/>
                <a:rect l="l" t="t" r="r" b="b"/>
                <a:pathLst>
                  <a:path w="50" h="103" extrusionOk="0">
                    <a:moveTo>
                      <a:pt x="8" y="103"/>
                    </a:moveTo>
                    <a:cubicBezTo>
                      <a:pt x="4" y="95"/>
                      <a:pt x="1" y="84"/>
                      <a:pt x="1" y="72"/>
                    </a:cubicBezTo>
                    <a:cubicBezTo>
                      <a:pt x="1" y="64"/>
                      <a:pt x="3" y="55"/>
                      <a:pt x="6" y="46"/>
                    </a:cubicBezTo>
                    <a:cubicBezTo>
                      <a:pt x="16" y="19"/>
                      <a:pt x="36" y="5"/>
                      <a:pt x="50" y="1"/>
                    </a:cubicBezTo>
                    <a:cubicBezTo>
                      <a:pt x="50" y="0"/>
                      <a:pt x="50" y="0"/>
                      <a:pt x="50" y="0"/>
                    </a:cubicBezTo>
                    <a:cubicBezTo>
                      <a:pt x="50" y="0"/>
                      <a:pt x="50" y="0"/>
                      <a:pt x="50" y="0"/>
                    </a:cubicBezTo>
                    <a:cubicBezTo>
                      <a:pt x="35" y="4"/>
                      <a:pt x="15" y="18"/>
                      <a:pt x="5" y="46"/>
                    </a:cubicBezTo>
                    <a:cubicBezTo>
                      <a:pt x="2" y="55"/>
                      <a:pt x="0" y="64"/>
                      <a:pt x="0" y="72"/>
                    </a:cubicBezTo>
                    <a:cubicBezTo>
                      <a:pt x="0" y="85"/>
                      <a:pt x="3" y="95"/>
                      <a:pt x="7" y="103"/>
                    </a:cubicBezTo>
                    <a:cubicBezTo>
                      <a:pt x="8" y="103"/>
                      <a:pt x="8" y="103"/>
                      <a:pt x="8" y="103"/>
                    </a:cubicBezTo>
                    <a:cubicBezTo>
                      <a:pt x="8" y="103"/>
                      <a:pt x="8" y="103"/>
                      <a:pt x="8" y="103"/>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60" name="Google Shape;644;p7"/>
              <p:cNvSpPr/>
              <p:nvPr/>
            </p:nvSpPr>
            <p:spPr>
              <a:xfrm>
                <a:off x="-134570" y="2086055"/>
                <a:ext cx="25737" cy="53118"/>
              </a:xfrm>
              <a:custGeom>
                <a:avLst/>
                <a:gdLst/>
                <a:ahLst/>
                <a:cxnLst/>
                <a:rect l="l" t="t" r="r" b="b"/>
                <a:pathLst>
                  <a:path w="50" h="103" extrusionOk="0">
                    <a:moveTo>
                      <a:pt x="8" y="103"/>
                    </a:moveTo>
                    <a:cubicBezTo>
                      <a:pt x="4" y="95"/>
                      <a:pt x="1" y="84"/>
                      <a:pt x="1" y="72"/>
                    </a:cubicBezTo>
                    <a:cubicBezTo>
                      <a:pt x="1" y="64"/>
                      <a:pt x="3" y="55"/>
                      <a:pt x="6" y="46"/>
                    </a:cubicBezTo>
                    <a:cubicBezTo>
                      <a:pt x="16" y="19"/>
                      <a:pt x="36" y="5"/>
                      <a:pt x="50" y="1"/>
                    </a:cubicBezTo>
                    <a:cubicBezTo>
                      <a:pt x="50" y="0"/>
                      <a:pt x="50" y="0"/>
                      <a:pt x="50" y="0"/>
                    </a:cubicBezTo>
                    <a:cubicBezTo>
                      <a:pt x="50" y="0"/>
                      <a:pt x="50" y="0"/>
                      <a:pt x="50" y="0"/>
                    </a:cubicBezTo>
                    <a:cubicBezTo>
                      <a:pt x="35" y="4"/>
                      <a:pt x="15" y="18"/>
                      <a:pt x="5" y="46"/>
                    </a:cubicBezTo>
                    <a:cubicBezTo>
                      <a:pt x="2" y="55"/>
                      <a:pt x="0" y="64"/>
                      <a:pt x="0" y="72"/>
                    </a:cubicBezTo>
                    <a:cubicBezTo>
                      <a:pt x="0" y="85"/>
                      <a:pt x="3" y="95"/>
                      <a:pt x="7" y="103"/>
                    </a:cubicBezTo>
                    <a:cubicBezTo>
                      <a:pt x="8" y="103"/>
                      <a:pt x="8" y="103"/>
                      <a:pt x="8" y="103"/>
                    </a:cubicBezTo>
                    <a:cubicBezTo>
                      <a:pt x="8" y="103"/>
                      <a:pt x="8" y="103"/>
                      <a:pt x="8" y="103"/>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61" name="Google Shape;645;p7"/>
              <p:cNvSpPr/>
              <p:nvPr/>
            </p:nvSpPr>
            <p:spPr>
              <a:xfrm>
                <a:off x="-352517" y="2263753"/>
                <a:ext cx="52023" cy="27380"/>
              </a:xfrm>
              <a:custGeom>
                <a:avLst/>
                <a:gdLst/>
                <a:ahLst/>
                <a:cxnLst/>
                <a:rect l="l" t="t" r="r" b="b"/>
                <a:pathLst>
                  <a:path w="101" h="53" extrusionOk="0">
                    <a:moveTo>
                      <a:pt x="1" y="53"/>
                    </a:moveTo>
                    <a:cubicBezTo>
                      <a:pt x="5" y="39"/>
                      <a:pt x="16" y="21"/>
                      <a:pt x="37" y="10"/>
                    </a:cubicBezTo>
                    <a:cubicBezTo>
                      <a:pt x="50" y="3"/>
                      <a:pt x="63" y="1"/>
                      <a:pt x="73" y="1"/>
                    </a:cubicBezTo>
                    <a:cubicBezTo>
                      <a:pt x="84" y="1"/>
                      <a:pt x="94" y="3"/>
                      <a:pt x="100" y="6"/>
                    </a:cubicBezTo>
                    <a:cubicBezTo>
                      <a:pt x="101" y="6"/>
                      <a:pt x="101" y="6"/>
                      <a:pt x="101" y="6"/>
                    </a:cubicBezTo>
                    <a:cubicBezTo>
                      <a:pt x="101" y="5"/>
                      <a:pt x="101" y="5"/>
                      <a:pt x="101" y="5"/>
                    </a:cubicBezTo>
                    <a:cubicBezTo>
                      <a:pt x="94" y="2"/>
                      <a:pt x="84" y="0"/>
                      <a:pt x="73" y="0"/>
                    </a:cubicBezTo>
                    <a:cubicBezTo>
                      <a:pt x="62" y="0"/>
                      <a:pt x="50" y="2"/>
                      <a:pt x="37" y="9"/>
                    </a:cubicBezTo>
                    <a:cubicBezTo>
                      <a:pt x="15" y="21"/>
                      <a:pt x="4" y="38"/>
                      <a:pt x="0" y="52"/>
                    </a:cubicBezTo>
                    <a:cubicBezTo>
                      <a:pt x="0" y="53"/>
                      <a:pt x="0" y="53"/>
                      <a:pt x="0" y="53"/>
                    </a:cubicBezTo>
                    <a:cubicBezTo>
                      <a:pt x="1" y="53"/>
                      <a:pt x="1" y="53"/>
                      <a:pt x="1" y="53"/>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62" name="Google Shape;646;p7"/>
              <p:cNvSpPr/>
              <p:nvPr/>
            </p:nvSpPr>
            <p:spPr>
              <a:xfrm>
                <a:off x="-352517" y="2263753"/>
                <a:ext cx="52023" cy="27380"/>
              </a:xfrm>
              <a:custGeom>
                <a:avLst/>
                <a:gdLst/>
                <a:ahLst/>
                <a:cxnLst/>
                <a:rect l="l" t="t" r="r" b="b"/>
                <a:pathLst>
                  <a:path w="101" h="53" extrusionOk="0">
                    <a:moveTo>
                      <a:pt x="1" y="53"/>
                    </a:moveTo>
                    <a:cubicBezTo>
                      <a:pt x="5" y="39"/>
                      <a:pt x="16" y="21"/>
                      <a:pt x="37" y="10"/>
                    </a:cubicBezTo>
                    <a:cubicBezTo>
                      <a:pt x="50" y="3"/>
                      <a:pt x="63" y="1"/>
                      <a:pt x="73" y="1"/>
                    </a:cubicBezTo>
                    <a:cubicBezTo>
                      <a:pt x="84" y="1"/>
                      <a:pt x="94" y="3"/>
                      <a:pt x="100" y="6"/>
                    </a:cubicBezTo>
                    <a:cubicBezTo>
                      <a:pt x="101" y="6"/>
                      <a:pt x="101" y="6"/>
                      <a:pt x="101" y="6"/>
                    </a:cubicBezTo>
                    <a:cubicBezTo>
                      <a:pt x="101" y="5"/>
                      <a:pt x="101" y="5"/>
                      <a:pt x="101" y="5"/>
                    </a:cubicBezTo>
                    <a:cubicBezTo>
                      <a:pt x="94" y="2"/>
                      <a:pt x="84" y="0"/>
                      <a:pt x="73" y="0"/>
                    </a:cubicBezTo>
                    <a:cubicBezTo>
                      <a:pt x="62" y="0"/>
                      <a:pt x="50" y="2"/>
                      <a:pt x="37" y="9"/>
                    </a:cubicBezTo>
                    <a:cubicBezTo>
                      <a:pt x="15" y="21"/>
                      <a:pt x="4" y="38"/>
                      <a:pt x="0" y="52"/>
                    </a:cubicBezTo>
                    <a:cubicBezTo>
                      <a:pt x="0" y="53"/>
                      <a:pt x="0" y="53"/>
                      <a:pt x="0" y="53"/>
                    </a:cubicBezTo>
                    <a:cubicBezTo>
                      <a:pt x="1" y="53"/>
                      <a:pt x="1" y="53"/>
                      <a:pt x="1" y="53"/>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63" name="Google Shape;647;p7"/>
              <p:cNvSpPr/>
              <p:nvPr/>
            </p:nvSpPr>
            <p:spPr>
              <a:xfrm>
                <a:off x="-604963" y="2260193"/>
                <a:ext cx="54487" cy="23273"/>
              </a:xfrm>
              <a:custGeom>
                <a:avLst/>
                <a:gdLst/>
                <a:ahLst/>
                <a:cxnLst/>
                <a:rect l="l" t="t" r="r" b="b"/>
                <a:pathLst>
                  <a:path w="106" h="45" extrusionOk="0">
                    <a:moveTo>
                      <a:pt x="1" y="10"/>
                    </a:moveTo>
                    <a:cubicBezTo>
                      <a:pt x="9" y="5"/>
                      <a:pt x="21" y="1"/>
                      <a:pt x="36" y="1"/>
                    </a:cubicBezTo>
                    <a:cubicBezTo>
                      <a:pt x="42" y="1"/>
                      <a:pt x="49" y="2"/>
                      <a:pt x="57" y="4"/>
                    </a:cubicBezTo>
                    <a:cubicBezTo>
                      <a:pt x="85" y="12"/>
                      <a:pt x="100" y="31"/>
                      <a:pt x="105" y="45"/>
                    </a:cubicBezTo>
                    <a:cubicBezTo>
                      <a:pt x="106" y="45"/>
                      <a:pt x="106" y="45"/>
                      <a:pt x="106" y="45"/>
                    </a:cubicBezTo>
                    <a:cubicBezTo>
                      <a:pt x="106" y="44"/>
                      <a:pt x="106" y="44"/>
                      <a:pt x="106" y="44"/>
                    </a:cubicBezTo>
                    <a:cubicBezTo>
                      <a:pt x="101" y="30"/>
                      <a:pt x="85" y="11"/>
                      <a:pt x="57" y="3"/>
                    </a:cubicBezTo>
                    <a:cubicBezTo>
                      <a:pt x="50" y="1"/>
                      <a:pt x="42" y="0"/>
                      <a:pt x="36" y="0"/>
                    </a:cubicBezTo>
                    <a:cubicBezTo>
                      <a:pt x="21" y="0"/>
                      <a:pt x="9" y="4"/>
                      <a:pt x="0" y="9"/>
                    </a:cubicBezTo>
                    <a:cubicBezTo>
                      <a:pt x="0" y="10"/>
                      <a:pt x="0" y="10"/>
                      <a:pt x="0" y="10"/>
                    </a:cubicBezTo>
                    <a:cubicBezTo>
                      <a:pt x="1" y="10"/>
                      <a:pt x="1" y="10"/>
                      <a:pt x="1" y="10"/>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64" name="Google Shape;648;p7"/>
              <p:cNvSpPr/>
              <p:nvPr/>
            </p:nvSpPr>
            <p:spPr>
              <a:xfrm>
                <a:off x="-604963" y="2260193"/>
                <a:ext cx="54487" cy="23273"/>
              </a:xfrm>
              <a:custGeom>
                <a:avLst/>
                <a:gdLst/>
                <a:ahLst/>
                <a:cxnLst/>
                <a:rect l="l" t="t" r="r" b="b"/>
                <a:pathLst>
                  <a:path w="106" h="45" extrusionOk="0">
                    <a:moveTo>
                      <a:pt x="1" y="10"/>
                    </a:moveTo>
                    <a:cubicBezTo>
                      <a:pt x="9" y="5"/>
                      <a:pt x="21" y="1"/>
                      <a:pt x="36" y="1"/>
                    </a:cubicBezTo>
                    <a:cubicBezTo>
                      <a:pt x="42" y="1"/>
                      <a:pt x="49" y="2"/>
                      <a:pt x="57" y="4"/>
                    </a:cubicBezTo>
                    <a:cubicBezTo>
                      <a:pt x="85" y="12"/>
                      <a:pt x="100" y="31"/>
                      <a:pt x="105" y="45"/>
                    </a:cubicBezTo>
                    <a:cubicBezTo>
                      <a:pt x="106" y="45"/>
                      <a:pt x="106" y="45"/>
                      <a:pt x="106" y="45"/>
                    </a:cubicBezTo>
                    <a:cubicBezTo>
                      <a:pt x="106" y="44"/>
                      <a:pt x="106" y="44"/>
                      <a:pt x="106" y="44"/>
                    </a:cubicBezTo>
                    <a:cubicBezTo>
                      <a:pt x="101" y="30"/>
                      <a:pt x="85" y="11"/>
                      <a:pt x="57" y="3"/>
                    </a:cubicBezTo>
                    <a:cubicBezTo>
                      <a:pt x="50" y="1"/>
                      <a:pt x="42" y="0"/>
                      <a:pt x="36" y="0"/>
                    </a:cubicBezTo>
                    <a:cubicBezTo>
                      <a:pt x="21" y="0"/>
                      <a:pt x="9" y="4"/>
                      <a:pt x="0" y="9"/>
                    </a:cubicBezTo>
                    <a:cubicBezTo>
                      <a:pt x="0" y="10"/>
                      <a:pt x="0" y="10"/>
                      <a:pt x="0" y="10"/>
                    </a:cubicBezTo>
                    <a:cubicBezTo>
                      <a:pt x="1" y="10"/>
                      <a:pt x="1" y="10"/>
                      <a:pt x="1" y="10"/>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65" name="Google Shape;649;p7"/>
              <p:cNvSpPr/>
              <p:nvPr/>
            </p:nvSpPr>
            <p:spPr>
              <a:xfrm>
                <a:off x="-782388" y="2091805"/>
                <a:ext cx="34499" cy="46820"/>
              </a:xfrm>
              <a:custGeom>
                <a:avLst/>
                <a:gdLst/>
                <a:ahLst/>
                <a:cxnLst/>
                <a:rect l="l" t="t" r="r" b="b"/>
                <a:pathLst>
                  <a:path w="67" h="91" extrusionOk="0">
                    <a:moveTo>
                      <a:pt x="0" y="1"/>
                    </a:moveTo>
                    <a:cubicBezTo>
                      <a:pt x="14" y="3"/>
                      <a:pt x="34" y="10"/>
                      <a:pt x="49" y="29"/>
                    </a:cubicBezTo>
                    <a:cubicBezTo>
                      <a:pt x="62" y="45"/>
                      <a:pt x="66" y="63"/>
                      <a:pt x="66" y="76"/>
                    </a:cubicBezTo>
                    <a:cubicBezTo>
                      <a:pt x="66" y="82"/>
                      <a:pt x="66" y="86"/>
                      <a:pt x="65" y="90"/>
                    </a:cubicBezTo>
                    <a:cubicBezTo>
                      <a:pt x="65" y="91"/>
                      <a:pt x="65" y="91"/>
                      <a:pt x="65" y="91"/>
                    </a:cubicBezTo>
                    <a:cubicBezTo>
                      <a:pt x="66" y="91"/>
                      <a:pt x="66" y="91"/>
                      <a:pt x="66" y="91"/>
                    </a:cubicBezTo>
                    <a:cubicBezTo>
                      <a:pt x="67" y="87"/>
                      <a:pt x="67" y="82"/>
                      <a:pt x="67" y="76"/>
                    </a:cubicBezTo>
                    <a:cubicBezTo>
                      <a:pt x="67" y="62"/>
                      <a:pt x="63" y="45"/>
                      <a:pt x="50" y="29"/>
                    </a:cubicBezTo>
                    <a:cubicBezTo>
                      <a:pt x="34" y="9"/>
                      <a:pt x="15" y="2"/>
                      <a:pt x="0" y="0"/>
                    </a:cubicBezTo>
                    <a:cubicBezTo>
                      <a:pt x="0" y="1"/>
                      <a:pt x="0" y="1"/>
                      <a:pt x="0" y="1"/>
                    </a:cubicBezTo>
                    <a:cubicBezTo>
                      <a:pt x="0" y="1"/>
                      <a:pt x="0" y="1"/>
                      <a:pt x="0" y="1"/>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66" name="Google Shape;650;p7"/>
              <p:cNvSpPr/>
              <p:nvPr/>
            </p:nvSpPr>
            <p:spPr>
              <a:xfrm>
                <a:off x="-782388" y="2091805"/>
                <a:ext cx="34499" cy="46820"/>
              </a:xfrm>
              <a:custGeom>
                <a:avLst/>
                <a:gdLst/>
                <a:ahLst/>
                <a:cxnLst/>
                <a:rect l="l" t="t" r="r" b="b"/>
                <a:pathLst>
                  <a:path w="67" h="91" extrusionOk="0">
                    <a:moveTo>
                      <a:pt x="0" y="1"/>
                    </a:moveTo>
                    <a:cubicBezTo>
                      <a:pt x="14" y="3"/>
                      <a:pt x="34" y="10"/>
                      <a:pt x="49" y="29"/>
                    </a:cubicBezTo>
                    <a:cubicBezTo>
                      <a:pt x="62" y="45"/>
                      <a:pt x="66" y="63"/>
                      <a:pt x="66" y="76"/>
                    </a:cubicBezTo>
                    <a:cubicBezTo>
                      <a:pt x="66" y="82"/>
                      <a:pt x="66" y="86"/>
                      <a:pt x="65" y="90"/>
                    </a:cubicBezTo>
                    <a:cubicBezTo>
                      <a:pt x="65" y="91"/>
                      <a:pt x="65" y="91"/>
                      <a:pt x="65" y="91"/>
                    </a:cubicBezTo>
                    <a:cubicBezTo>
                      <a:pt x="66" y="91"/>
                      <a:pt x="66" y="91"/>
                      <a:pt x="66" y="91"/>
                    </a:cubicBezTo>
                    <a:cubicBezTo>
                      <a:pt x="67" y="87"/>
                      <a:pt x="67" y="82"/>
                      <a:pt x="67" y="76"/>
                    </a:cubicBezTo>
                    <a:cubicBezTo>
                      <a:pt x="67" y="62"/>
                      <a:pt x="63" y="45"/>
                      <a:pt x="50" y="29"/>
                    </a:cubicBezTo>
                    <a:cubicBezTo>
                      <a:pt x="34" y="9"/>
                      <a:pt x="15" y="2"/>
                      <a:pt x="0" y="0"/>
                    </a:cubicBezTo>
                    <a:cubicBezTo>
                      <a:pt x="0" y="1"/>
                      <a:pt x="0" y="1"/>
                      <a:pt x="0" y="1"/>
                    </a:cubicBezTo>
                    <a:cubicBezTo>
                      <a:pt x="0" y="1"/>
                      <a:pt x="0" y="1"/>
                      <a:pt x="0" y="1"/>
                    </a:cubicBezTo>
                    <a:close/>
                  </a:path>
                </a:pathLst>
              </a:custGeom>
              <a:solidFill>
                <a:srgbClr val="87E3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67" name="Google Shape;651;p7"/>
              <p:cNvSpPr/>
              <p:nvPr/>
            </p:nvSpPr>
            <p:spPr>
              <a:xfrm>
                <a:off x="-664378" y="1872762"/>
                <a:ext cx="288041" cy="80772"/>
              </a:xfrm>
              <a:custGeom>
                <a:avLst/>
                <a:gdLst/>
                <a:ahLst/>
                <a:cxnLst/>
                <a:rect l="l" t="t" r="r" b="b"/>
                <a:pathLst>
                  <a:path w="559" h="157" extrusionOk="0">
                    <a:moveTo>
                      <a:pt x="396" y="157"/>
                    </a:moveTo>
                    <a:cubicBezTo>
                      <a:pt x="423" y="157"/>
                      <a:pt x="436" y="125"/>
                      <a:pt x="450" y="91"/>
                    </a:cubicBezTo>
                    <a:cubicBezTo>
                      <a:pt x="462" y="60"/>
                      <a:pt x="477" y="25"/>
                      <a:pt x="499" y="25"/>
                    </a:cubicBezTo>
                    <a:cubicBezTo>
                      <a:pt x="513" y="25"/>
                      <a:pt x="529" y="50"/>
                      <a:pt x="534" y="62"/>
                    </a:cubicBezTo>
                    <a:cubicBezTo>
                      <a:pt x="537" y="69"/>
                      <a:pt x="544" y="71"/>
                      <a:pt x="550" y="69"/>
                    </a:cubicBezTo>
                    <a:cubicBezTo>
                      <a:pt x="557" y="66"/>
                      <a:pt x="559" y="59"/>
                      <a:pt x="557" y="52"/>
                    </a:cubicBezTo>
                    <a:cubicBezTo>
                      <a:pt x="554" y="47"/>
                      <a:pt x="533" y="0"/>
                      <a:pt x="499" y="0"/>
                    </a:cubicBezTo>
                    <a:cubicBezTo>
                      <a:pt x="460" y="0"/>
                      <a:pt x="442" y="44"/>
                      <a:pt x="427" y="82"/>
                    </a:cubicBezTo>
                    <a:cubicBezTo>
                      <a:pt x="418" y="104"/>
                      <a:pt x="406" y="132"/>
                      <a:pt x="396" y="132"/>
                    </a:cubicBezTo>
                    <a:cubicBezTo>
                      <a:pt x="385" y="132"/>
                      <a:pt x="372" y="103"/>
                      <a:pt x="361" y="80"/>
                    </a:cubicBezTo>
                    <a:cubicBezTo>
                      <a:pt x="344" y="43"/>
                      <a:pt x="324" y="0"/>
                      <a:pt x="288" y="0"/>
                    </a:cubicBezTo>
                    <a:cubicBezTo>
                      <a:pt x="251" y="0"/>
                      <a:pt x="232" y="43"/>
                      <a:pt x="215" y="81"/>
                    </a:cubicBezTo>
                    <a:cubicBezTo>
                      <a:pt x="206" y="103"/>
                      <a:pt x="193" y="132"/>
                      <a:pt x="183" y="132"/>
                    </a:cubicBezTo>
                    <a:cubicBezTo>
                      <a:pt x="172" y="132"/>
                      <a:pt x="156" y="102"/>
                      <a:pt x="145" y="80"/>
                    </a:cubicBezTo>
                    <a:cubicBezTo>
                      <a:pt x="125" y="43"/>
                      <a:pt x="102" y="0"/>
                      <a:pt x="67" y="0"/>
                    </a:cubicBezTo>
                    <a:cubicBezTo>
                      <a:pt x="41" y="0"/>
                      <a:pt x="10" y="21"/>
                      <a:pt x="7" y="23"/>
                    </a:cubicBezTo>
                    <a:cubicBezTo>
                      <a:pt x="1" y="27"/>
                      <a:pt x="0" y="35"/>
                      <a:pt x="4" y="41"/>
                    </a:cubicBezTo>
                    <a:cubicBezTo>
                      <a:pt x="8" y="46"/>
                      <a:pt x="15" y="48"/>
                      <a:pt x="21" y="44"/>
                    </a:cubicBezTo>
                    <a:cubicBezTo>
                      <a:pt x="29" y="39"/>
                      <a:pt x="51" y="25"/>
                      <a:pt x="67" y="25"/>
                    </a:cubicBezTo>
                    <a:cubicBezTo>
                      <a:pt x="87" y="25"/>
                      <a:pt x="106" y="61"/>
                      <a:pt x="123" y="92"/>
                    </a:cubicBezTo>
                    <a:cubicBezTo>
                      <a:pt x="141" y="127"/>
                      <a:pt x="157" y="157"/>
                      <a:pt x="183" y="157"/>
                    </a:cubicBezTo>
                    <a:cubicBezTo>
                      <a:pt x="209" y="157"/>
                      <a:pt x="223" y="125"/>
                      <a:pt x="238" y="91"/>
                    </a:cubicBezTo>
                    <a:cubicBezTo>
                      <a:pt x="252" y="60"/>
                      <a:pt x="267" y="25"/>
                      <a:pt x="288" y="25"/>
                    </a:cubicBezTo>
                    <a:cubicBezTo>
                      <a:pt x="308" y="25"/>
                      <a:pt x="324" y="60"/>
                      <a:pt x="338" y="91"/>
                    </a:cubicBezTo>
                    <a:cubicBezTo>
                      <a:pt x="354" y="125"/>
                      <a:pt x="369" y="157"/>
                      <a:pt x="396"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68" name="Google Shape;652;p7"/>
              <p:cNvSpPr/>
              <p:nvPr/>
            </p:nvSpPr>
            <p:spPr>
              <a:xfrm>
                <a:off x="-664378" y="1873310"/>
                <a:ext cx="288041" cy="80772"/>
              </a:xfrm>
              <a:custGeom>
                <a:avLst/>
                <a:gdLst/>
                <a:ahLst/>
                <a:cxnLst/>
                <a:rect l="l" t="t" r="r" b="b"/>
                <a:pathLst>
                  <a:path w="559" h="157" extrusionOk="0">
                    <a:moveTo>
                      <a:pt x="499" y="157"/>
                    </a:moveTo>
                    <a:cubicBezTo>
                      <a:pt x="460" y="157"/>
                      <a:pt x="442" y="114"/>
                      <a:pt x="427" y="75"/>
                    </a:cubicBezTo>
                    <a:cubicBezTo>
                      <a:pt x="418" y="53"/>
                      <a:pt x="406" y="25"/>
                      <a:pt x="396" y="25"/>
                    </a:cubicBezTo>
                    <a:cubicBezTo>
                      <a:pt x="385" y="25"/>
                      <a:pt x="372" y="54"/>
                      <a:pt x="361" y="77"/>
                    </a:cubicBezTo>
                    <a:cubicBezTo>
                      <a:pt x="344" y="115"/>
                      <a:pt x="324" y="157"/>
                      <a:pt x="288" y="157"/>
                    </a:cubicBezTo>
                    <a:cubicBezTo>
                      <a:pt x="251" y="157"/>
                      <a:pt x="232" y="114"/>
                      <a:pt x="215" y="76"/>
                    </a:cubicBezTo>
                    <a:cubicBezTo>
                      <a:pt x="206" y="54"/>
                      <a:pt x="193" y="25"/>
                      <a:pt x="183" y="25"/>
                    </a:cubicBezTo>
                    <a:cubicBezTo>
                      <a:pt x="172" y="25"/>
                      <a:pt x="156" y="55"/>
                      <a:pt x="145" y="77"/>
                    </a:cubicBezTo>
                    <a:cubicBezTo>
                      <a:pt x="125" y="115"/>
                      <a:pt x="102" y="157"/>
                      <a:pt x="67" y="157"/>
                    </a:cubicBezTo>
                    <a:cubicBezTo>
                      <a:pt x="41" y="157"/>
                      <a:pt x="10" y="136"/>
                      <a:pt x="7" y="134"/>
                    </a:cubicBezTo>
                    <a:cubicBezTo>
                      <a:pt x="1" y="130"/>
                      <a:pt x="0" y="122"/>
                      <a:pt x="4" y="117"/>
                    </a:cubicBezTo>
                    <a:cubicBezTo>
                      <a:pt x="8" y="111"/>
                      <a:pt x="15" y="109"/>
                      <a:pt x="21" y="113"/>
                    </a:cubicBezTo>
                    <a:cubicBezTo>
                      <a:pt x="29" y="119"/>
                      <a:pt x="51" y="132"/>
                      <a:pt x="67" y="132"/>
                    </a:cubicBezTo>
                    <a:cubicBezTo>
                      <a:pt x="87" y="132"/>
                      <a:pt x="106" y="97"/>
                      <a:pt x="123" y="65"/>
                    </a:cubicBezTo>
                    <a:cubicBezTo>
                      <a:pt x="141" y="30"/>
                      <a:pt x="157" y="0"/>
                      <a:pt x="183" y="0"/>
                    </a:cubicBezTo>
                    <a:cubicBezTo>
                      <a:pt x="209" y="0"/>
                      <a:pt x="223" y="32"/>
                      <a:pt x="238" y="66"/>
                    </a:cubicBezTo>
                    <a:cubicBezTo>
                      <a:pt x="252" y="97"/>
                      <a:pt x="267" y="132"/>
                      <a:pt x="288" y="132"/>
                    </a:cubicBezTo>
                    <a:cubicBezTo>
                      <a:pt x="308" y="132"/>
                      <a:pt x="324" y="97"/>
                      <a:pt x="338" y="67"/>
                    </a:cubicBezTo>
                    <a:cubicBezTo>
                      <a:pt x="354" y="32"/>
                      <a:pt x="369" y="0"/>
                      <a:pt x="396" y="0"/>
                    </a:cubicBezTo>
                    <a:cubicBezTo>
                      <a:pt x="423" y="0"/>
                      <a:pt x="436" y="32"/>
                      <a:pt x="450" y="66"/>
                    </a:cubicBezTo>
                    <a:cubicBezTo>
                      <a:pt x="462" y="97"/>
                      <a:pt x="477" y="132"/>
                      <a:pt x="499" y="132"/>
                    </a:cubicBezTo>
                    <a:cubicBezTo>
                      <a:pt x="513" y="132"/>
                      <a:pt x="528" y="107"/>
                      <a:pt x="534" y="95"/>
                    </a:cubicBezTo>
                    <a:cubicBezTo>
                      <a:pt x="537" y="89"/>
                      <a:pt x="544" y="86"/>
                      <a:pt x="550" y="89"/>
                    </a:cubicBezTo>
                    <a:cubicBezTo>
                      <a:pt x="557" y="91"/>
                      <a:pt x="559" y="99"/>
                      <a:pt x="557" y="105"/>
                    </a:cubicBezTo>
                    <a:cubicBezTo>
                      <a:pt x="554" y="110"/>
                      <a:pt x="533" y="157"/>
                      <a:pt x="499"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69" name="Google Shape;653;p7"/>
              <p:cNvSpPr/>
              <p:nvPr/>
            </p:nvSpPr>
            <p:spPr>
              <a:xfrm>
                <a:off x="-573750" y="1717243"/>
                <a:ext cx="288588" cy="80772"/>
              </a:xfrm>
              <a:custGeom>
                <a:avLst/>
                <a:gdLst/>
                <a:ahLst/>
                <a:cxnLst/>
                <a:rect l="l" t="t" r="r" b="b"/>
                <a:pathLst>
                  <a:path w="560" h="157" extrusionOk="0">
                    <a:moveTo>
                      <a:pt x="397" y="157"/>
                    </a:moveTo>
                    <a:cubicBezTo>
                      <a:pt x="424" y="157"/>
                      <a:pt x="437" y="125"/>
                      <a:pt x="450" y="91"/>
                    </a:cubicBezTo>
                    <a:cubicBezTo>
                      <a:pt x="463" y="60"/>
                      <a:pt x="477" y="25"/>
                      <a:pt x="499" y="25"/>
                    </a:cubicBezTo>
                    <a:cubicBezTo>
                      <a:pt x="514" y="25"/>
                      <a:pt x="529" y="50"/>
                      <a:pt x="534" y="62"/>
                    </a:cubicBezTo>
                    <a:cubicBezTo>
                      <a:pt x="537" y="68"/>
                      <a:pt x="544" y="71"/>
                      <a:pt x="551" y="69"/>
                    </a:cubicBezTo>
                    <a:cubicBezTo>
                      <a:pt x="557" y="66"/>
                      <a:pt x="560" y="58"/>
                      <a:pt x="557" y="52"/>
                    </a:cubicBezTo>
                    <a:cubicBezTo>
                      <a:pt x="555" y="47"/>
                      <a:pt x="534" y="0"/>
                      <a:pt x="499" y="0"/>
                    </a:cubicBezTo>
                    <a:cubicBezTo>
                      <a:pt x="460" y="0"/>
                      <a:pt x="443" y="44"/>
                      <a:pt x="427" y="82"/>
                    </a:cubicBezTo>
                    <a:cubicBezTo>
                      <a:pt x="418" y="104"/>
                      <a:pt x="407" y="132"/>
                      <a:pt x="397" y="132"/>
                    </a:cubicBezTo>
                    <a:cubicBezTo>
                      <a:pt x="385" y="132"/>
                      <a:pt x="372" y="103"/>
                      <a:pt x="361" y="80"/>
                    </a:cubicBezTo>
                    <a:cubicBezTo>
                      <a:pt x="344" y="43"/>
                      <a:pt x="325" y="0"/>
                      <a:pt x="288" y="0"/>
                    </a:cubicBezTo>
                    <a:cubicBezTo>
                      <a:pt x="251" y="0"/>
                      <a:pt x="232" y="43"/>
                      <a:pt x="216" y="81"/>
                    </a:cubicBezTo>
                    <a:cubicBezTo>
                      <a:pt x="206" y="103"/>
                      <a:pt x="193" y="132"/>
                      <a:pt x="183" y="132"/>
                    </a:cubicBezTo>
                    <a:cubicBezTo>
                      <a:pt x="173" y="132"/>
                      <a:pt x="157" y="102"/>
                      <a:pt x="145" y="80"/>
                    </a:cubicBezTo>
                    <a:cubicBezTo>
                      <a:pt x="125" y="43"/>
                      <a:pt x="103" y="0"/>
                      <a:pt x="67" y="0"/>
                    </a:cubicBezTo>
                    <a:cubicBezTo>
                      <a:pt x="41" y="0"/>
                      <a:pt x="11" y="21"/>
                      <a:pt x="7" y="23"/>
                    </a:cubicBezTo>
                    <a:cubicBezTo>
                      <a:pt x="2" y="27"/>
                      <a:pt x="0" y="35"/>
                      <a:pt x="4" y="41"/>
                    </a:cubicBezTo>
                    <a:cubicBezTo>
                      <a:pt x="8" y="46"/>
                      <a:pt x="16" y="48"/>
                      <a:pt x="22" y="44"/>
                    </a:cubicBezTo>
                    <a:cubicBezTo>
                      <a:pt x="29" y="39"/>
                      <a:pt x="52" y="25"/>
                      <a:pt x="67" y="25"/>
                    </a:cubicBezTo>
                    <a:cubicBezTo>
                      <a:pt x="88" y="25"/>
                      <a:pt x="107" y="61"/>
                      <a:pt x="123" y="92"/>
                    </a:cubicBezTo>
                    <a:cubicBezTo>
                      <a:pt x="142" y="127"/>
                      <a:pt x="158" y="157"/>
                      <a:pt x="183" y="157"/>
                    </a:cubicBezTo>
                    <a:cubicBezTo>
                      <a:pt x="210" y="157"/>
                      <a:pt x="224" y="125"/>
                      <a:pt x="239" y="91"/>
                    </a:cubicBezTo>
                    <a:cubicBezTo>
                      <a:pt x="252" y="60"/>
                      <a:pt x="268" y="25"/>
                      <a:pt x="288" y="25"/>
                    </a:cubicBezTo>
                    <a:cubicBezTo>
                      <a:pt x="309" y="25"/>
                      <a:pt x="325" y="60"/>
                      <a:pt x="339" y="90"/>
                    </a:cubicBezTo>
                    <a:cubicBezTo>
                      <a:pt x="355" y="125"/>
                      <a:pt x="369" y="157"/>
                      <a:pt x="397"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70" name="Google Shape;654;p7"/>
              <p:cNvSpPr/>
              <p:nvPr/>
            </p:nvSpPr>
            <p:spPr>
              <a:xfrm>
                <a:off x="-573750" y="1717790"/>
                <a:ext cx="288588" cy="80772"/>
              </a:xfrm>
              <a:custGeom>
                <a:avLst/>
                <a:gdLst/>
                <a:ahLst/>
                <a:cxnLst/>
                <a:rect l="l" t="t" r="r" b="b"/>
                <a:pathLst>
                  <a:path w="560" h="157" extrusionOk="0">
                    <a:moveTo>
                      <a:pt x="499" y="157"/>
                    </a:moveTo>
                    <a:cubicBezTo>
                      <a:pt x="460" y="157"/>
                      <a:pt x="443" y="113"/>
                      <a:pt x="427" y="75"/>
                    </a:cubicBezTo>
                    <a:cubicBezTo>
                      <a:pt x="418" y="53"/>
                      <a:pt x="407" y="25"/>
                      <a:pt x="397" y="25"/>
                    </a:cubicBezTo>
                    <a:cubicBezTo>
                      <a:pt x="385" y="25"/>
                      <a:pt x="372" y="54"/>
                      <a:pt x="361" y="77"/>
                    </a:cubicBezTo>
                    <a:cubicBezTo>
                      <a:pt x="344" y="114"/>
                      <a:pt x="325" y="157"/>
                      <a:pt x="288" y="157"/>
                    </a:cubicBezTo>
                    <a:cubicBezTo>
                      <a:pt x="251" y="157"/>
                      <a:pt x="232" y="114"/>
                      <a:pt x="216" y="76"/>
                    </a:cubicBezTo>
                    <a:cubicBezTo>
                      <a:pt x="206" y="54"/>
                      <a:pt x="193" y="25"/>
                      <a:pt x="183" y="25"/>
                    </a:cubicBezTo>
                    <a:cubicBezTo>
                      <a:pt x="173" y="25"/>
                      <a:pt x="157" y="55"/>
                      <a:pt x="145" y="77"/>
                    </a:cubicBezTo>
                    <a:cubicBezTo>
                      <a:pt x="125" y="114"/>
                      <a:pt x="103" y="157"/>
                      <a:pt x="67" y="157"/>
                    </a:cubicBezTo>
                    <a:cubicBezTo>
                      <a:pt x="41" y="157"/>
                      <a:pt x="11" y="136"/>
                      <a:pt x="7" y="134"/>
                    </a:cubicBezTo>
                    <a:cubicBezTo>
                      <a:pt x="2" y="130"/>
                      <a:pt x="0" y="122"/>
                      <a:pt x="4" y="116"/>
                    </a:cubicBezTo>
                    <a:cubicBezTo>
                      <a:pt x="8" y="111"/>
                      <a:pt x="16" y="109"/>
                      <a:pt x="22" y="113"/>
                    </a:cubicBezTo>
                    <a:cubicBezTo>
                      <a:pt x="29" y="118"/>
                      <a:pt x="52" y="132"/>
                      <a:pt x="67" y="132"/>
                    </a:cubicBezTo>
                    <a:cubicBezTo>
                      <a:pt x="88" y="132"/>
                      <a:pt x="107" y="96"/>
                      <a:pt x="123" y="65"/>
                    </a:cubicBezTo>
                    <a:cubicBezTo>
                      <a:pt x="142" y="30"/>
                      <a:pt x="158" y="0"/>
                      <a:pt x="183" y="0"/>
                    </a:cubicBezTo>
                    <a:cubicBezTo>
                      <a:pt x="210" y="0"/>
                      <a:pt x="224" y="32"/>
                      <a:pt x="239" y="66"/>
                    </a:cubicBezTo>
                    <a:cubicBezTo>
                      <a:pt x="252" y="97"/>
                      <a:pt x="268" y="132"/>
                      <a:pt x="288" y="132"/>
                    </a:cubicBezTo>
                    <a:cubicBezTo>
                      <a:pt x="309" y="132"/>
                      <a:pt x="325" y="97"/>
                      <a:pt x="339" y="67"/>
                    </a:cubicBezTo>
                    <a:cubicBezTo>
                      <a:pt x="355" y="32"/>
                      <a:pt x="369" y="0"/>
                      <a:pt x="397" y="0"/>
                    </a:cubicBezTo>
                    <a:cubicBezTo>
                      <a:pt x="424" y="0"/>
                      <a:pt x="437" y="32"/>
                      <a:pt x="450" y="66"/>
                    </a:cubicBezTo>
                    <a:cubicBezTo>
                      <a:pt x="463" y="97"/>
                      <a:pt x="477" y="132"/>
                      <a:pt x="499" y="132"/>
                    </a:cubicBezTo>
                    <a:cubicBezTo>
                      <a:pt x="513" y="132"/>
                      <a:pt x="529" y="107"/>
                      <a:pt x="534" y="95"/>
                    </a:cubicBezTo>
                    <a:cubicBezTo>
                      <a:pt x="537" y="89"/>
                      <a:pt x="545" y="86"/>
                      <a:pt x="551" y="88"/>
                    </a:cubicBezTo>
                    <a:cubicBezTo>
                      <a:pt x="557" y="91"/>
                      <a:pt x="560" y="99"/>
                      <a:pt x="557" y="105"/>
                    </a:cubicBezTo>
                    <a:cubicBezTo>
                      <a:pt x="555" y="110"/>
                      <a:pt x="534" y="157"/>
                      <a:pt x="499"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71" name="Google Shape;655;p7"/>
              <p:cNvSpPr/>
              <p:nvPr/>
            </p:nvSpPr>
            <p:spPr>
              <a:xfrm>
                <a:off x="-553488" y="2018973"/>
                <a:ext cx="288588" cy="81046"/>
              </a:xfrm>
              <a:custGeom>
                <a:avLst/>
                <a:gdLst/>
                <a:ahLst/>
                <a:cxnLst/>
                <a:rect l="l" t="t" r="r" b="b"/>
                <a:pathLst>
                  <a:path w="560" h="157" extrusionOk="0">
                    <a:moveTo>
                      <a:pt x="396" y="157"/>
                    </a:moveTo>
                    <a:cubicBezTo>
                      <a:pt x="424" y="157"/>
                      <a:pt x="437" y="125"/>
                      <a:pt x="450" y="91"/>
                    </a:cubicBezTo>
                    <a:cubicBezTo>
                      <a:pt x="463" y="60"/>
                      <a:pt x="477" y="25"/>
                      <a:pt x="499" y="25"/>
                    </a:cubicBezTo>
                    <a:cubicBezTo>
                      <a:pt x="513" y="25"/>
                      <a:pt x="529" y="50"/>
                      <a:pt x="534" y="62"/>
                    </a:cubicBezTo>
                    <a:cubicBezTo>
                      <a:pt x="537" y="68"/>
                      <a:pt x="544" y="71"/>
                      <a:pt x="551" y="68"/>
                    </a:cubicBezTo>
                    <a:cubicBezTo>
                      <a:pt x="557" y="66"/>
                      <a:pt x="560" y="58"/>
                      <a:pt x="557" y="52"/>
                    </a:cubicBezTo>
                    <a:cubicBezTo>
                      <a:pt x="555" y="47"/>
                      <a:pt x="533" y="0"/>
                      <a:pt x="499" y="0"/>
                    </a:cubicBezTo>
                    <a:cubicBezTo>
                      <a:pt x="460" y="0"/>
                      <a:pt x="443" y="43"/>
                      <a:pt x="427" y="82"/>
                    </a:cubicBezTo>
                    <a:cubicBezTo>
                      <a:pt x="418" y="104"/>
                      <a:pt x="407" y="132"/>
                      <a:pt x="396" y="132"/>
                    </a:cubicBezTo>
                    <a:cubicBezTo>
                      <a:pt x="385" y="132"/>
                      <a:pt x="372" y="103"/>
                      <a:pt x="361" y="80"/>
                    </a:cubicBezTo>
                    <a:cubicBezTo>
                      <a:pt x="344" y="42"/>
                      <a:pt x="325" y="0"/>
                      <a:pt x="288" y="0"/>
                    </a:cubicBezTo>
                    <a:cubicBezTo>
                      <a:pt x="251" y="0"/>
                      <a:pt x="232" y="43"/>
                      <a:pt x="216" y="81"/>
                    </a:cubicBezTo>
                    <a:cubicBezTo>
                      <a:pt x="206" y="102"/>
                      <a:pt x="193" y="132"/>
                      <a:pt x="183" y="132"/>
                    </a:cubicBezTo>
                    <a:cubicBezTo>
                      <a:pt x="173" y="132"/>
                      <a:pt x="157" y="102"/>
                      <a:pt x="145" y="80"/>
                    </a:cubicBezTo>
                    <a:cubicBezTo>
                      <a:pt x="125" y="42"/>
                      <a:pt x="103" y="0"/>
                      <a:pt x="67" y="0"/>
                    </a:cubicBezTo>
                    <a:cubicBezTo>
                      <a:pt x="41" y="0"/>
                      <a:pt x="11" y="21"/>
                      <a:pt x="7" y="23"/>
                    </a:cubicBezTo>
                    <a:cubicBezTo>
                      <a:pt x="2" y="27"/>
                      <a:pt x="0" y="35"/>
                      <a:pt x="4" y="40"/>
                    </a:cubicBezTo>
                    <a:cubicBezTo>
                      <a:pt x="8" y="46"/>
                      <a:pt x="16" y="48"/>
                      <a:pt x="22" y="44"/>
                    </a:cubicBezTo>
                    <a:cubicBezTo>
                      <a:pt x="29" y="38"/>
                      <a:pt x="52" y="25"/>
                      <a:pt x="67" y="25"/>
                    </a:cubicBezTo>
                    <a:cubicBezTo>
                      <a:pt x="88" y="25"/>
                      <a:pt x="107" y="60"/>
                      <a:pt x="123" y="92"/>
                    </a:cubicBezTo>
                    <a:cubicBezTo>
                      <a:pt x="142" y="127"/>
                      <a:pt x="158" y="157"/>
                      <a:pt x="183" y="157"/>
                    </a:cubicBezTo>
                    <a:cubicBezTo>
                      <a:pt x="210" y="157"/>
                      <a:pt x="224" y="125"/>
                      <a:pt x="238" y="91"/>
                    </a:cubicBezTo>
                    <a:cubicBezTo>
                      <a:pt x="252" y="60"/>
                      <a:pt x="268" y="25"/>
                      <a:pt x="288" y="25"/>
                    </a:cubicBezTo>
                    <a:cubicBezTo>
                      <a:pt x="309" y="25"/>
                      <a:pt x="325" y="60"/>
                      <a:pt x="339" y="90"/>
                    </a:cubicBezTo>
                    <a:cubicBezTo>
                      <a:pt x="354" y="125"/>
                      <a:pt x="369" y="157"/>
                      <a:pt x="396"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72" name="Google Shape;656;p7"/>
              <p:cNvSpPr/>
              <p:nvPr/>
            </p:nvSpPr>
            <p:spPr>
              <a:xfrm>
                <a:off x="-553488" y="2019521"/>
                <a:ext cx="288588" cy="81046"/>
              </a:xfrm>
              <a:custGeom>
                <a:avLst/>
                <a:gdLst/>
                <a:ahLst/>
                <a:cxnLst/>
                <a:rect l="l" t="t" r="r" b="b"/>
                <a:pathLst>
                  <a:path w="560" h="157" extrusionOk="0">
                    <a:moveTo>
                      <a:pt x="499" y="157"/>
                    </a:moveTo>
                    <a:cubicBezTo>
                      <a:pt x="460" y="157"/>
                      <a:pt x="443" y="113"/>
                      <a:pt x="427" y="75"/>
                    </a:cubicBezTo>
                    <a:cubicBezTo>
                      <a:pt x="418" y="53"/>
                      <a:pt x="407" y="25"/>
                      <a:pt x="396" y="25"/>
                    </a:cubicBezTo>
                    <a:cubicBezTo>
                      <a:pt x="385" y="25"/>
                      <a:pt x="372" y="54"/>
                      <a:pt x="361" y="77"/>
                    </a:cubicBezTo>
                    <a:cubicBezTo>
                      <a:pt x="344" y="114"/>
                      <a:pt x="325" y="157"/>
                      <a:pt x="288" y="157"/>
                    </a:cubicBezTo>
                    <a:cubicBezTo>
                      <a:pt x="251" y="157"/>
                      <a:pt x="232" y="114"/>
                      <a:pt x="216" y="76"/>
                    </a:cubicBezTo>
                    <a:cubicBezTo>
                      <a:pt x="206" y="54"/>
                      <a:pt x="193" y="25"/>
                      <a:pt x="183" y="25"/>
                    </a:cubicBezTo>
                    <a:cubicBezTo>
                      <a:pt x="173" y="25"/>
                      <a:pt x="157" y="55"/>
                      <a:pt x="145" y="77"/>
                    </a:cubicBezTo>
                    <a:cubicBezTo>
                      <a:pt x="125" y="114"/>
                      <a:pt x="103" y="157"/>
                      <a:pt x="67" y="157"/>
                    </a:cubicBezTo>
                    <a:cubicBezTo>
                      <a:pt x="41" y="157"/>
                      <a:pt x="11" y="136"/>
                      <a:pt x="7" y="134"/>
                    </a:cubicBezTo>
                    <a:cubicBezTo>
                      <a:pt x="2" y="130"/>
                      <a:pt x="0" y="122"/>
                      <a:pt x="4" y="116"/>
                    </a:cubicBezTo>
                    <a:cubicBezTo>
                      <a:pt x="8" y="111"/>
                      <a:pt x="16" y="109"/>
                      <a:pt x="22" y="113"/>
                    </a:cubicBezTo>
                    <a:cubicBezTo>
                      <a:pt x="29" y="118"/>
                      <a:pt x="52" y="132"/>
                      <a:pt x="67" y="132"/>
                    </a:cubicBezTo>
                    <a:cubicBezTo>
                      <a:pt x="88" y="132"/>
                      <a:pt x="107" y="96"/>
                      <a:pt x="123" y="65"/>
                    </a:cubicBezTo>
                    <a:cubicBezTo>
                      <a:pt x="142" y="30"/>
                      <a:pt x="158" y="0"/>
                      <a:pt x="183" y="0"/>
                    </a:cubicBezTo>
                    <a:cubicBezTo>
                      <a:pt x="210" y="0"/>
                      <a:pt x="224" y="32"/>
                      <a:pt x="238" y="66"/>
                    </a:cubicBezTo>
                    <a:cubicBezTo>
                      <a:pt x="252" y="97"/>
                      <a:pt x="268" y="132"/>
                      <a:pt x="288" y="132"/>
                    </a:cubicBezTo>
                    <a:cubicBezTo>
                      <a:pt x="309" y="132"/>
                      <a:pt x="325" y="97"/>
                      <a:pt x="339" y="66"/>
                    </a:cubicBezTo>
                    <a:cubicBezTo>
                      <a:pt x="354" y="32"/>
                      <a:pt x="369" y="0"/>
                      <a:pt x="396" y="0"/>
                    </a:cubicBezTo>
                    <a:cubicBezTo>
                      <a:pt x="424" y="0"/>
                      <a:pt x="437" y="32"/>
                      <a:pt x="450" y="66"/>
                    </a:cubicBezTo>
                    <a:cubicBezTo>
                      <a:pt x="463" y="97"/>
                      <a:pt x="477" y="132"/>
                      <a:pt x="499" y="132"/>
                    </a:cubicBezTo>
                    <a:cubicBezTo>
                      <a:pt x="513" y="132"/>
                      <a:pt x="529" y="107"/>
                      <a:pt x="534" y="95"/>
                    </a:cubicBezTo>
                    <a:cubicBezTo>
                      <a:pt x="537" y="88"/>
                      <a:pt x="544" y="85"/>
                      <a:pt x="551" y="88"/>
                    </a:cubicBezTo>
                    <a:cubicBezTo>
                      <a:pt x="557" y="91"/>
                      <a:pt x="560" y="98"/>
                      <a:pt x="557" y="105"/>
                    </a:cubicBezTo>
                    <a:cubicBezTo>
                      <a:pt x="555" y="110"/>
                      <a:pt x="533" y="157"/>
                      <a:pt x="499" y="157"/>
                    </a:cubicBezTo>
                    <a:close/>
                  </a:path>
                </a:pathLst>
              </a:custGeom>
              <a:solidFill>
                <a:srgbClr val="646464"/>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73" name="Google Shape;657;p7"/>
              <p:cNvSpPr/>
              <p:nvPr/>
            </p:nvSpPr>
            <p:spPr>
              <a:xfrm>
                <a:off x="-308708" y="1735861"/>
                <a:ext cx="44630" cy="44082"/>
              </a:xfrm>
              <a:prstGeom prst="ellipse">
                <a:avLst/>
              </a:prstGeom>
              <a:gradFill>
                <a:gsLst>
                  <a:gs pos="0">
                    <a:srgbClr val="FFFFFF"/>
                  </a:gs>
                  <a:gs pos="89000">
                    <a:srgbClr val="646464"/>
                  </a:gs>
                  <a:gs pos="100000">
                    <a:srgbClr val="646464"/>
                  </a:gs>
                </a:gsLst>
                <a:path path="circle">
                  <a:fillToRect l="50000" t="50000" r="50000" b="50000"/>
                </a:path>
                <a:tileRect/>
              </a:gra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74" name="Google Shape;658;p7"/>
              <p:cNvSpPr/>
              <p:nvPr/>
            </p:nvSpPr>
            <p:spPr>
              <a:xfrm>
                <a:off x="-405635" y="1891381"/>
                <a:ext cx="44904" cy="44630"/>
              </a:xfrm>
              <a:prstGeom prst="ellipse">
                <a:avLst/>
              </a:prstGeom>
              <a:gradFill>
                <a:gsLst>
                  <a:gs pos="0">
                    <a:srgbClr val="FFFFFF"/>
                  </a:gs>
                  <a:gs pos="89000">
                    <a:srgbClr val="646464"/>
                  </a:gs>
                  <a:gs pos="100000">
                    <a:srgbClr val="646464"/>
                  </a:gs>
                </a:gsLst>
                <a:path path="circle">
                  <a:fillToRect l="50000" t="50000" r="50000" b="50000"/>
                </a:path>
                <a:tileRect/>
              </a:gra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75" name="Google Shape;659;p7"/>
              <p:cNvSpPr/>
              <p:nvPr/>
            </p:nvSpPr>
            <p:spPr>
              <a:xfrm>
                <a:off x="-292280" y="2037044"/>
                <a:ext cx="44904" cy="44904"/>
              </a:xfrm>
              <a:prstGeom prst="ellipse">
                <a:avLst/>
              </a:prstGeom>
              <a:gradFill>
                <a:gsLst>
                  <a:gs pos="0">
                    <a:srgbClr val="FFFFFF"/>
                  </a:gs>
                  <a:gs pos="89000">
                    <a:srgbClr val="646464"/>
                  </a:gs>
                  <a:gs pos="100000">
                    <a:srgbClr val="646464"/>
                  </a:gs>
                </a:gsLst>
                <a:path path="circle">
                  <a:fillToRect l="50000" t="50000" r="50000" b="50000"/>
                </a:path>
                <a:tileRect/>
              </a:gra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76" name="Google Shape;660;p7"/>
              <p:cNvSpPr/>
              <p:nvPr/>
            </p:nvSpPr>
            <p:spPr>
              <a:xfrm>
                <a:off x="-359909" y="1534890"/>
                <a:ext cx="85153" cy="113902"/>
              </a:xfrm>
              <a:custGeom>
                <a:avLst/>
                <a:gdLst/>
                <a:ahLst/>
                <a:cxnLst/>
                <a:rect l="l" t="t" r="r" b="b"/>
                <a:pathLst>
                  <a:path w="165" h="221" extrusionOk="0">
                    <a:moveTo>
                      <a:pt x="162" y="66"/>
                    </a:moveTo>
                    <a:cubicBezTo>
                      <a:pt x="165" y="57"/>
                      <a:pt x="142" y="16"/>
                      <a:pt x="114" y="8"/>
                    </a:cubicBezTo>
                    <a:cubicBezTo>
                      <a:pt x="86" y="0"/>
                      <a:pt x="44" y="23"/>
                      <a:pt x="42" y="32"/>
                    </a:cubicBezTo>
                    <a:cubicBezTo>
                      <a:pt x="42" y="32"/>
                      <a:pt x="9" y="148"/>
                      <a:pt x="5" y="165"/>
                    </a:cubicBezTo>
                    <a:cubicBezTo>
                      <a:pt x="0" y="181"/>
                      <a:pt x="0" y="206"/>
                      <a:pt x="28" y="213"/>
                    </a:cubicBezTo>
                    <a:cubicBezTo>
                      <a:pt x="56" y="221"/>
                      <a:pt x="79" y="202"/>
                      <a:pt x="86" y="191"/>
                    </a:cubicBezTo>
                    <a:cubicBezTo>
                      <a:pt x="93" y="181"/>
                      <a:pt x="162" y="67"/>
                      <a:pt x="162" y="66"/>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77" name="Google Shape;661;p7"/>
              <p:cNvSpPr/>
              <p:nvPr/>
            </p:nvSpPr>
            <p:spPr>
              <a:xfrm>
                <a:off x="-335541" y="1552413"/>
                <a:ext cx="54487" cy="22999"/>
              </a:xfrm>
              <a:custGeom>
                <a:avLst/>
                <a:gdLst/>
                <a:ahLst/>
                <a:cxnLst/>
                <a:rect l="l" t="t" r="r" b="b"/>
                <a:pathLst>
                  <a:path w="106" h="45" extrusionOk="0">
                    <a:moveTo>
                      <a:pt x="106" y="35"/>
                    </a:moveTo>
                    <a:cubicBezTo>
                      <a:pt x="97" y="40"/>
                      <a:pt x="85" y="44"/>
                      <a:pt x="71" y="44"/>
                    </a:cubicBezTo>
                    <a:cubicBezTo>
                      <a:pt x="64" y="44"/>
                      <a:pt x="57" y="43"/>
                      <a:pt x="49" y="41"/>
                    </a:cubicBezTo>
                    <a:cubicBezTo>
                      <a:pt x="22" y="33"/>
                      <a:pt x="7" y="14"/>
                      <a:pt x="1" y="0"/>
                    </a:cubicBezTo>
                    <a:cubicBezTo>
                      <a:pt x="0" y="1"/>
                      <a:pt x="0" y="1"/>
                      <a:pt x="0" y="1"/>
                    </a:cubicBezTo>
                    <a:cubicBezTo>
                      <a:pt x="6" y="15"/>
                      <a:pt x="21" y="34"/>
                      <a:pt x="49" y="42"/>
                    </a:cubicBezTo>
                    <a:cubicBezTo>
                      <a:pt x="57" y="44"/>
                      <a:pt x="64" y="45"/>
                      <a:pt x="71" y="45"/>
                    </a:cubicBezTo>
                    <a:cubicBezTo>
                      <a:pt x="85" y="45"/>
                      <a:pt x="97" y="41"/>
                      <a:pt x="106" y="36"/>
                    </a:cubicBezTo>
                    <a:cubicBezTo>
                      <a:pt x="106" y="35"/>
                      <a:pt x="106" y="35"/>
                      <a:pt x="106" y="35"/>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78" name="Google Shape;662;p7"/>
              <p:cNvSpPr/>
              <p:nvPr/>
            </p:nvSpPr>
            <p:spPr>
              <a:xfrm>
                <a:off x="-587440" y="1530783"/>
                <a:ext cx="68451" cy="122116"/>
              </a:xfrm>
              <a:custGeom>
                <a:avLst/>
                <a:gdLst/>
                <a:ahLst/>
                <a:cxnLst/>
                <a:rect l="l" t="t" r="r" b="b"/>
                <a:pathLst>
                  <a:path w="133" h="237" extrusionOk="0">
                    <a:moveTo>
                      <a:pt x="120" y="28"/>
                    </a:moveTo>
                    <a:cubicBezTo>
                      <a:pt x="117" y="19"/>
                      <a:pt x="74" y="0"/>
                      <a:pt x="47" y="10"/>
                    </a:cubicBezTo>
                    <a:cubicBezTo>
                      <a:pt x="19" y="20"/>
                      <a:pt x="0" y="63"/>
                      <a:pt x="3" y="72"/>
                    </a:cubicBezTo>
                    <a:cubicBezTo>
                      <a:pt x="3" y="72"/>
                      <a:pt x="45" y="185"/>
                      <a:pt x="51" y="201"/>
                    </a:cubicBezTo>
                    <a:cubicBezTo>
                      <a:pt x="57" y="217"/>
                      <a:pt x="71" y="237"/>
                      <a:pt x="99" y="226"/>
                    </a:cubicBezTo>
                    <a:cubicBezTo>
                      <a:pt x="126" y="216"/>
                      <a:pt x="133" y="187"/>
                      <a:pt x="132" y="174"/>
                    </a:cubicBezTo>
                    <a:cubicBezTo>
                      <a:pt x="132" y="162"/>
                      <a:pt x="121" y="29"/>
                      <a:pt x="120" y="28"/>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79" name="Google Shape;663;p7"/>
              <p:cNvSpPr/>
              <p:nvPr/>
            </p:nvSpPr>
            <p:spPr>
              <a:xfrm>
                <a:off x="-582785" y="1549128"/>
                <a:ext cx="54487" cy="22726"/>
              </a:xfrm>
              <a:custGeom>
                <a:avLst/>
                <a:gdLst/>
                <a:ahLst/>
                <a:cxnLst/>
                <a:rect l="l" t="t" r="r" b="b"/>
                <a:pathLst>
                  <a:path w="106" h="44" extrusionOk="0">
                    <a:moveTo>
                      <a:pt x="105" y="0"/>
                    </a:moveTo>
                    <a:cubicBezTo>
                      <a:pt x="99" y="14"/>
                      <a:pt x="86" y="30"/>
                      <a:pt x="63" y="38"/>
                    </a:cubicBezTo>
                    <a:cubicBezTo>
                      <a:pt x="53" y="42"/>
                      <a:pt x="44" y="43"/>
                      <a:pt x="36" y="43"/>
                    </a:cubicBezTo>
                    <a:cubicBezTo>
                      <a:pt x="21" y="43"/>
                      <a:pt x="8" y="39"/>
                      <a:pt x="0" y="34"/>
                    </a:cubicBezTo>
                    <a:cubicBezTo>
                      <a:pt x="0" y="35"/>
                      <a:pt x="0" y="35"/>
                      <a:pt x="0" y="35"/>
                    </a:cubicBezTo>
                    <a:cubicBezTo>
                      <a:pt x="8" y="40"/>
                      <a:pt x="20" y="44"/>
                      <a:pt x="36" y="44"/>
                    </a:cubicBezTo>
                    <a:cubicBezTo>
                      <a:pt x="44" y="44"/>
                      <a:pt x="54" y="43"/>
                      <a:pt x="64" y="39"/>
                    </a:cubicBezTo>
                    <a:cubicBezTo>
                      <a:pt x="87" y="31"/>
                      <a:pt x="100" y="14"/>
                      <a:pt x="106" y="1"/>
                    </a:cubicBezTo>
                    <a:cubicBezTo>
                      <a:pt x="105" y="0"/>
                      <a:pt x="105" y="0"/>
                      <a:pt x="105" y="0"/>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80" name="Google Shape;664;p7"/>
              <p:cNvSpPr/>
              <p:nvPr/>
            </p:nvSpPr>
            <p:spPr>
              <a:xfrm>
                <a:off x="-207933" y="1707658"/>
                <a:ext cx="121021" cy="76665"/>
              </a:xfrm>
              <a:custGeom>
                <a:avLst/>
                <a:gdLst/>
                <a:ahLst/>
                <a:cxnLst/>
                <a:rect l="l" t="t" r="r" b="b"/>
                <a:pathLst>
                  <a:path w="235" h="149" extrusionOk="0">
                    <a:moveTo>
                      <a:pt x="213" y="115"/>
                    </a:moveTo>
                    <a:cubicBezTo>
                      <a:pt x="222" y="110"/>
                      <a:pt x="235" y="65"/>
                      <a:pt x="221" y="40"/>
                    </a:cubicBezTo>
                    <a:cubicBezTo>
                      <a:pt x="208" y="14"/>
                      <a:pt x="162" y="0"/>
                      <a:pt x="154" y="5"/>
                    </a:cubicBezTo>
                    <a:cubicBezTo>
                      <a:pt x="154" y="5"/>
                      <a:pt x="48" y="62"/>
                      <a:pt x="33" y="70"/>
                    </a:cubicBezTo>
                    <a:cubicBezTo>
                      <a:pt x="18" y="78"/>
                      <a:pt x="0" y="95"/>
                      <a:pt x="14" y="121"/>
                    </a:cubicBezTo>
                    <a:cubicBezTo>
                      <a:pt x="28" y="146"/>
                      <a:pt x="57" y="149"/>
                      <a:pt x="70" y="146"/>
                    </a:cubicBezTo>
                    <a:cubicBezTo>
                      <a:pt x="82" y="144"/>
                      <a:pt x="212" y="116"/>
                      <a:pt x="213" y="115"/>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81" name="Google Shape;665;p7"/>
              <p:cNvSpPr/>
              <p:nvPr/>
            </p:nvSpPr>
            <p:spPr>
              <a:xfrm>
                <a:off x="-132105" y="1712588"/>
                <a:ext cx="27380" cy="52023"/>
              </a:xfrm>
              <a:custGeom>
                <a:avLst/>
                <a:gdLst/>
                <a:ahLst/>
                <a:cxnLst/>
                <a:rect l="l" t="t" r="r" b="b"/>
                <a:pathLst>
                  <a:path w="53" h="101" extrusionOk="0">
                    <a:moveTo>
                      <a:pt x="53" y="100"/>
                    </a:moveTo>
                    <a:cubicBezTo>
                      <a:pt x="39" y="96"/>
                      <a:pt x="22" y="85"/>
                      <a:pt x="10" y="64"/>
                    </a:cubicBezTo>
                    <a:cubicBezTo>
                      <a:pt x="3" y="51"/>
                      <a:pt x="1" y="38"/>
                      <a:pt x="1" y="27"/>
                    </a:cubicBezTo>
                    <a:cubicBezTo>
                      <a:pt x="1" y="16"/>
                      <a:pt x="3" y="7"/>
                      <a:pt x="6" y="1"/>
                    </a:cubicBezTo>
                    <a:cubicBezTo>
                      <a:pt x="5" y="0"/>
                      <a:pt x="5" y="0"/>
                      <a:pt x="5" y="0"/>
                    </a:cubicBezTo>
                    <a:cubicBezTo>
                      <a:pt x="2" y="7"/>
                      <a:pt x="0" y="16"/>
                      <a:pt x="0" y="27"/>
                    </a:cubicBezTo>
                    <a:cubicBezTo>
                      <a:pt x="0" y="38"/>
                      <a:pt x="2" y="51"/>
                      <a:pt x="9" y="64"/>
                    </a:cubicBezTo>
                    <a:cubicBezTo>
                      <a:pt x="21" y="86"/>
                      <a:pt x="39" y="97"/>
                      <a:pt x="53" y="101"/>
                    </a:cubicBezTo>
                    <a:cubicBezTo>
                      <a:pt x="53" y="100"/>
                      <a:pt x="53" y="100"/>
                      <a:pt x="53" y="100"/>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82" name="Google Shape;666;p7"/>
              <p:cNvSpPr/>
              <p:nvPr/>
            </p:nvSpPr>
            <p:spPr>
              <a:xfrm>
                <a:off x="-150462" y="1948348"/>
                <a:ext cx="113235" cy="72558"/>
              </a:xfrm>
              <a:custGeom>
                <a:avLst/>
                <a:gdLst/>
                <a:ahLst/>
                <a:cxnLst/>
                <a:rect l="l" t="t" r="r" b="b"/>
                <a:pathLst>
                  <a:path w="223" h="141" extrusionOk="0">
                    <a:moveTo>
                      <a:pt x="171" y="140"/>
                    </a:moveTo>
                    <a:cubicBezTo>
                      <a:pt x="181" y="141"/>
                      <a:pt x="217" y="111"/>
                      <a:pt x="220" y="82"/>
                    </a:cubicBezTo>
                    <a:cubicBezTo>
                      <a:pt x="223" y="53"/>
                      <a:pt x="193" y="16"/>
                      <a:pt x="184" y="15"/>
                    </a:cubicBezTo>
                    <a:cubicBezTo>
                      <a:pt x="184" y="15"/>
                      <a:pt x="64" y="3"/>
                      <a:pt x="47" y="1"/>
                    </a:cubicBezTo>
                    <a:cubicBezTo>
                      <a:pt x="30" y="0"/>
                      <a:pt x="6" y="4"/>
                      <a:pt x="3" y="33"/>
                    </a:cubicBezTo>
                    <a:cubicBezTo>
                      <a:pt x="0" y="62"/>
                      <a:pt x="23" y="80"/>
                      <a:pt x="35" y="86"/>
                    </a:cubicBezTo>
                    <a:cubicBezTo>
                      <a:pt x="46" y="91"/>
                      <a:pt x="170" y="140"/>
                      <a:pt x="171" y="140"/>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83" name="Google Shape;667;p7"/>
              <p:cNvSpPr/>
              <p:nvPr/>
            </p:nvSpPr>
            <p:spPr>
              <a:xfrm>
                <a:off x="-74618" y="1960387"/>
                <a:ext cx="16976" cy="56677"/>
              </a:xfrm>
              <a:custGeom>
                <a:avLst/>
                <a:gdLst/>
                <a:ahLst/>
                <a:cxnLst/>
                <a:rect l="l" t="t" r="r" b="b"/>
                <a:pathLst>
                  <a:path w="33" h="110" extrusionOk="0">
                    <a:moveTo>
                      <a:pt x="16" y="110"/>
                    </a:moveTo>
                    <a:cubicBezTo>
                      <a:pt x="8" y="100"/>
                      <a:pt x="1" y="84"/>
                      <a:pt x="1" y="64"/>
                    </a:cubicBezTo>
                    <a:cubicBezTo>
                      <a:pt x="1" y="61"/>
                      <a:pt x="1" y="58"/>
                      <a:pt x="1" y="55"/>
                    </a:cubicBezTo>
                    <a:cubicBezTo>
                      <a:pt x="4" y="27"/>
                      <a:pt x="20" y="9"/>
                      <a:pt x="33" y="1"/>
                    </a:cubicBezTo>
                    <a:cubicBezTo>
                      <a:pt x="32" y="0"/>
                      <a:pt x="32" y="0"/>
                      <a:pt x="32" y="0"/>
                    </a:cubicBezTo>
                    <a:cubicBezTo>
                      <a:pt x="20" y="8"/>
                      <a:pt x="3" y="26"/>
                      <a:pt x="0" y="55"/>
                    </a:cubicBezTo>
                    <a:cubicBezTo>
                      <a:pt x="0" y="58"/>
                      <a:pt x="0" y="61"/>
                      <a:pt x="0" y="64"/>
                    </a:cubicBezTo>
                    <a:cubicBezTo>
                      <a:pt x="0" y="84"/>
                      <a:pt x="7" y="100"/>
                      <a:pt x="15" y="110"/>
                    </a:cubicBezTo>
                    <a:cubicBezTo>
                      <a:pt x="16" y="110"/>
                      <a:pt x="16" y="110"/>
                      <a:pt x="16" y="110"/>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84" name="Google Shape;668;p7"/>
              <p:cNvSpPr/>
              <p:nvPr/>
            </p:nvSpPr>
            <p:spPr>
              <a:xfrm>
                <a:off x="-282971" y="2135887"/>
                <a:ext cx="97200" cy="109247"/>
              </a:xfrm>
              <a:custGeom>
                <a:avLst/>
                <a:gdLst/>
                <a:ahLst/>
                <a:cxnLst/>
                <a:rect l="l" t="t" r="r" b="b"/>
                <a:pathLst>
                  <a:path w="189" h="212" extrusionOk="0">
                    <a:moveTo>
                      <a:pt x="96" y="206"/>
                    </a:moveTo>
                    <a:cubicBezTo>
                      <a:pt x="104" y="212"/>
                      <a:pt x="151" y="208"/>
                      <a:pt x="170" y="186"/>
                    </a:cubicBezTo>
                    <a:cubicBezTo>
                      <a:pt x="189" y="164"/>
                      <a:pt x="185" y="117"/>
                      <a:pt x="178" y="110"/>
                    </a:cubicBezTo>
                    <a:cubicBezTo>
                      <a:pt x="178" y="110"/>
                      <a:pt x="86" y="32"/>
                      <a:pt x="73" y="21"/>
                    </a:cubicBezTo>
                    <a:cubicBezTo>
                      <a:pt x="60" y="10"/>
                      <a:pt x="38" y="0"/>
                      <a:pt x="19" y="22"/>
                    </a:cubicBezTo>
                    <a:cubicBezTo>
                      <a:pt x="0" y="44"/>
                      <a:pt x="8" y="72"/>
                      <a:pt x="15" y="84"/>
                    </a:cubicBezTo>
                    <a:cubicBezTo>
                      <a:pt x="21" y="94"/>
                      <a:pt x="95" y="205"/>
                      <a:pt x="96" y="206"/>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85" name="Google Shape;669;p7"/>
              <p:cNvSpPr/>
              <p:nvPr/>
            </p:nvSpPr>
            <p:spPr>
              <a:xfrm>
                <a:off x="-233139" y="2194754"/>
                <a:ext cx="39154" cy="42166"/>
              </a:xfrm>
              <a:custGeom>
                <a:avLst/>
                <a:gdLst/>
                <a:ahLst/>
                <a:cxnLst/>
                <a:rect l="l" t="t" r="r" b="b"/>
                <a:pathLst>
                  <a:path w="76" h="82" extrusionOk="0">
                    <a:moveTo>
                      <a:pt x="1" y="81"/>
                    </a:moveTo>
                    <a:cubicBezTo>
                      <a:pt x="1" y="80"/>
                      <a:pt x="1" y="78"/>
                      <a:pt x="1" y="76"/>
                    </a:cubicBezTo>
                    <a:cubicBezTo>
                      <a:pt x="1" y="62"/>
                      <a:pt x="5" y="45"/>
                      <a:pt x="19" y="28"/>
                    </a:cubicBezTo>
                    <a:cubicBezTo>
                      <a:pt x="37" y="7"/>
                      <a:pt x="59" y="1"/>
                      <a:pt x="73" y="1"/>
                    </a:cubicBezTo>
                    <a:cubicBezTo>
                      <a:pt x="74" y="1"/>
                      <a:pt x="75" y="1"/>
                      <a:pt x="76" y="1"/>
                    </a:cubicBezTo>
                    <a:cubicBezTo>
                      <a:pt x="76" y="0"/>
                      <a:pt x="76" y="0"/>
                      <a:pt x="76" y="0"/>
                    </a:cubicBezTo>
                    <a:cubicBezTo>
                      <a:pt x="75" y="0"/>
                      <a:pt x="74" y="0"/>
                      <a:pt x="73" y="0"/>
                    </a:cubicBezTo>
                    <a:cubicBezTo>
                      <a:pt x="58" y="0"/>
                      <a:pt x="36" y="7"/>
                      <a:pt x="18" y="27"/>
                    </a:cubicBezTo>
                    <a:cubicBezTo>
                      <a:pt x="4" y="44"/>
                      <a:pt x="0" y="62"/>
                      <a:pt x="0" y="76"/>
                    </a:cubicBezTo>
                    <a:cubicBezTo>
                      <a:pt x="0" y="78"/>
                      <a:pt x="0" y="80"/>
                      <a:pt x="0" y="82"/>
                    </a:cubicBezTo>
                    <a:cubicBezTo>
                      <a:pt x="1" y="81"/>
                      <a:pt x="1" y="81"/>
                      <a:pt x="1" y="81"/>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86" name="Google Shape;670;p7"/>
              <p:cNvSpPr/>
              <p:nvPr/>
            </p:nvSpPr>
            <p:spPr>
              <a:xfrm>
                <a:off x="-481478" y="2208171"/>
                <a:ext cx="64344" cy="118830"/>
              </a:xfrm>
              <a:custGeom>
                <a:avLst/>
                <a:gdLst/>
                <a:ahLst/>
                <a:cxnLst/>
                <a:rect l="l" t="t" r="r" b="b"/>
                <a:pathLst>
                  <a:path w="125" h="231" extrusionOk="0">
                    <a:moveTo>
                      <a:pt x="0" y="194"/>
                    </a:moveTo>
                    <a:cubicBezTo>
                      <a:pt x="1" y="203"/>
                      <a:pt x="39" y="231"/>
                      <a:pt x="68" y="227"/>
                    </a:cubicBezTo>
                    <a:cubicBezTo>
                      <a:pt x="97" y="223"/>
                      <a:pt x="125" y="185"/>
                      <a:pt x="124" y="176"/>
                    </a:cubicBezTo>
                    <a:cubicBezTo>
                      <a:pt x="124" y="176"/>
                      <a:pt x="107" y="56"/>
                      <a:pt x="104" y="40"/>
                    </a:cubicBezTo>
                    <a:cubicBezTo>
                      <a:pt x="102" y="23"/>
                      <a:pt x="92" y="0"/>
                      <a:pt x="63" y="4"/>
                    </a:cubicBezTo>
                    <a:cubicBezTo>
                      <a:pt x="34" y="9"/>
                      <a:pt x="22" y="35"/>
                      <a:pt x="19" y="49"/>
                    </a:cubicBezTo>
                    <a:cubicBezTo>
                      <a:pt x="17" y="60"/>
                      <a:pt x="0" y="192"/>
                      <a:pt x="0" y="194"/>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87" name="Google Shape;671;p7"/>
              <p:cNvSpPr/>
              <p:nvPr/>
            </p:nvSpPr>
            <p:spPr>
              <a:xfrm>
                <a:off x="-477919" y="2288943"/>
                <a:ext cx="57225" cy="15607"/>
              </a:xfrm>
              <a:custGeom>
                <a:avLst/>
                <a:gdLst/>
                <a:ahLst/>
                <a:cxnLst/>
                <a:rect l="l" t="t" r="r" b="b"/>
                <a:pathLst>
                  <a:path w="111" h="30" extrusionOk="0">
                    <a:moveTo>
                      <a:pt x="1" y="30"/>
                    </a:moveTo>
                    <a:cubicBezTo>
                      <a:pt x="9" y="18"/>
                      <a:pt x="26" y="5"/>
                      <a:pt x="50" y="2"/>
                    </a:cubicBezTo>
                    <a:cubicBezTo>
                      <a:pt x="54" y="1"/>
                      <a:pt x="58" y="1"/>
                      <a:pt x="61" y="1"/>
                    </a:cubicBezTo>
                    <a:cubicBezTo>
                      <a:pt x="84" y="1"/>
                      <a:pt x="101" y="11"/>
                      <a:pt x="110" y="19"/>
                    </a:cubicBezTo>
                    <a:cubicBezTo>
                      <a:pt x="111" y="19"/>
                      <a:pt x="111" y="19"/>
                      <a:pt x="111" y="19"/>
                    </a:cubicBezTo>
                    <a:cubicBezTo>
                      <a:pt x="102" y="10"/>
                      <a:pt x="84" y="0"/>
                      <a:pt x="61" y="0"/>
                    </a:cubicBezTo>
                    <a:cubicBezTo>
                      <a:pt x="58" y="0"/>
                      <a:pt x="54" y="0"/>
                      <a:pt x="50" y="1"/>
                    </a:cubicBezTo>
                    <a:cubicBezTo>
                      <a:pt x="25" y="4"/>
                      <a:pt x="9" y="17"/>
                      <a:pt x="0" y="29"/>
                    </a:cubicBezTo>
                    <a:cubicBezTo>
                      <a:pt x="1" y="30"/>
                      <a:pt x="1" y="30"/>
                      <a:pt x="1" y="30"/>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88" name="Google Shape;672;p7"/>
              <p:cNvSpPr/>
              <p:nvPr/>
            </p:nvSpPr>
            <p:spPr>
              <a:xfrm>
                <a:off x="-728722" y="2136434"/>
                <a:ext cx="109795" cy="96926"/>
              </a:xfrm>
              <a:custGeom>
                <a:avLst/>
                <a:gdLst/>
                <a:ahLst/>
                <a:cxnLst/>
                <a:rect l="l" t="t" r="r" b="b"/>
                <a:pathLst>
                  <a:path w="213" h="188" extrusionOk="0">
                    <a:moveTo>
                      <a:pt x="6" y="95"/>
                    </a:moveTo>
                    <a:cubicBezTo>
                      <a:pt x="0" y="103"/>
                      <a:pt x="4" y="150"/>
                      <a:pt x="26" y="169"/>
                    </a:cubicBezTo>
                    <a:cubicBezTo>
                      <a:pt x="48" y="188"/>
                      <a:pt x="95" y="185"/>
                      <a:pt x="101" y="177"/>
                    </a:cubicBezTo>
                    <a:cubicBezTo>
                      <a:pt x="101" y="177"/>
                      <a:pt x="180" y="86"/>
                      <a:pt x="191" y="73"/>
                    </a:cubicBezTo>
                    <a:cubicBezTo>
                      <a:pt x="202" y="61"/>
                      <a:pt x="213" y="38"/>
                      <a:pt x="191" y="19"/>
                    </a:cubicBezTo>
                    <a:cubicBezTo>
                      <a:pt x="169" y="0"/>
                      <a:pt x="140" y="8"/>
                      <a:pt x="129" y="15"/>
                    </a:cubicBezTo>
                    <a:cubicBezTo>
                      <a:pt x="119" y="21"/>
                      <a:pt x="7" y="94"/>
                      <a:pt x="6" y="95"/>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89" name="Google Shape;673;p7"/>
              <p:cNvSpPr/>
              <p:nvPr/>
            </p:nvSpPr>
            <p:spPr>
              <a:xfrm>
                <a:off x="-719960" y="2185993"/>
                <a:ext cx="41344" cy="39701"/>
              </a:xfrm>
              <a:custGeom>
                <a:avLst/>
                <a:gdLst/>
                <a:ahLst/>
                <a:cxnLst/>
                <a:rect l="l" t="t" r="r" b="b"/>
                <a:pathLst>
                  <a:path w="80" h="77" extrusionOk="0">
                    <a:moveTo>
                      <a:pt x="0" y="1"/>
                    </a:moveTo>
                    <a:cubicBezTo>
                      <a:pt x="1" y="1"/>
                      <a:pt x="3" y="1"/>
                      <a:pt x="4" y="1"/>
                    </a:cubicBezTo>
                    <a:cubicBezTo>
                      <a:pt x="18" y="1"/>
                      <a:pt x="36" y="5"/>
                      <a:pt x="53" y="19"/>
                    </a:cubicBezTo>
                    <a:cubicBezTo>
                      <a:pt x="73" y="37"/>
                      <a:pt x="79" y="59"/>
                      <a:pt x="79" y="74"/>
                    </a:cubicBezTo>
                    <a:cubicBezTo>
                      <a:pt x="79" y="75"/>
                      <a:pt x="79" y="76"/>
                      <a:pt x="79" y="77"/>
                    </a:cubicBezTo>
                    <a:cubicBezTo>
                      <a:pt x="80" y="77"/>
                      <a:pt x="80" y="77"/>
                      <a:pt x="80" y="77"/>
                    </a:cubicBezTo>
                    <a:cubicBezTo>
                      <a:pt x="80" y="76"/>
                      <a:pt x="80" y="75"/>
                      <a:pt x="80" y="74"/>
                    </a:cubicBezTo>
                    <a:cubicBezTo>
                      <a:pt x="80" y="59"/>
                      <a:pt x="74" y="36"/>
                      <a:pt x="54" y="19"/>
                    </a:cubicBezTo>
                    <a:cubicBezTo>
                      <a:pt x="37" y="4"/>
                      <a:pt x="19" y="0"/>
                      <a:pt x="4" y="0"/>
                    </a:cubicBezTo>
                    <a:cubicBezTo>
                      <a:pt x="3" y="0"/>
                      <a:pt x="1" y="0"/>
                      <a:pt x="0" y="0"/>
                    </a:cubicBezTo>
                    <a:cubicBezTo>
                      <a:pt x="0" y="1"/>
                      <a:pt x="0" y="1"/>
                      <a:pt x="0" y="1"/>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90" name="Google Shape;674;p7"/>
              <p:cNvSpPr/>
              <p:nvPr/>
            </p:nvSpPr>
            <p:spPr>
              <a:xfrm>
                <a:off x="-841529" y="1959832"/>
                <a:ext cx="121021" cy="64344"/>
              </a:xfrm>
              <a:custGeom>
                <a:avLst/>
                <a:gdLst/>
                <a:ahLst/>
                <a:cxnLst/>
                <a:rect l="l" t="t" r="r" b="b"/>
                <a:pathLst>
                  <a:path w="235" h="125" extrusionOk="0">
                    <a:moveTo>
                      <a:pt x="34" y="1"/>
                    </a:moveTo>
                    <a:cubicBezTo>
                      <a:pt x="25" y="3"/>
                      <a:pt x="0" y="43"/>
                      <a:pt x="7" y="71"/>
                    </a:cubicBezTo>
                    <a:cubicBezTo>
                      <a:pt x="14" y="100"/>
                      <a:pt x="54" y="125"/>
                      <a:pt x="63" y="122"/>
                    </a:cubicBezTo>
                    <a:cubicBezTo>
                      <a:pt x="63" y="122"/>
                      <a:pt x="181" y="95"/>
                      <a:pt x="197" y="91"/>
                    </a:cubicBezTo>
                    <a:cubicBezTo>
                      <a:pt x="214" y="87"/>
                      <a:pt x="235" y="75"/>
                      <a:pt x="229" y="46"/>
                    </a:cubicBezTo>
                    <a:cubicBezTo>
                      <a:pt x="222" y="18"/>
                      <a:pt x="194" y="8"/>
                      <a:pt x="181" y="7"/>
                    </a:cubicBezTo>
                    <a:cubicBezTo>
                      <a:pt x="169" y="6"/>
                      <a:pt x="36" y="0"/>
                      <a:pt x="34" y="1"/>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91" name="Google Shape;675;p7"/>
              <p:cNvSpPr/>
              <p:nvPr/>
            </p:nvSpPr>
            <p:spPr>
              <a:xfrm>
                <a:off x="-819898" y="1963391"/>
                <a:ext cx="18619" cy="56677"/>
              </a:xfrm>
              <a:custGeom>
                <a:avLst/>
                <a:gdLst/>
                <a:ahLst/>
                <a:cxnLst/>
                <a:rect l="l" t="t" r="r" b="b"/>
                <a:pathLst>
                  <a:path w="36" h="110" extrusionOk="0">
                    <a:moveTo>
                      <a:pt x="0" y="1"/>
                    </a:moveTo>
                    <a:cubicBezTo>
                      <a:pt x="12" y="8"/>
                      <a:pt x="27" y="23"/>
                      <a:pt x="32" y="47"/>
                    </a:cubicBezTo>
                    <a:cubicBezTo>
                      <a:pt x="34" y="54"/>
                      <a:pt x="35" y="60"/>
                      <a:pt x="35" y="66"/>
                    </a:cubicBezTo>
                    <a:cubicBezTo>
                      <a:pt x="35" y="85"/>
                      <a:pt x="27" y="100"/>
                      <a:pt x="20" y="109"/>
                    </a:cubicBezTo>
                    <a:cubicBezTo>
                      <a:pt x="21" y="110"/>
                      <a:pt x="21" y="110"/>
                      <a:pt x="21" y="110"/>
                    </a:cubicBezTo>
                    <a:cubicBezTo>
                      <a:pt x="28" y="101"/>
                      <a:pt x="36" y="85"/>
                      <a:pt x="36" y="66"/>
                    </a:cubicBezTo>
                    <a:cubicBezTo>
                      <a:pt x="36" y="60"/>
                      <a:pt x="35" y="53"/>
                      <a:pt x="33" y="47"/>
                    </a:cubicBezTo>
                    <a:cubicBezTo>
                      <a:pt x="28" y="23"/>
                      <a:pt x="13" y="8"/>
                      <a:pt x="1" y="0"/>
                    </a:cubicBezTo>
                    <a:cubicBezTo>
                      <a:pt x="0" y="1"/>
                      <a:pt x="0" y="1"/>
                      <a:pt x="0" y="1"/>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92" name="Google Shape;676;p7"/>
              <p:cNvSpPr/>
              <p:nvPr/>
            </p:nvSpPr>
            <p:spPr>
              <a:xfrm>
                <a:off x="-796625" y="1699172"/>
                <a:ext cx="110616" cy="95831"/>
              </a:xfrm>
              <a:custGeom>
                <a:avLst/>
                <a:gdLst/>
                <a:ahLst/>
                <a:cxnLst/>
                <a:rect l="l" t="t" r="r" b="b"/>
                <a:pathLst>
                  <a:path w="215" h="186" extrusionOk="0">
                    <a:moveTo>
                      <a:pt x="78" y="4"/>
                    </a:moveTo>
                    <a:cubicBezTo>
                      <a:pt x="69" y="0"/>
                      <a:pt x="25" y="16"/>
                      <a:pt x="13" y="43"/>
                    </a:cubicBezTo>
                    <a:cubicBezTo>
                      <a:pt x="0" y="69"/>
                      <a:pt x="17" y="113"/>
                      <a:pt x="25" y="117"/>
                    </a:cubicBezTo>
                    <a:cubicBezTo>
                      <a:pt x="25" y="117"/>
                      <a:pt x="135" y="168"/>
                      <a:pt x="151" y="175"/>
                    </a:cubicBezTo>
                    <a:cubicBezTo>
                      <a:pt x="166" y="182"/>
                      <a:pt x="190" y="186"/>
                      <a:pt x="202" y="159"/>
                    </a:cubicBezTo>
                    <a:cubicBezTo>
                      <a:pt x="215" y="133"/>
                      <a:pt x="199" y="108"/>
                      <a:pt x="189" y="99"/>
                    </a:cubicBezTo>
                    <a:cubicBezTo>
                      <a:pt x="180" y="91"/>
                      <a:pt x="79" y="4"/>
                      <a:pt x="78" y="4"/>
                    </a:cubicBezTo>
                    <a:close/>
                  </a:path>
                </a:pathLst>
              </a:custGeom>
              <a:solidFill>
                <a:srgbClr val="0863CF"/>
              </a:solidFill>
              <a:ln w="9525" cap="flat" cmpd="sng">
                <a:solidFill>
                  <a:srgbClr val="00327D"/>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93" name="Google Shape;677;p7"/>
              <p:cNvSpPr/>
              <p:nvPr/>
            </p:nvSpPr>
            <p:spPr>
              <a:xfrm>
                <a:off x="-782388" y="1705743"/>
                <a:ext cx="29023" cy="51201"/>
              </a:xfrm>
              <a:custGeom>
                <a:avLst/>
                <a:gdLst/>
                <a:ahLst/>
                <a:cxnLst/>
                <a:rect l="l" t="t" r="r" b="b"/>
                <a:pathLst>
                  <a:path w="56" h="99" extrusionOk="0">
                    <a:moveTo>
                      <a:pt x="51" y="1"/>
                    </a:moveTo>
                    <a:cubicBezTo>
                      <a:pt x="54" y="7"/>
                      <a:pt x="55" y="16"/>
                      <a:pt x="55" y="25"/>
                    </a:cubicBezTo>
                    <a:cubicBezTo>
                      <a:pt x="55" y="35"/>
                      <a:pt x="53" y="46"/>
                      <a:pt x="48" y="57"/>
                    </a:cubicBezTo>
                    <a:cubicBezTo>
                      <a:pt x="36" y="83"/>
                      <a:pt x="15" y="95"/>
                      <a:pt x="0" y="98"/>
                    </a:cubicBezTo>
                    <a:cubicBezTo>
                      <a:pt x="1" y="99"/>
                      <a:pt x="1" y="99"/>
                      <a:pt x="1" y="99"/>
                    </a:cubicBezTo>
                    <a:cubicBezTo>
                      <a:pt x="15" y="96"/>
                      <a:pt x="37" y="84"/>
                      <a:pt x="49" y="58"/>
                    </a:cubicBezTo>
                    <a:cubicBezTo>
                      <a:pt x="54" y="46"/>
                      <a:pt x="56" y="35"/>
                      <a:pt x="56" y="25"/>
                    </a:cubicBezTo>
                    <a:cubicBezTo>
                      <a:pt x="56" y="15"/>
                      <a:pt x="55" y="7"/>
                      <a:pt x="52" y="0"/>
                    </a:cubicBezTo>
                    <a:cubicBezTo>
                      <a:pt x="51" y="1"/>
                      <a:pt x="51" y="1"/>
                      <a:pt x="51" y="1"/>
                    </a:cubicBezTo>
                    <a:close/>
                  </a:path>
                </a:pathLst>
              </a:custGeom>
              <a:solidFill>
                <a:srgbClr val="008CFF"/>
              </a:solidFill>
              <a:ln w="9525" cap="flat" cmpd="sng">
                <a:solidFill>
                  <a:srgbClr val="FFFFFF">
                    <a:alpha val="20000"/>
                  </a:srgbClr>
                </a:solidFill>
                <a:prstDash val="solid"/>
                <a:round/>
                <a:headEnd type="none" w="sm" len="sm"/>
                <a:tailEnd type="none" w="sm" len="sm"/>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94" name="Google Shape;678;p7"/>
              <p:cNvSpPr/>
              <p:nvPr/>
            </p:nvSpPr>
            <p:spPr>
              <a:xfrm rot="400889">
                <a:off x="-483325" y="1538496"/>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95" name="Google Shape;679;p7"/>
              <p:cNvSpPr/>
              <p:nvPr/>
            </p:nvSpPr>
            <p:spPr>
              <a:xfrm rot="2636713">
                <a:off x="-286114" y="1613858"/>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96" name="Google Shape;680;p7"/>
              <p:cNvSpPr/>
              <p:nvPr/>
            </p:nvSpPr>
            <p:spPr>
              <a:xfrm rot="4769209">
                <a:off x="-172584" y="1814830"/>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97" name="Google Shape;681;p7"/>
              <p:cNvSpPr/>
              <p:nvPr/>
            </p:nvSpPr>
            <p:spPr>
              <a:xfrm rot="7212185">
                <a:off x="-208283" y="2032308"/>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98" name="Google Shape;682;p7"/>
              <p:cNvSpPr/>
              <p:nvPr/>
            </p:nvSpPr>
            <p:spPr>
              <a:xfrm rot="9476839">
                <a:off x="-385446" y="2174264"/>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99" name="Google Shape;683;p7"/>
              <p:cNvSpPr/>
              <p:nvPr/>
            </p:nvSpPr>
            <p:spPr>
              <a:xfrm rot="-9524367">
                <a:off x="-611842" y="2169897"/>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00" name="Google Shape;684;p7"/>
              <p:cNvSpPr/>
              <p:nvPr/>
            </p:nvSpPr>
            <p:spPr>
              <a:xfrm rot="-7220903">
                <a:off x="-782526" y="2032404"/>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01" name="Google Shape;685;p7"/>
              <p:cNvSpPr/>
              <p:nvPr/>
            </p:nvSpPr>
            <p:spPr>
              <a:xfrm rot="-4271520">
                <a:off x="-818359" y="1799280"/>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02" name="Google Shape;686;p7"/>
              <p:cNvSpPr/>
              <p:nvPr/>
            </p:nvSpPr>
            <p:spPr>
              <a:xfrm rot="-2822264">
                <a:off x="-706116" y="1609976"/>
                <a:ext cx="105031" cy="107493"/>
              </a:xfrm>
              <a:custGeom>
                <a:avLst/>
                <a:gdLst/>
                <a:ahLst/>
                <a:cxnLst/>
                <a:rect l="l" t="t" r="r" b="b"/>
                <a:pathLst>
                  <a:path w="200" h="205" extrusionOk="0">
                    <a:moveTo>
                      <a:pt x="99" y="124"/>
                    </a:moveTo>
                    <a:cubicBezTo>
                      <a:pt x="96" y="127"/>
                      <a:pt x="94" y="130"/>
                      <a:pt x="91" y="132"/>
                    </a:cubicBezTo>
                    <a:cubicBezTo>
                      <a:pt x="90" y="133"/>
                      <a:pt x="90" y="135"/>
                      <a:pt x="91" y="136"/>
                    </a:cubicBezTo>
                    <a:cubicBezTo>
                      <a:pt x="99" y="155"/>
                      <a:pt x="96" y="172"/>
                      <a:pt x="83" y="186"/>
                    </a:cubicBezTo>
                    <a:cubicBezTo>
                      <a:pt x="70" y="200"/>
                      <a:pt x="53" y="205"/>
                      <a:pt x="35" y="199"/>
                    </a:cubicBezTo>
                    <a:cubicBezTo>
                      <a:pt x="17" y="193"/>
                      <a:pt x="6" y="179"/>
                      <a:pt x="4" y="160"/>
                    </a:cubicBezTo>
                    <a:cubicBezTo>
                      <a:pt x="0" y="130"/>
                      <a:pt x="26" y="106"/>
                      <a:pt x="56" y="110"/>
                    </a:cubicBezTo>
                    <a:cubicBezTo>
                      <a:pt x="57" y="110"/>
                      <a:pt x="58" y="110"/>
                      <a:pt x="59" y="109"/>
                    </a:cubicBezTo>
                    <a:cubicBezTo>
                      <a:pt x="63" y="105"/>
                      <a:pt x="67" y="101"/>
                      <a:pt x="71" y="97"/>
                    </a:cubicBezTo>
                    <a:cubicBezTo>
                      <a:pt x="70" y="96"/>
                      <a:pt x="70" y="95"/>
                      <a:pt x="69" y="94"/>
                    </a:cubicBezTo>
                    <a:cubicBezTo>
                      <a:pt x="56" y="81"/>
                      <a:pt x="43" y="67"/>
                      <a:pt x="30" y="54"/>
                    </a:cubicBezTo>
                    <a:cubicBezTo>
                      <a:pt x="22" y="46"/>
                      <a:pt x="20" y="37"/>
                      <a:pt x="21" y="26"/>
                    </a:cubicBezTo>
                    <a:cubicBezTo>
                      <a:pt x="22" y="22"/>
                      <a:pt x="23" y="17"/>
                      <a:pt x="24" y="13"/>
                    </a:cubicBezTo>
                    <a:cubicBezTo>
                      <a:pt x="25" y="11"/>
                      <a:pt x="25" y="10"/>
                      <a:pt x="25" y="9"/>
                    </a:cubicBezTo>
                    <a:cubicBezTo>
                      <a:pt x="25" y="6"/>
                      <a:pt x="27" y="3"/>
                      <a:pt x="29" y="2"/>
                    </a:cubicBezTo>
                    <a:cubicBezTo>
                      <a:pt x="32" y="1"/>
                      <a:pt x="34" y="1"/>
                      <a:pt x="37" y="3"/>
                    </a:cubicBezTo>
                    <a:cubicBezTo>
                      <a:pt x="38" y="4"/>
                      <a:pt x="39" y="5"/>
                      <a:pt x="40" y="6"/>
                    </a:cubicBezTo>
                    <a:cubicBezTo>
                      <a:pt x="59" y="25"/>
                      <a:pt x="78" y="45"/>
                      <a:pt x="97" y="65"/>
                    </a:cubicBezTo>
                    <a:cubicBezTo>
                      <a:pt x="97" y="66"/>
                      <a:pt x="98" y="67"/>
                      <a:pt x="100" y="68"/>
                    </a:cubicBezTo>
                    <a:cubicBezTo>
                      <a:pt x="100" y="67"/>
                      <a:pt x="101" y="66"/>
                      <a:pt x="102" y="65"/>
                    </a:cubicBezTo>
                    <a:cubicBezTo>
                      <a:pt x="121" y="45"/>
                      <a:pt x="140" y="25"/>
                      <a:pt x="159" y="5"/>
                    </a:cubicBezTo>
                    <a:cubicBezTo>
                      <a:pt x="163" y="1"/>
                      <a:pt x="167" y="0"/>
                      <a:pt x="170" y="3"/>
                    </a:cubicBezTo>
                    <a:cubicBezTo>
                      <a:pt x="171" y="4"/>
                      <a:pt x="173" y="5"/>
                      <a:pt x="173" y="7"/>
                    </a:cubicBezTo>
                    <a:cubicBezTo>
                      <a:pt x="174" y="13"/>
                      <a:pt x="176" y="19"/>
                      <a:pt x="177" y="26"/>
                    </a:cubicBezTo>
                    <a:cubicBezTo>
                      <a:pt x="177" y="31"/>
                      <a:pt x="177" y="36"/>
                      <a:pt x="176" y="40"/>
                    </a:cubicBezTo>
                    <a:cubicBezTo>
                      <a:pt x="175" y="44"/>
                      <a:pt x="173" y="48"/>
                      <a:pt x="170" y="51"/>
                    </a:cubicBezTo>
                    <a:cubicBezTo>
                      <a:pt x="157" y="66"/>
                      <a:pt x="143" y="80"/>
                      <a:pt x="130" y="94"/>
                    </a:cubicBezTo>
                    <a:cubicBezTo>
                      <a:pt x="129" y="95"/>
                      <a:pt x="128" y="95"/>
                      <a:pt x="127" y="97"/>
                    </a:cubicBezTo>
                    <a:cubicBezTo>
                      <a:pt x="131" y="101"/>
                      <a:pt x="135" y="105"/>
                      <a:pt x="140" y="110"/>
                    </a:cubicBezTo>
                    <a:cubicBezTo>
                      <a:pt x="140" y="110"/>
                      <a:pt x="142" y="110"/>
                      <a:pt x="143" y="110"/>
                    </a:cubicBezTo>
                    <a:cubicBezTo>
                      <a:pt x="158" y="108"/>
                      <a:pt x="172" y="112"/>
                      <a:pt x="183" y="122"/>
                    </a:cubicBezTo>
                    <a:cubicBezTo>
                      <a:pt x="196" y="135"/>
                      <a:pt x="200" y="156"/>
                      <a:pt x="193" y="173"/>
                    </a:cubicBezTo>
                    <a:cubicBezTo>
                      <a:pt x="186" y="191"/>
                      <a:pt x="168" y="202"/>
                      <a:pt x="149" y="201"/>
                    </a:cubicBezTo>
                    <a:cubicBezTo>
                      <a:pt x="117" y="199"/>
                      <a:pt x="96" y="167"/>
                      <a:pt x="109" y="138"/>
                    </a:cubicBezTo>
                    <a:cubicBezTo>
                      <a:pt x="110" y="136"/>
                      <a:pt x="109" y="134"/>
                      <a:pt x="108" y="133"/>
                    </a:cubicBezTo>
                    <a:cubicBezTo>
                      <a:pt x="105" y="130"/>
                      <a:pt x="102" y="128"/>
                      <a:pt x="99" y="124"/>
                    </a:cubicBezTo>
                    <a:close/>
                    <a:moveTo>
                      <a:pt x="151" y="186"/>
                    </a:moveTo>
                    <a:cubicBezTo>
                      <a:pt x="168" y="186"/>
                      <a:pt x="182" y="172"/>
                      <a:pt x="182" y="155"/>
                    </a:cubicBezTo>
                    <a:cubicBezTo>
                      <a:pt x="182" y="138"/>
                      <a:pt x="168" y="124"/>
                      <a:pt x="151" y="124"/>
                    </a:cubicBezTo>
                    <a:cubicBezTo>
                      <a:pt x="134" y="124"/>
                      <a:pt x="120" y="138"/>
                      <a:pt x="120" y="155"/>
                    </a:cubicBezTo>
                    <a:cubicBezTo>
                      <a:pt x="120" y="172"/>
                      <a:pt x="134" y="186"/>
                      <a:pt x="151" y="186"/>
                    </a:cubicBezTo>
                    <a:close/>
                    <a:moveTo>
                      <a:pt x="49" y="186"/>
                    </a:moveTo>
                    <a:cubicBezTo>
                      <a:pt x="66" y="186"/>
                      <a:pt x="80" y="172"/>
                      <a:pt x="80" y="155"/>
                    </a:cubicBezTo>
                    <a:cubicBezTo>
                      <a:pt x="80" y="138"/>
                      <a:pt x="65" y="124"/>
                      <a:pt x="49" y="124"/>
                    </a:cubicBezTo>
                    <a:cubicBezTo>
                      <a:pt x="32" y="124"/>
                      <a:pt x="18" y="139"/>
                      <a:pt x="18" y="155"/>
                    </a:cubicBezTo>
                    <a:cubicBezTo>
                      <a:pt x="18" y="172"/>
                      <a:pt x="32" y="186"/>
                      <a:pt x="49" y="186"/>
                    </a:cubicBezTo>
                    <a:close/>
                  </a:path>
                </a:pathLst>
              </a:custGeom>
              <a:solidFill>
                <a:srgbClr val="00ABF0"/>
              </a:solid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sp>
          <p:nvSpPr>
            <p:cNvPr id="31" name="Google Shape;687;p7"/>
            <p:cNvSpPr/>
            <p:nvPr/>
          </p:nvSpPr>
          <p:spPr>
            <a:xfrm>
              <a:off x="8489434" y="5229961"/>
              <a:ext cx="3129964" cy="824867"/>
            </a:xfrm>
            <a:prstGeom prst="rect">
              <a:avLst/>
            </a:prstGeom>
            <a:gradFill>
              <a:gsLst>
                <a:gs pos="0">
                  <a:srgbClr val="C8EDFE"/>
                </a:gs>
                <a:gs pos="91000">
                  <a:srgbClr val="FFFFFF"/>
                </a:gs>
                <a:gs pos="98667">
                  <a:srgbClr val="FFFFFF"/>
                </a:gs>
                <a:gs pos="100000">
                  <a:srgbClr val="FFFFFF"/>
                </a:gs>
              </a:gsLst>
              <a:lin ang="5400000" scaled="0"/>
            </a:gradFill>
            <a:ln>
              <a:noFill/>
            </a:ln>
          </p:spPr>
          <p:txBody>
            <a:bodyPr spcFirstLastPara="1" wrap="square" lIns="95975" tIns="0" rIns="0" bIns="0" anchor="ctr" anchorCtr="0">
              <a:noAutofit/>
            </a:bodyPr>
            <a:lstStyle/>
            <a:p>
              <a:pPr marL="0" marR="0" lvl="0" indent="0" algn="l" rtl="0">
                <a:lnSpc>
                  <a:spcPct val="120000"/>
                </a:lnSpc>
                <a:spcBef>
                  <a:spcPts val="0"/>
                </a:spcBef>
                <a:spcAft>
                  <a:spcPts val="0"/>
                </a:spcAft>
                <a:buClr>
                  <a:srgbClr val="0863CF"/>
                </a:buClr>
                <a:buSzPts val="1200"/>
                <a:buFont typeface="微软雅黑" panose="020B0503020204020204" pitchFamily="34" charset="-122"/>
                <a:buNone/>
              </a:pPr>
              <a:r>
                <a:rPr lang="zh-CN" sz="12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阻断神经氨酸酶活性并阻止从细胞表面释放新形成的病毒颗粒（奥司他韦，帕拉米韦，扎纳米韦，</a:t>
              </a:r>
              <a:r>
                <a:rPr lang="zh-CN" sz="1200" b="0" i="0" u="none" strike="noStrike" cap="none">
                  <a:solidFill>
                    <a:srgbClr val="000000"/>
                  </a:solidFill>
                  <a:latin typeface="Arial" panose="020B0604020202020204"/>
                  <a:ea typeface="Arial" panose="020B0604020202020204"/>
                  <a:cs typeface="Arial" panose="020B0604020202020204"/>
                  <a:sym typeface="Arial" panose="020B0604020202020204"/>
                </a:rPr>
                <a:t>Laninamivir等</a:t>
              </a:r>
              <a:r>
                <a:rPr lang="zh-CN" sz="12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a:t>
              </a:r>
              <a:endParaRPr sz="12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2" name="Google Shape;688;p7"/>
            <p:cNvSpPr/>
            <p:nvPr/>
          </p:nvSpPr>
          <p:spPr>
            <a:xfrm>
              <a:off x="2624944" y="3819617"/>
              <a:ext cx="2096988" cy="727484"/>
            </a:xfrm>
            <a:prstGeom prst="rect">
              <a:avLst/>
            </a:prstGeom>
            <a:gradFill>
              <a:gsLst>
                <a:gs pos="0">
                  <a:srgbClr val="C8EDFE"/>
                </a:gs>
                <a:gs pos="100000">
                  <a:srgbClr val="FFFFFF"/>
                </a:gs>
              </a:gsLst>
              <a:lin ang="5400000" scaled="0"/>
            </a:gradFill>
            <a:ln>
              <a:noFill/>
            </a:ln>
          </p:spPr>
          <p:txBody>
            <a:bodyPr spcFirstLastPara="1" wrap="square" lIns="95975" tIns="0" rIns="0" bIns="0" anchor="ctr" anchorCtr="0">
              <a:noAutofit/>
            </a:bodyPr>
            <a:lstStyle/>
            <a:p>
              <a:pPr marL="0" marR="0" lvl="0" indent="0" algn="l" rtl="0">
                <a:lnSpc>
                  <a:spcPct val="120000"/>
                </a:lnSpc>
                <a:spcBef>
                  <a:spcPts val="0"/>
                </a:spcBef>
                <a:spcAft>
                  <a:spcPts val="0"/>
                </a:spcAft>
                <a:buClr>
                  <a:srgbClr val="0863CF"/>
                </a:buClr>
                <a:buSzPts val="1200"/>
                <a:buFont typeface="微软雅黑" panose="020B0503020204020204" pitchFamily="34" charset="-122"/>
                <a:buNone/>
              </a:pPr>
              <a:r>
                <a:rPr lang="zh-CN" sz="12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阻断病毒表面的基质离子通道蛋白2 ，阻止病毒RNA迁移入细胞核（</a:t>
              </a:r>
              <a:r>
                <a:rPr lang="zh-CN" sz="1200" b="0" i="0" u="none" strike="noStrike" cap="none">
                  <a:solidFill>
                    <a:srgbClr val="000000"/>
                  </a:solidFill>
                  <a:latin typeface="Arial" panose="020B0604020202020204"/>
                  <a:ea typeface="Arial" panose="020B0604020202020204"/>
                  <a:cs typeface="Arial" panose="020B0604020202020204"/>
                  <a:sym typeface="Arial" panose="020B0604020202020204"/>
                </a:rPr>
                <a:t>金刚烷胺</a:t>
              </a:r>
              <a:r>
                <a:rPr lang="zh-CN" sz="12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a:t>
              </a:r>
              <a:endParaRPr sz="12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nvGrpSpPr>
            <p:cNvPr id="33" name="Google Shape;689;p7"/>
            <p:cNvGrpSpPr/>
            <p:nvPr/>
          </p:nvGrpSpPr>
          <p:grpSpPr>
            <a:xfrm>
              <a:off x="5830362" y="1064033"/>
              <a:ext cx="2914280" cy="1824357"/>
              <a:chOff x="4020742" y="695792"/>
              <a:chExt cx="2264869" cy="1388449"/>
            </a:xfrm>
          </p:grpSpPr>
          <p:grpSp>
            <p:nvGrpSpPr>
              <p:cNvPr id="45" name="Google Shape;690;p7"/>
              <p:cNvGrpSpPr/>
              <p:nvPr/>
            </p:nvGrpSpPr>
            <p:grpSpPr>
              <a:xfrm rot="1320000">
                <a:off x="4859981" y="1378274"/>
                <a:ext cx="472937" cy="705967"/>
                <a:chOff x="8188702" y="1040560"/>
                <a:chExt cx="472937" cy="705967"/>
              </a:xfrm>
            </p:grpSpPr>
            <p:cxnSp>
              <p:nvCxnSpPr>
                <p:cNvPr id="47" name="Google Shape;691;p7"/>
                <p:cNvCxnSpPr/>
                <p:nvPr/>
              </p:nvCxnSpPr>
              <p:spPr>
                <a:xfrm rot="-1320000" flipH="1">
                  <a:off x="8300003" y="1064042"/>
                  <a:ext cx="250335" cy="642888"/>
                </a:xfrm>
                <a:prstGeom prst="straightConnector1">
                  <a:avLst/>
                </a:prstGeom>
                <a:noFill/>
                <a:ln w="28575" cap="sq" cmpd="sng">
                  <a:solidFill>
                    <a:srgbClr val="979797"/>
                  </a:solidFill>
                  <a:prstDash val="solid"/>
                  <a:miter lim="800000"/>
                  <a:headEnd type="none" w="sm" len="sm"/>
                  <a:tailEnd type="none" w="sm" len="sm"/>
                </a:ln>
              </p:spPr>
            </p:cxnSp>
            <p:cxnSp>
              <p:nvCxnSpPr>
                <p:cNvPr id="48" name="Google Shape;692;p7"/>
                <p:cNvCxnSpPr/>
                <p:nvPr/>
              </p:nvCxnSpPr>
              <p:spPr>
                <a:xfrm>
                  <a:off x="8426547" y="1629973"/>
                  <a:ext cx="0" cy="233108"/>
                </a:xfrm>
                <a:prstGeom prst="straightConnector1">
                  <a:avLst/>
                </a:prstGeom>
                <a:noFill/>
                <a:ln w="28575" cap="flat" cmpd="sng">
                  <a:solidFill>
                    <a:srgbClr val="979797"/>
                  </a:solidFill>
                  <a:prstDash val="solid"/>
                  <a:miter lim="800000"/>
                  <a:headEnd type="none" w="sm" len="sm"/>
                  <a:tailEnd type="none" w="sm" len="sm"/>
                </a:ln>
              </p:spPr>
            </p:cxnSp>
          </p:grpSp>
          <p:sp>
            <p:nvSpPr>
              <p:cNvPr id="46" name="Google Shape;693;p7"/>
              <p:cNvSpPr txBox="1"/>
              <p:nvPr/>
            </p:nvSpPr>
            <p:spPr>
              <a:xfrm>
                <a:off x="4020742" y="695792"/>
                <a:ext cx="2264869" cy="236835"/>
              </a:xfrm>
              <a:prstGeom prst="rect">
                <a:avLst/>
              </a:prstGeom>
              <a:solidFill>
                <a:schemeClr val="accent5">
                  <a:lumMod val="75000"/>
                </a:schemeClr>
              </a:solidFill>
              <a:ln>
                <a:noFill/>
              </a:ln>
            </p:spPr>
            <p:txBody>
              <a:bodyPr spcFirstLastPara="1" wrap="square" lIns="91425" tIns="45700" rIns="91425" bIns="45700" anchor="ctr" anchorCtr="0">
                <a:spAutoFit/>
              </a:bodyPr>
              <a:lstStyle/>
              <a:p>
                <a:pPr marL="0" marR="0" lvl="0" indent="0" algn="ctr" rtl="0">
                  <a:lnSpc>
                    <a:spcPct val="90000"/>
                  </a:lnSpc>
                  <a:spcBef>
                    <a:spcPts val="0"/>
                  </a:spcBef>
                  <a:spcAft>
                    <a:spcPts val="0"/>
                  </a:spcAft>
                  <a:buClr>
                    <a:srgbClr val="FFFFFF"/>
                  </a:buClr>
                  <a:buSzPts val="1600"/>
                  <a:buFont typeface="微软雅黑" panose="020B0503020204020204" pitchFamily="34" charset="-122"/>
                  <a:buNone/>
                </a:pPr>
                <a:r>
                  <a:rPr lang="zh-CN" sz="1600" b="1" i="0" u="none" strike="noStrike" cap="none">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病毒RNA聚合酶抑制剂</a:t>
                </a:r>
                <a:endParaRPr sz="1600" b="1" i="0" u="none" strike="noStrike" cap="none">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sp>
          <p:nvSpPr>
            <p:cNvPr id="34" name="Google Shape;694;p7"/>
            <p:cNvSpPr/>
            <p:nvPr/>
          </p:nvSpPr>
          <p:spPr>
            <a:xfrm>
              <a:off x="4982137" y="1486098"/>
              <a:ext cx="4855249" cy="697148"/>
            </a:xfrm>
            <a:prstGeom prst="rect">
              <a:avLst/>
            </a:prstGeom>
            <a:gradFill>
              <a:gsLst>
                <a:gs pos="0">
                  <a:srgbClr val="C8EDFE"/>
                </a:gs>
                <a:gs pos="100000">
                  <a:srgbClr val="FFFFFF"/>
                </a:gs>
              </a:gsLst>
              <a:lin ang="5400000" scaled="0"/>
            </a:gradFill>
            <a:ln>
              <a:noFill/>
            </a:ln>
          </p:spPr>
          <p:txBody>
            <a:bodyPr spcFirstLastPara="1" wrap="square" lIns="95975" tIns="0" rIns="0" bIns="0" anchor="ctr" anchorCtr="0">
              <a:noAutofit/>
            </a:bodyPr>
            <a:lstStyle/>
            <a:p>
              <a:pPr marL="0" marR="0" lvl="0" indent="0" algn="l" rtl="0">
                <a:lnSpc>
                  <a:spcPct val="120000"/>
                </a:lnSpc>
                <a:spcBef>
                  <a:spcPts val="0"/>
                </a:spcBef>
                <a:spcAft>
                  <a:spcPts val="0"/>
                </a:spcAft>
                <a:buClr>
                  <a:srgbClr val="0863CF"/>
                </a:buClr>
                <a:buSzPts val="1200"/>
                <a:buFont typeface="微软雅黑" panose="020B0503020204020204" pitchFamily="34" charset="-122"/>
                <a:buNone/>
              </a:pPr>
              <a:r>
                <a:rPr lang="zh-CN" sz="1200" b="0" i="0" u="none" strike="noStrike" cap="none">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通过抑制病毒核糖核蛋白的PA</a:t>
              </a:r>
              <a:r>
                <a:rPr lang="zh-CN" sz="1200" b="1" i="0" u="none" strike="noStrike" cap="none">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a:t>
              </a:r>
              <a:r>
                <a:rPr lang="zh-CN" sz="1200" b="0" i="0" u="none" strike="noStrike" cap="none">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PB1和PB2亚基，</a:t>
              </a:r>
              <a:r>
                <a:rPr lang="zh-CN" sz="1400" i="0" u="none" strike="noStrike" cap="none">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抑制mRNA的合成，阻断病毒复制</a:t>
              </a:r>
              <a:r>
                <a:rPr lang="zh-CN" sz="140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（玛巴洛沙韦）</a:t>
              </a:r>
              <a:endParaRPr lang="zh-CN" sz="1400" i="0" u="none" strike="noStrike" cap="none">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nvGrpSpPr>
            <p:cNvPr id="35" name="Google Shape;695;p7"/>
            <p:cNvGrpSpPr/>
            <p:nvPr/>
          </p:nvGrpSpPr>
          <p:grpSpPr>
            <a:xfrm rot="382218">
              <a:off x="1207524" y="2743096"/>
              <a:ext cx="521131" cy="517728"/>
              <a:chOff x="861800" y="2818565"/>
              <a:chExt cx="581262" cy="693235"/>
            </a:xfrm>
          </p:grpSpPr>
          <p:cxnSp>
            <p:nvCxnSpPr>
              <p:cNvPr id="43" name="Google Shape;696;p7"/>
              <p:cNvCxnSpPr/>
              <p:nvPr/>
            </p:nvCxnSpPr>
            <p:spPr>
              <a:xfrm rot="9844994" flipH="1">
                <a:off x="918772" y="2976121"/>
                <a:ext cx="467319" cy="480817"/>
              </a:xfrm>
              <a:prstGeom prst="straightConnector1">
                <a:avLst/>
              </a:prstGeom>
              <a:noFill/>
              <a:ln w="28575" cap="sq" cmpd="sng">
                <a:solidFill>
                  <a:srgbClr val="979797"/>
                </a:solidFill>
                <a:prstDash val="solid"/>
                <a:miter lim="800000"/>
                <a:headEnd type="none" w="sm" len="sm"/>
                <a:tailEnd type="none" w="sm" len="sm"/>
              </a:ln>
            </p:spPr>
          </p:cxnSp>
          <p:cxnSp>
            <p:nvCxnSpPr>
              <p:cNvPr id="44" name="Google Shape;697;p7"/>
              <p:cNvCxnSpPr/>
              <p:nvPr/>
            </p:nvCxnSpPr>
            <p:spPr>
              <a:xfrm rot="10800000">
                <a:off x="1322703" y="2754373"/>
                <a:ext cx="0" cy="256767"/>
              </a:xfrm>
              <a:prstGeom prst="straightConnector1">
                <a:avLst/>
              </a:prstGeom>
              <a:noFill/>
              <a:ln w="28575" cap="flat" cmpd="sng">
                <a:solidFill>
                  <a:srgbClr val="979797"/>
                </a:solidFill>
                <a:prstDash val="solid"/>
                <a:miter lim="800000"/>
                <a:headEnd type="none" w="sm" len="sm"/>
                <a:tailEnd type="none" w="sm" len="sm"/>
              </a:ln>
            </p:spPr>
          </p:cxnSp>
        </p:grpSp>
        <p:sp>
          <p:nvSpPr>
            <p:cNvPr id="36" name="Google Shape;698;p7"/>
            <p:cNvSpPr txBox="1"/>
            <p:nvPr/>
          </p:nvSpPr>
          <p:spPr>
            <a:xfrm>
              <a:off x="405833" y="3126134"/>
              <a:ext cx="1904161" cy="313891"/>
            </a:xfrm>
            <a:prstGeom prst="rect">
              <a:avLst/>
            </a:prstGeom>
            <a:solidFill>
              <a:schemeClr val="tx2">
                <a:lumMod val="75000"/>
              </a:schemeClr>
            </a:solidFill>
            <a:ln>
              <a:noFill/>
            </a:ln>
          </p:spPr>
          <p:txBody>
            <a:bodyPr spcFirstLastPara="1" wrap="square" lIns="91425" tIns="45700" rIns="91425" bIns="45700" anchor="ctr" anchorCtr="0">
              <a:spAutoFit/>
            </a:bodyPr>
            <a:lstStyle/>
            <a:p>
              <a:pPr marL="0" marR="0" lvl="0" indent="0" algn="ctr" rtl="0">
                <a:lnSpc>
                  <a:spcPct val="90000"/>
                </a:lnSpc>
                <a:spcBef>
                  <a:spcPts val="0"/>
                </a:spcBef>
                <a:spcAft>
                  <a:spcPts val="0"/>
                </a:spcAft>
                <a:buClr>
                  <a:srgbClr val="FFFFFF"/>
                </a:buClr>
                <a:buSzPts val="1600"/>
                <a:buFont typeface="微软雅黑" panose="020B0503020204020204" pitchFamily="34" charset="-122"/>
                <a:buNone/>
              </a:pPr>
              <a:r>
                <a:rPr lang="zh-CN" sz="1600" b="1" i="0" u="none" strike="noStrike" cap="none">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血凝素抑制剂</a:t>
              </a:r>
              <a:endParaRPr sz="1600" b="1" i="0" u="none" strike="noStrike" cap="none">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37" name="Google Shape;699;p7"/>
            <p:cNvSpPr/>
            <p:nvPr/>
          </p:nvSpPr>
          <p:spPr>
            <a:xfrm>
              <a:off x="264404" y="3420912"/>
              <a:ext cx="2132668" cy="689846"/>
            </a:xfrm>
            <a:prstGeom prst="rect">
              <a:avLst/>
            </a:prstGeom>
            <a:gradFill>
              <a:gsLst>
                <a:gs pos="0">
                  <a:srgbClr val="C8EDFE"/>
                </a:gs>
                <a:gs pos="100000">
                  <a:srgbClr val="FFFFFF"/>
                </a:gs>
              </a:gsLst>
              <a:lin ang="5400000" scaled="0"/>
            </a:gradFill>
            <a:ln>
              <a:noFill/>
            </a:ln>
          </p:spPr>
          <p:txBody>
            <a:bodyPr spcFirstLastPara="1" wrap="square" lIns="95975" tIns="0" rIns="0" bIns="0" anchor="ctr" anchorCtr="0">
              <a:noAutofit/>
            </a:bodyPr>
            <a:lstStyle/>
            <a:p>
              <a:pPr marL="0" marR="0" lvl="0" indent="0" algn="l" rtl="0">
                <a:lnSpc>
                  <a:spcPct val="120000"/>
                </a:lnSpc>
                <a:spcBef>
                  <a:spcPts val="0"/>
                </a:spcBef>
                <a:spcAft>
                  <a:spcPts val="0"/>
                </a:spcAft>
                <a:buClr>
                  <a:srgbClr val="0863CF"/>
                </a:buClr>
                <a:buSzPts val="1200"/>
                <a:buFont typeface="微软雅黑" panose="020B0503020204020204" pitchFamily="34" charset="-122"/>
                <a:buNone/>
              </a:pPr>
              <a:r>
                <a:rPr lang="zh-CN" sz="1200" b="0" i="0" u="none" strike="noStrike" cap="none">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抑制早期病毒与宿主细胞的识别与融合过程，阻止病毒进入细胞(阿比多尔)</a:t>
              </a:r>
            </a:p>
          </p:txBody>
        </p:sp>
        <p:grpSp>
          <p:nvGrpSpPr>
            <p:cNvPr id="38" name="Google Shape;700;p7"/>
            <p:cNvGrpSpPr/>
            <p:nvPr/>
          </p:nvGrpSpPr>
          <p:grpSpPr>
            <a:xfrm rot="-819281">
              <a:off x="6574638" y="4804643"/>
              <a:ext cx="342158" cy="526067"/>
              <a:chOff x="5105253" y="6701640"/>
              <a:chExt cx="265912" cy="400369"/>
            </a:xfrm>
          </p:grpSpPr>
          <p:cxnSp>
            <p:nvCxnSpPr>
              <p:cNvPr id="41" name="Google Shape;701;p7"/>
              <p:cNvCxnSpPr/>
              <p:nvPr/>
            </p:nvCxnSpPr>
            <p:spPr>
              <a:xfrm rot="-1320000" flipH="1">
                <a:off x="5170100" y="6717369"/>
                <a:ext cx="136217" cy="372695"/>
              </a:xfrm>
              <a:prstGeom prst="straightConnector1">
                <a:avLst/>
              </a:prstGeom>
              <a:noFill/>
              <a:ln w="28575" cap="sq" cmpd="sng">
                <a:solidFill>
                  <a:srgbClr val="979797"/>
                </a:solidFill>
                <a:prstDash val="solid"/>
                <a:miter lim="800000"/>
                <a:headEnd type="none" w="sm" len="sm"/>
                <a:tailEnd type="none" w="sm" len="sm"/>
              </a:ln>
            </p:spPr>
          </p:cxnSp>
          <p:cxnSp>
            <p:nvCxnSpPr>
              <p:cNvPr id="42" name="Google Shape;702;p7"/>
              <p:cNvCxnSpPr/>
              <p:nvPr/>
            </p:nvCxnSpPr>
            <p:spPr>
              <a:xfrm>
                <a:off x="5238390" y="6585086"/>
                <a:ext cx="0" cy="233108"/>
              </a:xfrm>
              <a:prstGeom prst="straightConnector1">
                <a:avLst/>
              </a:prstGeom>
              <a:noFill/>
              <a:ln w="28575" cap="flat" cmpd="sng">
                <a:solidFill>
                  <a:srgbClr val="979797"/>
                </a:solidFill>
                <a:prstDash val="solid"/>
                <a:miter lim="800000"/>
                <a:headEnd type="none" w="sm" len="sm"/>
                <a:tailEnd type="none" w="sm" len="sm"/>
              </a:ln>
            </p:spPr>
          </p:cxnSp>
        </p:grpSp>
        <p:sp>
          <p:nvSpPr>
            <p:cNvPr id="39" name="Google Shape;703;p7"/>
            <p:cNvSpPr txBox="1"/>
            <p:nvPr/>
          </p:nvSpPr>
          <p:spPr>
            <a:xfrm>
              <a:off x="2380660" y="5409688"/>
              <a:ext cx="2473904" cy="313891"/>
            </a:xfrm>
            <a:prstGeom prst="rect">
              <a:avLst/>
            </a:prstGeom>
            <a:noFill/>
            <a:ln>
              <a:noFill/>
            </a:ln>
          </p:spPr>
          <p:txBody>
            <a:bodyPr spcFirstLastPara="1" wrap="square" lIns="91425" tIns="45700" rIns="91425" bIns="45700" anchor="ctr" anchorCtr="0">
              <a:spAutoFit/>
            </a:bodyPr>
            <a:lstStyle/>
            <a:p>
              <a:pPr marL="0" marR="0" lvl="0" indent="0" algn="l" rtl="0">
                <a:lnSpc>
                  <a:spcPct val="90000"/>
                </a:lnSpc>
                <a:spcBef>
                  <a:spcPts val="0"/>
                </a:spcBef>
                <a:spcAft>
                  <a:spcPts val="0"/>
                </a:spcAft>
                <a:buClr>
                  <a:srgbClr val="262626"/>
                </a:buClr>
                <a:buSzPts val="1600"/>
                <a:buFont typeface="微软雅黑" panose="020B0503020204020204" pitchFamily="34" charset="-122"/>
                <a:buNone/>
              </a:pPr>
              <a:r>
                <a:rPr lang="zh-CN" sz="1600" b="1" i="0" u="none" strike="noStrike" cap="none">
                  <a:solidFill>
                    <a:srgbClr val="262626"/>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呼吸道上皮细胞</a:t>
              </a:r>
              <a:endParaRPr sz="1600" b="1" i="0" u="none" strike="noStrike" cap="none">
                <a:solidFill>
                  <a:srgbClr val="262626"/>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40" name="Google Shape;704;p7"/>
            <p:cNvSpPr txBox="1"/>
            <p:nvPr/>
          </p:nvSpPr>
          <p:spPr>
            <a:xfrm>
              <a:off x="9201824" y="4970961"/>
              <a:ext cx="1909354" cy="313891"/>
            </a:xfrm>
            <a:prstGeom prst="rect">
              <a:avLst/>
            </a:prstGeom>
            <a:solidFill>
              <a:srgbClr val="11278B"/>
            </a:solidFill>
            <a:ln>
              <a:noFill/>
            </a:ln>
          </p:spPr>
          <p:txBody>
            <a:bodyPr spcFirstLastPara="1" wrap="square" lIns="91425" tIns="45700" rIns="91425" bIns="45700" anchor="ctr" anchorCtr="0">
              <a:spAutoFit/>
            </a:bodyPr>
            <a:lstStyle/>
            <a:p>
              <a:pPr marL="0" marR="0" lvl="0" indent="0" algn="ctr" rtl="0">
                <a:lnSpc>
                  <a:spcPct val="90000"/>
                </a:lnSpc>
                <a:spcBef>
                  <a:spcPts val="0"/>
                </a:spcBef>
                <a:spcAft>
                  <a:spcPts val="0"/>
                </a:spcAft>
                <a:buClr>
                  <a:srgbClr val="FFFFFF"/>
                </a:buClr>
                <a:buSzPts val="1600"/>
                <a:buFont typeface="微软雅黑" panose="020B0503020204020204" pitchFamily="34" charset="-122"/>
                <a:buNone/>
              </a:pPr>
              <a:r>
                <a:rPr lang="zh-CN" sz="1600" b="1" i="0" u="none" strike="noStrike" cap="none">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神经氨酸酶抑制剂</a:t>
              </a:r>
              <a:endParaRPr sz="1600" b="1" i="0" u="none" strike="noStrike" cap="none">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9679" y="204893"/>
            <a:ext cx="6624473" cy="597861"/>
          </a:xfrm>
        </p:spPr>
        <p:txBody>
          <a:bodyPr>
            <a:normAutofit fontScale="90000"/>
          </a:bodyPr>
          <a:lstStyle/>
          <a:p>
            <a:r>
              <a:rPr lang="zh-CN" altLang="en-US" sz="4400" b="1" dirty="0">
                <a:latin typeface="微软雅黑" panose="020B0503020204020204" pitchFamily="34" charset="-122"/>
                <a:ea typeface="微软雅黑" panose="020B0503020204020204" pitchFamily="34" charset="-122"/>
                <a:cs typeface="+mn-lt"/>
              </a:rPr>
              <a:t>神经氨酸酶抑制剂</a:t>
            </a:r>
            <a:r>
              <a:rPr lang="en-US" altLang="zh-CN" sz="4400" b="1" dirty="0">
                <a:latin typeface="微软雅黑" panose="020B0503020204020204" pitchFamily="34" charset="-122"/>
                <a:ea typeface="微软雅黑" panose="020B0503020204020204" pitchFamily="34" charset="-122"/>
                <a:cs typeface="+mn-lt"/>
              </a:rPr>
              <a:t>-</a:t>
            </a:r>
            <a:r>
              <a:rPr lang="zh-CN" altLang="en-US" sz="4400" b="1" dirty="0">
                <a:solidFill>
                  <a:schemeClr val="accent5"/>
                </a:solidFill>
                <a:latin typeface="微软雅黑" panose="020B0503020204020204" pitchFamily="34" charset="-122"/>
                <a:ea typeface="微软雅黑" panose="020B0503020204020204" pitchFamily="34" charset="-122"/>
                <a:cs typeface="+mn-lt"/>
              </a:rPr>
              <a:t>奥司他韦</a:t>
            </a:r>
            <a:endParaRPr lang="zh-CN" altLang="en-US" dirty="0">
              <a:latin typeface="微软雅黑" panose="020B0503020204020204" pitchFamily="34" charset="-122"/>
              <a:ea typeface="微软雅黑" panose="020B0503020204020204" pitchFamily="34" charset="-122"/>
              <a:cs typeface="+mn-lt"/>
            </a:endParaRPr>
          </a:p>
        </p:txBody>
      </p:sp>
      <p:grpSp>
        <p:nvGrpSpPr>
          <p:cNvPr id="5" name="组合 4"/>
          <p:cNvGrpSpPr/>
          <p:nvPr/>
        </p:nvGrpSpPr>
        <p:grpSpPr>
          <a:xfrm>
            <a:off x="135644" y="1101155"/>
            <a:ext cx="11464032" cy="2318279"/>
            <a:chOff x="1478844" y="2015571"/>
            <a:chExt cx="9064979" cy="1530423"/>
          </a:xfrm>
        </p:grpSpPr>
        <p:grpSp>
          <p:nvGrpSpPr>
            <p:cNvPr id="6" name="组合 29"/>
            <p:cNvGrpSpPr/>
            <p:nvPr/>
          </p:nvGrpSpPr>
          <p:grpSpPr>
            <a:xfrm>
              <a:off x="1478844" y="2015571"/>
              <a:ext cx="9064979" cy="1530423"/>
              <a:chOff x="1365954" y="2230062"/>
              <a:chExt cx="9064979" cy="1530423"/>
            </a:xfrm>
          </p:grpSpPr>
          <p:sp>
            <p:nvSpPr>
              <p:cNvPr id="8" name="AutoShape 3"/>
              <p:cNvSpPr>
                <a:spLocks noChangeArrowheads="1"/>
              </p:cNvSpPr>
              <p:nvPr/>
            </p:nvSpPr>
            <p:spPr bwMode="gray">
              <a:xfrm>
                <a:off x="2287637" y="2239462"/>
                <a:ext cx="8143296" cy="1377246"/>
              </a:xfrm>
              <a:prstGeom prst="roundRect">
                <a:avLst>
                  <a:gd name="adj" fmla="val 12727"/>
                </a:avLst>
              </a:prstGeom>
              <a:solidFill>
                <a:schemeClr val="accent1">
                  <a:lumMod val="20000"/>
                  <a:lumOff val="80000"/>
                </a:schemeClr>
              </a:solidFill>
              <a:ln w="57150">
                <a:solidFill>
                  <a:srgbClr val="4B649F"/>
                </a:solidFill>
                <a:round/>
              </a:ln>
            </p:spPr>
            <p:txBody>
              <a:bodyPr wrap="none" anchor="ctr"/>
              <a:lstStyle/>
              <a:p>
                <a:endParaRPr lang="zh-CN" altLang="en-US">
                  <a:latin typeface="Calibri" panose="020F0502020204030204" pitchFamily="34" charset="0"/>
                  <a:ea typeface="宋体" panose="02010600030101010101" pitchFamily="2" charset="-122"/>
                  <a:cs typeface="Arial" panose="020B0604020202020204" pitchFamily="34" charset="0"/>
                </a:endParaRPr>
              </a:p>
            </p:txBody>
          </p:sp>
          <p:grpSp>
            <p:nvGrpSpPr>
              <p:cNvPr id="9" name="Group 5"/>
              <p:cNvGrpSpPr/>
              <p:nvPr/>
            </p:nvGrpSpPr>
            <p:grpSpPr bwMode="auto">
              <a:xfrm>
                <a:off x="1365954" y="2230062"/>
                <a:ext cx="1659468" cy="1530423"/>
                <a:chOff x="802" y="845"/>
                <a:chExt cx="827" cy="725"/>
              </a:xfrm>
            </p:grpSpPr>
            <p:sp>
              <p:nvSpPr>
                <p:cNvPr id="11" name="Oval 6"/>
                <p:cNvSpPr>
                  <a:spLocks noChangeArrowheads="1"/>
                </p:cNvSpPr>
                <p:nvPr/>
              </p:nvSpPr>
              <p:spPr bwMode="gray">
                <a:xfrm>
                  <a:off x="802" y="845"/>
                  <a:ext cx="827" cy="725"/>
                </a:xfrm>
                <a:prstGeom prst="ellipse">
                  <a:avLst/>
                </a:prstGeom>
                <a:solidFill>
                  <a:srgbClr val="F8F8F8"/>
                </a:solidFill>
                <a:ln w="57150">
                  <a:solidFill>
                    <a:srgbClr val="4B649F"/>
                  </a:solidFill>
                  <a:round/>
                </a:ln>
              </p:spPr>
              <p:txBody>
                <a:bodyPr wrap="none" anchor="ctr"/>
                <a:lstStyle/>
                <a:p>
                  <a:endParaRPr lang="zh-CN" altLang="en-US">
                    <a:latin typeface="Calibri" panose="020F0502020204030204" pitchFamily="34" charset="0"/>
                    <a:ea typeface="宋体" panose="02010600030101010101" pitchFamily="2" charset="-122"/>
                    <a:cs typeface="Arial" panose="020B0604020202020204" pitchFamily="34" charset="0"/>
                  </a:endParaRPr>
                </a:p>
              </p:txBody>
            </p:sp>
            <p:sp>
              <p:nvSpPr>
                <p:cNvPr id="12" name="Oval 7"/>
                <p:cNvSpPr>
                  <a:spLocks noChangeArrowheads="1"/>
                </p:cNvSpPr>
                <p:nvPr/>
              </p:nvSpPr>
              <p:spPr bwMode="gray">
                <a:xfrm>
                  <a:off x="836" y="879"/>
                  <a:ext cx="758" cy="657"/>
                </a:xfrm>
                <a:prstGeom prst="ellipse">
                  <a:avLst/>
                </a:prstGeom>
                <a:noFill/>
                <a:ln w="57150">
                  <a:solidFill>
                    <a:schemeClr val="accent1">
                      <a:alpha val="70195"/>
                    </a:schemeClr>
                  </a:solidFill>
                  <a:round/>
                </a:ln>
              </p:spPr>
              <p:txBody>
                <a:bodyPr wrap="none" anchor="ctr"/>
                <a:lstStyle/>
                <a:p>
                  <a:endParaRPr lang="zh-CN" altLang="en-US">
                    <a:latin typeface="Calibri" panose="020F0502020204030204" pitchFamily="34" charset="0"/>
                    <a:ea typeface="宋体" panose="02010600030101010101" pitchFamily="2" charset="-122"/>
                    <a:cs typeface="Arial" panose="020B0604020202020204" pitchFamily="34" charset="0"/>
                  </a:endParaRPr>
                </a:p>
              </p:txBody>
            </p:sp>
            <p:sp>
              <p:nvSpPr>
                <p:cNvPr id="13" name="Oval 8"/>
                <p:cNvSpPr>
                  <a:spLocks noChangeArrowheads="1"/>
                </p:cNvSpPr>
                <p:nvPr/>
              </p:nvSpPr>
              <p:spPr bwMode="gray">
                <a:xfrm>
                  <a:off x="870" y="915"/>
                  <a:ext cx="690" cy="591"/>
                </a:xfrm>
                <a:prstGeom prst="ellipse">
                  <a:avLst/>
                </a:prstGeom>
                <a:noFill/>
                <a:ln w="57150">
                  <a:solidFill>
                    <a:schemeClr val="accent1">
                      <a:alpha val="30196"/>
                    </a:schemeClr>
                  </a:solidFill>
                  <a:round/>
                </a:ln>
              </p:spPr>
              <p:txBody>
                <a:bodyPr wrap="none" anchor="ctr"/>
                <a:lstStyle/>
                <a:p>
                  <a:endParaRPr lang="zh-CN" altLang="en-US">
                    <a:latin typeface="Calibri" panose="020F0502020204030204" pitchFamily="34" charset="0"/>
                    <a:ea typeface="宋体" panose="02010600030101010101" pitchFamily="2" charset="-122"/>
                    <a:cs typeface="Arial" panose="020B0604020202020204" pitchFamily="34" charset="0"/>
                  </a:endParaRPr>
                </a:p>
              </p:txBody>
            </p:sp>
          </p:grpSp>
          <p:sp>
            <p:nvSpPr>
              <p:cNvPr id="10" name="Text Box 9"/>
              <p:cNvSpPr txBox="1">
                <a:spLocks noChangeArrowheads="1"/>
              </p:cNvSpPr>
              <p:nvPr/>
            </p:nvSpPr>
            <p:spPr bwMode="gray">
              <a:xfrm>
                <a:off x="1444463" y="2863339"/>
                <a:ext cx="1450971" cy="458908"/>
              </a:xfrm>
              <a:prstGeom prst="rect">
                <a:avLst/>
              </a:prstGeom>
              <a:noFill/>
              <a:ln w="9525" algn="ctr">
                <a:noFill/>
                <a:miter lim="800000"/>
              </a:ln>
            </p:spPr>
            <p:txBody>
              <a:bodyPr wrap="square">
                <a:spAutoFit/>
              </a:bodyPr>
              <a:lstStyle/>
              <a:p>
                <a:pPr lvl="0" algn="ctr" fontAlgn="auto">
                  <a:lnSpc>
                    <a:spcPct val="150000"/>
                  </a:lnSpc>
                  <a:defRPr/>
                </a:pPr>
                <a:r>
                  <a:rPr lang="zh-CN" altLang="en-US" b="1" noProof="1">
                    <a:latin typeface="+mn-ea"/>
                  </a:rPr>
                  <a:t>作用机制</a:t>
                </a:r>
                <a:endParaRPr lang="en-US" altLang="zh-CN" b="1" noProof="1">
                  <a:latin typeface="+mn-ea"/>
                </a:endParaRPr>
              </a:p>
            </p:txBody>
          </p:sp>
        </p:grpSp>
        <p:sp>
          <p:nvSpPr>
            <p:cNvPr id="7" name="TextBox 99"/>
            <p:cNvSpPr txBox="1"/>
            <p:nvPr/>
          </p:nvSpPr>
          <p:spPr>
            <a:xfrm>
              <a:off x="3202849" y="2192698"/>
              <a:ext cx="7101972" cy="1035420"/>
            </a:xfrm>
            <a:prstGeom prst="rect">
              <a:avLst/>
            </a:prstGeom>
            <a:noFill/>
          </p:spPr>
          <p:txBody>
            <a:bodyPr wrap="square" rtlCol="0">
              <a:spAutoFit/>
            </a:bodyPr>
            <a:lstStyle/>
            <a:p>
              <a:pPr>
                <a:lnSpc>
                  <a:spcPct val="150000"/>
                </a:lnSpc>
                <a:buClr>
                  <a:srgbClr val="C00000"/>
                </a:buClr>
              </a:pPr>
              <a:r>
                <a:rPr lang="zh-CN" altLang="en-US" sz="1600" b="1" dirty="0">
                  <a:ea typeface="+mn-lt"/>
                  <a:cs typeface="+mn-lt"/>
                </a:rPr>
                <a:t>磷酸奧司他韦是其活性代谢产物</a:t>
              </a:r>
              <a:r>
                <a:rPr lang="en-US" altLang="zh-CN" sz="1600" b="1" dirty="0">
                  <a:ea typeface="+mn-lt"/>
                  <a:cs typeface="+mn-lt"/>
                </a:rPr>
                <a:t>(</a:t>
              </a:r>
              <a:r>
                <a:rPr lang="zh-CN" altLang="en-US" sz="1600" b="1" dirty="0">
                  <a:ea typeface="+mn-lt"/>
                  <a:cs typeface="+mn-lt"/>
                </a:rPr>
                <a:t>奧司他韦羧酸盐</a:t>
              </a:r>
              <a:r>
                <a:rPr lang="en-US" altLang="zh-CN" sz="1600" b="1" dirty="0">
                  <a:ea typeface="+mn-lt"/>
                  <a:cs typeface="+mn-lt"/>
                </a:rPr>
                <a:t>)</a:t>
              </a:r>
              <a:r>
                <a:rPr lang="zh-CN" altLang="en-US" sz="1600" b="1" dirty="0">
                  <a:ea typeface="+mn-lt"/>
                  <a:cs typeface="+mn-lt"/>
                </a:rPr>
                <a:t>的</a:t>
              </a:r>
              <a:r>
                <a:rPr lang="zh-CN" altLang="en-US" sz="1600" b="1" dirty="0">
                  <a:solidFill>
                    <a:srgbClr val="FF0000"/>
                  </a:solidFill>
                  <a:ea typeface="+mn-lt"/>
                  <a:cs typeface="+mn-lt"/>
                </a:rPr>
                <a:t>前体药物</a:t>
              </a:r>
              <a:r>
                <a:rPr lang="zh-CN" altLang="en-US" sz="1600" b="1" dirty="0">
                  <a:ea typeface="+mn-lt"/>
                  <a:cs typeface="+mn-lt"/>
                </a:rPr>
                <a:t>，奥司他韦羧酸盐是选择性的流感病毒神经氨酸酶抑制剂。神经氨酸酶是病毒表面的一种糖蛋白酶，其活性对新形成的病毒颗粒从被感染细胞中释放和感染性病毒在人体内进一步播散至关重要。磷酸奧司他韦的活性代谢产物能够抑制甲型和乙型流感病毒的神经氨酸酶活性</a:t>
              </a:r>
            </a:p>
          </p:txBody>
        </p:sp>
      </p:grpSp>
      <p:sp>
        <p:nvSpPr>
          <p:cNvPr id="3" name="Freeform 274"/>
          <p:cNvSpPr/>
          <p:nvPr/>
        </p:nvSpPr>
        <p:spPr bwMode="auto">
          <a:xfrm>
            <a:off x="255715" y="4181794"/>
            <a:ext cx="1293187" cy="1285881"/>
          </a:xfrm>
          <a:prstGeom prst="flowChartConnector">
            <a:avLst/>
          </a:prstGeom>
          <a:solidFill>
            <a:srgbClr val="B3DCE5"/>
          </a:solidFill>
          <a:ln>
            <a:noFill/>
          </a:ln>
          <a:effectLst>
            <a:outerShdw blurRad="190500" dist="228600" dir="2700000" algn="ctr">
              <a:srgbClr val="000000">
                <a:alpha val="30000"/>
              </a:srgbClr>
            </a:outerShdw>
            <a:reflection blurRad="6350" stA="50000" endA="300" endPos="55500" dist="101600" dir="5400000" sy="-100000" algn="bl" rotWithShape="0"/>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pPr lvl="0" algn="ctr" defTabSz="533400">
              <a:lnSpc>
                <a:spcPct val="90000"/>
              </a:lnSpc>
              <a:spcAft>
                <a:spcPct val="35000"/>
              </a:spcAft>
            </a:pPr>
            <a:r>
              <a:rPr lang="zh-CN" altLang="en-US" sz="2400" b="1" dirty="0">
                <a:solidFill>
                  <a:srgbClr val="0070C0"/>
                </a:solidFill>
                <a:latin typeface="黑体" panose="02010609060101010101" pitchFamily="49" charset="-122"/>
                <a:ea typeface="黑体" panose="02010609060101010101" pitchFamily="49" charset="-122"/>
              </a:rPr>
              <a:t>奥司他韦</a:t>
            </a:r>
          </a:p>
        </p:txBody>
      </p:sp>
      <p:cxnSp>
        <p:nvCxnSpPr>
          <p:cNvPr id="23" name="直接连接符 22"/>
          <p:cNvCxnSpPr/>
          <p:nvPr/>
        </p:nvCxnSpPr>
        <p:spPr>
          <a:xfrm>
            <a:off x="1662865" y="4876766"/>
            <a:ext cx="1192775" cy="0"/>
          </a:xfrm>
          <a:prstGeom prst="line">
            <a:avLst/>
          </a:prstGeom>
          <a:ln w="57150">
            <a:solidFill>
              <a:srgbClr val="375FB9"/>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25" name="圆角矩形 4"/>
          <p:cNvSpPr/>
          <p:nvPr/>
        </p:nvSpPr>
        <p:spPr>
          <a:xfrm>
            <a:off x="1611444" y="4154834"/>
            <a:ext cx="1285035" cy="71438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r>
              <a:rPr lang="zh-CN" altLang="en-US" sz="2000" dirty="0">
                <a:solidFill>
                  <a:srgbClr val="0070C0"/>
                </a:solidFill>
                <a:latin typeface="微软雅黑" panose="020B0503020204020204" pitchFamily="34" charset="-122"/>
                <a:ea typeface="微软雅黑" panose="020B0503020204020204" pitchFamily="34" charset="-122"/>
              </a:rPr>
              <a:t>代谢为活性产物</a:t>
            </a:r>
            <a:endParaRPr lang="zh-CN" altLang="en-US" sz="2000" kern="1200" dirty="0">
              <a:solidFill>
                <a:srgbClr val="0070C0"/>
              </a:solidFill>
              <a:latin typeface="微软雅黑" panose="020B0503020204020204" pitchFamily="34" charset="-122"/>
              <a:ea typeface="微软雅黑" panose="020B0503020204020204" pitchFamily="34" charset="-122"/>
            </a:endParaRPr>
          </a:p>
        </p:txBody>
      </p:sp>
      <p:sp>
        <p:nvSpPr>
          <p:cNvPr id="27" name="Freeform 369"/>
          <p:cNvSpPr/>
          <p:nvPr/>
        </p:nvSpPr>
        <p:spPr bwMode="auto">
          <a:xfrm>
            <a:off x="2969522" y="4226272"/>
            <a:ext cx="1660138" cy="1285884"/>
          </a:xfrm>
          <a:prstGeom prst="flowChartConnector">
            <a:avLst/>
          </a:prstGeom>
          <a:solidFill>
            <a:srgbClr val="B3DCE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pPr lvl="0" algn="ctr" defTabSz="533400">
              <a:lnSpc>
                <a:spcPct val="90000"/>
              </a:lnSpc>
              <a:spcAft>
                <a:spcPct val="35000"/>
              </a:spcAft>
            </a:pPr>
            <a:r>
              <a:rPr lang="zh-CN" altLang="en-US" sz="2400" dirty="0">
                <a:solidFill>
                  <a:srgbClr val="0070C0"/>
                </a:solidFill>
                <a:latin typeface="黑体" panose="02010609060101010101" pitchFamily="49" charset="-122"/>
                <a:ea typeface="黑体" panose="02010609060101010101" pitchFamily="49" charset="-122"/>
              </a:rPr>
              <a:t>奥司他韦羧酸盐</a:t>
            </a:r>
          </a:p>
        </p:txBody>
      </p:sp>
      <p:sp>
        <p:nvSpPr>
          <p:cNvPr id="28" name="矩形 27"/>
          <p:cNvSpPr/>
          <p:nvPr/>
        </p:nvSpPr>
        <p:spPr>
          <a:xfrm>
            <a:off x="2862580" y="5728970"/>
            <a:ext cx="1669415" cy="64516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zh-CN" altLang="en-US" b="1" kern="0" dirty="0">
                <a:solidFill>
                  <a:srgbClr val="0070C0"/>
                </a:solidFill>
                <a:latin typeface="黑体" panose="02010609060101010101" pitchFamily="49" charset="-122"/>
                <a:ea typeface="黑体" panose="02010609060101010101" pitchFamily="49" charset="-122"/>
                <a:cs typeface="黑体" panose="02010609060101010101" pitchFamily="49" charset="-122"/>
              </a:rPr>
              <a:t>神经氨酸酶（</a:t>
            </a:r>
            <a:r>
              <a:rPr lang="en-US" altLang="zh-CN" b="1" kern="0" dirty="0">
                <a:solidFill>
                  <a:srgbClr val="0070C0"/>
                </a:solidFill>
                <a:latin typeface="黑体" panose="02010609060101010101" pitchFamily="49" charset="-122"/>
                <a:ea typeface="黑体" panose="02010609060101010101" pitchFamily="49" charset="-122"/>
                <a:cs typeface="黑体" panose="02010609060101010101" pitchFamily="49" charset="-122"/>
              </a:rPr>
              <a:t>NA</a:t>
            </a:r>
            <a:r>
              <a:rPr lang="zh-CN" altLang="en-US" b="1" kern="0" dirty="0">
                <a:solidFill>
                  <a:srgbClr val="0070C0"/>
                </a:solidFill>
                <a:latin typeface="黑体" panose="02010609060101010101" pitchFamily="49" charset="-122"/>
                <a:ea typeface="黑体" panose="02010609060101010101" pitchFamily="49" charset="-122"/>
                <a:cs typeface="黑体" panose="02010609060101010101" pitchFamily="49" charset="-122"/>
              </a:rPr>
              <a:t>）抑制剂</a:t>
            </a:r>
            <a:endParaRPr lang="zh-CN" altLang="en-US" b="1" dirty="0">
              <a:solidFill>
                <a:srgbClr val="0070C0"/>
              </a:solidFill>
              <a:latin typeface="黑体" panose="02010609060101010101" pitchFamily="49" charset="-122"/>
              <a:ea typeface="黑体" panose="02010609060101010101" pitchFamily="49" charset="-122"/>
              <a:cs typeface="黑体" panose="02010609060101010101" pitchFamily="49" charset="-122"/>
            </a:endParaRPr>
          </a:p>
        </p:txBody>
      </p:sp>
      <p:sp>
        <p:nvSpPr>
          <p:cNvPr id="32" name="矩形 31"/>
          <p:cNvSpPr/>
          <p:nvPr/>
        </p:nvSpPr>
        <p:spPr>
          <a:xfrm>
            <a:off x="5304623" y="4080762"/>
            <a:ext cx="2538559" cy="1198880"/>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r>
              <a:rPr lang="zh-CN" altLang="en-US" b="1" kern="0" dirty="0">
                <a:solidFill>
                  <a:srgbClr val="0070C0"/>
                </a:solidFill>
                <a:ea typeface="+mn-lt"/>
                <a:cs typeface="+mn-lt"/>
              </a:rPr>
              <a:t>直接作用于</a:t>
            </a:r>
            <a:r>
              <a:rPr lang="en-US" altLang="zh-CN" b="1" kern="0" dirty="0">
                <a:solidFill>
                  <a:srgbClr val="0070C0"/>
                </a:solidFill>
                <a:ea typeface="+mn-lt"/>
                <a:cs typeface="+mn-lt"/>
              </a:rPr>
              <a:t>NA</a:t>
            </a:r>
            <a:r>
              <a:rPr lang="zh-CN" altLang="en-US" b="1" kern="0" dirty="0">
                <a:solidFill>
                  <a:srgbClr val="0070C0"/>
                </a:solidFill>
                <a:ea typeface="+mn-lt"/>
                <a:cs typeface="+mn-lt"/>
              </a:rPr>
              <a:t>表面，使</a:t>
            </a:r>
            <a:r>
              <a:rPr lang="en-US" altLang="zh-CN" b="1" kern="0" dirty="0">
                <a:solidFill>
                  <a:srgbClr val="0070C0"/>
                </a:solidFill>
                <a:ea typeface="+mn-lt"/>
                <a:cs typeface="+mn-lt"/>
              </a:rPr>
              <a:t>NA</a:t>
            </a:r>
            <a:r>
              <a:rPr lang="zh-CN" altLang="en-US" b="1" kern="0" dirty="0">
                <a:solidFill>
                  <a:srgbClr val="0070C0"/>
                </a:solidFill>
                <a:ea typeface="+mn-lt"/>
                <a:cs typeface="+mn-lt"/>
              </a:rPr>
              <a:t>去活性</a:t>
            </a:r>
            <a:endParaRPr lang="en-US" altLang="zh-CN" b="1" kern="0" dirty="0">
              <a:solidFill>
                <a:srgbClr val="0070C0"/>
              </a:solidFill>
              <a:ea typeface="+mn-lt"/>
              <a:cs typeface="+mn-lt"/>
            </a:endParaRPr>
          </a:p>
          <a:p>
            <a:r>
              <a:rPr lang="zh-CN" altLang="en-US" b="1" kern="0" dirty="0">
                <a:solidFill>
                  <a:srgbClr val="0070C0"/>
                </a:solidFill>
                <a:ea typeface="+mn-lt"/>
                <a:cs typeface="+mn-lt"/>
              </a:rPr>
              <a:t>病毒不能从被感染的宿主细胞表面</a:t>
            </a:r>
            <a:r>
              <a:rPr lang="zh-CN" altLang="en-US" b="1" u="heavy" kern="0" dirty="0">
                <a:solidFill>
                  <a:srgbClr val="0070C0"/>
                </a:solidFill>
                <a:uFill>
                  <a:solidFill>
                    <a:srgbClr val="FF0000"/>
                  </a:solidFill>
                </a:uFill>
                <a:ea typeface="+mn-lt"/>
                <a:cs typeface="+mn-lt"/>
              </a:rPr>
              <a:t>释放</a:t>
            </a:r>
            <a:r>
              <a:rPr lang="zh-CN" altLang="en-US" b="1" kern="0" dirty="0">
                <a:solidFill>
                  <a:srgbClr val="0070C0"/>
                </a:solidFill>
                <a:ea typeface="+mn-lt"/>
                <a:cs typeface="+mn-lt"/>
              </a:rPr>
              <a:t>出去</a:t>
            </a:r>
          </a:p>
        </p:txBody>
      </p:sp>
      <p:sp>
        <p:nvSpPr>
          <p:cNvPr id="36" name="矩形 35"/>
          <p:cNvSpPr/>
          <p:nvPr/>
        </p:nvSpPr>
        <p:spPr>
          <a:xfrm>
            <a:off x="5759687" y="5806269"/>
            <a:ext cx="1381551" cy="70675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zh-CN" altLang="en-US" sz="2000" b="1" kern="0" dirty="0">
                <a:solidFill>
                  <a:srgbClr val="0070C0"/>
                </a:solidFill>
                <a:ea typeface="+mn-lt"/>
              </a:rPr>
              <a:t>阻止病毒继续</a:t>
            </a:r>
            <a:r>
              <a:rPr lang="zh-CN" altLang="en-US" sz="2000" b="1" u="heavy" kern="0" dirty="0">
                <a:solidFill>
                  <a:srgbClr val="0070C0"/>
                </a:solidFill>
                <a:uFill>
                  <a:solidFill>
                    <a:srgbClr val="FF0000"/>
                  </a:solidFill>
                </a:uFill>
                <a:ea typeface="+mn-lt"/>
              </a:rPr>
              <a:t>复制</a:t>
            </a:r>
            <a:endParaRPr lang="zh-CN" altLang="en-US" sz="2000" b="1" kern="0" dirty="0">
              <a:solidFill>
                <a:srgbClr val="0070C0"/>
              </a:solidFill>
              <a:ea typeface="+mn-lt"/>
            </a:endParaRPr>
          </a:p>
        </p:txBody>
      </p:sp>
      <p:sp>
        <p:nvSpPr>
          <p:cNvPr id="37" name="矩形 36"/>
          <p:cNvSpPr/>
          <p:nvPr/>
        </p:nvSpPr>
        <p:spPr>
          <a:xfrm>
            <a:off x="244341" y="5711304"/>
            <a:ext cx="1701136" cy="400110"/>
          </a:xfrm>
          <a:prstGeom prst="rect">
            <a:avLst/>
          </a:prstGeom>
        </p:spPr>
        <p:txBody>
          <a:bodyPr wrap="square">
            <a:spAutoFit/>
          </a:bodyPr>
          <a:lstStyle/>
          <a:p>
            <a:pPr>
              <a:spcBef>
                <a:spcPct val="20000"/>
              </a:spcBef>
              <a:defRPr/>
            </a:pPr>
            <a:r>
              <a:rPr lang="zh-CN" altLang="en-US" sz="2000" kern="0" dirty="0">
                <a:solidFill>
                  <a:srgbClr val="0070C0"/>
                </a:solidFill>
                <a:latin typeface="微软雅黑" panose="020B0503020204020204" pitchFamily="34" charset="-122"/>
                <a:ea typeface="微软雅黑" panose="020B0503020204020204" pitchFamily="34" charset="-122"/>
              </a:rPr>
              <a:t>乙酯型</a:t>
            </a:r>
            <a:r>
              <a:rPr lang="zh-CN" altLang="en-US" sz="2000" u="wavyHeavy" kern="0" dirty="0">
                <a:solidFill>
                  <a:srgbClr val="FF0000"/>
                </a:solidFill>
                <a:uFill>
                  <a:solidFill>
                    <a:srgbClr val="C00000"/>
                  </a:solidFill>
                </a:uFill>
                <a:latin typeface="微软雅黑" panose="020B0503020204020204" pitchFamily="34" charset="-122"/>
                <a:ea typeface="微软雅黑" panose="020B0503020204020204" pitchFamily="34" charset="-122"/>
              </a:rPr>
              <a:t>前药</a:t>
            </a:r>
            <a:endParaRPr lang="en-US" altLang="zh-CN" sz="2000" u="wavyHeavy" kern="0" dirty="0">
              <a:solidFill>
                <a:srgbClr val="FF0000"/>
              </a:solidFill>
              <a:uFill>
                <a:solidFill>
                  <a:srgbClr val="C00000"/>
                </a:solidFill>
              </a:uFill>
              <a:latin typeface="微软雅黑" panose="020B0503020204020204" pitchFamily="34" charset="-122"/>
              <a:ea typeface="微软雅黑" panose="020B0503020204020204" pitchFamily="34" charset="-122"/>
            </a:endParaRPr>
          </a:p>
        </p:txBody>
      </p:sp>
      <p:cxnSp>
        <p:nvCxnSpPr>
          <p:cNvPr id="45" name="直接连接符 44"/>
          <p:cNvCxnSpPr/>
          <p:nvPr/>
        </p:nvCxnSpPr>
        <p:spPr>
          <a:xfrm>
            <a:off x="4692202" y="4876766"/>
            <a:ext cx="494530" cy="0"/>
          </a:xfrm>
          <a:prstGeom prst="line">
            <a:avLst/>
          </a:prstGeom>
          <a:ln w="57150">
            <a:solidFill>
              <a:srgbClr val="375FB9"/>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6456040" y="5338137"/>
            <a:ext cx="0" cy="373167"/>
          </a:xfrm>
          <a:prstGeom prst="line">
            <a:avLst/>
          </a:prstGeom>
          <a:ln w="57150">
            <a:solidFill>
              <a:srgbClr val="375FB9"/>
            </a:solidFill>
            <a:headEnd type="none"/>
            <a:tailEnd type="oval"/>
          </a:ln>
        </p:spPr>
        <p:style>
          <a:lnRef idx="1">
            <a:schemeClr val="accent1"/>
          </a:lnRef>
          <a:fillRef idx="0">
            <a:schemeClr val="accent1"/>
          </a:fillRef>
          <a:effectRef idx="0">
            <a:schemeClr val="accent1"/>
          </a:effectRef>
          <a:fontRef idx="minor">
            <a:schemeClr val="tx1"/>
          </a:fontRef>
        </p:style>
      </p:cxnSp>
      <p:grpSp>
        <p:nvGrpSpPr>
          <p:cNvPr id="50" name="Google Shape;728;p9"/>
          <p:cNvGrpSpPr/>
          <p:nvPr/>
        </p:nvGrpSpPr>
        <p:grpSpPr>
          <a:xfrm>
            <a:off x="8400256" y="3308688"/>
            <a:ext cx="3422885" cy="3121052"/>
            <a:chOff x="915843" y="2268358"/>
            <a:chExt cx="3422885" cy="3121052"/>
          </a:xfrm>
        </p:grpSpPr>
        <p:sp>
          <p:nvSpPr>
            <p:cNvPr id="51" name="Google Shape;729;p9"/>
            <p:cNvSpPr/>
            <p:nvPr/>
          </p:nvSpPr>
          <p:spPr>
            <a:xfrm>
              <a:off x="2929567" y="2268833"/>
              <a:ext cx="1270553" cy="683947"/>
            </a:xfrm>
            <a:prstGeom prst="roundRect">
              <a:avLst>
                <a:gd name="adj" fmla="val 3716"/>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zh-CN" sz="1200" b="1" dirty="0">
                  <a:solidFill>
                    <a:srgbClr val="C00000"/>
                  </a:solidFill>
                  <a:latin typeface="Arial" panose="020B0604020202020204"/>
                  <a:ea typeface="Arial" panose="020B0604020202020204"/>
                  <a:cs typeface="Arial" panose="020B0604020202020204"/>
                  <a:sym typeface="Arial" panose="020B0604020202020204"/>
                </a:rPr>
                <a:t>奥司他韦</a:t>
              </a:r>
            </a:p>
            <a:p>
              <a:pPr marL="0" marR="0" lvl="0" indent="0" algn="ctr" rtl="0">
                <a:spcBef>
                  <a:spcPts val="600"/>
                </a:spcBef>
                <a:spcAft>
                  <a:spcPts val="0"/>
                </a:spcAft>
                <a:buNone/>
              </a:pPr>
              <a:r>
                <a:rPr lang="zh-CN" sz="900" dirty="0">
                  <a:solidFill>
                    <a:srgbClr val="000000"/>
                  </a:solidFill>
                  <a:latin typeface="Arial" panose="020B0604020202020204"/>
                  <a:ea typeface="Arial" panose="020B0604020202020204"/>
                  <a:cs typeface="Arial" panose="020B0604020202020204"/>
                  <a:sym typeface="Arial" panose="020B0604020202020204"/>
                </a:rPr>
                <a:t>NA抑制剂阻止病毒出芽</a:t>
              </a:r>
              <a:endParaRPr sz="900" dirty="0">
                <a:solidFill>
                  <a:srgbClr val="000000"/>
                </a:solidFill>
                <a:latin typeface="Arial" panose="020B0604020202020204"/>
                <a:ea typeface="Arial" panose="020B0604020202020204"/>
                <a:cs typeface="Arial" panose="020B0604020202020204"/>
                <a:sym typeface="Arial" panose="020B0604020202020204"/>
              </a:endParaRPr>
            </a:p>
            <a:p>
              <a:pPr marL="0" marR="0" lvl="0" indent="0" algn="ctr" rtl="0">
                <a:spcBef>
                  <a:spcPts val="0"/>
                </a:spcBef>
                <a:spcAft>
                  <a:spcPts val="0"/>
                </a:spcAft>
                <a:buNone/>
              </a:pPr>
              <a:r>
                <a:rPr lang="zh-CN" sz="900" dirty="0">
                  <a:solidFill>
                    <a:srgbClr val="000000"/>
                  </a:solidFill>
                  <a:latin typeface="Arial" panose="020B0604020202020204"/>
                  <a:ea typeface="Arial" panose="020B0604020202020204"/>
                  <a:cs typeface="Arial" panose="020B0604020202020204"/>
                  <a:sym typeface="Arial" panose="020B0604020202020204"/>
                </a:rPr>
                <a:t>(奥司他韦)</a:t>
              </a:r>
            </a:p>
          </p:txBody>
        </p:sp>
        <p:pic>
          <p:nvPicPr>
            <p:cNvPr id="52" name="Google Shape;730;p9" descr="C:\Users\win\Desktop\速福达2..png"/>
            <p:cNvPicPr preferRelativeResize="0"/>
            <p:nvPr/>
          </p:nvPicPr>
          <p:blipFill rotWithShape="1">
            <a:blip r:embed="rId2"/>
            <a:srcRect/>
            <a:stretch>
              <a:fillRect/>
            </a:stretch>
          </p:blipFill>
          <p:spPr>
            <a:xfrm>
              <a:off x="915843" y="3272530"/>
              <a:ext cx="3199420" cy="2116880"/>
            </a:xfrm>
            <a:prstGeom prst="rect">
              <a:avLst/>
            </a:prstGeom>
            <a:noFill/>
            <a:ln>
              <a:noFill/>
            </a:ln>
          </p:spPr>
        </p:pic>
        <p:sp>
          <p:nvSpPr>
            <p:cNvPr id="53" name="Google Shape;731;p9"/>
            <p:cNvSpPr/>
            <p:nvPr/>
          </p:nvSpPr>
          <p:spPr>
            <a:xfrm rot="10800000" flipH="1">
              <a:off x="2515553" y="2947460"/>
              <a:ext cx="266292" cy="329996"/>
            </a:xfrm>
            <a:custGeom>
              <a:avLst/>
              <a:gdLst/>
              <a:ahLst/>
              <a:cxnLst/>
              <a:rect l="l" t="t" r="r" b="b"/>
              <a:pathLst>
                <a:path w="9167091" h="5149273" extrusionOk="0">
                  <a:moveTo>
                    <a:pt x="9167091" y="5137727"/>
                  </a:moveTo>
                  <a:lnTo>
                    <a:pt x="11546" y="5149273"/>
                  </a:lnTo>
                  <a:cubicBezTo>
                    <a:pt x="7697" y="3432849"/>
                    <a:pt x="3849" y="1716424"/>
                    <a:pt x="0" y="0"/>
                  </a:cubicBezTo>
                </a:path>
              </a:pathLst>
            </a:custGeom>
            <a:noFill/>
            <a:ln w="12700" cap="flat" cmpd="sng">
              <a:solidFill>
                <a:srgbClr val="0180B5"/>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200">
                <a:solidFill>
                  <a:srgbClr val="000000"/>
                </a:solidFill>
                <a:latin typeface="Arial" panose="020B0604020202020204"/>
                <a:ea typeface="Arial" panose="020B0604020202020204"/>
                <a:cs typeface="Arial" panose="020B0604020202020204"/>
                <a:sym typeface="Arial" panose="020B0604020202020204"/>
              </a:endParaRPr>
            </a:p>
          </p:txBody>
        </p:sp>
        <p:sp>
          <p:nvSpPr>
            <p:cNvPr id="54" name="Google Shape;732;p9"/>
            <p:cNvSpPr/>
            <p:nvPr/>
          </p:nvSpPr>
          <p:spPr>
            <a:xfrm>
              <a:off x="2790961" y="2268358"/>
              <a:ext cx="1547767" cy="683948"/>
            </a:xfrm>
            <a:prstGeom prst="roundRect">
              <a:avLst>
                <a:gd name="adj" fmla="val 5333"/>
              </a:avLst>
            </a:prstGeom>
            <a:noFill/>
            <a:ln w="19050" cap="flat" cmpd="sng">
              <a:solidFill>
                <a:srgbClr val="0180B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panose="020B0604020202020204"/>
                <a:ea typeface="Arial" panose="020B0604020202020204"/>
                <a:cs typeface="Arial" panose="020B0604020202020204"/>
                <a:sym typeface="Arial" panose="020B0604020202020204"/>
              </a:endParaRPr>
            </a:p>
          </p:txBody>
        </p:sp>
      </p:grpSp>
      <p:sp>
        <p:nvSpPr>
          <p:cNvPr id="14" name="文本框 13">
            <a:extLst>
              <a:ext uri="{FF2B5EF4-FFF2-40B4-BE49-F238E27FC236}">
                <a16:creationId xmlns:a16="http://schemas.microsoft.com/office/drawing/2014/main" id="{8111208A-FCA6-B5FA-7D50-1C462B25F6D3}"/>
              </a:ext>
            </a:extLst>
          </p:cNvPr>
          <p:cNvSpPr txBox="1"/>
          <p:nvPr/>
        </p:nvSpPr>
        <p:spPr>
          <a:xfrm>
            <a:off x="10381363" y="6513024"/>
            <a:ext cx="1218314" cy="261610"/>
          </a:xfrm>
          <a:prstGeom prst="rect">
            <a:avLst/>
          </a:prstGeom>
          <a:noFill/>
        </p:spPr>
        <p:txBody>
          <a:bodyPr wrap="square">
            <a:spAutoFit/>
          </a:bodyPr>
          <a:lstStyle/>
          <a:p>
            <a:r>
              <a:rPr lang="zh-CN" altLang="en-US" sz="1100" dirty="0">
                <a:latin typeface="微软雅黑" panose="020B0503020204020204" pitchFamily="34" charset="-122"/>
                <a:ea typeface="微软雅黑" panose="020B0503020204020204" pitchFamily="34" charset="-122"/>
              </a:rPr>
              <a:t>奥司他韦说明书</a:t>
            </a:r>
            <a:endParaRPr lang="zh-CN" altLang="en-US" sz="11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wd">
                                    <p:tmAbs val="100"/>
                                  </p:iterate>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par>
                          <p:cTn id="11" fill="hold">
                            <p:stCondLst>
                              <p:cond delay="0"/>
                            </p:stCondLst>
                            <p:childTnLst>
                              <p:par>
                                <p:cTn id="12" presetID="22" presetClass="entr" presetSubtype="8"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wipe(left)">
                                      <p:cBhvr>
                                        <p:cTn id="14" dur="500"/>
                                        <p:tgtEl>
                                          <p:spTgt spid="23"/>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left)">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32"/>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childTnLst>
                          </p:cTn>
                        </p:par>
                        <p:par>
                          <p:cTn id="31" fill="hold">
                            <p:stCondLst>
                              <p:cond delay="0"/>
                            </p:stCondLst>
                            <p:childTnLst>
                              <p:par>
                                <p:cTn id="32" presetID="22" presetClass="entr" presetSubtype="8"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left)">
                                      <p:cBhvr>
                                        <p:cTn id="34" dur="500"/>
                                        <p:tgtEl>
                                          <p:spTgt spid="45"/>
                                        </p:tgtEl>
                                      </p:cBhvr>
                                    </p:animEffect>
                                  </p:childTnLst>
                                </p:cTn>
                              </p:par>
                            </p:childTnLst>
                          </p:cTn>
                        </p:par>
                        <p:par>
                          <p:cTn id="35" fill="hold">
                            <p:stCondLst>
                              <p:cond delay="500"/>
                            </p:stCondLst>
                            <p:childTnLst>
                              <p:par>
                                <p:cTn id="36" presetID="22" presetClass="entr" presetSubtype="8" fill="hold" nodeType="afterEffect">
                                  <p:stCondLst>
                                    <p:cond delay="0"/>
                                  </p:stCondLst>
                                  <p:childTnLst>
                                    <p:set>
                                      <p:cBhvr>
                                        <p:cTn id="37" dur="1" fill="hold">
                                          <p:stCondLst>
                                            <p:cond delay="0"/>
                                          </p:stCondLst>
                                        </p:cTn>
                                        <p:tgtEl>
                                          <p:spTgt spid="47"/>
                                        </p:tgtEl>
                                        <p:attrNameLst>
                                          <p:attrName>style.visibility</p:attrName>
                                        </p:attrNameLst>
                                      </p:cBhvr>
                                      <p:to>
                                        <p:strVal val="visible"/>
                                      </p:to>
                                    </p:set>
                                    <p:animEffect transition="in" filter="wipe(left)">
                                      <p:cBhvr>
                                        <p:cTn id="3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5" grpId="0"/>
      <p:bldP spid="27" grpId="0" animBg="1"/>
      <p:bldP spid="28" grpId="0" bldLvl="0" animBg="1"/>
      <p:bldP spid="32" grpId="0" bldLvl="0" animBg="1"/>
      <p:bldP spid="36" grpId="0" bldLvl="0" animBg="1"/>
      <p:bldP spid="3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b="1" dirty="0">
                <a:latin typeface="微软雅黑" panose="020B0503020204020204" pitchFamily="34" charset="-122"/>
                <a:ea typeface="微软雅黑" panose="020B0503020204020204" pitchFamily="34" charset="-122"/>
              </a:rPr>
              <a:t>奥司他韦</a:t>
            </a:r>
            <a:r>
              <a:rPr lang="en-US"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用法用量</a:t>
            </a:r>
          </a:p>
        </p:txBody>
      </p:sp>
      <p:sp>
        <p:nvSpPr>
          <p:cNvPr id="5" name="TextBox 18"/>
          <p:cNvSpPr txBox="1"/>
          <p:nvPr/>
        </p:nvSpPr>
        <p:spPr>
          <a:xfrm>
            <a:off x="407368" y="1124744"/>
            <a:ext cx="5760640" cy="204895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9pPr>
          </a:lstStyle>
          <a:p>
            <a:pPr>
              <a:lnSpc>
                <a:spcPct val="200000"/>
              </a:lnSpc>
              <a:buClr>
                <a:srgbClr val="C00000"/>
              </a:buClr>
            </a:pPr>
            <a:r>
              <a:rPr lang="zh-CN" altLang="en-US" b="1" dirty="0"/>
              <a:t>流感的治疗：</a:t>
            </a:r>
            <a:endParaRPr lang="en-US" altLang="zh-CN" b="1" dirty="0"/>
          </a:p>
          <a:p>
            <a:pPr>
              <a:lnSpc>
                <a:spcPct val="200000"/>
              </a:lnSpc>
              <a:buClr>
                <a:srgbClr val="C00000"/>
              </a:buClr>
            </a:pPr>
            <a:r>
              <a:rPr lang="zh-CN" altLang="en-US" sz="1600" dirty="0">
                <a:latin typeface="微软雅黑" panose="020B0503020204020204" pitchFamily="34" charset="-122"/>
                <a:ea typeface="微软雅黑" panose="020B0503020204020204" pitchFamily="34" charset="-122"/>
              </a:rPr>
              <a:t>用于成人和1岁及</a:t>
            </a:r>
            <a:r>
              <a:rPr lang="en-US" altLang="zh-CN" sz="1600" dirty="0">
                <a:latin typeface="微软雅黑" panose="020B0503020204020204" pitchFamily="34" charset="-122"/>
                <a:ea typeface="微软雅黑" panose="020B0503020204020204" pitchFamily="34" charset="-122"/>
              </a:rPr>
              <a:t>1</a:t>
            </a:r>
            <a:r>
              <a:rPr lang="zh-CN" altLang="en-US" sz="1600" dirty="0">
                <a:latin typeface="微软雅黑" panose="020B0503020204020204" pitchFamily="34" charset="-122"/>
                <a:ea typeface="微软雅黑" panose="020B0503020204020204" pitchFamily="34" charset="-122"/>
              </a:rPr>
              <a:t>岁以上儿童的甲型和乙型流感</a:t>
            </a:r>
            <a:r>
              <a:rPr lang="zh-CN" altLang="en-US" sz="1600" dirty="0">
                <a:solidFill>
                  <a:srgbClr val="FF0000"/>
                </a:solidFill>
                <a:latin typeface="微软雅黑" panose="020B0503020204020204" pitchFamily="34" charset="-122"/>
                <a:ea typeface="微软雅黑" panose="020B0503020204020204" pitchFamily="34" charset="-122"/>
              </a:rPr>
              <a:t>治疗。</a:t>
            </a:r>
            <a:endParaRPr lang="en-US" altLang="zh-CN" sz="1600" dirty="0">
              <a:solidFill>
                <a:srgbClr val="FF0000"/>
              </a:solidFill>
              <a:latin typeface="微软雅黑" panose="020B0503020204020204" pitchFamily="34" charset="-122"/>
              <a:ea typeface="微软雅黑" panose="020B0503020204020204" pitchFamily="34" charset="-122"/>
            </a:endParaRPr>
          </a:p>
          <a:p>
            <a:pPr>
              <a:lnSpc>
                <a:spcPct val="200000"/>
              </a:lnSpc>
              <a:buClr>
                <a:srgbClr val="C00000"/>
              </a:buClr>
              <a:buFont typeface="Wingdings" panose="05000000000000000000" pitchFamily="2" charset="2"/>
              <a:buChar char="u"/>
            </a:pPr>
            <a:r>
              <a:rPr lang="zh-CN" altLang="en-US" sz="1600" dirty="0"/>
              <a:t>在流感症状开始的</a:t>
            </a:r>
            <a:r>
              <a:rPr lang="en-US" altLang="zh-CN" sz="1600" dirty="0"/>
              <a:t>48h</a:t>
            </a:r>
            <a:r>
              <a:rPr lang="zh-CN" altLang="en-US" sz="1600" dirty="0"/>
              <a:t>内（理想状态为</a:t>
            </a:r>
            <a:r>
              <a:rPr lang="en-US" altLang="zh-CN" sz="1600" dirty="0">
                <a:solidFill>
                  <a:srgbClr val="C00000"/>
                </a:solidFill>
              </a:rPr>
              <a:t>36h</a:t>
            </a:r>
            <a:r>
              <a:rPr lang="zh-CN" altLang="en-US" sz="1600" dirty="0">
                <a:solidFill>
                  <a:srgbClr val="C00000"/>
                </a:solidFill>
              </a:rPr>
              <a:t>内</a:t>
            </a:r>
            <a:r>
              <a:rPr lang="zh-CN" altLang="en-US" sz="1600" dirty="0"/>
              <a:t>）就应开始治疗。</a:t>
            </a:r>
            <a:endParaRPr lang="en-US" altLang="zh-CN" sz="1600" dirty="0"/>
          </a:p>
          <a:p>
            <a:pPr>
              <a:lnSpc>
                <a:spcPct val="200000"/>
              </a:lnSpc>
              <a:buClr>
                <a:srgbClr val="C00000"/>
              </a:buClr>
              <a:buFont typeface="Wingdings" panose="05000000000000000000" pitchFamily="2" charset="2"/>
              <a:buChar char="Ø"/>
            </a:pPr>
            <a:r>
              <a:rPr lang="zh-CN" altLang="en-US" sz="1600" dirty="0"/>
              <a:t>成人和青少年：每次</a:t>
            </a:r>
            <a:r>
              <a:rPr lang="en-US" altLang="zh-CN" sz="1600" dirty="0">
                <a:solidFill>
                  <a:srgbClr val="FF0000"/>
                </a:solidFill>
              </a:rPr>
              <a:t>75mg</a:t>
            </a:r>
            <a:r>
              <a:rPr lang="zh-CN" altLang="en-US" sz="1600" dirty="0">
                <a:solidFill>
                  <a:srgbClr val="FF0000"/>
                </a:solidFill>
              </a:rPr>
              <a:t>，每日</a:t>
            </a:r>
            <a:r>
              <a:rPr lang="en-US" altLang="zh-CN" sz="1600" dirty="0">
                <a:solidFill>
                  <a:srgbClr val="FF0000"/>
                </a:solidFill>
              </a:rPr>
              <a:t>2</a:t>
            </a:r>
            <a:r>
              <a:rPr lang="zh-CN" altLang="en-US" sz="1600" dirty="0">
                <a:solidFill>
                  <a:srgbClr val="FF0000"/>
                </a:solidFill>
              </a:rPr>
              <a:t>次，共</a:t>
            </a:r>
            <a:r>
              <a:rPr lang="en-US" altLang="zh-CN" sz="1600" dirty="0">
                <a:solidFill>
                  <a:srgbClr val="FF0000"/>
                </a:solidFill>
              </a:rPr>
              <a:t>5</a:t>
            </a:r>
            <a:r>
              <a:rPr lang="zh-CN" altLang="en-US" sz="1600" dirty="0">
                <a:solidFill>
                  <a:srgbClr val="FF0000"/>
                </a:solidFill>
              </a:rPr>
              <a:t>天</a:t>
            </a:r>
            <a:r>
              <a:rPr lang="zh-CN" altLang="en-US" sz="1600" dirty="0"/>
              <a:t>。</a:t>
            </a:r>
            <a:endParaRPr lang="en-US" altLang="zh-CN" sz="1600" dirty="0"/>
          </a:p>
        </p:txBody>
      </p:sp>
      <p:pic>
        <p:nvPicPr>
          <p:cNvPr id="6" name="table"/>
          <p:cNvPicPr>
            <a:picLocks noGrp="1"/>
          </p:cNvPicPr>
          <p:nvPr/>
        </p:nvPicPr>
        <p:blipFill>
          <a:blip r:embed="rId2"/>
          <a:stretch>
            <a:fillRect/>
          </a:stretch>
        </p:blipFill>
        <p:spPr>
          <a:xfrm>
            <a:off x="7104112" y="2409753"/>
            <a:ext cx="4165600" cy="2615073"/>
          </a:xfrm>
          <a:prstGeom prst="rect">
            <a:avLst/>
          </a:prstGeom>
          <a:solidFill>
            <a:schemeClr val="accent1">
              <a:lumMod val="20000"/>
              <a:lumOff val="80000"/>
            </a:schemeClr>
          </a:solidFill>
          <a:ln>
            <a:solidFill>
              <a:schemeClr val="accent1">
                <a:lumMod val="20000"/>
                <a:lumOff val="80000"/>
              </a:schemeClr>
            </a:solidFill>
          </a:ln>
        </p:spPr>
      </p:pic>
      <p:sp>
        <p:nvSpPr>
          <p:cNvPr id="7" name="TextBox 17"/>
          <p:cNvSpPr txBox="1"/>
          <p:nvPr/>
        </p:nvSpPr>
        <p:spPr>
          <a:xfrm>
            <a:off x="405338" y="3645024"/>
            <a:ext cx="5759027" cy="235673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9pPr>
          </a:lstStyle>
          <a:p>
            <a:pPr>
              <a:lnSpc>
                <a:spcPct val="150000"/>
              </a:lnSpc>
              <a:buClr>
                <a:srgbClr val="C00000"/>
              </a:buClr>
            </a:pPr>
            <a:r>
              <a:rPr lang="zh-CN" altLang="en-US" b="1" dirty="0"/>
              <a:t>流感的预防：</a:t>
            </a:r>
            <a:endParaRPr lang="en-US" altLang="zh-CN" b="1" dirty="0"/>
          </a:p>
          <a:p>
            <a:pPr>
              <a:lnSpc>
                <a:spcPct val="150000"/>
              </a:lnSpc>
              <a:buClr>
                <a:srgbClr val="C00000"/>
              </a:buClr>
              <a:buFont typeface="Wingdings" panose="05000000000000000000" pitchFamily="2" charset="2"/>
              <a:buChar char="u"/>
            </a:pPr>
            <a:r>
              <a:rPr lang="zh-CN" altLang="en-US" sz="1600" dirty="0">
                <a:latin typeface="微软雅黑" panose="020B0503020204020204" pitchFamily="34" charset="-122"/>
                <a:ea typeface="微软雅黑" panose="020B0503020204020204" pitchFamily="34" charset="-122"/>
              </a:rPr>
              <a:t>用于</a:t>
            </a:r>
            <a:r>
              <a:rPr lang="zh-CN" altLang="en-US" sz="1600" dirty="0">
                <a:solidFill>
                  <a:srgbClr val="FF0000"/>
                </a:solidFill>
                <a:latin typeface="微软雅黑" panose="020B0503020204020204" pitchFamily="34" charset="-122"/>
                <a:ea typeface="微软雅黑" panose="020B0503020204020204" pitchFamily="34" charset="-122"/>
              </a:rPr>
              <a:t>成人</a:t>
            </a:r>
            <a:r>
              <a:rPr lang="zh-CN" altLang="en-US" sz="1600" dirty="0">
                <a:latin typeface="微软雅黑" panose="020B0503020204020204" pitchFamily="34" charset="-122"/>
                <a:ea typeface="微软雅黑" panose="020B0503020204020204" pitchFamily="34" charset="-122"/>
              </a:rPr>
              <a:t>和 </a:t>
            </a:r>
            <a:r>
              <a:rPr lang="zh-CN" altLang="en-US" sz="1600" dirty="0">
                <a:solidFill>
                  <a:srgbClr val="FF0000"/>
                </a:solidFill>
                <a:latin typeface="微软雅黑" panose="020B0503020204020204" pitchFamily="34" charset="-122"/>
                <a:ea typeface="微软雅黑" panose="020B0503020204020204" pitchFamily="34" charset="-122"/>
              </a:rPr>
              <a:t>13 岁及 13 岁以上青少年</a:t>
            </a:r>
            <a:r>
              <a:rPr lang="zh-CN" altLang="en-US" sz="1600" dirty="0">
                <a:latin typeface="微软雅黑" panose="020B0503020204020204" pitchFamily="34" charset="-122"/>
                <a:ea typeface="微软雅黑" panose="020B0503020204020204" pitchFamily="34" charset="-122"/>
              </a:rPr>
              <a:t>的甲型和乙型流感的</a:t>
            </a:r>
            <a:r>
              <a:rPr lang="zh-CN" altLang="en-US" sz="1600" dirty="0">
                <a:solidFill>
                  <a:srgbClr val="FF0000"/>
                </a:solidFill>
                <a:latin typeface="微软雅黑" panose="020B0503020204020204" pitchFamily="34" charset="-122"/>
                <a:ea typeface="微软雅黑" panose="020B0503020204020204" pitchFamily="34" charset="-122"/>
              </a:rPr>
              <a:t>预防</a:t>
            </a:r>
            <a:r>
              <a:rPr lang="zh-CN" altLang="en-US" sz="1800" dirty="0">
                <a:latin typeface="微软雅黑" panose="020B0503020204020204" pitchFamily="34" charset="-122"/>
                <a:ea typeface="微软雅黑" panose="020B0503020204020204" pitchFamily="34" charset="-122"/>
              </a:rPr>
              <a:t>。</a:t>
            </a:r>
            <a:endParaRPr lang="en-US" altLang="zh-CN" dirty="0"/>
          </a:p>
          <a:p>
            <a:pPr>
              <a:lnSpc>
                <a:spcPct val="150000"/>
              </a:lnSpc>
              <a:buClr>
                <a:srgbClr val="C00000"/>
              </a:buClr>
              <a:buFont typeface="Wingdings" panose="05000000000000000000" pitchFamily="2" charset="2"/>
              <a:buChar char="Ø"/>
            </a:pPr>
            <a:r>
              <a:rPr lang="zh-CN" altLang="en-US" sz="1600" dirty="0"/>
              <a:t>与流感患者密切接触后流感的预防剂量为</a:t>
            </a:r>
            <a:r>
              <a:rPr lang="en-US" altLang="zh-CN" sz="1600" dirty="0">
                <a:solidFill>
                  <a:srgbClr val="FF0000"/>
                </a:solidFill>
              </a:rPr>
              <a:t>75mg</a:t>
            </a:r>
            <a:r>
              <a:rPr lang="zh-CN" altLang="en-US" sz="1600" dirty="0">
                <a:solidFill>
                  <a:srgbClr val="FF0000"/>
                </a:solidFill>
              </a:rPr>
              <a:t>，每日</a:t>
            </a:r>
            <a:r>
              <a:rPr lang="en-US" altLang="zh-CN" sz="1600" dirty="0">
                <a:solidFill>
                  <a:srgbClr val="FF0000"/>
                </a:solidFill>
              </a:rPr>
              <a:t>1</a:t>
            </a:r>
            <a:r>
              <a:rPr lang="zh-CN" altLang="en-US" sz="1600" dirty="0">
                <a:solidFill>
                  <a:srgbClr val="FF0000"/>
                </a:solidFill>
              </a:rPr>
              <a:t>次</a:t>
            </a:r>
            <a:r>
              <a:rPr lang="zh-CN" altLang="en-US" sz="1600" dirty="0"/>
              <a:t>，应在密切接触后</a:t>
            </a:r>
            <a:r>
              <a:rPr lang="en-US" altLang="zh-CN" sz="1600" dirty="0"/>
              <a:t>2</a:t>
            </a:r>
            <a:r>
              <a:rPr lang="zh-CN" altLang="en-US" sz="1600" dirty="0"/>
              <a:t>天内服用。</a:t>
            </a:r>
            <a:endParaRPr lang="en-US" altLang="zh-CN" sz="1600" dirty="0"/>
          </a:p>
          <a:p>
            <a:pPr>
              <a:lnSpc>
                <a:spcPct val="150000"/>
              </a:lnSpc>
              <a:buClr>
                <a:srgbClr val="C00000"/>
              </a:buClr>
              <a:buFont typeface="Wingdings" panose="05000000000000000000" pitchFamily="2" charset="2"/>
              <a:buChar char="Ø"/>
            </a:pPr>
            <a:r>
              <a:rPr lang="zh-CN" altLang="en-US" sz="1600" dirty="0">
                <a:solidFill>
                  <a:srgbClr val="FF0000"/>
                </a:solidFill>
              </a:rPr>
              <a:t>流感季节</a:t>
            </a:r>
            <a:r>
              <a:rPr lang="zh-CN" altLang="en-US" sz="1600" dirty="0"/>
              <a:t>预防流感推荐剂量为</a:t>
            </a:r>
            <a:r>
              <a:rPr lang="en-US" altLang="zh-CN" sz="1600" dirty="0"/>
              <a:t>75mg</a:t>
            </a:r>
            <a:r>
              <a:rPr lang="zh-CN" altLang="en-US" sz="1600" dirty="0"/>
              <a:t>，每日</a:t>
            </a:r>
            <a:r>
              <a:rPr lang="en-US" altLang="zh-CN" sz="1600" dirty="0"/>
              <a:t>1</a:t>
            </a:r>
            <a:r>
              <a:rPr lang="zh-CN" altLang="en-US" sz="1600" dirty="0"/>
              <a:t>次。</a:t>
            </a:r>
            <a:endParaRPr lang="en-US" altLang="zh-CN" sz="1600" dirty="0"/>
          </a:p>
        </p:txBody>
      </p:sp>
      <p:sp>
        <p:nvSpPr>
          <p:cNvPr id="8" name="文本框 7"/>
          <p:cNvSpPr txBox="1"/>
          <p:nvPr/>
        </p:nvSpPr>
        <p:spPr>
          <a:xfrm>
            <a:off x="7032104" y="1749113"/>
            <a:ext cx="1467068" cy="400110"/>
          </a:xfrm>
          <a:prstGeom prst="rect">
            <a:avLst/>
          </a:prstGeom>
          <a:noFill/>
        </p:spPr>
        <p:txBody>
          <a:bodyPr wrap="none" rtlCol="0">
            <a:spAutoFit/>
          </a:bodyPr>
          <a:lstStyle/>
          <a:p>
            <a:r>
              <a:rPr lang="zh-CN" altLang="en-US" sz="2000" b="1" dirty="0">
                <a:latin typeface="微软雅黑" panose="020B0503020204020204" pitchFamily="34" charset="-122"/>
                <a:ea typeface="微软雅黑" panose="020B0503020204020204" pitchFamily="34" charset="-122"/>
              </a:rPr>
              <a:t>儿童剂量：</a:t>
            </a:r>
          </a:p>
        </p:txBody>
      </p:sp>
      <p:sp>
        <p:nvSpPr>
          <p:cNvPr id="3" name="圆角矩形 2"/>
          <p:cNvSpPr/>
          <p:nvPr/>
        </p:nvSpPr>
        <p:spPr>
          <a:xfrm>
            <a:off x="7320280" y="3573144"/>
            <a:ext cx="143872" cy="359911"/>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9" name="圆角矩形 2"/>
          <p:cNvSpPr/>
          <p:nvPr/>
        </p:nvSpPr>
        <p:spPr>
          <a:xfrm>
            <a:off x="7248344" y="4129675"/>
            <a:ext cx="575848" cy="359911"/>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b="1" dirty="0">
                <a:solidFill>
                  <a:schemeClr val="tx1"/>
                </a:solidFill>
                <a:latin typeface="微软雅黑" panose="020B0503020204020204" pitchFamily="34" charset="-122"/>
                <a:ea typeface="微软雅黑" panose="020B0503020204020204" pitchFamily="34" charset="-122"/>
              </a:rPr>
              <a:t>23</a:t>
            </a:r>
            <a:endParaRPr lang="zh-CN" altLang="en-US" b="1" dirty="0">
              <a:solidFill>
                <a:schemeClr val="tx1"/>
              </a:solidFill>
              <a:latin typeface="微软雅黑" panose="020B0503020204020204" pitchFamily="34" charset="-122"/>
              <a:ea typeface="微软雅黑" panose="020B0503020204020204" pitchFamily="34" charset="-122"/>
            </a:endParaRPr>
          </a:p>
        </p:txBody>
      </p:sp>
      <p:sp>
        <p:nvSpPr>
          <p:cNvPr id="4" name="文本框 3">
            <a:extLst>
              <a:ext uri="{FF2B5EF4-FFF2-40B4-BE49-F238E27FC236}">
                <a16:creationId xmlns:a16="http://schemas.microsoft.com/office/drawing/2014/main" id="{84B7E6F1-82ED-7358-B01A-7B87133C7137}"/>
              </a:ext>
            </a:extLst>
          </p:cNvPr>
          <p:cNvSpPr txBox="1"/>
          <p:nvPr/>
        </p:nvSpPr>
        <p:spPr>
          <a:xfrm>
            <a:off x="10381363" y="6513024"/>
            <a:ext cx="1218314" cy="261610"/>
          </a:xfrm>
          <a:prstGeom prst="rect">
            <a:avLst/>
          </a:prstGeom>
          <a:noFill/>
        </p:spPr>
        <p:txBody>
          <a:bodyPr wrap="square">
            <a:spAutoFit/>
          </a:bodyPr>
          <a:lstStyle/>
          <a:p>
            <a:r>
              <a:rPr lang="zh-CN" altLang="en-US" sz="1100" dirty="0">
                <a:latin typeface="微软雅黑" panose="020B0503020204020204" pitchFamily="34" charset="-122"/>
                <a:ea typeface="微软雅黑" panose="020B0503020204020204" pitchFamily="34" charset="-122"/>
              </a:rPr>
              <a:t>奥司他韦说明书</a:t>
            </a:r>
            <a:endParaRPr lang="zh-CN" alt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b="1" dirty="0">
                <a:latin typeface="微软雅黑" panose="020B0503020204020204" pitchFamily="34" charset="-122"/>
                <a:ea typeface="微软雅黑" panose="020B0503020204020204" pitchFamily="34" charset="-122"/>
              </a:rPr>
              <a:t>奥司他韦</a:t>
            </a:r>
            <a:r>
              <a:rPr lang="en-US"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特殊人群</a:t>
            </a:r>
          </a:p>
        </p:txBody>
      </p:sp>
      <p:cxnSp>
        <p:nvCxnSpPr>
          <p:cNvPr id="61" name="直接连接符 60"/>
          <p:cNvCxnSpPr/>
          <p:nvPr/>
        </p:nvCxnSpPr>
        <p:spPr>
          <a:xfrm>
            <a:off x="0" y="800100"/>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1631860" y="1341331"/>
            <a:ext cx="10142521" cy="4003673"/>
            <a:chOff x="1177812" y="908445"/>
            <a:chExt cx="7835937" cy="3211748"/>
          </a:xfrm>
        </p:grpSpPr>
        <p:grpSp>
          <p:nvGrpSpPr>
            <p:cNvPr id="23" name="组合 34"/>
            <p:cNvGrpSpPr/>
            <p:nvPr/>
          </p:nvGrpSpPr>
          <p:grpSpPr>
            <a:xfrm>
              <a:off x="1187624" y="908445"/>
              <a:ext cx="7826125" cy="439169"/>
              <a:chOff x="2195736" y="908445"/>
              <a:chExt cx="7826125" cy="439169"/>
            </a:xfrm>
          </p:grpSpPr>
          <p:sp>
            <p:nvSpPr>
              <p:cNvPr id="52" name="Oval 10"/>
              <p:cNvSpPr>
                <a:spLocks noChangeArrowheads="1"/>
              </p:cNvSpPr>
              <p:nvPr/>
            </p:nvSpPr>
            <p:spPr bwMode="auto">
              <a:xfrm>
                <a:off x="2195736" y="908445"/>
                <a:ext cx="439169" cy="439169"/>
              </a:xfrm>
              <a:prstGeom prst="ellipse">
                <a:avLst/>
              </a:prstGeom>
              <a:solidFill>
                <a:srgbClr val="4B649F"/>
              </a:solidFill>
              <a:ln>
                <a:noFill/>
              </a:ln>
              <a:effectLst>
                <a:outerShdw blurRad="50800" dist="38100" dir="2700000" algn="tl" rotWithShape="0">
                  <a:prstClr val="black">
                    <a:alpha val="40000"/>
                  </a:prstClr>
                </a:outerShdw>
              </a:effec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b="1" dirty="0">
                    <a:solidFill>
                      <a:schemeClr val="bg1"/>
                    </a:solidFill>
                    <a:latin typeface="微软雅黑" panose="020B0503020204020204" pitchFamily="34" charset="-122"/>
                    <a:ea typeface="微软雅黑" panose="020B0503020204020204" pitchFamily="34" charset="-122"/>
                  </a:rPr>
                  <a:t>1</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53" name="TextBox 19"/>
              <p:cNvSpPr txBox="1">
                <a:spLocks noChangeArrowheads="1"/>
              </p:cNvSpPr>
              <p:nvPr/>
            </p:nvSpPr>
            <p:spPr bwMode="auto">
              <a:xfrm>
                <a:off x="2669972" y="984098"/>
                <a:ext cx="7351889" cy="296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b="1" dirty="0">
                    <a:solidFill>
                      <a:schemeClr val="tx1">
                        <a:lumMod val="50000"/>
                      </a:schemeClr>
                    </a:solidFill>
                    <a:latin typeface="微软雅黑" panose="020B0503020204020204" pitchFamily="34" charset="-122"/>
                    <a:ea typeface="微软雅黑" panose="020B0503020204020204" pitchFamily="34" charset="-122"/>
                  </a:rPr>
                  <a:t>妊娠期：</a:t>
                </a:r>
                <a:r>
                  <a:rPr lang="zh-CN" altLang="en-US" sz="1600" b="1" dirty="0">
                    <a:latin typeface="微软雅黑" panose="020B0503020204020204" pitchFamily="34" charset="-122"/>
                    <a:ea typeface="微软雅黑" panose="020B0503020204020204" pitchFamily="34" charset="-122"/>
                  </a:rPr>
                  <a:t>对现有安全性和获益信息、流行性病毒株致病性和妊娠妇女的基本条件评估后确定是否服用。</a:t>
                </a:r>
                <a:endParaRPr lang="zh-CN" altLang="zh-CN" sz="1600" b="1" dirty="0">
                  <a:latin typeface="微软雅黑" panose="020B0503020204020204" pitchFamily="34" charset="-122"/>
                  <a:ea typeface="微软雅黑" panose="020B0503020204020204" pitchFamily="34" charset="-122"/>
                </a:endParaRPr>
              </a:p>
            </p:txBody>
          </p:sp>
        </p:grpSp>
        <p:grpSp>
          <p:nvGrpSpPr>
            <p:cNvPr id="32" name="组合 36"/>
            <p:cNvGrpSpPr/>
            <p:nvPr/>
          </p:nvGrpSpPr>
          <p:grpSpPr>
            <a:xfrm>
              <a:off x="1177901" y="1445715"/>
              <a:ext cx="6936457" cy="2589098"/>
              <a:chOff x="1257030" y="1445715"/>
              <a:chExt cx="6936457" cy="2589098"/>
            </a:xfrm>
          </p:grpSpPr>
          <p:sp>
            <p:nvSpPr>
              <p:cNvPr id="50" name="Oval 13"/>
              <p:cNvSpPr>
                <a:spLocks noChangeArrowheads="1"/>
              </p:cNvSpPr>
              <p:nvPr/>
            </p:nvSpPr>
            <p:spPr bwMode="auto">
              <a:xfrm>
                <a:off x="1257030" y="1445715"/>
                <a:ext cx="440359" cy="439169"/>
              </a:xfrm>
              <a:prstGeom prst="ellipse">
                <a:avLst/>
              </a:prstGeom>
              <a:solidFill>
                <a:schemeClr val="accent2">
                  <a:lumMod val="75000"/>
                </a:schemeClr>
              </a:solidFill>
              <a:ln>
                <a:noFill/>
              </a:ln>
              <a:effectLst>
                <a:outerShdw blurRad="50800" dist="38100" dir="2700000" algn="tl" rotWithShape="0">
                  <a:prstClr val="black">
                    <a:alpha val="40000"/>
                  </a:prstClr>
                </a:outerShdw>
              </a:effec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b="1" dirty="0">
                    <a:solidFill>
                      <a:schemeClr val="bg1"/>
                    </a:solidFill>
                    <a:latin typeface="微软雅黑" panose="020B0503020204020204" pitchFamily="34" charset="-122"/>
                    <a:ea typeface="微软雅黑" panose="020B0503020204020204" pitchFamily="34" charset="-122"/>
                  </a:rPr>
                  <a:t>2</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51" name="TextBox 19"/>
              <p:cNvSpPr txBox="1">
                <a:spLocks noChangeArrowheads="1"/>
              </p:cNvSpPr>
              <p:nvPr/>
            </p:nvSpPr>
            <p:spPr bwMode="auto">
              <a:xfrm>
                <a:off x="1868972" y="3738535"/>
                <a:ext cx="6324515" cy="296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b="1" dirty="0">
                    <a:latin typeface="微软雅黑" panose="020B0503020204020204" pitchFamily="34" charset="-122"/>
                    <a:ea typeface="微软雅黑" panose="020B0503020204020204" pitchFamily="34" charset="-122"/>
                  </a:rPr>
                  <a:t>哺乳期：</a:t>
                </a:r>
                <a:r>
                  <a:rPr lang="zh-CN" altLang="en-US" sz="1600" b="1" dirty="0">
                    <a:latin typeface="微软雅黑" panose="020B0503020204020204" pitchFamily="34" charset="-122"/>
                    <a:ea typeface="微软雅黑" panose="020B0503020204020204" pitchFamily="34" charset="-122"/>
                  </a:rPr>
                  <a:t>结合流行病毒株的致病性和哺乳期妇女的基本条件可以考虑应用奥司他韦。</a:t>
                </a:r>
                <a:endParaRPr lang="zh-CN" altLang="zh-CN" sz="1600" b="1" dirty="0">
                  <a:latin typeface="微软雅黑" panose="020B0503020204020204" pitchFamily="34" charset="-122"/>
                  <a:ea typeface="微软雅黑" panose="020B0503020204020204" pitchFamily="34" charset="-122"/>
                </a:endParaRPr>
              </a:p>
            </p:txBody>
          </p:sp>
        </p:grpSp>
        <p:grpSp>
          <p:nvGrpSpPr>
            <p:cNvPr id="33" name="组合 37"/>
            <p:cNvGrpSpPr/>
            <p:nvPr/>
          </p:nvGrpSpPr>
          <p:grpSpPr>
            <a:xfrm>
              <a:off x="1177875" y="2005423"/>
              <a:ext cx="5484965" cy="439169"/>
              <a:chOff x="792704" y="2142318"/>
              <a:chExt cx="5484965" cy="439169"/>
            </a:xfrm>
          </p:grpSpPr>
          <p:sp>
            <p:nvSpPr>
              <p:cNvPr id="48" name="Oval 14"/>
              <p:cNvSpPr>
                <a:spLocks noChangeArrowheads="1"/>
              </p:cNvSpPr>
              <p:nvPr/>
            </p:nvSpPr>
            <p:spPr bwMode="auto">
              <a:xfrm>
                <a:off x="792704" y="2142318"/>
                <a:ext cx="439169" cy="439169"/>
              </a:xfrm>
              <a:prstGeom prst="ellipse">
                <a:avLst/>
              </a:prstGeom>
              <a:solidFill>
                <a:srgbClr val="4B649F"/>
              </a:solidFill>
              <a:ln>
                <a:noFill/>
              </a:ln>
              <a:effectLst>
                <a:outerShdw blurRad="50800" dist="38100" dir="2700000" algn="tl" rotWithShape="0">
                  <a:prstClr val="black">
                    <a:alpha val="40000"/>
                  </a:prstClr>
                </a:outerShdw>
              </a:effec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b="1" dirty="0">
                    <a:solidFill>
                      <a:schemeClr val="bg1"/>
                    </a:solidFill>
                    <a:latin typeface="微软雅黑" panose="020B0503020204020204" pitchFamily="34" charset="-122"/>
                    <a:ea typeface="微软雅黑" panose="020B0503020204020204" pitchFamily="34" charset="-122"/>
                  </a:rPr>
                  <a:t>3</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9" name="TextBox 19"/>
              <p:cNvSpPr txBox="1">
                <a:spLocks noChangeArrowheads="1"/>
              </p:cNvSpPr>
              <p:nvPr/>
            </p:nvSpPr>
            <p:spPr bwMode="auto">
              <a:xfrm>
                <a:off x="1348870" y="2200538"/>
                <a:ext cx="4928799" cy="296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b="1" dirty="0">
                    <a:latin typeface="微软雅黑" panose="020B0503020204020204" pitchFamily="34" charset="-122"/>
                    <a:ea typeface="微软雅黑" panose="020B0503020204020204" pitchFamily="34" charset="-122"/>
                  </a:rPr>
                  <a:t>儿童：</a:t>
                </a:r>
                <a:r>
                  <a:rPr lang="en-US" altLang="zh-CN" sz="1600" b="1" dirty="0">
                    <a:latin typeface="微软雅黑" panose="020B0503020204020204" pitchFamily="34" charset="-122"/>
                    <a:ea typeface="微软雅黑" panose="020B0503020204020204" pitchFamily="34" charset="-122"/>
                  </a:rPr>
                  <a:t>1</a:t>
                </a:r>
                <a:r>
                  <a:rPr lang="zh-CN" altLang="en-US" sz="1600" b="1" dirty="0">
                    <a:latin typeface="微软雅黑" panose="020B0503020204020204" pitchFamily="34" charset="-122"/>
                    <a:ea typeface="微软雅黑" panose="020B0503020204020204" pitchFamily="34" charset="-122"/>
                  </a:rPr>
                  <a:t>岁以下儿童用药无资料。</a:t>
                </a:r>
                <a:endParaRPr lang="zh-CN" altLang="zh-CN" sz="1600" b="1" dirty="0">
                  <a:latin typeface="微软雅黑" panose="020B0503020204020204" pitchFamily="34" charset="-122"/>
                  <a:ea typeface="微软雅黑" panose="020B0503020204020204" pitchFamily="34" charset="-122"/>
                </a:endParaRPr>
              </a:p>
            </p:txBody>
          </p:sp>
        </p:grpSp>
        <p:grpSp>
          <p:nvGrpSpPr>
            <p:cNvPr id="34" name="组合 39"/>
            <p:cNvGrpSpPr/>
            <p:nvPr/>
          </p:nvGrpSpPr>
          <p:grpSpPr>
            <a:xfrm>
              <a:off x="1177982" y="1504972"/>
              <a:ext cx="6106166" cy="1487658"/>
              <a:chOff x="648060" y="1778762"/>
              <a:chExt cx="5632097" cy="1487658"/>
            </a:xfrm>
          </p:grpSpPr>
          <p:sp>
            <p:nvSpPr>
              <p:cNvPr id="46" name="Oval 11"/>
              <p:cNvSpPr>
                <a:spLocks noChangeArrowheads="1"/>
              </p:cNvSpPr>
              <p:nvPr/>
            </p:nvSpPr>
            <p:spPr bwMode="auto">
              <a:xfrm>
                <a:off x="648060" y="2827251"/>
                <a:ext cx="439169" cy="439169"/>
              </a:xfrm>
              <a:prstGeom prst="ellipse">
                <a:avLst/>
              </a:prstGeom>
              <a:solidFill>
                <a:schemeClr val="accent2">
                  <a:lumMod val="75000"/>
                </a:schemeClr>
              </a:solidFill>
              <a:ln>
                <a:noFill/>
              </a:ln>
              <a:effectLst>
                <a:outerShdw blurRad="50800" dist="38100" dir="2700000" algn="tl" rotWithShape="0">
                  <a:prstClr val="black">
                    <a:alpha val="40000"/>
                  </a:prstClr>
                </a:outerShdw>
              </a:effec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b="1" dirty="0">
                    <a:solidFill>
                      <a:schemeClr val="bg1"/>
                    </a:solidFill>
                    <a:latin typeface="微软雅黑" panose="020B0503020204020204" pitchFamily="34" charset="-122"/>
                    <a:ea typeface="微软雅黑" panose="020B0503020204020204" pitchFamily="34" charset="-122"/>
                  </a:rPr>
                  <a:t>4</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7" name="TextBox 19"/>
              <p:cNvSpPr txBox="1">
                <a:spLocks noChangeArrowheads="1"/>
              </p:cNvSpPr>
              <p:nvPr/>
            </p:nvSpPr>
            <p:spPr bwMode="auto">
              <a:xfrm>
                <a:off x="1161112" y="1778762"/>
                <a:ext cx="5119045" cy="296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b="1" dirty="0">
                    <a:latin typeface="微软雅黑" panose="020B0503020204020204" pitchFamily="34" charset="-122"/>
                    <a:ea typeface="微软雅黑" panose="020B0503020204020204" pitchFamily="34" charset="-122"/>
                  </a:rPr>
                  <a:t>老年患者：</a:t>
                </a:r>
                <a:r>
                  <a:rPr lang="zh-CN" altLang="en-US" sz="1600" b="1" dirty="0">
                    <a:latin typeface="微软雅黑" panose="020B0503020204020204" pitchFamily="34" charset="-122"/>
                    <a:ea typeface="微软雅黑" panose="020B0503020204020204" pitchFamily="34" charset="-122"/>
                  </a:rPr>
                  <a:t>用药时</a:t>
                </a:r>
                <a:r>
                  <a:rPr lang="zh-CN" altLang="en-US" sz="1600" b="1" dirty="0">
                    <a:solidFill>
                      <a:srgbClr val="FF0000"/>
                    </a:solidFill>
                    <a:latin typeface="微软雅黑" panose="020B0503020204020204" pitchFamily="34" charset="-122"/>
                    <a:ea typeface="微软雅黑" panose="020B0503020204020204" pitchFamily="34" charset="-122"/>
                  </a:rPr>
                  <a:t>无需调整剂量</a:t>
                </a:r>
                <a:r>
                  <a:rPr lang="zh-CN" altLang="en-US" sz="1600" b="1" dirty="0">
                    <a:latin typeface="微软雅黑" panose="020B0503020204020204" pitchFamily="34" charset="-122"/>
                    <a:ea typeface="微软雅黑" panose="020B0503020204020204" pitchFamily="34" charset="-122"/>
                  </a:rPr>
                  <a:t>。</a:t>
                </a:r>
                <a:endParaRPr lang="zh-CN" altLang="zh-CN" sz="1600" b="1" dirty="0">
                  <a:latin typeface="微软雅黑" panose="020B0503020204020204" pitchFamily="34" charset="-122"/>
                  <a:ea typeface="微软雅黑" panose="020B0503020204020204" pitchFamily="34" charset="-122"/>
                </a:endParaRPr>
              </a:p>
            </p:txBody>
          </p:sp>
        </p:grpSp>
        <p:grpSp>
          <p:nvGrpSpPr>
            <p:cNvPr id="35" name="组合 40"/>
            <p:cNvGrpSpPr/>
            <p:nvPr/>
          </p:nvGrpSpPr>
          <p:grpSpPr>
            <a:xfrm>
              <a:off x="1187938" y="2583352"/>
              <a:ext cx="6972676" cy="959307"/>
              <a:chOff x="651247" y="2785134"/>
              <a:chExt cx="6972676" cy="959307"/>
            </a:xfrm>
          </p:grpSpPr>
          <p:sp>
            <p:nvSpPr>
              <p:cNvPr id="44" name="Oval 14"/>
              <p:cNvSpPr>
                <a:spLocks noChangeArrowheads="1"/>
              </p:cNvSpPr>
              <p:nvPr/>
            </p:nvSpPr>
            <p:spPr bwMode="auto">
              <a:xfrm>
                <a:off x="651247" y="3305272"/>
                <a:ext cx="439169" cy="439169"/>
              </a:xfrm>
              <a:prstGeom prst="ellipse">
                <a:avLst/>
              </a:prstGeom>
              <a:solidFill>
                <a:srgbClr val="4B649F"/>
              </a:solidFill>
              <a:ln>
                <a:noFill/>
              </a:ln>
              <a:effectLst>
                <a:outerShdw blurRad="50800" dist="38100" dir="2700000" algn="tl" rotWithShape="0">
                  <a:prstClr val="black">
                    <a:alpha val="40000"/>
                  </a:prstClr>
                </a:outerShdw>
              </a:effec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b="1" dirty="0">
                    <a:solidFill>
                      <a:schemeClr val="bg1"/>
                    </a:solidFill>
                    <a:latin typeface="微软雅黑" panose="020B0503020204020204" pitchFamily="34" charset="-122"/>
                    <a:ea typeface="微软雅黑" panose="020B0503020204020204" pitchFamily="34" charset="-122"/>
                  </a:rPr>
                  <a:t>5</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5" name="TextBox 19"/>
              <p:cNvSpPr txBox="1">
                <a:spLocks noChangeArrowheads="1"/>
              </p:cNvSpPr>
              <p:nvPr/>
            </p:nvSpPr>
            <p:spPr bwMode="auto">
              <a:xfrm>
                <a:off x="1253166" y="2785134"/>
                <a:ext cx="6370757" cy="468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zh-CN" sz="1600" b="1" dirty="0">
                    <a:latin typeface="微软雅黑" panose="020B0503020204020204" pitchFamily="34" charset="-122"/>
                    <a:ea typeface="微软雅黑" panose="020B0503020204020204" pitchFamily="34" charset="-122"/>
                  </a:rPr>
                  <a:t>肥胖患者：对于非肥胖和肥胖流感患者,代谢物奥司他韦羧酸盐的分布体积差异无统计学意义,对于肥胖流感患者仅需</a:t>
                </a:r>
                <a:r>
                  <a:rPr lang="zh-CN" altLang="zh-CN" sz="1600" b="1" dirty="0">
                    <a:solidFill>
                      <a:srgbClr val="FF0000"/>
                    </a:solidFill>
                    <a:latin typeface="微软雅黑" panose="020B0503020204020204" pitchFamily="34" charset="-122"/>
                    <a:ea typeface="微软雅黑" panose="020B0503020204020204" pitchFamily="34" charset="-122"/>
                  </a:rPr>
                  <a:t>按照标准剂量</a:t>
                </a:r>
                <a:r>
                  <a:rPr lang="zh-CN" altLang="zh-CN" sz="1600" b="1" dirty="0">
                    <a:latin typeface="微软雅黑" panose="020B0503020204020204" pitchFamily="34" charset="-122"/>
                    <a:ea typeface="微软雅黑" panose="020B0503020204020204" pitchFamily="34" charset="-122"/>
                  </a:rPr>
                  <a:t>给药</a:t>
                </a:r>
              </a:p>
            </p:txBody>
          </p:sp>
        </p:grpSp>
        <p:grpSp>
          <p:nvGrpSpPr>
            <p:cNvPr id="36" name="组合 41"/>
            <p:cNvGrpSpPr/>
            <p:nvPr/>
          </p:nvGrpSpPr>
          <p:grpSpPr>
            <a:xfrm>
              <a:off x="1177812" y="3209399"/>
              <a:ext cx="6305064" cy="910794"/>
              <a:chOff x="817772" y="3346294"/>
              <a:chExt cx="6305064" cy="910794"/>
            </a:xfrm>
          </p:grpSpPr>
          <p:sp>
            <p:nvSpPr>
              <p:cNvPr id="42" name="Oval 14"/>
              <p:cNvSpPr>
                <a:spLocks noChangeArrowheads="1"/>
              </p:cNvSpPr>
              <p:nvPr/>
            </p:nvSpPr>
            <p:spPr bwMode="auto">
              <a:xfrm>
                <a:off x="817772" y="3817919"/>
                <a:ext cx="439169" cy="439169"/>
              </a:xfrm>
              <a:prstGeom prst="ellipse">
                <a:avLst/>
              </a:prstGeom>
              <a:solidFill>
                <a:schemeClr val="accent2">
                  <a:lumMod val="75000"/>
                </a:schemeClr>
              </a:solidFill>
              <a:ln>
                <a:noFill/>
              </a:ln>
              <a:effectLst>
                <a:outerShdw blurRad="50800" dist="38100" dir="2700000" algn="tl" rotWithShape="0">
                  <a:prstClr val="black">
                    <a:alpha val="40000"/>
                  </a:prstClr>
                </a:outerShdw>
              </a:effec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b="1" dirty="0">
                    <a:solidFill>
                      <a:schemeClr val="bg1"/>
                    </a:solidFill>
                    <a:latin typeface="微软雅黑" panose="020B0503020204020204" pitchFamily="34" charset="-122"/>
                    <a:ea typeface="微软雅黑" panose="020B0503020204020204" pitchFamily="34" charset="-122"/>
                  </a:rPr>
                  <a:t>6</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3" name="TextBox 19"/>
              <p:cNvSpPr txBox="1">
                <a:spLocks noChangeArrowheads="1"/>
              </p:cNvSpPr>
              <p:nvPr/>
            </p:nvSpPr>
            <p:spPr bwMode="auto">
              <a:xfrm>
                <a:off x="1429538" y="3346294"/>
                <a:ext cx="5693298" cy="270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1600" b="1" dirty="0">
                    <a:latin typeface="微软雅黑" panose="020B0503020204020204" pitchFamily="34" charset="-122"/>
                    <a:ea typeface="微软雅黑" panose="020B0503020204020204" pitchFamily="34" charset="-122"/>
                  </a:rPr>
                  <a:t>肝功能不全：轻、中度肝功能不全者无需调整剂量，严重肝功能不全者无资料。</a:t>
                </a:r>
                <a:endParaRPr lang="zh-CN" altLang="zh-CN" sz="1600" b="1" dirty="0">
                  <a:latin typeface="微软雅黑" panose="020B0503020204020204" pitchFamily="34" charset="-122"/>
                  <a:ea typeface="微软雅黑" panose="020B0503020204020204" pitchFamily="34" charset="-122"/>
                </a:endParaRPr>
              </a:p>
            </p:txBody>
          </p:sp>
        </p:grpSp>
      </p:grpSp>
      <p:sp>
        <p:nvSpPr>
          <p:cNvPr id="3" name="TextBox 19"/>
          <p:cNvSpPr txBox="1">
            <a:spLocks noChangeArrowheads="1"/>
          </p:cNvSpPr>
          <p:nvPr/>
        </p:nvSpPr>
        <p:spPr bwMode="auto">
          <a:xfrm>
            <a:off x="2423692" y="5516915"/>
            <a:ext cx="81861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1600" b="1" dirty="0">
                <a:latin typeface="微软雅黑" panose="020B0503020204020204" pitchFamily="34" charset="-122"/>
                <a:ea typeface="微软雅黑" panose="020B0503020204020204" pitchFamily="34" charset="-122"/>
              </a:rPr>
              <a:t>免疫功能低下和重症患者可适当延长</a:t>
            </a:r>
            <a:endParaRPr lang="zh-CN" altLang="zh-CN" sz="1600" b="1" dirty="0">
              <a:latin typeface="微软雅黑" panose="020B0503020204020204" pitchFamily="34" charset="-122"/>
              <a:ea typeface="微软雅黑" panose="020B0503020204020204" pitchFamily="34" charset="-122"/>
            </a:endParaRPr>
          </a:p>
        </p:txBody>
      </p:sp>
      <p:sp>
        <p:nvSpPr>
          <p:cNvPr id="4" name="Oval 14"/>
          <p:cNvSpPr>
            <a:spLocks noChangeArrowheads="1"/>
          </p:cNvSpPr>
          <p:nvPr/>
        </p:nvSpPr>
        <p:spPr bwMode="auto">
          <a:xfrm>
            <a:off x="1631504" y="5445224"/>
            <a:ext cx="568443" cy="547456"/>
          </a:xfrm>
          <a:prstGeom prst="ellipse">
            <a:avLst/>
          </a:prstGeom>
          <a:solidFill>
            <a:schemeClr val="accent2">
              <a:lumMod val="75000"/>
            </a:schemeClr>
          </a:solidFill>
          <a:ln>
            <a:noFill/>
          </a:ln>
          <a:effectLst>
            <a:outerShdw blurRad="50800" dist="38100" dir="2700000" algn="tl" rotWithShape="0">
              <a:prstClr val="black">
                <a:alpha val="40000"/>
              </a:prstClr>
            </a:outerShdw>
          </a:effec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b="1" dirty="0">
                <a:solidFill>
                  <a:schemeClr val="bg1"/>
                </a:solidFill>
                <a:latin typeface="微软雅黑" panose="020B0503020204020204" pitchFamily="34" charset="-122"/>
                <a:ea typeface="微软雅黑" panose="020B0503020204020204" pitchFamily="34" charset="-122"/>
              </a:rPr>
              <a:t>7</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5" name="Oval 14"/>
          <p:cNvSpPr>
            <a:spLocks noChangeArrowheads="1"/>
          </p:cNvSpPr>
          <p:nvPr/>
        </p:nvSpPr>
        <p:spPr bwMode="auto">
          <a:xfrm>
            <a:off x="1626868" y="5453956"/>
            <a:ext cx="568443" cy="547456"/>
          </a:xfrm>
          <a:prstGeom prst="ellipse">
            <a:avLst/>
          </a:prstGeom>
          <a:solidFill>
            <a:srgbClr val="4B649F"/>
          </a:solidFill>
          <a:ln>
            <a:noFill/>
          </a:ln>
          <a:effectLst>
            <a:outerShdw blurRad="50800" dist="38100" dir="2700000" algn="tl" rotWithShape="0">
              <a:prstClr val="black">
                <a:alpha val="40000"/>
              </a:prstClr>
            </a:outerShdw>
          </a:effec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b="1" dirty="0">
                <a:solidFill>
                  <a:schemeClr val="bg1"/>
                </a:solidFill>
                <a:latin typeface="微软雅黑" panose="020B0503020204020204" pitchFamily="34" charset="-122"/>
                <a:ea typeface="微软雅黑" panose="020B0503020204020204" pitchFamily="34" charset="-122"/>
              </a:rPr>
              <a:t>7</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6" name="文本框 5">
            <a:extLst>
              <a:ext uri="{FF2B5EF4-FFF2-40B4-BE49-F238E27FC236}">
                <a16:creationId xmlns:a16="http://schemas.microsoft.com/office/drawing/2014/main" id="{818467DD-4CF6-56FD-DAB1-2F4C66963683}"/>
              </a:ext>
            </a:extLst>
          </p:cNvPr>
          <p:cNvSpPr txBox="1"/>
          <p:nvPr/>
        </p:nvSpPr>
        <p:spPr>
          <a:xfrm>
            <a:off x="10381363" y="6513024"/>
            <a:ext cx="1218314" cy="261610"/>
          </a:xfrm>
          <a:prstGeom prst="rect">
            <a:avLst/>
          </a:prstGeom>
          <a:noFill/>
        </p:spPr>
        <p:txBody>
          <a:bodyPr wrap="square">
            <a:spAutoFit/>
          </a:bodyPr>
          <a:lstStyle/>
          <a:p>
            <a:r>
              <a:rPr lang="zh-CN" altLang="en-US" sz="1100" dirty="0">
                <a:latin typeface="微软雅黑" panose="020B0503020204020204" pitchFamily="34" charset="-122"/>
                <a:ea typeface="微软雅黑" panose="020B0503020204020204" pitchFamily="34" charset="-122"/>
              </a:rPr>
              <a:t>奥司他韦说明书</a:t>
            </a:r>
            <a:endParaRPr lang="zh-CN" alt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b="1">
                <a:latin typeface="微软雅黑" panose="020B0503020204020204" pitchFamily="34" charset="-122"/>
                <a:ea typeface="微软雅黑" panose="020B0503020204020204" pitchFamily="34" charset="-122"/>
              </a:rPr>
              <a:t>奥司他韦肾功能不全患者调量</a:t>
            </a:r>
          </a:p>
        </p:txBody>
      </p:sp>
      <p:sp>
        <p:nvSpPr>
          <p:cNvPr id="4" name="内容占位符 3"/>
          <p:cNvSpPr>
            <a:spLocks noGrp="1"/>
          </p:cNvSpPr>
          <p:nvPr>
            <p:ph idx="1"/>
          </p:nvPr>
        </p:nvSpPr>
        <p:spPr>
          <a:xfrm>
            <a:off x="767715" y="1557020"/>
            <a:ext cx="9070340" cy="2158365"/>
          </a:xfrm>
        </p:spPr>
        <p:style>
          <a:lnRef idx="2">
            <a:schemeClr val="accent1"/>
          </a:lnRef>
          <a:fillRef idx="0">
            <a:srgbClr val="FFFFFF"/>
          </a:fillRef>
          <a:effectRef idx="0">
            <a:srgbClr val="FFFFFF"/>
          </a:effectRef>
          <a:fontRef idx="minor">
            <a:schemeClr val="tx1"/>
          </a:fontRef>
        </p:style>
        <p:txBody>
          <a:bodyPr>
            <a:normAutofit lnSpcReduction="10000"/>
          </a:bodyPr>
          <a:lstStyle/>
          <a:p>
            <a:pPr>
              <a:lnSpc>
                <a:spcPct val="100000"/>
              </a:lnSpc>
            </a:pPr>
            <a:r>
              <a:rPr lang="en-US" altLang="zh-CN" sz="1600" b="1" dirty="0">
                <a:ea typeface="+mn-lt"/>
                <a:cs typeface="+mn-lt"/>
                <a:sym typeface="+mn-ea"/>
              </a:rPr>
              <a:t>Ccr</a:t>
            </a:r>
            <a:r>
              <a:rPr lang="zh-CN" altLang="en-US" sz="1600" b="1" dirty="0">
                <a:ea typeface="+mn-lt"/>
                <a:cs typeface="+mn-lt"/>
                <a:sym typeface="+mn-ea"/>
              </a:rPr>
              <a:t>＞ </a:t>
            </a:r>
            <a:r>
              <a:rPr lang="en-US" altLang="zh-CN" sz="1600" b="1" dirty="0">
                <a:ea typeface="+mn-lt"/>
                <a:cs typeface="+mn-lt"/>
                <a:sym typeface="+mn-ea"/>
              </a:rPr>
              <a:t>60 ml/min </a:t>
            </a:r>
            <a:r>
              <a:rPr lang="zh-CN" altLang="en-US" sz="1600" b="1" dirty="0">
                <a:ea typeface="+mn-lt"/>
                <a:cs typeface="+mn-lt"/>
                <a:sym typeface="+mn-ea"/>
              </a:rPr>
              <a:t>无需调整剂量。</a:t>
            </a:r>
          </a:p>
          <a:p>
            <a:pPr>
              <a:lnSpc>
                <a:spcPct val="100000"/>
              </a:lnSpc>
            </a:pPr>
            <a:r>
              <a:rPr lang="en-US" altLang="zh-CN" sz="1600" b="1" dirty="0">
                <a:ea typeface="+mn-lt"/>
                <a:cs typeface="+mn-lt"/>
                <a:sym typeface="+mn-ea"/>
              </a:rPr>
              <a:t>30 ml/min</a:t>
            </a:r>
            <a:r>
              <a:rPr lang="zh-CN" altLang="en-US" sz="1600" b="1" dirty="0">
                <a:ea typeface="+mn-lt"/>
                <a:cs typeface="+mn-lt"/>
                <a:sym typeface="+mn-ea"/>
              </a:rPr>
              <a:t>＜</a:t>
            </a:r>
            <a:r>
              <a:rPr lang="en-US" altLang="zh-CN" sz="1600" b="1" dirty="0">
                <a:ea typeface="+mn-lt"/>
                <a:cs typeface="+mn-lt"/>
                <a:sym typeface="+mn-ea"/>
              </a:rPr>
              <a:t>Ccr≤60 ml/min</a:t>
            </a:r>
            <a:r>
              <a:rPr lang="zh-CN" altLang="en-US" sz="1600" b="1" dirty="0">
                <a:ea typeface="+mn-lt"/>
                <a:cs typeface="+mn-lt"/>
                <a:sym typeface="+mn-ea"/>
              </a:rPr>
              <a:t>，推荐使用剂量为 </a:t>
            </a:r>
            <a:r>
              <a:rPr lang="en-US" altLang="zh-CN" sz="1600" b="1" dirty="0">
                <a:solidFill>
                  <a:srgbClr val="FF0000"/>
                </a:solidFill>
                <a:ea typeface="+mn-lt"/>
                <a:cs typeface="+mn-lt"/>
                <a:sym typeface="+mn-ea"/>
              </a:rPr>
              <a:t>30 mg</a:t>
            </a:r>
            <a:r>
              <a:rPr lang="zh-CN" altLang="en-US" sz="1600" b="1" dirty="0">
                <a:solidFill>
                  <a:srgbClr val="FF0000"/>
                </a:solidFill>
                <a:ea typeface="+mn-lt"/>
                <a:cs typeface="+mn-lt"/>
                <a:sym typeface="+mn-ea"/>
              </a:rPr>
              <a:t>，</a:t>
            </a:r>
            <a:r>
              <a:rPr lang="en-US" altLang="zh-CN" sz="1600" b="1" dirty="0">
                <a:solidFill>
                  <a:srgbClr val="FF0000"/>
                </a:solidFill>
                <a:ea typeface="+mn-lt"/>
                <a:cs typeface="+mn-lt"/>
                <a:sym typeface="+mn-ea"/>
              </a:rPr>
              <a:t>bid</a:t>
            </a:r>
            <a:r>
              <a:rPr lang="zh-CN" altLang="en-US" sz="1600" b="1" dirty="0">
                <a:ea typeface="+mn-lt"/>
                <a:cs typeface="+mn-lt"/>
                <a:sym typeface="+mn-ea"/>
              </a:rPr>
              <a:t>，共</a:t>
            </a:r>
            <a:r>
              <a:rPr lang="en-US" altLang="zh-CN" sz="1600" b="1" dirty="0">
                <a:ea typeface="+mn-lt"/>
                <a:cs typeface="+mn-lt"/>
                <a:sym typeface="+mn-ea"/>
              </a:rPr>
              <a:t>5</a:t>
            </a:r>
            <a:r>
              <a:rPr lang="zh-CN" altLang="en-US" sz="1600" b="1" dirty="0">
                <a:ea typeface="+mn-lt"/>
                <a:cs typeface="+mn-lt"/>
                <a:sym typeface="+mn-ea"/>
              </a:rPr>
              <a:t>天。</a:t>
            </a:r>
          </a:p>
          <a:p>
            <a:pPr>
              <a:lnSpc>
                <a:spcPct val="100000"/>
              </a:lnSpc>
            </a:pPr>
            <a:r>
              <a:rPr lang="en-US" altLang="zh-CN" sz="1600" b="1" dirty="0">
                <a:ea typeface="+mn-lt"/>
                <a:cs typeface="+mn-lt"/>
                <a:sym typeface="+mn-ea"/>
              </a:rPr>
              <a:t>10 ml/min</a:t>
            </a:r>
            <a:r>
              <a:rPr lang="zh-CN" altLang="en-US" sz="1600" b="1" dirty="0">
                <a:ea typeface="+mn-lt"/>
                <a:cs typeface="+mn-lt"/>
                <a:sym typeface="+mn-ea"/>
              </a:rPr>
              <a:t>＜</a:t>
            </a:r>
            <a:r>
              <a:rPr lang="en-US" altLang="zh-CN" sz="1600" b="1" dirty="0">
                <a:ea typeface="+mn-lt"/>
                <a:cs typeface="+mn-lt"/>
                <a:sym typeface="+mn-ea"/>
              </a:rPr>
              <a:t>Ccr≤30 ml/min</a:t>
            </a:r>
            <a:r>
              <a:rPr lang="zh-CN" altLang="en-US" sz="1600" b="1" dirty="0">
                <a:ea typeface="+mn-lt"/>
                <a:cs typeface="+mn-lt"/>
                <a:sym typeface="+mn-ea"/>
              </a:rPr>
              <a:t>，推荐使用剂量为</a:t>
            </a:r>
            <a:r>
              <a:rPr lang="en-US" altLang="zh-CN" sz="1600" b="1" dirty="0">
                <a:ea typeface="+mn-lt"/>
                <a:cs typeface="+mn-lt"/>
                <a:sym typeface="+mn-ea"/>
              </a:rPr>
              <a:t> </a:t>
            </a:r>
            <a:r>
              <a:rPr lang="en-US" altLang="zh-CN" sz="1600" b="1" dirty="0">
                <a:solidFill>
                  <a:srgbClr val="FF0000"/>
                </a:solidFill>
                <a:ea typeface="+mn-lt"/>
                <a:cs typeface="+mn-lt"/>
                <a:sym typeface="+mn-ea"/>
              </a:rPr>
              <a:t>30 mg</a:t>
            </a:r>
            <a:r>
              <a:rPr lang="zh-CN" altLang="en-US" sz="1600" b="1" dirty="0">
                <a:solidFill>
                  <a:srgbClr val="FF0000"/>
                </a:solidFill>
                <a:ea typeface="+mn-lt"/>
                <a:cs typeface="+mn-lt"/>
                <a:sym typeface="+mn-ea"/>
              </a:rPr>
              <a:t>，</a:t>
            </a:r>
            <a:r>
              <a:rPr lang="en-US" altLang="zh-CN" sz="1600" b="1" dirty="0">
                <a:solidFill>
                  <a:srgbClr val="FF0000"/>
                </a:solidFill>
                <a:ea typeface="+mn-lt"/>
                <a:cs typeface="+mn-lt"/>
                <a:sym typeface="+mn-ea"/>
              </a:rPr>
              <a:t>qd</a:t>
            </a:r>
            <a:r>
              <a:rPr lang="zh-CN" altLang="en-US" sz="1600" b="1" dirty="0">
                <a:ea typeface="+mn-lt"/>
                <a:cs typeface="+mn-lt"/>
                <a:sym typeface="+mn-ea"/>
              </a:rPr>
              <a:t>，共</a:t>
            </a:r>
            <a:r>
              <a:rPr lang="en-US" altLang="zh-CN" sz="1600" b="1" dirty="0">
                <a:ea typeface="+mn-lt"/>
                <a:cs typeface="+mn-lt"/>
                <a:sym typeface="+mn-ea"/>
              </a:rPr>
              <a:t>5</a:t>
            </a:r>
            <a:r>
              <a:rPr lang="zh-CN" altLang="en-US" sz="1600" b="1" dirty="0">
                <a:ea typeface="+mn-lt"/>
                <a:cs typeface="+mn-lt"/>
                <a:sym typeface="+mn-ea"/>
              </a:rPr>
              <a:t>天。</a:t>
            </a:r>
          </a:p>
          <a:p>
            <a:pPr>
              <a:lnSpc>
                <a:spcPct val="100000"/>
              </a:lnSpc>
            </a:pPr>
            <a:r>
              <a:rPr lang="zh-CN" altLang="en-US" sz="1600" b="1" dirty="0">
                <a:ea typeface="+mn-lt"/>
                <a:cs typeface="+mn-lt"/>
                <a:sym typeface="+mn-ea"/>
              </a:rPr>
              <a:t>血液透析患者：在透析开始前给予 </a:t>
            </a:r>
            <a:r>
              <a:rPr lang="en-US" altLang="zh-CN" sz="1600" b="1" dirty="0">
                <a:solidFill>
                  <a:srgbClr val="FF0000"/>
                </a:solidFill>
                <a:ea typeface="+mn-lt"/>
                <a:cs typeface="+mn-lt"/>
                <a:sym typeface="+mn-ea"/>
              </a:rPr>
              <a:t>30 mg</a:t>
            </a:r>
            <a:r>
              <a:rPr lang="en-US" altLang="zh-CN" sz="1600" b="1" dirty="0">
                <a:ea typeface="+mn-lt"/>
                <a:cs typeface="+mn-lt"/>
                <a:sym typeface="+mn-ea"/>
              </a:rPr>
              <a:t> </a:t>
            </a:r>
            <a:r>
              <a:rPr lang="zh-CN" altLang="en-US" sz="1600" b="1" dirty="0">
                <a:ea typeface="+mn-lt"/>
                <a:cs typeface="+mn-lt"/>
                <a:sym typeface="+mn-ea"/>
              </a:rPr>
              <a:t>的起始剂量。在</a:t>
            </a:r>
            <a:r>
              <a:rPr lang="zh-CN" altLang="en-US" sz="1600" b="1" dirty="0">
                <a:solidFill>
                  <a:srgbClr val="FF0000"/>
                </a:solidFill>
                <a:ea typeface="+mn-lt"/>
                <a:cs typeface="+mn-lt"/>
                <a:sym typeface="+mn-ea"/>
              </a:rPr>
              <a:t>每次</a:t>
            </a:r>
            <a:r>
              <a:rPr lang="zh-CN" altLang="en-US" sz="1600" b="1" dirty="0">
                <a:solidFill>
                  <a:schemeClr val="tx1"/>
                </a:solidFill>
                <a:ea typeface="+mn-lt"/>
                <a:cs typeface="+mn-lt"/>
                <a:sym typeface="+mn-ea"/>
              </a:rPr>
              <a:t>透析结束后</a:t>
            </a:r>
            <a:r>
              <a:rPr lang="zh-CN" altLang="en-US" sz="1600" b="1" dirty="0">
                <a:ea typeface="+mn-lt"/>
                <a:cs typeface="+mn-lt"/>
                <a:sym typeface="+mn-ea"/>
              </a:rPr>
              <a:t>给予 </a:t>
            </a:r>
            <a:r>
              <a:rPr lang="en-US" altLang="zh-CN" sz="1600" b="1" dirty="0">
                <a:ea typeface="+mn-lt"/>
                <a:cs typeface="+mn-lt"/>
                <a:sym typeface="+mn-ea"/>
              </a:rPr>
              <a:t>30 mg </a:t>
            </a:r>
            <a:r>
              <a:rPr lang="zh-CN" altLang="en-US" sz="1600" b="1" dirty="0">
                <a:ea typeface="+mn-lt"/>
                <a:cs typeface="+mn-lt"/>
                <a:sym typeface="+mn-ea"/>
              </a:rPr>
              <a:t>剂量。</a:t>
            </a:r>
          </a:p>
          <a:p>
            <a:pPr>
              <a:lnSpc>
                <a:spcPct val="100000"/>
              </a:lnSpc>
            </a:pPr>
            <a:r>
              <a:rPr lang="zh-CN" altLang="en-US" sz="1600" b="1" dirty="0">
                <a:ea typeface="+mn-lt"/>
                <a:cs typeface="+mn-lt"/>
                <a:sym typeface="+mn-ea"/>
              </a:rPr>
              <a:t>腹膜透析患者：建议在透析开始前给予</a:t>
            </a:r>
            <a:r>
              <a:rPr lang="en-US" altLang="zh-CN" sz="1600" b="1" dirty="0">
                <a:ea typeface="+mn-lt"/>
                <a:cs typeface="+mn-lt"/>
                <a:sym typeface="+mn-ea"/>
              </a:rPr>
              <a:t>30 mg</a:t>
            </a:r>
            <a:r>
              <a:rPr lang="zh-CN" altLang="en-US" sz="1600" b="1" dirty="0">
                <a:ea typeface="+mn-lt"/>
                <a:cs typeface="+mn-lt"/>
                <a:sym typeface="+mn-ea"/>
              </a:rPr>
              <a:t>，之后每</a:t>
            </a:r>
            <a:r>
              <a:rPr lang="en-US" altLang="zh-CN" sz="1600" b="1" dirty="0">
                <a:ea typeface="+mn-lt"/>
                <a:cs typeface="+mn-lt"/>
                <a:sym typeface="+mn-ea"/>
              </a:rPr>
              <a:t>5</a:t>
            </a:r>
            <a:r>
              <a:rPr lang="zh-CN" altLang="en-US" sz="1600" b="1" dirty="0">
                <a:ea typeface="+mn-lt"/>
                <a:cs typeface="+mn-lt"/>
                <a:sym typeface="+mn-ea"/>
              </a:rPr>
              <a:t>天给药</a:t>
            </a:r>
            <a:r>
              <a:rPr lang="en-US" altLang="zh-CN" sz="1600" b="1" dirty="0">
                <a:solidFill>
                  <a:srgbClr val="FF0000"/>
                </a:solidFill>
                <a:ea typeface="+mn-lt"/>
                <a:cs typeface="+mn-lt"/>
                <a:sym typeface="+mn-ea"/>
              </a:rPr>
              <a:t>30 mg</a:t>
            </a:r>
          </a:p>
          <a:p>
            <a:pPr>
              <a:lnSpc>
                <a:spcPct val="100000"/>
              </a:lnSpc>
            </a:pPr>
            <a:r>
              <a:rPr lang="zh-CN" altLang="en-US" sz="1600" b="1" dirty="0">
                <a:ea typeface="+mn-lt"/>
                <a:cs typeface="+mn-lt"/>
                <a:sym typeface="+mn-ea"/>
              </a:rPr>
              <a:t>不进行透析的终末期肾病</a:t>
            </a:r>
            <a:r>
              <a:rPr lang="en-US" altLang="zh-CN" sz="1600" b="1" dirty="0">
                <a:ea typeface="+mn-lt"/>
                <a:cs typeface="+mn-lt"/>
                <a:sym typeface="+mn-ea"/>
              </a:rPr>
              <a:t>(</a:t>
            </a:r>
            <a:r>
              <a:rPr lang="zh-CN" altLang="en-US" sz="1600" b="1" dirty="0">
                <a:ea typeface="+mn-lt"/>
                <a:cs typeface="+mn-lt"/>
                <a:sym typeface="+mn-ea"/>
              </a:rPr>
              <a:t>即肌酐清除率 </a:t>
            </a:r>
            <a:r>
              <a:rPr lang="en-US" altLang="zh-CN" sz="1600" b="1" dirty="0">
                <a:ea typeface="+mn-lt"/>
                <a:cs typeface="+mn-lt"/>
                <a:sym typeface="+mn-ea"/>
              </a:rPr>
              <a:t>10&lt; ml/min)</a:t>
            </a:r>
            <a:r>
              <a:rPr lang="zh-CN" altLang="en-US" sz="1600" b="1" dirty="0">
                <a:ea typeface="+mn-lt"/>
                <a:cs typeface="+mn-lt"/>
                <a:sym typeface="+mn-ea"/>
              </a:rPr>
              <a:t>患者无研究</a:t>
            </a:r>
          </a:p>
        </p:txBody>
      </p:sp>
      <p:sp>
        <p:nvSpPr>
          <p:cNvPr id="5" name="圆角矩形 4"/>
          <p:cNvSpPr/>
          <p:nvPr/>
        </p:nvSpPr>
        <p:spPr>
          <a:xfrm>
            <a:off x="593725" y="936625"/>
            <a:ext cx="1880235" cy="553085"/>
          </a:xfrm>
          <a:prstGeom prst="roundRect">
            <a:avLst/>
          </a:prstGeom>
          <a:solidFill>
            <a:schemeClr val="accent5">
              <a:lumMod val="40000"/>
              <a:lumOff val="6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 name="文本框 5"/>
          <p:cNvSpPr txBox="1"/>
          <p:nvPr/>
        </p:nvSpPr>
        <p:spPr>
          <a:xfrm>
            <a:off x="695960" y="1029335"/>
            <a:ext cx="1584960" cy="460375"/>
          </a:xfrm>
          <a:prstGeom prst="rect">
            <a:avLst/>
          </a:prstGeom>
          <a:solidFill>
            <a:schemeClr val="accent5">
              <a:lumMod val="40000"/>
              <a:lumOff val="60000"/>
            </a:schemeClr>
          </a:solidFill>
        </p:spPr>
        <p:txBody>
          <a:bodyPr wrap="square" rtlCol="0">
            <a:spAutoFit/>
          </a:bodyPr>
          <a:lstStyle/>
          <a:p>
            <a:r>
              <a:rPr lang="zh-CN" altLang="en-US" sz="2400" b="1"/>
              <a:t>治疗流感</a:t>
            </a:r>
          </a:p>
        </p:txBody>
      </p:sp>
      <p:sp>
        <p:nvSpPr>
          <p:cNvPr id="7" name="内容占位符 2"/>
          <p:cNvSpPr>
            <a:spLocks noGrp="1"/>
          </p:cNvSpPr>
          <p:nvPr/>
        </p:nvSpPr>
        <p:spPr>
          <a:xfrm>
            <a:off x="803910" y="4321175"/>
            <a:ext cx="9070340" cy="2158365"/>
          </a:xfrm>
          <a:prstGeom prst="rect">
            <a:avLst/>
          </a:prstGeom>
        </p:spPr>
        <p:style>
          <a:lnRef idx="2">
            <a:schemeClr val="accent1"/>
          </a:lnRef>
          <a:fillRef idx="0">
            <a:srgbClr val="FFFFFF"/>
          </a:fillRef>
          <a:effectRef idx="0">
            <a:srgbClr val="FFFFFF"/>
          </a:effectRef>
          <a:fontRef idx="minor">
            <a:schemeClr val="tx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endParaRPr lang="zh-CN" altLang="en-US" sz="1600" b="1" dirty="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8" name="圆角矩形 7"/>
          <p:cNvSpPr/>
          <p:nvPr/>
        </p:nvSpPr>
        <p:spPr>
          <a:xfrm>
            <a:off x="593725" y="3782695"/>
            <a:ext cx="1832610" cy="607695"/>
          </a:xfrm>
          <a:prstGeom prst="roundRect">
            <a:avLst/>
          </a:prstGeom>
          <a:solidFill>
            <a:schemeClr val="accent5">
              <a:lumMod val="40000"/>
              <a:lumOff val="6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9" name="文本框 8"/>
          <p:cNvSpPr txBox="1"/>
          <p:nvPr/>
        </p:nvSpPr>
        <p:spPr>
          <a:xfrm>
            <a:off x="695960" y="3860800"/>
            <a:ext cx="1584960" cy="460375"/>
          </a:xfrm>
          <a:prstGeom prst="rect">
            <a:avLst/>
          </a:prstGeom>
          <a:solidFill>
            <a:schemeClr val="accent5">
              <a:lumMod val="40000"/>
              <a:lumOff val="60000"/>
            </a:schemeClr>
          </a:solidFill>
        </p:spPr>
        <p:txBody>
          <a:bodyPr wrap="square" rtlCol="0">
            <a:spAutoFit/>
          </a:bodyPr>
          <a:lstStyle/>
          <a:p>
            <a:r>
              <a:rPr lang="zh-CN" altLang="en-US" sz="2400" b="1"/>
              <a:t>预防流感</a:t>
            </a:r>
          </a:p>
        </p:txBody>
      </p:sp>
      <p:sp>
        <p:nvSpPr>
          <p:cNvPr id="10" name="文本框 9"/>
          <p:cNvSpPr txBox="1"/>
          <p:nvPr/>
        </p:nvSpPr>
        <p:spPr>
          <a:xfrm>
            <a:off x="911860" y="4364990"/>
            <a:ext cx="9127490" cy="1938020"/>
          </a:xfrm>
          <a:prstGeom prst="rect">
            <a:avLst/>
          </a:prstGeom>
          <a:noFill/>
        </p:spPr>
        <p:txBody>
          <a:bodyPr wrap="square" rtlCol="0" anchor="t">
            <a:spAutoFit/>
          </a:bodyPr>
          <a:lstStyle/>
          <a:p>
            <a:pPr>
              <a:lnSpc>
                <a:spcPct val="150000"/>
              </a:lnSpc>
            </a:pPr>
            <a:r>
              <a:rPr lang="en-US" altLang="zh-CN" sz="1600" b="1" dirty="0">
                <a:ea typeface="+mn-lt"/>
                <a:cs typeface="+mn-lt"/>
                <a:sym typeface="+mn-ea"/>
              </a:rPr>
              <a:t>Ccr</a:t>
            </a:r>
            <a:r>
              <a:rPr lang="zh-CN" altLang="en-US" sz="1600" b="1" dirty="0">
                <a:ea typeface="+mn-lt"/>
                <a:cs typeface="+mn-lt"/>
                <a:sym typeface="+mn-ea"/>
              </a:rPr>
              <a:t>＞ </a:t>
            </a:r>
            <a:r>
              <a:rPr lang="en-US" altLang="zh-CN" sz="1600" b="1" dirty="0">
                <a:ea typeface="+mn-lt"/>
                <a:cs typeface="+mn-lt"/>
                <a:sym typeface="+mn-ea"/>
              </a:rPr>
              <a:t>60 ml/min </a:t>
            </a:r>
            <a:r>
              <a:rPr lang="zh-CN" altLang="en-US" sz="1600" b="1" dirty="0">
                <a:ea typeface="+mn-lt"/>
                <a:cs typeface="+mn-lt"/>
                <a:sym typeface="+mn-ea"/>
              </a:rPr>
              <a:t>无需调整剂量。</a:t>
            </a:r>
          </a:p>
          <a:p>
            <a:pPr>
              <a:lnSpc>
                <a:spcPct val="150000"/>
              </a:lnSpc>
            </a:pPr>
            <a:r>
              <a:rPr lang="en-US" altLang="zh-CN" sz="1600" b="1" dirty="0">
                <a:ea typeface="+mn-lt"/>
                <a:cs typeface="+mn-lt"/>
                <a:sym typeface="+mn-ea"/>
              </a:rPr>
              <a:t>30 ml/min</a:t>
            </a:r>
            <a:r>
              <a:rPr lang="zh-CN" altLang="en-US" sz="1600" b="1" dirty="0">
                <a:ea typeface="+mn-lt"/>
                <a:cs typeface="+mn-lt"/>
                <a:sym typeface="+mn-ea"/>
              </a:rPr>
              <a:t>＜</a:t>
            </a:r>
            <a:r>
              <a:rPr lang="en-US" altLang="zh-CN" sz="1600" b="1" dirty="0">
                <a:ea typeface="+mn-lt"/>
                <a:cs typeface="+mn-lt"/>
                <a:sym typeface="+mn-ea"/>
              </a:rPr>
              <a:t>Ccr≤60 ml/min</a:t>
            </a:r>
            <a:r>
              <a:rPr lang="zh-CN" altLang="en-US" sz="1600" b="1" dirty="0">
                <a:ea typeface="+mn-lt"/>
                <a:cs typeface="+mn-lt"/>
                <a:sym typeface="+mn-ea"/>
              </a:rPr>
              <a:t>，推荐使用剂量为 </a:t>
            </a:r>
            <a:r>
              <a:rPr lang="en-US" altLang="zh-CN" sz="1600" b="1" dirty="0">
                <a:ea typeface="+mn-lt"/>
                <a:cs typeface="+mn-lt"/>
                <a:sym typeface="+mn-ea"/>
              </a:rPr>
              <a:t>30 mg</a:t>
            </a:r>
            <a:r>
              <a:rPr lang="zh-CN" altLang="en-US" sz="1600" b="1" dirty="0">
                <a:ea typeface="+mn-lt"/>
                <a:cs typeface="+mn-lt"/>
                <a:sym typeface="+mn-ea"/>
              </a:rPr>
              <a:t>，</a:t>
            </a:r>
            <a:r>
              <a:rPr lang="en-US" altLang="zh-CN" sz="1600" b="1" dirty="0">
                <a:ea typeface="+mn-lt"/>
                <a:cs typeface="+mn-lt"/>
                <a:sym typeface="+mn-ea"/>
              </a:rPr>
              <a:t>qd</a:t>
            </a:r>
            <a:r>
              <a:rPr lang="zh-CN" altLang="en-US" sz="1600" b="1" dirty="0">
                <a:ea typeface="+mn-lt"/>
                <a:cs typeface="+mn-lt"/>
                <a:sym typeface="+mn-ea"/>
              </a:rPr>
              <a:t>。</a:t>
            </a:r>
          </a:p>
          <a:p>
            <a:pPr>
              <a:lnSpc>
                <a:spcPct val="150000"/>
              </a:lnSpc>
            </a:pPr>
            <a:r>
              <a:rPr lang="en-US" altLang="zh-CN" sz="1600" b="1" dirty="0">
                <a:ea typeface="+mn-lt"/>
                <a:cs typeface="+mn-lt"/>
                <a:sym typeface="+mn-ea"/>
              </a:rPr>
              <a:t>10 ml/min</a:t>
            </a:r>
            <a:r>
              <a:rPr lang="zh-CN" altLang="en-US" sz="1600" b="1" dirty="0">
                <a:ea typeface="+mn-lt"/>
                <a:cs typeface="+mn-lt"/>
                <a:sym typeface="+mn-ea"/>
              </a:rPr>
              <a:t>＜</a:t>
            </a:r>
            <a:r>
              <a:rPr lang="en-US" altLang="zh-CN" sz="1600" b="1" dirty="0">
                <a:ea typeface="+mn-lt"/>
                <a:cs typeface="+mn-lt"/>
                <a:sym typeface="+mn-ea"/>
              </a:rPr>
              <a:t>Ccr≤30 ml/min</a:t>
            </a:r>
            <a:r>
              <a:rPr lang="zh-CN" altLang="en-US" sz="1600" b="1" dirty="0">
                <a:ea typeface="+mn-lt"/>
                <a:cs typeface="+mn-lt"/>
                <a:sym typeface="+mn-ea"/>
              </a:rPr>
              <a:t>，推荐使用剂量为</a:t>
            </a:r>
            <a:r>
              <a:rPr lang="en-US" altLang="zh-CN" sz="1600" b="1" dirty="0">
                <a:ea typeface="+mn-lt"/>
                <a:cs typeface="+mn-lt"/>
                <a:sym typeface="+mn-ea"/>
              </a:rPr>
              <a:t> 30 mg</a:t>
            </a:r>
            <a:r>
              <a:rPr lang="zh-CN" altLang="en-US" sz="1600" b="1" dirty="0">
                <a:ea typeface="+mn-lt"/>
                <a:cs typeface="+mn-lt"/>
                <a:sym typeface="+mn-ea"/>
              </a:rPr>
              <a:t>，</a:t>
            </a:r>
            <a:r>
              <a:rPr lang="en-US" altLang="zh-CN" sz="1600" b="1" dirty="0">
                <a:ea typeface="+mn-lt"/>
                <a:cs typeface="+mn-lt"/>
                <a:sym typeface="+mn-ea"/>
              </a:rPr>
              <a:t>qod</a:t>
            </a:r>
            <a:r>
              <a:rPr lang="zh-CN" altLang="en-US" sz="1600" b="1" dirty="0">
                <a:ea typeface="+mn-lt"/>
                <a:cs typeface="+mn-lt"/>
                <a:sym typeface="+mn-ea"/>
              </a:rPr>
              <a:t>。</a:t>
            </a:r>
          </a:p>
          <a:p>
            <a:pPr>
              <a:lnSpc>
                <a:spcPct val="150000"/>
              </a:lnSpc>
            </a:pPr>
            <a:r>
              <a:rPr lang="zh-CN" altLang="en-US" sz="1600" b="1" dirty="0">
                <a:ea typeface="+mn-lt"/>
                <a:cs typeface="+mn-lt"/>
                <a:sym typeface="+mn-ea"/>
              </a:rPr>
              <a:t>血液透析患者：在透析开始前给予 </a:t>
            </a:r>
            <a:r>
              <a:rPr lang="en-US" altLang="zh-CN" sz="1600" b="1" dirty="0">
                <a:solidFill>
                  <a:srgbClr val="FF0000"/>
                </a:solidFill>
                <a:ea typeface="+mn-lt"/>
                <a:cs typeface="+mn-lt"/>
                <a:sym typeface="+mn-ea"/>
              </a:rPr>
              <a:t>30 mg</a:t>
            </a:r>
            <a:r>
              <a:rPr lang="en-US" altLang="zh-CN" sz="1600" b="1" dirty="0">
                <a:ea typeface="+mn-lt"/>
                <a:cs typeface="+mn-lt"/>
                <a:sym typeface="+mn-ea"/>
              </a:rPr>
              <a:t> </a:t>
            </a:r>
            <a:r>
              <a:rPr lang="zh-CN" altLang="en-US" sz="1600" b="1" dirty="0">
                <a:ea typeface="+mn-lt"/>
                <a:cs typeface="+mn-lt"/>
                <a:sym typeface="+mn-ea"/>
              </a:rPr>
              <a:t>的起始剂量。在</a:t>
            </a:r>
            <a:r>
              <a:rPr lang="zh-CN" altLang="en-US" sz="1600" b="1" dirty="0">
                <a:solidFill>
                  <a:srgbClr val="FF0000"/>
                </a:solidFill>
                <a:ea typeface="+mn-lt"/>
                <a:cs typeface="+mn-lt"/>
                <a:sym typeface="+mn-ea"/>
              </a:rPr>
              <a:t>每两次</a:t>
            </a:r>
            <a:r>
              <a:rPr lang="zh-CN" altLang="en-US" sz="1600" b="1" dirty="0">
                <a:solidFill>
                  <a:schemeClr val="tx1"/>
                </a:solidFill>
                <a:ea typeface="+mn-lt"/>
                <a:cs typeface="+mn-lt"/>
                <a:sym typeface="+mn-ea"/>
              </a:rPr>
              <a:t>透析结束后</a:t>
            </a:r>
            <a:r>
              <a:rPr lang="zh-CN" altLang="en-US" sz="1600" b="1" dirty="0">
                <a:ea typeface="+mn-lt"/>
                <a:cs typeface="+mn-lt"/>
                <a:sym typeface="+mn-ea"/>
              </a:rPr>
              <a:t>给予 </a:t>
            </a:r>
            <a:r>
              <a:rPr lang="en-US" altLang="zh-CN" sz="1600" b="1" dirty="0">
                <a:ea typeface="+mn-lt"/>
                <a:cs typeface="+mn-lt"/>
                <a:sym typeface="+mn-ea"/>
              </a:rPr>
              <a:t>30 mg </a:t>
            </a:r>
            <a:r>
              <a:rPr lang="zh-CN" altLang="en-US" sz="1600" b="1" dirty="0">
                <a:ea typeface="+mn-lt"/>
                <a:cs typeface="+mn-lt"/>
                <a:sym typeface="+mn-ea"/>
              </a:rPr>
              <a:t>剂量。</a:t>
            </a:r>
          </a:p>
          <a:p>
            <a:pPr>
              <a:lnSpc>
                <a:spcPct val="150000"/>
              </a:lnSpc>
            </a:pPr>
            <a:r>
              <a:rPr lang="zh-CN" altLang="en-US" sz="1600" b="1" dirty="0">
                <a:ea typeface="+mn-lt"/>
                <a:cs typeface="+mn-lt"/>
                <a:sym typeface="+mn-ea"/>
              </a:rPr>
              <a:t>腹膜透析患者：建议在透析开始前给予</a:t>
            </a:r>
            <a:r>
              <a:rPr lang="en-US" altLang="zh-CN" sz="1600" b="1" dirty="0">
                <a:ea typeface="+mn-lt"/>
                <a:cs typeface="+mn-lt"/>
                <a:sym typeface="+mn-ea"/>
              </a:rPr>
              <a:t>30 mg</a:t>
            </a:r>
            <a:r>
              <a:rPr lang="zh-CN" altLang="en-US" sz="1600" b="1" dirty="0">
                <a:ea typeface="+mn-lt"/>
                <a:cs typeface="+mn-lt"/>
                <a:sym typeface="+mn-ea"/>
              </a:rPr>
              <a:t>，之后</a:t>
            </a:r>
            <a:r>
              <a:rPr lang="zh-CN" altLang="en-US" sz="1600" b="1" dirty="0">
                <a:solidFill>
                  <a:srgbClr val="FF0000"/>
                </a:solidFill>
                <a:ea typeface="+mn-lt"/>
                <a:cs typeface="+mn-lt"/>
                <a:sym typeface="+mn-ea"/>
              </a:rPr>
              <a:t>每</a:t>
            </a:r>
            <a:r>
              <a:rPr lang="en-US" altLang="zh-CN" sz="1600" b="1" dirty="0">
                <a:solidFill>
                  <a:srgbClr val="FF0000"/>
                </a:solidFill>
                <a:ea typeface="+mn-lt"/>
                <a:cs typeface="+mn-lt"/>
                <a:sym typeface="+mn-ea"/>
              </a:rPr>
              <a:t>7</a:t>
            </a:r>
            <a:r>
              <a:rPr lang="zh-CN" altLang="en-US" sz="1600" b="1" dirty="0">
                <a:solidFill>
                  <a:srgbClr val="FF0000"/>
                </a:solidFill>
                <a:ea typeface="+mn-lt"/>
                <a:cs typeface="+mn-lt"/>
                <a:sym typeface="+mn-ea"/>
              </a:rPr>
              <a:t>天</a:t>
            </a:r>
            <a:r>
              <a:rPr lang="zh-CN" altLang="en-US" sz="1600" b="1" dirty="0">
                <a:ea typeface="+mn-lt"/>
                <a:cs typeface="+mn-lt"/>
                <a:sym typeface="+mn-ea"/>
              </a:rPr>
              <a:t>给药</a:t>
            </a:r>
            <a:r>
              <a:rPr lang="en-US" altLang="zh-CN" sz="1600" b="1" dirty="0">
                <a:solidFill>
                  <a:srgbClr val="FF0000"/>
                </a:solidFill>
                <a:ea typeface="+mn-lt"/>
                <a:cs typeface="+mn-lt"/>
                <a:sym typeface="+mn-ea"/>
              </a:rPr>
              <a:t>30 mg</a:t>
            </a:r>
            <a:endParaRPr lang="zh-CN" altLang="en-US" sz="1600" b="1" dirty="0">
              <a:ea typeface="+mn-lt"/>
              <a:cs typeface="+mn-lt"/>
              <a:sym typeface="+mn-ea"/>
            </a:endParaRPr>
          </a:p>
        </p:txBody>
      </p:sp>
      <p:sp>
        <p:nvSpPr>
          <p:cNvPr id="3" name="文本框 2">
            <a:extLst>
              <a:ext uri="{FF2B5EF4-FFF2-40B4-BE49-F238E27FC236}">
                <a16:creationId xmlns:a16="http://schemas.microsoft.com/office/drawing/2014/main" id="{9BE7F796-F0F2-5FC8-F73F-0D479B0A01AC}"/>
              </a:ext>
            </a:extLst>
          </p:cNvPr>
          <p:cNvSpPr txBox="1"/>
          <p:nvPr/>
        </p:nvSpPr>
        <p:spPr>
          <a:xfrm>
            <a:off x="10381363" y="6513024"/>
            <a:ext cx="1218314" cy="261610"/>
          </a:xfrm>
          <a:prstGeom prst="rect">
            <a:avLst/>
          </a:prstGeom>
          <a:noFill/>
        </p:spPr>
        <p:txBody>
          <a:bodyPr wrap="square">
            <a:spAutoFit/>
          </a:bodyPr>
          <a:lstStyle/>
          <a:p>
            <a:r>
              <a:rPr lang="zh-CN" altLang="en-US" sz="1100" dirty="0">
                <a:latin typeface="微软雅黑" panose="020B0503020204020204" pitchFamily="34" charset="-122"/>
                <a:ea typeface="微软雅黑" panose="020B0503020204020204" pitchFamily="34" charset="-122"/>
              </a:rPr>
              <a:t>奥司他韦说明书</a:t>
            </a:r>
            <a:endParaRPr lang="zh-CN" alt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b="1" dirty="0">
                <a:latin typeface="微软雅黑" panose="020B0503020204020204" pitchFamily="34" charset="-122"/>
                <a:ea typeface="微软雅黑" panose="020B0503020204020204" pitchFamily="34" charset="-122"/>
                <a:cs typeface="+mn-lt"/>
                <a:sym typeface="+mn-ea"/>
              </a:rPr>
              <a:t>神经氨酸酶抑制剂</a:t>
            </a:r>
            <a:r>
              <a:rPr lang="en-US" altLang="zh-CN" b="1" dirty="0">
                <a:latin typeface="微软雅黑" panose="020B0503020204020204" pitchFamily="34" charset="-122"/>
                <a:ea typeface="微软雅黑" panose="020B0503020204020204" pitchFamily="34" charset="-122"/>
                <a:cs typeface="+mn-lt"/>
                <a:sym typeface="+mn-ea"/>
              </a:rPr>
              <a:t>-</a:t>
            </a:r>
            <a:r>
              <a:rPr lang="zh-CN" altLang="en-US" b="1" dirty="0">
                <a:latin typeface="微软雅黑" panose="020B0503020204020204" pitchFamily="34" charset="-122"/>
                <a:ea typeface="微软雅黑" panose="020B0503020204020204" pitchFamily="34" charset="-122"/>
                <a:sym typeface="+mn-ea"/>
              </a:rPr>
              <a:t>扎那米韦</a:t>
            </a:r>
          </a:p>
        </p:txBody>
      </p:sp>
      <p:sp>
        <p:nvSpPr>
          <p:cNvPr id="3" name="内容占位符 2"/>
          <p:cNvSpPr>
            <a:spLocks noGrp="1"/>
          </p:cNvSpPr>
          <p:nvPr>
            <p:ph idx="1"/>
          </p:nvPr>
        </p:nvSpPr>
        <p:spPr>
          <a:xfrm>
            <a:off x="911225" y="1557020"/>
            <a:ext cx="9070340" cy="1486535"/>
          </a:xfrm>
        </p:spPr>
        <p:style>
          <a:lnRef idx="2">
            <a:schemeClr val="accent1"/>
          </a:lnRef>
          <a:fillRef idx="0">
            <a:srgbClr val="FFFFFF"/>
          </a:fillRef>
          <a:effectRef idx="0">
            <a:srgbClr val="FFFFFF"/>
          </a:effectRef>
          <a:fontRef idx="minor">
            <a:schemeClr val="tx1"/>
          </a:fontRef>
        </p:style>
        <p:txBody>
          <a:bodyPr>
            <a:normAutofit/>
          </a:bodyPr>
          <a:lstStyle/>
          <a:p>
            <a:pPr>
              <a:lnSpc>
                <a:spcPct val="100000"/>
              </a:lnSpc>
            </a:pPr>
            <a:r>
              <a:rPr lang="zh-CN" altLang="en-US" sz="1800" b="1">
                <a:ea typeface="+mn-lt"/>
                <a:cs typeface="+mn-lt"/>
                <a:sym typeface="+mn-ea"/>
              </a:rPr>
              <a:t>用于</a:t>
            </a:r>
            <a:r>
              <a:rPr lang="zh-CN" altLang="en-US" sz="1800" b="1">
                <a:solidFill>
                  <a:srgbClr val="FF0000"/>
                </a:solidFill>
                <a:ea typeface="+mn-lt"/>
                <a:cs typeface="+mn-lt"/>
                <a:sym typeface="+mn-ea"/>
              </a:rPr>
              <a:t>成人</a:t>
            </a:r>
            <a:r>
              <a:rPr lang="zh-CN" altLang="en-US" sz="1800" b="1">
                <a:ea typeface="+mn-lt"/>
                <a:cs typeface="+mn-lt"/>
                <a:sym typeface="+mn-ea"/>
              </a:rPr>
              <a:t>和</a:t>
            </a:r>
            <a:r>
              <a:rPr lang="zh-CN" altLang="en-US" sz="1800" b="1">
                <a:solidFill>
                  <a:srgbClr val="FF0000"/>
                </a:solidFill>
                <a:ea typeface="+mn-lt"/>
                <a:cs typeface="+mn-lt"/>
                <a:sym typeface="+mn-ea"/>
              </a:rPr>
              <a:t>7岁及7岁以上儿童</a:t>
            </a:r>
            <a:r>
              <a:rPr lang="zh-CN" altLang="en-US" sz="1800" b="1">
                <a:ea typeface="+mn-lt"/>
                <a:cs typeface="+mn-lt"/>
                <a:sym typeface="+mn-ea"/>
              </a:rPr>
              <a:t>的甲型和乙型流感治疗</a:t>
            </a:r>
            <a:endParaRPr lang="zh-CN" altLang="en-US" sz="1800" b="1">
              <a:ea typeface="+mn-lt"/>
              <a:cs typeface="+mn-lt"/>
            </a:endParaRPr>
          </a:p>
          <a:p>
            <a:pPr>
              <a:lnSpc>
                <a:spcPct val="100000"/>
              </a:lnSpc>
            </a:pPr>
            <a:r>
              <a:rPr lang="zh-CN" altLang="en-US" sz="1800" b="1">
                <a:ea typeface="+mn-lt"/>
                <a:cs typeface="+mn-lt"/>
                <a:sym typeface="+mn-ea"/>
              </a:rPr>
              <a:t>治疗应尽早开始，且不应晚于感染初始症状出现后48小时</a:t>
            </a:r>
            <a:endParaRPr lang="zh-CN" altLang="en-US" sz="1800" b="1">
              <a:ea typeface="+mn-lt"/>
              <a:cs typeface="+mn-lt"/>
            </a:endParaRPr>
          </a:p>
          <a:p>
            <a:pPr>
              <a:lnSpc>
                <a:spcPct val="100000"/>
              </a:lnSpc>
            </a:pPr>
            <a:r>
              <a:rPr lang="zh-CN" altLang="en-US" sz="1800" b="1">
                <a:ea typeface="+mn-lt"/>
                <a:cs typeface="+mn-lt"/>
                <a:sym typeface="+mn-ea"/>
              </a:rPr>
              <a:t>治疗甲型和乙型流感时，抗病毒药物非必需使用的药物，因此使用本品治疗流感时，应慎重考虑其必要性。</a:t>
            </a:r>
            <a:endParaRPr lang="zh-CN" altLang="en-US" sz="1800" b="1" dirty="0">
              <a:ea typeface="+mn-lt"/>
              <a:cs typeface="+mn-lt"/>
              <a:sym typeface="+mn-ea"/>
            </a:endParaRPr>
          </a:p>
        </p:txBody>
      </p:sp>
      <p:sp>
        <p:nvSpPr>
          <p:cNvPr id="4" name="圆角矩形 3"/>
          <p:cNvSpPr/>
          <p:nvPr/>
        </p:nvSpPr>
        <p:spPr>
          <a:xfrm>
            <a:off x="737235" y="1021715"/>
            <a:ext cx="1880235" cy="553085"/>
          </a:xfrm>
          <a:prstGeom prst="roundRect">
            <a:avLst/>
          </a:prstGeom>
          <a:solidFill>
            <a:schemeClr val="accent5">
              <a:lumMod val="40000"/>
              <a:lumOff val="6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文本框 4"/>
          <p:cNvSpPr txBox="1"/>
          <p:nvPr/>
        </p:nvSpPr>
        <p:spPr>
          <a:xfrm>
            <a:off x="911225" y="1052830"/>
            <a:ext cx="1584960" cy="521970"/>
          </a:xfrm>
          <a:prstGeom prst="rect">
            <a:avLst/>
          </a:prstGeom>
          <a:solidFill>
            <a:schemeClr val="accent5">
              <a:lumMod val="40000"/>
              <a:lumOff val="60000"/>
            </a:schemeClr>
          </a:solidFill>
        </p:spPr>
        <p:txBody>
          <a:bodyPr wrap="square" rtlCol="0">
            <a:spAutoFit/>
          </a:bodyPr>
          <a:lstStyle/>
          <a:p>
            <a:r>
              <a:rPr lang="zh-CN" altLang="en-US" sz="2800" b="1">
                <a:latin typeface="黑体" panose="02010609060101010101" pitchFamily="49" charset="-122"/>
                <a:ea typeface="黑体" panose="02010609060101010101" pitchFamily="49" charset="-122"/>
                <a:sym typeface="+mn-ea"/>
              </a:rPr>
              <a:t>适应症</a:t>
            </a:r>
          </a:p>
        </p:txBody>
      </p:sp>
      <p:sp>
        <p:nvSpPr>
          <p:cNvPr id="6" name="内容占位符 2"/>
          <p:cNvSpPr>
            <a:spLocks noGrp="1"/>
          </p:cNvSpPr>
          <p:nvPr/>
        </p:nvSpPr>
        <p:spPr>
          <a:xfrm>
            <a:off x="947420" y="3645535"/>
            <a:ext cx="9157335" cy="1541780"/>
          </a:xfrm>
          <a:prstGeom prst="rect">
            <a:avLst/>
          </a:prstGeom>
        </p:spPr>
        <p:style>
          <a:lnRef idx="2">
            <a:schemeClr val="accent1"/>
          </a:lnRef>
          <a:fillRef idx="0">
            <a:srgbClr val="FFFFFF"/>
          </a:fillRef>
          <a:effectRef idx="0">
            <a:srgbClr val="FFFFFF"/>
          </a:effectRef>
          <a:fontRef idx="minor">
            <a:schemeClr val="tx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endParaRPr lang="zh-CN" altLang="en-US" sz="1600" b="1" dirty="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7" name="圆角矩形 6"/>
          <p:cNvSpPr/>
          <p:nvPr/>
        </p:nvSpPr>
        <p:spPr>
          <a:xfrm>
            <a:off x="737235" y="3325495"/>
            <a:ext cx="1832610" cy="607695"/>
          </a:xfrm>
          <a:prstGeom prst="roundRect">
            <a:avLst/>
          </a:prstGeom>
          <a:solidFill>
            <a:schemeClr val="accent5">
              <a:lumMod val="40000"/>
              <a:lumOff val="6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8" name="文本框 7"/>
          <p:cNvSpPr txBox="1"/>
          <p:nvPr/>
        </p:nvSpPr>
        <p:spPr>
          <a:xfrm>
            <a:off x="911225" y="3357245"/>
            <a:ext cx="1584960" cy="460375"/>
          </a:xfrm>
          <a:prstGeom prst="rect">
            <a:avLst/>
          </a:prstGeom>
          <a:solidFill>
            <a:schemeClr val="accent5">
              <a:lumMod val="40000"/>
              <a:lumOff val="60000"/>
            </a:schemeClr>
          </a:solidFill>
        </p:spPr>
        <p:txBody>
          <a:bodyPr wrap="square" rtlCol="0">
            <a:spAutoFit/>
          </a:bodyPr>
          <a:lstStyle/>
          <a:p>
            <a:r>
              <a:rPr lang="zh-CN" altLang="en-US" sz="2400" b="1"/>
              <a:t>用法用量</a:t>
            </a:r>
          </a:p>
        </p:txBody>
      </p:sp>
      <p:sp>
        <p:nvSpPr>
          <p:cNvPr id="9" name="文本框 8"/>
          <p:cNvSpPr txBox="1"/>
          <p:nvPr/>
        </p:nvSpPr>
        <p:spPr>
          <a:xfrm>
            <a:off x="947420" y="3843020"/>
            <a:ext cx="9344660" cy="1437640"/>
          </a:xfrm>
          <a:prstGeom prst="rect">
            <a:avLst/>
          </a:prstGeom>
          <a:noFill/>
        </p:spPr>
        <p:txBody>
          <a:bodyPr wrap="square" rtlCol="0" anchor="t">
            <a:noAutofit/>
          </a:bodyPr>
          <a:lstStyle/>
          <a:p>
            <a:pPr>
              <a:lnSpc>
                <a:spcPct val="150000"/>
              </a:lnSpc>
            </a:pPr>
            <a:r>
              <a:rPr lang="zh-CN" altLang="en-US" b="1">
                <a:solidFill>
                  <a:srgbClr val="FF0000"/>
                </a:solidFill>
                <a:ea typeface="+mn-lt"/>
                <a:cs typeface="+mn-lt"/>
                <a:sym typeface="+mn-ea"/>
              </a:rPr>
              <a:t>每日2次，每次两吸(2×5mg)</a:t>
            </a:r>
            <a:r>
              <a:rPr lang="zh-CN" altLang="en-US" b="1">
                <a:ea typeface="+mn-lt"/>
                <a:cs typeface="+mn-lt"/>
                <a:sym typeface="+mn-ea"/>
              </a:rPr>
              <a:t>，连续5天，每天的总吸入剂量为20m</a:t>
            </a:r>
            <a:r>
              <a:rPr lang="en-US" altLang="zh-CN" b="1">
                <a:ea typeface="+mn-lt"/>
                <a:cs typeface="+mn-lt"/>
                <a:sym typeface="+mn-ea"/>
              </a:rPr>
              <a:t>g</a:t>
            </a:r>
            <a:endParaRPr lang="en-US" altLang="zh-CN" b="1">
              <a:ea typeface="+mn-lt"/>
              <a:cs typeface="+mn-lt"/>
            </a:endParaRPr>
          </a:p>
          <a:p>
            <a:pPr>
              <a:lnSpc>
                <a:spcPct val="150000"/>
              </a:lnSpc>
            </a:pPr>
            <a:r>
              <a:rPr lang="en-US" altLang="zh-CN" b="1">
                <a:ea typeface="+mn-lt"/>
                <a:cs typeface="+mn-lt"/>
                <a:sym typeface="+mn-ea"/>
              </a:rPr>
              <a:t>本品给药方式为经口吸入，使用提供的碟型吸入器经口吸入肺部给药。如果患者在使用本品同时要应用其它吸入药物，如速效支气管扩张剂，请</a:t>
            </a:r>
            <a:r>
              <a:rPr lang="zh-CN" altLang="en-US" b="1">
                <a:ea typeface="+mn-lt"/>
                <a:cs typeface="+mn-lt"/>
                <a:sym typeface="+mn-ea"/>
              </a:rPr>
              <a:t>先使用</a:t>
            </a:r>
            <a:r>
              <a:rPr lang="zh-CN" altLang="en-US" b="1">
                <a:ea typeface="+mn-lt"/>
                <a:sym typeface="+mn-ea"/>
              </a:rPr>
              <a:t>扎那米韦</a:t>
            </a:r>
            <a:endParaRPr lang="zh-CN" altLang="en-US" b="1">
              <a:ea typeface="+mn-lt"/>
              <a:cs typeface="+mn-lt"/>
              <a:sym typeface="+mn-ea"/>
            </a:endParaRPr>
          </a:p>
        </p:txBody>
      </p:sp>
      <p:sp>
        <p:nvSpPr>
          <p:cNvPr id="11" name="文本框 10"/>
          <p:cNvSpPr txBox="1"/>
          <p:nvPr/>
        </p:nvSpPr>
        <p:spPr>
          <a:xfrm>
            <a:off x="2712085" y="5445760"/>
            <a:ext cx="8784590" cy="922020"/>
          </a:xfrm>
          <a:prstGeom prst="rect">
            <a:avLst/>
          </a:prstGeom>
          <a:solidFill>
            <a:schemeClr val="accent1">
              <a:lumMod val="20000"/>
              <a:lumOff val="80000"/>
            </a:schemeClr>
          </a:solidFill>
        </p:spPr>
        <p:txBody>
          <a:bodyPr wrap="square" rtlCol="0" anchor="t">
            <a:spAutoFit/>
          </a:bodyPr>
          <a:lstStyle/>
          <a:p>
            <a:pPr>
              <a:lnSpc>
                <a:spcPct val="150000"/>
              </a:lnSpc>
            </a:pPr>
            <a:r>
              <a:rPr lang="zh-CN" altLang="en-US" b="1"/>
              <a:t>临床研究表明,与安慰剂相比,应用扎那米韦可明显缩短流感患者症状持续时间和住院治疗时间，但并发症明显增加。扎那米韦</a:t>
            </a:r>
            <a:r>
              <a:rPr lang="zh-CN" altLang="en-US" b="1">
                <a:solidFill>
                  <a:srgbClr val="FF0000"/>
                </a:solidFill>
              </a:rPr>
              <a:t>不能减少流感并发症</a:t>
            </a:r>
            <a:r>
              <a:rPr lang="zh-CN" altLang="en-US" b="1"/>
              <a:t>或降低住院率和病死率。</a:t>
            </a:r>
          </a:p>
        </p:txBody>
      </p:sp>
      <p:sp>
        <p:nvSpPr>
          <p:cNvPr id="12" name="文本框 11"/>
          <p:cNvSpPr txBox="1"/>
          <p:nvPr/>
        </p:nvSpPr>
        <p:spPr>
          <a:xfrm>
            <a:off x="10344785" y="2348865"/>
            <a:ext cx="1365250" cy="368300"/>
          </a:xfrm>
          <a:prstGeom prst="rect">
            <a:avLst/>
          </a:prstGeom>
          <a:solidFill>
            <a:schemeClr val="accent4">
              <a:lumMod val="20000"/>
              <a:lumOff val="80000"/>
            </a:schemeClr>
          </a:solidFill>
        </p:spPr>
        <p:txBody>
          <a:bodyPr wrap="square" rtlCol="0">
            <a:spAutoFit/>
          </a:bodyPr>
          <a:lstStyle/>
          <a:p>
            <a:r>
              <a:rPr lang="zh-CN" altLang="en-US"/>
              <a:t>吸入剂型</a:t>
            </a:r>
          </a:p>
        </p:txBody>
      </p:sp>
      <p:sp>
        <p:nvSpPr>
          <p:cNvPr id="10" name="文本框 9">
            <a:extLst>
              <a:ext uri="{FF2B5EF4-FFF2-40B4-BE49-F238E27FC236}">
                <a16:creationId xmlns:a16="http://schemas.microsoft.com/office/drawing/2014/main" id="{56B36C9F-446E-05E2-7FBF-DFF4B27325EB}"/>
              </a:ext>
            </a:extLst>
          </p:cNvPr>
          <p:cNvSpPr txBox="1"/>
          <p:nvPr/>
        </p:nvSpPr>
        <p:spPr>
          <a:xfrm>
            <a:off x="10381363" y="6513024"/>
            <a:ext cx="1218314" cy="261610"/>
          </a:xfrm>
          <a:prstGeom prst="rect">
            <a:avLst/>
          </a:prstGeom>
          <a:noFill/>
        </p:spPr>
        <p:txBody>
          <a:bodyPr wrap="square">
            <a:spAutoFit/>
          </a:bodyPr>
          <a:lstStyle/>
          <a:p>
            <a:r>
              <a:rPr lang="zh-CN" altLang="en-US" sz="1100" dirty="0">
                <a:latin typeface="微软雅黑" panose="020B0503020204020204" pitchFamily="34" charset="-122"/>
                <a:ea typeface="微软雅黑" panose="020B0503020204020204" pitchFamily="34" charset="-122"/>
              </a:rPr>
              <a:t>扎那米韦说明书</a:t>
            </a:r>
            <a:endParaRPr lang="zh-CN" alt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b="1" dirty="0">
                <a:latin typeface="微软雅黑" panose="020B0503020204020204" pitchFamily="34" charset="-122"/>
                <a:ea typeface="微软雅黑" panose="020B0503020204020204" pitchFamily="34" charset="-122"/>
                <a:sym typeface="+mn-ea"/>
              </a:rPr>
              <a:t>扎那米韦</a:t>
            </a:r>
            <a:endParaRPr lang="zh-CN" altLang="en-US" dirty="0">
              <a:latin typeface="微软雅黑" panose="020B0503020204020204" pitchFamily="34" charset="-122"/>
              <a:ea typeface="微软雅黑" panose="020B0503020204020204" pitchFamily="34" charset="-122"/>
            </a:endParaRPr>
          </a:p>
        </p:txBody>
      </p:sp>
      <p:sp>
        <p:nvSpPr>
          <p:cNvPr id="39" name="矩形: 圆角 38"/>
          <p:cNvSpPr/>
          <p:nvPr>
            <p:custDataLst>
              <p:tags r:id="rId1"/>
            </p:custDataLst>
          </p:nvPr>
        </p:nvSpPr>
        <p:spPr>
          <a:xfrm>
            <a:off x="1151255" y="2080895"/>
            <a:ext cx="2289810" cy="3134360"/>
          </a:xfrm>
          <a:prstGeom prst="roundRect">
            <a:avLst>
              <a:gd name="adj" fmla="val 12043"/>
            </a:avLst>
          </a:prstGeom>
          <a:solidFill>
            <a:srgbClr val="FFFFFF"/>
          </a:solidFill>
          <a:ln>
            <a:solidFill>
              <a:schemeClr val="accent1"/>
            </a:solidFill>
          </a:ln>
          <a:effectLst>
            <a:outerShdw blurRad="368300" dist="101600" dir="5400000" sx="98000" sy="98000" algn="t" rotWithShape="0">
              <a:srgbClr val="376FFF">
                <a:lumMod val="50000"/>
                <a:alpha val="4000"/>
              </a:srgbClr>
            </a:outerShdw>
          </a:effectLst>
        </p:spPr>
        <p:style>
          <a:lnRef idx="2">
            <a:srgbClr val="376FFF">
              <a:shade val="50000"/>
            </a:srgbClr>
          </a:lnRef>
          <a:fillRef idx="1">
            <a:srgbClr val="376FFF"/>
          </a:fillRef>
          <a:effectRef idx="0">
            <a:srgbClr val="376FFF"/>
          </a:effectRef>
          <a:fontRef idx="minor">
            <a:srgbClr val="FFFFFF"/>
          </a:fontRef>
        </p:style>
        <p:txBody>
          <a:bodyPr rtlCol="0" anchor="ctr"/>
          <a:lstStyle/>
          <a:p>
            <a:pPr algn="ctr"/>
            <a:endParaRPr lang="zh-CN" altLang="en-US"/>
          </a:p>
        </p:txBody>
      </p:sp>
      <p:sp>
        <p:nvSpPr>
          <p:cNvPr id="4" name="矩形 3"/>
          <p:cNvSpPr/>
          <p:nvPr>
            <p:custDataLst>
              <p:tags r:id="rId2"/>
            </p:custDataLst>
          </p:nvPr>
        </p:nvSpPr>
        <p:spPr>
          <a:xfrm>
            <a:off x="1440180" y="3195320"/>
            <a:ext cx="1711960" cy="598805"/>
          </a:xfrm>
          <a:prstGeom prst="rect">
            <a:avLst/>
          </a:prstGeom>
          <a:ln>
            <a:noFill/>
            <a:prstDash val="sysDash"/>
          </a:ln>
        </p:spPr>
        <p:txBody>
          <a:bodyPr vert="horz" wrap="square" lIns="0" tIns="0" rIns="0" bIns="0" rtlCol="0" anchor="t" anchorCtr="0">
            <a:noAutofit/>
          </a:bodyPr>
          <a:lstStyle/>
          <a:p>
            <a:pPr indent="-228600" algn="ctr">
              <a:lnSpc>
                <a:spcPct val="130000"/>
              </a:lnSpc>
              <a:spcBef>
                <a:spcPct val="0"/>
              </a:spcBef>
              <a:spcAft>
                <a:spcPct val="0"/>
              </a:spcAft>
            </a:pPr>
            <a:r>
              <a:rPr lang="zh-CN" altLang="en-US" sz="1600" dirty="0">
                <a:ln>
                  <a:noFill/>
                  <a:prstDash val="sysDot"/>
                </a:ln>
                <a:solidFill>
                  <a:schemeClr val="dk1">
                    <a:lumMod val="100000"/>
                  </a:schemeClr>
                </a:solidFill>
                <a:latin typeface="+mn-ea"/>
                <a:cs typeface="+mn-ea"/>
              </a:rPr>
              <a:t>无需调整剂量</a:t>
            </a:r>
          </a:p>
        </p:txBody>
      </p:sp>
      <p:sp>
        <p:nvSpPr>
          <p:cNvPr id="5" name="矩形 4"/>
          <p:cNvSpPr/>
          <p:nvPr>
            <p:custDataLst>
              <p:tags r:id="rId3"/>
            </p:custDataLst>
          </p:nvPr>
        </p:nvSpPr>
        <p:spPr bwMode="auto">
          <a:xfrm>
            <a:off x="1438275" y="2758440"/>
            <a:ext cx="1715770" cy="341630"/>
          </a:xfrm>
          <a:prstGeom prst="rect">
            <a:avLst/>
          </a:prstGeom>
          <a:noFill/>
          <a:ln>
            <a:noFill/>
          </a:ln>
        </p:spPr>
        <p:txBody>
          <a:bodyPr wrap="square" lIns="0" tIns="0" rIns="0" bIns="0" rtlCol="0" anchor="b" anchorCtr="0">
            <a:noAutofit/>
          </a:bodyPr>
          <a:lstStyle/>
          <a:p>
            <a:pPr lvl="0" algn="ctr">
              <a:spcBef>
                <a:spcPct val="0"/>
              </a:spcBef>
              <a:spcAft>
                <a:spcPct val="0"/>
              </a:spcAft>
              <a:buClrTx/>
              <a:buSzTx/>
              <a:buFontTx/>
            </a:pPr>
            <a:r>
              <a:rPr lang="zh-CN" altLang="en-US" b="1" dirty="0">
                <a:solidFill>
                  <a:schemeClr val="accent1"/>
                </a:solidFill>
                <a:uFillTx/>
                <a:latin typeface="+mn-ea"/>
                <a:cs typeface="+mn-ea"/>
                <a:sym typeface="+mn-ea"/>
              </a:rPr>
              <a:t>肾功能不全患者</a:t>
            </a:r>
          </a:p>
        </p:txBody>
      </p:sp>
      <p:sp>
        <p:nvSpPr>
          <p:cNvPr id="48" name="矩形: 圆角 47"/>
          <p:cNvSpPr/>
          <p:nvPr>
            <p:custDataLst>
              <p:tags r:id="rId4"/>
            </p:custDataLst>
          </p:nvPr>
        </p:nvSpPr>
        <p:spPr>
          <a:xfrm>
            <a:off x="6218555" y="1644015"/>
            <a:ext cx="2289810" cy="3134360"/>
          </a:xfrm>
          <a:prstGeom prst="roundRect">
            <a:avLst>
              <a:gd name="adj" fmla="val 12043"/>
            </a:avLst>
          </a:prstGeom>
          <a:solidFill>
            <a:srgbClr val="FFFFFF"/>
          </a:solidFill>
          <a:ln>
            <a:solidFill>
              <a:schemeClr val="accent1"/>
            </a:solidFill>
          </a:ln>
          <a:effectLst>
            <a:outerShdw blurRad="368300" dist="101600" dir="5400000" sx="98000" sy="98000" algn="t" rotWithShape="0">
              <a:srgbClr val="376FFF">
                <a:lumMod val="50000"/>
                <a:alpha val="4000"/>
              </a:srgbClr>
            </a:outerShdw>
          </a:effectLst>
        </p:spPr>
        <p:style>
          <a:lnRef idx="2">
            <a:srgbClr val="376FFF">
              <a:shade val="50000"/>
            </a:srgbClr>
          </a:lnRef>
          <a:fillRef idx="1">
            <a:srgbClr val="376FFF"/>
          </a:fillRef>
          <a:effectRef idx="0">
            <a:srgbClr val="376FFF"/>
          </a:effectRef>
          <a:fontRef idx="minor">
            <a:srgbClr val="FFFFFF"/>
          </a:fontRef>
        </p:style>
        <p:txBody>
          <a:bodyPr rtlCol="0" anchor="ctr"/>
          <a:lstStyle/>
          <a:p>
            <a:pPr algn="ctr"/>
            <a:endParaRPr lang="zh-CN" altLang="en-US"/>
          </a:p>
        </p:txBody>
      </p:sp>
      <p:sp>
        <p:nvSpPr>
          <p:cNvPr id="6" name="矩形 5"/>
          <p:cNvSpPr/>
          <p:nvPr>
            <p:custDataLst>
              <p:tags r:id="rId5"/>
            </p:custDataLst>
          </p:nvPr>
        </p:nvSpPr>
        <p:spPr>
          <a:xfrm>
            <a:off x="6508115" y="2757805"/>
            <a:ext cx="1710690" cy="598805"/>
          </a:xfrm>
          <a:prstGeom prst="rect">
            <a:avLst/>
          </a:prstGeom>
          <a:ln>
            <a:noFill/>
            <a:prstDash val="sysDash"/>
          </a:ln>
        </p:spPr>
        <p:txBody>
          <a:bodyPr vert="horz" wrap="square" lIns="0" tIns="0" rIns="0" bIns="0" rtlCol="0" anchor="t" anchorCtr="0">
            <a:noAutofit/>
          </a:bodyPr>
          <a:lstStyle/>
          <a:p>
            <a:pPr indent="-228600" algn="ctr">
              <a:lnSpc>
                <a:spcPct val="130000"/>
              </a:lnSpc>
              <a:spcBef>
                <a:spcPct val="0"/>
              </a:spcBef>
              <a:spcAft>
                <a:spcPct val="0"/>
              </a:spcAft>
            </a:pPr>
            <a:r>
              <a:rPr lang="zh-CN" altLang="en-US" sz="1600">
                <a:ea typeface="+mn-lt"/>
                <a:sym typeface="+mn-ea"/>
              </a:rPr>
              <a:t>使用扎那米韦的经验有限。基于扎那米韦的药代动力学特性，无需调整用药剂量</a:t>
            </a:r>
            <a:endParaRPr lang="zh-CN" altLang="en-US" sz="1600" dirty="0">
              <a:ln>
                <a:noFill/>
                <a:prstDash val="sysDot"/>
              </a:ln>
              <a:solidFill>
                <a:schemeClr val="dk1">
                  <a:lumMod val="100000"/>
                </a:schemeClr>
              </a:solidFill>
              <a:ea typeface="+mn-lt"/>
              <a:cs typeface="+mn-ea"/>
              <a:sym typeface="+mn-ea"/>
            </a:endParaRPr>
          </a:p>
        </p:txBody>
      </p:sp>
      <p:sp>
        <p:nvSpPr>
          <p:cNvPr id="50" name="矩形 49"/>
          <p:cNvSpPr/>
          <p:nvPr>
            <p:custDataLst>
              <p:tags r:id="rId6"/>
            </p:custDataLst>
          </p:nvPr>
        </p:nvSpPr>
        <p:spPr bwMode="auto">
          <a:xfrm>
            <a:off x="6508115" y="2322195"/>
            <a:ext cx="1710690" cy="341630"/>
          </a:xfrm>
          <a:prstGeom prst="rect">
            <a:avLst/>
          </a:prstGeom>
          <a:noFill/>
          <a:ln>
            <a:noFill/>
          </a:ln>
        </p:spPr>
        <p:txBody>
          <a:bodyPr wrap="square" lIns="0" tIns="0" rIns="0" bIns="0" rtlCol="0" anchor="b" anchorCtr="0">
            <a:noAutofit/>
          </a:bodyPr>
          <a:lstStyle/>
          <a:p>
            <a:pPr lvl="0" algn="ctr">
              <a:spcBef>
                <a:spcPct val="0"/>
              </a:spcBef>
              <a:spcAft>
                <a:spcPct val="0"/>
              </a:spcAft>
              <a:buClrTx/>
              <a:buSzTx/>
              <a:buFontTx/>
            </a:pPr>
            <a:r>
              <a:rPr lang="zh-CN" altLang="en-US" sz="1800" b="1" dirty="0">
                <a:solidFill>
                  <a:schemeClr val="accent1"/>
                </a:solidFill>
                <a:uFillTx/>
                <a:latin typeface="+mn-ea"/>
                <a:cs typeface="+mn-ea"/>
                <a:sym typeface="+mn-ea"/>
              </a:rPr>
              <a:t>老年患者</a:t>
            </a:r>
            <a:endParaRPr lang="zh-CN" altLang="en-US" sz="1600" b="1">
              <a:solidFill>
                <a:schemeClr val="accent1"/>
              </a:solidFill>
              <a:uFillTx/>
              <a:latin typeface="+mn-ea"/>
              <a:cs typeface="+mn-ea"/>
              <a:sym typeface="+mn-ea"/>
            </a:endParaRPr>
          </a:p>
        </p:txBody>
      </p:sp>
      <p:sp>
        <p:nvSpPr>
          <p:cNvPr id="44" name="矩形: 圆角 43"/>
          <p:cNvSpPr/>
          <p:nvPr>
            <p:custDataLst>
              <p:tags r:id="rId7"/>
            </p:custDataLst>
          </p:nvPr>
        </p:nvSpPr>
        <p:spPr>
          <a:xfrm>
            <a:off x="3684905" y="1644015"/>
            <a:ext cx="2289810" cy="3134360"/>
          </a:xfrm>
          <a:prstGeom prst="roundRect">
            <a:avLst>
              <a:gd name="adj" fmla="val 12043"/>
            </a:avLst>
          </a:prstGeom>
          <a:solidFill>
            <a:srgbClr val="FFFFFF"/>
          </a:solidFill>
          <a:ln>
            <a:solidFill>
              <a:schemeClr val="accent1"/>
            </a:solidFill>
          </a:ln>
          <a:effectLst>
            <a:outerShdw blurRad="368300" dist="101600" dir="5400000" sx="98000" sy="98000" algn="t" rotWithShape="0">
              <a:srgbClr val="376FFF">
                <a:lumMod val="50000"/>
                <a:alpha val="4000"/>
              </a:srgbClr>
            </a:outerShdw>
          </a:effectLst>
        </p:spPr>
        <p:style>
          <a:lnRef idx="2">
            <a:srgbClr val="376FFF">
              <a:shade val="50000"/>
            </a:srgbClr>
          </a:lnRef>
          <a:fillRef idx="1">
            <a:srgbClr val="376FFF"/>
          </a:fillRef>
          <a:effectRef idx="0">
            <a:srgbClr val="376FFF"/>
          </a:effectRef>
          <a:fontRef idx="minor">
            <a:srgbClr val="FFFFFF"/>
          </a:fontRef>
        </p:style>
        <p:txBody>
          <a:bodyPr rtlCol="0" anchor="ctr"/>
          <a:lstStyle/>
          <a:p>
            <a:pPr algn="ctr"/>
            <a:endParaRPr lang="zh-CN" altLang="en-US"/>
          </a:p>
        </p:txBody>
      </p:sp>
      <p:sp>
        <p:nvSpPr>
          <p:cNvPr id="7" name="矩形 6"/>
          <p:cNvSpPr/>
          <p:nvPr>
            <p:custDataLst>
              <p:tags r:id="rId8"/>
            </p:custDataLst>
          </p:nvPr>
        </p:nvSpPr>
        <p:spPr>
          <a:xfrm>
            <a:off x="3974465" y="2758440"/>
            <a:ext cx="1710690" cy="598805"/>
          </a:xfrm>
          <a:prstGeom prst="rect">
            <a:avLst/>
          </a:prstGeom>
          <a:ln>
            <a:noFill/>
            <a:prstDash val="sysDash"/>
          </a:ln>
        </p:spPr>
        <p:txBody>
          <a:bodyPr vert="horz" wrap="square" lIns="0" tIns="0" rIns="0" bIns="0" rtlCol="0" anchor="t" anchorCtr="0">
            <a:noAutofit/>
          </a:bodyPr>
          <a:lstStyle/>
          <a:p>
            <a:pPr indent="-228600" algn="ctr">
              <a:lnSpc>
                <a:spcPct val="130000"/>
              </a:lnSpc>
              <a:spcBef>
                <a:spcPct val="0"/>
              </a:spcBef>
              <a:spcAft>
                <a:spcPct val="0"/>
              </a:spcAft>
            </a:pPr>
            <a:r>
              <a:rPr lang="zh-CN" altLang="en-US" dirty="0">
                <a:ln>
                  <a:noFill/>
                  <a:prstDash val="sysDot"/>
                </a:ln>
                <a:solidFill>
                  <a:schemeClr val="dk1">
                    <a:lumMod val="100000"/>
                  </a:schemeClr>
                </a:solidFill>
                <a:latin typeface="+mn-ea"/>
                <a:cs typeface="+mn-ea"/>
              </a:rPr>
              <a:t>无需调整剂量</a:t>
            </a:r>
          </a:p>
        </p:txBody>
      </p:sp>
      <p:sp>
        <p:nvSpPr>
          <p:cNvPr id="46" name="矩形 45"/>
          <p:cNvSpPr/>
          <p:nvPr>
            <p:custDataLst>
              <p:tags r:id="rId9"/>
            </p:custDataLst>
          </p:nvPr>
        </p:nvSpPr>
        <p:spPr bwMode="auto">
          <a:xfrm>
            <a:off x="3974465" y="2322195"/>
            <a:ext cx="1710690" cy="341630"/>
          </a:xfrm>
          <a:prstGeom prst="rect">
            <a:avLst/>
          </a:prstGeom>
          <a:noFill/>
          <a:ln>
            <a:noFill/>
          </a:ln>
        </p:spPr>
        <p:txBody>
          <a:bodyPr wrap="square" lIns="0" tIns="0" rIns="0" bIns="0" rtlCol="0" anchor="b" anchorCtr="0">
            <a:noAutofit/>
          </a:bodyPr>
          <a:lstStyle/>
          <a:p>
            <a:pPr lvl="0" algn="ctr">
              <a:spcBef>
                <a:spcPct val="0"/>
              </a:spcBef>
              <a:spcAft>
                <a:spcPct val="0"/>
              </a:spcAft>
              <a:buClrTx/>
              <a:buSzTx/>
              <a:buFontTx/>
            </a:pPr>
            <a:r>
              <a:rPr lang="zh-CN" altLang="en-US" b="1" dirty="0">
                <a:solidFill>
                  <a:schemeClr val="accent1"/>
                </a:solidFill>
                <a:uFillTx/>
                <a:latin typeface="+mn-ea"/>
                <a:cs typeface="+mn-ea"/>
                <a:sym typeface="+mn-ea"/>
              </a:rPr>
              <a:t>肝功能不全患者</a:t>
            </a:r>
          </a:p>
        </p:txBody>
      </p:sp>
      <p:sp>
        <p:nvSpPr>
          <p:cNvPr id="52" name="矩形: 圆角 51"/>
          <p:cNvSpPr/>
          <p:nvPr>
            <p:custDataLst>
              <p:tags r:id="rId10"/>
            </p:custDataLst>
          </p:nvPr>
        </p:nvSpPr>
        <p:spPr>
          <a:xfrm>
            <a:off x="8752205" y="2080895"/>
            <a:ext cx="2289810" cy="3134360"/>
          </a:xfrm>
          <a:prstGeom prst="roundRect">
            <a:avLst>
              <a:gd name="adj" fmla="val 12043"/>
            </a:avLst>
          </a:prstGeom>
          <a:solidFill>
            <a:srgbClr val="FFFFFF"/>
          </a:solidFill>
          <a:ln>
            <a:solidFill>
              <a:schemeClr val="accent1"/>
            </a:solidFill>
          </a:ln>
          <a:effectLst>
            <a:outerShdw blurRad="368300" dist="101600" dir="5400000" sx="98000" sy="98000" algn="t" rotWithShape="0">
              <a:srgbClr val="376FFF">
                <a:lumMod val="50000"/>
                <a:alpha val="4000"/>
              </a:srgbClr>
            </a:outerShdw>
          </a:effectLst>
        </p:spPr>
        <p:style>
          <a:lnRef idx="2">
            <a:srgbClr val="376FFF">
              <a:shade val="50000"/>
            </a:srgbClr>
          </a:lnRef>
          <a:fillRef idx="1">
            <a:srgbClr val="376FFF"/>
          </a:fillRef>
          <a:effectRef idx="0">
            <a:srgbClr val="376FFF"/>
          </a:effectRef>
          <a:fontRef idx="minor">
            <a:srgbClr val="FFFFFF"/>
          </a:fontRef>
        </p:style>
        <p:txBody>
          <a:bodyPr rtlCol="0" anchor="ctr"/>
          <a:lstStyle/>
          <a:p>
            <a:pPr algn="ctr"/>
            <a:endParaRPr lang="zh-CN" altLang="en-US"/>
          </a:p>
        </p:txBody>
      </p:sp>
      <p:sp>
        <p:nvSpPr>
          <p:cNvPr id="8" name="矩形 7"/>
          <p:cNvSpPr/>
          <p:nvPr>
            <p:custDataLst>
              <p:tags r:id="rId11"/>
            </p:custDataLst>
          </p:nvPr>
        </p:nvSpPr>
        <p:spPr>
          <a:xfrm>
            <a:off x="9041765" y="3194685"/>
            <a:ext cx="1710690" cy="598805"/>
          </a:xfrm>
          <a:prstGeom prst="rect">
            <a:avLst/>
          </a:prstGeom>
          <a:ln>
            <a:noFill/>
            <a:prstDash val="sysDash"/>
          </a:ln>
        </p:spPr>
        <p:txBody>
          <a:bodyPr vert="horz" wrap="square" lIns="0" tIns="0" rIns="0" bIns="0" rtlCol="0" anchor="t" anchorCtr="0">
            <a:noAutofit/>
          </a:bodyPr>
          <a:lstStyle/>
          <a:p>
            <a:pPr indent="-228600" algn="ctr">
              <a:lnSpc>
                <a:spcPct val="130000"/>
              </a:lnSpc>
              <a:spcBef>
                <a:spcPct val="0"/>
              </a:spcBef>
              <a:spcAft>
                <a:spcPct val="0"/>
              </a:spcAft>
            </a:pPr>
            <a:r>
              <a:rPr lang="zh-CN" altLang="en-US" sz="1600" dirty="0">
                <a:ln>
                  <a:noFill/>
                  <a:prstDash val="sysDot"/>
                </a:ln>
                <a:solidFill>
                  <a:schemeClr val="dk1">
                    <a:lumMod val="100000"/>
                  </a:schemeClr>
                </a:solidFill>
                <a:latin typeface="+mn-ea"/>
                <a:cs typeface="+mn-ea"/>
              </a:rPr>
              <a:t>无需调整剂量</a:t>
            </a:r>
          </a:p>
        </p:txBody>
      </p:sp>
      <p:sp>
        <p:nvSpPr>
          <p:cNvPr id="54" name="矩形 53"/>
          <p:cNvSpPr/>
          <p:nvPr>
            <p:custDataLst>
              <p:tags r:id="rId12"/>
            </p:custDataLst>
          </p:nvPr>
        </p:nvSpPr>
        <p:spPr bwMode="auto">
          <a:xfrm>
            <a:off x="9041765" y="2757805"/>
            <a:ext cx="1710690" cy="341630"/>
          </a:xfrm>
          <a:prstGeom prst="rect">
            <a:avLst/>
          </a:prstGeom>
          <a:noFill/>
          <a:ln>
            <a:noFill/>
          </a:ln>
        </p:spPr>
        <p:txBody>
          <a:bodyPr wrap="square" lIns="0" tIns="0" rIns="0" bIns="0" rtlCol="0" anchor="b" anchorCtr="0">
            <a:noAutofit/>
          </a:bodyPr>
          <a:lstStyle/>
          <a:p>
            <a:pPr lvl="0" algn="ctr">
              <a:spcBef>
                <a:spcPct val="0"/>
              </a:spcBef>
              <a:spcAft>
                <a:spcPct val="0"/>
              </a:spcAft>
              <a:buClrTx/>
              <a:buSzTx/>
              <a:buFontTx/>
            </a:pPr>
            <a:r>
              <a:rPr lang="zh-CN" altLang="en-US" sz="1800" b="1" dirty="0">
                <a:solidFill>
                  <a:schemeClr val="accent1"/>
                </a:solidFill>
                <a:uFillTx/>
                <a:latin typeface="+mn-ea"/>
                <a:cs typeface="+mn-ea"/>
                <a:sym typeface="+mn-ea"/>
              </a:rPr>
              <a:t>儿童</a:t>
            </a:r>
            <a:endParaRPr lang="zh-CN" altLang="en-US" sz="1600" b="1">
              <a:solidFill>
                <a:schemeClr val="accent1"/>
              </a:solidFill>
              <a:uFillTx/>
              <a:latin typeface="+mn-ea"/>
              <a:cs typeface="+mn-ea"/>
              <a:sym typeface="+mn-ea"/>
            </a:endParaRPr>
          </a:p>
        </p:txBody>
      </p:sp>
      <p:sp>
        <p:nvSpPr>
          <p:cNvPr id="9" name="图片 77" descr="343439383331313b343532303031393bd2b5bca8b9dcc0ed"/>
          <p:cNvSpPr/>
          <p:nvPr>
            <p:custDataLst>
              <p:tags r:id="rId13"/>
            </p:custDataLst>
          </p:nvPr>
        </p:nvSpPr>
        <p:spPr>
          <a:xfrm>
            <a:off x="2123440" y="2329180"/>
            <a:ext cx="346074" cy="321275"/>
          </a:xfrm>
          <a:custGeom>
            <a:avLst/>
            <a:gdLst>
              <a:gd name="connsiteX0" fmla="*/ 305579 w 346074"/>
              <a:gd name="connsiteY0" fmla="*/ 115 h 321275"/>
              <a:gd name="connsiteX1" fmla="*/ 39842 w 346074"/>
              <a:gd name="connsiteY1" fmla="*/ 115 h 321275"/>
              <a:gd name="connsiteX2" fmla="*/ 114 w 346074"/>
              <a:gd name="connsiteY2" fmla="*/ 40163 h 321275"/>
              <a:gd name="connsiteX3" fmla="*/ 114 w 346074"/>
              <a:gd name="connsiteY3" fmla="*/ 212815 h 321275"/>
              <a:gd name="connsiteX4" fmla="*/ 39842 w 346074"/>
              <a:gd name="connsiteY4" fmla="*/ 252863 h 321275"/>
              <a:gd name="connsiteX5" fmla="*/ 139604 w 346074"/>
              <a:gd name="connsiteY5" fmla="*/ 252863 h 321275"/>
              <a:gd name="connsiteX6" fmla="*/ 139604 w 346074"/>
              <a:gd name="connsiteY6" fmla="*/ 301811 h 321275"/>
              <a:gd name="connsiteX7" fmla="*/ 84867 w 346074"/>
              <a:gd name="connsiteY7" fmla="*/ 301811 h 321275"/>
              <a:gd name="connsiteX8" fmla="*/ 75156 w 346074"/>
              <a:gd name="connsiteY8" fmla="*/ 311600 h 321275"/>
              <a:gd name="connsiteX9" fmla="*/ 84867 w 346074"/>
              <a:gd name="connsiteY9" fmla="*/ 321390 h 321275"/>
              <a:gd name="connsiteX10" fmla="*/ 253491 w 346074"/>
              <a:gd name="connsiteY10" fmla="*/ 321390 h 321275"/>
              <a:gd name="connsiteX11" fmla="*/ 263202 w 346074"/>
              <a:gd name="connsiteY11" fmla="*/ 311600 h 321275"/>
              <a:gd name="connsiteX12" fmla="*/ 253491 w 346074"/>
              <a:gd name="connsiteY12" fmla="*/ 301811 h 321275"/>
              <a:gd name="connsiteX13" fmla="*/ 199638 w 346074"/>
              <a:gd name="connsiteY13" fmla="*/ 301811 h 321275"/>
              <a:gd name="connsiteX14" fmla="*/ 199638 w 346074"/>
              <a:gd name="connsiteY14" fmla="*/ 252863 h 321275"/>
              <a:gd name="connsiteX15" fmla="*/ 306461 w 346074"/>
              <a:gd name="connsiteY15" fmla="*/ 252863 h 321275"/>
              <a:gd name="connsiteX16" fmla="*/ 346189 w 346074"/>
              <a:gd name="connsiteY16" fmla="*/ 212815 h 321275"/>
              <a:gd name="connsiteX17" fmla="*/ 346189 w 346074"/>
              <a:gd name="connsiteY17" fmla="*/ 40163 h 321275"/>
              <a:gd name="connsiteX18" fmla="*/ 305579 w 346074"/>
              <a:gd name="connsiteY18" fmla="*/ 115 h 321275"/>
              <a:gd name="connsiteX19" fmla="*/ 287921 w 346074"/>
              <a:gd name="connsiteY19" fmla="*/ 59742 h 321275"/>
              <a:gd name="connsiteX20" fmla="*/ 287921 w 346074"/>
              <a:gd name="connsiteY20" fmla="*/ 59742 h 321275"/>
              <a:gd name="connsiteX21" fmla="*/ 287921 w 346074"/>
              <a:gd name="connsiteY21" fmla="*/ 60632 h 321275"/>
              <a:gd name="connsiteX22" fmla="*/ 189043 w 346074"/>
              <a:gd name="connsiteY22" fmla="*/ 193236 h 321275"/>
              <a:gd name="connsiteX23" fmla="*/ 186395 w 346074"/>
              <a:gd name="connsiteY23" fmla="*/ 191456 h 321275"/>
              <a:gd name="connsiteX24" fmla="*/ 108704 w 346074"/>
              <a:gd name="connsiteY24" fmla="*/ 134499 h 321275"/>
              <a:gd name="connsiteX25" fmla="*/ 81336 w 346074"/>
              <a:gd name="connsiteY25" fmla="*/ 170097 h 321275"/>
              <a:gd name="connsiteX26" fmla="*/ 68976 w 346074"/>
              <a:gd name="connsiteY26" fmla="*/ 174547 h 321275"/>
              <a:gd name="connsiteX27" fmla="*/ 62796 w 346074"/>
              <a:gd name="connsiteY27" fmla="*/ 161198 h 321275"/>
              <a:gd name="connsiteX28" fmla="*/ 63679 w 346074"/>
              <a:gd name="connsiteY28" fmla="*/ 159417 h 321275"/>
              <a:gd name="connsiteX29" fmla="*/ 100758 w 346074"/>
              <a:gd name="connsiteY29" fmla="*/ 110470 h 321275"/>
              <a:gd name="connsiteX30" fmla="*/ 104290 w 346074"/>
              <a:gd name="connsiteY30" fmla="*/ 106020 h 321275"/>
              <a:gd name="connsiteX31" fmla="*/ 184628 w 346074"/>
              <a:gd name="connsiteY31" fmla="*/ 165647 h 321275"/>
              <a:gd name="connsiteX32" fmla="*/ 272031 w 346074"/>
              <a:gd name="connsiteY32" fmla="*/ 49063 h 321275"/>
              <a:gd name="connsiteX33" fmla="*/ 282624 w 346074"/>
              <a:gd name="connsiteY33" fmla="*/ 47283 h 321275"/>
              <a:gd name="connsiteX34" fmla="*/ 287921 w 346074"/>
              <a:gd name="connsiteY34" fmla="*/ 59742 h 321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46074" h="321275">
                <a:moveTo>
                  <a:pt x="305579" y="115"/>
                </a:moveTo>
                <a:lnTo>
                  <a:pt x="39842" y="115"/>
                </a:lnTo>
                <a:cubicBezTo>
                  <a:pt x="17771" y="115"/>
                  <a:pt x="114" y="17914"/>
                  <a:pt x="114" y="40163"/>
                </a:cubicBezTo>
                <a:lnTo>
                  <a:pt x="114" y="212815"/>
                </a:lnTo>
                <a:cubicBezTo>
                  <a:pt x="114" y="235064"/>
                  <a:pt x="17771" y="252863"/>
                  <a:pt x="39842" y="252863"/>
                </a:cubicBezTo>
                <a:lnTo>
                  <a:pt x="139604" y="252863"/>
                </a:lnTo>
                <a:lnTo>
                  <a:pt x="139604" y="301811"/>
                </a:lnTo>
                <a:lnTo>
                  <a:pt x="84867" y="301811"/>
                </a:lnTo>
                <a:cubicBezTo>
                  <a:pt x="79570" y="301811"/>
                  <a:pt x="75156" y="306261"/>
                  <a:pt x="75156" y="311600"/>
                </a:cubicBezTo>
                <a:cubicBezTo>
                  <a:pt x="75156" y="316940"/>
                  <a:pt x="79570" y="321390"/>
                  <a:pt x="84867" y="321390"/>
                </a:cubicBezTo>
                <a:lnTo>
                  <a:pt x="253491" y="321390"/>
                </a:lnTo>
                <a:cubicBezTo>
                  <a:pt x="258788" y="321390"/>
                  <a:pt x="263202" y="316940"/>
                  <a:pt x="263202" y="311600"/>
                </a:cubicBezTo>
                <a:cubicBezTo>
                  <a:pt x="263202" y="306261"/>
                  <a:pt x="258788" y="301811"/>
                  <a:pt x="253491" y="301811"/>
                </a:cubicBezTo>
                <a:lnTo>
                  <a:pt x="199638" y="301811"/>
                </a:lnTo>
                <a:lnTo>
                  <a:pt x="199638" y="252863"/>
                </a:lnTo>
                <a:lnTo>
                  <a:pt x="306461" y="252863"/>
                </a:lnTo>
                <a:cubicBezTo>
                  <a:pt x="328532" y="252863"/>
                  <a:pt x="346189" y="235064"/>
                  <a:pt x="346189" y="212815"/>
                </a:cubicBezTo>
                <a:lnTo>
                  <a:pt x="346189" y="40163"/>
                </a:lnTo>
                <a:cubicBezTo>
                  <a:pt x="345306" y="18804"/>
                  <a:pt x="327649" y="115"/>
                  <a:pt x="305579" y="115"/>
                </a:cubicBezTo>
                <a:moveTo>
                  <a:pt x="287921" y="59742"/>
                </a:moveTo>
                <a:cubicBezTo>
                  <a:pt x="287921" y="59742"/>
                  <a:pt x="287921" y="60632"/>
                  <a:pt x="287921" y="59742"/>
                </a:cubicBezTo>
                <a:lnTo>
                  <a:pt x="287921" y="60632"/>
                </a:lnTo>
                <a:lnTo>
                  <a:pt x="189043" y="193236"/>
                </a:lnTo>
                <a:lnTo>
                  <a:pt x="186395" y="191456"/>
                </a:lnTo>
                <a:lnTo>
                  <a:pt x="108704" y="134499"/>
                </a:lnTo>
                <a:lnTo>
                  <a:pt x="81336" y="170097"/>
                </a:lnTo>
                <a:cubicBezTo>
                  <a:pt x="78687" y="174547"/>
                  <a:pt x="73390" y="176327"/>
                  <a:pt x="68976" y="174547"/>
                </a:cubicBezTo>
                <a:cubicBezTo>
                  <a:pt x="63679" y="172767"/>
                  <a:pt x="61030" y="166537"/>
                  <a:pt x="62796" y="161198"/>
                </a:cubicBezTo>
                <a:cubicBezTo>
                  <a:pt x="62796" y="160308"/>
                  <a:pt x="62796" y="160308"/>
                  <a:pt x="63679" y="159417"/>
                </a:cubicBezTo>
                <a:lnTo>
                  <a:pt x="100758" y="110470"/>
                </a:lnTo>
                <a:lnTo>
                  <a:pt x="104290" y="106020"/>
                </a:lnTo>
                <a:lnTo>
                  <a:pt x="184628" y="165647"/>
                </a:lnTo>
                <a:lnTo>
                  <a:pt x="272031" y="49063"/>
                </a:lnTo>
                <a:cubicBezTo>
                  <a:pt x="274679" y="46393"/>
                  <a:pt x="279093" y="45503"/>
                  <a:pt x="282624" y="47283"/>
                </a:cubicBezTo>
                <a:cubicBezTo>
                  <a:pt x="287921" y="49063"/>
                  <a:pt x="290569" y="54402"/>
                  <a:pt x="287921" y="59742"/>
                </a:cubicBezTo>
              </a:path>
            </a:pathLst>
          </a:custGeom>
          <a:solidFill>
            <a:schemeClr val="accent1"/>
          </a:solidFill>
          <a:ln w="12253" cap="flat">
            <a:noFill/>
            <a:prstDash val="solid"/>
            <a:miter/>
          </a:ln>
        </p:spPr>
        <p:txBody>
          <a:bodyPr rtlCol="0" anchor="ctr"/>
          <a:lstStyle/>
          <a:p>
            <a:endParaRPr lang="zh-CN" altLang="en-US"/>
          </a:p>
        </p:txBody>
      </p:sp>
      <p:sp>
        <p:nvSpPr>
          <p:cNvPr id="14" name="任意多边形: 形状 13"/>
          <p:cNvSpPr/>
          <p:nvPr>
            <p:custDataLst>
              <p:tags r:id="rId14"/>
            </p:custDataLst>
          </p:nvPr>
        </p:nvSpPr>
        <p:spPr>
          <a:xfrm>
            <a:off x="4657090" y="1884045"/>
            <a:ext cx="346134" cy="345483"/>
          </a:xfrm>
          <a:custGeom>
            <a:avLst/>
            <a:gdLst>
              <a:gd name="connsiteX0" fmla="*/ 199801 w 346134"/>
              <a:gd name="connsiteY0" fmla="*/ 195987 h 345483"/>
              <a:gd name="connsiteX1" fmla="*/ 302324 w 346134"/>
              <a:gd name="connsiteY1" fmla="*/ 195987 h 345483"/>
              <a:gd name="connsiteX2" fmla="*/ 326379 w 346134"/>
              <a:gd name="connsiteY2" fmla="*/ 219860 h 345483"/>
              <a:gd name="connsiteX3" fmla="*/ 326379 w 346134"/>
              <a:gd name="connsiteY3" fmla="*/ 321610 h 345483"/>
              <a:gd name="connsiteX4" fmla="*/ 302324 w 346134"/>
              <a:gd name="connsiteY4" fmla="*/ 345483 h 345483"/>
              <a:gd name="connsiteX5" fmla="*/ 199801 w 346134"/>
              <a:gd name="connsiteY5" fmla="*/ 345483 h 345483"/>
              <a:gd name="connsiteX6" fmla="*/ 175746 w 346134"/>
              <a:gd name="connsiteY6" fmla="*/ 321610 h 345483"/>
              <a:gd name="connsiteX7" fmla="*/ 175746 w 346134"/>
              <a:gd name="connsiteY7" fmla="*/ 219860 h 345483"/>
              <a:gd name="connsiteX8" fmla="*/ 199801 w 346134"/>
              <a:gd name="connsiteY8" fmla="*/ 195987 h 345483"/>
              <a:gd name="connsiteX9" fmla="*/ 24055 w 346134"/>
              <a:gd name="connsiteY9" fmla="*/ 195987 h 345483"/>
              <a:gd name="connsiteX10" fmla="*/ 126577 w 346134"/>
              <a:gd name="connsiteY10" fmla="*/ 195987 h 345483"/>
              <a:gd name="connsiteX11" fmla="*/ 150632 w 346134"/>
              <a:gd name="connsiteY11" fmla="*/ 219860 h 345483"/>
              <a:gd name="connsiteX12" fmla="*/ 150632 w 346134"/>
              <a:gd name="connsiteY12" fmla="*/ 321610 h 345483"/>
              <a:gd name="connsiteX13" fmla="*/ 126577 w 346134"/>
              <a:gd name="connsiteY13" fmla="*/ 345483 h 345483"/>
              <a:gd name="connsiteX14" fmla="*/ 24055 w 346134"/>
              <a:gd name="connsiteY14" fmla="*/ 345483 h 345483"/>
              <a:gd name="connsiteX15" fmla="*/ 0 w 346134"/>
              <a:gd name="connsiteY15" fmla="*/ 321610 h 345483"/>
              <a:gd name="connsiteX16" fmla="*/ 0 w 346134"/>
              <a:gd name="connsiteY16" fmla="*/ 219860 h 345483"/>
              <a:gd name="connsiteX17" fmla="*/ 24055 w 346134"/>
              <a:gd name="connsiteY17" fmla="*/ 195987 h 345483"/>
              <a:gd name="connsiteX18" fmla="*/ 254032 w 346134"/>
              <a:gd name="connsiteY18" fmla="*/ 57626 h 345483"/>
              <a:gd name="connsiteX19" fmla="*/ 220019 w 346134"/>
              <a:gd name="connsiteY19" fmla="*/ 91384 h 345483"/>
              <a:gd name="connsiteX20" fmla="*/ 254032 w 346134"/>
              <a:gd name="connsiteY20" fmla="*/ 125141 h 345483"/>
              <a:gd name="connsiteX21" fmla="*/ 288047 w 346134"/>
              <a:gd name="connsiteY21" fmla="*/ 91384 h 345483"/>
              <a:gd name="connsiteX22" fmla="*/ 24055 w 346134"/>
              <a:gd name="connsiteY22" fmla="*/ 21566 h 345483"/>
              <a:gd name="connsiteX23" fmla="*/ 126577 w 346134"/>
              <a:gd name="connsiteY23" fmla="*/ 21566 h 345483"/>
              <a:gd name="connsiteX24" fmla="*/ 150632 w 346134"/>
              <a:gd name="connsiteY24" fmla="*/ 45440 h 345483"/>
              <a:gd name="connsiteX25" fmla="*/ 150632 w 346134"/>
              <a:gd name="connsiteY25" fmla="*/ 147190 h 345483"/>
              <a:gd name="connsiteX26" fmla="*/ 126577 w 346134"/>
              <a:gd name="connsiteY26" fmla="*/ 171063 h 345483"/>
              <a:gd name="connsiteX27" fmla="*/ 24055 w 346134"/>
              <a:gd name="connsiteY27" fmla="*/ 171063 h 345483"/>
              <a:gd name="connsiteX28" fmla="*/ 0 w 346134"/>
              <a:gd name="connsiteY28" fmla="*/ 147190 h 345483"/>
              <a:gd name="connsiteX29" fmla="*/ 0 w 346134"/>
              <a:gd name="connsiteY29" fmla="*/ 45440 h 345483"/>
              <a:gd name="connsiteX30" fmla="*/ 24055 w 346134"/>
              <a:gd name="connsiteY30" fmla="*/ 21566 h 345483"/>
              <a:gd name="connsiteX31" fmla="*/ 254009 w 346134"/>
              <a:gd name="connsiteY31" fmla="*/ 0 h 345483"/>
              <a:gd name="connsiteX32" fmla="*/ 271016 w 346134"/>
              <a:gd name="connsiteY32" fmla="*/ 6990 h 345483"/>
              <a:gd name="connsiteX33" fmla="*/ 271039 w 346134"/>
              <a:gd name="connsiteY33" fmla="*/ 6990 h 345483"/>
              <a:gd name="connsiteX34" fmla="*/ 339092 w 346134"/>
              <a:gd name="connsiteY34" fmla="*/ 74505 h 345483"/>
              <a:gd name="connsiteX35" fmla="*/ 339092 w 346134"/>
              <a:gd name="connsiteY35" fmla="*/ 108262 h 345483"/>
              <a:gd name="connsiteX36" fmla="*/ 271039 w 346134"/>
              <a:gd name="connsiteY36" fmla="*/ 175800 h 345483"/>
              <a:gd name="connsiteX37" fmla="*/ 237026 w 346134"/>
              <a:gd name="connsiteY37" fmla="*/ 175800 h 345483"/>
              <a:gd name="connsiteX38" fmla="*/ 168998 w 346134"/>
              <a:gd name="connsiteY38" fmla="*/ 108262 h 345483"/>
              <a:gd name="connsiteX39" fmla="*/ 168998 w 346134"/>
              <a:gd name="connsiteY39" fmla="*/ 74505 h 345483"/>
              <a:gd name="connsiteX40" fmla="*/ 237002 w 346134"/>
              <a:gd name="connsiteY40" fmla="*/ 6990 h 345483"/>
              <a:gd name="connsiteX41" fmla="*/ 254009 w 346134"/>
              <a:gd name="connsiteY41" fmla="*/ 0 h 345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46134" h="345483">
                <a:moveTo>
                  <a:pt x="199801" y="195987"/>
                </a:moveTo>
                <a:lnTo>
                  <a:pt x="302324" y="195987"/>
                </a:lnTo>
                <a:cubicBezTo>
                  <a:pt x="315609" y="195987"/>
                  <a:pt x="326379" y="206675"/>
                  <a:pt x="326379" y="219860"/>
                </a:cubicBezTo>
                <a:lnTo>
                  <a:pt x="326379" y="321610"/>
                </a:lnTo>
                <a:cubicBezTo>
                  <a:pt x="326379" y="334795"/>
                  <a:pt x="315609" y="345483"/>
                  <a:pt x="302324" y="345483"/>
                </a:cubicBezTo>
                <a:lnTo>
                  <a:pt x="199801" y="345483"/>
                </a:lnTo>
                <a:cubicBezTo>
                  <a:pt x="186516" y="345483"/>
                  <a:pt x="175746" y="334795"/>
                  <a:pt x="175746" y="321610"/>
                </a:cubicBezTo>
                <a:lnTo>
                  <a:pt x="175746" y="219860"/>
                </a:lnTo>
                <a:cubicBezTo>
                  <a:pt x="175746" y="206675"/>
                  <a:pt x="186516" y="195987"/>
                  <a:pt x="199801" y="195987"/>
                </a:cubicBezTo>
                <a:close/>
                <a:moveTo>
                  <a:pt x="24055" y="195987"/>
                </a:moveTo>
                <a:lnTo>
                  <a:pt x="126577" y="195987"/>
                </a:lnTo>
                <a:cubicBezTo>
                  <a:pt x="139862" y="195987"/>
                  <a:pt x="150632" y="206675"/>
                  <a:pt x="150632" y="219860"/>
                </a:cubicBezTo>
                <a:lnTo>
                  <a:pt x="150632" y="321610"/>
                </a:lnTo>
                <a:cubicBezTo>
                  <a:pt x="150632" y="334795"/>
                  <a:pt x="139862" y="345483"/>
                  <a:pt x="126577" y="345483"/>
                </a:cubicBezTo>
                <a:lnTo>
                  <a:pt x="24055" y="345483"/>
                </a:lnTo>
                <a:cubicBezTo>
                  <a:pt x="10769" y="345483"/>
                  <a:pt x="0" y="334795"/>
                  <a:pt x="0" y="321610"/>
                </a:cubicBezTo>
                <a:lnTo>
                  <a:pt x="0" y="219860"/>
                </a:lnTo>
                <a:cubicBezTo>
                  <a:pt x="0" y="206675"/>
                  <a:pt x="10769" y="195987"/>
                  <a:pt x="24055" y="195987"/>
                </a:cubicBezTo>
                <a:close/>
                <a:moveTo>
                  <a:pt x="254032" y="57626"/>
                </a:moveTo>
                <a:lnTo>
                  <a:pt x="220019" y="91384"/>
                </a:lnTo>
                <a:lnTo>
                  <a:pt x="254032" y="125141"/>
                </a:lnTo>
                <a:lnTo>
                  <a:pt x="288047" y="91384"/>
                </a:lnTo>
                <a:close/>
                <a:moveTo>
                  <a:pt x="24055" y="21566"/>
                </a:moveTo>
                <a:lnTo>
                  <a:pt x="126577" y="21566"/>
                </a:lnTo>
                <a:cubicBezTo>
                  <a:pt x="139862" y="21566"/>
                  <a:pt x="150632" y="32255"/>
                  <a:pt x="150632" y="45440"/>
                </a:cubicBezTo>
                <a:lnTo>
                  <a:pt x="150632" y="147190"/>
                </a:lnTo>
                <a:cubicBezTo>
                  <a:pt x="150632" y="160374"/>
                  <a:pt x="139862" y="171063"/>
                  <a:pt x="126577" y="171063"/>
                </a:cubicBezTo>
                <a:lnTo>
                  <a:pt x="24055" y="171063"/>
                </a:lnTo>
                <a:cubicBezTo>
                  <a:pt x="10769" y="171063"/>
                  <a:pt x="0" y="160374"/>
                  <a:pt x="0" y="147190"/>
                </a:cubicBezTo>
                <a:lnTo>
                  <a:pt x="0" y="45440"/>
                </a:lnTo>
                <a:cubicBezTo>
                  <a:pt x="0" y="32255"/>
                  <a:pt x="10769" y="21566"/>
                  <a:pt x="24055" y="21566"/>
                </a:cubicBezTo>
                <a:close/>
                <a:moveTo>
                  <a:pt x="254009" y="0"/>
                </a:moveTo>
                <a:cubicBezTo>
                  <a:pt x="260164" y="0"/>
                  <a:pt x="266319" y="2330"/>
                  <a:pt x="271016" y="6990"/>
                </a:cubicBezTo>
                <a:lnTo>
                  <a:pt x="271039" y="6990"/>
                </a:lnTo>
                <a:lnTo>
                  <a:pt x="339092" y="74505"/>
                </a:lnTo>
                <a:cubicBezTo>
                  <a:pt x="348482" y="83828"/>
                  <a:pt x="348482" y="98940"/>
                  <a:pt x="339092" y="108262"/>
                </a:cubicBezTo>
                <a:lnTo>
                  <a:pt x="271039" y="175800"/>
                </a:lnTo>
                <a:cubicBezTo>
                  <a:pt x="261646" y="185121"/>
                  <a:pt x="246419" y="185121"/>
                  <a:pt x="237026" y="175800"/>
                </a:cubicBezTo>
                <a:lnTo>
                  <a:pt x="168998" y="108262"/>
                </a:lnTo>
                <a:cubicBezTo>
                  <a:pt x="159608" y="98940"/>
                  <a:pt x="159608" y="83828"/>
                  <a:pt x="168998" y="74505"/>
                </a:cubicBezTo>
                <a:lnTo>
                  <a:pt x="237002" y="6990"/>
                </a:lnTo>
                <a:cubicBezTo>
                  <a:pt x="241699" y="2330"/>
                  <a:pt x="247854" y="0"/>
                  <a:pt x="254009" y="0"/>
                </a:cubicBezTo>
                <a:close/>
              </a:path>
            </a:pathLst>
          </a:custGeom>
          <a:solidFill>
            <a:schemeClr val="accent1"/>
          </a:solidFill>
          <a:ln w="12246" cap="flat">
            <a:noFill/>
            <a:prstDash val="solid"/>
            <a:miter/>
          </a:ln>
        </p:spPr>
        <p:txBody>
          <a:bodyPr rtlCol="0" anchor="ctr"/>
          <a:lstStyle/>
          <a:p>
            <a:endParaRPr lang="zh-CN" altLang="en-US" dirty="0"/>
          </a:p>
        </p:txBody>
      </p:sp>
      <p:sp>
        <p:nvSpPr>
          <p:cNvPr id="12" name="图片 79" descr="343439383331313b343532303032383bbfcdbba7b9dcc0ed"/>
          <p:cNvSpPr/>
          <p:nvPr>
            <p:custDataLst>
              <p:tags r:id="rId15"/>
            </p:custDataLst>
          </p:nvPr>
        </p:nvSpPr>
        <p:spPr>
          <a:xfrm>
            <a:off x="7171690" y="1870710"/>
            <a:ext cx="384174" cy="370568"/>
          </a:xfrm>
          <a:custGeom>
            <a:avLst/>
            <a:gdLst>
              <a:gd name="connsiteX0" fmla="*/ 290599 w 384174"/>
              <a:gd name="connsiteY0" fmla="*/ 290061 h 370568"/>
              <a:gd name="connsiteX1" fmla="*/ 209147 w 384174"/>
              <a:gd name="connsiteY1" fmla="*/ 228828 h 370568"/>
              <a:gd name="connsiteX2" fmla="*/ 204323 w 384174"/>
              <a:gd name="connsiteY2" fmla="*/ 215967 h 370568"/>
              <a:gd name="connsiteX3" fmla="*/ 204323 w 384174"/>
              <a:gd name="connsiteY3" fmla="*/ 215775 h 370568"/>
              <a:gd name="connsiteX4" fmla="*/ 204901 w 384174"/>
              <a:gd name="connsiteY4" fmla="*/ 214624 h 370568"/>
              <a:gd name="connsiteX5" fmla="*/ 235397 w 384174"/>
              <a:gd name="connsiteY5" fmla="*/ 132660 h 370568"/>
              <a:gd name="connsiteX6" fmla="*/ 203550 w 384174"/>
              <a:gd name="connsiteY6" fmla="*/ 45128 h 370568"/>
              <a:gd name="connsiteX7" fmla="*/ 201812 w 384174"/>
              <a:gd name="connsiteY7" fmla="*/ 34187 h 370568"/>
              <a:gd name="connsiteX8" fmla="*/ 254699 w 384174"/>
              <a:gd name="connsiteY8" fmla="*/ 211 h 370568"/>
              <a:gd name="connsiteX9" fmla="*/ 324184 w 384174"/>
              <a:gd name="connsiteY9" fmla="*/ 59717 h 370568"/>
              <a:gd name="connsiteX10" fmla="*/ 301022 w 384174"/>
              <a:gd name="connsiteY10" fmla="*/ 148016 h 370568"/>
              <a:gd name="connsiteX11" fmla="*/ 293302 w 384174"/>
              <a:gd name="connsiteY11" fmla="*/ 157614 h 370568"/>
              <a:gd name="connsiteX12" fmla="*/ 292529 w 384174"/>
              <a:gd name="connsiteY12" fmla="*/ 172394 h 370568"/>
              <a:gd name="connsiteX13" fmla="*/ 295425 w 384174"/>
              <a:gd name="connsiteY13" fmla="*/ 177193 h 370568"/>
              <a:gd name="connsiteX14" fmla="*/ 318587 w 384174"/>
              <a:gd name="connsiteY14" fmla="*/ 188518 h 370568"/>
              <a:gd name="connsiteX15" fmla="*/ 343678 w 384174"/>
              <a:gd name="connsiteY15" fmla="*/ 200036 h 370568"/>
              <a:gd name="connsiteX16" fmla="*/ 382281 w 384174"/>
              <a:gd name="connsiteY16" fmla="*/ 234587 h 370568"/>
              <a:gd name="connsiteX17" fmla="*/ 378420 w 384174"/>
              <a:gd name="connsiteY17" fmla="*/ 271058 h 370568"/>
              <a:gd name="connsiteX18" fmla="*/ 300057 w 384174"/>
              <a:gd name="connsiteY18" fmla="*/ 295244 h 370568"/>
              <a:gd name="connsiteX19" fmla="*/ 290599 w 384174"/>
              <a:gd name="connsiteY19" fmla="*/ 290061 h 370568"/>
              <a:gd name="connsiteX20" fmla="*/ 114 w 384174"/>
              <a:gd name="connsiteY20" fmla="*/ 328453 h 370568"/>
              <a:gd name="connsiteX21" fmla="*/ 114 w 384174"/>
              <a:gd name="connsiteY21" fmla="*/ 315015 h 370568"/>
              <a:gd name="connsiteX22" fmla="*/ 3974 w 384174"/>
              <a:gd name="connsiteY22" fmla="*/ 303499 h 370568"/>
              <a:gd name="connsiteX23" fmla="*/ 40068 w 384174"/>
              <a:gd name="connsiteY23" fmla="*/ 269330 h 370568"/>
              <a:gd name="connsiteX24" fmla="*/ 41226 w 384174"/>
              <a:gd name="connsiteY24" fmla="*/ 268562 h 370568"/>
              <a:gd name="connsiteX25" fmla="*/ 77319 w 384174"/>
              <a:gd name="connsiteY25" fmla="*/ 251671 h 370568"/>
              <a:gd name="connsiteX26" fmla="*/ 88900 w 384174"/>
              <a:gd name="connsiteY26" fmla="*/ 246872 h 370568"/>
              <a:gd name="connsiteX27" fmla="*/ 92181 w 384174"/>
              <a:gd name="connsiteY27" fmla="*/ 244376 h 370568"/>
              <a:gd name="connsiteX28" fmla="*/ 98358 w 384174"/>
              <a:gd name="connsiteY28" fmla="*/ 213280 h 370568"/>
              <a:gd name="connsiteX29" fmla="*/ 90830 w 384174"/>
              <a:gd name="connsiteY29" fmla="*/ 203874 h 370568"/>
              <a:gd name="connsiteX30" fmla="*/ 90444 w 384174"/>
              <a:gd name="connsiteY30" fmla="*/ 203491 h 370568"/>
              <a:gd name="connsiteX31" fmla="*/ 61685 w 384174"/>
              <a:gd name="connsiteY31" fmla="*/ 113464 h 370568"/>
              <a:gd name="connsiteX32" fmla="*/ 133100 w 384174"/>
              <a:gd name="connsiteY32" fmla="*/ 48200 h 370568"/>
              <a:gd name="connsiteX33" fmla="*/ 206446 w 384174"/>
              <a:gd name="connsiteY33" fmla="*/ 113080 h 370568"/>
              <a:gd name="connsiteX34" fmla="*/ 206638 w 384174"/>
              <a:gd name="connsiteY34" fmla="*/ 114040 h 370568"/>
              <a:gd name="connsiteX35" fmla="*/ 196988 w 384174"/>
              <a:gd name="connsiteY35" fmla="*/ 171242 h 370568"/>
              <a:gd name="connsiteX36" fmla="*/ 178072 w 384174"/>
              <a:gd name="connsiteY36" fmla="*/ 203299 h 370568"/>
              <a:gd name="connsiteX37" fmla="*/ 177301 w 384174"/>
              <a:gd name="connsiteY37" fmla="*/ 204451 h 370568"/>
              <a:gd name="connsiteX38" fmla="*/ 170352 w 384174"/>
              <a:gd name="connsiteY38" fmla="*/ 212512 h 370568"/>
              <a:gd name="connsiteX39" fmla="*/ 169580 w 384174"/>
              <a:gd name="connsiteY39" fmla="*/ 214432 h 370568"/>
              <a:gd name="connsiteX40" fmla="*/ 173826 w 384174"/>
              <a:gd name="connsiteY40" fmla="*/ 246104 h 370568"/>
              <a:gd name="connsiteX41" fmla="*/ 188882 w 384174"/>
              <a:gd name="connsiteY41" fmla="*/ 251671 h 370568"/>
              <a:gd name="connsiteX42" fmla="*/ 189846 w 384174"/>
              <a:gd name="connsiteY42" fmla="*/ 252054 h 370568"/>
              <a:gd name="connsiteX43" fmla="*/ 252768 w 384174"/>
              <a:gd name="connsiteY43" fmla="*/ 288143 h 370568"/>
              <a:gd name="connsiteX44" fmla="*/ 253348 w 384174"/>
              <a:gd name="connsiteY44" fmla="*/ 288526 h 370568"/>
              <a:gd name="connsiteX45" fmla="*/ 267631 w 384174"/>
              <a:gd name="connsiteY45" fmla="*/ 309449 h 370568"/>
              <a:gd name="connsiteX46" fmla="*/ 268403 w 384174"/>
              <a:gd name="connsiteY46" fmla="*/ 315975 h 370568"/>
              <a:gd name="connsiteX47" fmla="*/ 268403 w 384174"/>
              <a:gd name="connsiteY47" fmla="*/ 330948 h 370568"/>
              <a:gd name="connsiteX48" fmla="*/ 268017 w 384174"/>
              <a:gd name="connsiteY48" fmla="*/ 333635 h 370568"/>
              <a:gd name="connsiteX49" fmla="*/ 210498 w 384174"/>
              <a:gd name="connsiteY49" fmla="*/ 364924 h 370568"/>
              <a:gd name="connsiteX50" fmla="*/ 63808 w 384174"/>
              <a:gd name="connsiteY50" fmla="*/ 364924 h 370568"/>
              <a:gd name="connsiteX51" fmla="*/ 7835 w 384174"/>
              <a:gd name="connsiteY51" fmla="*/ 341889 h 370568"/>
              <a:gd name="connsiteX52" fmla="*/ 114 w 384174"/>
              <a:gd name="connsiteY52" fmla="*/ 328453 h 370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84174" h="370568">
                <a:moveTo>
                  <a:pt x="290599" y="290061"/>
                </a:moveTo>
                <a:cubicBezTo>
                  <a:pt x="274000" y="258774"/>
                  <a:pt x="243504" y="242458"/>
                  <a:pt x="209147" y="228828"/>
                </a:cubicBezTo>
                <a:cubicBezTo>
                  <a:pt x="203935" y="226717"/>
                  <a:pt x="201812" y="220767"/>
                  <a:pt x="204323" y="215967"/>
                </a:cubicBezTo>
                <a:lnTo>
                  <a:pt x="204323" y="215775"/>
                </a:lnTo>
                <a:lnTo>
                  <a:pt x="204901" y="214624"/>
                </a:lnTo>
                <a:cubicBezTo>
                  <a:pt x="220150" y="193509"/>
                  <a:pt x="233467" y="166827"/>
                  <a:pt x="235397" y="132660"/>
                </a:cubicBezTo>
                <a:cubicBezTo>
                  <a:pt x="239064" y="93501"/>
                  <a:pt x="224202" y="65860"/>
                  <a:pt x="203550" y="45128"/>
                </a:cubicBezTo>
                <a:cubicBezTo>
                  <a:pt x="200655" y="42249"/>
                  <a:pt x="199883" y="37834"/>
                  <a:pt x="201812" y="34187"/>
                </a:cubicBezTo>
                <a:cubicBezTo>
                  <a:pt x="211656" y="16143"/>
                  <a:pt x="226905" y="1939"/>
                  <a:pt x="254699" y="211"/>
                </a:cubicBezTo>
                <a:cubicBezTo>
                  <a:pt x="297162" y="-1708"/>
                  <a:pt x="320324" y="25165"/>
                  <a:pt x="324184" y="59717"/>
                </a:cubicBezTo>
                <a:cubicBezTo>
                  <a:pt x="329974" y="98108"/>
                  <a:pt x="316464" y="128820"/>
                  <a:pt x="301022" y="148016"/>
                </a:cubicBezTo>
                <a:cubicBezTo>
                  <a:pt x="299092" y="151856"/>
                  <a:pt x="295231" y="153774"/>
                  <a:pt x="293302" y="157614"/>
                </a:cubicBezTo>
                <a:cubicBezTo>
                  <a:pt x="291757" y="160684"/>
                  <a:pt x="291371" y="167787"/>
                  <a:pt x="292529" y="172394"/>
                </a:cubicBezTo>
                <a:cubicBezTo>
                  <a:pt x="292916" y="174314"/>
                  <a:pt x="293880" y="175849"/>
                  <a:pt x="295425" y="177193"/>
                </a:cubicBezTo>
                <a:cubicBezTo>
                  <a:pt x="300829" y="181800"/>
                  <a:pt x="311830" y="185063"/>
                  <a:pt x="318587" y="188518"/>
                </a:cubicBezTo>
                <a:cubicBezTo>
                  <a:pt x="328237" y="192358"/>
                  <a:pt x="335957" y="196196"/>
                  <a:pt x="343678" y="200036"/>
                </a:cubicBezTo>
                <a:cubicBezTo>
                  <a:pt x="359119" y="207714"/>
                  <a:pt x="376490" y="219230"/>
                  <a:pt x="382281" y="234587"/>
                </a:cubicBezTo>
                <a:cubicBezTo>
                  <a:pt x="386141" y="244185"/>
                  <a:pt x="384210" y="263380"/>
                  <a:pt x="378420" y="271058"/>
                </a:cubicBezTo>
                <a:cubicBezTo>
                  <a:pt x="365874" y="288910"/>
                  <a:pt x="329780" y="291789"/>
                  <a:pt x="300057" y="295244"/>
                </a:cubicBezTo>
                <a:cubicBezTo>
                  <a:pt x="296197" y="295436"/>
                  <a:pt x="292529" y="293516"/>
                  <a:pt x="290599" y="290061"/>
                </a:cubicBezTo>
                <a:moveTo>
                  <a:pt x="114" y="328453"/>
                </a:moveTo>
                <a:lnTo>
                  <a:pt x="114" y="315015"/>
                </a:lnTo>
                <a:cubicBezTo>
                  <a:pt x="114" y="311177"/>
                  <a:pt x="2044" y="307337"/>
                  <a:pt x="3974" y="303499"/>
                </a:cubicBezTo>
                <a:cubicBezTo>
                  <a:pt x="11502" y="288334"/>
                  <a:pt x="26750" y="278737"/>
                  <a:pt x="40068" y="269330"/>
                </a:cubicBezTo>
                <a:cubicBezTo>
                  <a:pt x="40454" y="269139"/>
                  <a:pt x="40840" y="268755"/>
                  <a:pt x="41226" y="268562"/>
                </a:cubicBezTo>
                <a:cubicBezTo>
                  <a:pt x="52614" y="262997"/>
                  <a:pt x="64001" y="257237"/>
                  <a:pt x="77319" y="251671"/>
                </a:cubicBezTo>
                <a:cubicBezTo>
                  <a:pt x="80601" y="250136"/>
                  <a:pt x="85233" y="248408"/>
                  <a:pt x="88900" y="246872"/>
                </a:cubicBezTo>
                <a:cubicBezTo>
                  <a:pt x="90251" y="246296"/>
                  <a:pt x="91409" y="245528"/>
                  <a:pt x="92181" y="244376"/>
                </a:cubicBezTo>
                <a:cubicBezTo>
                  <a:pt x="97779" y="237658"/>
                  <a:pt x="103762" y="223837"/>
                  <a:pt x="98358" y="213280"/>
                </a:cubicBezTo>
                <a:cubicBezTo>
                  <a:pt x="96428" y="209441"/>
                  <a:pt x="94498" y="207521"/>
                  <a:pt x="90830" y="203874"/>
                </a:cubicBezTo>
                <a:lnTo>
                  <a:pt x="90444" y="203491"/>
                </a:lnTo>
                <a:cubicBezTo>
                  <a:pt x="73073" y="184295"/>
                  <a:pt x="57825" y="151663"/>
                  <a:pt x="61685" y="113464"/>
                </a:cubicBezTo>
                <a:cubicBezTo>
                  <a:pt x="65545" y="75073"/>
                  <a:pt x="90637" y="48200"/>
                  <a:pt x="133100" y="48200"/>
                </a:cubicBezTo>
                <a:cubicBezTo>
                  <a:pt x="175370" y="48200"/>
                  <a:pt x="200462" y="74881"/>
                  <a:pt x="206446" y="113080"/>
                </a:cubicBezTo>
                <a:cubicBezTo>
                  <a:pt x="206446" y="113464"/>
                  <a:pt x="206446" y="113656"/>
                  <a:pt x="206638" y="114040"/>
                </a:cubicBezTo>
                <a:cubicBezTo>
                  <a:pt x="208375" y="136882"/>
                  <a:pt x="202778" y="157806"/>
                  <a:pt x="196988" y="171242"/>
                </a:cubicBezTo>
                <a:cubicBezTo>
                  <a:pt x="191391" y="184487"/>
                  <a:pt x="185599" y="193893"/>
                  <a:pt x="178072" y="203299"/>
                </a:cubicBezTo>
                <a:cubicBezTo>
                  <a:pt x="177687" y="203682"/>
                  <a:pt x="177493" y="204066"/>
                  <a:pt x="177301" y="204451"/>
                </a:cubicBezTo>
                <a:cubicBezTo>
                  <a:pt x="175370" y="207521"/>
                  <a:pt x="172281" y="209441"/>
                  <a:pt x="170352" y="212512"/>
                </a:cubicBezTo>
                <a:cubicBezTo>
                  <a:pt x="169966" y="213089"/>
                  <a:pt x="169772" y="213664"/>
                  <a:pt x="169580" y="214432"/>
                </a:cubicBezTo>
                <a:cubicBezTo>
                  <a:pt x="166298" y="225757"/>
                  <a:pt x="169966" y="240538"/>
                  <a:pt x="173826" y="246104"/>
                </a:cubicBezTo>
                <a:cubicBezTo>
                  <a:pt x="175756" y="249751"/>
                  <a:pt x="183090" y="249944"/>
                  <a:pt x="188882" y="251671"/>
                </a:cubicBezTo>
                <a:cubicBezTo>
                  <a:pt x="189267" y="251863"/>
                  <a:pt x="189460" y="251863"/>
                  <a:pt x="189846" y="252054"/>
                </a:cubicBezTo>
                <a:cubicBezTo>
                  <a:pt x="212815" y="261652"/>
                  <a:pt x="235591" y="272978"/>
                  <a:pt x="252768" y="288143"/>
                </a:cubicBezTo>
                <a:cubicBezTo>
                  <a:pt x="252962" y="288334"/>
                  <a:pt x="253154" y="288526"/>
                  <a:pt x="253348" y="288526"/>
                </a:cubicBezTo>
                <a:cubicBezTo>
                  <a:pt x="258365" y="293516"/>
                  <a:pt x="264928" y="300236"/>
                  <a:pt x="267631" y="309449"/>
                </a:cubicBezTo>
                <a:cubicBezTo>
                  <a:pt x="268209" y="311560"/>
                  <a:pt x="268403" y="313864"/>
                  <a:pt x="268403" y="315975"/>
                </a:cubicBezTo>
                <a:lnTo>
                  <a:pt x="268403" y="330948"/>
                </a:lnTo>
                <a:cubicBezTo>
                  <a:pt x="268403" y="331908"/>
                  <a:pt x="268209" y="332868"/>
                  <a:pt x="268017" y="333635"/>
                </a:cubicBezTo>
                <a:cubicBezTo>
                  <a:pt x="261454" y="353599"/>
                  <a:pt x="235011" y="359357"/>
                  <a:pt x="210498" y="364924"/>
                </a:cubicBezTo>
                <a:cubicBezTo>
                  <a:pt x="168035" y="372602"/>
                  <a:pt x="108202" y="372602"/>
                  <a:pt x="63808" y="364924"/>
                </a:cubicBezTo>
                <a:cubicBezTo>
                  <a:pt x="42577" y="361085"/>
                  <a:pt x="19415" y="355326"/>
                  <a:pt x="7835" y="341889"/>
                </a:cubicBezTo>
                <a:cubicBezTo>
                  <a:pt x="3974" y="339970"/>
                  <a:pt x="2044" y="336131"/>
                  <a:pt x="114" y="328453"/>
                </a:cubicBezTo>
              </a:path>
            </a:pathLst>
          </a:custGeom>
          <a:solidFill>
            <a:schemeClr val="accent1"/>
          </a:solidFill>
          <a:ln w="13617" cap="flat">
            <a:noFill/>
            <a:prstDash val="solid"/>
            <a:miter/>
          </a:ln>
        </p:spPr>
        <p:txBody>
          <a:bodyPr rtlCol="0" anchor="ctr"/>
          <a:lstStyle/>
          <a:p>
            <a:endParaRPr lang="zh-CN" altLang="en-US"/>
          </a:p>
        </p:txBody>
      </p:sp>
      <p:sp>
        <p:nvSpPr>
          <p:cNvPr id="13" name="图片 76" descr="343439383331313b343532303032333bc6f3d2b5bcf2bde9"/>
          <p:cNvSpPr/>
          <p:nvPr>
            <p:custDataLst>
              <p:tags r:id="rId16"/>
            </p:custDataLst>
          </p:nvPr>
        </p:nvSpPr>
        <p:spPr>
          <a:xfrm>
            <a:off x="9724390" y="2316480"/>
            <a:ext cx="346075" cy="346075"/>
          </a:xfrm>
          <a:custGeom>
            <a:avLst/>
            <a:gdLst>
              <a:gd name="connsiteX0" fmla="*/ 334299 w 346075"/>
              <a:gd name="connsiteY0" fmla="*/ 321321 h 346075"/>
              <a:gd name="connsiteX1" fmla="*/ 346189 w 346075"/>
              <a:gd name="connsiteY1" fmla="*/ 334299 h 346075"/>
              <a:gd name="connsiteX2" fmla="*/ 334299 w 346075"/>
              <a:gd name="connsiteY2" fmla="*/ 346189 h 346075"/>
              <a:gd name="connsiteX3" fmla="*/ 11979 w 346075"/>
              <a:gd name="connsiteY3" fmla="*/ 346189 h 346075"/>
              <a:gd name="connsiteX4" fmla="*/ 114 w 346075"/>
              <a:gd name="connsiteY4" fmla="*/ 333211 h 346075"/>
              <a:gd name="connsiteX5" fmla="*/ 12004 w 346075"/>
              <a:gd name="connsiteY5" fmla="*/ 321321 h 346075"/>
              <a:gd name="connsiteX6" fmla="*/ 30396 w 346075"/>
              <a:gd name="connsiteY6" fmla="*/ 321321 h 346075"/>
              <a:gd name="connsiteX7" fmla="*/ 30396 w 346075"/>
              <a:gd name="connsiteY7" fmla="*/ 17418 h 346075"/>
              <a:gd name="connsiteX8" fmla="*/ 47699 w 346075"/>
              <a:gd name="connsiteY8" fmla="*/ 114 h 346075"/>
              <a:gd name="connsiteX9" fmla="*/ 206671 w 346075"/>
              <a:gd name="connsiteY9" fmla="*/ 114 h 346075"/>
              <a:gd name="connsiteX10" fmla="*/ 223975 w 346075"/>
              <a:gd name="connsiteY10" fmla="*/ 17418 h 346075"/>
              <a:gd name="connsiteX11" fmla="*/ 223975 w 346075"/>
              <a:gd name="connsiteY11" fmla="*/ 113676 h 346075"/>
              <a:gd name="connsiteX12" fmla="*/ 292127 w 346075"/>
              <a:gd name="connsiteY12" fmla="*/ 135306 h 346075"/>
              <a:gd name="connsiteX13" fmla="*/ 315908 w 346075"/>
              <a:gd name="connsiteY13" fmla="*/ 167738 h 346075"/>
              <a:gd name="connsiteX14" fmla="*/ 315908 w 346075"/>
              <a:gd name="connsiteY14" fmla="*/ 321321 h 346075"/>
              <a:gd name="connsiteX15" fmla="*/ 334299 w 346075"/>
              <a:gd name="connsiteY15" fmla="*/ 321321 h 346075"/>
              <a:gd name="connsiteX16" fmla="*/ 142870 w 346075"/>
              <a:gd name="connsiteY16" fmla="*/ 72543 h 346075"/>
              <a:gd name="connsiteX17" fmla="*/ 142870 w 346075"/>
              <a:gd name="connsiteY17" fmla="*/ 102824 h 346075"/>
              <a:gd name="connsiteX18" fmla="*/ 191543 w 346075"/>
              <a:gd name="connsiteY18" fmla="*/ 102824 h 346075"/>
              <a:gd name="connsiteX19" fmla="*/ 191543 w 346075"/>
              <a:gd name="connsiteY19" fmla="*/ 72567 h 346075"/>
              <a:gd name="connsiteX20" fmla="*/ 142870 w 346075"/>
              <a:gd name="connsiteY20" fmla="*/ 72567 h 346075"/>
              <a:gd name="connsiteX21" fmla="*/ 142870 w 346075"/>
              <a:gd name="connsiteY21" fmla="*/ 72567 h 346075"/>
              <a:gd name="connsiteX22" fmla="*/ 142870 w 346075"/>
              <a:gd name="connsiteY22" fmla="*/ 72543 h 346075"/>
              <a:gd name="connsiteX23" fmla="*/ 111501 w 346075"/>
              <a:gd name="connsiteY23" fmla="*/ 263972 h 346075"/>
              <a:gd name="connsiteX24" fmla="*/ 111501 w 346075"/>
              <a:gd name="connsiteY24" fmla="*/ 233715 h 346075"/>
              <a:gd name="connsiteX25" fmla="*/ 62852 w 346075"/>
              <a:gd name="connsiteY25" fmla="*/ 233715 h 346075"/>
              <a:gd name="connsiteX26" fmla="*/ 62852 w 346075"/>
              <a:gd name="connsiteY26" fmla="*/ 263996 h 346075"/>
              <a:gd name="connsiteX27" fmla="*/ 111501 w 346075"/>
              <a:gd name="connsiteY27" fmla="*/ 263996 h 346075"/>
              <a:gd name="connsiteX28" fmla="*/ 111501 w 346075"/>
              <a:gd name="connsiteY28" fmla="*/ 263996 h 346075"/>
              <a:gd name="connsiteX29" fmla="*/ 111501 w 346075"/>
              <a:gd name="connsiteY29" fmla="*/ 263972 h 346075"/>
              <a:gd name="connsiteX30" fmla="*/ 62852 w 346075"/>
              <a:gd name="connsiteY30" fmla="*/ 183954 h 346075"/>
              <a:gd name="connsiteX31" fmla="*/ 111501 w 346075"/>
              <a:gd name="connsiteY31" fmla="*/ 183954 h 346075"/>
              <a:gd name="connsiteX32" fmla="*/ 111501 w 346075"/>
              <a:gd name="connsiteY32" fmla="*/ 153697 h 346075"/>
              <a:gd name="connsiteX33" fmla="*/ 62852 w 346075"/>
              <a:gd name="connsiteY33" fmla="*/ 153697 h 346075"/>
              <a:gd name="connsiteX34" fmla="*/ 62852 w 346075"/>
              <a:gd name="connsiteY34" fmla="*/ 184003 h 346075"/>
              <a:gd name="connsiteX35" fmla="*/ 62852 w 346075"/>
              <a:gd name="connsiteY35" fmla="*/ 183954 h 346075"/>
              <a:gd name="connsiteX36" fmla="*/ 62852 w 346075"/>
              <a:gd name="connsiteY36" fmla="*/ 102874 h 346075"/>
              <a:gd name="connsiteX37" fmla="*/ 111501 w 346075"/>
              <a:gd name="connsiteY37" fmla="*/ 102874 h 346075"/>
              <a:gd name="connsiteX38" fmla="*/ 111501 w 346075"/>
              <a:gd name="connsiteY38" fmla="*/ 72543 h 346075"/>
              <a:gd name="connsiteX39" fmla="*/ 62852 w 346075"/>
              <a:gd name="connsiteY39" fmla="*/ 72543 h 346075"/>
              <a:gd name="connsiteX40" fmla="*/ 62852 w 346075"/>
              <a:gd name="connsiteY40" fmla="*/ 102824 h 346075"/>
              <a:gd name="connsiteX41" fmla="*/ 62852 w 346075"/>
              <a:gd name="connsiteY41" fmla="*/ 102874 h 346075"/>
              <a:gd name="connsiteX42" fmla="*/ 142870 w 346075"/>
              <a:gd name="connsiteY42" fmla="*/ 152610 h 346075"/>
              <a:gd name="connsiteX43" fmla="*/ 142870 w 346075"/>
              <a:gd name="connsiteY43" fmla="*/ 183979 h 346075"/>
              <a:gd name="connsiteX44" fmla="*/ 191543 w 346075"/>
              <a:gd name="connsiteY44" fmla="*/ 183979 h 346075"/>
              <a:gd name="connsiteX45" fmla="*/ 191543 w 346075"/>
              <a:gd name="connsiteY45" fmla="*/ 152585 h 346075"/>
              <a:gd name="connsiteX46" fmla="*/ 142870 w 346075"/>
              <a:gd name="connsiteY46" fmla="*/ 152585 h 346075"/>
              <a:gd name="connsiteX47" fmla="*/ 142870 w 346075"/>
              <a:gd name="connsiteY47" fmla="*/ 152585 h 346075"/>
              <a:gd name="connsiteX48" fmla="*/ 142870 w 346075"/>
              <a:gd name="connsiteY48" fmla="*/ 152610 h 346075"/>
              <a:gd name="connsiteX49" fmla="*/ 192631 w 346075"/>
              <a:gd name="connsiteY49" fmla="*/ 263996 h 346075"/>
              <a:gd name="connsiteX50" fmla="*/ 192631 w 346075"/>
              <a:gd name="connsiteY50" fmla="*/ 233715 h 346075"/>
              <a:gd name="connsiteX51" fmla="*/ 143933 w 346075"/>
              <a:gd name="connsiteY51" fmla="*/ 233715 h 346075"/>
              <a:gd name="connsiteX52" fmla="*/ 143933 w 346075"/>
              <a:gd name="connsiteY52" fmla="*/ 263996 h 346075"/>
              <a:gd name="connsiteX53" fmla="*/ 192631 w 346075"/>
              <a:gd name="connsiteY53" fmla="*/ 263996 h 346075"/>
              <a:gd name="connsiteX54" fmla="*/ 192631 w 346075"/>
              <a:gd name="connsiteY54" fmla="*/ 263996 h 346075"/>
              <a:gd name="connsiteX55" fmla="*/ 244542 w 346075"/>
              <a:gd name="connsiteY55" fmla="*/ 299691 h 346075"/>
              <a:gd name="connsiteX56" fmla="*/ 269410 w 346075"/>
              <a:gd name="connsiteY56" fmla="*/ 299691 h 346075"/>
              <a:gd name="connsiteX57" fmla="*/ 269410 w 346075"/>
              <a:gd name="connsiteY57" fmla="*/ 249931 h 346075"/>
              <a:gd name="connsiteX58" fmla="*/ 244542 w 346075"/>
              <a:gd name="connsiteY58" fmla="*/ 249931 h 346075"/>
              <a:gd name="connsiteX59" fmla="*/ 244542 w 346075"/>
              <a:gd name="connsiteY59" fmla="*/ 299691 h 346075"/>
              <a:gd name="connsiteX60" fmla="*/ 244542 w 346075"/>
              <a:gd name="connsiteY60" fmla="*/ 227238 h 346075"/>
              <a:gd name="connsiteX61" fmla="*/ 269410 w 346075"/>
              <a:gd name="connsiteY61" fmla="*/ 227238 h 346075"/>
              <a:gd name="connsiteX62" fmla="*/ 269410 w 346075"/>
              <a:gd name="connsiteY62" fmla="*/ 177478 h 346075"/>
              <a:gd name="connsiteX63" fmla="*/ 244542 w 346075"/>
              <a:gd name="connsiteY63" fmla="*/ 177478 h 346075"/>
              <a:gd name="connsiteX64" fmla="*/ 244542 w 346075"/>
              <a:gd name="connsiteY64" fmla="*/ 227238 h 346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46075" h="346075">
                <a:moveTo>
                  <a:pt x="334299" y="321321"/>
                </a:moveTo>
                <a:cubicBezTo>
                  <a:pt x="340776" y="321321"/>
                  <a:pt x="346189" y="326710"/>
                  <a:pt x="346189" y="334299"/>
                </a:cubicBezTo>
                <a:cubicBezTo>
                  <a:pt x="346122" y="340837"/>
                  <a:pt x="340837" y="346122"/>
                  <a:pt x="334299" y="346189"/>
                </a:cubicBezTo>
                <a:lnTo>
                  <a:pt x="11979" y="346189"/>
                </a:lnTo>
                <a:cubicBezTo>
                  <a:pt x="5552" y="346189"/>
                  <a:pt x="114" y="340776"/>
                  <a:pt x="114" y="333211"/>
                </a:cubicBezTo>
                <a:cubicBezTo>
                  <a:pt x="114" y="326710"/>
                  <a:pt x="5528" y="321321"/>
                  <a:pt x="12004" y="321321"/>
                </a:cubicBezTo>
                <a:lnTo>
                  <a:pt x="30396" y="321321"/>
                </a:lnTo>
                <a:lnTo>
                  <a:pt x="30396" y="17418"/>
                </a:lnTo>
                <a:cubicBezTo>
                  <a:pt x="30396" y="7678"/>
                  <a:pt x="37960" y="114"/>
                  <a:pt x="47699" y="114"/>
                </a:cubicBezTo>
                <a:lnTo>
                  <a:pt x="206671" y="114"/>
                </a:lnTo>
                <a:cubicBezTo>
                  <a:pt x="216411" y="114"/>
                  <a:pt x="223975" y="7678"/>
                  <a:pt x="223975" y="17418"/>
                </a:cubicBezTo>
                <a:lnTo>
                  <a:pt x="223975" y="113676"/>
                </a:lnTo>
                <a:lnTo>
                  <a:pt x="292127" y="135306"/>
                </a:lnTo>
                <a:cubicBezTo>
                  <a:pt x="306168" y="139632"/>
                  <a:pt x="315908" y="152610"/>
                  <a:pt x="315908" y="167738"/>
                </a:cubicBezTo>
                <a:lnTo>
                  <a:pt x="315908" y="321321"/>
                </a:lnTo>
                <a:lnTo>
                  <a:pt x="334299" y="321321"/>
                </a:lnTo>
                <a:moveTo>
                  <a:pt x="142870" y="72543"/>
                </a:moveTo>
                <a:lnTo>
                  <a:pt x="142870" y="102824"/>
                </a:lnTo>
                <a:lnTo>
                  <a:pt x="191543" y="102824"/>
                </a:lnTo>
                <a:lnTo>
                  <a:pt x="191543" y="72567"/>
                </a:lnTo>
                <a:lnTo>
                  <a:pt x="142870" y="72567"/>
                </a:lnTo>
                <a:cubicBezTo>
                  <a:pt x="143958" y="71480"/>
                  <a:pt x="142870" y="71480"/>
                  <a:pt x="142870" y="72567"/>
                </a:cubicBezTo>
                <a:lnTo>
                  <a:pt x="142870" y="72543"/>
                </a:lnTo>
                <a:moveTo>
                  <a:pt x="111501" y="263972"/>
                </a:moveTo>
                <a:lnTo>
                  <a:pt x="111501" y="233715"/>
                </a:lnTo>
                <a:lnTo>
                  <a:pt x="62852" y="233715"/>
                </a:lnTo>
                <a:lnTo>
                  <a:pt x="62852" y="263996"/>
                </a:lnTo>
                <a:lnTo>
                  <a:pt x="111501" y="263996"/>
                </a:lnTo>
                <a:cubicBezTo>
                  <a:pt x="111501" y="265084"/>
                  <a:pt x="111501" y="263996"/>
                  <a:pt x="111501" y="263996"/>
                </a:cubicBezTo>
                <a:lnTo>
                  <a:pt x="111501" y="263972"/>
                </a:lnTo>
                <a:moveTo>
                  <a:pt x="62852" y="183954"/>
                </a:moveTo>
                <a:lnTo>
                  <a:pt x="111501" y="183954"/>
                </a:lnTo>
                <a:lnTo>
                  <a:pt x="111501" y="153697"/>
                </a:lnTo>
                <a:lnTo>
                  <a:pt x="62852" y="153697"/>
                </a:lnTo>
                <a:lnTo>
                  <a:pt x="62852" y="184003"/>
                </a:lnTo>
                <a:lnTo>
                  <a:pt x="62852" y="183954"/>
                </a:lnTo>
                <a:moveTo>
                  <a:pt x="62852" y="102874"/>
                </a:moveTo>
                <a:lnTo>
                  <a:pt x="111501" y="102874"/>
                </a:lnTo>
                <a:lnTo>
                  <a:pt x="111501" y="72543"/>
                </a:lnTo>
                <a:lnTo>
                  <a:pt x="62852" y="72543"/>
                </a:lnTo>
                <a:lnTo>
                  <a:pt x="62852" y="102824"/>
                </a:lnTo>
                <a:lnTo>
                  <a:pt x="62852" y="102874"/>
                </a:lnTo>
                <a:moveTo>
                  <a:pt x="142870" y="152610"/>
                </a:moveTo>
                <a:lnTo>
                  <a:pt x="142870" y="183979"/>
                </a:lnTo>
                <a:lnTo>
                  <a:pt x="191543" y="183979"/>
                </a:lnTo>
                <a:lnTo>
                  <a:pt x="191543" y="152585"/>
                </a:lnTo>
                <a:lnTo>
                  <a:pt x="142870" y="152585"/>
                </a:lnTo>
                <a:cubicBezTo>
                  <a:pt x="143958" y="152585"/>
                  <a:pt x="142870" y="152585"/>
                  <a:pt x="142870" y="152585"/>
                </a:cubicBezTo>
                <a:lnTo>
                  <a:pt x="142870" y="152610"/>
                </a:lnTo>
                <a:moveTo>
                  <a:pt x="192631" y="263996"/>
                </a:moveTo>
                <a:lnTo>
                  <a:pt x="192631" y="233715"/>
                </a:lnTo>
                <a:lnTo>
                  <a:pt x="143933" y="233715"/>
                </a:lnTo>
                <a:lnTo>
                  <a:pt x="143933" y="263996"/>
                </a:lnTo>
                <a:lnTo>
                  <a:pt x="192631" y="263996"/>
                </a:lnTo>
                <a:cubicBezTo>
                  <a:pt x="192631" y="265084"/>
                  <a:pt x="192631" y="263996"/>
                  <a:pt x="192631" y="263996"/>
                </a:cubicBezTo>
                <a:moveTo>
                  <a:pt x="244542" y="299691"/>
                </a:moveTo>
                <a:lnTo>
                  <a:pt x="269410" y="299691"/>
                </a:lnTo>
                <a:lnTo>
                  <a:pt x="269410" y="249931"/>
                </a:lnTo>
                <a:lnTo>
                  <a:pt x="244542" y="249931"/>
                </a:lnTo>
                <a:lnTo>
                  <a:pt x="244542" y="299691"/>
                </a:lnTo>
                <a:moveTo>
                  <a:pt x="244542" y="227238"/>
                </a:moveTo>
                <a:lnTo>
                  <a:pt x="269410" y="227238"/>
                </a:lnTo>
                <a:lnTo>
                  <a:pt x="269410" y="177478"/>
                </a:lnTo>
                <a:lnTo>
                  <a:pt x="244542" y="177478"/>
                </a:lnTo>
                <a:lnTo>
                  <a:pt x="244542" y="227238"/>
                </a:lnTo>
              </a:path>
            </a:pathLst>
          </a:custGeom>
          <a:solidFill>
            <a:schemeClr val="accent1"/>
          </a:solidFill>
          <a:ln w="12242" cap="flat">
            <a:noFill/>
            <a:prstDash val="solid"/>
            <a:miter/>
          </a:ln>
        </p:spPr>
        <p:txBody>
          <a:bodyPr rtlCol="0" anchor="ctr"/>
          <a:lstStyle/>
          <a:p>
            <a:endParaRPr lang="zh-CN" altLang="en-US"/>
          </a:p>
        </p:txBody>
      </p:sp>
      <p:sp>
        <p:nvSpPr>
          <p:cNvPr id="3" name="文本框 2">
            <a:extLst>
              <a:ext uri="{FF2B5EF4-FFF2-40B4-BE49-F238E27FC236}">
                <a16:creationId xmlns:a16="http://schemas.microsoft.com/office/drawing/2014/main" id="{31AB54F7-D68D-7EC9-2975-C5C5309F738F}"/>
              </a:ext>
            </a:extLst>
          </p:cNvPr>
          <p:cNvSpPr txBox="1"/>
          <p:nvPr/>
        </p:nvSpPr>
        <p:spPr>
          <a:xfrm>
            <a:off x="10381363" y="6513024"/>
            <a:ext cx="1218314" cy="261610"/>
          </a:xfrm>
          <a:prstGeom prst="rect">
            <a:avLst/>
          </a:prstGeom>
          <a:noFill/>
        </p:spPr>
        <p:txBody>
          <a:bodyPr wrap="square">
            <a:spAutoFit/>
          </a:bodyPr>
          <a:lstStyle/>
          <a:p>
            <a:r>
              <a:rPr lang="zh-CN" altLang="en-US" sz="1100" dirty="0">
                <a:latin typeface="微软雅黑" panose="020B0503020204020204" pitchFamily="34" charset="-122"/>
                <a:ea typeface="微软雅黑" panose="020B0503020204020204" pitchFamily="34" charset="-122"/>
              </a:rPr>
              <a:t>扎那米韦说明书</a:t>
            </a:r>
            <a:endParaRPr lang="zh-CN" altLang="en-US" sz="11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726;p9"/>
          <p:cNvSpPr txBox="1"/>
          <p:nvPr/>
        </p:nvSpPr>
        <p:spPr>
          <a:xfrm>
            <a:off x="335374" y="916282"/>
            <a:ext cx="10760028" cy="996061"/>
          </a:xfrm>
          <a:prstGeom prst="rect">
            <a:avLst/>
          </a:prstGeom>
          <a:noFill/>
          <a:ln>
            <a:noFill/>
          </a:ln>
        </p:spPr>
        <p:txBody>
          <a:bodyPr spcFirstLastPara="1" wrap="square" lIns="0" tIns="0" rIns="0" bIns="0" anchor="ctr" anchorCtr="0">
            <a:normAutofit/>
          </a:bodyPr>
          <a:lstStyle/>
          <a:p>
            <a:pPr marL="0" marR="0" lvl="0" indent="0" algn="ctr" rtl="0">
              <a:lnSpc>
                <a:spcPct val="90000"/>
              </a:lnSpc>
              <a:spcBef>
                <a:spcPts val="0"/>
              </a:spcBef>
              <a:spcAft>
                <a:spcPts val="0"/>
              </a:spcAft>
              <a:buClr>
                <a:srgbClr val="000000"/>
              </a:buClr>
              <a:buSzPts val="1800"/>
              <a:buFont typeface="Arial" panose="020B0604020202020204"/>
              <a:buNone/>
            </a:pPr>
            <a:r>
              <a:rPr lang="zh-CN" sz="2400" b="1" dirty="0">
                <a:solidFill>
                  <a:srgbClr val="C00000"/>
                </a:solidFill>
                <a:latin typeface="Arial" panose="020B0604020202020204"/>
                <a:ea typeface="Arial" panose="020B0604020202020204"/>
                <a:cs typeface="Arial" panose="020B0604020202020204"/>
                <a:sym typeface="Arial" panose="020B0604020202020204"/>
              </a:rPr>
              <a:t>病毒RNA聚合酶抑制剂（玛巴洛沙韦）</a:t>
            </a:r>
            <a:r>
              <a:rPr lang="zh-CN" sz="2400" b="1" dirty="0">
                <a:solidFill>
                  <a:srgbClr val="000000"/>
                </a:solidFill>
                <a:latin typeface="Arial" panose="020B0604020202020204"/>
                <a:ea typeface="Arial" panose="020B0604020202020204"/>
                <a:cs typeface="Arial" panose="020B0604020202020204"/>
                <a:sym typeface="Arial" panose="020B0604020202020204"/>
              </a:rPr>
              <a:t>是目前的新型抗病毒治疗物</a:t>
            </a:r>
            <a:br>
              <a:rPr lang="zh-CN" sz="2400" b="1" dirty="0">
                <a:solidFill>
                  <a:srgbClr val="000000"/>
                </a:solidFill>
                <a:latin typeface="Arial" panose="020B0604020202020204"/>
                <a:ea typeface="Arial" panose="020B0604020202020204"/>
                <a:cs typeface="Arial" panose="020B0604020202020204"/>
                <a:sym typeface="Arial" panose="020B0604020202020204"/>
              </a:rPr>
            </a:br>
            <a:r>
              <a:rPr lang="zh-CN" sz="2400" b="1" dirty="0">
                <a:solidFill>
                  <a:srgbClr val="262626"/>
                </a:solidFill>
                <a:latin typeface="Arial" panose="020B0604020202020204"/>
                <a:ea typeface="Arial" panose="020B0604020202020204"/>
                <a:cs typeface="Arial" panose="020B0604020202020204"/>
                <a:sym typeface="Arial" panose="020B0604020202020204"/>
              </a:rPr>
              <a:t>通过靶点前移，</a:t>
            </a:r>
            <a:r>
              <a:rPr lang="zh-CN" sz="2400" b="1" dirty="0">
                <a:solidFill>
                  <a:srgbClr val="C00000"/>
                </a:solidFill>
                <a:latin typeface="Arial" panose="020B0604020202020204"/>
                <a:ea typeface="Arial" panose="020B0604020202020204"/>
                <a:cs typeface="Arial" panose="020B0604020202020204"/>
                <a:sym typeface="Arial" panose="020B0604020202020204"/>
              </a:rPr>
              <a:t>直接阻断病毒RNA复制，</a:t>
            </a:r>
            <a:r>
              <a:rPr lang="zh-CN" sz="2400" b="1" dirty="0">
                <a:solidFill>
                  <a:srgbClr val="000000"/>
                </a:solidFill>
                <a:latin typeface="Arial" panose="020B0604020202020204"/>
                <a:ea typeface="Arial" panose="020B0604020202020204"/>
                <a:cs typeface="Arial" panose="020B0604020202020204"/>
                <a:sym typeface="Arial" panose="020B0604020202020204"/>
              </a:rPr>
              <a:t>基本不产生新病毒</a:t>
            </a:r>
            <a:endParaRPr sz="2400" b="1" dirty="0">
              <a:solidFill>
                <a:srgbClr val="000000"/>
              </a:solidFill>
              <a:latin typeface="Arial" panose="020B0604020202020204"/>
              <a:ea typeface="Arial" panose="020B0604020202020204"/>
              <a:cs typeface="Arial" panose="020B0604020202020204"/>
              <a:sym typeface="Arial" panose="020B0604020202020204"/>
            </a:endParaRPr>
          </a:p>
        </p:txBody>
      </p:sp>
      <p:sp>
        <p:nvSpPr>
          <p:cNvPr id="12" name="Google Shape;733;p9"/>
          <p:cNvSpPr/>
          <p:nvPr/>
        </p:nvSpPr>
        <p:spPr>
          <a:xfrm rot="16200000">
            <a:off x="6820650" y="1264208"/>
            <a:ext cx="4074737" cy="5091986"/>
          </a:xfrm>
          <a:prstGeom prst="roundRect">
            <a:avLst>
              <a:gd name="adj" fmla="val 11953"/>
            </a:avLst>
          </a:prstGeom>
          <a:gradFill>
            <a:gsLst>
              <a:gs pos="0">
                <a:srgbClr val="FBFBFB"/>
              </a:gs>
              <a:gs pos="100000">
                <a:srgbClr val="F2F2F2"/>
              </a:gs>
            </a:gsLst>
            <a:lin ang="5400000" scaled="0"/>
          </a:gradFill>
          <a:ln>
            <a:noFill/>
          </a:ln>
        </p:spPr>
        <p:txBody>
          <a:bodyPr spcFirstLastPara="1" wrap="square" lIns="91400" tIns="45675" rIns="91400" bIns="45675" anchor="ctr" anchorCtr="0">
            <a:noAutofit/>
          </a:bodyPr>
          <a:lstStyle/>
          <a:p>
            <a:pPr marL="0" marR="0" lvl="0" indent="0" algn="ctr" rtl="0">
              <a:spcBef>
                <a:spcPts val="0"/>
              </a:spcBef>
              <a:spcAft>
                <a:spcPts val="0"/>
              </a:spcAft>
              <a:buNone/>
            </a:pPr>
            <a:endParaRPr sz="1600">
              <a:solidFill>
                <a:srgbClr val="3F3F3F"/>
              </a:solidFill>
              <a:latin typeface="Arial" panose="020B0604020202020204"/>
              <a:ea typeface="Arial" panose="020B0604020202020204"/>
              <a:cs typeface="Arial" panose="020B0604020202020204"/>
              <a:sym typeface="Arial" panose="020B0604020202020204"/>
            </a:endParaRPr>
          </a:p>
        </p:txBody>
      </p:sp>
      <p:grpSp>
        <p:nvGrpSpPr>
          <p:cNvPr id="13" name="Google Shape;734;p9"/>
          <p:cNvGrpSpPr/>
          <p:nvPr/>
        </p:nvGrpSpPr>
        <p:grpSpPr>
          <a:xfrm>
            <a:off x="6688111" y="3100634"/>
            <a:ext cx="4339812" cy="2478307"/>
            <a:chOff x="6231341" y="3231335"/>
            <a:chExt cx="4339812" cy="2478307"/>
          </a:xfrm>
        </p:grpSpPr>
        <p:pic>
          <p:nvPicPr>
            <p:cNvPr id="14" name="Google Shape;735;p9" descr="C:\Users\win\Desktop\速福达.3.png"/>
            <p:cNvPicPr preferRelativeResize="0"/>
            <p:nvPr/>
          </p:nvPicPr>
          <p:blipFill rotWithShape="1">
            <a:blip r:embed="rId2"/>
            <a:srcRect/>
            <a:stretch>
              <a:fillRect/>
            </a:stretch>
          </p:blipFill>
          <p:spPr>
            <a:xfrm>
              <a:off x="6231341" y="3231335"/>
              <a:ext cx="2975907" cy="2111525"/>
            </a:xfrm>
            <a:prstGeom prst="rect">
              <a:avLst/>
            </a:prstGeom>
            <a:noFill/>
            <a:ln>
              <a:noFill/>
            </a:ln>
          </p:spPr>
        </p:pic>
        <p:sp>
          <p:nvSpPr>
            <p:cNvPr id="15" name="Google Shape;736;p9"/>
            <p:cNvSpPr/>
            <p:nvPr/>
          </p:nvSpPr>
          <p:spPr>
            <a:xfrm>
              <a:off x="9253923" y="5025695"/>
              <a:ext cx="1270553" cy="683947"/>
            </a:xfrm>
            <a:prstGeom prst="roundRect">
              <a:avLst>
                <a:gd name="adj" fmla="val 3716"/>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zh-CN" sz="1200" b="1">
                  <a:solidFill>
                    <a:srgbClr val="C00000"/>
                  </a:solidFill>
                  <a:latin typeface="Arial" panose="020B0604020202020204"/>
                  <a:ea typeface="Arial" panose="020B0604020202020204"/>
                  <a:cs typeface="Arial" panose="020B0604020202020204"/>
                  <a:sym typeface="Arial" panose="020B0604020202020204"/>
                </a:rPr>
                <a:t>玛巴洛沙韦</a:t>
              </a:r>
              <a:endParaRPr sz="1200" b="1">
                <a:solidFill>
                  <a:srgbClr val="C00000"/>
                </a:solidFill>
                <a:latin typeface="Arial" panose="020B0604020202020204"/>
                <a:ea typeface="Arial" panose="020B0604020202020204"/>
                <a:cs typeface="Arial" panose="020B0604020202020204"/>
                <a:sym typeface="Arial" panose="020B0604020202020204"/>
              </a:endParaRPr>
            </a:p>
            <a:p>
              <a:pPr marL="0" marR="0" lvl="0" indent="0" algn="ctr" rtl="0">
                <a:spcBef>
                  <a:spcPts val="0"/>
                </a:spcBef>
                <a:spcAft>
                  <a:spcPts val="0"/>
                </a:spcAft>
                <a:buNone/>
              </a:pPr>
              <a:r>
                <a:rPr lang="zh-CN" sz="1050" b="1">
                  <a:solidFill>
                    <a:srgbClr val="000000"/>
                  </a:solidFill>
                  <a:latin typeface="Arial" panose="020B0604020202020204"/>
                  <a:ea typeface="Arial" panose="020B0604020202020204"/>
                  <a:cs typeface="Arial" panose="020B0604020202020204"/>
                  <a:sym typeface="Arial" panose="020B0604020202020204"/>
                </a:rPr>
                <a:t>阻断病毒RNA复制</a:t>
              </a:r>
            </a:p>
          </p:txBody>
        </p:sp>
        <p:sp>
          <p:nvSpPr>
            <p:cNvPr id="16" name="Google Shape;737;p9"/>
            <p:cNvSpPr/>
            <p:nvPr/>
          </p:nvSpPr>
          <p:spPr>
            <a:xfrm rot="-2103085">
              <a:off x="8862117" y="5138469"/>
              <a:ext cx="266292" cy="329996"/>
            </a:xfrm>
            <a:custGeom>
              <a:avLst/>
              <a:gdLst/>
              <a:ahLst/>
              <a:cxnLst/>
              <a:rect l="l" t="t" r="r" b="b"/>
              <a:pathLst>
                <a:path w="9167091" h="5149273" extrusionOk="0">
                  <a:moveTo>
                    <a:pt x="9167091" y="5137727"/>
                  </a:moveTo>
                  <a:lnTo>
                    <a:pt x="11546" y="5149273"/>
                  </a:lnTo>
                  <a:cubicBezTo>
                    <a:pt x="7697" y="3432849"/>
                    <a:pt x="3849" y="1716424"/>
                    <a:pt x="0" y="0"/>
                  </a:cubicBezTo>
                </a:path>
              </a:pathLst>
            </a:custGeom>
            <a:noFill/>
            <a:ln w="12700" cap="flat" cmpd="sng">
              <a:solidFill>
                <a:srgbClr val="2E3F96"/>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200">
                <a:solidFill>
                  <a:srgbClr val="000000"/>
                </a:solidFill>
                <a:latin typeface="Arial" panose="020B0604020202020204"/>
                <a:ea typeface="Arial" panose="020B0604020202020204"/>
                <a:cs typeface="Arial" panose="020B0604020202020204"/>
                <a:sym typeface="Arial" panose="020B0604020202020204"/>
              </a:endParaRPr>
            </a:p>
          </p:txBody>
        </p:sp>
        <p:sp>
          <p:nvSpPr>
            <p:cNvPr id="17" name="Google Shape;738;p9"/>
            <p:cNvSpPr/>
            <p:nvPr/>
          </p:nvSpPr>
          <p:spPr>
            <a:xfrm>
              <a:off x="9207248" y="5025694"/>
              <a:ext cx="1363905" cy="683948"/>
            </a:xfrm>
            <a:prstGeom prst="roundRect">
              <a:avLst>
                <a:gd name="adj" fmla="val 5333"/>
              </a:avLst>
            </a:prstGeom>
            <a:noFill/>
            <a:ln w="19050" cap="flat" cmpd="sng">
              <a:solidFill>
                <a:srgbClr val="0180B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panose="020B0604020202020204"/>
                <a:ea typeface="Arial" panose="020B0604020202020204"/>
                <a:cs typeface="Arial" panose="020B0604020202020204"/>
                <a:sym typeface="Arial" panose="020B0604020202020204"/>
              </a:endParaRPr>
            </a:p>
          </p:txBody>
        </p:sp>
      </p:grpSp>
      <p:sp>
        <p:nvSpPr>
          <p:cNvPr id="20" name="Google Shape;741;p9"/>
          <p:cNvSpPr/>
          <p:nvPr/>
        </p:nvSpPr>
        <p:spPr>
          <a:xfrm>
            <a:off x="6576356" y="1916474"/>
            <a:ext cx="4563325" cy="733753"/>
          </a:xfrm>
          <a:prstGeom prst="roundRect">
            <a:avLst>
              <a:gd name="adj" fmla="val 50000"/>
            </a:avLst>
          </a:prstGeom>
          <a:gradFill>
            <a:gsLst>
              <a:gs pos="0">
                <a:srgbClr val="FBFBFB"/>
              </a:gs>
              <a:gs pos="100000">
                <a:srgbClr val="F2F2F2"/>
              </a:gs>
            </a:gsLst>
            <a:lin ang="5400000" scaled="0"/>
          </a:gradFill>
          <a:ln>
            <a:noFill/>
          </a:ln>
        </p:spPr>
        <p:txBody>
          <a:bodyPr spcFirstLastPara="1" wrap="square" lIns="91400" tIns="45675" rIns="91400" bIns="45675" anchor="ctr" anchorCtr="0">
            <a:noAutofit/>
          </a:bodyPr>
          <a:lstStyle/>
          <a:p>
            <a:pPr marL="0" marR="0" lvl="0" indent="0" algn="ctr" rtl="0">
              <a:spcBef>
                <a:spcPts val="0"/>
              </a:spcBef>
              <a:spcAft>
                <a:spcPts val="0"/>
              </a:spcAft>
              <a:buNone/>
            </a:pPr>
            <a:endParaRPr sz="1600">
              <a:solidFill>
                <a:srgbClr val="3F3F3F"/>
              </a:solidFill>
              <a:latin typeface="Arial" panose="020B0604020202020204"/>
              <a:ea typeface="Arial" panose="020B0604020202020204"/>
              <a:cs typeface="Arial" panose="020B0604020202020204"/>
              <a:sym typeface="Arial" panose="020B0604020202020204"/>
            </a:endParaRPr>
          </a:p>
        </p:txBody>
      </p:sp>
      <p:sp>
        <p:nvSpPr>
          <p:cNvPr id="21" name="Google Shape;742;p9"/>
          <p:cNvSpPr/>
          <p:nvPr/>
        </p:nvSpPr>
        <p:spPr>
          <a:xfrm>
            <a:off x="6760507" y="2010934"/>
            <a:ext cx="4195020" cy="544830"/>
          </a:xfrm>
          <a:prstGeom prst="roundRect">
            <a:avLst>
              <a:gd name="adj" fmla="val 16667"/>
            </a:avLst>
          </a:prstGeom>
          <a:noFill/>
          <a:ln>
            <a:noFill/>
          </a:ln>
        </p:spPr>
        <p:txBody>
          <a:bodyPr spcFirstLastPara="1" wrap="square" lIns="91425" tIns="0" rIns="91425" bIns="0" anchor="ctr" anchorCtr="0">
            <a:spAutoFit/>
          </a:bodyPr>
          <a:lstStyle/>
          <a:p>
            <a:pPr marL="0" marR="0" lvl="0" indent="0" algn="ctr" rtl="0">
              <a:spcBef>
                <a:spcPts val="0"/>
              </a:spcBef>
              <a:spcAft>
                <a:spcPts val="0"/>
              </a:spcAft>
              <a:buNone/>
            </a:pPr>
            <a:r>
              <a:rPr lang="zh-CN" sz="1600" b="1">
                <a:solidFill>
                  <a:srgbClr val="000000"/>
                </a:solidFill>
                <a:latin typeface="Arial" panose="020B0604020202020204"/>
                <a:ea typeface="Arial" panose="020B0604020202020204"/>
                <a:cs typeface="Arial" panose="020B0604020202020204"/>
                <a:sym typeface="Arial" panose="020B0604020202020204"/>
              </a:rPr>
              <a:t>玛巴洛沙韦—</a:t>
            </a:r>
            <a:r>
              <a:rPr lang="zh-CN" sz="1600" b="1">
                <a:solidFill>
                  <a:srgbClr val="C00000"/>
                </a:solidFill>
                <a:latin typeface="Arial" panose="020B0604020202020204"/>
                <a:ea typeface="Arial" panose="020B0604020202020204"/>
                <a:cs typeface="Arial" panose="020B0604020202020204"/>
                <a:sym typeface="Arial" panose="020B0604020202020204"/>
              </a:rPr>
              <a:t>阻止病毒RNA复制</a:t>
            </a:r>
            <a:r>
              <a:rPr lang="zh-CN" sz="1600" b="1">
                <a:solidFill>
                  <a:srgbClr val="3F3F3F"/>
                </a:solidFill>
                <a:latin typeface="Arial" panose="020B0604020202020204"/>
                <a:ea typeface="Arial" panose="020B0604020202020204"/>
                <a:cs typeface="Arial" panose="020B0604020202020204"/>
                <a:sym typeface="Arial" panose="020B0604020202020204"/>
              </a:rPr>
              <a:t>，</a:t>
            </a:r>
          </a:p>
          <a:p>
            <a:pPr marL="0" marR="0" lvl="0" indent="0" algn="ctr" rtl="0">
              <a:spcBef>
                <a:spcPts val="0"/>
              </a:spcBef>
              <a:spcAft>
                <a:spcPts val="0"/>
              </a:spcAft>
              <a:buNone/>
            </a:pPr>
            <a:r>
              <a:rPr lang="zh-CN" sz="1600" b="1">
                <a:solidFill>
                  <a:srgbClr val="000000"/>
                </a:solidFill>
                <a:latin typeface="Arial" panose="020B0604020202020204"/>
                <a:ea typeface="Arial" panose="020B0604020202020204"/>
                <a:cs typeface="Arial" panose="020B0604020202020204"/>
                <a:sym typeface="Arial" panose="020B0604020202020204"/>
              </a:rPr>
              <a:t>宿主细胞中</a:t>
            </a:r>
            <a:r>
              <a:rPr lang="zh-CN" sz="1600" b="1">
                <a:solidFill>
                  <a:srgbClr val="C00000"/>
                </a:solidFill>
                <a:latin typeface="Arial" panose="020B0604020202020204"/>
                <a:ea typeface="Arial" panose="020B0604020202020204"/>
                <a:cs typeface="Arial" panose="020B0604020202020204"/>
                <a:sym typeface="Arial" panose="020B0604020202020204"/>
              </a:rPr>
              <a:t>基本没有</a:t>
            </a:r>
            <a:r>
              <a:rPr lang="zh-CN" sz="1600" b="1">
                <a:solidFill>
                  <a:srgbClr val="000000"/>
                </a:solidFill>
                <a:latin typeface="Arial" panose="020B0604020202020204"/>
                <a:ea typeface="Arial" panose="020B0604020202020204"/>
                <a:cs typeface="Arial" panose="020B0604020202020204"/>
                <a:sym typeface="Arial" panose="020B0604020202020204"/>
              </a:rPr>
              <a:t>新病毒生成及存留</a:t>
            </a:r>
          </a:p>
        </p:txBody>
      </p:sp>
      <p:sp>
        <p:nvSpPr>
          <p:cNvPr id="22" name="Google Shape;743;p9"/>
          <p:cNvSpPr/>
          <p:nvPr/>
        </p:nvSpPr>
        <p:spPr>
          <a:xfrm>
            <a:off x="9593425" y="5155796"/>
            <a:ext cx="124733" cy="131652"/>
          </a:xfrm>
          <a:prstGeom prst="ellipse">
            <a:avLst/>
          </a:prstGeom>
          <a:solidFill>
            <a:srgbClr val="0180B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2" name="文本框 1"/>
          <p:cNvSpPr txBox="1"/>
          <p:nvPr/>
        </p:nvSpPr>
        <p:spPr>
          <a:xfrm>
            <a:off x="839470" y="2132965"/>
            <a:ext cx="4853305" cy="2999740"/>
          </a:xfrm>
          <a:prstGeom prst="rect">
            <a:avLst/>
          </a:prstGeom>
        </p:spPr>
        <p:style>
          <a:lnRef idx="2">
            <a:schemeClr val="accent1"/>
          </a:lnRef>
          <a:fillRef idx="0">
            <a:srgbClr val="FFFFFF"/>
          </a:fillRef>
          <a:effectRef idx="0">
            <a:srgbClr val="FFFFFF"/>
          </a:effectRef>
          <a:fontRef idx="minor">
            <a:schemeClr val="tx1"/>
          </a:fontRef>
        </p:style>
        <p:txBody>
          <a:bodyPr wrap="square" rtlCol="0" anchor="t">
            <a:spAutoFit/>
          </a:bodyPr>
          <a:lstStyle/>
          <a:p>
            <a:pPr>
              <a:lnSpc>
                <a:spcPct val="150000"/>
              </a:lnSpc>
            </a:pPr>
            <a:r>
              <a:rPr lang="zh-CN" altLang="en-US" b="1"/>
              <a:t>玛巴洛沙韦是</a:t>
            </a:r>
            <a:r>
              <a:rPr lang="zh-CN" altLang="en-US" b="1">
                <a:solidFill>
                  <a:srgbClr val="FF0000"/>
                </a:solidFill>
              </a:rPr>
              <a:t>前体药物</a:t>
            </a:r>
            <a:r>
              <a:rPr lang="zh-CN" altLang="en-US" b="1"/>
              <a:t>,口服给药后主要通过芳基乙酰胺脱乙酰酶作用,在胃肠道、肠上皮细胞和肝脏中转化为活性代谢物</a:t>
            </a:r>
            <a:r>
              <a:rPr lang="zh-CN" altLang="en-US" b="1">
                <a:solidFill>
                  <a:srgbClr val="FF0000"/>
                </a:solidFill>
              </a:rPr>
              <a:t>巴洛沙韦</a:t>
            </a:r>
            <a:r>
              <a:rPr lang="zh-CN" altLang="en-US" b="1"/>
              <a:t>。巴洛沙韦通过抑制病毒基因 RNA 聚合酶复合物中 PA 的核酸内切酶活性,抑制病毒从宿主细胞中获得宿主 mRNA 5'端的 Cap 结构,产生抗甲型及乙型流感病毒作用</a:t>
            </a:r>
          </a:p>
        </p:txBody>
      </p:sp>
      <p:sp>
        <p:nvSpPr>
          <p:cNvPr id="3" name="文本框 2"/>
          <p:cNvSpPr txBox="1"/>
          <p:nvPr/>
        </p:nvSpPr>
        <p:spPr>
          <a:xfrm>
            <a:off x="911424" y="218273"/>
            <a:ext cx="7776681" cy="523220"/>
          </a:xfrm>
          <a:prstGeom prst="rect">
            <a:avLst/>
          </a:prstGeom>
          <a:noFill/>
        </p:spPr>
        <p:txBody>
          <a:bodyPr wrap="square" rtlCol="0" anchor="t">
            <a:spAutoFit/>
          </a:bodyPr>
          <a:lstStyle/>
          <a:p>
            <a:r>
              <a:rPr lang="en-US" altLang="zh-CN" sz="2800" b="1" dirty="0">
                <a:solidFill>
                  <a:schemeClr val="tx1"/>
                </a:solidFill>
                <a:latin typeface="微软雅黑" panose="020B0503020204020204" pitchFamily="34" charset="-122"/>
                <a:ea typeface="微软雅黑" panose="020B0503020204020204" pitchFamily="34" charset="-122"/>
                <a:sym typeface="+mn-ea"/>
              </a:rPr>
              <a:t>RNA</a:t>
            </a:r>
            <a:r>
              <a:rPr lang="zh-CN" altLang="en-US" sz="2800" b="1" dirty="0">
                <a:solidFill>
                  <a:schemeClr val="tx1"/>
                </a:solidFill>
                <a:latin typeface="微软雅黑" panose="020B0503020204020204" pitchFamily="34" charset="-122"/>
                <a:ea typeface="微软雅黑" panose="020B0503020204020204" pitchFamily="34" charset="-122"/>
                <a:sym typeface="+mn-ea"/>
              </a:rPr>
              <a:t>聚合酶抑制剂</a:t>
            </a:r>
            <a:r>
              <a:rPr lang="en-US" altLang="zh-CN" sz="2800" b="1" dirty="0">
                <a:solidFill>
                  <a:schemeClr val="tx1"/>
                </a:solidFill>
                <a:latin typeface="微软雅黑" panose="020B0503020204020204" pitchFamily="34" charset="-122"/>
                <a:ea typeface="微软雅黑" panose="020B0503020204020204" pitchFamily="34" charset="-122"/>
                <a:sym typeface="+mn-ea"/>
              </a:rPr>
              <a:t>-</a:t>
            </a:r>
            <a:r>
              <a:rPr lang="zh-CN" sz="2800" b="1" dirty="0">
                <a:solidFill>
                  <a:schemeClr val="dk1"/>
                </a:solidFill>
                <a:latin typeface="微软雅黑" panose="020B0503020204020204" pitchFamily="34" charset="-122"/>
                <a:ea typeface="微软雅黑" panose="020B0503020204020204" pitchFamily="34" charset="-122"/>
                <a:cs typeface="Arial" panose="020B0604020202020204"/>
                <a:sym typeface="Arial" panose="020B0604020202020204"/>
              </a:rPr>
              <a:t>玛巴洛沙韦</a:t>
            </a:r>
            <a:endParaRPr lang="zh-CN" altLang="en-US" sz="2800" b="1" dirty="0">
              <a:solidFill>
                <a:schemeClr val="dk1"/>
              </a:solidFill>
              <a:latin typeface="微软雅黑" panose="020B0503020204020204" pitchFamily="34" charset="-122"/>
              <a:ea typeface="微软雅黑" panose="020B0503020204020204" pitchFamily="34" charset="-122"/>
              <a:cs typeface="Arial" panose="020B0604020202020204"/>
              <a:sym typeface="Arial" panose="020B0604020202020204"/>
            </a:endParaRPr>
          </a:p>
        </p:txBody>
      </p:sp>
      <p:sp>
        <p:nvSpPr>
          <p:cNvPr id="6" name="文本框 5">
            <a:extLst>
              <a:ext uri="{FF2B5EF4-FFF2-40B4-BE49-F238E27FC236}">
                <a16:creationId xmlns:a16="http://schemas.microsoft.com/office/drawing/2014/main" id="{EA6A2FEC-6C29-1FA3-B28A-FB01CBDD16FC}"/>
              </a:ext>
            </a:extLst>
          </p:cNvPr>
          <p:cNvSpPr txBox="1"/>
          <p:nvPr/>
        </p:nvSpPr>
        <p:spPr>
          <a:xfrm>
            <a:off x="10056440" y="6513024"/>
            <a:ext cx="1543237" cy="261610"/>
          </a:xfrm>
          <a:prstGeom prst="rect">
            <a:avLst/>
          </a:prstGeom>
          <a:noFill/>
        </p:spPr>
        <p:txBody>
          <a:bodyPr wrap="square">
            <a:spAutoFit/>
          </a:bodyPr>
          <a:lstStyle/>
          <a:p>
            <a:r>
              <a:rPr lang="zh-CN" altLang="en-US" sz="1100" dirty="0">
                <a:latin typeface="微软雅黑" panose="020B0503020204020204" pitchFamily="34" charset="-122"/>
                <a:ea typeface="微软雅黑" panose="020B0503020204020204" pitchFamily="34" charset="-122"/>
              </a:rPr>
              <a:t>玛巴洛沙韦说明书</a:t>
            </a:r>
            <a:endParaRPr lang="zh-CN" altLang="en-US" sz="11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zh-CN" sz="4400" b="1" dirty="0">
                <a:solidFill>
                  <a:schemeClr val="dk1"/>
                </a:solidFill>
                <a:latin typeface="微软雅黑" panose="020B0503020204020204" pitchFamily="34" charset="-122"/>
                <a:ea typeface="微软雅黑" panose="020B0503020204020204" pitchFamily="34" charset="-122"/>
                <a:cs typeface="Arial" panose="020B0604020202020204"/>
                <a:sym typeface="Arial" panose="020B0604020202020204"/>
              </a:rPr>
              <a:t>玛巴洛沙韦</a:t>
            </a:r>
            <a:r>
              <a:rPr lang="zh-CN" altLang="en-US" b="1" dirty="0">
                <a:latin typeface="微软雅黑" panose="020B0503020204020204" pitchFamily="34" charset="-122"/>
                <a:ea typeface="微软雅黑" panose="020B0503020204020204" pitchFamily="34" charset="-122"/>
              </a:rPr>
              <a:t>用法用量</a:t>
            </a:r>
          </a:p>
        </p:txBody>
      </p:sp>
      <p:sp>
        <p:nvSpPr>
          <p:cNvPr id="5" name="TextBox 18"/>
          <p:cNvSpPr txBox="1"/>
          <p:nvPr/>
        </p:nvSpPr>
        <p:spPr>
          <a:xfrm>
            <a:off x="406742" y="1132603"/>
            <a:ext cx="5760640" cy="197361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9pPr>
          </a:lstStyle>
          <a:p>
            <a:pPr>
              <a:lnSpc>
                <a:spcPct val="200000"/>
              </a:lnSpc>
              <a:buClr>
                <a:srgbClr val="C00000"/>
              </a:buClr>
            </a:pPr>
            <a:r>
              <a:rPr lang="zh-CN" altLang="en-US" b="1" dirty="0"/>
              <a:t>流感的治疗：</a:t>
            </a:r>
            <a:endParaRPr lang="en-US" altLang="zh-CN" b="1" dirty="0"/>
          </a:p>
          <a:p>
            <a:pPr>
              <a:lnSpc>
                <a:spcPct val="150000"/>
              </a:lnSpc>
            </a:pPr>
            <a:r>
              <a:rPr lang="zh-CN" altLang="en-US" sz="2000" b="0" i="0" spc="-10" dirty="0">
                <a:solidFill>
                  <a:srgbClr val="000000"/>
                </a:solidFill>
                <a:effectLst/>
                <a:highlight>
                  <a:srgbClr val="FFFFFF"/>
                </a:highlight>
                <a:latin typeface="宋体" panose="02010600030101010101" pitchFamily="2" charset="-122"/>
                <a:ea typeface="宋体" panose="02010600030101010101" pitchFamily="2" charset="-122"/>
              </a:rPr>
              <a:t>用于既往健康的成人和 </a:t>
            </a:r>
            <a:r>
              <a:rPr lang="en-US" altLang="zh-CN" sz="2000" b="0" i="0" spc="-10" dirty="0">
                <a:solidFill>
                  <a:srgbClr val="000000"/>
                </a:solidFill>
                <a:effectLst/>
                <a:highlight>
                  <a:srgbClr val="FFFFFF"/>
                </a:highlight>
                <a:latin typeface="Arial" panose="020B0604020202020204" pitchFamily="34" charset="0"/>
                <a:ea typeface="微软雅黑" panose="020B0503020204020204" pitchFamily="34" charset="-122"/>
              </a:rPr>
              <a:t>5  </a:t>
            </a:r>
            <a:r>
              <a:rPr lang="zh-CN" altLang="en-US" sz="2000" b="0" i="0" spc="-10" dirty="0">
                <a:solidFill>
                  <a:srgbClr val="000000"/>
                </a:solidFill>
                <a:effectLst/>
                <a:highlight>
                  <a:srgbClr val="FFFFFF"/>
                </a:highlight>
                <a:latin typeface="宋体" panose="02010600030101010101" pitchFamily="2" charset="-122"/>
                <a:ea typeface="宋体" panose="02010600030101010101" pitchFamily="2" charset="-122"/>
              </a:rPr>
              <a:t>岁及以</a:t>
            </a:r>
            <a:r>
              <a:rPr lang="zh-CN" altLang="en-US" sz="2000" b="0" i="0" spc="-15" dirty="0">
                <a:solidFill>
                  <a:srgbClr val="000000"/>
                </a:solidFill>
                <a:effectLst/>
                <a:highlight>
                  <a:srgbClr val="FFFFFF"/>
                </a:highlight>
                <a:latin typeface="宋体" panose="02010600030101010101" pitchFamily="2" charset="-122"/>
                <a:ea typeface="宋体" panose="02010600030101010101" pitchFamily="2" charset="-122"/>
              </a:rPr>
              <a:t>上儿童单纯性甲型和乙型流感患者，</a:t>
            </a:r>
            <a:r>
              <a:rPr lang="zh-CN" altLang="en-US" sz="2000" b="0" i="0" dirty="0">
                <a:solidFill>
                  <a:srgbClr val="333333"/>
                </a:solidFill>
                <a:effectLst/>
                <a:highlight>
                  <a:srgbClr val="FFFFFF"/>
                </a:highlight>
                <a:latin typeface="微软雅黑" panose="020B0503020204020204" pitchFamily="34" charset="-122"/>
                <a:ea typeface="微软雅黑" panose="020B0503020204020204" pitchFamily="34" charset="-122"/>
              </a:rPr>
              <a:t> </a:t>
            </a:r>
            <a:r>
              <a:rPr lang="zh-CN" altLang="en-US" sz="2000" b="0" i="0" spc="-15" dirty="0">
                <a:solidFill>
                  <a:srgbClr val="000000"/>
                </a:solidFill>
                <a:effectLst/>
                <a:highlight>
                  <a:srgbClr val="FFFFFF"/>
                </a:highlight>
                <a:latin typeface="宋体" panose="02010600030101010101" pitchFamily="2" charset="-122"/>
                <a:ea typeface="宋体" panose="02010600030101010101" pitchFamily="2" charset="-122"/>
              </a:rPr>
              <a:t>或存在流</a:t>
            </a:r>
            <a:r>
              <a:rPr lang="zh-CN" altLang="en-US" sz="2000" b="0" i="0" spc="-10" dirty="0">
                <a:solidFill>
                  <a:srgbClr val="000000"/>
                </a:solidFill>
                <a:effectLst/>
                <a:highlight>
                  <a:srgbClr val="FFFFFF"/>
                </a:highlight>
                <a:latin typeface="宋体" panose="02010600030101010101" pitchFamily="2" charset="-122"/>
                <a:ea typeface="宋体" panose="02010600030101010101" pitchFamily="2" charset="-122"/>
              </a:rPr>
              <a:t>感相关并发症高风险的成人和</a:t>
            </a:r>
            <a:r>
              <a:rPr lang="zh-CN" altLang="en-US" sz="2000" b="0" i="0" dirty="0">
                <a:solidFill>
                  <a:srgbClr val="333333"/>
                </a:solidFill>
                <a:effectLst/>
                <a:highlight>
                  <a:srgbClr val="FFFFFF"/>
                </a:highlight>
                <a:latin typeface="微软雅黑" panose="020B0503020204020204" pitchFamily="34" charset="-122"/>
                <a:ea typeface="微软雅黑" panose="020B0503020204020204" pitchFamily="34" charset="-122"/>
              </a:rPr>
              <a:t> </a:t>
            </a:r>
            <a:r>
              <a:rPr lang="en-US" altLang="zh-CN" sz="2000" b="0" i="0" spc="-10" dirty="0">
                <a:solidFill>
                  <a:srgbClr val="000000"/>
                </a:solidFill>
                <a:effectLst/>
                <a:highlight>
                  <a:srgbClr val="FFFFFF"/>
                </a:highlight>
                <a:latin typeface="Arial" panose="020B0604020202020204" pitchFamily="34" charset="0"/>
                <a:ea typeface="微软雅黑" panose="020B0503020204020204" pitchFamily="34" charset="-122"/>
              </a:rPr>
              <a:t>12 </a:t>
            </a:r>
            <a:r>
              <a:rPr lang="zh-CN" altLang="en-US" sz="2000" b="0" i="0" spc="-10" dirty="0">
                <a:solidFill>
                  <a:srgbClr val="000000"/>
                </a:solidFill>
                <a:effectLst/>
                <a:highlight>
                  <a:srgbClr val="FFFFFF"/>
                </a:highlight>
                <a:latin typeface="宋体" panose="02010600030101010101" pitchFamily="2" charset="-122"/>
                <a:ea typeface="宋体" panose="02010600030101010101" pitchFamily="2" charset="-122"/>
              </a:rPr>
              <a:t>岁及以上儿童流感患</a:t>
            </a:r>
            <a:r>
              <a:rPr lang="zh-CN" altLang="en-US" sz="2000" b="0" i="0" spc="-15" dirty="0">
                <a:solidFill>
                  <a:srgbClr val="000000"/>
                </a:solidFill>
                <a:effectLst/>
                <a:highlight>
                  <a:srgbClr val="FFFFFF"/>
                </a:highlight>
                <a:latin typeface="宋体" panose="02010600030101010101" pitchFamily="2" charset="-122"/>
                <a:ea typeface="宋体" panose="02010600030101010101" pitchFamily="2" charset="-122"/>
              </a:rPr>
              <a:t>者</a:t>
            </a:r>
            <a:endParaRPr lang="en-US" altLang="zh-CN" sz="2000" b="0" i="0" spc="-15" dirty="0">
              <a:solidFill>
                <a:srgbClr val="000000"/>
              </a:solidFill>
              <a:effectLst/>
              <a:highlight>
                <a:srgbClr val="FFFFFF"/>
              </a:highlight>
              <a:latin typeface="宋体" panose="02010600030101010101" pitchFamily="2" charset="-122"/>
              <a:ea typeface="宋体" panose="02010600030101010101" pitchFamily="2" charset="-122"/>
            </a:endParaRPr>
          </a:p>
        </p:txBody>
      </p:sp>
      <p:sp>
        <p:nvSpPr>
          <p:cNvPr id="7" name="TextBox 17"/>
          <p:cNvSpPr txBox="1"/>
          <p:nvPr/>
        </p:nvSpPr>
        <p:spPr>
          <a:xfrm>
            <a:off x="408355" y="3583622"/>
            <a:ext cx="5759027" cy="212763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9pPr>
          </a:lstStyle>
          <a:p>
            <a:pPr marL="285750" indent="-285750">
              <a:lnSpc>
                <a:spcPct val="150000"/>
              </a:lnSpc>
              <a:buFont typeface="Wingdings" panose="05000000000000000000" pitchFamily="2" charset="2"/>
              <a:buChar char="u"/>
            </a:pPr>
            <a:r>
              <a:rPr lang="zh-CN" altLang="en-US" b="0" i="0" dirty="0">
                <a:solidFill>
                  <a:srgbClr val="000000"/>
                </a:solidFill>
                <a:effectLst/>
                <a:highlight>
                  <a:srgbClr val="FFFFFF"/>
                </a:highlight>
                <a:latin typeface="+mn-ea"/>
                <a:ea typeface="+mn-ea"/>
              </a:rPr>
              <a:t>在症状出现后</a:t>
            </a:r>
            <a:r>
              <a:rPr lang="en-US" altLang="zh-CN" b="0" i="0" dirty="0">
                <a:solidFill>
                  <a:srgbClr val="000000"/>
                </a:solidFill>
                <a:effectLst/>
                <a:highlight>
                  <a:srgbClr val="FFFFFF"/>
                </a:highlight>
                <a:latin typeface="+mn-ea"/>
                <a:ea typeface="+mn-ea"/>
              </a:rPr>
              <a:t>48 </a:t>
            </a:r>
            <a:r>
              <a:rPr lang="zh-CN" altLang="en-US" b="0" i="0" dirty="0">
                <a:solidFill>
                  <a:srgbClr val="000000"/>
                </a:solidFill>
                <a:effectLst/>
                <a:highlight>
                  <a:srgbClr val="FFFFFF"/>
                </a:highlight>
                <a:latin typeface="+mn-ea"/>
                <a:ea typeface="+mn-ea"/>
              </a:rPr>
              <a:t>小时内单次服用本品，可与或不与食物同服。</a:t>
            </a:r>
            <a:endParaRPr lang="en-US" altLang="zh-CN" b="0" i="0" dirty="0">
              <a:solidFill>
                <a:srgbClr val="000000"/>
              </a:solidFill>
              <a:effectLst/>
              <a:highlight>
                <a:srgbClr val="FFFFFF"/>
              </a:highlight>
              <a:latin typeface="+mn-ea"/>
              <a:ea typeface="+mn-ea"/>
            </a:endParaRPr>
          </a:p>
          <a:p>
            <a:pPr marL="285750" indent="-285750">
              <a:lnSpc>
                <a:spcPct val="150000"/>
              </a:lnSpc>
              <a:buFont typeface="Wingdings" panose="05000000000000000000" pitchFamily="2" charset="2"/>
              <a:buChar char="u"/>
            </a:pPr>
            <a:r>
              <a:rPr lang="zh-CN" altLang="en-US" b="0" i="0" dirty="0">
                <a:solidFill>
                  <a:srgbClr val="000000"/>
                </a:solidFill>
                <a:effectLst/>
                <a:highlight>
                  <a:srgbClr val="FFFFFF"/>
                </a:highlight>
                <a:latin typeface="+mn-ea"/>
                <a:ea typeface="+mn-ea"/>
              </a:rPr>
              <a:t>应</a:t>
            </a:r>
            <a:r>
              <a:rPr lang="zh-CN" altLang="en-US" b="0" i="0" dirty="0">
                <a:solidFill>
                  <a:srgbClr val="FF0000"/>
                </a:solidFill>
                <a:effectLst/>
                <a:highlight>
                  <a:srgbClr val="FFFFFF"/>
                </a:highlight>
                <a:latin typeface="+mn-ea"/>
                <a:ea typeface="+mn-ea"/>
              </a:rPr>
              <a:t>避免</a:t>
            </a:r>
            <a:r>
              <a:rPr lang="zh-CN" altLang="en-US" b="0" i="0" dirty="0">
                <a:solidFill>
                  <a:srgbClr val="000000"/>
                </a:solidFill>
                <a:effectLst/>
                <a:highlight>
                  <a:srgbClr val="FFFFFF"/>
                </a:highlight>
                <a:latin typeface="+mn-ea"/>
                <a:ea typeface="+mn-ea"/>
              </a:rPr>
              <a:t>本品与</a:t>
            </a:r>
            <a:r>
              <a:rPr lang="zh-CN" altLang="en-US" b="0" i="0" dirty="0">
                <a:solidFill>
                  <a:srgbClr val="FF0000"/>
                </a:solidFill>
                <a:effectLst/>
                <a:highlight>
                  <a:srgbClr val="FFFFFF"/>
                </a:highlight>
                <a:latin typeface="+mn-ea"/>
                <a:ea typeface="+mn-ea"/>
              </a:rPr>
              <a:t>乳制品、钙强化饮料、含高价阳离子</a:t>
            </a:r>
            <a:r>
              <a:rPr lang="zh-CN" altLang="en-US" b="0" i="0" dirty="0">
                <a:solidFill>
                  <a:srgbClr val="000000"/>
                </a:solidFill>
                <a:effectLst/>
                <a:highlight>
                  <a:srgbClr val="FFFFFF"/>
                </a:highlight>
                <a:latin typeface="+mn-ea"/>
                <a:ea typeface="+mn-ea"/>
              </a:rPr>
              <a:t>的泻药、抗酸药或口服补充剂（如，钙、铁、镁、硒或锌）同时服用。</a:t>
            </a:r>
            <a:endParaRPr lang="en-US" altLang="zh-CN" spc="-15" dirty="0">
              <a:solidFill>
                <a:srgbClr val="000000"/>
              </a:solidFill>
              <a:highlight>
                <a:srgbClr val="FFFFFF"/>
              </a:highlight>
              <a:latin typeface="+mn-ea"/>
              <a:ea typeface="+mn-ea"/>
            </a:endParaRPr>
          </a:p>
        </p:txBody>
      </p:sp>
      <p:sp>
        <p:nvSpPr>
          <p:cNvPr id="8" name="文本框 7"/>
          <p:cNvSpPr txBox="1"/>
          <p:nvPr/>
        </p:nvSpPr>
        <p:spPr>
          <a:xfrm>
            <a:off x="6528048" y="1823779"/>
            <a:ext cx="954107" cy="400110"/>
          </a:xfrm>
          <a:prstGeom prst="rect">
            <a:avLst/>
          </a:prstGeom>
          <a:noFill/>
        </p:spPr>
        <p:txBody>
          <a:bodyPr wrap="none" rtlCol="0">
            <a:spAutoFit/>
          </a:bodyPr>
          <a:lstStyle/>
          <a:p>
            <a:r>
              <a:rPr lang="zh-CN" altLang="en-US" sz="2000" b="1" dirty="0">
                <a:latin typeface="微软雅黑" panose="020B0503020204020204" pitchFamily="34" charset="-122"/>
                <a:ea typeface="微软雅黑" panose="020B0503020204020204" pitchFamily="34" charset="-122"/>
              </a:rPr>
              <a:t>剂量：</a:t>
            </a:r>
          </a:p>
        </p:txBody>
      </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9069" y="2431494"/>
            <a:ext cx="5184576" cy="2304256"/>
          </a:xfrm>
          <a:prstGeom prst="rect">
            <a:avLst/>
          </a:prstGeom>
        </p:spPr>
      </p:pic>
      <p:sp>
        <p:nvSpPr>
          <p:cNvPr id="3" name="文本框 2">
            <a:extLst>
              <a:ext uri="{FF2B5EF4-FFF2-40B4-BE49-F238E27FC236}">
                <a16:creationId xmlns:a16="http://schemas.microsoft.com/office/drawing/2014/main" id="{9D8D7EEE-D561-2DF1-D272-6C4C922DE190}"/>
              </a:ext>
            </a:extLst>
          </p:cNvPr>
          <p:cNvSpPr txBox="1"/>
          <p:nvPr/>
        </p:nvSpPr>
        <p:spPr>
          <a:xfrm>
            <a:off x="10056440" y="6513024"/>
            <a:ext cx="1543237" cy="261610"/>
          </a:xfrm>
          <a:prstGeom prst="rect">
            <a:avLst/>
          </a:prstGeom>
          <a:noFill/>
        </p:spPr>
        <p:txBody>
          <a:bodyPr wrap="square">
            <a:spAutoFit/>
          </a:bodyPr>
          <a:lstStyle/>
          <a:p>
            <a:r>
              <a:rPr lang="zh-CN" altLang="en-US" sz="1100" dirty="0">
                <a:latin typeface="微软雅黑" panose="020B0503020204020204" pitchFamily="34" charset="-122"/>
                <a:ea typeface="微软雅黑" panose="020B0503020204020204" pitchFamily="34" charset="-122"/>
              </a:rPr>
              <a:t>玛巴洛沙韦说明书</a:t>
            </a:r>
            <a:endParaRPr lang="zh-CN" altLang="en-US" sz="11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zh-CN" sz="4400" b="1" dirty="0">
                <a:solidFill>
                  <a:schemeClr val="dk1"/>
                </a:solidFill>
                <a:latin typeface="微软雅黑" panose="020B0503020204020204" pitchFamily="34" charset="-122"/>
                <a:ea typeface="微软雅黑" panose="020B0503020204020204" pitchFamily="34" charset="-122"/>
                <a:cs typeface="Arial" panose="020B0604020202020204"/>
                <a:sym typeface="Arial" panose="020B0604020202020204"/>
              </a:rPr>
              <a:t>玛巴洛沙韦</a:t>
            </a:r>
            <a:r>
              <a:rPr lang="en-US"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特殊人群</a:t>
            </a:r>
          </a:p>
        </p:txBody>
      </p:sp>
      <p:cxnSp>
        <p:nvCxnSpPr>
          <p:cNvPr id="61" name="直接连接符 60"/>
          <p:cNvCxnSpPr/>
          <p:nvPr/>
        </p:nvCxnSpPr>
        <p:spPr>
          <a:xfrm>
            <a:off x="0" y="800100"/>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1199456" y="1395308"/>
            <a:ext cx="10297144" cy="3947709"/>
            <a:chOff x="1168546" y="669467"/>
            <a:chExt cx="7955396" cy="3166854"/>
          </a:xfrm>
        </p:grpSpPr>
        <p:grpSp>
          <p:nvGrpSpPr>
            <p:cNvPr id="23" name="组合 34"/>
            <p:cNvGrpSpPr/>
            <p:nvPr/>
          </p:nvGrpSpPr>
          <p:grpSpPr>
            <a:xfrm>
              <a:off x="1187624" y="669467"/>
              <a:ext cx="7936318" cy="706850"/>
              <a:chOff x="2195736" y="669467"/>
              <a:chExt cx="7936318" cy="706850"/>
            </a:xfrm>
          </p:grpSpPr>
          <p:sp>
            <p:nvSpPr>
              <p:cNvPr id="52" name="Oval 10"/>
              <p:cNvSpPr>
                <a:spLocks noChangeArrowheads="1"/>
              </p:cNvSpPr>
              <p:nvPr/>
            </p:nvSpPr>
            <p:spPr bwMode="auto">
              <a:xfrm>
                <a:off x="2195736" y="908445"/>
                <a:ext cx="439169" cy="439169"/>
              </a:xfrm>
              <a:prstGeom prst="ellipse">
                <a:avLst/>
              </a:prstGeom>
              <a:solidFill>
                <a:srgbClr val="4B649F"/>
              </a:solidFill>
              <a:ln>
                <a:noFill/>
              </a:ln>
              <a:effectLst>
                <a:outerShdw blurRad="50800" dist="38100" dir="2700000" algn="tl" rotWithShape="0">
                  <a:prstClr val="black">
                    <a:alpha val="40000"/>
                  </a:prstClr>
                </a:outerShdw>
              </a:effec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en-US" b="1" dirty="0">
                    <a:solidFill>
                      <a:schemeClr val="bg1"/>
                    </a:solidFill>
                    <a:latin typeface="微软雅黑" panose="020B0503020204020204" pitchFamily="34" charset="-122"/>
                    <a:ea typeface="微软雅黑" panose="020B0503020204020204" pitchFamily="34" charset="-122"/>
                  </a:rPr>
                  <a:t>1</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53" name="TextBox 19"/>
              <p:cNvSpPr txBox="1">
                <a:spLocks noChangeArrowheads="1"/>
              </p:cNvSpPr>
              <p:nvPr/>
            </p:nvSpPr>
            <p:spPr bwMode="auto">
              <a:xfrm>
                <a:off x="2686338" y="669467"/>
                <a:ext cx="7445716" cy="70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b="1" i="0" dirty="0">
                    <a:solidFill>
                      <a:srgbClr val="000000"/>
                    </a:solidFill>
                    <a:effectLst/>
                    <a:highlight>
                      <a:srgbClr val="FFFFFF"/>
                    </a:highlight>
                    <a:latin typeface="+mn-ea"/>
                    <a:ea typeface="+mn-ea"/>
                  </a:rPr>
                  <a:t>尚未在肾功能损害患者中研究本品的安全性与有效性。在肌酐清除率（</a:t>
                </a:r>
                <a:r>
                  <a:rPr lang="en-US" altLang="zh-CN" b="1" i="0" dirty="0" err="1">
                    <a:solidFill>
                      <a:srgbClr val="000000"/>
                    </a:solidFill>
                    <a:effectLst/>
                    <a:highlight>
                      <a:srgbClr val="FFFFFF"/>
                    </a:highlight>
                    <a:latin typeface="+mn-ea"/>
                    <a:ea typeface="+mn-ea"/>
                  </a:rPr>
                  <a:t>CrCl</a:t>
                </a:r>
                <a:r>
                  <a:rPr lang="zh-CN" altLang="en-US" b="1" i="0" dirty="0">
                    <a:solidFill>
                      <a:srgbClr val="000000"/>
                    </a:solidFill>
                    <a:effectLst/>
                    <a:highlight>
                      <a:srgbClr val="FFFFFF"/>
                    </a:highlight>
                    <a:latin typeface="+mn-ea"/>
                    <a:ea typeface="+mn-ea"/>
                  </a:rPr>
                  <a:t>）≥</a:t>
                </a:r>
                <a:r>
                  <a:rPr lang="en-US" altLang="zh-CN" b="1" i="0" dirty="0">
                    <a:solidFill>
                      <a:srgbClr val="000000"/>
                    </a:solidFill>
                    <a:effectLst/>
                    <a:highlight>
                      <a:srgbClr val="FFFFFF"/>
                    </a:highlight>
                    <a:latin typeface="+mn-ea"/>
                    <a:ea typeface="+mn-ea"/>
                  </a:rPr>
                  <a:t>50 ml/min </a:t>
                </a:r>
                <a:r>
                  <a:rPr lang="zh-CN" altLang="en-US" b="1" i="0" dirty="0">
                    <a:solidFill>
                      <a:srgbClr val="000000"/>
                    </a:solidFill>
                    <a:effectLst/>
                    <a:highlight>
                      <a:srgbClr val="FFFFFF"/>
                    </a:highlight>
                    <a:latin typeface="+mn-ea"/>
                    <a:ea typeface="+mn-ea"/>
                  </a:rPr>
                  <a:t>的患者中</a:t>
                </a:r>
                <a:r>
                  <a:rPr lang="zh-CN" altLang="en-US" b="1" dirty="0">
                    <a:solidFill>
                      <a:srgbClr val="000000"/>
                    </a:solidFill>
                    <a:highlight>
                      <a:srgbClr val="FFFFFF"/>
                    </a:highlight>
                    <a:latin typeface="+mn-ea"/>
                    <a:ea typeface="+mn-ea"/>
                  </a:rPr>
                  <a:t>无需调整剂量</a:t>
                </a:r>
                <a:endParaRPr lang="en-US" altLang="zh-CN" b="1" i="0" spc="-15" dirty="0">
                  <a:solidFill>
                    <a:srgbClr val="000000"/>
                  </a:solidFill>
                  <a:effectLst/>
                  <a:highlight>
                    <a:srgbClr val="FFFFFF"/>
                  </a:highlight>
                  <a:latin typeface="+mn-ea"/>
                  <a:ea typeface="+mn-ea"/>
                </a:endParaRPr>
              </a:p>
            </p:txBody>
          </p:sp>
        </p:grpSp>
        <p:sp>
          <p:nvSpPr>
            <p:cNvPr id="50" name="Oval 13"/>
            <p:cNvSpPr>
              <a:spLocks noChangeArrowheads="1"/>
            </p:cNvSpPr>
            <p:nvPr/>
          </p:nvSpPr>
          <p:spPr bwMode="auto">
            <a:xfrm>
              <a:off x="1186434" y="1757109"/>
              <a:ext cx="440359" cy="439169"/>
            </a:xfrm>
            <a:prstGeom prst="ellipse">
              <a:avLst/>
            </a:prstGeom>
            <a:solidFill>
              <a:schemeClr val="accent2">
                <a:lumMod val="75000"/>
              </a:schemeClr>
            </a:solidFill>
            <a:ln>
              <a:noFill/>
            </a:ln>
            <a:effectLst>
              <a:outerShdw blurRad="50800" dist="38100" dir="2700000" algn="tl" rotWithShape="0">
                <a:prstClr val="black">
                  <a:alpha val="40000"/>
                </a:prstClr>
              </a:outerShdw>
            </a:effec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en-US" b="1" dirty="0">
                  <a:solidFill>
                    <a:schemeClr val="bg1"/>
                  </a:solidFill>
                  <a:latin typeface="微软雅黑" panose="020B0503020204020204" pitchFamily="34" charset="-122"/>
                  <a:ea typeface="微软雅黑" panose="020B0503020204020204" pitchFamily="34" charset="-122"/>
                </a:rPr>
                <a:t>2</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nvGrpSpPr>
            <p:cNvPr id="33" name="组合 37"/>
            <p:cNvGrpSpPr/>
            <p:nvPr/>
          </p:nvGrpSpPr>
          <p:grpSpPr>
            <a:xfrm>
              <a:off x="1174704" y="2529550"/>
              <a:ext cx="7855411" cy="706850"/>
              <a:chOff x="789533" y="2666445"/>
              <a:chExt cx="7855411" cy="706850"/>
            </a:xfrm>
          </p:grpSpPr>
          <p:sp>
            <p:nvSpPr>
              <p:cNvPr id="48" name="Oval 14"/>
              <p:cNvSpPr>
                <a:spLocks noChangeArrowheads="1"/>
              </p:cNvSpPr>
              <p:nvPr/>
            </p:nvSpPr>
            <p:spPr bwMode="auto">
              <a:xfrm>
                <a:off x="789533" y="2712898"/>
                <a:ext cx="439169" cy="439169"/>
              </a:xfrm>
              <a:prstGeom prst="ellipse">
                <a:avLst/>
              </a:prstGeom>
              <a:solidFill>
                <a:srgbClr val="4B649F"/>
              </a:solidFill>
              <a:ln>
                <a:noFill/>
              </a:ln>
              <a:effectLst>
                <a:outerShdw blurRad="50800" dist="38100" dir="2700000" algn="tl" rotWithShape="0">
                  <a:prstClr val="black">
                    <a:alpha val="40000"/>
                  </a:prstClr>
                </a:outerShdw>
              </a:effec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en-US" b="1" dirty="0">
                    <a:solidFill>
                      <a:schemeClr val="bg1"/>
                    </a:solidFill>
                    <a:latin typeface="微软雅黑" panose="020B0503020204020204" pitchFamily="34" charset="-122"/>
                    <a:ea typeface="微软雅黑" panose="020B0503020204020204" pitchFamily="34" charset="-122"/>
                  </a:rPr>
                  <a:t>3</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9" name="TextBox 19"/>
              <p:cNvSpPr txBox="1">
                <a:spLocks noChangeArrowheads="1"/>
              </p:cNvSpPr>
              <p:nvPr/>
            </p:nvSpPr>
            <p:spPr bwMode="auto">
              <a:xfrm>
                <a:off x="1293055" y="2666445"/>
                <a:ext cx="7351889" cy="70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b="1" i="0" dirty="0">
                    <a:solidFill>
                      <a:srgbClr val="000000"/>
                    </a:solidFill>
                    <a:effectLst/>
                    <a:highlight>
                      <a:srgbClr val="FFFFFF"/>
                    </a:highlight>
                    <a:latin typeface="+mn-ea"/>
                    <a:ea typeface="+mn-ea"/>
                  </a:rPr>
                  <a:t>目前尚无 </a:t>
                </a:r>
                <a:r>
                  <a:rPr lang="en-US" altLang="zh-CN" b="1" i="0" dirty="0">
                    <a:solidFill>
                      <a:srgbClr val="000000"/>
                    </a:solidFill>
                    <a:effectLst/>
                    <a:highlight>
                      <a:srgbClr val="FFFFFF"/>
                    </a:highlight>
                    <a:latin typeface="+mn-ea"/>
                    <a:ea typeface="+mn-ea"/>
                  </a:rPr>
                  <a:t>12 </a:t>
                </a:r>
                <a:r>
                  <a:rPr lang="zh-CN" altLang="en-US" b="1" i="0" dirty="0">
                    <a:solidFill>
                      <a:srgbClr val="000000"/>
                    </a:solidFill>
                    <a:effectLst/>
                    <a:highlight>
                      <a:srgbClr val="FFFFFF"/>
                    </a:highlight>
                    <a:latin typeface="+mn-ea"/>
                    <a:ea typeface="+mn-ea"/>
                  </a:rPr>
                  <a:t>岁以下中国儿童使用本品的数据。</a:t>
                </a:r>
                <a:r>
                  <a:rPr lang="zh-CN" altLang="en-US" b="1" i="0" spc="-15" dirty="0">
                    <a:solidFill>
                      <a:srgbClr val="333333"/>
                    </a:solidFill>
                    <a:effectLst/>
                    <a:highlight>
                      <a:srgbClr val="FFFFFF"/>
                    </a:highlight>
                    <a:latin typeface="+mn-ea"/>
                    <a:ea typeface="+mn-ea"/>
                  </a:rPr>
                  <a:t>境外进行的临床试验中，</a:t>
                </a:r>
                <a:r>
                  <a:rPr lang="zh-CN" altLang="en-US" b="1" i="0" dirty="0">
                    <a:solidFill>
                      <a:srgbClr val="333333"/>
                    </a:solidFill>
                    <a:effectLst/>
                    <a:highlight>
                      <a:srgbClr val="FFFFFF"/>
                    </a:highlight>
                    <a:latin typeface="+mn-ea"/>
                    <a:ea typeface="+mn-ea"/>
                  </a:rPr>
                  <a:t> </a:t>
                </a:r>
                <a:r>
                  <a:rPr lang="en-US" altLang="zh-CN" b="1" i="0" spc="-15" dirty="0">
                    <a:solidFill>
                      <a:srgbClr val="333333"/>
                    </a:solidFill>
                    <a:effectLst/>
                    <a:highlight>
                      <a:srgbClr val="FFFFFF"/>
                    </a:highlight>
                    <a:latin typeface="+mn-ea"/>
                    <a:ea typeface="+mn-ea"/>
                  </a:rPr>
                  <a:t>5 </a:t>
                </a:r>
                <a:r>
                  <a:rPr lang="zh-CN" altLang="en-US" b="1" i="0" spc="-15" dirty="0">
                    <a:solidFill>
                      <a:srgbClr val="333333"/>
                    </a:solidFill>
                    <a:effectLst/>
                    <a:highlight>
                      <a:srgbClr val="FFFFFF"/>
                    </a:highlight>
                    <a:latin typeface="+mn-ea"/>
                    <a:ea typeface="+mn-ea"/>
                  </a:rPr>
                  <a:t>至 </a:t>
                </a:r>
                <a:r>
                  <a:rPr lang="en-US" altLang="zh-CN" b="1" i="0" spc="-15" dirty="0">
                    <a:solidFill>
                      <a:srgbClr val="333333"/>
                    </a:solidFill>
                    <a:effectLst/>
                    <a:highlight>
                      <a:srgbClr val="FFFFFF"/>
                    </a:highlight>
                    <a:latin typeface="+mn-ea"/>
                    <a:ea typeface="+mn-ea"/>
                  </a:rPr>
                  <a:t>&lt;</a:t>
                </a:r>
                <a:r>
                  <a:rPr lang="zh-CN" altLang="en-US" b="1" i="0" dirty="0">
                    <a:solidFill>
                      <a:srgbClr val="333333"/>
                    </a:solidFill>
                    <a:effectLst/>
                    <a:highlight>
                      <a:srgbClr val="FFFFFF"/>
                    </a:highlight>
                    <a:latin typeface="+mn-ea"/>
                    <a:ea typeface="+mn-ea"/>
                  </a:rPr>
                  <a:t> </a:t>
                </a:r>
                <a:r>
                  <a:rPr lang="en-US" altLang="zh-CN" b="1" i="0" spc="-15" dirty="0">
                    <a:solidFill>
                      <a:srgbClr val="333333"/>
                    </a:solidFill>
                    <a:effectLst/>
                    <a:highlight>
                      <a:srgbClr val="FFFFFF"/>
                    </a:highlight>
                    <a:latin typeface="+mn-ea"/>
                    <a:ea typeface="+mn-ea"/>
                  </a:rPr>
                  <a:t>12 </a:t>
                </a:r>
                <a:r>
                  <a:rPr lang="zh-CN" altLang="en-US" b="1" i="0" spc="-15" dirty="0">
                    <a:solidFill>
                      <a:srgbClr val="333333"/>
                    </a:solidFill>
                    <a:effectLst/>
                    <a:highlight>
                      <a:srgbClr val="FFFFFF"/>
                    </a:highlight>
                    <a:latin typeface="+mn-ea"/>
                    <a:ea typeface="+mn-ea"/>
                  </a:rPr>
                  <a:t>岁儿童中的安全性和有效性结果与在成人中观察到的结</a:t>
                </a:r>
                <a:r>
                  <a:rPr lang="zh-CN" altLang="en-US" b="1" i="0" spc="-30" dirty="0">
                    <a:solidFill>
                      <a:srgbClr val="333333"/>
                    </a:solidFill>
                    <a:effectLst/>
                    <a:highlight>
                      <a:srgbClr val="FFFFFF"/>
                    </a:highlight>
                    <a:latin typeface="+mn-ea"/>
                    <a:ea typeface="+mn-ea"/>
                  </a:rPr>
                  <a:t>果一致</a:t>
                </a:r>
                <a:endParaRPr lang="zh-CN" altLang="zh-CN" b="1" dirty="0">
                  <a:latin typeface="+mn-ea"/>
                  <a:ea typeface="+mn-ea"/>
                </a:endParaRPr>
              </a:p>
            </p:txBody>
          </p:sp>
        </p:grpSp>
        <p:grpSp>
          <p:nvGrpSpPr>
            <p:cNvPr id="34" name="组合 39"/>
            <p:cNvGrpSpPr/>
            <p:nvPr/>
          </p:nvGrpSpPr>
          <p:grpSpPr>
            <a:xfrm>
              <a:off x="1168546" y="1618792"/>
              <a:ext cx="7704770" cy="2217529"/>
              <a:chOff x="639357" y="1892582"/>
              <a:chExt cx="7106589" cy="2217529"/>
            </a:xfrm>
          </p:grpSpPr>
          <p:sp>
            <p:nvSpPr>
              <p:cNvPr id="46" name="Oval 11"/>
              <p:cNvSpPr>
                <a:spLocks noChangeArrowheads="1"/>
              </p:cNvSpPr>
              <p:nvPr/>
            </p:nvSpPr>
            <p:spPr bwMode="auto">
              <a:xfrm>
                <a:off x="639357" y="3670942"/>
                <a:ext cx="439169" cy="439169"/>
              </a:xfrm>
              <a:prstGeom prst="ellipse">
                <a:avLst/>
              </a:prstGeom>
              <a:solidFill>
                <a:schemeClr val="accent2">
                  <a:lumMod val="75000"/>
                </a:schemeClr>
              </a:solidFill>
              <a:ln>
                <a:noFill/>
              </a:ln>
              <a:effectLst>
                <a:outerShdw blurRad="50800" dist="38100" dir="2700000" algn="tl" rotWithShape="0">
                  <a:prstClr val="black">
                    <a:alpha val="40000"/>
                  </a:prstClr>
                </a:outerShdw>
              </a:effec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en-US" b="1" dirty="0">
                    <a:solidFill>
                      <a:schemeClr val="bg1"/>
                    </a:solidFill>
                    <a:latin typeface="微软雅黑" panose="020B0503020204020204" pitchFamily="34" charset="-122"/>
                    <a:ea typeface="微软雅黑" panose="020B0503020204020204" pitchFamily="34" charset="-122"/>
                  </a:rPr>
                  <a:t>4</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7" name="TextBox 19"/>
              <p:cNvSpPr txBox="1">
                <a:spLocks noChangeArrowheads="1"/>
              </p:cNvSpPr>
              <p:nvPr/>
            </p:nvSpPr>
            <p:spPr bwMode="auto">
              <a:xfrm>
                <a:off x="1109466" y="1892582"/>
                <a:ext cx="6636480" cy="70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b="1" i="0" dirty="0">
                    <a:solidFill>
                      <a:srgbClr val="000000"/>
                    </a:solidFill>
                    <a:effectLst/>
                    <a:highlight>
                      <a:srgbClr val="FFFFFF"/>
                    </a:highlight>
                    <a:latin typeface="+mn-ea"/>
                    <a:ea typeface="+mn-ea"/>
                  </a:rPr>
                  <a:t>无需调整轻度（</a:t>
                </a:r>
                <a:r>
                  <a:rPr lang="en-US" altLang="zh-CN" b="1" i="0" dirty="0">
                    <a:solidFill>
                      <a:srgbClr val="000000"/>
                    </a:solidFill>
                    <a:effectLst/>
                    <a:highlight>
                      <a:srgbClr val="FFFFFF"/>
                    </a:highlight>
                    <a:latin typeface="+mn-ea"/>
                    <a:ea typeface="+mn-ea"/>
                  </a:rPr>
                  <a:t>Child-Pugh A</a:t>
                </a:r>
                <a:r>
                  <a:rPr lang="zh-CN" altLang="en-US" b="1" i="0" dirty="0">
                    <a:solidFill>
                      <a:srgbClr val="000000"/>
                    </a:solidFill>
                    <a:effectLst/>
                    <a:highlight>
                      <a:srgbClr val="FFFFFF"/>
                    </a:highlight>
                    <a:latin typeface="+mn-ea"/>
                    <a:ea typeface="+mn-ea"/>
                  </a:rPr>
                  <a:t>级）至中度（</a:t>
                </a:r>
                <a:r>
                  <a:rPr lang="en-US" altLang="zh-CN" b="1" i="0" dirty="0">
                    <a:solidFill>
                      <a:srgbClr val="000000"/>
                    </a:solidFill>
                    <a:effectLst/>
                    <a:highlight>
                      <a:srgbClr val="FFFFFF"/>
                    </a:highlight>
                    <a:latin typeface="+mn-ea"/>
                    <a:ea typeface="+mn-ea"/>
                  </a:rPr>
                  <a:t>Child-Pugh B</a:t>
                </a:r>
                <a:r>
                  <a:rPr lang="zh-CN" altLang="en-US" b="1" i="0" dirty="0">
                    <a:solidFill>
                      <a:srgbClr val="000000"/>
                    </a:solidFill>
                    <a:effectLst/>
                    <a:highlight>
                      <a:srgbClr val="FFFFFF"/>
                    </a:highlight>
                    <a:latin typeface="+mn-ea"/>
                    <a:ea typeface="+mn-ea"/>
                  </a:rPr>
                  <a:t>级）肝功能损害患者的用药剂量。尚未在重度肝功能损害患者中对本品进行研究。</a:t>
                </a:r>
                <a:endParaRPr lang="en-US" altLang="zh-CN" b="1" i="0" dirty="0">
                  <a:solidFill>
                    <a:srgbClr val="000000"/>
                  </a:solidFill>
                  <a:effectLst/>
                  <a:highlight>
                    <a:srgbClr val="FFFFFF"/>
                  </a:highlight>
                  <a:latin typeface="+mn-ea"/>
                  <a:ea typeface="+mn-ea"/>
                </a:endParaRPr>
              </a:p>
            </p:txBody>
          </p:sp>
        </p:grpSp>
        <p:sp>
          <p:nvSpPr>
            <p:cNvPr id="43" name="TextBox 19"/>
            <p:cNvSpPr txBox="1">
              <a:spLocks noChangeArrowheads="1"/>
            </p:cNvSpPr>
            <p:nvPr/>
          </p:nvSpPr>
          <p:spPr bwMode="auto">
            <a:xfrm>
              <a:off x="1678225" y="3450749"/>
              <a:ext cx="6879970" cy="37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b="1" i="0" dirty="0">
                  <a:solidFill>
                    <a:srgbClr val="000000"/>
                  </a:solidFill>
                  <a:effectLst/>
                  <a:highlight>
                    <a:srgbClr val="FFFFFF"/>
                  </a:highlight>
                  <a:latin typeface="+mn-ea"/>
                  <a:ea typeface="+mn-ea"/>
                </a:rPr>
                <a:t>已有本品治疗年龄≥ </a:t>
              </a:r>
              <a:r>
                <a:rPr lang="en-US" altLang="zh-CN" b="1" i="0" dirty="0">
                  <a:solidFill>
                    <a:srgbClr val="000000"/>
                  </a:solidFill>
                  <a:effectLst/>
                  <a:highlight>
                    <a:srgbClr val="FFFFFF"/>
                  </a:highlight>
                  <a:latin typeface="+mn-ea"/>
                  <a:ea typeface="+mn-ea"/>
                </a:rPr>
                <a:t>65 </a:t>
              </a:r>
              <a:r>
                <a:rPr lang="zh-CN" altLang="en-US" b="1" i="0" dirty="0">
                  <a:solidFill>
                    <a:srgbClr val="000000"/>
                  </a:solidFill>
                  <a:effectLst/>
                  <a:highlight>
                    <a:srgbClr val="FFFFFF"/>
                  </a:highlight>
                  <a:latin typeface="+mn-ea"/>
                  <a:ea typeface="+mn-ea"/>
                </a:rPr>
                <a:t>岁且体重至少为 </a:t>
              </a:r>
              <a:r>
                <a:rPr lang="en-US" altLang="zh-CN" b="1" i="0" dirty="0">
                  <a:solidFill>
                    <a:srgbClr val="000000"/>
                  </a:solidFill>
                  <a:effectLst/>
                  <a:highlight>
                    <a:srgbClr val="FFFFFF"/>
                  </a:highlight>
                  <a:latin typeface="+mn-ea"/>
                  <a:ea typeface="+mn-ea"/>
                </a:rPr>
                <a:t>40 kg </a:t>
              </a:r>
              <a:r>
                <a:rPr lang="zh-CN" altLang="en-US" b="1" i="0" dirty="0">
                  <a:solidFill>
                    <a:srgbClr val="000000"/>
                  </a:solidFill>
                  <a:effectLst/>
                  <a:highlight>
                    <a:srgbClr val="FFFFFF"/>
                  </a:highlight>
                  <a:latin typeface="+mn-ea"/>
                  <a:ea typeface="+mn-ea"/>
                </a:rPr>
                <a:t>的老年流感患者的安全性和有效性</a:t>
              </a:r>
              <a:endParaRPr lang="en-US" altLang="zh-CN" b="1" i="0" dirty="0">
                <a:solidFill>
                  <a:srgbClr val="000000"/>
                </a:solidFill>
                <a:effectLst/>
                <a:highlight>
                  <a:srgbClr val="FFFFFF"/>
                </a:highlight>
                <a:latin typeface="+mn-ea"/>
                <a:ea typeface="+mn-ea"/>
              </a:endParaRPr>
            </a:p>
          </p:txBody>
        </p:sp>
      </p:grpSp>
      <p:sp>
        <p:nvSpPr>
          <p:cNvPr id="3" name="文本框 2">
            <a:extLst>
              <a:ext uri="{FF2B5EF4-FFF2-40B4-BE49-F238E27FC236}">
                <a16:creationId xmlns:a16="http://schemas.microsoft.com/office/drawing/2014/main" id="{4EC65389-085D-2EDD-C9E6-11A76E6B5AFF}"/>
              </a:ext>
            </a:extLst>
          </p:cNvPr>
          <p:cNvSpPr txBox="1"/>
          <p:nvPr/>
        </p:nvSpPr>
        <p:spPr>
          <a:xfrm>
            <a:off x="10056440" y="6513024"/>
            <a:ext cx="1543237" cy="261610"/>
          </a:xfrm>
          <a:prstGeom prst="rect">
            <a:avLst/>
          </a:prstGeom>
          <a:noFill/>
        </p:spPr>
        <p:txBody>
          <a:bodyPr wrap="square">
            <a:spAutoFit/>
          </a:bodyPr>
          <a:lstStyle/>
          <a:p>
            <a:r>
              <a:rPr lang="zh-CN" altLang="en-US" sz="1100" dirty="0">
                <a:latin typeface="微软雅黑" panose="020B0503020204020204" pitchFamily="34" charset="-122"/>
                <a:ea typeface="微软雅黑" panose="020B0503020204020204" pitchFamily="34" charset="-122"/>
              </a:rPr>
              <a:t>玛巴洛沙韦说明书</a:t>
            </a:r>
            <a:endParaRPr lang="zh-CN" altLang="en-US" sz="11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zh-CN" sz="4400" b="1" dirty="0">
                <a:solidFill>
                  <a:schemeClr val="dk1"/>
                </a:solidFill>
                <a:latin typeface="微软雅黑" panose="020B0503020204020204" pitchFamily="34" charset="-122"/>
                <a:ea typeface="微软雅黑" panose="020B0503020204020204" pitchFamily="34" charset="-122"/>
                <a:cs typeface="Arial" panose="020B0604020202020204"/>
                <a:sym typeface="Arial" panose="020B0604020202020204"/>
              </a:rPr>
              <a:t>玛巴洛沙韦</a:t>
            </a:r>
            <a:r>
              <a:rPr lang="en-US"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特殊人群</a:t>
            </a:r>
            <a:endParaRPr lang="zh-CN" altLang="en-US" dirty="0"/>
          </a:p>
        </p:txBody>
      </p:sp>
      <p:sp>
        <p:nvSpPr>
          <p:cNvPr id="3" name="内容占位符 2"/>
          <p:cNvSpPr>
            <a:spLocks noGrp="1"/>
          </p:cNvSpPr>
          <p:nvPr>
            <p:ph idx="1"/>
          </p:nvPr>
        </p:nvSpPr>
        <p:spPr>
          <a:xfrm>
            <a:off x="1631504" y="1118270"/>
            <a:ext cx="9145016" cy="4621459"/>
          </a:xfrm>
        </p:spPr>
        <p:txBody>
          <a:bodyPr>
            <a:normAutofit/>
          </a:bodyPr>
          <a:lstStyle/>
          <a:p>
            <a:pPr algn="l">
              <a:lnSpc>
                <a:spcPct val="150000"/>
              </a:lnSpc>
            </a:pPr>
            <a:r>
              <a:rPr lang="zh-CN" altLang="en-US" sz="1800" b="1" i="0" dirty="0">
                <a:solidFill>
                  <a:srgbClr val="000000"/>
                </a:solidFill>
                <a:effectLst/>
                <a:highlight>
                  <a:srgbClr val="FFFFFF"/>
                </a:highlight>
                <a:latin typeface="+mn-ea"/>
              </a:rPr>
              <a:t>妊娠期用药</a:t>
            </a:r>
            <a:endParaRPr lang="zh-CN" altLang="en-US" b="0" i="0" dirty="0">
              <a:solidFill>
                <a:srgbClr val="333333"/>
              </a:solidFill>
              <a:effectLst/>
              <a:highlight>
                <a:srgbClr val="FFFFFF"/>
              </a:highlight>
              <a:latin typeface="+mn-ea"/>
            </a:endParaRPr>
          </a:p>
          <a:p>
            <a:pPr marL="0" indent="0" algn="l">
              <a:lnSpc>
                <a:spcPct val="150000"/>
              </a:lnSpc>
              <a:buNone/>
            </a:pPr>
            <a:r>
              <a:rPr lang="zh-CN" altLang="en-US" sz="1800" b="0" i="0" dirty="0">
                <a:solidFill>
                  <a:srgbClr val="000000"/>
                </a:solidFill>
                <a:effectLst/>
                <a:highlight>
                  <a:srgbClr val="FFFFFF"/>
                </a:highlight>
                <a:latin typeface="+mn-ea"/>
              </a:rPr>
              <a:t>  尚未在妊娠女性中进行充分且对照良好的临床研究。本品对妊娠女性的潜在风险尚未可知。</a:t>
            </a:r>
            <a:r>
              <a:rPr lang="zh-CN" altLang="en-US" sz="1800" b="0" i="0" dirty="0">
                <a:solidFill>
                  <a:srgbClr val="FF0000"/>
                </a:solidFill>
                <a:effectLst/>
                <a:highlight>
                  <a:srgbClr val="FFFFFF"/>
                </a:highlight>
                <a:latin typeface="+mn-ea"/>
              </a:rPr>
              <a:t>妊娠期内应避免使用本品</a:t>
            </a:r>
            <a:r>
              <a:rPr lang="zh-CN" altLang="en-US" sz="1800" b="0" i="0" dirty="0">
                <a:solidFill>
                  <a:srgbClr val="000000"/>
                </a:solidFill>
                <a:effectLst/>
                <a:highlight>
                  <a:srgbClr val="FFFFFF"/>
                </a:highlight>
                <a:latin typeface="+mn-ea"/>
              </a:rPr>
              <a:t>，除非潜在获益大于对胎儿的潜在风险。</a:t>
            </a:r>
            <a:endParaRPr lang="en-US" altLang="zh-CN" sz="1800" b="0" i="0" dirty="0">
              <a:solidFill>
                <a:srgbClr val="000000"/>
              </a:solidFill>
              <a:effectLst/>
              <a:highlight>
                <a:srgbClr val="FFFFFF"/>
              </a:highlight>
              <a:latin typeface="+mn-ea"/>
            </a:endParaRPr>
          </a:p>
          <a:p>
            <a:pPr algn="l">
              <a:lnSpc>
                <a:spcPct val="150000"/>
              </a:lnSpc>
            </a:pPr>
            <a:r>
              <a:rPr lang="zh-CN" altLang="en-US" sz="1800" b="1" i="0" dirty="0">
                <a:solidFill>
                  <a:srgbClr val="000000"/>
                </a:solidFill>
                <a:effectLst/>
                <a:highlight>
                  <a:srgbClr val="FFFFFF"/>
                </a:highlight>
                <a:latin typeface="+mn-ea"/>
              </a:rPr>
              <a:t>哺乳期用药</a:t>
            </a:r>
            <a:endParaRPr lang="zh-CN" altLang="en-US" b="0" i="0" dirty="0">
              <a:solidFill>
                <a:srgbClr val="333333"/>
              </a:solidFill>
              <a:effectLst/>
              <a:highlight>
                <a:srgbClr val="FFFFFF"/>
              </a:highlight>
              <a:latin typeface="+mn-ea"/>
            </a:endParaRPr>
          </a:p>
          <a:p>
            <a:pPr marL="0" indent="0">
              <a:lnSpc>
                <a:spcPct val="150000"/>
              </a:lnSpc>
              <a:buNone/>
            </a:pPr>
            <a:r>
              <a:rPr lang="zh-CN" altLang="en-US" sz="1800" b="0" i="0" dirty="0">
                <a:solidFill>
                  <a:srgbClr val="000000"/>
                </a:solidFill>
                <a:effectLst/>
                <a:highlight>
                  <a:srgbClr val="FFFFFF"/>
                </a:highlight>
                <a:latin typeface="+mn-ea"/>
              </a:rPr>
              <a:t>  尚不清楚是否会分泌至人乳汁中。进行 </a:t>
            </a:r>
            <a:r>
              <a:rPr lang="en-US" altLang="zh-CN" sz="1800" b="0" i="0" dirty="0">
                <a:solidFill>
                  <a:srgbClr val="000000"/>
                </a:solidFill>
                <a:effectLst/>
                <a:highlight>
                  <a:srgbClr val="FFFFFF"/>
                </a:highlight>
                <a:latin typeface="+mn-ea"/>
              </a:rPr>
              <a:t>1 mg/kg </a:t>
            </a:r>
            <a:r>
              <a:rPr lang="zh-CN" altLang="en-US" sz="1800" b="0" i="0" dirty="0">
                <a:solidFill>
                  <a:srgbClr val="000000"/>
                </a:solidFill>
                <a:effectLst/>
                <a:highlight>
                  <a:srgbClr val="FFFFFF"/>
                </a:highlight>
                <a:latin typeface="+mn-ea"/>
              </a:rPr>
              <a:t>用药时，玛巴洛沙韦或其代谢物分泌</a:t>
            </a:r>
            <a:r>
              <a:rPr lang="zh-CN" altLang="en-US" sz="1800" dirty="0">
                <a:solidFill>
                  <a:srgbClr val="000000"/>
                </a:solidFill>
                <a:highlight>
                  <a:srgbClr val="FFFFFF"/>
                </a:highlight>
                <a:latin typeface="+mn-ea"/>
              </a:rPr>
              <a:t>至哺乳本品及其活性代谢物期</a:t>
            </a:r>
            <a:r>
              <a:rPr lang="zh-CN" altLang="en-US" sz="1800" b="0" i="0" dirty="0">
                <a:solidFill>
                  <a:srgbClr val="000000"/>
                </a:solidFill>
                <a:effectLst/>
                <a:highlight>
                  <a:srgbClr val="FFFFFF"/>
                </a:highlight>
                <a:latin typeface="+mn-ea"/>
              </a:rPr>
              <a:t>大鼠乳汁中。</a:t>
            </a:r>
            <a:endParaRPr lang="zh-CN" altLang="en-US" b="0" i="0" dirty="0">
              <a:solidFill>
                <a:srgbClr val="333333"/>
              </a:solidFill>
              <a:effectLst/>
              <a:highlight>
                <a:srgbClr val="FFFFFF"/>
              </a:highlight>
              <a:latin typeface="+mn-ea"/>
            </a:endParaRPr>
          </a:p>
          <a:p>
            <a:pPr marL="0" indent="0" algn="l">
              <a:lnSpc>
                <a:spcPct val="150000"/>
              </a:lnSpc>
              <a:buNone/>
            </a:pPr>
            <a:r>
              <a:rPr lang="zh-CN" altLang="en-US" sz="1800" b="0" i="0" dirty="0">
                <a:solidFill>
                  <a:srgbClr val="000000"/>
                </a:solidFill>
                <a:effectLst/>
                <a:highlight>
                  <a:srgbClr val="FFFFFF"/>
                </a:highlight>
                <a:latin typeface="+mn-ea"/>
              </a:rPr>
              <a:t>  应在考虑了本品对哺乳母亲的潜在获益以及对婴儿的潜在风险后，</a:t>
            </a:r>
            <a:r>
              <a:rPr lang="zh-CN" altLang="en-US" sz="1800" b="1" i="0" dirty="0">
                <a:solidFill>
                  <a:srgbClr val="000000"/>
                </a:solidFill>
                <a:effectLst/>
                <a:highlight>
                  <a:srgbClr val="FFFFFF"/>
                </a:highlight>
                <a:latin typeface="+mn-ea"/>
              </a:rPr>
              <a:t>停止哺乳或使用该药物治疗</a:t>
            </a:r>
            <a:endParaRPr lang="zh-CN" altLang="en-US" b="1" i="0" dirty="0">
              <a:solidFill>
                <a:srgbClr val="333333"/>
              </a:solidFill>
              <a:effectLst/>
              <a:highlight>
                <a:srgbClr val="FFFFFF"/>
              </a:highlight>
              <a:latin typeface="+mn-ea"/>
            </a:endParaRPr>
          </a:p>
          <a:p>
            <a:pPr>
              <a:lnSpc>
                <a:spcPct val="150000"/>
              </a:lnSpc>
            </a:pPr>
            <a:endParaRPr lang="zh-CN" altLang="en-US" dirty="0">
              <a:latin typeface="+mn-ea"/>
            </a:endParaRPr>
          </a:p>
        </p:txBody>
      </p:sp>
      <p:pic>
        <p:nvPicPr>
          <p:cNvPr id="4" name="图片 3" descr="5a5f1c713b6ad_610"/>
          <p:cNvPicPr>
            <a:picLocks noChangeAspect="1"/>
          </p:cNvPicPr>
          <p:nvPr/>
        </p:nvPicPr>
        <p:blipFill>
          <a:blip r:embed="rId2"/>
          <a:stretch>
            <a:fillRect/>
          </a:stretch>
        </p:blipFill>
        <p:spPr>
          <a:xfrm flipH="1">
            <a:off x="623392" y="3861048"/>
            <a:ext cx="808990" cy="1951355"/>
          </a:xfrm>
          <a:prstGeom prst="rect">
            <a:avLst/>
          </a:prstGeom>
        </p:spPr>
      </p:pic>
      <p:sp>
        <p:nvSpPr>
          <p:cNvPr id="5" name="文本框 4">
            <a:extLst>
              <a:ext uri="{FF2B5EF4-FFF2-40B4-BE49-F238E27FC236}">
                <a16:creationId xmlns:a16="http://schemas.microsoft.com/office/drawing/2014/main" id="{894C26EC-165A-6DDA-F438-46F7CEF22621}"/>
              </a:ext>
            </a:extLst>
          </p:cNvPr>
          <p:cNvSpPr txBox="1"/>
          <p:nvPr/>
        </p:nvSpPr>
        <p:spPr>
          <a:xfrm>
            <a:off x="10056440" y="6513024"/>
            <a:ext cx="1543237" cy="261610"/>
          </a:xfrm>
          <a:prstGeom prst="rect">
            <a:avLst/>
          </a:prstGeom>
          <a:noFill/>
        </p:spPr>
        <p:txBody>
          <a:bodyPr wrap="square">
            <a:spAutoFit/>
          </a:bodyPr>
          <a:lstStyle/>
          <a:p>
            <a:r>
              <a:rPr lang="zh-CN" altLang="en-US" sz="1100" dirty="0">
                <a:latin typeface="微软雅黑" panose="020B0503020204020204" pitchFamily="34" charset="-122"/>
                <a:ea typeface="微软雅黑" panose="020B0503020204020204" pitchFamily="34" charset="-122"/>
              </a:rPr>
              <a:t>玛巴洛沙韦说明书</a:t>
            </a:r>
            <a:endParaRPr lang="zh-CN" altLang="en-US" sz="11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908;p13"/>
          <p:cNvSpPr/>
          <p:nvPr/>
        </p:nvSpPr>
        <p:spPr>
          <a:xfrm>
            <a:off x="381745" y="1656484"/>
            <a:ext cx="9095646" cy="4671736"/>
          </a:xfrm>
          <a:prstGeom prst="roundRect">
            <a:avLst>
              <a:gd name="adj" fmla="val 2327"/>
            </a:avLst>
          </a:prstGeom>
          <a:gradFill>
            <a:gsLst>
              <a:gs pos="0">
                <a:srgbClr val="FBFBFB"/>
              </a:gs>
              <a:gs pos="100000">
                <a:srgbClr val="F2F2F2"/>
              </a:gs>
            </a:gsLst>
            <a:lin ang="5400000" scaled="0"/>
          </a:gradFill>
          <a:ln>
            <a:noFill/>
          </a:ln>
        </p:spPr>
        <p:txBody>
          <a:bodyPr spcFirstLastPara="1" wrap="square" lIns="91400" tIns="45675" rIns="91400" bIns="45675" anchor="ctr" anchorCtr="0">
            <a:noAutofit/>
          </a:bodyPr>
          <a:lstStyle/>
          <a:p>
            <a:pPr marL="0" marR="0" lvl="0" indent="0" algn="ctr" rtl="0">
              <a:spcBef>
                <a:spcPts val="0"/>
              </a:spcBef>
              <a:spcAft>
                <a:spcPts val="0"/>
              </a:spcAft>
              <a:buNone/>
            </a:pPr>
            <a:endParaRPr sz="1600">
              <a:solidFill>
                <a:srgbClr val="3F3F3F"/>
              </a:solidFill>
              <a:latin typeface="Arial" panose="020B0604020202020204"/>
              <a:ea typeface="Arial" panose="020B0604020202020204"/>
              <a:cs typeface="Arial" panose="020B0604020202020204"/>
              <a:sym typeface="Arial" panose="020B0604020202020204"/>
            </a:endParaRPr>
          </a:p>
        </p:txBody>
      </p:sp>
      <p:sp>
        <p:nvSpPr>
          <p:cNvPr id="5" name="Google Shape;909;p13"/>
          <p:cNvSpPr/>
          <p:nvPr/>
        </p:nvSpPr>
        <p:spPr>
          <a:xfrm rot="10800000" flipH="1">
            <a:off x="825923" y="1657745"/>
            <a:ext cx="8205594" cy="545036"/>
          </a:xfrm>
          <a:prstGeom prst="trapezoid">
            <a:avLst>
              <a:gd name="adj" fmla="val 25000"/>
            </a:avLst>
          </a:prstGeom>
          <a:solidFill>
            <a:srgbClr val="0180B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rgbClr val="FFFFFF"/>
              </a:solidFill>
              <a:latin typeface="Arial" panose="020B0604020202020204"/>
              <a:ea typeface="Arial" panose="020B0604020202020204"/>
              <a:cs typeface="Arial" panose="020B0604020202020204"/>
              <a:sym typeface="Arial" panose="020B0604020202020204"/>
            </a:endParaRPr>
          </a:p>
        </p:txBody>
      </p:sp>
      <p:grpSp>
        <p:nvGrpSpPr>
          <p:cNvPr id="7" name="Google Shape;911;p13"/>
          <p:cNvGrpSpPr/>
          <p:nvPr/>
        </p:nvGrpSpPr>
        <p:grpSpPr>
          <a:xfrm>
            <a:off x="3627900" y="5893144"/>
            <a:ext cx="1400001" cy="123095"/>
            <a:chOff x="9846640" y="4293652"/>
            <a:chExt cx="1523787" cy="125402"/>
          </a:xfrm>
        </p:grpSpPr>
        <p:sp>
          <p:nvSpPr>
            <p:cNvPr id="8" name="Google Shape;912;p13"/>
            <p:cNvSpPr txBox="1"/>
            <p:nvPr/>
          </p:nvSpPr>
          <p:spPr>
            <a:xfrm>
              <a:off x="10171252" y="4293652"/>
              <a:ext cx="1199175" cy="125402"/>
            </a:xfrm>
            <a:prstGeom prst="rect">
              <a:avLst/>
            </a:prstGeom>
            <a:noFill/>
            <a:ln>
              <a:noFill/>
            </a:ln>
          </p:spPr>
          <p:txBody>
            <a:bodyPr spcFirstLastPara="1" wrap="square" lIns="91400" tIns="0" rIns="91400" bIns="0" anchor="t" anchorCtr="0">
              <a:spAutoFit/>
            </a:bodyPr>
            <a:lstStyle/>
            <a:p>
              <a:pPr marL="0" marR="0" lvl="0" indent="0" algn="l" rtl="0">
                <a:spcBef>
                  <a:spcPts val="0"/>
                </a:spcBef>
                <a:spcAft>
                  <a:spcPts val="0"/>
                </a:spcAft>
                <a:buNone/>
              </a:pPr>
              <a:r>
                <a:rPr lang="zh-CN" sz="800" b="1">
                  <a:solidFill>
                    <a:schemeClr val="dk1"/>
                  </a:solidFill>
                  <a:latin typeface="Arial" panose="020B0604020202020204"/>
                  <a:ea typeface="Arial" panose="020B0604020202020204"/>
                  <a:cs typeface="Arial" panose="020B0604020202020204"/>
                  <a:sym typeface="Arial" panose="020B0604020202020204"/>
                </a:rPr>
                <a:t>安慰剂 (n=210)</a:t>
              </a:r>
              <a:endParaRPr sz="1800" b="1">
                <a:solidFill>
                  <a:schemeClr val="dk1"/>
                </a:solidFill>
                <a:latin typeface="Arial" panose="020B0604020202020204"/>
                <a:ea typeface="Arial" panose="020B0604020202020204"/>
                <a:cs typeface="Arial" panose="020B0604020202020204"/>
                <a:sym typeface="Arial" panose="020B0604020202020204"/>
              </a:endParaRPr>
            </a:p>
          </p:txBody>
        </p:sp>
        <p:cxnSp>
          <p:nvCxnSpPr>
            <p:cNvPr id="9" name="Google Shape;913;p13"/>
            <p:cNvCxnSpPr/>
            <p:nvPr/>
          </p:nvCxnSpPr>
          <p:spPr>
            <a:xfrm>
              <a:off x="9846640" y="4379021"/>
              <a:ext cx="335911" cy="0"/>
            </a:xfrm>
            <a:prstGeom prst="straightConnector1">
              <a:avLst/>
            </a:prstGeom>
            <a:noFill/>
            <a:ln w="15875" cap="flat" cmpd="sng">
              <a:solidFill>
                <a:schemeClr val="dk1"/>
              </a:solidFill>
              <a:prstDash val="dash"/>
              <a:round/>
              <a:headEnd type="none" w="sm" len="sm"/>
              <a:tailEnd type="none" w="sm" len="sm"/>
            </a:ln>
          </p:spPr>
        </p:cxnSp>
        <p:sp>
          <p:nvSpPr>
            <p:cNvPr id="10" name="Google Shape;914;p13"/>
            <p:cNvSpPr/>
            <p:nvPr/>
          </p:nvSpPr>
          <p:spPr>
            <a:xfrm>
              <a:off x="9938760" y="4344948"/>
              <a:ext cx="70726" cy="68151"/>
            </a:xfrm>
            <a:prstGeom prst="ellipse">
              <a:avLst/>
            </a:prstGeom>
            <a:solidFill>
              <a:schemeClr val="dk1"/>
            </a:solidFill>
            <a:ln>
              <a:noFill/>
            </a:ln>
          </p:spPr>
          <p:txBody>
            <a:bodyPr spcFirstLastPara="1" wrap="square" lIns="91400" tIns="45675" rIns="91400" bIns="45675" anchor="t" anchorCtr="0">
              <a:noAutofit/>
            </a:bodyPr>
            <a:lstStyle/>
            <a:p>
              <a:pPr marL="0" marR="0" lvl="0" indent="0" algn="l" rtl="0">
                <a:spcBef>
                  <a:spcPts val="0"/>
                </a:spcBef>
                <a:spcAft>
                  <a:spcPts val="0"/>
                </a:spcAft>
                <a:buNone/>
              </a:pPr>
              <a:endParaRPr sz="800" b="1">
                <a:solidFill>
                  <a:srgbClr val="A2A2A2"/>
                </a:solidFill>
                <a:latin typeface="Arial" panose="020B0604020202020204"/>
                <a:ea typeface="Arial" panose="020B0604020202020204"/>
                <a:cs typeface="Arial" panose="020B0604020202020204"/>
                <a:sym typeface="Arial" panose="020B0604020202020204"/>
              </a:endParaRPr>
            </a:p>
          </p:txBody>
        </p:sp>
      </p:grpSp>
      <p:grpSp>
        <p:nvGrpSpPr>
          <p:cNvPr id="11" name="Google Shape;915;p13"/>
          <p:cNvGrpSpPr/>
          <p:nvPr/>
        </p:nvGrpSpPr>
        <p:grpSpPr>
          <a:xfrm>
            <a:off x="893551" y="5899769"/>
            <a:ext cx="1493957" cy="123095"/>
            <a:chOff x="9875789" y="3730392"/>
            <a:chExt cx="1626049" cy="125402"/>
          </a:xfrm>
        </p:grpSpPr>
        <p:sp>
          <p:nvSpPr>
            <p:cNvPr id="12" name="Google Shape;916;p13"/>
            <p:cNvSpPr txBox="1"/>
            <p:nvPr/>
          </p:nvSpPr>
          <p:spPr>
            <a:xfrm>
              <a:off x="10171252" y="3730392"/>
              <a:ext cx="1330586" cy="125402"/>
            </a:xfrm>
            <a:prstGeom prst="rect">
              <a:avLst/>
            </a:prstGeom>
            <a:noFill/>
            <a:ln>
              <a:noFill/>
            </a:ln>
          </p:spPr>
          <p:txBody>
            <a:bodyPr spcFirstLastPara="1" wrap="square" lIns="91400" tIns="0" rIns="91400" bIns="0" anchor="t" anchorCtr="0">
              <a:spAutoFit/>
            </a:bodyPr>
            <a:lstStyle/>
            <a:p>
              <a:pPr marL="0" marR="0" lvl="0" indent="0" algn="l" rtl="0">
                <a:spcBef>
                  <a:spcPts val="0"/>
                </a:spcBef>
                <a:spcAft>
                  <a:spcPts val="0"/>
                </a:spcAft>
                <a:buNone/>
              </a:pPr>
              <a:r>
                <a:rPr lang="zh-CN" sz="800" b="1">
                  <a:solidFill>
                    <a:srgbClr val="C00000"/>
                  </a:solidFill>
                  <a:latin typeface="Arial" panose="020B0604020202020204"/>
                  <a:ea typeface="Arial" panose="020B0604020202020204"/>
                  <a:cs typeface="Arial" panose="020B0604020202020204"/>
                  <a:sym typeface="Arial" panose="020B0604020202020204"/>
                </a:rPr>
                <a:t>玛巴洛沙韦 (n=427)</a:t>
              </a:r>
              <a:endParaRPr sz="800" b="1">
                <a:solidFill>
                  <a:srgbClr val="C00000"/>
                </a:solidFill>
                <a:latin typeface="Arial" panose="020B0604020202020204"/>
                <a:ea typeface="Arial" panose="020B0604020202020204"/>
                <a:cs typeface="Arial" panose="020B0604020202020204"/>
                <a:sym typeface="Arial" panose="020B0604020202020204"/>
              </a:endParaRPr>
            </a:p>
          </p:txBody>
        </p:sp>
        <p:cxnSp>
          <p:nvCxnSpPr>
            <p:cNvPr id="13" name="Google Shape;917;p13"/>
            <p:cNvCxnSpPr/>
            <p:nvPr/>
          </p:nvCxnSpPr>
          <p:spPr>
            <a:xfrm>
              <a:off x="9875789" y="3815762"/>
              <a:ext cx="277613" cy="0"/>
            </a:xfrm>
            <a:prstGeom prst="straightConnector1">
              <a:avLst/>
            </a:prstGeom>
            <a:noFill/>
            <a:ln w="25400" cap="flat" cmpd="sng">
              <a:solidFill>
                <a:srgbClr val="C00000"/>
              </a:solidFill>
              <a:prstDash val="solid"/>
              <a:round/>
              <a:headEnd type="none" w="sm" len="sm"/>
              <a:tailEnd type="none" w="sm" len="sm"/>
            </a:ln>
          </p:spPr>
        </p:cxnSp>
        <p:sp>
          <p:nvSpPr>
            <p:cNvPr id="14" name="Google Shape;918;p13"/>
            <p:cNvSpPr/>
            <p:nvPr/>
          </p:nvSpPr>
          <p:spPr>
            <a:xfrm>
              <a:off x="9967909" y="3781688"/>
              <a:ext cx="70726" cy="68151"/>
            </a:xfrm>
            <a:prstGeom prst="ellipse">
              <a:avLst/>
            </a:prstGeom>
            <a:solidFill>
              <a:srgbClr val="C00000"/>
            </a:solidFill>
            <a:ln>
              <a:noFill/>
            </a:ln>
          </p:spPr>
          <p:txBody>
            <a:bodyPr spcFirstLastPara="1" wrap="square" lIns="91400" tIns="45675" rIns="91400" bIns="45675" anchor="t" anchorCtr="0">
              <a:noAutofit/>
            </a:bodyPr>
            <a:lstStyle/>
            <a:p>
              <a:pPr marL="0" marR="0" lvl="0" indent="0" algn="l" rtl="0">
                <a:spcBef>
                  <a:spcPts val="0"/>
                </a:spcBef>
                <a:spcAft>
                  <a:spcPts val="0"/>
                </a:spcAft>
                <a:buNone/>
              </a:pPr>
              <a:endParaRPr sz="800" b="1">
                <a:solidFill>
                  <a:srgbClr val="595959"/>
                </a:solidFill>
                <a:latin typeface="Arial" panose="020B0604020202020204"/>
                <a:ea typeface="Arial" panose="020B0604020202020204"/>
                <a:cs typeface="Arial" panose="020B0604020202020204"/>
                <a:sym typeface="Arial" panose="020B0604020202020204"/>
              </a:endParaRPr>
            </a:p>
          </p:txBody>
        </p:sp>
      </p:grpSp>
      <p:grpSp>
        <p:nvGrpSpPr>
          <p:cNvPr id="15" name="Google Shape;919;p13"/>
          <p:cNvGrpSpPr/>
          <p:nvPr/>
        </p:nvGrpSpPr>
        <p:grpSpPr>
          <a:xfrm>
            <a:off x="2275961" y="5889780"/>
            <a:ext cx="1758255" cy="126538"/>
            <a:chOff x="9875789" y="4012024"/>
            <a:chExt cx="1755127" cy="123082"/>
          </a:xfrm>
        </p:grpSpPr>
        <p:sp>
          <p:nvSpPr>
            <p:cNvPr id="16" name="Google Shape;920;p13"/>
            <p:cNvSpPr txBox="1"/>
            <p:nvPr/>
          </p:nvSpPr>
          <p:spPr>
            <a:xfrm>
              <a:off x="10171252" y="4012024"/>
              <a:ext cx="1459664" cy="123082"/>
            </a:xfrm>
            <a:prstGeom prst="rect">
              <a:avLst/>
            </a:prstGeom>
            <a:noFill/>
            <a:ln>
              <a:noFill/>
            </a:ln>
          </p:spPr>
          <p:txBody>
            <a:bodyPr spcFirstLastPara="1" wrap="square" lIns="91400" tIns="0" rIns="91400" bIns="0" anchor="t" anchorCtr="0">
              <a:spAutoFit/>
            </a:bodyPr>
            <a:lstStyle/>
            <a:p>
              <a:pPr marL="0" marR="0" lvl="0" indent="0" algn="l" rtl="0">
                <a:spcBef>
                  <a:spcPts val="0"/>
                </a:spcBef>
                <a:spcAft>
                  <a:spcPts val="0"/>
                </a:spcAft>
                <a:buNone/>
              </a:pPr>
              <a:r>
                <a:rPr lang="zh-CN" sz="800" b="1">
                  <a:solidFill>
                    <a:srgbClr val="0180B5"/>
                  </a:solidFill>
                  <a:latin typeface="Arial" panose="020B0604020202020204"/>
                  <a:ea typeface="Arial" panose="020B0604020202020204"/>
                  <a:cs typeface="Arial" panose="020B0604020202020204"/>
                  <a:sym typeface="Arial" panose="020B0604020202020204"/>
                </a:rPr>
                <a:t>奥司他韦 (n=359)</a:t>
              </a:r>
              <a:endParaRPr sz="800" b="1" baseline="30000">
                <a:solidFill>
                  <a:srgbClr val="0180B5"/>
                </a:solidFill>
                <a:latin typeface="Arial" panose="020B0604020202020204"/>
                <a:ea typeface="Arial" panose="020B0604020202020204"/>
                <a:cs typeface="Arial" panose="020B0604020202020204"/>
                <a:sym typeface="Arial" panose="020B0604020202020204"/>
              </a:endParaRPr>
            </a:p>
          </p:txBody>
        </p:sp>
        <p:cxnSp>
          <p:nvCxnSpPr>
            <p:cNvPr id="17" name="Google Shape;921;p13"/>
            <p:cNvCxnSpPr/>
            <p:nvPr/>
          </p:nvCxnSpPr>
          <p:spPr>
            <a:xfrm>
              <a:off x="9875789" y="4097393"/>
              <a:ext cx="277613" cy="0"/>
            </a:xfrm>
            <a:prstGeom prst="straightConnector1">
              <a:avLst/>
            </a:prstGeom>
            <a:noFill/>
            <a:ln w="15875" cap="flat" cmpd="sng">
              <a:solidFill>
                <a:srgbClr val="0180B5"/>
              </a:solidFill>
              <a:prstDash val="dash"/>
              <a:round/>
              <a:headEnd type="none" w="sm" len="sm"/>
              <a:tailEnd type="none" w="sm" len="sm"/>
            </a:ln>
          </p:spPr>
        </p:cxnSp>
        <p:sp>
          <p:nvSpPr>
            <p:cNvPr id="18" name="Google Shape;922;p13"/>
            <p:cNvSpPr/>
            <p:nvPr/>
          </p:nvSpPr>
          <p:spPr>
            <a:xfrm>
              <a:off x="9967909" y="4063319"/>
              <a:ext cx="70726" cy="68151"/>
            </a:xfrm>
            <a:prstGeom prst="ellipse">
              <a:avLst/>
            </a:prstGeom>
            <a:solidFill>
              <a:srgbClr val="0180B5"/>
            </a:solidFill>
            <a:ln>
              <a:noFill/>
            </a:ln>
          </p:spPr>
          <p:txBody>
            <a:bodyPr spcFirstLastPara="1" wrap="square" lIns="91400" tIns="45675" rIns="91400" bIns="45675" anchor="t" anchorCtr="0">
              <a:noAutofit/>
            </a:bodyPr>
            <a:lstStyle/>
            <a:p>
              <a:pPr marL="0" marR="0" lvl="0" indent="0" algn="l" rtl="0">
                <a:spcBef>
                  <a:spcPts val="0"/>
                </a:spcBef>
                <a:spcAft>
                  <a:spcPts val="0"/>
                </a:spcAft>
                <a:buNone/>
              </a:pPr>
              <a:endParaRPr sz="800" b="1">
                <a:solidFill>
                  <a:srgbClr val="595959"/>
                </a:solidFill>
                <a:latin typeface="Arial" panose="020B0604020202020204"/>
                <a:ea typeface="Arial" panose="020B0604020202020204"/>
                <a:cs typeface="Arial" panose="020B0604020202020204"/>
                <a:sym typeface="Arial" panose="020B0604020202020204"/>
              </a:endParaRPr>
            </a:p>
          </p:txBody>
        </p:sp>
      </p:grpSp>
      <p:sp>
        <p:nvSpPr>
          <p:cNvPr id="19" name="Google Shape;923;p13"/>
          <p:cNvSpPr/>
          <p:nvPr/>
        </p:nvSpPr>
        <p:spPr>
          <a:xfrm>
            <a:off x="924926" y="1781109"/>
            <a:ext cx="3160886" cy="323144"/>
          </a:xfrm>
          <a:prstGeom prst="trapezoid">
            <a:avLst>
              <a:gd name="adj" fmla="val 25000"/>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zh-CN" sz="1600">
                <a:solidFill>
                  <a:schemeClr val="lt1"/>
                </a:solidFill>
                <a:latin typeface="Arial" panose="020B0604020202020204"/>
                <a:ea typeface="Arial" panose="020B0604020202020204"/>
                <a:cs typeface="Arial" panose="020B0604020202020204"/>
                <a:sym typeface="Arial" panose="020B0604020202020204"/>
              </a:rPr>
              <a:t>玛巴洛沙韦国际III期</a:t>
            </a:r>
            <a:r>
              <a:rPr lang="zh-CN" sz="1600" b="1">
                <a:solidFill>
                  <a:schemeClr val="lt1"/>
                </a:solidFill>
                <a:latin typeface="Arial" panose="020B0604020202020204"/>
                <a:ea typeface="Arial" panose="020B0604020202020204"/>
                <a:cs typeface="Arial" panose="020B0604020202020204"/>
                <a:sym typeface="Arial" panose="020B0604020202020204"/>
              </a:rPr>
              <a:t>Capstone-1研究：既往健康人群</a:t>
            </a:r>
          </a:p>
        </p:txBody>
      </p:sp>
      <p:sp>
        <p:nvSpPr>
          <p:cNvPr id="20" name="Google Shape;924;p13"/>
          <p:cNvSpPr/>
          <p:nvPr/>
        </p:nvSpPr>
        <p:spPr>
          <a:xfrm>
            <a:off x="5664529" y="1771494"/>
            <a:ext cx="2896525" cy="323144"/>
          </a:xfrm>
          <a:prstGeom prst="trapezoid">
            <a:avLst>
              <a:gd name="adj" fmla="val 25000"/>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zh-CN" sz="1600">
                <a:solidFill>
                  <a:schemeClr val="lt1"/>
                </a:solidFill>
                <a:latin typeface="Arial" panose="020B0604020202020204"/>
                <a:ea typeface="Arial" panose="020B0604020202020204"/>
                <a:cs typeface="Arial" panose="020B0604020202020204"/>
                <a:sym typeface="Arial" panose="020B0604020202020204"/>
              </a:rPr>
              <a:t>玛巴洛沙韦国际III期</a:t>
            </a:r>
            <a:r>
              <a:rPr lang="zh-CN" sz="1600" b="1">
                <a:solidFill>
                  <a:schemeClr val="lt1"/>
                </a:solidFill>
                <a:latin typeface="Arial" panose="020B0604020202020204"/>
                <a:ea typeface="Arial" panose="020B0604020202020204"/>
                <a:cs typeface="Arial" panose="020B0604020202020204"/>
                <a:sym typeface="Arial" panose="020B0604020202020204"/>
              </a:rPr>
              <a:t>Capstone-2研究：高危人群</a:t>
            </a:r>
          </a:p>
        </p:txBody>
      </p:sp>
      <p:sp>
        <p:nvSpPr>
          <p:cNvPr id="21" name="Google Shape;925;p13"/>
          <p:cNvSpPr/>
          <p:nvPr/>
        </p:nvSpPr>
        <p:spPr>
          <a:xfrm>
            <a:off x="9581402" y="3398291"/>
            <a:ext cx="2290115" cy="1268458"/>
          </a:xfrm>
          <a:prstGeom prst="roundRect">
            <a:avLst>
              <a:gd name="adj" fmla="val 5135"/>
            </a:avLst>
          </a:prstGeom>
          <a:solidFill>
            <a:srgbClr val="0180B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rgbClr val="FFFFFF"/>
              </a:solidFill>
              <a:latin typeface="Arial" panose="020B0604020202020204"/>
              <a:ea typeface="Arial" panose="020B0604020202020204"/>
              <a:cs typeface="Arial" panose="020B0604020202020204"/>
              <a:sym typeface="Arial" panose="020B0604020202020204"/>
            </a:endParaRPr>
          </a:p>
        </p:txBody>
      </p:sp>
      <p:sp>
        <p:nvSpPr>
          <p:cNvPr id="22" name="Google Shape;926;p13"/>
          <p:cNvSpPr/>
          <p:nvPr/>
        </p:nvSpPr>
        <p:spPr>
          <a:xfrm>
            <a:off x="9588285" y="3538587"/>
            <a:ext cx="2112936" cy="649629"/>
          </a:xfrm>
          <a:prstGeom prst="rect">
            <a:avLst/>
          </a:prstGeom>
          <a:noFill/>
          <a:ln>
            <a:noFill/>
          </a:ln>
        </p:spPr>
        <p:txBody>
          <a:bodyPr spcFirstLastPara="1" wrap="square" lIns="0" tIns="0" rIns="0" bIns="0" anchor="ctr" anchorCtr="0">
            <a:noAutofit/>
          </a:bodyPr>
          <a:lstStyle/>
          <a:p>
            <a:pPr marL="0" marR="0" lvl="0" indent="0" algn="ctr" rtl="0">
              <a:lnSpc>
                <a:spcPct val="120000"/>
              </a:lnSpc>
              <a:spcBef>
                <a:spcPts val="0"/>
              </a:spcBef>
              <a:spcAft>
                <a:spcPts val="0"/>
              </a:spcAft>
              <a:buNone/>
            </a:pPr>
            <a:r>
              <a:rPr lang="zh-CN" sz="1400">
                <a:solidFill>
                  <a:schemeClr val="lt1"/>
                </a:solidFill>
                <a:latin typeface="Arial" panose="020B0604020202020204"/>
                <a:ea typeface="Arial" panose="020B0604020202020204"/>
                <a:cs typeface="Arial" panose="020B0604020202020204"/>
                <a:sym typeface="Arial" panose="020B0604020202020204"/>
              </a:rPr>
              <a:t>玛巴洛沙韦直接抑制病毒复制，缩短排毒时间</a:t>
            </a:r>
            <a:endParaRPr sz="1400">
              <a:solidFill>
                <a:schemeClr val="lt1"/>
              </a:solidFill>
              <a:latin typeface="Arial" panose="020B0604020202020204"/>
              <a:ea typeface="Arial" panose="020B0604020202020204"/>
              <a:cs typeface="Arial" panose="020B0604020202020204"/>
              <a:sym typeface="Arial" panose="020B0604020202020204"/>
            </a:endParaRPr>
          </a:p>
          <a:p>
            <a:pPr marL="0" marR="0" lvl="0" indent="0" algn="ctr" rtl="0">
              <a:lnSpc>
                <a:spcPct val="120000"/>
              </a:lnSpc>
              <a:spcBef>
                <a:spcPts val="0"/>
              </a:spcBef>
              <a:spcAft>
                <a:spcPts val="0"/>
              </a:spcAft>
              <a:buNone/>
            </a:pPr>
            <a:r>
              <a:rPr lang="zh-CN" sz="1600" b="1">
                <a:solidFill>
                  <a:srgbClr val="FFFF00"/>
                </a:solidFill>
                <a:latin typeface="Arial" panose="020B0604020202020204"/>
                <a:ea typeface="Arial" panose="020B0604020202020204"/>
                <a:cs typeface="Arial" panose="020B0604020202020204"/>
                <a:sym typeface="Arial" panose="020B0604020202020204"/>
              </a:rPr>
              <a:t>有效减少流感传播</a:t>
            </a:r>
            <a:endParaRPr sz="1600" b="1">
              <a:solidFill>
                <a:srgbClr val="FFFF00"/>
              </a:solidFill>
              <a:latin typeface="Arial" panose="020B0604020202020204"/>
              <a:ea typeface="Arial" panose="020B0604020202020204"/>
              <a:cs typeface="Arial" panose="020B0604020202020204"/>
              <a:sym typeface="Arial" panose="020B0604020202020204"/>
            </a:endParaRPr>
          </a:p>
        </p:txBody>
      </p:sp>
      <p:grpSp>
        <p:nvGrpSpPr>
          <p:cNvPr id="23" name="Google Shape;927;p13"/>
          <p:cNvGrpSpPr/>
          <p:nvPr/>
        </p:nvGrpSpPr>
        <p:grpSpPr>
          <a:xfrm>
            <a:off x="8188680" y="5900253"/>
            <a:ext cx="1400001" cy="123095"/>
            <a:chOff x="9846640" y="4293652"/>
            <a:chExt cx="1523787" cy="125402"/>
          </a:xfrm>
        </p:grpSpPr>
        <p:sp>
          <p:nvSpPr>
            <p:cNvPr id="24" name="Google Shape;928;p13"/>
            <p:cNvSpPr txBox="1"/>
            <p:nvPr/>
          </p:nvSpPr>
          <p:spPr>
            <a:xfrm>
              <a:off x="10171252" y="4293652"/>
              <a:ext cx="1199175" cy="125402"/>
            </a:xfrm>
            <a:prstGeom prst="rect">
              <a:avLst/>
            </a:prstGeom>
            <a:noFill/>
            <a:ln>
              <a:noFill/>
            </a:ln>
          </p:spPr>
          <p:txBody>
            <a:bodyPr spcFirstLastPara="1" wrap="square" lIns="91400" tIns="0" rIns="91400" bIns="0" anchor="t" anchorCtr="0">
              <a:spAutoFit/>
            </a:bodyPr>
            <a:lstStyle/>
            <a:p>
              <a:pPr marL="0" marR="0" lvl="0" indent="0" algn="l" rtl="0">
                <a:spcBef>
                  <a:spcPts val="0"/>
                </a:spcBef>
                <a:spcAft>
                  <a:spcPts val="0"/>
                </a:spcAft>
                <a:buNone/>
              </a:pPr>
              <a:r>
                <a:rPr lang="zh-CN" sz="800" b="1">
                  <a:solidFill>
                    <a:schemeClr val="dk1"/>
                  </a:solidFill>
                  <a:latin typeface="Arial" panose="020B0604020202020204"/>
                  <a:ea typeface="Arial" panose="020B0604020202020204"/>
                  <a:cs typeface="Arial" panose="020B0604020202020204"/>
                  <a:sym typeface="Arial" panose="020B0604020202020204"/>
                </a:rPr>
                <a:t>安慰剂 (n=353)</a:t>
              </a:r>
              <a:endParaRPr sz="1800" b="1">
                <a:solidFill>
                  <a:schemeClr val="dk1"/>
                </a:solidFill>
                <a:latin typeface="Arial" panose="020B0604020202020204"/>
                <a:ea typeface="Arial" panose="020B0604020202020204"/>
                <a:cs typeface="Arial" panose="020B0604020202020204"/>
                <a:sym typeface="Arial" panose="020B0604020202020204"/>
              </a:endParaRPr>
            </a:p>
          </p:txBody>
        </p:sp>
        <p:cxnSp>
          <p:nvCxnSpPr>
            <p:cNvPr id="25" name="Google Shape;929;p13"/>
            <p:cNvCxnSpPr/>
            <p:nvPr/>
          </p:nvCxnSpPr>
          <p:spPr>
            <a:xfrm>
              <a:off x="9846640" y="4379021"/>
              <a:ext cx="335911" cy="0"/>
            </a:xfrm>
            <a:prstGeom prst="straightConnector1">
              <a:avLst/>
            </a:prstGeom>
            <a:noFill/>
            <a:ln w="15875" cap="flat" cmpd="sng">
              <a:solidFill>
                <a:schemeClr val="dk1"/>
              </a:solidFill>
              <a:prstDash val="dash"/>
              <a:round/>
              <a:headEnd type="none" w="sm" len="sm"/>
              <a:tailEnd type="none" w="sm" len="sm"/>
            </a:ln>
          </p:spPr>
        </p:cxnSp>
        <p:sp>
          <p:nvSpPr>
            <p:cNvPr id="26" name="Google Shape;930;p13"/>
            <p:cNvSpPr/>
            <p:nvPr/>
          </p:nvSpPr>
          <p:spPr>
            <a:xfrm>
              <a:off x="9938760" y="4344948"/>
              <a:ext cx="70726" cy="68151"/>
            </a:xfrm>
            <a:prstGeom prst="ellipse">
              <a:avLst/>
            </a:prstGeom>
            <a:solidFill>
              <a:schemeClr val="dk1"/>
            </a:solidFill>
            <a:ln>
              <a:noFill/>
            </a:ln>
          </p:spPr>
          <p:txBody>
            <a:bodyPr spcFirstLastPara="1" wrap="square" lIns="91400" tIns="45675" rIns="91400" bIns="45675" anchor="t" anchorCtr="0">
              <a:noAutofit/>
            </a:bodyPr>
            <a:lstStyle/>
            <a:p>
              <a:pPr marL="0" marR="0" lvl="0" indent="0" algn="l" rtl="0">
                <a:spcBef>
                  <a:spcPts val="0"/>
                </a:spcBef>
                <a:spcAft>
                  <a:spcPts val="0"/>
                </a:spcAft>
                <a:buNone/>
              </a:pPr>
              <a:endParaRPr sz="800" b="1">
                <a:solidFill>
                  <a:srgbClr val="A2A2A2"/>
                </a:solidFill>
                <a:latin typeface="Arial" panose="020B0604020202020204"/>
                <a:ea typeface="Arial" panose="020B0604020202020204"/>
                <a:cs typeface="Arial" panose="020B0604020202020204"/>
                <a:sym typeface="Arial" panose="020B0604020202020204"/>
              </a:endParaRPr>
            </a:p>
          </p:txBody>
        </p:sp>
      </p:grpSp>
      <p:grpSp>
        <p:nvGrpSpPr>
          <p:cNvPr id="27" name="Google Shape;931;p13"/>
          <p:cNvGrpSpPr/>
          <p:nvPr/>
        </p:nvGrpSpPr>
        <p:grpSpPr>
          <a:xfrm>
            <a:off x="5478266" y="5910619"/>
            <a:ext cx="1493957" cy="123095"/>
            <a:chOff x="9875789" y="3730392"/>
            <a:chExt cx="1626049" cy="125402"/>
          </a:xfrm>
        </p:grpSpPr>
        <p:sp>
          <p:nvSpPr>
            <p:cNvPr id="28" name="Google Shape;932;p13"/>
            <p:cNvSpPr txBox="1"/>
            <p:nvPr/>
          </p:nvSpPr>
          <p:spPr>
            <a:xfrm>
              <a:off x="10171252" y="3730392"/>
              <a:ext cx="1330586" cy="125402"/>
            </a:xfrm>
            <a:prstGeom prst="rect">
              <a:avLst/>
            </a:prstGeom>
            <a:noFill/>
            <a:ln>
              <a:noFill/>
            </a:ln>
          </p:spPr>
          <p:txBody>
            <a:bodyPr spcFirstLastPara="1" wrap="square" lIns="91400" tIns="0" rIns="91400" bIns="0" anchor="t" anchorCtr="0">
              <a:spAutoFit/>
            </a:bodyPr>
            <a:lstStyle/>
            <a:p>
              <a:pPr marL="0" marR="0" lvl="0" indent="0" algn="l" rtl="0">
                <a:spcBef>
                  <a:spcPts val="0"/>
                </a:spcBef>
                <a:spcAft>
                  <a:spcPts val="0"/>
                </a:spcAft>
                <a:buNone/>
              </a:pPr>
              <a:r>
                <a:rPr lang="zh-CN" sz="800" b="1">
                  <a:solidFill>
                    <a:srgbClr val="C00000"/>
                  </a:solidFill>
                  <a:latin typeface="Arial" panose="020B0604020202020204"/>
                  <a:ea typeface="Arial" panose="020B0604020202020204"/>
                  <a:cs typeface="Arial" panose="020B0604020202020204"/>
                  <a:sym typeface="Arial" panose="020B0604020202020204"/>
                </a:rPr>
                <a:t>玛巴洛沙韦 (n=355)</a:t>
              </a:r>
              <a:endParaRPr sz="800" b="1">
                <a:solidFill>
                  <a:srgbClr val="C00000"/>
                </a:solidFill>
                <a:latin typeface="Arial" panose="020B0604020202020204"/>
                <a:ea typeface="Arial" panose="020B0604020202020204"/>
                <a:cs typeface="Arial" panose="020B0604020202020204"/>
                <a:sym typeface="Arial" panose="020B0604020202020204"/>
              </a:endParaRPr>
            </a:p>
          </p:txBody>
        </p:sp>
        <p:cxnSp>
          <p:nvCxnSpPr>
            <p:cNvPr id="29" name="Google Shape;933;p13"/>
            <p:cNvCxnSpPr/>
            <p:nvPr/>
          </p:nvCxnSpPr>
          <p:spPr>
            <a:xfrm>
              <a:off x="9875789" y="3815762"/>
              <a:ext cx="277613" cy="0"/>
            </a:xfrm>
            <a:prstGeom prst="straightConnector1">
              <a:avLst/>
            </a:prstGeom>
            <a:noFill/>
            <a:ln w="25400" cap="flat" cmpd="sng">
              <a:solidFill>
                <a:srgbClr val="C00000"/>
              </a:solidFill>
              <a:prstDash val="solid"/>
              <a:round/>
              <a:headEnd type="none" w="sm" len="sm"/>
              <a:tailEnd type="none" w="sm" len="sm"/>
            </a:ln>
          </p:spPr>
        </p:cxnSp>
        <p:sp>
          <p:nvSpPr>
            <p:cNvPr id="30" name="Google Shape;934;p13"/>
            <p:cNvSpPr/>
            <p:nvPr/>
          </p:nvSpPr>
          <p:spPr>
            <a:xfrm>
              <a:off x="9967909" y="3781688"/>
              <a:ext cx="70726" cy="68151"/>
            </a:xfrm>
            <a:prstGeom prst="ellipse">
              <a:avLst/>
            </a:prstGeom>
            <a:solidFill>
              <a:srgbClr val="C00000"/>
            </a:solidFill>
            <a:ln>
              <a:noFill/>
            </a:ln>
          </p:spPr>
          <p:txBody>
            <a:bodyPr spcFirstLastPara="1" wrap="square" lIns="91400" tIns="45675" rIns="91400" bIns="45675" anchor="t" anchorCtr="0">
              <a:noAutofit/>
            </a:bodyPr>
            <a:lstStyle/>
            <a:p>
              <a:pPr marL="0" marR="0" lvl="0" indent="0" algn="l" rtl="0">
                <a:spcBef>
                  <a:spcPts val="0"/>
                </a:spcBef>
                <a:spcAft>
                  <a:spcPts val="0"/>
                </a:spcAft>
                <a:buNone/>
              </a:pPr>
              <a:endParaRPr sz="800" b="1">
                <a:solidFill>
                  <a:srgbClr val="595959"/>
                </a:solidFill>
                <a:latin typeface="Arial" panose="020B0604020202020204"/>
                <a:ea typeface="Arial" panose="020B0604020202020204"/>
                <a:cs typeface="Arial" panose="020B0604020202020204"/>
                <a:sym typeface="Arial" panose="020B0604020202020204"/>
              </a:endParaRPr>
            </a:p>
          </p:txBody>
        </p:sp>
      </p:grpSp>
      <p:grpSp>
        <p:nvGrpSpPr>
          <p:cNvPr id="31" name="Google Shape;935;p13"/>
          <p:cNvGrpSpPr/>
          <p:nvPr/>
        </p:nvGrpSpPr>
        <p:grpSpPr>
          <a:xfrm>
            <a:off x="6860675" y="5900622"/>
            <a:ext cx="1758257" cy="126538"/>
            <a:chOff x="9875789" y="4012017"/>
            <a:chExt cx="1755129" cy="123082"/>
          </a:xfrm>
        </p:grpSpPr>
        <p:sp>
          <p:nvSpPr>
            <p:cNvPr id="32" name="Google Shape;936;p13"/>
            <p:cNvSpPr txBox="1"/>
            <p:nvPr/>
          </p:nvSpPr>
          <p:spPr>
            <a:xfrm>
              <a:off x="10171254" y="4012017"/>
              <a:ext cx="1459664" cy="123082"/>
            </a:xfrm>
            <a:prstGeom prst="rect">
              <a:avLst/>
            </a:prstGeom>
            <a:noFill/>
            <a:ln>
              <a:noFill/>
            </a:ln>
          </p:spPr>
          <p:txBody>
            <a:bodyPr spcFirstLastPara="1" wrap="square" lIns="91400" tIns="0" rIns="91400" bIns="0" anchor="t" anchorCtr="0">
              <a:spAutoFit/>
            </a:bodyPr>
            <a:lstStyle/>
            <a:p>
              <a:pPr marL="0" marR="0" lvl="0" indent="0" algn="l" rtl="0">
                <a:spcBef>
                  <a:spcPts val="0"/>
                </a:spcBef>
                <a:spcAft>
                  <a:spcPts val="0"/>
                </a:spcAft>
                <a:buNone/>
              </a:pPr>
              <a:r>
                <a:rPr lang="zh-CN" sz="800" b="1">
                  <a:solidFill>
                    <a:srgbClr val="0180B5"/>
                  </a:solidFill>
                  <a:latin typeface="Arial" panose="020B0604020202020204"/>
                  <a:ea typeface="Arial" panose="020B0604020202020204"/>
                  <a:cs typeface="Arial" panose="020B0604020202020204"/>
                  <a:sym typeface="Arial" panose="020B0604020202020204"/>
                </a:rPr>
                <a:t>奥司他韦 (n=360)</a:t>
              </a:r>
              <a:endParaRPr sz="800" b="1" baseline="30000">
                <a:solidFill>
                  <a:srgbClr val="0180B5"/>
                </a:solidFill>
                <a:latin typeface="Arial" panose="020B0604020202020204"/>
                <a:ea typeface="Arial" panose="020B0604020202020204"/>
                <a:cs typeface="Arial" panose="020B0604020202020204"/>
                <a:sym typeface="Arial" panose="020B0604020202020204"/>
              </a:endParaRPr>
            </a:p>
          </p:txBody>
        </p:sp>
        <p:cxnSp>
          <p:nvCxnSpPr>
            <p:cNvPr id="33" name="Google Shape;937;p13"/>
            <p:cNvCxnSpPr/>
            <p:nvPr/>
          </p:nvCxnSpPr>
          <p:spPr>
            <a:xfrm>
              <a:off x="9875789" y="4097393"/>
              <a:ext cx="277613" cy="0"/>
            </a:xfrm>
            <a:prstGeom prst="straightConnector1">
              <a:avLst/>
            </a:prstGeom>
            <a:noFill/>
            <a:ln w="15875" cap="flat" cmpd="sng">
              <a:solidFill>
                <a:srgbClr val="0180B5"/>
              </a:solidFill>
              <a:prstDash val="dash"/>
              <a:round/>
              <a:headEnd type="none" w="sm" len="sm"/>
              <a:tailEnd type="none" w="sm" len="sm"/>
            </a:ln>
          </p:spPr>
        </p:cxnSp>
        <p:sp>
          <p:nvSpPr>
            <p:cNvPr id="34" name="Google Shape;938;p13"/>
            <p:cNvSpPr/>
            <p:nvPr/>
          </p:nvSpPr>
          <p:spPr>
            <a:xfrm>
              <a:off x="9967909" y="4063319"/>
              <a:ext cx="70726" cy="68151"/>
            </a:xfrm>
            <a:prstGeom prst="ellipse">
              <a:avLst/>
            </a:prstGeom>
            <a:solidFill>
              <a:srgbClr val="0180B5"/>
            </a:solidFill>
            <a:ln>
              <a:noFill/>
            </a:ln>
          </p:spPr>
          <p:txBody>
            <a:bodyPr spcFirstLastPara="1" wrap="square" lIns="91400" tIns="45675" rIns="91400" bIns="45675" anchor="t" anchorCtr="0">
              <a:noAutofit/>
            </a:bodyPr>
            <a:lstStyle/>
            <a:p>
              <a:pPr marL="0" marR="0" lvl="0" indent="0" algn="l" rtl="0">
                <a:spcBef>
                  <a:spcPts val="0"/>
                </a:spcBef>
                <a:spcAft>
                  <a:spcPts val="0"/>
                </a:spcAft>
                <a:buNone/>
              </a:pPr>
              <a:endParaRPr sz="800" b="1">
                <a:solidFill>
                  <a:srgbClr val="595959"/>
                </a:solidFill>
                <a:latin typeface="Arial" panose="020B0604020202020204"/>
                <a:ea typeface="Arial" panose="020B0604020202020204"/>
                <a:cs typeface="Arial" panose="020B0604020202020204"/>
                <a:sym typeface="Arial" panose="020B0604020202020204"/>
              </a:endParaRPr>
            </a:p>
          </p:txBody>
        </p:sp>
      </p:grpSp>
      <p:sp>
        <p:nvSpPr>
          <p:cNvPr id="35" name="Google Shape;939;p13"/>
          <p:cNvSpPr txBox="1"/>
          <p:nvPr/>
        </p:nvSpPr>
        <p:spPr>
          <a:xfrm>
            <a:off x="715986" y="247334"/>
            <a:ext cx="6708398" cy="996061"/>
          </a:xfrm>
          <a:prstGeom prst="rect">
            <a:avLst/>
          </a:prstGeom>
          <a:noFill/>
          <a:ln>
            <a:noFill/>
          </a:ln>
        </p:spPr>
        <p:txBody>
          <a:bodyPr spcFirstLastPara="1" wrap="square" lIns="0" tIns="0" rIns="0" bIns="0" anchor="ctr" anchorCtr="0">
            <a:normAutofit/>
          </a:bodyPr>
          <a:lstStyle/>
          <a:p>
            <a:pPr marL="0" marR="0" lvl="0" indent="0" algn="ctr" rtl="0">
              <a:lnSpc>
                <a:spcPct val="90000"/>
              </a:lnSpc>
              <a:spcBef>
                <a:spcPts val="0"/>
              </a:spcBef>
              <a:spcAft>
                <a:spcPts val="0"/>
              </a:spcAft>
              <a:buClr>
                <a:schemeClr val="dk1"/>
              </a:buClr>
              <a:buSzPts val="1800"/>
              <a:buFont typeface="Arial" panose="020B0604020202020204"/>
              <a:buNone/>
            </a:pPr>
            <a:endParaRPr dirty="0"/>
          </a:p>
        </p:txBody>
      </p:sp>
      <p:grpSp>
        <p:nvGrpSpPr>
          <p:cNvPr id="36" name="Google Shape;940;p13"/>
          <p:cNvGrpSpPr/>
          <p:nvPr/>
        </p:nvGrpSpPr>
        <p:grpSpPr>
          <a:xfrm>
            <a:off x="555664" y="2279766"/>
            <a:ext cx="4914589" cy="3400680"/>
            <a:chOff x="501152" y="-4130805"/>
            <a:chExt cx="4905204" cy="3400680"/>
          </a:xfrm>
        </p:grpSpPr>
        <p:sp>
          <p:nvSpPr>
            <p:cNvPr id="37" name="Google Shape;941;p13"/>
            <p:cNvSpPr txBox="1"/>
            <p:nvPr/>
          </p:nvSpPr>
          <p:spPr>
            <a:xfrm>
              <a:off x="2279958" y="-918165"/>
              <a:ext cx="3126398" cy="184666"/>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zh-CN" sz="1200" b="1">
                  <a:solidFill>
                    <a:schemeClr val="dk1"/>
                  </a:solidFill>
                  <a:latin typeface="Arial" panose="020B0604020202020204"/>
                  <a:ea typeface="Arial" panose="020B0604020202020204"/>
                  <a:cs typeface="Arial" panose="020B0604020202020204"/>
                  <a:sym typeface="Arial" panose="020B0604020202020204"/>
                </a:rPr>
                <a:t>TCID 50 半数组织培养感染剂量</a:t>
              </a:r>
              <a:endParaRPr sz="1200" b="1">
                <a:solidFill>
                  <a:schemeClr val="dk1"/>
                </a:solidFill>
                <a:latin typeface="Arial" panose="020B0604020202020204"/>
                <a:ea typeface="Arial" panose="020B0604020202020204"/>
                <a:cs typeface="Arial" panose="020B0604020202020204"/>
                <a:sym typeface="Arial" panose="020B0604020202020204"/>
              </a:endParaRPr>
            </a:p>
          </p:txBody>
        </p:sp>
        <p:sp>
          <p:nvSpPr>
            <p:cNvPr id="38" name="Google Shape;942;p13"/>
            <p:cNvSpPr txBox="1"/>
            <p:nvPr/>
          </p:nvSpPr>
          <p:spPr>
            <a:xfrm>
              <a:off x="951704" y="-1183223"/>
              <a:ext cx="314124" cy="360159"/>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zh-CN" sz="1200" b="1">
                  <a:solidFill>
                    <a:schemeClr val="dk1"/>
                  </a:solidFill>
                  <a:latin typeface="Arial" panose="020B0604020202020204"/>
                  <a:ea typeface="Arial" panose="020B0604020202020204"/>
                  <a:cs typeface="Arial" panose="020B0604020202020204"/>
                  <a:sym typeface="Arial" panose="020B0604020202020204"/>
                </a:rPr>
                <a:t>0</a:t>
              </a:r>
              <a:endParaRPr sz="2800" b="1">
                <a:solidFill>
                  <a:schemeClr val="dk1"/>
                </a:solidFill>
                <a:latin typeface="Arial" panose="020B0604020202020204"/>
                <a:ea typeface="Arial" panose="020B0604020202020204"/>
                <a:cs typeface="Arial" panose="020B0604020202020204"/>
                <a:sym typeface="Arial" panose="020B0604020202020204"/>
              </a:endParaRPr>
            </a:p>
          </p:txBody>
        </p:sp>
        <p:sp>
          <p:nvSpPr>
            <p:cNvPr id="39" name="Google Shape;943;p13"/>
            <p:cNvSpPr txBox="1"/>
            <p:nvPr/>
          </p:nvSpPr>
          <p:spPr>
            <a:xfrm>
              <a:off x="3720775" y="-1183223"/>
              <a:ext cx="314124" cy="360159"/>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zh-CN" sz="1200" b="1">
                  <a:solidFill>
                    <a:schemeClr val="dk1"/>
                  </a:solidFill>
                  <a:latin typeface="Arial" panose="020B0604020202020204"/>
                  <a:ea typeface="Arial" panose="020B0604020202020204"/>
                  <a:cs typeface="Arial" panose="020B0604020202020204"/>
                  <a:sym typeface="Arial" panose="020B0604020202020204"/>
                </a:rPr>
                <a:t>6</a:t>
              </a:r>
              <a:endParaRPr sz="2800" b="1">
                <a:solidFill>
                  <a:schemeClr val="dk1"/>
                </a:solidFill>
                <a:latin typeface="Arial" panose="020B0604020202020204"/>
                <a:ea typeface="Arial" panose="020B0604020202020204"/>
                <a:cs typeface="Arial" panose="020B0604020202020204"/>
                <a:sym typeface="Arial" panose="020B0604020202020204"/>
              </a:endParaRPr>
            </a:p>
          </p:txBody>
        </p:sp>
        <p:sp>
          <p:nvSpPr>
            <p:cNvPr id="40" name="Google Shape;944;p13"/>
            <p:cNvSpPr txBox="1"/>
            <p:nvPr/>
          </p:nvSpPr>
          <p:spPr>
            <a:xfrm>
              <a:off x="4643805" y="-1183223"/>
              <a:ext cx="314124" cy="360159"/>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zh-CN" sz="1200" b="1">
                  <a:solidFill>
                    <a:schemeClr val="dk1"/>
                  </a:solidFill>
                  <a:latin typeface="Arial" panose="020B0604020202020204"/>
                  <a:ea typeface="Arial" panose="020B0604020202020204"/>
                  <a:cs typeface="Arial" panose="020B0604020202020204"/>
                  <a:sym typeface="Arial" panose="020B0604020202020204"/>
                </a:rPr>
                <a:t>8</a:t>
              </a:r>
              <a:endParaRPr sz="2800" b="1">
                <a:solidFill>
                  <a:schemeClr val="dk1"/>
                </a:solidFill>
                <a:latin typeface="Arial" panose="020B0604020202020204"/>
                <a:ea typeface="Arial" panose="020B0604020202020204"/>
                <a:cs typeface="Arial" panose="020B0604020202020204"/>
                <a:sym typeface="Arial" panose="020B0604020202020204"/>
              </a:endParaRPr>
            </a:p>
          </p:txBody>
        </p:sp>
        <p:sp>
          <p:nvSpPr>
            <p:cNvPr id="41" name="Google Shape;945;p13"/>
            <p:cNvSpPr txBox="1"/>
            <p:nvPr/>
          </p:nvSpPr>
          <p:spPr>
            <a:xfrm>
              <a:off x="4182289" y="-1183223"/>
              <a:ext cx="314124" cy="360159"/>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zh-CN" sz="1200" b="1">
                  <a:solidFill>
                    <a:schemeClr val="dk1"/>
                  </a:solidFill>
                  <a:latin typeface="Arial" panose="020B0604020202020204"/>
                  <a:ea typeface="Arial" panose="020B0604020202020204"/>
                  <a:cs typeface="Arial" panose="020B0604020202020204"/>
                  <a:sym typeface="Arial" panose="020B0604020202020204"/>
                </a:rPr>
                <a:t>7</a:t>
              </a:r>
              <a:endParaRPr sz="2800" b="1">
                <a:solidFill>
                  <a:schemeClr val="dk1"/>
                </a:solidFill>
                <a:latin typeface="Arial" panose="020B0604020202020204"/>
                <a:ea typeface="Arial" panose="020B0604020202020204"/>
                <a:cs typeface="Arial" panose="020B0604020202020204"/>
                <a:sym typeface="Arial" panose="020B0604020202020204"/>
              </a:endParaRPr>
            </a:p>
          </p:txBody>
        </p:sp>
        <p:sp>
          <p:nvSpPr>
            <p:cNvPr id="42" name="Google Shape;946;p13"/>
            <p:cNvSpPr txBox="1"/>
            <p:nvPr/>
          </p:nvSpPr>
          <p:spPr>
            <a:xfrm>
              <a:off x="1874729" y="-1183223"/>
              <a:ext cx="314124" cy="360159"/>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zh-CN" sz="1000" b="1">
                  <a:solidFill>
                    <a:srgbClr val="595959"/>
                  </a:solidFill>
                  <a:latin typeface="Arial" panose="020B0604020202020204"/>
                  <a:ea typeface="Arial" panose="020B0604020202020204"/>
                  <a:cs typeface="Arial" panose="020B0604020202020204"/>
                  <a:sym typeface="Arial" panose="020B0604020202020204"/>
                </a:rPr>
                <a:t>2</a:t>
              </a:r>
              <a:endParaRPr sz="1800" b="1">
                <a:solidFill>
                  <a:srgbClr val="595959"/>
                </a:solidFill>
                <a:latin typeface="Arial" panose="020B0604020202020204"/>
                <a:ea typeface="Arial" panose="020B0604020202020204"/>
                <a:cs typeface="Arial" panose="020B0604020202020204"/>
                <a:sym typeface="Arial" panose="020B0604020202020204"/>
              </a:endParaRPr>
            </a:p>
          </p:txBody>
        </p:sp>
        <p:sp>
          <p:nvSpPr>
            <p:cNvPr id="43" name="Google Shape;947;p13"/>
            <p:cNvSpPr txBox="1"/>
            <p:nvPr/>
          </p:nvSpPr>
          <p:spPr>
            <a:xfrm>
              <a:off x="3259264" y="-1183224"/>
              <a:ext cx="314124" cy="363503"/>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zh-CN" sz="1200" b="1">
                  <a:solidFill>
                    <a:schemeClr val="dk1"/>
                  </a:solidFill>
                  <a:latin typeface="Arial" panose="020B0604020202020204"/>
                  <a:ea typeface="Arial" panose="020B0604020202020204"/>
                  <a:cs typeface="Arial" panose="020B0604020202020204"/>
                  <a:sym typeface="Arial" panose="020B0604020202020204"/>
                </a:rPr>
                <a:t>5</a:t>
              </a:r>
              <a:endParaRPr sz="1200" b="1" baseline="30000">
                <a:solidFill>
                  <a:schemeClr val="dk1"/>
                </a:solidFill>
                <a:latin typeface="Arial" panose="020B0604020202020204"/>
                <a:ea typeface="Arial" panose="020B0604020202020204"/>
                <a:cs typeface="Arial" panose="020B0604020202020204"/>
                <a:sym typeface="Arial" panose="020B0604020202020204"/>
              </a:endParaRPr>
            </a:p>
          </p:txBody>
        </p:sp>
        <p:sp>
          <p:nvSpPr>
            <p:cNvPr id="44" name="Google Shape;948;p13"/>
            <p:cNvSpPr txBox="1"/>
            <p:nvPr/>
          </p:nvSpPr>
          <p:spPr>
            <a:xfrm>
              <a:off x="1413214" y="-1183223"/>
              <a:ext cx="314124" cy="360159"/>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zh-CN" sz="1200" b="1">
                  <a:solidFill>
                    <a:schemeClr val="dk1"/>
                  </a:solidFill>
                  <a:latin typeface="Arial" panose="020B0604020202020204"/>
                  <a:ea typeface="Arial" panose="020B0604020202020204"/>
                  <a:cs typeface="Arial" panose="020B0604020202020204"/>
                  <a:sym typeface="Arial" panose="020B0604020202020204"/>
                </a:rPr>
                <a:t>1</a:t>
              </a:r>
              <a:endParaRPr sz="2800" b="1">
                <a:solidFill>
                  <a:schemeClr val="dk1"/>
                </a:solidFill>
                <a:latin typeface="Arial" panose="020B0604020202020204"/>
                <a:ea typeface="Arial" panose="020B0604020202020204"/>
                <a:cs typeface="Arial" panose="020B0604020202020204"/>
                <a:sym typeface="Arial" panose="020B0604020202020204"/>
              </a:endParaRPr>
            </a:p>
          </p:txBody>
        </p:sp>
        <p:sp>
          <p:nvSpPr>
            <p:cNvPr id="45" name="Google Shape;949;p13"/>
            <p:cNvSpPr txBox="1"/>
            <p:nvPr/>
          </p:nvSpPr>
          <p:spPr>
            <a:xfrm>
              <a:off x="2797754" y="-1183223"/>
              <a:ext cx="314124" cy="360159"/>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zh-CN" sz="1000" b="1">
                  <a:solidFill>
                    <a:srgbClr val="595959"/>
                  </a:solidFill>
                  <a:latin typeface="Arial" panose="020B0604020202020204"/>
                  <a:ea typeface="Arial" panose="020B0604020202020204"/>
                  <a:cs typeface="Arial" panose="020B0604020202020204"/>
                  <a:sym typeface="Arial" panose="020B0604020202020204"/>
                </a:rPr>
                <a:t>4</a:t>
              </a:r>
              <a:endParaRPr sz="1800" b="1">
                <a:solidFill>
                  <a:srgbClr val="595959"/>
                </a:solidFill>
                <a:latin typeface="Arial" panose="020B0604020202020204"/>
                <a:ea typeface="Arial" panose="020B0604020202020204"/>
                <a:cs typeface="Arial" panose="020B0604020202020204"/>
                <a:sym typeface="Arial" panose="020B0604020202020204"/>
              </a:endParaRPr>
            </a:p>
          </p:txBody>
        </p:sp>
        <p:sp>
          <p:nvSpPr>
            <p:cNvPr id="46" name="Google Shape;950;p13"/>
            <p:cNvSpPr txBox="1"/>
            <p:nvPr/>
          </p:nvSpPr>
          <p:spPr>
            <a:xfrm>
              <a:off x="2336240" y="-1183224"/>
              <a:ext cx="314124" cy="363503"/>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zh-CN" sz="1200" b="1">
                  <a:solidFill>
                    <a:schemeClr val="dk1"/>
                  </a:solidFill>
                  <a:latin typeface="Arial" panose="020B0604020202020204"/>
                  <a:ea typeface="Arial" panose="020B0604020202020204"/>
                  <a:cs typeface="Arial" panose="020B0604020202020204"/>
                  <a:sym typeface="Arial" panose="020B0604020202020204"/>
                </a:rPr>
                <a:t>3</a:t>
              </a:r>
              <a:endParaRPr sz="1200" b="1" baseline="30000">
                <a:solidFill>
                  <a:schemeClr val="dk1"/>
                </a:solidFill>
                <a:latin typeface="Arial" panose="020B0604020202020204"/>
                <a:ea typeface="Arial" panose="020B0604020202020204"/>
                <a:cs typeface="Arial" panose="020B0604020202020204"/>
                <a:sym typeface="Arial" panose="020B0604020202020204"/>
              </a:endParaRPr>
            </a:p>
          </p:txBody>
        </p:sp>
        <p:sp>
          <p:nvSpPr>
            <p:cNvPr id="47" name="Google Shape;951;p13"/>
            <p:cNvSpPr txBox="1"/>
            <p:nvPr/>
          </p:nvSpPr>
          <p:spPr>
            <a:xfrm>
              <a:off x="659017" y="-914791"/>
              <a:ext cx="1620941" cy="184666"/>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zh-CN" sz="1200" b="1">
                  <a:solidFill>
                    <a:schemeClr val="dk1"/>
                  </a:solidFill>
                  <a:latin typeface="Arial" panose="020B0604020202020204"/>
                  <a:ea typeface="Arial" panose="020B0604020202020204"/>
                  <a:cs typeface="Arial" panose="020B0604020202020204"/>
                  <a:sym typeface="Arial" panose="020B0604020202020204"/>
                </a:rPr>
                <a:t>治疗开始时间(天)</a:t>
              </a:r>
              <a:endParaRPr sz="1200" b="1">
                <a:solidFill>
                  <a:schemeClr val="dk1"/>
                </a:solidFill>
                <a:latin typeface="Arial" panose="020B0604020202020204"/>
                <a:ea typeface="Arial" panose="020B0604020202020204"/>
                <a:cs typeface="Arial" panose="020B0604020202020204"/>
                <a:sym typeface="Arial" panose="020B0604020202020204"/>
              </a:endParaRPr>
            </a:p>
          </p:txBody>
        </p:sp>
        <p:sp>
          <p:nvSpPr>
            <p:cNvPr id="48" name="Google Shape;952;p13"/>
            <p:cNvSpPr txBox="1"/>
            <p:nvPr/>
          </p:nvSpPr>
          <p:spPr>
            <a:xfrm rot="-5400000">
              <a:off x="-803456" y="-2770569"/>
              <a:ext cx="2953493" cy="34427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zh-CN" sz="1200">
                  <a:solidFill>
                    <a:schemeClr val="dk1"/>
                  </a:solidFill>
                  <a:latin typeface="Arial" panose="020B0604020202020204"/>
                  <a:ea typeface="Arial" panose="020B0604020202020204"/>
                  <a:cs typeface="Arial" panose="020B0604020202020204"/>
                  <a:sym typeface="Arial" panose="020B0604020202020204"/>
                </a:rPr>
                <a:t>病毒滴度的平均变化值(Log</a:t>
              </a:r>
              <a:r>
                <a:rPr lang="zh-CN" sz="1200" baseline="-25000">
                  <a:solidFill>
                    <a:schemeClr val="dk1"/>
                  </a:solidFill>
                  <a:latin typeface="Arial" panose="020B0604020202020204"/>
                  <a:ea typeface="Arial" panose="020B0604020202020204"/>
                  <a:cs typeface="Arial" panose="020B0604020202020204"/>
                  <a:sym typeface="Arial" panose="020B0604020202020204"/>
                </a:rPr>
                <a:t>10</a:t>
              </a:r>
              <a:r>
                <a:rPr lang="zh-CN" sz="1200">
                  <a:solidFill>
                    <a:schemeClr val="dk1"/>
                  </a:solidFill>
                  <a:latin typeface="Arial" panose="020B0604020202020204"/>
                  <a:ea typeface="Arial" panose="020B0604020202020204"/>
                  <a:cs typeface="Arial" panose="020B0604020202020204"/>
                  <a:sym typeface="Arial" panose="020B0604020202020204"/>
                </a:rPr>
                <a:t>TCID</a:t>
              </a:r>
              <a:r>
                <a:rPr lang="zh-CN" sz="1200" baseline="-25000">
                  <a:solidFill>
                    <a:schemeClr val="dk1"/>
                  </a:solidFill>
                  <a:latin typeface="Arial" panose="020B0604020202020204"/>
                  <a:ea typeface="Arial" panose="020B0604020202020204"/>
                  <a:cs typeface="Arial" panose="020B0604020202020204"/>
                  <a:sym typeface="Arial" panose="020B0604020202020204"/>
                </a:rPr>
                <a:t>50</a:t>
              </a:r>
              <a:r>
                <a:rPr lang="zh-CN" sz="1200">
                  <a:solidFill>
                    <a:schemeClr val="dk1"/>
                  </a:solidFill>
                  <a:latin typeface="Arial" panose="020B0604020202020204"/>
                  <a:ea typeface="Arial" panose="020B0604020202020204"/>
                  <a:cs typeface="Arial" panose="020B0604020202020204"/>
                  <a:sym typeface="Arial" panose="020B0604020202020204"/>
                </a:rPr>
                <a:t>/ml)</a:t>
              </a:r>
              <a:endParaRPr sz="1200">
                <a:solidFill>
                  <a:schemeClr val="dk1"/>
                </a:solidFill>
                <a:latin typeface="Arial" panose="020B0604020202020204"/>
                <a:ea typeface="Arial" panose="020B0604020202020204"/>
                <a:cs typeface="Arial" panose="020B0604020202020204"/>
                <a:sym typeface="Arial" panose="020B0604020202020204"/>
              </a:endParaRPr>
            </a:p>
          </p:txBody>
        </p:sp>
        <p:sp>
          <p:nvSpPr>
            <p:cNvPr id="49" name="Google Shape;953;p13"/>
            <p:cNvSpPr txBox="1"/>
            <p:nvPr/>
          </p:nvSpPr>
          <p:spPr>
            <a:xfrm>
              <a:off x="833592" y="-2241789"/>
              <a:ext cx="275176" cy="402672"/>
            </a:xfrm>
            <a:prstGeom prst="rect">
              <a:avLst/>
            </a:prstGeom>
            <a:noFill/>
            <a:ln>
              <a:noFill/>
            </a:ln>
          </p:spPr>
          <p:txBody>
            <a:bodyPr spcFirstLastPara="1" wrap="square" lIns="0" tIns="0" rIns="121900" bIns="0" anchor="ctr" anchorCtr="0">
              <a:noAutofit/>
            </a:bodyPr>
            <a:lstStyle/>
            <a:p>
              <a:pPr marL="0" marR="0" lvl="0" indent="0" algn="r" rtl="0">
                <a:spcBef>
                  <a:spcPts val="0"/>
                </a:spcBef>
                <a:spcAft>
                  <a:spcPts val="0"/>
                </a:spcAft>
                <a:buNone/>
              </a:pPr>
              <a:r>
                <a:rPr lang="zh-CN" sz="1200" b="1">
                  <a:solidFill>
                    <a:schemeClr val="dk1"/>
                  </a:solidFill>
                  <a:latin typeface="Arial" panose="020B0604020202020204"/>
                  <a:ea typeface="Arial" panose="020B0604020202020204"/>
                  <a:cs typeface="Arial" panose="020B0604020202020204"/>
                  <a:sym typeface="Arial" panose="020B0604020202020204"/>
                </a:rPr>
                <a:t>-4</a:t>
              </a:r>
              <a:endParaRPr sz="1200" b="1">
                <a:solidFill>
                  <a:schemeClr val="dk1"/>
                </a:solidFill>
                <a:latin typeface="Arial" panose="020B0604020202020204"/>
                <a:ea typeface="Arial" panose="020B0604020202020204"/>
                <a:cs typeface="Arial" panose="020B0604020202020204"/>
                <a:sym typeface="Arial" panose="020B0604020202020204"/>
              </a:endParaRPr>
            </a:p>
          </p:txBody>
        </p:sp>
        <p:sp>
          <p:nvSpPr>
            <p:cNvPr id="50" name="Google Shape;954;p13"/>
            <p:cNvSpPr txBox="1"/>
            <p:nvPr/>
          </p:nvSpPr>
          <p:spPr>
            <a:xfrm>
              <a:off x="833595" y="-2997394"/>
              <a:ext cx="275176" cy="402672"/>
            </a:xfrm>
            <a:prstGeom prst="rect">
              <a:avLst/>
            </a:prstGeom>
            <a:noFill/>
            <a:ln>
              <a:noFill/>
            </a:ln>
          </p:spPr>
          <p:txBody>
            <a:bodyPr spcFirstLastPara="1" wrap="square" lIns="0" tIns="0" rIns="121900" bIns="0" anchor="ctr" anchorCtr="0">
              <a:noAutofit/>
            </a:bodyPr>
            <a:lstStyle/>
            <a:p>
              <a:pPr marL="0" marR="0" lvl="0" indent="0" algn="r" rtl="0">
                <a:spcBef>
                  <a:spcPts val="0"/>
                </a:spcBef>
                <a:spcAft>
                  <a:spcPts val="0"/>
                </a:spcAft>
                <a:buNone/>
              </a:pPr>
              <a:r>
                <a:rPr lang="zh-CN" sz="1200" b="1">
                  <a:solidFill>
                    <a:schemeClr val="dk1"/>
                  </a:solidFill>
                  <a:latin typeface="Arial" panose="020B0604020202020204"/>
                  <a:ea typeface="Arial" panose="020B0604020202020204"/>
                  <a:cs typeface="Arial" panose="020B0604020202020204"/>
                  <a:sym typeface="Arial" panose="020B0604020202020204"/>
                </a:rPr>
                <a:t>-2</a:t>
              </a:r>
              <a:endParaRPr sz="1200" b="1">
                <a:solidFill>
                  <a:schemeClr val="dk1"/>
                </a:solidFill>
                <a:latin typeface="Arial" panose="020B0604020202020204"/>
                <a:ea typeface="Arial" panose="020B0604020202020204"/>
                <a:cs typeface="Arial" panose="020B0604020202020204"/>
                <a:sym typeface="Arial" panose="020B0604020202020204"/>
              </a:endParaRPr>
            </a:p>
          </p:txBody>
        </p:sp>
        <p:sp>
          <p:nvSpPr>
            <p:cNvPr id="51" name="Google Shape;955;p13"/>
            <p:cNvSpPr txBox="1"/>
            <p:nvPr/>
          </p:nvSpPr>
          <p:spPr>
            <a:xfrm>
              <a:off x="898388" y="-3753001"/>
              <a:ext cx="210379" cy="402672"/>
            </a:xfrm>
            <a:prstGeom prst="rect">
              <a:avLst/>
            </a:prstGeom>
            <a:noFill/>
            <a:ln>
              <a:noFill/>
            </a:ln>
          </p:spPr>
          <p:txBody>
            <a:bodyPr spcFirstLastPara="1" wrap="square" lIns="0" tIns="0" rIns="121900" bIns="0" anchor="ctr" anchorCtr="0">
              <a:noAutofit/>
            </a:bodyPr>
            <a:lstStyle/>
            <a:p>
              <a:pPr marL="0" marR="0" lvl="0" indent="0" algn="r" rtl="0">
                <a:spcBef>
                  <a:spcPts val="0"/>
                </a:spcBef>
                <a:spcAft>
                  <a:spcPts val="0"/>
                </a:spcAft>
                <a:buNone/>
              </a:pPr>
              <a:r>
                <a:rPr lang="zh-CN" sz="1200" b="1">
                  <a:solidFill>
                    <a:schemeClr val="dk1"/>
                  </a:solidFill>
                  <a:latin typeface="Arial" panose="020B0604020202020204"/>
                  <a:ea typeface="Arial" panose="020B0604020202020204"/>
                  <a:cs typeface="Arial" panose="020B0604020202020204"/>
                  <a:sym typeface="Arial" panose="020B0604020202020204"/>
                </a:rPr>
                <a:t>0</a:t>
              </a:r>
              <a:endParaRPr sz="1200" b="1">
                <a:solidFill>
                  <a:schemeClr val="dk1"/>
                </a:solidFill>
                <a:latin typeface="Arial" panose="020B0604020202020204"/>
                <a:ea typeface="Arial" panose="020B0604020202020204"/>
                <a:cs typeface="Arial" panose="020B0604020202020204"/>
                <a:sym typeface="Arial" panose="020B0604020202020204"/>
              </a:endParaRPr>
            </a:p>
          </p:txBody>
        </p:sp>
        <p:sp>
          <p:nvSpPr>
            <p:cNvPr id="52" name="Google Shape;956;p13"/>
            <p:cNvSpPr txBox="1"/>
            <p:nvPr/>
          </p:nvSpPr>
          <p:spPr>
            <a:xfrm>
              <a:off x="898388" y="-4130805"/>
              <a:ext cx="210379" cy="402672"/>
            </a:xfrm>
            <a:prstGeom prst="rect">
              <a:avLst/>
            </a:prstGeom>
            <a:noFill/>
            <a:ln>
              <a:noFill/>
            </a:ln>
          </p:spPr>
          <p:txBody>
            <a:bodyPr spcFirstLastPara="1" wrap="square" lIns="0" tIns="0" rIns="121900" bIns="0" anchor="ctr" anchorCtr="0">
              <a:noAutofit/>
            </a:bodyPr>
            <a:lstStyle/>
            <a:p>
              <a:pPr marL="0" marR="0" lvl="0" indent="0" algn="r" rtl="0">
                <a:spcBef>
                  <a:spcPts val="0"/>
                </a:spcBef>
                <a:spcAft>
                  <a:spcPts val="0"/>
                </a:spcAft>
                <a:buNone/>
              </a:pPr>
              <a:r>
                <a:rPr lang="zh-CN" sz="1200" b="1">
                  <a:solidFill>
                    <a:schemeClr val="dk1"/>
                  </a:solidFill>
                  <a:latin typeface="Arial" panose="020B0604020202020204"/>
                  <a:ea typeface="Arial" panose="020B0604020202020204"/>
                  <a:cs typeface="Arial" panose="020B0604020202020204"/>
                  <a:sym typeface="Arial" panose="020B0604020202020204"/>
                </a:rPr>
                <a:t>1</a:t>
              </a:r>
              <a:endParaRPr sz="1200" b="1">
                <a:solidFill>
                  <a:schemeClr val="dk1"/>
                </a:solidFill>
                <a:latin typeface="Arial" panose="020B0604020202020204"/>
                <a:ea typeface="Arial" panose="020B0604020202020204"/>
                <a:cs typeface="Arial" panose="020B0604020202020204"/>
                <a:sym typeface="Arial" panose="020B0604020202020204"/>
              </a:endParaRPr>
            </a:p>
          </p:txBody>
        </p:sp>
        <p:sp>
          <p:nvSpPr>
            <p:cNvPr id="53" name="Google Shape;957;p13"/>
            <p:cNvSpPr txBox="1"/>
            <p:nvPr/>
          </p:nvSpPr>
          <p:spPr>
            <a:xfrm>
              <a:off x="771151" y="-1863986"/>
              <a:ext cx="337617" cy="402672"/>
            </a:xfrm>
            <a:prstGeom prst="rect">
              <a:avLst/>
            </a:prstGeom>
            <a:noFill/>
            <a:ln>
              <a:noFill/>
            </a:ln>
          </p:spPr>
          <p:txBody>
            <a:bodyPr spcFirstLastPara="1" wrap="square" lIns="0" tIns="0" rIns="121900" bIns="0" anchor="ctr" anchorCtr="0">
              <a:noAutofit/>
            </a:bodyPr>
            <a:lstStyle/>
            <a:p>
              <a:pPr marL="0" marR="0" lvl="0" indent="0" algn="r" rtl="0">
                <a:spcBef>
                  <a:spcPts val="0"/>
                </a:spcBef>
                <a:spcAft>
                  <a:spcPts val="0"/>
                </a:spcAft>
                <a:buNone/>
              </a:pPr>
              <a:r>
                <a:rPr lang="zh-CN" sz="1200" b="1">
                  <a:solidFill>
                    <a:schemeClr val="dk1"/>
                  </a:solidFill>
                  <a:latin typeface="Arial" panose="020B0604020202020204"/>
                  <a:ea typeface="Arial" panose="020B0604020202020204"/>
                  <a:cs typeface="Arial" panose="020B0604020202020204"/>
                  <a:sym typeface="Arial" panose="020B0604020202020204"/>
                </a:rPr>
                <a:t>-5</a:t>
              </a:r>
              <a:endParaRPr sz="1200" b="1">
                <a:solidFill>
                  <a:schemeClr val="dk1"/>
                </a:solidFill>
                <a:latin typeface="Arial" panose="020B0604020202020204"/>
                <a:ea typeface="Arial" panose="020B0604020202020204"/>
                <a:cs typeface="Arial" panose="020B0604020202020204"/>
                <a:sym typeface="Arial" panose="020B0604020202020204"/>
              </a:endParaRPr>
            </a:p>
          </p:txBody>
        </p:sp>
        <p:sp>
          <p:nvSpPr>
            <p:cNvPr id="54" name="Google Shape;958;p13"/>
            <p:cNvSpPr txBox="1"/>
            <p:nvPr/>
          </p:nvSpPr>
          <p:spPr>
            <a:xfrm>
              <a:off x="764493" y="-2619593"/>
              <a:ext cx="344279" cy="402672"/>
            </a:xfrm>
            <a:prstGeom prst="rect">
              <a:avLst/>
            </a:prstGeom>
            <a:noFill/>
            <a:ln>
              <a:noFill/>
            </a:ln>
          </p:spPr>
          <p:txBody>
            <a:bodyPr spcFirstLastPara="1" wrap="square" lIns="0" tIns="0" rIns="121900" bIns="0" anchor="ctr" anchorCtr="0">
              <a:noAutofit/>
            </a:bodyPr>
            <a:lstStyle/>
            <a:p>
              <a:pPr marL="0" marR="0" lvl="0" indent="0" algn="r" rtl="0">
                <a:spcBef>
                  <a:spcPts val="0"/>
                </a:spcBef>
                <a:spcAft>
                  <a:spcPts val="0"/>
                </a:spcAft>
                <a:buNone/>
              </a:pPr>
              <a:r>
                <a:rPr lang="zh-CN" sz="1200" b="1">
                  <a:solidFill>
                    <a:schemeClr val="dk1"/>
                  </a:solidFill>
                  <a:latin typeface="Arial" panose="020B0604020202020204"/>
                  <a:ea typeface="Arial" panose="020B0604020202020204"/>
                  <a:cs typeface="Arial" panose="020B0604020202020204"/>
                  <a:sym typeface="Arial" panose="020B0604020202020204"/>
                </a:rPr>
                <a:t>-3</a:t>
              </a:r>
              <a:endParaRPr sz="1200" b="1">
                <a:solidFill>
                  <a:schemeClr val="dk1"/>
                </a:solidFill>
                <a:latin typeface="Arial" panose="020B0604020202020204"/>
                <a:ea typeface="Arial" panose="020B0604020202020204"/>
                <a:cs typeface="Arial" panose="020B0604020202020204"/>
                <a:sym typeface="Arial" panose="020B0604020202020204"/>
              </a:endParaRPr>
            </a:p>
          </p:txBody>
        </p:sp>
        <p:sp>
          <p:nvSpPr>
            <p:cNvPr id="55" name="Google Shape;959;p13"/>
            <p:cNvSpPr txBox="1"/>
            <p:nvPr/>
          </p:nvSpPr>
          <p:spPr>
            <a:xfrm>
              <a:off x="807453" y="-3375199"/>
              <a:ext cx="301316" cy="402672"/>
            </a:xfrm>
            <a:prstGeom prst="rect">
              <a:avLst/>
            </a:prstGeom>
            <a:noFill/>
            <a:ln>
              <a:noFill/>
            </a:ln>
          </p:spPr>
          <p:txBody>
            <a:bodyPr spcFirstLastPara="1" wrap="square" lIns="0" tIns="0" rIns="121900" bIns="0" anchor="ctr" anchorCtr="0">
              <a:noAutofit/>
            </a:bodyPr>
            <a:lstStyle/>
            <a:p>
              <a:pPr marL="0" marR="0" lvl="0" indent="0" algn="r" rtl="0">
                <a:spcBef>
                  <a:spcPts val="0"/>
                </a:spcBef>
                <a:spcAft>
                  <a:spcPts val="0"/>
                </a:spcAft>
                <a:buNone/>
              </a:pPr>
              <a:r>
                <a:rPr lang="zh-CN" sz="1200" b="1">
                  <a:solidFill>
                    <a:schemeClr val="dk1"/>
                  </a:solidFill>
                  <a:latin typeface="Arial" panose="020B0604020202020204"/>
                  <a:ea typeface="Arial" panose="020B0604020202020204"/>
                  <a:cs typeface="Arial" panose="020B0604020202020204"/>
                  <a:sym typeface="Arial" panose="020B0604020202020204"/>
                </a:rPr>
                <a:t>-1</a:t>
              </a:r>
              <a:endParaRPr sz="1200" b="1">
                <a:solidFill>
                  <a:schemeClr val="dk1"/>
                </a:solidFill>
                <a:latin typeface="Arial" panose="020B0604020202020204"/>
                <a:ea typeface="Arial" panose="020B0604020202020204"/>
                <a:cs typeface="Arial" panose="020B0604020202020204"/>
                <a:sym typeface="Arial" panose="020B0604020202020204"/>
              </a:endParaRPr>
            </a:p>
          </p:txBody>
        </p:sp>
        <p:sp>
          <p:nvSpPr>
            <p:cNvPr id="56" name="Google Shape;960;p13"/>
            <p:cNvSpPr/>
            <p:nvPr/>
          </p:nvSpPr>
          <p:spPr>
            <a:xfrm>
              <a:off x="1106977" y="-3928369"/>
              <a:ext cx="3690936" cy="2675037"/>
            </a:xfrm>
            <a:custGeom>
              <a:avLst/>
              <a:gdLst/>
              <a:ahLst/>
              <a:cxnLst/>
              <a:rect l="l" t="t" r="r" b="b"/>
              <a:pathLst>
                <a:path w="2070" h="1084" extrusionOk="0">
                  <a:moveTo>
                    <a:pt x="2070" y="1084"/>
                  </a:moveTo>
                  <a:lnTo>
                    <a:pt x="0" y="1084"/>
                  </a:lnTo>
                  <a:lnTo>
                    <a:pt x="0" y="0"/>
                  </a:lnTo>
                </a:path>
              </a:pathLst>
            </a:custGeom>
            <a:noFill/>
            <a:ln w="19050" cap="sq" cmpd="sng">
              <a:solidFill>
                <a:srgbClr val="262626"/>
              </a:solidFill>
              <a:prstDash val="solid"/>
              <a:miter lim="800000"/>
              <a:headEnd type="none" w="sm" len="sm"/>
              <a:tailEnd type="none" w="sm" len="sm"/>
            </a:ln>
          </p:spPr>
          <p:txBody>
            <a:bodyPr spcFirstLastPara="1" wrap="square" lIns="121900" tIns="60925" rIns="121900" bIns="60925"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57" name="Google Shape;961;p13"/>
            <p:cNvSpPr/>
            <p:nvPr/>
          </p:nvSpPr>
          <p:spPr>
            <a:xfrm>
              <a:off x="1110541" y="-3538209"/>
              <a:ext cx="3687370" cy="1973097"/>
            </a:xfrm>
            <a:custGeom>
              <a:avLst/>
              <a:gdLst/>
              <a:ahLst/>
              <a:cxnLst/>
              <a:rect l="l" t="t" r="r" b="b"/>
              <a:pathLst>
                <a:path w="2068" h="708" extrusionOk="0">
                  <a:moveTo>
                    <a:pt x="2068" y="708"/>
                  </a:moveTo>
                  <a:lnTo>
                    <a:pt x="1292" y="654"/>
                  </a:lnTo>
                  <a:lnTo>
                    <a:pt x="1034" y="672"/>
                  </a:lnTo>
                  <a:lnTo>
                    <a:pt x="774" y="626"/>
                  </a:lnTo>
                  <a:lnTo>
                    <a:pt x="516" y="566"/>
                  </a:lnTo>
                  <a:lnTo>
                    <a:pt x="256" y="336"/>
                  </a:lnTo>
                  <a:lnTo>
                    <a:pt x="0" y="0"/>
                  </a:lnTo>
                </a:path>
              </a:pathLst>
            </a:custGeom>
            <a:noFill/>
            <a:ln w="15875" cap="flat" cmpd="sng">
              <a:solidFill>
                <a:srgbClr val="0180B5"/>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58" name="Google Shape;962;p13"/>
            <p:cNvSpPr/>
            <p:nvPr/>
          </p:nvSpPr>
          <p:spPr>
            <a:xfrm>
              <a:off x="1064181" y="-3605095"/>
              <a:ext cx="85588" cy="133770"/>
            </a:xfrm>
            <a:prstGeom prst="ellipse">
              <a:avLst/>
            </a:pr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59" name="Google Shape;963;p13"/>
            <p:cNvSpPr/>
            <p:nvPr/>
          </p:nvSpPr>
          <p:spPr>
            <a:xfrm>
              <a:off x="1524212" y="-2646415"/>
              <a:ext cx="102706" cy="118557"/>
            </a:xfrm>
            <a:prstGeom prst="ellipse">
              <a:avLst/>
            </a:prstGeom>
            <a:solidFill>
              <a:srgbClr val="0180B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60" name="Google Shape;964;p13"/>
            <p:cNvSpPr/>
            <p:nvPr/>
          </p:nvSpPr>
          <p:spPr>
            <a:xfrm>
              <a:off x="1987806" y="-2022157"/>
              <a:ext cx="102706" cy="118557"/>
            </a:xfrm>
            <a:prstGeom prst="ellipse">
              <a:avLst/>
            </a:prstGeom>
            <a:solidFill>
              <a:srgbClr val="0180B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61" name="Google Shape;965;p13"/>
            <p:cNvSpPr/>
            <p:nvPr/>
          </p:nvSpPr>
          <p:spPr>
            <a:xfrm>
              <a:off x="2447838" y="-1849373"/>
              <a:ext cx="102706" cy="118557"/>
            </a:xfrm>
            <a:prstGeom prst="ellipse">
              <a:avLst/>
            </a:prstGeom>
            <a:solidFill>
              <a:srgbClr val="0180B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62" name="Google Shape;966;p13"/>
            <p:cNvSpPr/>
            <p:nvPr/>
          </p:nvSpPr>
          <p:spPr>
            <a:xfrm>
              <a:off x="2911433" y="-1732325"/>
              <a:ext cx="102706" cy="118557"/>
            </a:xfrm>
            <a:prstGeom prst="ellipse">
              <a:avLst/>
            </a:prstGeom>
            <a:solidFill>
              <a:srgbClr val="0180B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63" name="Google Shape;967;p13"/>
            <p:cNvSpPr/>
            <p:nvPr/>
          </p:nvSpPr>
          <p:spPr>
            <a:xfrm>
              <a:off x="3371462" y="-1782488"/>
              <a:ext cx="102706" cy="118557"/>
            </a:xfrm>
            <a:prstGeom prst="ellipse">
              <a:avLst/>
            </a:prstGeom>
            <a:solidFill>
              <a:srgbClr val="0180B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64" name="Google Shape;968;p13"/>
            <p:cNvSpPr/>
            <p:nvPr/>
          </p:nvSpPr>
          <p:spPr>
            <a:xfrm>
              <a:off x="4755118" y="-1631998"/>
              <a:ext cx="102706" cy="118557"/>
            </a:xfrm>
            <a:prstGeom prst="ellipse">
              <a:avLst/>
            </a:prstGeom>
            <a:solidFill>
              <a:srgbClr val="0180B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65" name="Google Shape;969;p13"/>
            <p:cNvSpPr/>
            <p:nvPr/>
          </p:nvSpPr>
          <p:spPr>
            <a:xfrm>
              <a:off x="3324780" y="-2400776"/>
              <a:ext cx="85249" cy="61105"/>
            </a:xfrm>
            <a:prstGeom prst="ellipse">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900">
                <a:solidFill>
                  <a:srgbClr val="595959"/>
                </a:solidFill>
                <a:latin typeface="Arial" panose="020B0604020202020204"/>
                <a:ea typeface="Arial" panose="020B0604020202020204"/>
                <a:cs typeface="Arial" panose="020B0604020202020204"/>
                <a:sym typeface="Arial" panose="020B0604020202020204"/>
              </a:endParaRPr>
            </a:p>
          </p:txBody>
        </p:sp>
        <p:sp>
          <p:nvSpPr>
            <p:cNvPr id="66" name="Google Shape;970;p13"/>
            <p:cNvSpPr/>
            <p:nvPr/>
          </p:nvSpPr>
          <p:spPr>
            <a:xfrm>
              <a:off x="1110391" y="-3565439"/>
              <a:ext cx="3690935" cy="1856050"/>
            </a:xfrm>
            <a:custGeom>
              <a:avLst/>
              <a:gdLst/>
              <a:ahLst/>
              <a:cxnLst/>
              <a:rect l="l" t="t" r="r" b="b"/>
              <a:pathLst>
                <a:path w="10000" h="10000" extrusionOk="0">
                  <a:moveTo>
                    <a:pt x="10000" y="10000"/>
                  </a:moveTo>
                  <a:lnTo>
                    <a:pt x="6280" y="9728"/>
                  </a:lnTo>
                  <a:lnTo>
                    <a:pt x="5005" y="9249"/>
                  </a:lnTo>
                  <a:lnTo>
                    <a:pt x="3763" y="6824"/>
                  </a:lnTo>
                  <a:lnTo>
                    <a:pt x="2502" y="6006"/>
                  </a:lnTo>
                  <a:lnTo>
                    <a:pt x="1260" y="2562"/>
                  </a:lnTo>
                  <a:cubicBezTo>
                    <a:pt x="845" y="1741"/>
                    <a:pt x="415" y="821"/>
                    <a:pt x="0" y="0"/>
                  </a:cubicBezTo>
                </a:path>
              </a:pathLst>
            </a:custGeom>
            <a:noFill/>
            <a:ln w="15875" cap="flat" cmpd="sng">
              <a:solidFill>
                <a:schemeClr val="dk1"/>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67" name="Google Shape;971;p13"/>
            <p:cNvSpPr/>
            <p:nvPr/>
          </p:nvSpPr>
          <p:spPr>
            <a:xfrm>
              <a:off x="1067598" y="-3611946"/>
              <a:ext cx="102705" cy="118557"/>
            </a:xfrm>
            <a:prstGeom prst="ellipse">
              <a:avLst/>
            </a:prstGeom>
            <a:solidFill>
              <a:schemeClr val="dk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68" name="Google Shape;972;p13"/>
            <p:cNvSpPr/>
            <p:nvPr/>
          </p:nvSpPr>
          <p:spPr>
            <a:xfrm>
              <a:off x="1523616" y="-3153667"/>
              <a:ext cx="102705" cy="118557"/>
            </a:xfrm>
            <a:prstGeom prst="ellipse">
              <a:avLst/>
            </a:prstGeom>
            <a:solidFill>
              <a:schemeClr val="dk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69" name="Google Shape;973;p13"/>
            <p:cNvSpPr/>
            <p:nvPr/>
          </p:nvSpPr>
          <p:spPr>
            <a:xfrm>
              <a:off x="1983200" y="-2513889"/>
              <a:ext cx="102705" cy="118557"/>
            </a:xfrm>
            <a:prstGeom prst="ellipse">
              <a:avLst/>
            </a:prstGeom>
            <a:solidFill>
              <a:schemeClr val="dk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70" name="Google Shape;974;p13"/>
            <p:cNvSpPr/>
            <p:nvPr/>
          </p:nvSpPr>
          <p:spPr>
            <a:xfrm>
              <a:off x="2445235" y="-2350366"/>
              <a:ext cx="102705" cy="118557"/>
            </a:xfrm>
            <a:prstGeom prst="ellipse">
              <a:avLst/>
            </a:prstGeom>
            <a:solidFill>
              <a:schemeClr val="dk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71" name="Google Shape;975;p13"/>
            <p:cNvSpPr/>
            <p:nvPr/>
          </p:nvSpPr>
          <p:spPr>
            <a:xfrm>
              <a:off x="2904818" y="-1908238"/>
              <a:ext cx="102705" cy="118557"/>
            </a:xfrm>
            <a:prstGeom prst="ellipse">
              <a:avLst/>
            </a:prstGeom>
            <a:solidFill>
              <a:schemeClr val="dk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72" name="Google Shape;976;p13"/>
            <p:cNvSpPr/>
            <p:nvPr/>
          </p:nvSpPr>
          <p:spPr>
            <a:xfrm>
              <a:off x="3370865" y="-1821909"/>
              <a:ext cx="102705" cy="118557"/>
            </a:xfrm>
            <a:prstGeom prst="ellipse">
              <a:avLst/>
            </a:prstGeom>
            <a:solidFill>
              <a:schemeClr val="dk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73" name="Google Shape;977;p13"/>
            <p:cNvSpPr/>
            <p:nvPr/>
          </p:nvSpPr>
          <p:spPr>
            <a:xfrm>
              <a:off x="4752515" y="-1773185"/>
              <a:ext cx="102705" cy="118557"/>
            </a:xfrm>
            <a:prstGeom prst="ellipse">
              <a:avLst/>
            </a:prstGeom>
            <a:solidFill>
              <a:schemeClr val="dk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74" name="Google Shape;978;p13"/>
            <p:cNvSpPr/>
            <p:nvPr/>
          </p:nvSpPr>
          <p:spPr>
            <a:xfrm>
              <a:off x="1111849" y="-3526713"/>
              <a:ext cx="3699055" cy="1964289"/>
            </a:xfrm>
            <a:custGeom>
              <a:avLst/>
              <a:gdLst/>
              <a:ahLst/>
              <a:cxnLst/>
              <a:rect l="l" t="t" r="r" b="b"/>
              <a:pathLst>
                <a:path w="10022" h="10127" extrusionOk="0">
                  <a:moveTo>
                    <a:pt x="0" y="0"/>
                  </a:moveTo>
                  <a:lnTo>
                    <a:pt x="1253" y="8879"/>
                  </a:lnTo>
                  <a:lnTo>
                    <a:pt x="2502" y="9483"/>
                  </a:lnTo>
                  <a:lnTo>
                    <a:pt x="3749" y="8931"/>
                  </a:lnTo>
                  <a:lnTo>
                    <a:pt x="5019" y="9904"/>
                  </a:lnTo>
                  <a:lnTo>
                    <a:pt x="6280" y="8991"/>
                  </a:lnTo>
                  <a:cubicBezTo>
                    <a:pt x="7530" y="9317"/>
                    <a:pt x="8772" y="9801"/>
                    <a:pt x="10022" y="10127"/>
                  </a:cubicBezTo>
                </a:path>
              </a:pathLst>
            </a:custGeom>
            <a:noFill/>
            <a:ln w="25400" cap="flat" cmpd="sng">
              <a:solidFill>
                <a:srgbClr val="C00000"/>
              </a:solidFill>
              <a:prstDash val="solid"/>
              <a:round/>
              <a:headEnd type="none" w="sm" len="sm"/>
              <a:tailEnd type="none" w="sm" len="sm"/>
            </a:ln>
          </p:spPr>
          <p:txBody>
            <a:bodyPr spcFirstLastPara="1" wrap="square" lIns="121900" tIns="60925" rIns="121900" bIns="60925"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75" name="Google Shape;979;p13"/>
            <p:cNvSpPr/>
            <p:nvPr/>
          </p:nvSpPr>
          <p:spPr>
            <a:xfrm>
              <a:off x="4753972" y="-1623071"/>
              <a:ext cx="102704" cy="118557"/>
            </a:xfrm>
            <a:prstGeom prst="ellipse">
              <a:avLst/>
            </a:prstGeom>
            <a:solidFill>
              <a:srgbClr val="C00000"/>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76" name="Google Shape;980;p13"/>
            <p:cNvSpPr/>
            <p:nvPr/>
          </p:nvSpPr>
          <p:spPr>
            <a:xfrm>
              <a:off x="3372322" y="-1840139"/>
              <a:ext cx="102704" cy="118557"/>
            </a:xfrm>
            <a:prstGeom prst="ellipse">
              <a:avLst/>
            </a:prstGeom>
            <a:solidFill>
              <a:srgbClr val="C00000"/>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77" name="Google Shape;981;p13"/>
            <p:cNvSpPr/>
            <p:nvPr/>
          </p:nvSpPr>
          <p:spPr>
            <a:xfrm>
              <a:off x="2906275" y="-1667059"/>
              <a:ext cx="102704" cy="118557"/>
            </a:xfrm>
            <a:prstGeom prst="ellipse">
              <a:avLst/>
            </a:prstGeom>
            <a:solidFill>
              <a:srgbClr val="C00000"/>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78" name="Google Shape;982;p13"/>
            <p:cNvSpPr/>
            <p:nvPr/>
          </p:nvSpPr>
          <p:spPr>
            <a:xfrm>
              <a:off x="2446693" y="-1854080"/>
              <a:ext cx="102704" cy="118557"/>
            </a:xfrm>
            <a:prstGeom prst="ellipse">
              <a:avLst/>
            </a:prstGeom>
            <a:solidFill>
              <a:srgbClr val="C00000"/>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79" name="Google Shape;983;p13"/>
            <p:cNvSpPr/>
            <p:nvPr/>
          </p:nvSpPr>
          <p:spPr>
            <a:xfrm>
              <a:off x="1984658" y="-1754271"/>
              <a:ext cx="102704" cy="118557"/>
            </a:xfrm>
            <a:prstGeom prst="ellipse">
              <a:avLst/>
            </a:prstGeom>
            <a:solidFill>
              <a:srgbClr val="C00000"/>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80" name="Google Shape;984;p13"/>
            <p:cNvSpPr/>
            <p:nvPr/>
          </p:nvSpPr>
          <p:spPr>
            <a:xfrm>
              <a:off x="1525072" y="-1862141"/>
              <a:ext cx="102704" cy="118557"/>
            </a:xfrm>
            <a:prstGeom prst="ellipse">
              <a:avLst/>
            </a:prstGeom>
            <a:solidFill>
              <a:srgbClr val="C00000"/>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81" name="Google Shape;985;p13"/>
            <p:cNvSpPr txBox="1"/>
            <p:nvPr/>
          </p:nvSpPr>
          <p:spPr>
            <a:xfrm>
              <a:off x="1408406" y="-1676735"/>
              <a:ext cx="314124" cy="528235"/>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zh-CN" sz="1200">
                  <a:solidFill>
                    <a:srgbClr val="595959"/>
                  </a:solidFill>
                  <a:latin typeface="Arial" panose="020B0604020202020204"/>
                  <a:ea typeface="Arial" panose="020B0604020202020204"/>
                  <a:cs typeface="Arial" panose="020B0604020202020204"/>
                  <a:sym typeface="Arial" panose="020B0604020202020204"/>
                </a:rPr>
                <a:t>*</a:t>
              </a:r>
              <a:r>
                <a:rPr lang="zh-CN" sz="1200" baseline="30000">
                  <a:solidFill>
                    <a:srgbClr val="595959"/>
                  </a:solidFill>
                  <a:latin typeface="Arial" panose="020B0604020202020204"/>
                  <a:ea typeface="Arial" panose="020B0604020202020204"/>
                  <a:cs typeface="Arial" panose="020B0604020202020204"/>
                  <a:sym typeface="Arial" panose="020B0604020202020204"/>
                </a:rPr>
                <a:t> #</a:t>
              </a:r>
              <a:endParaRPr sz="1200" baseline="30000">
                <a:solidFill>
                  <a:srgbClr val="595959"/>
                </a:solidFill>
                <a:latin typeface="Arial" panose="020B0604020202020204"/>
                <a:ea typeface="Arial" panose="020B0604020202020204"/>
                <a:cs typeface="Arial" panose="020B0604020202020204"/>
                <a:sym typeface="Arial" panose="020B0604020202020204"/>
              </a:endParaRPr>
            </a:p>
          </p:txBody>
        </p:sp>
        <p:sp>
          <p:nvSpPr>
            <p:cNvPr id="82" name="Google Shape;986;p13"/>
            <p:cNvSpPr txBox="1"/>
            <p:nvPr/>
          </p:nvSpPr>
          <p:spPr>
            <a:xfrm>
              <a:off x="1880746" y="-1550238"/>
              <a:ext cx="314124" cy="540303"/>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zh-CN" sz="1200">
                  <a:solidFill>
                    <a:schemeClr val="dk1"/>
                  </a:solidFill>
                  <a:latin typeface="Arial" panose="020B0604020202020204"/>
                  <a:ea typeface="Arial" panose="020B0604020202020204"/>
                  <a:cs typeface="Arial" panose="020B0604020202020204"/>
                  <a:sym typeface="Arial" panose="020B0604020202020204"/>
                </a:rPr>
                <a:t>*</a:t>
              </a:r>
              <a:r>
                <a:rPr lang="zh-CN" sz="1200" baseline="30000">
                  <a:solidFill>
                    <a:schemeClr val="dk1"/>
                  </a:solidFill>
                  <a:latin typeface="Arial" panose="020B0604020202020204"/>
                  <a:ea typeface="Arial" panose="020B0604020202020204"/>
                  <a:cs typeface="Arial" panose="020B0604020202020204"/>
                  <a:sym typeface="Arial" panose="020B0604020202020204"/>
                </a:rPr>
                <a:t> #</a:t>
              </a:r>
              <a:endParaRPr sz="1200" baseline="30000">
                <a:solidFill>
                  <a:schemeClr val="dk1"/>
                </a:solidFill>
                <a:latin typeface="Arial" panose="020B0604020202020204"/>
                <a:ea typeface="Arial" panose="020B0604020202020204"/>
                <a:cs typeface="Arial" panose="020B0604020202020204"/>
                <a:sym typeface="Arial" panose="020B0604020202020204"/>
              </a:endParaRPr>
            </a:p>
          </p:txBody>
        </p:sp>
        <p:sp>
          <p:nvSpPr>
            <p:cNvPr id="83" name="Google Shape;987;p13"/>
            <p:cNvSpPr txBox="1"/>
            <p:nvPr/>
          </p:nvSpPr>
          <p:spPr>
            <a:xfrm>
              <a:off x="2327339" y="-1676735"/>
              <a:ext cx="314124" cy="540303"/>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zh-CN" sz="1000">
                  <a:solidFill>
                    <a:srgbClr val="595959"/>
                  </a:solidFill>
                  <a:latin typeface="Arial" panose="020B0604020202020204"/>
                  <a:ea typeface="Arial" panose="020B0604020202020204"/>
                  <a:cs typeface="Arial" panose="020B0604020202020204"/>
                  <a:sym typeface="Arial" panose="020B0604020202020204"/>
                </a:rPr>
                <a:t>*</a:t>
              </a: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84" name="Google Shape;988;p13"/>
            <p:cNvSpPr txBox="1"/>
            <p:nvPr/>
          </p:nvSpPr>
          <p:spPr>
            <a:xfrm>
              <a:off x="2815121" y="-1543971"/>
              <a:ext cx="314124" cy="540303"/>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zh-CN" sz="1200">
                  <a:solidFill>
                    <a:schemeClr val="dk1"/>
                  </a:solidFill>
                  <a:latin typeface="Arial" panose="020B0604020202020204"/>
                  <a:ea typeface="Arial" panose="020B0604020202020204"/>
                  <a:cs typeface="Arial" panose="020B0604020202020204"/>
                  <a:sym typeface="Arial" panose="020B0604020202020204"/>
                </a:rPr>
                <a:t>*</a:t>
              </a:r>
              <a:endParaRPr sz="1200">
                <a:solidFill>
                  <a:schemeClr val="dk1"/>
                </a:solidFill>
                <a:latin typeface="Arial" panose="020B0604020202020204"/>
                <a:ea typeface="Arial" panose="020B0604020202020204"/>
                <a:cs typeface="Arial" panose="020B0604020202020204"/>
                <a:sym typeface="Arial" panose="020B0604020202020204"/>
              </a:endParaRPr>
            </a:p>
          </p:txBody>
        </p:sp>
        <p:sp>
          <p:nvSpPr>
            <p:cNvPr id="85" name="Google Shape;989;p13"/>
            <p:cNvSpPr txBox="1"/>
            <p:nvPr/>
          </p:nvSpPr>
          <p:spPr>
            <a:xfrm>
              <a:off x="1630219" y="-3520145"/>
              <a:ext cx="2404678" cy="184666"/>
            </a:xfrm>
            <a:prstGeom prst="rect">
              <a:avLst/>
            </a:prstGeom>
            <a:noFill/>
            <a:ln>
              <a:noFill/>
            </a:ln>
          </p:spPr>
          <p:txBody>
            <a:bodyPr spcFirstLastPara="1" wrap="square" lIns="91425" tIns="0" rIns="91425" bIns="0" anchor="t" anchorCtr="0">
              <a:spAutoFit/>
            </a:bodyPr>
            <a:lstStyle/>
            <a:p>
              <a:pPr marL="0" marR="0" lvl="0" indent="0" algn="l" rtl="0">
                <a:spcBef>
                  <a:spcPts val="0"/>
                </a:spcBef>
                <a:spcAft>
                  <a:spcPts val="0"/>
                </a:spcAft>
                <a:buNone/>
              </a:pPr>
              <a:r>
                <a:rPr lang="zh-CN" sz="1200" b="1" baseline="30000">
                  <a:solidFill>
                    <a:schemeClr val="dk1"/>
                  </a:solidFill>
                  <a:latin typeface="Arial" panose="020B0604020202020204"/>
                  <a:ea typeface="Arial" panose="020B0604020202020204"/>
                  <a:cs typeface="Arial" panose="020B0604020202020204"/>
                  <a:sym typeface="Arial" panose="020B0604020202020204"/>
                </a:rPr>
                <a:t>#</a:t>
              </a:r>
              <a:r>
                <a:rPr lang="zh-CN" sz="1200" b="1">
                  <a:solidFill>
                    <a:schemeClr val="dk1"/>
                  </a:solidFill>
                  <a:latin typeface="Arial" panose="020B0604020202020204"/>
                  <a:ea typeface="Arial" panose="020B0604020202020204"/>
                  <a:cs typeface="Arial" panose="020B0604020202020204"/>
                  <a:sym typeface="Arial" panose="020B0604020202020204"/>
                </a:rPr>
                <a:t>P&lt;0.05 </a:t>
              </a:r>
              <a:r>
                <a:rPr lang="zh-CN" sz="1200" b="1">
                  <a:solidFill>
                    <a:srgbClr val="C00000"/>
                  </a:solidFill>
                  <a:latin typeface="Arial" panose="020B0604020202020204"/>
                  <a:ea typeface="Arial" panose="020B0604020202020204"/>
                  <a:cs typeface="Arial" panose="020B0604020202020204"/>
                  <a:sym typeface="Arial" panose="020B0604020202020204"/>
                </a:rPr>
                <a:t>玛巴洛沙韦</a:t>
              </a:r>
              <a:r>
                <a:rPr lang="zh-CN" sz="1200" b="1">
                  <a:solidFill>
                    <a:srgbClr val="595959"/>
                  </a:solidFill>
                  <a:latin typeface="Arial" panose="020B0604020202020204"/>
                  <a:ea typeface="Arial" panose="020B0604020202020204"/>
                  <a:cs typeface="Arial" panose="020B0604020202020204"/>
                  <a:sym typeface="Arial" panose="020B0604020202020204"/>
                </a:rPr>
                <a:t> </a:t>
              </a:r>
              <a:r>
                <a:rPr lang="zh-CN" sz="1200" b="1">
                  <a:solidFill>
                    <a:schemeClr val="dk1"/>
                  </a:solidFill>
                  <a:latin typeface="Arial" panose="020B0604020202020204"/>
                  <a:ea typeface="Arial" panose="020B0604020202020204"/>
                  <a:cs typeface="Arial" panose="020B0604020202020204"/>
                  <a:sym typeface="Arial" panose="020B0604020202020204"/>
                </a:rPr>
                <a:t>vs</a:t>
              </a:r>
              <a:r>
                <a:rPr lang="zh-CN" sz="1200" b="1">
                  <a:solidFill>
                    <a:srgbClr val="595959"/>
                  </a:solidFill>
                  <a:latin typeface="Arial" panose="020B0604020202020204"/>
                  <a:ea typeface="Arial" panose="020B0604020202020204"/>
                  <a:cs typeface="Arial" panose="020B0604020202020204"/>
                  <a:sym typeface="Arial" panose="020B0604020202020204"/>
                </a:rPr>
                <a:t> </a:t>
              </a:r>
              <a:r>
                <a:rPr lang="zh-CN" sz="1200" b="1">
                  <a:solidFill>
                    <a:srgbClr val="0180B5"/>
                  </a:solidFill>
                  <a:latin typeface="Arial" panose="020B0604020202020204"/>
                  <a:ea typeface="Arial" panose="020B0604020202020204"/>
                  <a:cs typeface="Arial" panose="020B0604020202020204"/>
                  <a:sym typeface="Arial" panose="020B0604020202020204"/>
                </a:rPr>
                <a:t>奥司他韦</a:t>
              </a:r>
              <a:endParaRPr sz="3600" b="1">
                <a:solidFill>
                  <a:srgbClr val="0180B5"/>
                </a:solidFill>
                <a:latin typeface="Arial" panose="020B0604020202020204"/>
                <a:ea typeface="Arial" panose="020B0604020202020204"/>
                <a:cs typeface="Arial" panose="020B0604020202020204"/>
                <a:sym typeface="Arial" panose="020B0604020202020204"/>
              </a:endParaRPr>
            </a:p>
          </p:txBody>
        </p:sp>
        <p:cxnSp>
          <p:nvCxnSpPr>
            <p:cNvPr id="86" name="Google Shape;990;p13"/>
            <p:cNvCxnSpPr/>
            <p:nvPr/>
          </p:nvCxnSpPr>
          <p:spPr>
            <a:xfrm>
              <a:off x="1036602" y="-3924757"/>
              <a:ext cx="69483" cy="0"/>
            </a:xfrm>
            <a:prstGeom prst="straightConnector1">
              <a:avLst/>
            </a:prstGeom>
            <a:noFill/>
            <a:ln w="19050" cap="flat" cmpd="sng">
              <a:solidFill>
                <a:srgbClr val="262626"/>
              </a:solidFill>
              <a:prstDash val="solid"/>
              <a:round/>
              <a:headEnd type="none" w="sm" len="sm"/>
              <a:tailEnd type="none" w="sm" len="sm"/>
            </a:ln>
          </p:spPr>
        </p:cxnSp>
        <p:cxnSp>
          <p:nvCxnSpPr>
            <p:cNvPr id="87" name="Google Shape;991;p13"/>
            <p:cNvCxnSpPr/>
            <p:nvPr/>
          </p:nvCxnSpPr>
          <p:spPr>
            <a:xfrm>
              <a:off x="1036602" y="-1662650"/>
              <a:ext cx="69483" cy="0"/>
            </a:xfrm>
            <a:prstGeom prst="straightConnector1">
              <a:avLst/>
            </a:prstGeom>
            <a:noFill/>
            <a:ln w="19050" cap="flat" cmpd="sng">
              <a:solidFill>
                <a:srgbClr val="262626"/>
              </a:solidFill>
              <a:prstDash val="solid"/>
              <a:round/>
              <a:headEnd type="none" w="sm" len="sm"/>
              <a:tailEnd type="none" w="sm" len="sm"/>
            </a:ln>
          </p:spPr>
        </p:cxnSp>
        <p:cxnSp>
          <p:nvCxnSpPr>
            <p:cNvPr id="88" name="Google Shape;992;p13"/>
            <p:cNvCxnSpPr/>
            <p:nvPr/>
          </p:nvCxnSpPr>
          <p:spPr>
            <a:xfrm>
              <a:off x="1036602" y="-2039669"/>
              <a:ext cx="69483" cy="0"/>
            </a:xfrm>
            <a:prstGeom prst="straightConnector1">
              <a:avLst/>
            </a:prstGeom>
            <a:noFill/>
            <a:ln w="19050" cap="flat" cmpd="sng">
              <a:solidFill>
                <a:srgbClr val="262626"/>
              </a:solidFill>
              <a:prstDash val="solid"/>
              <a:round/>
              <a:headEnd type="none" w="sm" len="sm"/>
              <a:tailEnd type="none" w="sm" len="sm"/>
            </a:ln>
          </p:spPr>
        </p:cxnSp>
        <p:cxnSp>
          <p:nvCxnSpPr>
            <p:cNvPr id="89" name="Google Shape;993;p13"/>
            <p:cNvCxnSpPr/>
            <p:nvPr/>
          </p:nvCxnSpPr>
          <p:spPr>
            <a:xfrm>
              <a:off x="1036602" y="-2416687"/>
              <a:ext cx="69483" cy="0"/>
            </a:xfrm>
            <a:prstGeom prst="straightConnector1">
              <a:avLst/>
            </a:prstGeom>
            <a:noFill/>
            <a:ln w="19050" cap="flat" cmpd="sng">
              <a:solidFill>
                <a:srgbClr val="262626"/>
              </a:solidFill>
              <a:prstDash val="solid"/>
              <a:round/>
              <a:headEnd type="none" w="sm" len="sm"/>
              <a:tailEnd type="none" w="sm" len="sm"/>
            </a:ln>
          </p:spPr>
        </p:cxnSp>
        <p:cxnSp>
          <p:nvCxnSpPr>
            <p:cNvPr id="90" name="Google Shape;994;p13"/>
            <p:cNvCxnSpPr/>
            <p:nvPr/>
          </p:nvCxnSpPr>
          <p:spPr>
            <a:xfrm>
              <a:off x="1036602" y="-2793705"/>
              <a:ext cx="69483" cy="0"/>
            </a:xfrm>
            <a:prstGeom prst="straightConnector1">
              <a:avLst/>
            </a:prstGeom>
            <a:noFill/>
            <a:ln w="19050" cap="flat" cmpd="sng">
              <a:solidFill>
                <a:srgbClr val="262626"/>
              </a:solidFill>
              <a:prstDash val="solid"/>
              <a:round/>
              <a:headEnd type="none" w="sm" len="sm"/>
              <a:tailEnd type="none" w="sm" len="sm"/>
            </a:ln>
          </p:spPr>
        </p:cxnSp>
        <p:cxnSp>
          <p:nvCxnSpPr>
            <p:cNvPr id="91" name="Google Shape;995;p13"/>
            <p:cNvCxnSpPr/>
            <p:nvPr/>
          </p:nvCxnSpPr>
          <p:spPr>
            <a:xfrm>
              <a:off x="1036602" y="-3170722"/>
              <a:ext cx="69483" cy="0"/>
            </a:xfrm>
            <a:prstGeom prst="straightConnector1">
              <a:avLst/>
            </a:prstGeom>
            <a:noFill/>
            <a:ln w="19050" cap="flat" cmpd="sng">
              <a:solidFill>
                <a:srgbClr val="262626"/>
              </a:solidFill>
              <a:prstDash val="solid"/>
              <a:round/>
              <a:headEnd type="none" w="sm" len="sm"/>
              <a:tailEnd type="none" w="sm" len="sm"/>
            </a:ln>
          </p:spPr>
        </p:cxnSp>
        <p:cxnSp>
          <p:nvCxnSpPr>
            <p:cNvPr id="92" name="Google Shape;996;p13"/>
            <p:cNvCxnSpPr/>
            <p:nvPr/>
          </p:nvCxnSpPr>
          <p:spPr>
            <a:xfrm>
              <a:off x="1036602" y="-3547740"/>
              <a:ext cx="69483" cy="0"/>
            </a:xfrm>
            <a:prstGeom prst="straightConnector1">
              <a:avLst/>
            </a:prstGeom>
            <a:noFill/>
            <a:ln w="28575" cap="flat" cmpd="sng">
              <a:solidFill>
                <a:srgbClr val="262626"/>
              </a:solidFill>
              <a:prstDash val="solid"/>
              <a:round/>
              <a:headEnd type="none" w="sm" len="sm"/>
              <a:tailEnd type="none" w="sm" len="sm"/>
            </a:ln>
          </p:spPr>
        </p:cxnSp>
        <p:sp>
          <p:nvSpPr>
            <p:cNvPr id="93" name="Google Shape;997;p13"/>
            <p:cNvSpPr/>
            <p:nvPr/>
          </p:nvSpPr>
          <p:spPr>
            <a:xfrm>
              <a:off x="1069054" y="-3583328"/>
              <a:ext cx="102704" cy="118557"/>
            </a:xfrm>
            <a:prstGeom prst="ellipse">
              <a:avLst/>
            </a:prstGeom>
            <a:solidFill>
              <a:srgbClr val="C00000"/>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94" name="Google Shape;998;p13"/>
            <p:cNvSpPr txBox="1"/>
            <p:nvPr/>
          </p:nvSpPr>
          <p:spPr>
            <a:xfrm>
              <a:off x="1658117" y="-3770022"/>
              <a:ext cx="2244091" cy="184666"/>
            </a:xfrm>
            <a:prstGeom prst="rect">
              <a:avLst/>
            </a:prstGeom>
            <a:noFill/>
            <a:ln>
              <a:noFill/>
            </a:ln>
          </p:spPr>
          <p:txBody>
            <a:bodyPr spcFirstLastPara="1" wrap="square" lIns="91425" tIns="0" rIns="91425" bIns="0" anchor="t" anchorCtr="0">
              <a:spAutoFit/>
            </a:bodyPr>
            <a:lstStyle/>
            <a:p>
              <a:pPr marL="0" marR="0" lvl="0" indent="0" algn="l" rtl="0">
                <a:spcBef>
                  <a:spcPts val="0"/>
                </a:spcBef>
                <a:spcAft>
                  <a:spcPts val="0"/>
                </a:spcAft>
                <a:buNone/>
              </a:pPr>
              <a:r>
                <a:rPr lang="zh-CN" sz="1200" b="1" baseline="30000">
                  <a:solidFill>
                    <a:schemeClr val="dk1"/>
                  </a:solidFill>
                  <a:latin typeface="Arial" panose="020B0604020202020204"/>
                  <a:ea typeface="Arial" panose="020B0604020202020204"/>
                  <a:cs typeface="Arial" panose="020B0604020202020204"/>
                  <a:sym typeface="Arial" panose="020B0604020202020204"/>
                </a:rPr>
                <a:t>*</a:t>
              </a:r>
              <a:r>
                <a:rPr lang="zh-CN" sz="1200" b="1">
                  <a:solidFill>
                    <a:schemeClr val="dk1"/>
                  </a:solidFill>
                  <a:latin typeface="Arial" panose="020B0604020202020204"/>
                  <a:ea typeface="Arial" panose="020B0604020202020204"/>
                  <a:cs typeface="Arial" panose="020B0604020202020204"/>
                  <a:sym typeface="Arial" panose="020B0604020202020204"/>
                </a:rPr>
                <a:t>P&lt;0.05 </a:t>
              </a:r>
              <a:r>
                <a:rPr lang="zh-CN" sz="1200" b="1">
                  <a:solidFill>
                    <a:srgbClr val="C00000"/>
                  </a:solidFill>
                  <a:latin typeface="Arial" panose="020B0604020202020204"/>
                  <a:ea typeface="Arial" panose="020B0604020202020204"/>
                  <a:cs typeface="Arial" panose="020B0604020202020204"/>
                  <a:sym typeface="Arial" panose="020B0604020202020204"/>
                </a:rPr>
                <a:t>玛巴洛沙韦</a:t>
              </a:r>
              <a:r>
                <a:rPr lang="zh-CN" sz="1200" b="1">
                  <a:solidFill>
                    <a:srgbClr val="595959"/>
                  </a:solidFill>
                  <a:latin typeface="Arial" panose="020B0604020202020204"/>
                  <a:ea typeface="Arial" panose="020B0604020202020204"/>
                  <a:cs typeface="Arial" panose="020B0604020202020204"/>
                  <a:sym typeface="Arial" panose="020B0604020202020204"/>
                </a:rPr>
                <a:t> </a:t>
              </a:r>
              <a:r>
                <a:rPr lang="zh-CN" sz="1200" b="1">
                  <a:solidFill>
                    <a:schemeClr val="dk1"/>
                  </a:solidFill>
                  <a:latin typeface="Arial" panose="020B0604020202020204"/>
                  <a:ea typeface="Arial" panose="020B0604020202020204"/>
                  <a:cs typeface="Arial" panose="020B0604020202020204"/>
                  <a:sym typeface="Arial" panose="020B0604020202020204"/>
                </a:rPr>
                <a:t>vs 安慰剂</a:t>
              </a:r>
              <a:endParaRPr sz="3600" b="1">
                <a:solidFill>
                  <a:schemeClr val="dk1"/>
                </a:solidFill>
                <a:latin typeface="Arial" panose="020B0604020202020204"/>
                <a:ea typeface="Arial" panose="020B0604020202020204"/>
                <a:cs typeface="Arial" panose="020B0604020202020204"/>
                <a:sym typeface="Arial" panose="020B0604020202020204"/>
              </a:endParaRPr>
            </a:p>
          </p:txBody>
        </p:sp>
        <p:cxnSp>
          <p:nvCxnSpPr>
            <p:cNvPr id="95" name="Google Shape;999;p13"/>
            <p:cNvCxnSpPr/>
            <p:nvPr/>
          </p:nvCxnSpPr>
          <p:spPr>
            <a:xfrm>
              <a:off x="1569105" y="-3914127"/>
              <a:ext cx="0" cy="2679079"/>
            </a:xfrm>
            <a:prstGeom prst="straightConnector1">
              <a:avLst/>
            </a:prstGeom>
            <a:noFill/>
            <a:ln w="15875" cap="flat" cmpd="sng">
              <a:solidFill>
                <a:srgbClr val="A2A2A2"/>
              </a:solidFill>
              <a:prstDash val="dot"/>
              <a:round/>
              <a:headEnd type="none" w="sm" len="sm"/>
              <a:tailEnd type="none" w="sm" len="sm"/>
            </a:ln>
          </p:spPr>
        </p:cxnSp>
      </p:grpSp>
      <p:grpSp>
        <p:nvGrpSpPr>
          <p:cNvPr id="96" name="Google Shape;1000;p13"/>
          <p:cNvGrpSpPr/>
          <p:nvPr/>
        </p:nvGrpSpPr>
        <p:grpSpPr>
          <a:xfrm>
            <a:off x="4905955" y="2348880"/>
            <a:ext cx="4562780" cy="3294888"/>
            <a:chOff x="5831007" y="2528254"/>
            <a:chExt cx="4769689" cy="3450891"/>
          </a:xfrm>
        </p:grpSpPr>
        <p:sp>
          <p:nvSpPr>
            <p:cNvPr id="97" name="Google Shape;1001;p13"/>
            <p:cNvSpPr/>
            <p:nvPr/>
          </p:nvSpPr>
          <p:spPr>
            <a:xfrm>
              <a:off x="8264052" y="4546561"/>
              <a:ext cx="102265" cy="120209"/>
            </a:xfrm>
            <a:prstGeom prst="ellipse">
              <a:avLst/>
            </a:prstGeom>
            <a:solidFill>
              <a:srgbClr val="0180B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98" name="Google Shape;1002;p13"/>
            <p:cNvSpPr txBox="1"/>
            <p:nvPr/>
          </p:nvSpPr>
          <p:spPr>
            <a:xfrm>
              <a:off x="6312722" y="5532550"/>
              <a:ext cx="312778" cy="365179"/>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zh-CN" sz="1200" b="1">
                  <a:solidFill>
                    <a:schemeClr val="dk1"/>
                  </a:solidFill>
                  <a:latin typeface="Arial" panose="020B0604020202020204"/>
                  <a:ea typeface="Arial" panose="020B0604020202020204"/>
                  <a:cs typeface="Arial" panose="020B0604020202020204"/>
                  <a:sym typeface="Arial" panose="020B0604020202020204"/>
                </a:rPr>
                <a:t>0</a:t>
              </a:r>
              <a:endParaRPr sz="2800" b="1">
                <a:solidFill>
                  <a:schemeClr val="dk1"/>
                </a:solidFill>
                <a:latin typeface="Arial" panose="020B0604020202020204"/>
                <a:ea typeface="Arial" panose="020B0604020202020204"/>
                <a:cs typeface="Arial" panose="020B0604020202020204"/>
                <a:sym typeface="Arial" panose="020B0604020202020204"/>
              </a:endParaRPr>
            </a:p>
          </p:txBody>
        </p:sp>
        <p:sp>
          <p:nvSpPr>
            <p:cNvPr id="99" name="Google Shape;1003;p13"/>
            <p:cNvSpPr txBox="1"/>
            <p:nvPr/>
          </p:nvSpPr>
          <p:spPr>
            <a:xfrm>
              <a:off x="9069927" y="5532550"/>
              <a:ext cx="312778" cy="365179"/>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zh-CN" sz="1200" b="1">
                  <a:solidFill>
                    <a:schemeClr val="dk1"/>
                  </a:solidFill>
                  <a:latin typeface="Arial" panose="020B0604020202020204"/>
                  <a:ea typeface="Arial" panose="020B0604020202020204"/>
                  <a:cs typeface="Arial" panose="020B0604020202020204"/>
                  <a:sym typeface="Arial" panose="020B0604020202020204"/>
                </a:rPr>
                <a:t>6</a:t>
              </a:r>
              <a:endParaRPr sz="2800" b="1">
                <a:solidFill>
                  <a:schemeClr val="dk1"/>
                </a:solidFill>
                <a:latin typeface="Arial" panose="020B0604020202020204"/>
                <a:ea typeface="Arial" panose="020B0604020202020204"/>
                <a:cs typeface="Arial" panose="020B0604020202020204"/>
                <a:sym typeface="Arial" panose="020B0604020202020204"/>
              </a:endParaRPr>
            </a:p>
          </p:txBody>
        </p:sp>
        <p:sp>
          <p:nvSpPr>
            <p:cNvPr id="100" name="Google Shape;1004;p13"/>
            <p:cNvSpPr txBox="1"/>
            <p:nvPr/>
          </p:nvSpPr>
          <p:spPr>
            <a:xfrm>
              <a:off x="9989002" y="5532550"/>
              <a:ext cx="312778" cy="365179"/>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zh-CN" sz="1200" b="1">
                  <a:solidFill>
                    <a:schemeClr val="dk1"/>
                  </a:solidFill>
                  <a:latin typeface="Arial" panose="020B0604020202020204"/>
                  <a:ea typeface="Arial" panose="020B0604020202020204"/>
                  <a:cs typeface="Arial" panose="020B0604020202020204"/>
                  <a:sym typeface="Arial" panose="020B0604020202020204"/>
                </a:rPr>
                <a:t>8</a:t>
              </a:r>
              <a:endParaRPr sz="2800" b="1">
                <a:solidFill>
                  <a:schemeClr val="dk1"/>
                </a:solidFill>
                <a:latin typeface="Arial" panose="020B0604020202020204"/>
                <a:ea typeface="Arial" panose="020B0604020202020204"/>
                <a:cs typeface="Arial" panose="020B0604020202020204"/>
                <a:sym typeface="Arial" panose="020B0604020202020204"/>
              </a:endParaRPr>
            </a:p>
          </p:txBody>
        </p:sp>
        <p:sp>
          <p:nvSpPr>
            <p:cNvPr id="101" name="Google Shape;1005;p13"/>
            <p:cNvSpPr txBox="1"/>
            <p:nvPr/>
          </p:nvSpPr>
          <p:spPr>
            <a:xfrm>
              <a:off x="9529464" y="5532550"/>
              <a:ext cx="312778" cy="365179"/>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zh-CN" sz="1200" b="1">
                  <a:solidFill>
                    <a:schemeClr val="dk1"/>
                  </a:solidFill>
                  <a:latin typeface="Arial" panose="020B0604020202020204"/>
                  <a:ea typeface="Arial" panose="020B0604020202020204"/>
                  <a:cs typeface="Arial" panose="020B0604020202020204"/>
                  <a:sym typeface="Arial" panose="020B0604020202020204"/>
                </a:rPr>
                <a:t>7</a:t>
              </a:r>
              <a:endParaRPr sz="2800" b="1">
                <a:solidFill>
                  <a:schemeClr val="dk1"/>
                </a:solidFill>
                <a:latin typeface="Arial" panose="020B0604020202020204"/>
                <a:ea typeface="Arial" panose="020B0604020202020204"/>
                <a:cs typeface="Arial" panose="020B0604020202020204"/>
                <a:sym typeface="Arial" panose="020B0604020202020204"/>
              </a:endParaRPr>
            </a:p>
          </p:txBody>
        </p:sp>
        <p:sp>
          <p:nvSpPr>
            <p:cNvPr id="102" name="Google Shape;1006;p13"/>
            <p:cNvSpPr txBox="1"/>
            <p:nvPr/>
          </p:nvSpPr>
          <p:spPr>
            <a:xfrm>
              <a:off x="7231792" y="5532550"/>
              <a:ext cx="312778" cy="365179"/>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zh-CN" sz="1200" b="1">
                  <a:solidFill>
                    <a:schemeClr val="dk1"/>
                  </a:solidFill>
                  <a:latin typeface="Arial" panose="020B0604020202020204"/>
                  <a:ea typeface="Arial" panose="020B0604020202020204"/>
                  <a:cs typeface="Arial" panose="020B0604020202020204"/>
                  <a:sym typeface="Arial" panose="020B0604020202020204"/>
                </a:rPr>
                <a:t>2</a:t>
              </a:r>
              <a:endParaRPr sz="2800" b="1">
                <a:solidFill>
                  <a:schemeClr val="dk1"/>
                </a:solidFill>
                <a:latin typeface="Arial" panose="020B0604020202020204"/>
                <a:ea typeface="Arial" panose="020B0604020202020204"/>
                <a:cs typeface="Arial" panose="020B0604020202020204"/>
                <a:sym typeface="Arial" panose="020B0604020202020204"/>
              </a:endParaRPr>
            </a:p>
          </p:txBody>
        </p:sp>
        <p:sp>
          <p:nvSpPr>
            <p:cNvPr id="103" name="Google Shape;1007;p13"/>
            <p:cNvSpPr txBox="1"/>
            <p:nvPr/>
          </p:nvSpPr>
          <p:spPr>
            <a:xfrm>
              <a:off x="8610394" y="5532550"/>
              <a:ext cx="312778" cy="36857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zh-CN" sz="1200" b="1">
                  <a:solidFill>
                    <a:schemeClr val="dk1"/>
                  </a:solidFill>
                  <a:latin typeface="Arial" panose="020B0604020202020204"/>
                  <a:ea typeface="Arial" panose="020B0604020202020204"/>
                  <a:cs typeface="Arial" panose="020B0604020202020204"/>
                  <a:sym typeface="Arial" panose="020B0604020202020204"/>
                </a:rPr>
                <a:t>5</a:t>
              </a:r>
              <a:endParaRPr sz="1200" b="1" baseline="30000">
                <a:solidFill>
                  <a:schemeClr val="dk1"/>
                </a:solidFill>
                <a:latin typeface="Arial" panose="020B0604020202020204"/>
                <a:ea typeface="Arial" panose="020B0604020202020204"/>
                <a:cs typeface="Arial" panose="020B0604020202020204"/>
                <a:sym typeface="Arial" panose="020B0604020202020204"/>
              </a:endParaRPr>
            </a:p>
          </p:txBody>
        </p:sp>
        <p:sp>
          <p:nvSpPr>
            <p:cNvPr id="104" name="Google Shape;1008;p13"/>
            <p:cNvSpPr txBox="1"/>
            <p:nvPr/>
          </p:nvSpPr>
          <p:spPr>
            <a:xfrm>
              <a:off x="6772255" y="5532550"/>
              <a:ext cx="312778" cy="365179"/>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zh-CN" sz="1200" b="1">
                  <a:solidFill>
                    <a:schemeClr val="dk1"/>
                  </a:solidFill>
                  <a:latin typeface="Arial" panose="020B0604020202020204"/>
                  <a:ea typeface="Arial" panose="020B0604020202020204"/>
                  <a:cs typeface="Arial" panose="020B0604020202020204"/>
                  <a:sym typeface="Arial" panose="020B0604020202020204"/>
                </a:rPr>
                <a:t>1</a:t>
              </a:r>
              <a:endParaRPr sz="2800" b="1">
                <a:solidFill>
                  <a:schemeClr val="dk1"/>
                </a:solidFill>
                <a:latin typeface="Arial" panose="020B0604020202020204"/>
                <a:ea typeface="Arial" panose="020B0604020202020204"/>
                <a:cs typeface="Arial" panose="020B0604020202020204"/>
                <a:sym typeface="Arial" panose="020B0604020202020204"/>
              </a:endParaRPr>
            </a:p>
          </p:txBody>
        </p:sp>
        <p:sp>
          <p:nvSpPr>
            <p:cNvPr id="105" name="Google Shape;1009;p13"/>
            <p:cNvSpPr txBox="1"/>
            <p:nvPr/>
          </p:nvSpPr>
          <p:spPr>
            <a:xfrm>
              <a:off x="8150861" y="5532550"/>
              <a:ext cx="312778" cy="365179"/>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zh-CN" sz="1200" b="1">
                  <a:solidFill>
                    <a:schemeClr val="dk1"/>
                  </a:solidFill>
                  <a:latin typeface="Arial" panose="020B0604020202020204"/>
                  <a:ea typeface="Arial" panose="020B0604020202020204"/>
                  <a:cs typeface="Arial" panose="020B0604020202020204"/>
                  <a:sym typeface="Arial" panose="020B0604020202020204"/>
                </a:rPr>
                <a:t>4</a:t>
              </a:r>
              <a:endParaRPr sz="2800" b="1">
                <a:solidFill>
                  <a:schemeClr val="dk1"/>
                </a:solidFill>
                <a:latin typeface="Arial" panose="020B0604020202020204"/>
                <a:ea typeface="Arial" panose="020B0604020202020204"/>
                <a:cs typeface="Arial" panose="020B0604020202020204"/>
                <a:sym typeface="Arial" panose="020B0604020202020204"/>
              </a:endParaRPr>
            </a:p>
          </p:txBody>
        </p:sp>
        <p:sp>
          <p:nvSpPr>
            <p:cNvPr id="106" name="Google Shape;1010;p13"/>
            <p:cNvSpPr txBox="1"/>
            <p:nvPr/>
          </p:nvSpPr>
          <p:spPr>
            <a:xfrm>
              <a:off x="7691325" y="5532550"/>
              <a:ext cx="312778" cy="36857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zh-CN" sz="1200" b="1">
                  <a:solidFill>
                    <a:schemeClr val="dk1"/>
                  </a:solidFill>
                  <a:latin typeface="Arial" panose="020B0604020202020204"/>
                  <a:ea typeface="Arial" panose="020B0604020202020204"/>
                  <a:cs typeface="Arial" panose="020B0604020202020204"/>
                  <a:sym typeface="Arial" panose="020B0604020202020204"/>
                </a:rPr>
                <a:t>3</a:t>
              </a:r>
              <a:endParaRPr sz="1200" b="1" baseline="30000">
                <a:solidFill>
                  <a:schemeClr val="dk1"/>
                </a:solidFill>
                <a:latin typeface="Arial" panose="020B0604020202020204"/>
                <a:ea typeface="Arial" panose="020B0604020202020204"/>
                <a:cs typeface="Arial" panose="020B0604020202020204"/>
                <a:sym typeface="Arial" panose="020B0604020202020204"/>
              </a:endParaRPr>
            </a:p>
          </p:txBody>
        </p:sp>
        <p:sp>
          <p:nvSpPr>
            <p:cNvPr id="107" name="Google Shape;1011;p13"/>
            <p:cNvSpPr txBox="1"/>
            <p:nvPr/>
          </p:nvSpPr>
          <p:spPr>
            <a:xfrm>
              <a:off x="6291656" y="5785735"/>
              <a:ext cx="1589993" cy="193409"/>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zh-CN" sz="1200" b="1">
                  <a:solidFill>
                    <a:schemeClr val="dk1"/>
                  </a:solidFill>
                  <a:latin typeface="Arial" panose="020B0604020202020204"/>
                  <a:ea typeface="Arial" panose="020B0604020202020204"/>
                  <a:cs typeface="Arial" panose="020B0604020202020204"/>
                  <a:sym typeface="Arial" panose="020B0604020202020204"/>
                </a:rPr>
                <a:t>治疗开始时间(天)</a:t>
              </a:r>
              <a:endParaRPr sz="1200" b="1">
                <a:solidFill>
                  <a:schemeClr val="dk1"/>
                </a:solidFill>
                <a:latin typeface="Arial" panose="020B0604020202020204"/>
                <a:ea typeface="Arial" panose="020B0604020202020204"/>
                <a:cs typeface="Arial" panose="020B0604020202020204"/>
                <a:sym typeface="Arial" panose="020B0604020202020204"/>
              </a:endParaRPr>
            </a:p>
          </p:txBody>
        </p:sp>
        <p:sp>
          <p:nvSpPr>
            <p:cNvPr id="108" name="Google Shape;1012;p13"/>
            <p:cNvSpPr txBox="1"/>
            <p:nvPr/>
          </p:nvSpPr>
          <p:spPr>
            <a:xfrm rot="-5400000">
              <a:off x="4465781" y="3893480"/>
              <a:ext cx="3073255" cy="342802"/>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zh-CN" sz="1200">
                  <a:solidFill>
                    <a:schemeClr val="dk1"/>
                  </a:solidFill>
                  <a:latin typeface="Arial" panose="020B0604020202020204"/>
                  <a:ea typeface="Arial" panose="020B0604020202020204"/>
                  <a:cs typeface="Arial" panose="020B0604020202020204"/>
                  <a:sym typeface="Arial" panose="020B0604020202020204"/>
                </a:rPr>
                <a:t>病毒滴度的平均变化值(Log</a:t>
              </a:r>
              <a:r>
                <a:rPr lang="zh-CN" sz="1200" baseline="-25000">
                  <a:solidFill>
                    <a:schemeClr val="dk1"/>
                  </a:solidFill>
                  <a:latin typeface="Arial" panose="020B0604020202020204"/>
                  <a:ea typeface="Arial" panose="020B0604020202020204"/>
                  <a:cs typeface="Arial" panose="020B0604020202020204"/>
                  <a:sym typeface="Arial" panose="020B0604020202020204"/>
                </a:rPr>
                <a:t>10</a:t>
              </a:r>
              <a:r>
                <a:rPr lang="zh-CN" sz="1200">
                  <a:solidFill>
                    <a:schemeClr val="dk1"/>
                  </a:solidFill>
                  <a:latin typeface="Arial" panose="020B0604020202020204"/>
                  <a:ea typeface="Arial" panose="020B0604020202020204"/>
                  <a:cs typeface="Arial" panose="020B0604020202020204"/>
                  <a:sym typeface="Arial" panose="020B0604020202020204"/>
                </a:rPr>
                <a:t>TCID</a:t>
              </a:r>
              <a:r>
                <a:rPr lang="zh-CN" sz="1200" baseline="-25000">
                  <a:solidFill>
                    <a:schemeClr val="dk1"/>
                  </a:solidFill>
                  <a:latin typeface="Arial" panose="020B0604020202020204"/>
                  <a:ea typeface="Arial" panose="020B0604020202020204"/>
                  <a:cs typeface="Arial" panose="020B0604020202020204"/>
                  <a:sym typeface="Arial" panose="020B0604020202020204"/>
                </a:rPr>
                <a:t>50</a:t>
              </a:r>
              <a:r>
                <a:rPr lang="zh-CN" sz="1200">
                  <a:solidFill>
                    <a:schemeClr val="dk1"/>
                  </a:solidFill>
                  <a:latin typeface="Arial" panose="020B0604020202020204"/>
                  <a:ea typeface="Arial" panose="020B0604020202020204"/>
                  <a:cs typeface="Arial" panose="020B0604020202020204"/>
                  <a:sym typeface="Arial" panose="020B0604020202020204"/>
                </a:rPr>
                <a:t>/ml)</a:t>
              </a:r>
              <a:endParaRPr sz="1200">
                <a:solidFill>
                  <a:schemeClr val="dk1"/>
                </a:solidFill>
                <a:latin typeface="Arial" panose="020B0604020202020204"/>
                <a:ea typeface="Arial" panose="020B0604020202020204"/>
                <a:cs typeface="Arial" panose="020B0604020202020204"/>
                <a:sym typeface="Arial" panose="020B0604020202020204"/>
              </a:endParaRPr>
            </a:p>
          </p:txBody>
        </p:sp>
        <p:sp>
          <p:nvSpPr>
            <p:cNvPr id="109" name="Google Shape;1013;p13"/>
            <p:cNvSpPr txBox="1"/>
            <p:nvPr/>
          </p:nvSpPr>
          <p:spPr>
            <a:xfrm>
              <a:off x="6160715" y="4444944"/>
              <a:ext cx="273998" cy="408285"/>
            </a:xfrm>
            <a:prstGeom prst="rect">
              <a:avLst/>
            </a:prstGeom>
            <a:noFill/>
            <a:ln>
              <a:noFill/>
            </a:ln>
          </p:spPr>
          <p:txBody>
            <a:bodyPr spcFirstLastPara="1" wrap="square" lIns="0" tIns="0" rIns="121900" bIns="0" anchor="ctr" anchorCtr="0">
              <a:noAutofit/>
            </a:bodyPr>
            <a:lstStyle/>
            <a:p>
              <a:pPr marL="0" marR="0" lvl="0" indent="0" algn="ctr" rtl="0">
                <a:spcBef>
                  <a:spcPts val="0"/>
                </a:spcBef>
                <a:spcAft>
                  <a:spcPts val="0"/>
                </a:spcAft>
                <a:buNone/>
              </a:pPr>
              <a:r>
                <a:rPr lang="zh-CN" sz="1200" b="1">
                  <a:solidFill>
                    <a:schemeClr val="dk1"/>
                  </a:solidFill>
                  <a:latin typeface="Arial" panose="020B0604020202020204"/>
                  <a:ea typeface="Arial" panose="020B0604020202020204"/>
                  <a:cs typeface="Arial" panose="020B0604020202020204"/>
                  <a:sym typeface="Arial" panose="020B0604020202020204"/>
                </a:rPr>
                <a:t>-4</a:t>
              </a:r>
              <a:endParaRPr sz="1200" b="1">
                <a:solidFill>
                  <a:schemeClr val="dk1"/>
                </a:solidFill>
                <a:latin typeface="Arial" panose="020B0604020202020204"/>
                <a:ea typeface="Arial" panose="020B0604020202020204"/>
                <a:cs typeface="Arial" panose="020B0604020202020204"/>
                <a:sym typeface="Arial" panose="020B0604020202020204"/>
              </a:endParaRPr>
            </a:p>
          </p:txBody>
        </p:sp>
        <p:sp>
          <p:nvSpPr>
            <p:cNvPr id="110" name="Google Shape;1014;p13"/>
            <p:cNvSpPr txBox="1"/>
            <p:nvPr/>
          </p:nvSpPr>
          <p:spPr>
            <a:xfrm>
              <a:off x="6160716" y="3678806"/>
              <a:ext cx="273997" cy="408285"/>
            </a:xfrm>
            <a:prstGeom prst="rect">
              <a:avLst/>
            </a:prstGeom>
            <a:noFill/>
            <a:ln>
              <a:noFill/>
            </a:ln>
          </p:spPr>
          <p:txBody>
            <a:bodyPr spcFirstLastPara="1" wrap="square" lIns="0" tIns="0" rIns="121900" bIns="0" anchor="ctr" anchorCtr="0">
              <a:noAutofit/>
            </a:bodyPr>
            <a:lstStyle/>
            <a:p>
              <a:pPr marL="0" marR="0" lvl="0" indent="0" algn="ctr" rtl="0">
                <a:spcBef>
                  <a:spcPts val="0"/>
                </a:spcBef>
                <a:spcAft>
                  <a:spcPts val="0"/>
                </a:spcAft>
                <a:buNone/>
              </a:pPr>
              <a:r>
                <a:rPr lang="zh-CN" sz="1200" b="1">
                  <a:solidFill>
                    <a:schemeClr val="dk1"/>
                  </a:solidFill>
                  <a:latin typeface="Arial" panose="020B0604020202020204"/>
                  <a:ea typeface="Arial" panose="020B0604020202020204"/>
                  <a:cs typeface="Arial" panose="020B0604020202020204"/>
                  <a:sym typeface="Arial" panose="020B0604020202020204"/>
                </a:rPr>
                <a:t>-2</a:t>
              </a:r>
              <a:endParaRPr sz="1200" b="1">
                <a:solidFill>
                  <a:schemeClr val="dk1"/>
                </a:solidFill>
                <a:latin typeface="Arial" panose="020B0604020202020204"/>
                <a:ea typeface="Arial" panose="020B0604020202020204"/>
                <a:cs typeface="Arial" panose="020B0604020202020204"/>
                <a:sym typeface="Arial" panose="020B0604020202020204"/>
              </a:endParaRPr>
            </a:p>
          </p:txBody>
        </p:sp>
        <p:sp>
          <p:nvSpPr>
            <p:cNvPr id="111" name="Google Shape;1015;p13"/>
            <p:cNvSpPr txBox="1"/>
            <p:nvPr/>
          </p:nvSpPr>
          <p:spPr>
            <a:xfrm>
              <a:off x="6192975" y="2912666"/>
              <a:ext cx="209478" cy="408285"/>
            </a:xfrm>
            <a:prstGeom prst="rect">
              <a:avLst/>
            </a:prstGeom>
            <a:noFill/>
            <a:ln>
              <a:noFill/>
            </a:ln>
          </p:spPr>
          <p:txBody>
            <a:bodyPr spcFirstLastPara="1" wrap="square" lIns="0" tIns="0" rIns="121900" bIns="0" anchor="ctr" anchorCtr="0">
              <a:noAutofit/>
            </a:bodyPr>
            <a:lstStyle/>
            <a:p>
              <a:pPr marL="0" marR="0" lvl="0" indent="0" algn="ctr" rtl="0">
                <a:spcBef>
                  <a:spcPts val="0"/>
                </a:spcBef>
                <a:spcAft>
                  <a:spcPts val="0"/>
                </a:spcAft>
                <a:buNone/>
              </a:pPr>
              <a:r>
                <a:rPr lang="zh-CN" sz="1200" b="1">
                  <a:solidFill>
                    <a:schemeClr val="dk1"/>
                  </a:solidFill>
                  <a:latin typeface="Arial" panose="020B0604020202020204"/>
                  <a:ea typeface="Arial" panose="020B0604020202020204"/>
                  <a:cs typeface="Arial" panose="020B0604020202020204"/>
                  <a:sym typeface="Arial" panose="020B0604020202020204"/>
                </a:rPr>
                <a:t>0</a:t>
              </a:r>
              <a:endParaRPr sz="1200" b="1">
                <a:solidFill>
                  <a:schemeClr val="dk1"/>
                </a:solidFill>
                <a:latin typeface="Arial" panose="020B0604020202020204"/>
                <a:ea typeface="Arial" panose="020B0604020202020204"/>
                <a:cs typeface="Arial" panose="020B0604020202020204"/>
                <a:sym typeface="Arial" panose="020B0604020202020204"/>
              </a:endParaRPr>
            </a:p>
          </p:txBody>
        </p:sp>
        <p:sp>
          <p:nvSpPr>
            <p:cNvPr id="112" name="Google Shape;1016;p13"/>
            <p:cNvSpPr txBox="1"/>
            <p:nvPr/>
          </p:nvSpPr>
          <p:spPr>
            <a:xfrm>
              <a:off x="6192975" y="2529596"/>
              <a:ext cx="209478" cy="408285"/>
            </a:xfrm>
            <a:prstGeom prst="rect">
              <a:avLst/>
            </a:prstGeom>
            <a:noFill/>
            <a:ln>
              <a:noFill/>
            </a:ln>
          </p:spPr>
          <p:txBody>
            <a:bodyPr spcFirstLastPara="1" wrap="square" lIns="0" tIns="0" rIns="121900" bIns="0" anchor="ctr" anchorCtr="0">
              <a:noAutofit/>
            </a:bodyPr>
            <a:lstStyle/>
            <a:p>
              <a:pPr marL="0" marR="0" lvl="0" indent="0" algn="ctr" rtl="0">
                <a:spcBef>
                  <a:spcPts val="0"/>
                </a:spcBef>
                <a:spcAft>
                  <a:spcPts val="0"/>
                </a:spcAft>
                <a:buNone/>
              </a:pPr>
              <a:r>
                <a:rPr lang="zh-CN" sz="1200" b="1">
                  <a:solidFill>
                    <a:schemeClr val="dk1"/>
                  </a:solidFill>
                  <a:latin typeface="Arial" panose="020B0604020202020204"/>
                  <a:ea typeface="Arial" panose="020B0604020202020204"/>
                  <a:cs typeface="Arial" panose="020B0604020202020204"/>
                  <a:sym typeface="Arial" panose="020B0604020202020204"/>
                </a:rPr>
                <a:t>1</a:t>
              </a:r>
              <a:endParaRPr sz="1200" b="1">
                <a:solidFill>
                  <a:schemeClr val="dk1"/>
                </a:solidFill>
                <a:latin typeface="Arial" panose="020B0604020202020204"/>
                <a:ea typeface="Arial" panose="020B0604020202020204"/>
                <a:cs typeface="Arial" panose="020B0604020202020204"/>
                <a:sym typeface="Arial" panose="020B0604020202020204"/>
              </a:endParaRPr>
            </a:p>
          </p:txBody>
        </p:sp>
        <p:sp>
          <p:nvSpPr>
            <p:cNvPr id="113" name="Google Shape;1017;p13"/>
            <p:cNvSpPr txBox="1"/>
            <p:nvPr/>
          </p:nvSpPr>
          <p:spPr>
            <a:xfrm>
              <a:off x="6129629" y="4828014"/>
              <a:ext cx="336170" cy="408285"/>
            </a:xfrm>
            <a:prstGeom prst="rect">
              <a:avLst/>
            </a:prstGeom>
            <a:noFill/>
            <a:ln>
              <a:noFill/>
            </a:ln>
          </p:spPr>
          <p:txBody>
            <a:bodyPr spcFirstLastPara="1" wrap="square" lIns="0" tIns="0" rIns="121900" bIns="0" anchor="ctr" anchorCtr="0">
              <a:noAutofit/>
            </a:bodyPr>
            <a:lstStyle/>
            <a:p>
              <a:pPr marL="0" marR="0" lvl="0" indent="0" algn="ctr" rtl="0">
                <a:spcBef>
                  <a:spcPts val="0"/>
                </a:spcBef>
                <a:spcAft>
                  <a:spcPts val="0"/>
                </a:spcAft>
                <a:buNone/>
              </a:pPr>
              <a:r>
                <a:rPr lang="zh-CN" sz="1200" b="1">
                  <a:solidFill>
                    <a:schemeClr val="dk1"/>
                  </a:solidFill>
                  <a:latin typeface="Arial" panose="020B0604020202020204"/>
                  <a:ea typeface="Arial" panose="020B0604020202020204"/>
                  <a:cs typeface="Arial" panose="020B0604020202020204"/>
                  <a:sym typeface="Arial" panose="020B0604020202020204"/>
                </a:rPr>
                <a:t>-5</a:t>
              </a:r>
              <a:endParaRPr sz="1200" b="1">
                <a:solidFill>
                  <a:schemeClr val="dk1"/>
                </a:solidFill>
                <a:latin typeface="Arial" panose="020B0604020202020204"/>
                <a:ea typeface="Arial" panose="020B0604020202020204"/>
                <a:cs typeface="Arial" panose="020B0604020202020204"/>
                <a:sym typeface="Arial" panose="020B0604020202020204"/>
              </a:endParaRPr>
            </a:p>
          </p:txBody>
        </p:sp>
        <p:sp>
          <p:nvSpPr>
            <p:cNvPr id="114" name="Google Shape;1018;p13"/>
            <p:cNvSpPr txBox="1"/>
            <p:nvPr/>
          </p:nvSpPr>
          <p:spPr>
            <a:xfrm>
              <a:off x="6126313" y="4061875"/>
              <a:ext cx="342803" cy="408285"/>
            </a:xfrm>
            <a:prstGeom prst="rect">
              <a:avLst/>
            </a:prstGeom>
            <a:noFill/>
            <a:ln>
              <a:noFill/>
            </a:ln>
          </p:spPr>
          <p:txBody>
            <a:bodyPr spcFirstLastPara="1" wrap="square" lIns="0" tIns="0" rIns="121900" bIns="0" anchor="ctr" anchorCtr="0">
              <a:noAutofit/>
            </a:bodyPr>
            <a:lstStyle/>
            <a:p>
              <a:pPr marL="0" marR="0" lvl="0" indent="0" algn="ctr" rtl="0">
                <a:spcBef>
                  <a:spcPts val="0"/>
                </a:spcBef>
                <a:spcAft>
                  <a:spcPts val="0"/>
                </a:spcAft>
                <a:buNone/>
              </a:pPr>
              <a:r>
                <a:rPr lang="zh-CN" sz="1200" b="1">
                  <a:solidFill>
                    <a:schemeClr val="dk1"/>
                  </a:solidFill>
                  <a:latin typeface="Arial" panose="020B0604020202020204"/>
                  <a:ea typeface="Arial" panose="020B0604020202020204"/>
                  <a:cs typeface="Arial" panose="020B0604020202020204"/>
                  <a:sym typeface="Arial" panose="020B0604020202020204"/>
                </a:rPr>
                <a:t>-3</a:t>
              </a:r>
              <a:endParaRPr sz="1200" b="1">
                <a:solidFill>
                  <a:schemeClr val="dk1"/>
                </a:solidFill>
                <a:latin typeface="Arial" panose="020B0604020202020204"/>
                <a:ea typeface="Arial" panose="020B0604020202020204"/>
                <a:cs typeface="Arial" panose="020B0604020202020204"/>
                <a:sym typeface="Arial" panose="020B0604020202020204"/>
              </a:endParaRPr>
            </a:p>
          </p:txBody>
        </p:sp>
        <p:sp>
          <p:nvSpPr>
            <p:cNvPr id="115" name="Google Shape;1019;p13"/>
            <p:cNvSpPr txBox="1"/>
            <p:nvPr/>
          </p:nvSpPr>
          <p:spPr>
            <a:xfrm>
              <a:off x="6147702" y="3295735"/>
              <a:ext cx="300025" cy="408285"/>
            </a:xfrm>
            <a:prstGeom prst="rect">
              <a:avLst/>
            </a:prstGeom>
            <a:noFill/>
            <a:ln>
              <a:noFill/>
            </a:ln>
          </p:spPr>
          <p:txBody>
            <a:bodyPr spcFirstLastPara="1" wrap="square" lIns="0" tIns="0" rIns="121900" bIns="0" anchor="ctr" anchorCtr="0">
              <a:noAutofit/>
            </a:bodyPr>
            <a:lstStyle/>
            <a:p>
              <a:pPr marL="0" marR="0" lvl="0" indent="0" algn="ctr" rtl="0">
                <a:spcBef>
                  <a:spcPts val="0"/>
                </a:spcBef>
                <a:spcAft>
                  <a:spcPts val="0"/>
                </a:spcAft>
                <a:buNone/>
              </a:pPr>
              <a:r>
                <a:rPr lang="zh-CN" sz="1200" b="1">
                  <a:solidFill>
                    <a:schemeClr val="dk1"/>
                  </a:solidFill>
                  <a:latin typeface="Arial" panose="020B0604020202020204"/>
                  <a:ea typeface="Arial" panose="020B0604020202020204"/>
                  <a:cs typeface="Arial" panose="020B0604020202020204"/>
                  <a:sym typeface="Arial" panose="020B0604020202020204"/>
                </a:rPr>
                <a:t>-1</a:t>
              </a:r>
              <a:endParaRPr sz="1200" b="1">
                <a:solidFill>
                  <a:schemeClr val="dk1"/>
                </a:solidFill>
                <a:latin typeface="Arial" panose="020B0604020202020204"/>
                <a:ea typeface="Arial" panose="020B0604020202020204"/>
                <a:cs typeface="Arial" panose="020B0604020202020204"/>
                <a:sym typeface="Arial" panose="020B0604020202020204"/>
              </a:endParaRPr>
            </a:p>
          </p:txBody>
        </p:sp>
        <p:sp>
          <p:nvSpPr>
            <p:cNvPr id="116" name="Google Shape;1020;p13"/>
            <p:cNvSpPr/>
            <p:nvPr/>
          </p:nvSpPr>
          <p:spPr>
            <a:xfrm>
              <a:off x="6467330" y="2734854"/>
              <a:ext cx="3675119" cy="2712327"/>
            </a:xfrm>
            <a:custGeom>
              <a:avLst/>
              <a:gdLst/>
              <a:ahLst/>
              <a:cxnLst/>
              <a:rect l="l" t="t" r="r" b="b"/>
              <a:pathLst>
                <a:path w="2070" h="1084" extrusionOk="0">
                  <a:moveTo>
                    <a:pt x="2070" y="1084"/>
                  </a:moveTo>
                  <a:lnTo>
                    <a:pt x="0" y="1084"/>
                  </a:lnTo>
                  <a:lnTo>
                    <a:pt x="0" y="0"/>
                  </a:lnTo>
                </a:path>
              </a:pathLst>
            </a:custGeom>
            <a:noFill/>
            <a:ln w="19050" cap="sq" cmpd="sng">
              <a:solidFill>
                <a:srgbClr val="262626"/>
              </a:solidFill>
              <a:prstDash val="solid"/>
              <a:miter lim="800000"/>
              <a:headEnd type="none" w="sm" len="sm"/>
              <a:tailEnd type="none" w="sm" len="sm"/>
            </a:ln>
          </p:spPr>
          <p:txBody>
            <a:bodyPr spcFirstLastPara="1" wrap="square" lIns="121900" tIns="60925" rIns="121900" bIns="60925"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117" name="Google Shape;1021;p13"/>
            <p:cNvSpPr/>
            <p:nvPr/>
          </p:nvSpPr>
          <p:spPr>
            <a:xfrm>
              <a:off x="6424717" y="3062635"/>
              <a:ext cx="85221" cy="135635"/>
            </a:xfrm>
            <a:prstGeom prst="ellipse">
              <a:avLst/>
            </a:prstGeom>
            <a:solidFill>
              <a:srgbClr val="7F7F7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118" name="Google Shape;1022;p13"/>
            <p:cNvSpPr/>
            <p:nvPr/>
          </p:nvSpPr>
          <p:spPr>
            <a:xfrm>
              <a:off x="6882776" y="3747612"/>
              <a:ext cx="102265" cy="120209"/>
            </a:xfrm>
            <a:prstGeom prst="ellipse">
              <a:avLst/>
            </a:prstGeom>
            <a:solidFill>
              <a:srgbClr val="0180B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119" name="Google Shape;1023;p13"/>
            <p:cNvSpPr/>
            <p:nvPr/>
          </p:nvSpPr>
          <p:spPr>
            <a:xfrm>
              <a:off x="7344384" y="4226981"/>
              <a:ext cx="102265" cy="120209"/>
            </a:xfrm>
            <a:prstGeom prst="ellipse">
              <a:avLst/>
            </a:prstGeom>
            <a:solidFill>
              <a:srgbClr val="0180B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120" name="Google Shape;1024;p13"/>
            <p:cNvSpPr/>
            <p:nvPr/>
          </p:nvSpPr>
          <p:spPr>
            <a:xfrm>
              <a:off x="8722111" y="4586876"/>
              <a:ext cx="102265" cy="120209"/>
            </a:xfrm>
            <a:prstGeom prst="ellipse">
              <a:avLst/>
            </a:prstGeom>
            <a:solidFill>
              <a:srgbClr val="0180B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121" name="Google Shape;1025;p13"/>
            <p:cNvSpPr/>
            <p:nvPr/>
          </p:nvSpPr>
          <p:spPr>
            <a:xfrm>
              <a:off x="10099837" y="4786245"/>
              <a:ext cx="102265" cy="120209"/>
            </a:xfrm>
            <a:prstGeom prst="ellipse">
              <a:avLst/>
            </a:prstGeom>
            <a:solidFill>
              <a:srgbClr val="0180B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grpSp>
          <p:nvGrpSpPr>
            <p:cNvPr id="122" name="Google Shape;1026;p13"/>
            <p:cNvGrpSpPr/>
            <p:nvPr/>
          </p:nvGrpSpPr>
          <p:grpSpPr>
            <a:xfrm>
              <a:off x="6428119" y="3055684"/>
              <a:ext cx="3771391" cy="1930664"/>
              <a:chOff x="1442120" y="2653274"/>
              <a:chExt cx="4397471" cy="1915113"/>
            </a:xfrm>
          </p:grpSpPr>
          <p:sp>
            <p:nvSpPr>
              <p:cNvPr id="145" name="Google Shape;1027;p13"/>
              <p:cNvSpPr/>
              <p:nvPr/>
            </p:nvSpPr>
            <p:spPr>
              <a:xfrm>
                <a:off x="3041573" y="3922136"/>
                <a:ext cx="119241" cy="119241"/>
              </a:xfrm>
              <a:prstGeom prst="ellipse">
                <a:avLst/>
              </a:prstGeom>
              <a:solidFill>
                <a:srgbClr val="A2A2A2"/>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146" name="Google Shape;1028;p13"/>
              <p:cNvSpPr/>
              <p:nvPr/>
            </p:nvSpPr>
            <p:spPr>
              <a:xfrm>
                <a:off x="1442120" y="2653274"/>
                <a:ext cx="119241" cy="119241"/>
              </a:xfrm>
              <a:prstGeom prst="ellipse">
                <a:avLst/>
              </a:prstGeom>
              <a:solidFill>
                <a:srgbClr val="C00000"/>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147" name="Google Shape;1029;p13"/>
              <p:cNvSpPr/>
              <p:nvPr/>
            </p:nvSpPr>
            <p:spPr>
              <a:xfrm>
                <a:off x="1971562" y="3141860"/>
                <a:ext cx="119240" cy="119241"/>
              </a:xfrm>
              <a:prstGeom prst="ellipse">
                <a:avLst/>
              </a:prstGeom>
              <a:solidFill>
                <a:schemeClr val="dk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148" name="Google Shape;1030;p13"/>
              <p:cNvSpPr/>
              <p:nvPr/>
            </p:nvSpPr>
            <p:spPr>
              <a:xfrm>
                <a:off x="2505145" y="3696619"/>
                <a:ext cx="119240" cy="119241"/>
              </a:xfrm>
              <a:prstGeom prst="ellipse">
                <a:avLst/>
              </a:prstGeom>
              <a:solidFill>
                <a:schemeClr val="dk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149" name="Google Shape;1031;p13"/>
              <p:cNvSpPr/>
              <p:nvPr/>
            </p:nvSpPr>
            <p:spPr>
              <a:xfrm>
                <a:off x="3576763" y="4132142"/>
                <a:ext cx="119241" cy="119241"/>
              </a:xfrm>
              <a:prstGeom prst="ellipse">
                <a:avLst/>
              </a:prstGeom>
              <a:solidFill>
                <a:srgbClr val="A2A2A2"/>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150" name="Google Shape;1032;p13"/>
              <p:cNvSpPr/>
              <p:nvPr/>
            </p:nvSpPr>
            <p:spPr>
              <a:xfrm>
                <a:off x="4116239" y="4290640"/>
                <a:ext cx="119240" cy="119241"/>
              </a:xfrm>
              <a:prstGeom prst="ellipse">
                <a:avLst/>
              </a:prstGeom>
              <a:solidFill>
                <a:schemeClr val="dk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151" name="Google Shape;1033;p13"/>
              <p:cNvSpPr/>
              <p:nvPr/>
            </p:nvSpPr>
            <p:spPr>
              <a:xfrm>
                <a:off x="5720351" y="4449146"/>
                <a:ext cx="119240" cy="119241"/>
              </a:xfrm>
              <a:prstGeom prst="ellipse">
                <a:avLst/>
              </a:prstGeom>
              <a:solidFill>
                <a:schemeClr val="dk1"/>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grpSp>
        <p:sp>
          <p:nvSpPr>
            <p:cNvPr id="123" name="Google Shape;1034;p13"/>
            <p:cNvSpPr/>
            <p:nvPr/>
          </p:nvSpPr>
          <p:spPr>
            <a:xfrm>
              <a:off x="8722968" y="4466665"/>
              <a:ext cx="102264" cy="120209"/>
            </a:xfrm>
            <a:prstGeom prst="ellipse">
              <a:avLst/>
            </a:prstGeom>
            <a:solidFill>
              <a:srgbClr val="C00000"/>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124" name="Google Shape;1035;p13"/>
            <p:cNvSpPr/>
            <p:nvPr/>
          </p:nvSpPr>
          <p:spPr>
            <a:xfrm>
              <a:off x="7801305" y="4466665"/>
              <a:ext cx="102264" cy="120209"/>
            </a:xfrm>
            <a:prstGeom prst="ellipse">
              <a:avLst/>
            </a:prstGeom>
            <a:solidFill>
              <a:srgbClr val="C00000"/>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125" name="Google Shape;1036;p13"/>
            <p:cNvSpPr/>
            <p:nvPr/>
          </p:nvSpPr>
          <p:spPr>
            <a:xfrm>
              <a:off x="7341249" y="4466665"/>
              <a:ext cx="102264" cy="120209"/>
            </a:xfrm>
            <a:prstGeom prst="ellipse">
              <a:avLst/>
            </a:prstGeom>
            <a:solidFill>
              <a:srgbClr val="C00000"/>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126" name="Google Shape;1037;p13"/>
            <p:cNvSpPr/>
            <p:nvPr/>
          </p:nvSpPr>
          <p:spPr>
            <a:xfrm>
              <a:off x="6883634" y="4267296"/>
              <a:ext cx="102264" cy="120209"/>
            </a:xfrm>
            <a:prstGeom prst="ellipse">
              <a:avLst/>
            </a:prstGeom>
            <a:solidFill>
              <a:srgbClr val="C00000"/>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127" name="Google Shape;1038;p13"/>
            <p:cNvSpPr txBox="1"/>
            <p:nvPr/>
          </p:nvSpPr>
          <p:spPr>
            <a:xfrm>
              <a:off x="7788128" y="5785735"/>
              <a:ext cx="2812568" cy="193409"/>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zh-CN" sz="1200" b="1">
                  <a:solidFill>
                    <a:schemeClr val="dk1"/>
                  </a:solidFill>
                  <a:latin typeface="Arial" panose="020B0604020202020204"/>
                  <a:ea typeface="Arial" panose="020B0604020202020204"/>
                  <a:cs typeface="Arial" panose="020B0604020202020204"/>
                  <a:sym typeface="Arial" panose="020B0604020202020204"/>
                </a:rPr>
                <a:t>TCID 50 半数组织培养感染剂量</a:t>
              </a:r>
              <a:endParaRPr sz="1200" b="1">
                <a:solidFill>
                  <a:schemeClr val="dk1"/>
                </a:solidFill>
                <a:latin typeface="Arial" panose="020B0604020202020204"/>
                <a:ea typeface="Arial" panose="020B0604020202020204"/>
                <a:cs typeface="Arial" panose="020B0604020202020204"/>
                <a:sym typeface="Arial" panose="020B0604020202020204"/>
              </a:endParaRPr>
            </a:p>
          </p:txBody>
        </p:sp>
        <p:cxnSp>
          <p:nvCxnSpPr>
            <p:cNvPr id="128" name="Google Shape;1039;p13"/>
            <p:cNvCxnSpPr>
              <a:stCxn id="143" idx="1"/>
            </p:cNvCxnSpPr>
            <p:nvPr/>
          </p:nvCxnSpPr>
          <p:spPr>
            <a:xfrm>
              <a:off x="6914446" y="3023002"/>
              <a:ext cx="0" cy="2402700"/>
            </a:xfrm>
            <a:prstGeom prst="straightConnector1">
              <a:avLst/>
            </a:prstGeom>
            <a:noFill/>
            <a:ln w="15875" cap="flat" cmpd="sng">
              <a:solidFill>
                <a:srgbClr val="A2A2A2"/>
              </a:solidFill>
              <a:prstDash val="dot"/>
              <a:round/>
              <a:headEnd type="none" w="sm" len="sm"/>
              <a:tailEnd type="none" w="sm" len="sm"/>
            </a:ln>
          </p:spPr>
        </p:cxnSp>
        <p:cxnSp>
          <p:nvCxnSpPr>
            <p:cNvPr id="129" name="Google Shape;1041;p13"/>
            <p:cNvCxnSpPr/>
            <p:nvPr/>
          </p:nvCxnSpPr>
          <p:spPr>
            <a:xfrm>
              <a:off x="6397256" y="2738515"/>
              <a:ext cx="69185" cy="0"/>
            </a:xfrm>
            <a:prstGeom prst="straightConnector1">
              <a:avLst/>
            </a:prstGeom>
            <a:noFill/>
            <a:ln w="19050" cap="flat" cmpd="sng">
              <a:solidFill>
                <a:srgbClr val="262626"/>
              </a:solidFill>
              <a:prstDash val="solid"/>
              <a:round/>
              <a:headEnd type="none" w="sm" len="sm"/>
              <a:tailEnd type="none" w="sm" len="sm"/>
            </a:ln>
          </p:spPr>
        </p:cxnSp>
        <p:cxnSp>
          <p:nvCxnSpPr>
            <p:cNvPr id="130" name="Google Shape;1042;p13"/>
            <p:cNvCxnSpPr/>
            <p:nvPr/>
          </p:nvCxnSpPr>
          <p:spPr>
            <a:xfrm>
              <a:off x="6397256" y="5032156"/>
              <a:ext cx="69185" cy="0"/>
            </a:xfrm>
            <a:prstGeom prst="straightConnector1">
              <a:avLst/>
            </a:prstGeom>
            <a:noFill/>
            <a:ln w="28575" cap="flat" cmpd="sng">
              <a:solidFill>
                <a:srgbClr val="262626"/>
              </a:solidFill>
              <a:prstDash val="solid"/>
              <a:round/>
              <a:headEnd type="none" w="sm" len="sm"/>
              <a:tailEnd type="none" w="sm" len="sm"/>
            </a:ln>
          </p:spPr>
        </p:cxnSp>
        <p:cxnSp>
          <p:nvCxnSpPr>
            <p:cNvPr id="131" name="Google Shape;1043;p13"/>
            <p:cNvCxnSpPr/>
            <p:nvPr/>
          </p:nvCxnSpPr>
          <p:spPr>
            <a:xfrm>
              <a:off x="6397256" y="4649881"/>
              <a:ext cx="69185" cy="0"/>
            </a:xfrm>
            <a:prstGeom prst="straightConnector1">
              <a:avLst/>
            </a:prstGeom>
            <a:noFill/>
            <a:ln w="19050" cap="flat" cmpd="sng">
              <a:solidFill>
                <a:srgbClr val="262626"/>
              </a:solidFill>
              <a:prstDash val="solid"/>
              <a:round/>
              <a:headEnd type="none" w="sm" len="sm"/>
              <a:tailEnd type="none" w="sm" len="sm"/>
            </a:ln>
          </p:spPr>
        </p:cxnSp>
        <p:cxnSp>
          <p:nvCxnSpPr>
            <p:cNvPr id="132" name="Google Shape;1044;p13"/>
            <p:cNvCxnSpPr/>
            <p:nvPr/>
          </p:nvCxnSpPr>
          <p:spPr>
            <a:xfrm>
              <a:off x="6397256" y="4267608"/>
              <a:ext cx="69185" cy="0"/>
            </a:xfrm>
            <a:prstGeom prst="straightConnector1">
              <a:avLst/>
            </a:prstGeom>
            <a:noFill/>
            <a:ln w="19050" cap="flat" cmpd="sng">
              <a:solidFill>
                <a:srgbClr val="262626"/>
              </a:solidFill>
              <a:prstDash val="solid"/>
              <a:round/>
              <a:headEnd type="none" w="sm" len="sm"/>
              <a:tailEnd type="none" w="sm" len="sm"/>
            </a:ln>
          </p:spPr>
        </p:cxnSp>
        <p:cxnSp>
          <p:nvCxnSpPr>
            <p:cNvPr id="133" name="Google Shape;1045;p13"/>
            <p:cNvCxnSpPr/>
            <p:nvPr/>
          </p:nvCxnSpPr>
          <p:spPr>
            <a:xfrm>
              <a:off x="6397256" y="3885334"/>
              <a:ext cx="69185" cy="0"/>
            </a:xfrm>
            <a:prstGeom prst="straightConnector1">
              <a:avLst/>
            </a:prstGeom>
            <a:noFill/>
            <a:ln w="19050" cap="flat" cmpd="sng">
              <a:solidFill>
                <a:srgbClr val="262626"/>
              </a:solidFill>
              <a:prstDash val="solid"/>
              <a:round/>
              <a:headEnd type="none" w="sm" len="sm"/>
              <a:tailEnd type="none" w="sm" len="sm"/>
            </a:ln>
          </p:spPr>
        </p:cxnSp>
        <p:cxnSp>
          <p:nvCxnSpPr>
            <p:cNvPr id="134" name="Google Shape;1046;p13"/>
            <p:cNvCxnSpPr/>
            <p:nvPr/>
          </p:nvCxnSpPr>
          <p:spPr>
            <a:xfrm>
              <a:off x="6397256" y="3503062"/>
              <a:ext cx="69185" cy="0"/>
            </a:xfrm>
            <a:prstGeom prst="straightConnector1">
              <a:avLst/>
            </a:prstGeom>
            <a:noFill/>
            <a:ln w="19050" cap="flat" cmpd="sng">
              <a:solidFill>
                <a:srgbClr val="262626"/>
              </a:solidFill>
              <a:prstDash val="solid"/>
              <a:round/>
              <a:headEnd type="none" w="sm" len="sm"/>
              <a:tailEnd type="none" w="sm" len="sm"/>
            </a:ln>
          </p:spPr>
        </p:cxnSp>
        <p:cxnSp>
          <p:nvCxnSpPr>
            <p:cNvPr id="135" name="Google Shape;1047;p13"/>
            <p:cNvCxnSpPr/>
            <p:nvPr/>
          </p:nvCxnSpPr>
          <p:spPr>
            <a:xfrm>
              <a:off x="6397256" y="3120789"/>
              <a:ext cx="69185" cy="0"/>
            </a:xfrm>
            <a:prstGeom prst="straightConnector1">
              <a:avLst/>
            </a:prstGeom>
            <a:noFill/>
            <a:ln w="19050" cap="flat" cmpd="sng">
              <a:solidFill>
                <a:srgbClr val="262626"/>
              </a:solidFill>
              <a:prstDash val="solid"/>
              <a:round/>
              <a:headEnd type="none" w="sm" len="sm"/>
              <a:tailEnd type="none" w="sm" len="sm"/>
            </a:ln>
          </p:spPr>
        </p:cxnSp>
        <p:sp>
          <p:nvSpPr>
            <p:cNvPr id="136" name="Google Shape;1048;p13"/>
            <p:cNvSpPr/>
            <p:nvPr/>
          </p:nvSpPr>
          <p:spPr>
            <a:xfrm>
              <a:off x="6482688" y="3138870"/>
              <a:ext cx="3664017" cy="1612603"/>
            </a:xfrm>
            <a:custGeom>
              <a:avLst/>
              <a:gdLst/>
              <a:ahLst/>
              <a:cxnLst/>
              <a:rect l="l" t="t" r="r" b="b"/>
              <a:pathLst>
                <a:path w="3570973" h="1453414" extrusionOk="0">
                  <a:moveTo>
                    <a:pt x="0" y="0"/>
                  </a:moveTo>
                  <a:lnTo>
                    <a:pt x="452388" y="1068404"/>
                  </a:lnTo>
                  <a:lnTo>
                    <a:pt x="914400" y="1251284"/>
                  </a:lnTo>
                  <a:lnTo>
                    <a:pt x="1357162" y="1260909"/>
                  </a:lnTo>
                  <a:lnTo>
                    <a:pt x="1790299" y="1318661"/>
                  </a:lnTo>
                  <a:lnTo>
                    <a:pt x="2233061" y="1241659"/>
                  </a:lnTo>
                  <a:lnTo>
                    <a:pt x="3570973" y="1453414"/>
                  </a:lnTo>
                  <a:lnTo>
                    <a:pt x="3570973" y="1453414"/>
                  </a:lnTo>
                </a:path>
              </a:pathLst>
            </a:custGeom>
            <a:no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137" name="Google Shape;1049;p13"/>
            <p:cNvSpPr/>
            <p:nvPr/>
          </p:nvSpPr>
          <p:spPr>
            <a:xfrm>
              <a:off x="6482322" y="3162207"/>
              <a:ext cx="3674716" cy="1756677"/>
            </a:xfrm>
            <a:custGeom>
              <a:avLst/>
              <a:gdLst/>
              <a:ahLst/>
              <a:cxnLst/>
              <a:rect l="l" t="t" r="r" b="b"/>
              <a:pathLst>
                <a:path w="3581400" h="1583266" extrusionOk="0">
                  <a:moveTo>
                    <a:pt x="0" y="0"/>
                  </a:moveTo>
                  <a:lnTo>
                    <a:pt x="448733" y="406400"/>
                  </a:lnTo>
                  <a:lnTo>
                    <a:pt x="880533" y="889000"/>
                  </a:lnTo>
                  <a:lnTo>
                    <a:pt x="1337733" y="1109133"/>
                  </a:lnTo>
                  <a:lnTo>
                    <a:pt x="1778000" y="1278466"/>
                  </a:lnTo>
                  <a:lnTo>
                    <a:pt x="2243666" y="1447800"/>
                  </a:lnTo>
                  <a:lnTo>
                    <a:pt x="3581400" y="1583266"/>
                  </a:lnTo>
                </a:path>
              </a:pathLst>
            </a:custGeom>
            <a:noFill/>
            <a:ln w="15875" cap="flat" cmpd="sng">
              <a:solidFill>
                <a:schemeClr val="dk1"/>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138" name="Google Shape;1050;p13"/>
            <p:cNvSpPr/>
            <p:nvPr/>
          </p:nvSpPr>
          <p:spPr>
            <a:xfrm>
              <a:off x="6489271" y="3135903"/>
              <a:ext cx="3659079" cy="1690920"/>
            </a:xfrm>
            <a:custGeom>
              <a:avLst/>
              <a:gdLst/>
              <a:ahLst/>
              <a:cxnLst/>
              <a:rect l="l" t="t" r="r" b="b"/>
              <a:pathLst>
                <a:path w="3566160" h="1524000" extrusionOk="0">
                  <a:moveTo>
                    <a:pt x="0" y="0"/>
                  </a:moveTo>
                  <a:lnTo>
                    <a:pt x="447040" y="599440"/>
                  </a:lnTo>
                  <a:lnTo>
                    <a:pt x="894080" y="1026160"/>
                  </a:lnTo>
                  <a:lnTo>
                    <a:pt x="1330960" y="1127760"/>
                  </a:lnTo>
                  <a:lnTo>
                    <a:pt x="1778000" y="1310640"/>
                  </a:lnTo>
                  <a:lnTo>
                    <a:pt x="2225040" y="1351280"/>
                  </a:lnTo>
                  <a:lnTo>
                    <a:pt x="3566160" y="1524000"/>
                  </a:lnTo>
                  <a:lnTo>
                    <a:pt x="3566160" y="1524000"/>
                  </a:lnTo>
                </a:path>
              </a:pathLst>
            </a:custGeom>
            <a:noFill/>
            <a:ln w="15875" cap="flat" cmpd="sng">
              <a:solidFill>
                <a:srgbClr val="0180B5"/>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panose="020B0604020202020204"/>
                <a:ea typeface="Arial" panose="020B0604020202020204"/>
                <a:cs typeface="Arial" panose="020B0604020202020204"/>
                <a:sym typeface="Arial" panose="020B0604020202020204"/>
              </a:endParaRPr>
            </a:p>
          </p:txBody>
        </p:sp>
        <p:sp>
          <p:nvSpPr>
            <p:cNvPr id="139" name="Google Shape;1051;p13"/>
            <p:cNvSpPr/>
            <p:nvPr/>
          </p:nvSpPr>
          <p:spPr>
            <a:xfrm>
              <a:off x="6428910" y="3054790"/>
              <a:ext cx="102264" cy="120209"/>
            </a:xfrm>
            <a:prstGeom prst="ellipse">
              <a:avLst/>
            </a:prstGeom>
            <a:solidFill>
              <a:srgbClr val="0180B5"/>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140" name="Google Shape;1052;p13"/>
            <p:cNvSpPr/>
            <p:nvPr/>
          </p:nvSpPr>
          <p:spPr>
            <a:xfrm>
              <a:off x="7802443" y="4347191"/>
              <a:ext cx="102265" cy="120209"/>
            </a:xfrm>
            <a:prstGeom prst="ellipse">
              <a:avLst/>
            </a:prstGeom>
            <a:solidFill>
              <a:srgbClr val="0180B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141" name="Google Shape;1053;p13"/>
            <p:cNvSpPr/>
            <p:nvPr/>
          </p:nvSpPr>
          <p:spPr>
            <a:xfrm>
              <a:off x="8258847" y="4546560"/>
              <a:ext cx="102264" cy="120209"/>
            </a:xfrm>
            <a:prstGeom prst="ellipse">
              <a:avLst/>
            </a:prstGeom>
            <a:solidFill>
              <a:srgbClr val="C00000"/>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142" name="Google Shape;1054;p13"/>
            <p:cNvSpPr/>
            <p:nvPr/>
          </p:nvSpPr>
          <p:spPr>
            <a:xfrm>
              <a:off x="10098697" y="4706351"/>
              <a:ext cx="102264" cy="120209"/>
            </a:xfrm>
            <a:prstGeom prst="ellipse">
              <a:avLst/>
            </a:prstGeom>
            <a:solidFill>
              <a:srgbClr val="C00000"/>
            </a:solid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1000">
                <a:solidFill>
                  <a:srgbClr val="595959"/>
                </a:solidFill>
                <a:latin typeface="Arial" panose="020B0604020202020204"/>
                <a:ea typeface="Arial" panose="020B0604020202020204"/>
                <a:cs typeface="Arial" panose="020B0604020202020204"/>
                <a:sym typeface="Arial" panose="020B0604020202020204"/>
              </a:endParaRPr>
            </a:p>
          </p:txBody>
        </p:sp>
        <p:sp>
          <p:nvSpPr>
            <p:cNvPr id="143" name="Google Shape;1040;p13"/>
            <p:cNvSpPr txBox="1"/>
            <p:nvPr/>
          </p:nvSpPr>
          <p:spPr>
            <a:xfrm>
              <a:off x="6914446" y="2829592"/>
              <a:ext cx="2775687" cy="386819"/>
            </a:xfrm>
            <a:prstGeom prst="rect">
              <a:avLst/>
            </a:prstGeom>
            <a:noFill/>
            <a:ln>
              <a:noFill/>
            </a:ln>
          </p:spPr>
          <p:txBody>
            <a:bodyPr spcFirstLastPara="1" wrap="square" lIns="91425" tIns="0" rIns="91425" bIns="0" anchor="t" anchorCtr="0">
              <a:spAutoFit/>
            </a:bodyPr>
            <a:lstStyle/>
            <a:p>
              <a:pPr marL="0" marR="0" lvl="0" indent="0" algn="l" rtl="0">
                <a:spcBef>
                  <a:spcPts val="0"/>
                </a:spcBef>
                <a:spcAft>
                  <a:spcPts val="0"/>
                </a:spcAft>
                <a:buNone/>
              </a:pPr>
              <a:r>
                <a:rPr lang="zh-CN" sz="1200" b="1">
                  <a:solidFill>
                    <a:schemeClr val="dk1"/>
                  </a:solidFill>
                  <a:latin typeface="Arial" panose="020B0604020202020204"/>
                  <a:ea typeface="Arial" panose="020B0604020202020204"/>
                  <a:cs typeface="Arial" panose="020B0604020202020204"/>
                  <a:sym typeface="Arial" panose="020B0604020202020204"/>
                </a:rPr>
                <a:t>P&lt;0.0001 </a:t>
              </a:r>
              <a:r>
                <a:rPr lang="zh-CN" sz="1200" b="1">
                  <a:solidFill>
                    <a:srgbClr val="C00000"/>
                  </a:solidFill>
                  <a:latin typeface="Arial" panose="020B0604020202020204"/>
                  <a:ea typeface="Arial" panose="020B0604020202020204"/>
                  <a:cs typeface="Arial" panose="020B0604020202020204"/>
                  <a:sym typeface="Arial" panose="020B0604020202020204"/>
                </a:rPr>
                <a:t>玛巴洛沙韦</a:t>
              </a:r>
              <a:r>
                <a:rPr lang="zh-CN" sz="1200" b="1">
                  <a:solidFill>
                    <a:srgbClr val="595959"/>
                  </a:solidFill>
                  <a:latin typeface="Arial" panose="020B0604020202020204"/>
                  <a:ea typeface="Arial" panose="020B0604020202020204"/>
                  <a:cs typeface="Arial" panose="020B0604020202020204"/>
                  <a:sym typeface="Arial" panose="020B0604020202020204"/>
                </a:rPr>
                <a:t> </a:t>
              </a:r>
              <a:r>
                <a:rPr lang="zh-CN" sz="1200" b="1">
                  <a:solidFill>
                    <a:schemeClr val="dk1"/>
                  </a:solidFill>
                  <a:latin typeface="Arial" panose="020B0604020202020204"/>
                  <a:ea typeface="Arial" panose="020B0604020202020204"/>
                  <a:cs typeface="Arial" panose="020B0604020202020204"/>
                  <a:sym typeface="Arial" panose="020B0604020202020204"/>
                </a:rPr>
                <a:t>vs 安慰剂</a:t>
              </a:r>
              <a:endParaRPr sz="1200" b="1">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r>
                <a:rPr lang="zh-CN" sz="1200" b="1">
                  <a:solidFill>
                    <a:schemeClr val="dk1"/>
                  </a:solidFill>
                  <a:latin typeface="Arial" panose="020B0604020202020204"/>
                  <a:ea typeface="Arial" panose="020B0604020202020204"/>
                  <a:cs typeface="Arial" panose="020B0604020202020204"/>
                  <a:sym typeface="Arial" panose="020B0604020202020204"/>
                </a:rPr>
                <a:t>P&lt;0.0001 </a:t>
              </a:r>
              <a:r>
                <a:rPr lang="zh-CN" sz="1200" b="1">
                  <a:solidFill>
                    <a:srgbClr val="C00000"/>
                  </a:solidFill>
                  <a:latin typeface="Arial" panose="020B0604020202020204"/>
                  <a:ea typeface="Arial" panose="020B0604020202020204"/>
                  <a:cs typeface="Arial" panose="020B0604020202020204"/>
                  <a:sym typeface="Arial" panose="020B0604020202020204"/>
                </a:rPr>
                <a:t>玛巴洛沙韦</a:t>
              </a:r>
              <a:r>
                <a:rPr lang="zh-CN" sz="1200" b="1">
                  <a:solidFill>
                    <a:srgbClr val="11278A"/>
                  </a:solidFill>
                  <a:latin typeface="Arial" panose="020B0604020202020204"/>
                  <a:ea typeface="Arial" panose="020B0604020202020204"/>
                  <a:cs typeface="Arial" panose="020B0604020202020204"/>
                  <a:sym typeface="Arial" panose="020B0604020202020204"/>
                </a:rPr>
                <a:t> </a:t>
              </a:r>
              <a:r>
                <a:rPr lang="zh-CN" sz="1200" b="1">
                  <a:solidFill>
                    <a:schemeClr val="dk1"/>
                  </a:solidFill>
                  <a:latin typeface="Arial" panose="020B0604020202020204"/>
                  <a:ea typeface="Arial" panose="020B0604020202020204"/>
                  <a:cs typeface="Arial" panose="020B0604020202020204"/>
                  <a:sym typeface="Arial" panose="020B0604020202020204"/>
                </a:rPr>
                <a:t>vs </a:t>
              </a:r>
              <a:r>
                <a:rPr lang="zh-CN" sz="1200" b="1">
                  <a:solidFill>
                    <a:srgbClr val="0180B5"/>
                  </a:solidFill>
                  <a:latin typeface="Arial" panose="020B0604020202020204"/>
                  <a:ea typeface="Arial" panose="020B0604020202020204"/>
                  <a:cs typeface="Arial" panose="020B0604020202020204"/>
                  <a:sym typeface="Arial" panose="020B0604020202020204"/>
                </a:rPr>
                <a:t>奥司他韦</a:t>
              </a:r>
              <a:endParaRPr sz="1200" b="1">
                <a:solidFill>
                  <a:srgbClr val="0180B5"/>
                </a:solidFill>
                <a:latin typeface="Arial" panose="020B0604020202020204"/>
                <a:ea typeface="Arial" panose="020B0604020202020204"/>
                <a:cs typeface="Arial" panose="020B0604020202020204"/>
                <a:sym typeface="Arial" panose="020B0604020202020204"/>
              </a:endParaRPr>
            </a:p>
          </p:txBody>
        </p:sp>
        <p:cxnSp>
          <p:nvCxnSpPr>
            <p:cNvPr id="144" name="Google Shape;1055;p13"/>
            <p:cNvCxnSpPr/>
            <p:nvPr/>
          </p:nvCxnSpPr>
          <p:spPr>
            <a:xfrm>
              <a:off x="7357751" y="3334791"/>
              <a:ext cx="0" cy="2106305"/>
            </a:xfrm>
            <a:prstGeom prst="straightConnector1">
              <a:avLst/>
            </a:prstGeom>
            <a:noFill/>
            <a:ln w="15875" cap="flat" cmpd="sng">
              <a:solidFill>
                <a:srgbClr val="A2A2A2"/>
              </a:solidFill>
              <a:prstDash val="dot"/>
              <a:round/>
              <a:headEnd type="none" w="sm" len="sm"/>
              <a:tailEnd type="none" w="sm" len="sm"/>
            </a:ln>
          </p:spPr>
        </p:cxnSp>
      </p:grpSp>
      <p:sp>
        <p:nvSpPr>
          <p:cNvPr id="152" name="Google Shape;1056;p13"/>
          <p:cNvSpPr txBox="1"/>
          <p:nvPr/>
        </p:nvSpPr>
        <p:spPr>
          <a:xfrm>
            <a:off x="8123455" y="6495182"/>
            <a:ext cx="3466916" cy="223151"/>
          </a:xfrm>
          <a:prstGeom prst="rect">
            <a:avLst/>
          </a:prstGeom>
          <a:noFill/>
          <a:ln>
            <a:noFill/>
          </a:ln>
        </p:spPr>
        <p:txBody>
          <a:bodyPr spcFirstLastPara="1" wrap="square" lIns="0" tIns="0" rIns="0" bIns="0" anchor="b" anchorCtr="0">
            <a:noAutofit/>
          </a:bodyPr>
          <a:lstStyle/>
          <a:p>
            <a:pPr marL="0" marR="0" lvl="0" indent="0" algn="l" rtl="0">
              <a:spcBef>
                <a:spcPts val="0"/>
              </a:spcBef>
              <a:spcAft>
                <a:spcPts val="0"/>
              </a:spcAft>
              <a:buClr>
                <a:srgbClr val="A5A5A5"/>
              </a:buClr>
              <a:buSzPts val="800"/>
              <a:buFont typeface="Arial" panose="020B0604020202020204"/>
              <a:buNone/>
            </a:pPr>
            <a:r>
              <a:rPr lang="zh-CN" sz="800">
                <a:solidFill>
                  <a:schemeClr val="tx1"/>
                </a:solidFill>
                <a:latin typeface="Arial" panose="020B0604020202020204"/>
                <a:ea typeface="Arial" panose="020B0604020202020204"/>
                <a:cs typeface="Arial" panose="020B0604020202020204"/>
                <a:sym typeface="Arial" panose="020B0604020202020204"/>
              </a:rPr>
              <a:t>1.N Engl J Med 2018;379:913-23     </a:t>
            </a:r>
          </a:p>
          <a:p>
            <a:pPr marL="0" marR="0" lvl="0" indent="0" algn="l" rtl="0">
              <a:spcBef>
                <a:spcPts val="0"/>
              </a:spcBef>
              <a:spcAft>
                <a:spcPts val="0"/>
              </a:spcAft>
              <a:buClr>
                <a:srgbClr val="A5A5A5"/>
              </a:buClr>
              <a:buSzPts val="800"/>
              <a:buFont typeface="Arial" panose="020B0604020202020204"/>
              <a:buNone/>
            </a:pPr>
            <a:r>
              <a:rPr lang="zh-CN" sz="800">
                <a:solidFill>
                  <a:schemeClr val="tx1"/>
                </a:solidFill>
                <a:latin typeface="Arial" panose="020B0604020202020204"/>
                <a:ea typeface="Arial" panose="020B0604020202020204"/>
                <a:cs typeface="Arial" panose="020B0604020202020204"/>
                <a:sym typeface="Arial" panose="020B0604020202020204"/>
              </a:rPr>
              <a:t>2.Lancet Infect Dis 2020 https://doi.org/10.1016/S1473-3099(20)30004-9</a:t>
            </a:r>
          </a:p>
        </p:txBody>
      </p:sp>
      <p:sp>
        <p:nvSpPr>
          <p:cNvPr id="2" name="文本框 1"/>
          <p:cNvSpPr txBox="1"/>
          <p:nvPr/>
        </p:nvSpPr>
        <p:spPr>
          <a:xfrm>
            <a:off x="983614" y="260985"/>
            <a:ext cx="7635317" cy="523220"/>
          </a:xfrm>
          <a:prstGeom prst="rect">
            <a:avLst/>
          </a:prstGeom>
          <a:noFill/>
        </p:spPr>
        <p:txBody>
          <a:bodyPr wrap="square" rtlCol="0" anchor="t">
            <a:spAutoFit/>
          </a:bodyPr>
          <a:lstStyle/>
          <a:p>
            <a:r>
              <a:rPr lang="zh-CN" sz="2800" b="1" dirty="0">
                <a:solidFill>
                  <a:schemeClr val="dk1"/>
                </a:solidFill>
                <a:latin typeface="微软雅黑" panose="020B0503020204020204" pitchFamily="34" charset="-122"/>
                <a:ea typeface="微软雅黑" panose="020B0503020204020204" pitchFamily="34" charset="-122"/>
                <a:cs typeface="Arial" panose="020B0604020202020204"/>
                <a:sym typeface="Arial" panose="020B0604020202020204"/>
              </a:rPr>
              <a:t>玛巴洛沙韦</a:t>
            </a:r>
            <a:r>
              <a:rPr lang="en-US" altLang="zh-CN" sz="2800" b="1" dirty="0">
                <a:solidFill>
                  <a:schemeClr val="dk1"/>
                </a:solidFill>
                <a:latin typeface="微软雅黑" panose="020B0503020204020204" pitchFamily="34" charset="-122"/>
                <a:ea typeface="微软雅黑" panose="020B0503020204020204" pitchFamily="34" charset="-122"/>
                <a:cs typeface="Arial" panose="020B0604020202020204"/>
                <a:sym typeface="Arial" panose="020B0604020202020204"/>
              </a:rPr>
              <a:t>-</a:t>
            </a:r>
            <a:r>
              <a:rPr lang="zh-CN" altLang="en-US" sz="2800" b="1" dirty="0">
                <a:solidFill>
                  <a:schemeClr val="dk1"/>
                </a:solidFill>
                <a:latin typeface="微软雅黑" panose="020B0503020204020204" pitchFamily="34" charset="-122"/>
                <a:ea typeface="微软雅黑" panose="020B0503020204020204" pitchFamily="34" charset="-122"/>
                <a:cs typeface="Arial" panose="020B0604020202020204"/>
                <a:sym typeface="Arial" panose="020B0604020202020204"/>
              </a:rPr>
              <a:t>临床效果</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600" b="1" dirty="0">
                <a:solidFill>
                  <a:schemeClr val="tx1"/>
                </a:solidFill>
                <a:latin typeface="微软雅黑" panose="020B0503020204020204" pitchFamily="34" charset="-122"/>
                <a:ea typeface="微软雅黑" panose="020B0503020204020204" pitchFamily="34" charset="-122"/>
                <a:sym typeface="+mn-ea"/>
              </a:rPr>
              <a:t> </a:t>
            </a:r>
            <a:r>
              <a:rPr lang="en-US" altLang="zh-CN" sz="3600" b="1" dirty="0">
                <a:solidFill>
                  <a:schemeClr val="tx1"/>
                </a:solidFill>
                <a:latin typeface="微软雅黑" panose="020B0503020204020204" pitchFamily="34" charset="-122"/>
                <a:ea typeface="微软雅黑" panose="020B0503020204020204" pitchFamily="34" charset="-122"/>
                <a:sym typeface="+mn-ea"/>
              </a:rPr>
              <a:t>RNA</a:t>
            </a:r>
            <a:r>
              <a:rPr lang="zh-CN" altLang="en-US" sz="3600" b="1" dirty="0">
                <a:solidFill>
                  <a:schemeClr val="tx1"/>
                </a:solidFill>
                <a:latin typeface="微软雅黑" panose="020B0503020204020204" pitchFamily="34" charset="-122"/>
                <a:ea typeface="微软雅黑" panose="020B0503020204020204" pitchFamily="34" charset="-122"/>
                <a:sym typeface="+mn-ea"/>
              </a:rPr>
              <a:t>聚合酶抑制剂</a:t>
            </a:r>
            <a:r>
              <a:rPr lang="en-US" altLang="zh-CN" sz="3600" b="1" dirty="0">
                <a:solidFill>
                  <a:schemeClr val="tx1"/>
                </a:solidFill>
                <a:latin typeface="微软雅黑" panose="020B0503020204020204" pitchFamily="34" charset="-122"/>
                <a:ea typeface="微软雅黑" panose="020B0503020204020204" pitchFamily="34" charset="-122"/>
                <a:sym typeface="+mn-ea"/>
              </a:rPr>
              <a:t>-</a:t>
            </a:r>
            <a:r>
              <a:rPr lang="zh-CN" altLang="en-US" sz="3600" b="1" dirty="0">
                <a:solidFill>
                  <a:schemeClr val="tx1"/>
                </a:solidFill>
                <a:latin typeface="微软雅黑" panose="020B0503020204020204" pitchFamily="34" charset="-122"/>
                <a:ea typeface="微软雅黑" panose="020B0503020204020204" pitchFamily="34" charset="-122"/>
                <a:sym typeface="+mn-ea"/>
              </a:rPr>
              <a:t>法维拉韦</a:t>
            </a:r>
          </a:p>
        </p:txBody>
      </p:sp>
      <p:grpSp>
        <p:nvGrpSpPr>
          <p:cNvPr id="17" name="组合 31"/>
          <p:cNvGrpSpPr/>
          <p:nvPr/>
        </p:nvGrpSpPr>
        <p:grpSpPr>
          <a:xfrm>
            <a:off x="1343589" y="1412814"/>
            <a:ext cx="9064979" cy="1743627"/>
            <a:chOff x="1478844" y="2015570"/>
            <a:chExt cx="9064979" cy="1743627"/>
          </a:xfrm>
        </p:grpSpPr>
        <p:grpSp>
          <p:nvGrpSpPr>
            <p:cNvPr id="18" name="组合 29"/>
            <p:cNvGrpSpPr/>
            <p:nvPr/>
          </p:nvGrpSpPr>
          <p:grpSpPr>
            <a:xfrm>
              <a:off x="1478844" y="2015570"/>
              <a:ext cx="9064979" cy="1743627"/>
              <a:chOff x="1365954" y="2230061"/>
              <a:chExt cx="9064979" cy="1743627"/>
            </a:xfrm>
          </p:grpSpPr>
          <p:sp>
            <p:nvSpPr>
              <p:cNvPr id="20" name="AutoShape 3"/>
              <p:cNvSpPr>
                <a:spLocks noChangeArrowheads="1"/>
              </p:cNvSpPr>
              <p:nvPr/>
            </p:nvSpPr>
            <p:spPr bwMode="gray">
              <a:xfrm>
                <a:off x="2287637" y="2415827"/>
                <a:ext cx="8143296" cy="1377246"/>
              </a:xfrm>
              <a:prstGeom prst="roundRect">
                <a:avLst>
                  <a:gd name="adj" fmla="val 12727"/>
                </a:avLst>
              </a:prstGeom>
              <a:noFill/>
              <a:ln w="57150">
                <a:solidFill>
                  <a:srgbClr val="4B649F"/>
                </a:solidFill>
                <a:round/>
              </a:ln>
            </p:spPr>
            <p:txBody>
              <a:bodyPr wrap="none" anchor="ctr"/>
              <a:lstStyle/>
              <a:p>
                <a:endParaRPr lang="zh-CN" altLang="en-US">
                  <a:latin typeface="Calibri" panose="020F0502020204030204" pitchFamily="34" charset="0"/>
                  <a:ea typeface="宋体" panose="02010600030101010101" pitchFamily="2" charset="-122"/>
                  <a:cs typeface="Arial" panose="020B0604020202020204" pitchFamily="34" charset="0"/>
                </a:endParaRPr>
              </a:p>
            </p:txBody>
          </p:sp>
          <p:grpSp>
            <p:nvGrpSpPr>
              <p:cNvPr id="22" name="Group 5"/>
              <p:cNvGrpSpPr/>
              <p:nvPr/>
            </p:nvGrpSpPr>
            <p:grpSpPr bwMode="auto">
              <a:xfrm>
                <a:off x="1365954" y="2230061"/>
                <a:ext cx="1659468" cy="1743627"/>
                <a:chOff x="802" y="845"/>
                <a:chExt cx="827" cy="826"/>
              </a:xfrm>
            </p:grpSpPr>
            <p:sp>
              <p:nvSpPr>
                <p:cNvPr id="24" name="Oval 6"/>
                <p:cNvSpPr>
                  <a:spLocks noChangeArrowheads="1"/>
                </p:cNvSpPr>
                <p:nvPr/>
              </p:nvSpPr>
              <p:spPr bwMode="gray">
                <a:xfrm>
                  <a:off x="802" y="845"/>
                  <a:ext cx="827" cy="826"/>
                </a:xfrm>
                <a:prstGeom prst="ellipse">
                  <a:avLst/>
                </a:prstGeom>
                <a:solidFill>
                  <a:srgbClr val="F8F8F8"/>
                </a:solidFill>
                <a:ln w="57150">
                  <a:solidFill>
                    <a:srgbClr val="4B649F"/>
                  </a:solidFill>
                  <a:round/>
                </a:ln>
              </p:spPr>
              <p:txBody>
                <a:bodyPr wrap="none" anchor="ctr"/>
                <a:lstStyle/>
                <a:p>
                  <a:endParaRPr lang="zh-CN" altLang="en-US">
                    <a:latin typeface="Calibri" panose="020F0502020204030204" pitchFamily="34" charset="0"/>
                    <a:ea typeface="宋体" panose="02010600030101010101" pitchFamily="2" charset="-122"/>
                    <a:cs typeface="Arial" panose="020B0604020202020204" pitchFamily="34" charset="0"/>
                  </a:endParaRPr>
                </a:p>
              </p:txBody>
            </p:sp>
            <p:sp>
              <p:nvSpPr>
                <p:cNvPr id="25" name="Oval 7"/>
                <p:cNvSpPr>
                  <a:spLocks noChangeArrowheads="1"/>
                </p:cNvSpPr>
                <p:nvPr/>
              </p:nvSpPr>
              <p:spPr bwMode="gray">
                <a:xfrm>
                  <a:off x="836" y="879"/>
                  <a:ext cx="758" cy="758"/>
                </a:xfrm>
                <a:prstGeom prst="ellipse">
                  <a:avLst/>
                </a:prstGeom>
                <a:noFill/>
                <a:ln w="57150">
                  <a:solidFill>
                    <a:schemeClr val="accent1">
                      <a:alpha val="70195"/>
                    </a:schemeClr>
                  </a:solidFill>
                  <a:round/>
                </a:ln>
              </p:spPr>
              <p:txBody>
                <a:bodyPr wrap="none" anchor="ctr"/>
                <a:lstStyle/>
                <a:p>
                  <a:endParaRPr lang="zh-CN" altLang="en-US">
                    <a:latin typeface="Calibri" panose="020F0502020204030204" pitchFamily="34" charset="0"/>
                    <a:ea typeface="宋体" panose="02010600030101010101" pitchFamily="2" charset="-122"/>
                    <a:cs typeface="Arial" panose="020B0604020202020204" pitchFamily="34" charset="0"/>
                  </a:endParaRPr>
                </a:p>
              </p:txBody>
            </p:sp>
            <p:sp>
              <p:nvSpPr>
                <p:cNvPr id="26" name="Oval 8"/>
                <p:cNvSpPr>
                  <a:spLocks noChangeArrowheads="1"/>
                </p:cNvSpPr>
                <p:nvPr/>
              </p:nvSpPr>
              <p:spPr bwMode="gray">
                <a:xfrm>
                  <a:off x="870" y="915"/>
                  <a:ext cx="690" cy="690"/>
                </a:xfrm>
                <a:prstGeom prst="ellipse">
                  <a:avLst/>
                </a:prstGeom>
                <a:noFill/>
                <a:ln w="57150">
                  <a:solidFill>
                    <a:schemeClr val="accent1">
                      <a:alpha val="30196"/>
                    </a:schemeClr>
                  </a:solidFill>
                  <a:round/>
                </a:ln>
              </p:spPr>
              <p:txBody>
                <a:bodyPr wrap="none" anchor="ctr"/>
                <a:lstStyle/>
                <a:p>
                  <a:endParaRPr lang="zh-CN" altLang="en-US">
                    <a:latin typeface="Calibri" panose="020F0502020204030204" pitchFamily="34" charset="0"/>
                    <a:ea typeface="宋体" panose="02010600030101010101" pitchFamily="2" charset="-122"/>
                    <a:cs typeface="Arial" panose="020B0604020202020204" pitchFamily="34" charset="0"/>
                  </a:endParaRPr>
                </a:p>
              </p:txBody>
            </p:sp>
          </p:grpSp>
          <p:sp>
            <p:nvSpPr>
              <p:cNvPr id="23" name="Text Box 9"/>
              <p:cNvSpPr txBox="1">
                <a:spLocks noChangeArrowheads="1"/>
              </p:cNvSpPr>
              <p:nvPr/>
            </p:nvSpPr>
            <p:spPr bwMode="gray">
              <a:xfrm>
                <a:off x="1444463" y="2863339"/>
                <a:ext cx="1450971" cy="458908"/>
              </a:xfrm>
              <a:prstGeom prst="rect">
                <a:avLst/>
              </a:prstGeom>
              <a:noFill/>
              <a:ln w="9525" algn="ctr">
                <a:noFill/>
                <a:miter lim="800000"/>
              </a:ln>
            </p:spPr>
            <p:txBody>
              <a:bodyPr wrap="square">
                <a:spAutoFit/>
              </a:bodyPr>
              <a:lstStyle/>
              <a:p>
                <a:pPr lvl="0" algn="ctr" fontAlgn="auto">
                  <a:lnSpc>
                    <a:spcPct val="150000"/>
                  </a:lnSpc>
                  <a:defRPr/>
                </a:pPr>
                <a:r>
                  <a:rPr lang="zh-CN" altLang="en-US" b="1" noProof="1">
                    <a:latin typeface="+mn-ea"/>
                  </a:rPr>
                  <a:t>作用机制</a:t>
                </a:r>
                <a:endParaRPr lang="en-US" altLang="zh-CN" b="1" noProof="1">
                  <a:latin typeface="+mn-ea"/>
                </a:endParaRPr>
              </a:p>
            </p:txBody>
          </p:sp>
        </p:grpSp>
        <p:sp>
          <p:nvSpPr>
            <p:cNvPr id="19" name="TextBox 18"/>
            <p:cNvSpPr txBox="1"/>
            <p:nvPr/>
          </p:nvSpPr>
          <p:spPr>
            <a:xfrm>
              <a:off x="3285066" y="2325517"/>
              <a:ext cx="6920089" cy="1077218"/>
            </a:xfrm>
            <a:prstGeom prst="rect">
              <a:avLst/>
            </a:prstGeom>
            <a:noFill/>
          </p:spPr>
          <p:txBody>
            <a:bodyPr wrap="square" rtlCol="0">
              <a:spAutoFit/>
            </a:bodyPr>
            <a:lstStyle/>
            <a:p>
              <a:pPr>
                <a:lnSpc>
                  <a:spcPct val="200000"/>
                </a:lnSpc>
                <a:buClr>
                  <a:srgbClr val="C00000"/>
                </a:buClr>
              </a:pPr>
              <a:r>
                <a:rPr lang="zh-CN" altLang="en-US" sz="1600" b="1" dirty="0"/>
                <a:t>在体内经酶代谢为法维拉韦核苷三磷酸发挥活性，可竞争性抑制流感病毒</a:t>
              </a:r>
              <a:r>
                <a:rPr lang="en-US" altLang="zh-CN" sz="1600" b="1" dirty="0"/>
                <a:t>RNA</a:t>
              </a:r>
              <a:r>
                <a:rPr lang="zh-CN" altLang="en-US" sz="1600" b="1" dirty="0"/>
                <a:t>依赖的</a:t>
              </a:r>
              <a:r>
                <a:rPr lang="en-US" altLang="zh-CN" sz="1600" b="1" dirty="0"/>
                <a:t>RNA</a:t>
              </a:r>
              <a:r>
                <a:rPr lang="zh-CN" altLang="en-US" sz="1600" b="1" dirty="0"/>
                <a:t>聚合酶发挥抗流感病毒作用。</a:t>
              </a:r>
              <a:endParaRPr lang="zh-CN" altLang="zh-CN" sz="1600" b="1" dirty="0">
                <a:sym typeface="Arial" panose="020B0604020202020204" pitchFamily="34" charset="0"/>
              </a:endParaRPr>
            </a:p>
          </p:txBody>
        </p:sp>
      </p:grpSp>
      <p:sp>
        <p:nvSpPr>
          <p:cNvPr id="37" name="TextBox 36"/>
          <p:cNvSpPr txBox="1"/>
          <p:nvPr/>
        </p:nvSpPr>
        <p:spPr>
          <a:xfrm>
            <a:off x="1422400" y="3285490"/>
            <a:ext cx="7899400" cy="2861310"/>
          </a:xfrm>
          <a:prstGeom prst="rect">
            <a:avLst/>
          </a:prstGeom>
        </p:spPr>
        <p:style>
          <a:lnRef idx="3">
            <a:schemeClr val="accent1"/>
          </a:lnRef>
          <a:fillRef idx="0">
            <a:srgbClr val="FFFFFF"/>
          </a:fillRef>
          <a:effectRef idx="0">
            <a:srgbClr val="FFFFFF"/>
          </a:effectRef>
          <a:fontRef idx="minor">
            <a:schemeClr val="tx1"/>
          </a:fontRef>
        </p:style>
        <p:txBody>
          <a:bodyPr wrap="square" rtlCol="0">
            <a:spAutoFit/>
          </a:bodyPr>
          <a:lstStyle/>
          <a:p>
            <a:pPr>
              <a:lnSpc>
                <a:spcPct val="300000"/>
              </a:lnSpc>
              <a:buClr>
                <a:srgbClr val="C00000"/>
              </a:buClr>
              <a:buFont typeface="Wingdings" panose="05000000000000000000" pitchFamily="2" charset="2"/>
              <a:buChar char="u"/>
            </a:pPr>
            <a:r>
              <a:rPr lang="zh-CN" altLang="en-US" sz="2000" b="1" dirty="0"/>
              <a:t>用法用量：</a:t>
            </a:r>
            <a:endParaRPr lang="en-US" altLang="zh-CN" sz="2000" b="1" dirty="0"/>
          </a:p>
          <a:p>
            <a:pPr>
              <a:lnSpc>
                <a:spcPct val="250000"/>
              </a:lnSpc>
              <a:buClr>
                <a:srgbClr val="C00000"/>
              </a:buClr>
              <a:buFont typeface="Wingdings" panose="05000000000000000000" pitchFamily="2" charset="2"/>
              <a:buChar char="Ø"/>
            </a:pPr>
            <a:r>
              <a:rPr lang="zh-CN" altLang="en-US" sz="1600" b="1" dirty="0"/>
              <a:t>法维拉韦片空腹口服给药。</a:t>
            </a:r>
            <a:endParaRPr lang="en-US" altLang="zh-CN" sz="1600" b="1" dirty="0"/>
          </a:p>
          <a:p>
            <a:pPr>
              <a:lnSpc>
                <a:spcPct val="250000"/>
              </a:lnSpc>
              <a:buClr>
                <a:srgbClr val="C00000"/>
              </a:buClr>
              <a:buFont typeface="Wingdings" panose="05000000000000000000" pitchFamily="2" charset="2"/>
              <a:buChar char="Ø"/>
            </a:pPr>
            <a:r>
              <a:rPr lang="zh-CN" altLang="en-US" sz="1600" b="1" dirty="0"/>
              <a:t>发现流感症状后开始快速给药，通常成人疗程为</a:t>
            </a:r>
            <a:r>
              <a:rPr lang="en-US" altLang="zh-CN" sz="1600" b="1" dirty="0"/>
              <a:t>5</a:t>
            </a:r>
            <a:r>
              <a:rPr lang="zh-CN" altLang="en-US" sz="1600" b="1" dirty="0"/>
              <a:t>天。</a:t>
            </a:r>
            <a:endParaRPr lang="en-US" altLang="zh-CN" sz="1600" b="1" dirty="0"/>
          </a:p>
          <a:p>
            <a:pPr>
              <a:lnSpc>
                <a:spcPct val="250000"/>
              </a:lnSpc>
              <a:buClr>
                <a:srgbClr val="C00000"/>
              </a:buClr>
              <a:buFont typeface="Wingdings" panose="05000000000000000000" pitchFamily="2" charset="2"/>
              <a:buChar char="Ø"/>
            </a:pPr>
            <a:r>
              <a:rPr lang="zh-CN" altLang="en-US" sz="1600" b="1" dirty="0"/>
              <a:t>第</a:t>
            </a:r>
            <a:r>
              <a:rPr lang="en-US" altLang="zh-CN" sz="1600" b="1" dirty="0"/>
              <a:t>1</a:t>
            </a:r>
            <a:r>
              <a:rPr lang="zh-CN" altLang="en-US" sz="1600" b="1" dirty="0"/>
              <a:t>天，每次</a:t>
            </a:r>
            <a:r>
              <a:rPr lang="en-US" altLang="zh-CN" sz="1600" b="1" dirty="0"/>
              <a:t>1600mg</a:t>
            </a:r>
            <a:r>
              <a:rPr lang="zh-CN" altLang="en-US" sz="1600" b="1" dirty="0"/>
              <a:t>，每日</a:t>
            </a:r>
            <a:r>
              <a:rPr lang="en-US" altLang="zh-CN" sz="1600" b="1" dirty="0"/>
              <a:t>2</a:t>
            </a:r>
            <a:r>
              <a:rPr lang="zh-CN" altLang="en-US" sz="1600" b="1" dirty="0"/>
              <a:t>次；从第</a:t>
            </a:r>
            <a:r>
              <a:rPr lang="en-US" altLang="zh-CN" sz="1600" b="1" dirty="0"/>
              <a:t>2</a:t>
            </a:r>
            <a:r>
              <a:rPr lang="zh-CN" altLang="en-US" sz="1600" b="1" dirty="0"/>
              <a:t>天到第</a:t>
            </a:r>
            <a:r>
              <a:rPr lang="en-US" altLang="zh-CN" sz="1600" b="1" dirty="0"/>
              <a:t>5</a:t>
            </a:r>
            <a:r>
              <a:rPr lang="zh-CN" altLang="en-US" sz="1600" b="1" dirty="0"/>
              <a:t>天，每次</a:t>
            </a:r>
            <a:r>
              <a:rPr lang="en-US" altLang="zh-CN" sz="1600" b="1" dirty="0"/>
              <a:t>600mg</a:t>
            </a:r>
            <a:r>
              <a:rPr lang="zh-CN" altLang="en-US" sz="1600" b="1" dirty="0"/>
              <a:t>，每日</a:t>
            </a:r>
            <a:r>
              <a:rPr lang="en-US" altLang="zh-CN" sz="1600" b="1" dirty="0"/>
              <a:t>2</a:t>
            </a:r>
            <a:r>
              <a:rPr lang="zh-CN" altLang="en-US" sz="1600" b="1" dirty="0"/>
              <a:t>次。</a:t>
            </a:r>
            <a:endParaRPr lang="en-US" altLang="zh-CN" sz="1600" b="1" dirty="0"/>
          </a:p>
        </p:txBody>
      </p:sp>
      <p:sp>
        <p:nvSpPr>
          <p:cNvPr id="3" name="文本框 2">
            <a:extLst>
              <a:ext uri="{FF2B5EF4-FFF2-40B4-BE49-F238E27FC236}">
                <a16:creationId xmlns:a16="http://schemas.microsoft.com/office/drawing/2014/main" id="{4ADB7E54-84BA-4650-843E-2149212138D0}"/>
              </a:ext>
            </a:extLst>
          </p:cNvPr>
          <p:cNvSpPr txBox="1"/>
          <p:nvPr/>
        </p:nvSpPr>
        <p:spPr>
          <a:xfrm>
            <a:off x="10704512" y="6427011"/>
            <a:ext cx="1392167" cy="276999"/>
          </a:xfrm>
          <a:prstGeom prst="rect">
            <a:avLst/>
          </a:prstGeom>
          <a:noFill/>
        </p:spPr>
        <p:txBody>
          <a:bodyPr wrap="square">
            <a:spAutoFit/>
          </a:bodyPr>
          <a:lstStyle/>
          <a:p>
            <a:r>
              <a:rPr lang="zh-CN" altLang="en-US" sz="1200" dirty="0">
                <a:latin typeface="Arial" panose="020B0604020202020204"/>
                <a:ea typeface="Arial" panose="020B0604020202020204"/>
                <a:cs typeface="Arial" panose="020B0604020202020204"/>
                <a:sym typeface="Arial" panose="020B0604020202020204"/>
              </a:rPr>
              <a:t>法维拉韦说明书 </a:t>
            </a:r>
            <a:endParaRPr lang="zh-CN" alt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solidFill>
                  <a:schemeClr val="tx1"/>
                </a:solidFill>
                <a:latin typeface="微软雅黑" panose="020B0503020204020204" pitchFamily="34" charset="-122"/>
                <a:ea typeface="微软雅黑" panose="020B0503020204020204" pitchFamily="34" charset="-122"/>
                <a:cs typeface="等线" panose="02010600030101010101" charset="-122"/>
                <a:sym typeface="+mn-ea"/>
              </a:rPr>
              <a:t>非核苷类抗病毒药</a:t>
            </a:r>
            <a:r>
              <a:rPr lang="en-US" altLang="zh-CN" sz="3200" b="1" dirty="0">
                <a:solidFill>
                  <a:schemeClr val="tx1"/>
                </a:solidFill>
                <a:latin typeface="微软雅黑" panose="020B0503020204020204" pitchFamily="34" charset="-122"/>
                <a:ea typeface="微软雅黑" panose="020B0503020204020204" pitchFamily="34" charset="-122"/>
                <a:cs typeface="等线" panose="02010600030101010101" charset="-122"/>
                <a:sym typeface="+mn-ea"/>
              </a:rPr>
              <a:t>-</a:t>
            </a:r>
            <a:r>
              <a:rPr lang="zh-CN" altLang="en-US" sz="3200" b="1" dirty="0">
                <a:solidFill>
                  <a:schemeClr val="tx1"/>
                </a:solidFill>
                <a:latin typeface="微软雅黑" panose="020B0503020204020204" pitchFamily="34" charset="-122"/>
                <a:ea typeface="微软雅黑" panose="020B0503020204020204" pitchFamily="34" charset="-122"/>
                <a:cs typeface="等线" panose="02010600030101010101" charset="-122"/>
                <a:sym typeface="+mn-ea"/>
              </a:rPr>
              <a:t>阿比多尔</a:t>
            </a:r>
          </a:p>
        </p:txBody>
      </p:sp>
      <p:cxnSp>
        <p:nvCxnSpPr>
          <p:cNvPr id="61" name="直接连接符 60"/>
          <p:cNvCxnSpPr/>
          <p:nvPr/>
        </p:nvCxnSpPr>
        <p:spPr>
          <a:xfrm>
            <a:off x="0" y="800100"/>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grpSp>
        <p:nvGrpSpPr>
          <p:cNvPr id="18" name="组合 31"/>
          <p:cNvGrpSpPr/>
          <p:nvPr/>
        </p:nvGrpSpPr>
        <p:grpSpPr>
          <a:xfrm>
            <a:off x="1478844" y="2015570"/>
            <a:ext cx="9064979" cy="1743627"/>
            <a:chOff x="1478844" y="2015570"/>
            <a:chExt cx="9064979" cy="1743627"/>
          </a:xfrm>
        </p:grpSpPr>
        <p:grpSp>
          <p:nvGrpSpPr>
            <p:cNvPr id="29" name="组合 29"/>
            <p:cNvGrpSpPr/>
            <p:nvPr/>
          </p:nvGrpSpPr>
          <p:grpSpPr>
            <a:xfrm>
              <a:off x="1478844" y="2015570"/>
              <a:ext cx="9064979" cy="1743627"/>
              <a:chOff x="1365954" y="2230061"/>
              <a:chExt cx="9064979" cy="1743627"/>
            </a:xfrm>
          </p:grpSpPr>
          <p:sp>
            <p:nvSpPr>
              <p:cNvPr id="31" name="AutoShape 3"/>
              <p:cNvSpPr>
                <a:spLocks noChangeArrowheads="1"/>
              </p:cNvSpPr>
              <p:nvPr/>
            </p:nvSpPr>
            <p:spPr bwMode="gray">
              <a:xfrm>
                <a:off x="2287637" y="2415827"/>
                <a:ext cx="8143296" cy="1377246"/>
              </a:xfrm>
              <a:prstGeom prst="roundRect">
                <a:avLst>
                  <a:gd name="adj" fmla="val 12727"/>
                </a:avLst>
              </a:prstGeom>
              <a:noFill/>
              <a:ln w="57150">
                <a:solidFill>
                  <a:srgbClr val="4B649F"/>
                </a:solidFill>
                <a:round/>
              </a:ln>
            </p:spPr>
            <p:txBody>
              <a:bodyPr wrap="none" anchor="ctr"/>
              <a:lstStyle/>
              <a:p>
                <a:endParaRPr lang="zh-CN" altLang="en-US">
                  <a:latin typeface="Calibri" panose="020F0502020204030204" pitchFamily="34" charset="0"/>
                  <a:ea typeface="宋体" panose="02010600030101010101" pitchFamily="2" charset="-122"/>
                  <a:cs typeface="Arial" panose="020B0604020202020204" pitchFamily="34" charset="0"/>
                </a:endParaRPr>
              </a:p>
            </p:txBody>
          </p:sp>
          <p:grpSp>
            <p:nvGrpSpPr>
              <p:cNvPr id="32" name="Group 5"/>
              <p:cNvGrpSpPr/>
              <p:nvPr/>
            </p:nvGrpSpPr>
            <p:grpSpPr bwMode="auto">
              <a:xfrm>
                <a:off x="1365954" y="2230061"/>
                <a:ext cx="1659468" cy="1743627"/>
                <a:chOff x="802" y="845"/>
                <a:chExt cx="827" cy="826"/>
              </a:xfrm>
            </p:grpSpPr>
            <p:sp>
              <p:nvSpPr>
                <p:cNvPr id="34" name="Oval 6"/>
                <p:cNvSpPr>
                  <a:spLocks noChangeArrowheads="1"/>
                </p:cNvSpPr>
                <p:nvPr/>
              </p:nvSpPr>
              <p:spPr bwMode="gray">
                <a:xfrm>
                  <a:off x="802" y="845"/>
                  <a:ext cx="827" cy="826"/>
                </a:xfrm>
                <a:prstGeom prst="ellipse">
                  <a:avLst/>
                </a:prstGeom>
                <a:solidFill>
                  <a:srgbClr val="F8F8F8"/>
                </a:solidFill>
                <a:ln w="57150">
                  <a:solidFill>
                    <a:srgbClr val="4B649F"/>
                  </a:solidFill>
                  <a:round/>
                </a:ln>
              </p:spPr>
              <p:txBody>
                <a:bodyPr wrap="none" anchor="ctr"/>
                <a:lstStyle/>
                <a:p>
                  <a:endParaRPr lang="zh-CN" altLang="en-US">
                    <a:latin typeface="Calibri" panose="020F0502020204030204" pitchFamily="34" charset="0"/>
                    <a:ea typeface="宋体" panose="02010600030101010101" pitchFamily="2" charset="-122"/>
                    <a:cs typeface="Arial" panose="020B0604020202020204" pitchFamily="34" charset="0"/>
                  </a:endParaRPr>
                </a:p>
              </p:txBody>
            </p:sp>
            <p:sp>
              <p:nvSpPr>
                <p:cNvPr id="35" name="Oval 7"/>
                <p:cNvSpPr>
                  <a:spLocks noChangeArrowheads="1"/>
                </p:cNvSpPr>
                <p:nvPr/>
              </p:nvSpPr>
              <p:spPr bwMode="gray">
                <a:xfrm>
                  <a:off x="836" y="879"/>
                  <a:ext cx="758" cy="758"/>
                </a:xfrm>
                <a:prstGeom prst="ellipse">
                  <a:avLst/>
                </a:prstGeom>
                <a:noFill/>
                <a:ln w="57150">
                  <a:solidFill>
                    <a:schemeClr val="accent1">
                      <a:alpha val="70195"/>
                    </a:schemeClr>
                  </a:solidFill>
                  <a:round/>
                </a:ln>
              </p:spPr>
              <p:txBody>
                <a:bodyPr wrap="none" anchor="ctr"/>
                <a:lstStyle/>
                <a:p>
                  <a:endParaRPr lang="zh-CN" altLang="en-US">
                    <a:latin typeface="Calibri" panose="020F0502020204030204" pitchFamily="34" charset="0"/>
                    <a:ea typeface="宋体" panose="02010600030101010101" pitchFamily="2" charset="-122"/>
                    <a:cs typeface="Arial" panose="020B0604020202020204" pitchFamily="34" charset="0"/>
                  </a:endParaRPr>
                </a:p>
              </p:txBody>
            </p:sp>
            <p:sp>
              <p:nvSpPr>
                <p:cNvPr id="36" name="Oval 8"/>
                <p:cNvSpPr>
                  <a:spLocks noChangeArrowheads="1"/>
                </p:cNvSpPr>
                <p:nvPr/>
              </p:nvSpPr>
              <p:spPr bwMode="gray">
                <a:xfrm>
                  <a:off x="870" y="915"/>
                  <a:ext cx="690" cy="690"/>
                </a:xfrm>
                <a:prstGeom prst="ellipse">
                  <a:avLst/>
                </a:prstGeom>
                <a:noFill/>
                <a:ln w="57150">
                  <a:solidFill>
                    <a:schemeClr val="accent1">
                      <a:alpha val="30196"/>
                    </a:schemeClr>
                  </a:solidFill>
                  <a:round/>
                </a:ln>
              </p:spPr>
              <p:txBody>
                <a:bodyPr wrap="none" anchor="ctr"/>
                <a:lstStyle/>
                <a:p>
                  <a:endParaRPr lang="zh-CN" altLang="en-US">
                    <a:latin typeface="Calibri" panose="020F0502020204030204" pitchFamily="34" charset="0"/>
                    <a:ea typeface="宋体" panose="02010600030101010101" pitchFamily="2" charset="-122"/>
                    <a:cs typeface="Arial" panose="020B0604020202020204" pitchFamily="34" charset="0"/>
                  </a:endParaRPr>
                </a:p>
              </p:txBody>
            </p:sp>
          </p:grpSp>
          <p:sp>
            <p:nvSpPr>
              <p:cNvPr id="33" name="Text Box 9"/>
              <p:cNvSpPr txBox="1">
                <a:spLocks noChangeArrowheads="1"/>
              </p:cNvSpPr>
              <p:nvPr/>
            </p:nvSpPr>
            <p:spPr bwMode="gray">
              <a:xfrm>
                <a:off x="1444463" y="2863339"/>
                <a:ext cx="1450971" cy="458908"/>
              </a:xfrm>
              <a:prstGeom prst="rect">
                <a:avLst/>
              </a:prstGeom>
              <a:noFill/>
              <a:ln w="9525" algn="ctr">
                <a:noFill/>
                <a:miter lim="800000"/>
              </a:ln>
            </p:spPr>
            <p:txBody>
              <a:bodyPr wrap="square">
                <a:spAutoFit/>
              </a:bodyPr>
              <a:lstStyle/>
              <a:p>
                <a:pPr lvl="0" algn="ctr" fontAlgn="auto">
                  <a:lnSpc>
                    <a:spcPct val="150000"/>
                  </a:lnSpc>
                  <a:defRPr/>
                </a:pPr>
                <a:r>
                  <a:rPr lang="zh-CN" altLang="en-US" b="1" noProof="1">
                    <a:latin typeface="+mn-ea"/>
                  </a:rPr>
                  <a:t>作用机制</a:t>
                </a:r>
                <a:endParaRPr lang="en-US" altLang="zh-CN" b="1" noProof="1">
                  <a:latin typeface="+mn-ea"/>
                </a:endParaRPr>
              </a:p>
            </p:txBody>
          </p:sp>
        </p:grpSp>
        <p:sp>
          <p:nvSpPr>
            <p:cNvPr id="30" name="TextBox 29"/>
            <p:cNvSpPr txBox="1"/>
            <p:nvPr/>
          </p:nvSpPr>
          <p:spPr>
            <a:xfrm>
              <a:off x="3285066" y="2325517"/>
              <a:ext cx="6920089" cy="1002519"/>
            </a:xfrm>
            <a:prstGeom prst="rect">
              <a:avLst/>
            </a:prstGeom>
            <a:noFill/>
          </p:spPr>
          <p:txBody>
            <a:bodyPr wrap="square" rtlCol="0">
              <a:spAutoFit/>
            </a:bodyPr>
            <a:lstStyle/>
            <a:p>
              <a:pPr>
                <a:lnSpc>
                  <a:spcPct val="200000"/>
                </a:lnSpc>
                <a:buClr>
                  <a:srgbClr val="C00000"/>
                </a:buClr>
              </a:pPr>
              <a:r>
                <a:rPr lang="zh-CN" altLang="en-US" sz="1600" b="1" dirty="0"/>
                <a:t>抑制流感病毒脂膜与宿主细胞的融合阻断病毒的复制。体外细胞培养实验可抑制甲、乙型流感病毒的复制，体内动物实验可降低感染流感小鼠死亡率。</a:t>
              </a:r>
              <a:endParaRPr lang="zh-CN" altLang="zh-CN" sz="1600" b="1" dirty="0">
                <a:sym typeface="Arial" panose="020B0604020202020204" pitchFamily="34" charset="0"/>
              </a:endParaRPr>
            </a:p>
          </p:txBody>
        </p:sp>
      </p:grpSp>
      <p:grpSp>
        <p:nvGrpSpPr>
          <p:cNvPr id="19" name="组合 40"/>
          <p:cNvGrpSpPr/>
          <p:nvPr/>
        </p:nvGrpSpPr>
        <p:grpSpPr>
          <a:xfrm>
            <a:off x="1433689" y="4177391"/>
            <a:ext cx="9138346" cy="1743627"/>
            <a:chOff x="1433689" y="4177391"/>
            <a:chExt cx="9138346" cy="1743627"/>
          </a:xfrm>
        </p:grpSpPr>
        <p:grpSp>
          <p:nvGrpSpPr>
            <p:cNvPr id="20" name="组合 92"/>
            <p:cNvGrpSpPr/>
            <p:nvPr/>
          </p:nvGrpSpPr>
          <p:grpSpPr>
            <a:xfrm>
              <a:off x="1433689" y="4177391"/>
              <a:ext cx="9138346" cy="1743627"/>
              <a:chOff x="1433689" y="4075790"/>
              <a:chExt cx="9138346" cy="1743627"/>
            </a:xfrm>
          </p:grpSpPr>
          <p:sp>
            <p:nvSpPr>
              <p:cNvPr id="23" name="AutoShape 3"/>
              <p:cNvSpPr>
                <a:spLocks noChangeArrowheads="1"/>
              </p:cNvSpPr>
              <p:nvPr/>
            </p:nvSpPr>
            <p:spPr bwMode="gray">
              <a:xfrm>
                <a:off x="1433689" y="4250268"/>
                <a:ext cx="8223948" cy="1377246"/>
              </a:xfrm>
              <a:prstGeom prst="roundRect">
                <a:avLst>
                  <a:gd name="adj" fmla="val 12727"/>
                </a:avLst>
              </a:prstGeom>
              <a:noFill/>
              <a:ln w="57150">
                <a:solidFill>
                  <a:srgbClr val="4B649F"/>
                </a:solidFill>
                <a:round/>
              </a:ln>
            </p:spPr>
            <p:txBody>
              <a:bodyPr wrap="none" anchor="ctr"/>
              <a:lstStyle/>
              <a:p>
                <a:endParaRPr lang="zh-CN" altLang="en-US">
                  <a:latin typeface="Calibri" panose="020F0502020204030204" pitchFamily="34" charset="0"/>
                  <a:ea typeface="宋体" panose="02010600030101010101" pitchFamily="2" charset="-122"/>
                  <a:cs typeface="Arial" panose="020B0604020202020204" pitchFamily="34" charset="0"/>
                </a:endParaRPr>
              </a:p>
            </p:txBody>
          </p:sp>
          <p:grpSp>
            <p:nvGrpSpPr>
              <p:cNvPr id="24" name="Group 5"/>
              <p:cNvGrpSpPr/>
              <p:nvPr/>
            </p:nvGrpSpPr>
            <p:grpSpPr bwMode="auto">
              <a:xfrm>
                <a:off x="8912567" y="4075790"/>
                <a:ext cx="1659468" cy="1743627"/>
                <a:chOff x="802" y="845"/>
                <a:chExt cx="827" cy="826"/>
              </a:xfrm>
            </p:grpSpPr>
            <p:sp>
              <p:nvSpPr>
                <p:cNvPr id="26" name="Oval 6"/>
                <p:cNvSpPr>
                  <a:spLocks noChangeArrowheads="1"/>
                </p:cNvSpPr>
                <p:nvPr/>
              </p:nvSpPr>
              <p:spPr bwMode="gray">
                <a:xfrm>
                  <a:off x="802" y="845"/>
                  <a:ext cx="827" cy="826"/>
                </a:xfrm>
                <a:prstGeom prst="ellipse">
                  <a:avLst/>
                </a:prstGeom>
                <a:solidFill>
                  <a:srgbClr val="F8F8F8"/>
                </a:solidFill>
                <a:ln w="57150">
                  <a:solidFill>
                    <a:srgbClr val="4B649F"/>
                  </a:solidFill>
                  <a:round/>
                </a:ln>
              </p:spPr>
              <p:txBody>
                <a:bodyPr wrap="none" anchor="ctr"/>
                <a:lstStyle/>
                <a:p>
                  <a:endParaRPr lang="zh-CN" altLang="en-US">
                    <a:latin typeface="Calibri" panose="020F0502020204030204" pitchFamily="34" charset="0"/>
                    <a:ea typeface="宋体" panose="02010600030101010101" pitchFamily="2" charset="-122"/>
                    <a:cs typeface="Arial" panose="020B0604020202020204" pitchFamily="34" charset="0"/>
                  </a:endParaRPr>
                </a:p>
              </p:txBody>
            </p:sp>
            <p:sp>
              <p:nvSpPr>
                <p:cNvPr id="27" name="Oval 7"/>
                <p:cNvSpPr>
                  <a:spLocks noChangeArrowheads="1"/>
                </p:cNvSpPr>
                <p:nvPr/>
              </p:nvSpPr>
              <p:spPr bwMode="gray">
                <a:xfrm>
                  <a:off x="836" y="879"/>
                  <a:ext cx="758" cy="758"/>
                </a:xfrm>
                <a:prstGeom prst="ellipse">
                  <a:avLst/>
                </a:prstGeom>
                <a:noFill/>
                <a:ln w="57150">
                  <a:solidFill>
                    <a:schemeClr val="accent1">
                      <a:alpha val="70195"/>
                    </a:schemeClr>
                  </a:solidFill>
                  <a:round/>
                </a:ln>
              </p:spPr>
              <p:txBody>
                <a:bodyPr wrap="none" anchor="ctr"/>
                <a:lstStyle/>
                <a:p>
                  <a:endParaRPr lang="zh-CN" altLang="en-US">
                    <a:latin typeface="Calibri" panose="020F0502020204030204" pitchFamily="34" charset="0"/>
                    <a:ea typeface="宋体" panose="02010600030101010101" pitchFamily="2" charset="-122"/>
                    <a:cs typeface="Arial" panose="020B0604020202020204" pitchFamily="34" charset="0"/>
                  </a:endParaRPr>
                </a:p>
              </p:txBody>
            </p:sp>
            <p:sp>
              <p:nvSpPr>
                <p:cNvPr id="28" name="Oval 8"/>
                <p:cNvSpPr>
                  <a:spLocks noChangeArrowheads="1"/>
                </p:cNvSpPr>
                <p:nvPr/>
              </p:nvSpPr>
              <p:spPr bwMode="gray">
                <a:xfrm>
                  <a:off x="870" y="915"/>
                  <a:ext cx="690" cy="690"/>
                </a:xfrm>
                <a:prstGeom prst="ellipse">
                  <a:avLst/>
                </a:prstGeom>
                <a:noFill/>
                <a:ln w="57150">
                  <a:solidFill>
                    <a:schemeClr val="accent1">
                      <a:alpha val="30196"/>
                    </a:schemeClr>
                  </a:solidFill>
                  <a:round/>
                </a:ln>
              </p:spPr>
              <p:txBody>
                <a:bodyPr wrap="none" anchor="ctr"/>
                <a:lstStyle/>
                <a:p>
                  <a:endParaRPr lang="zh-CN" altLang="en-US">
                    <a:latin typeface="Calibri" panose="020F0502020204030204" pitchFamily="34" charset="0"/>
                    <a:ea typeface="宋体" panose="02010600030101010101" pitchFamily="2" charset="-122"/>
                    <a:cs typeface="Arial" panose="020B0604020202020204" pitchFamily="34" charset="0"/>
                  </a:endParaRPr>
                </a:p>
              </p:txBody>
            </p:sp>
          </p:grpSp>
          <p:sp>
            <p:nvSpPr>
              <p:cNvPr id="25" name="TextBox 24"/>
              <p:cNvSpPr txBox="1"/>
              <p:nvPr/>
            </p:nvSpPr>
            <p:spPr>
              <a:xfrm>
                <a:off x="1744120" y="4588938"/>
                <a:ext cx="7275703" cy="584775"/>
              </a:xfrm>
              <a:prstGeom prst="rect">
                <a:avLst/>
              </a:prstGeom>
              <a:noFill/>
            </p:spPr>
            <p:txBody>
              <a:bodyPr wrap="square" rtlCol="0">
                <a:spAutoFit/>
              </a:bodyPr>
              <a:lstStyle/>
              <a:p>
                <a:pPr>
                  <a:lnSpc>
                    <a:spcPct val="200000"/>
                  </a:lnSpc>
                  <a:buClr>
                    <a:srgbClr val="C00000"/>
                  </a:buClr>
                </a:pPr>
                <a:r>
                  <a:rPr lang="zh-CN" altLang="en-US" sz="1600" b="1" dirty="0"/>
                  <a:t>盐酸阿比多尔片用于治疗由甲、乙型流感病毒等引起的上呼吸道感染。</a:t>
                </a:r>
                <a:endParaRPr lang="zh-CN" altLang="zh-CN" sz="1600" b="1" dirty="0">
                  <a:sym typeface="Arial" panose="020B0604020202020204" pitchFamily="34" charset="0"/>
                </a:endParaRPr>
              </a:p>
            </p:txBody>
          </p:sp>
        </p:grpSp>
        <p:sp>
          <p:nvSpPr>
            <p:cNvPr id="22" name="Text Box 9"/>
            <p:cNvSpPr txBox="1">
              <a:spLocks noChangeArrowheads="1"/>
            </p:cNvSpPr>
            <p:nvPr/>
          </p:nvSpPr>
          <p:spPr bwMode="gray">
            <a:xfrm>
              <a:off x="9058819" y="4833248"/>
              <a:ext cx="1450971" cy="458908"/>
            </a:xfrm>
            <a:prstGeom prst="rect">
              <a:avLst/>
            </a:prstGeom>
            <a:noFill/>
            <a:ln w="9525" algn="ctr">
              <a:noFill/>
              <a:miter lim="800000"/>
            </a:ln>
          </p:spPr>
          <p:txBody>
            <a:bodyPr wrap="square">
              <a:spAutoFit/>
            </a:bodyPr>
            <a:lstStyle/>
            <a:p>
              <a:pPr lvl="0" algn="ctr" fontAlgn="auto">
                <a:lnSpc>
                  <a:spcPct val="150000"/>
                </a:lnSpc>
                <a:defRPr/>
              </a:pPr>
              <a:r>
                <a:rPr lang="zh-CN" altLang="en-US" b="1" noProof="1">
                  <a:latin typeface="+mn-ea"/>
                </a:rPr>
                <a:t>适应证</a:t>
              </a:r>
              <a:endParaRPr lang="en-US" altLang="zh-CN" b="1" noProof="1">
                <a:latin typeface="+mn-ea"/>
              </a:endParaRPr>
            </a:p>
          </p:txBody>
        </p:sp>
      </p:grpSp>
      <p:sp>
        <p:nvSpPr>
          <p:cNvPr id="3" name="文本框 2">
            <a:extLst>
              <a:ext uri="{FF2B5EF4-FFF2-40B4-BE49-F238E27FC236}">
                <a16:creationId xmlns:a16="http://schemas.microsoft.com/office/drawing/2014/main" id="{2A662E99-4C0A-AD83-6EAA-364080CA09BB}"/>
              </a:ext>
            </a:extLst>
          </p:cNvPr>
          <p:cNvSpPr txBox="1"/>
          <p:nvPr/>
        </p:nvSpPr>
        <p:spPr>
          <a:xfrm>
            <a:off x="10704512" y="6427011"/>
            <a:ext cx="1392167" cy="276999"/>
          </a:xfrm>
          <a:prstGeom prst="rect">
            <a:avLst/>
          </a:prstGeom>
          <a:noFill/>
        </p:spPr>
        <p:txBody>
          <a:bodyPr wrap="square">
            <a:spAutoFit/>
          </a:bodyPr>
          <a:lstStyle/>
          <a:p>
            <a:r>
              <a:rPr lang="zh-CN" altLang="en-US" sz="1200" dirty="0">
                <a:latin typeface="Arial" panose="020B0604020202020204"/>
                <a:ea typeface="Arial" panose="020B0604020202020204"/>
                <a:cs typeface="Arial" panose="020B0604020202020204"/>
                <a:sym typeface="Arial" panose="020B0604020202020204"/>
              </a:rPr>
              <a:t>阿比多尔说明书 </a:t>
            </a:r>
            <a:endParaRPr lang="zh-CN" altLang="en-US" sz="1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1" name="直接连接符 60"/>
          <p:cNvCxnSpPr/>
          <p:nvPr/>
        </p:nvCxnSpPr>
        <p:spPr>
          <a:xfrm>
            <a:off x="0" y="800100"/>
            <a:ext cx="11176000" cy="0"/>
          </a:xfrm>
          <a:prstGeom prst="line">
            <a:avLst/>
          </a:prstGeom>
          <a:ln w="25400">
            <a:gradFill>
              <a:gsLst>
                <a:gs pos="0">
                  <a:srgbClr val="4B649F"/>
                </a:gs>
                <a:gs pos="100000">
                  <a:srgbClr val="7DB1CD">
                    <a:alpha val="0"/>
                  </a:srgbClr>
                </a:gs>
              </a:gsLst>
              <a:lin ang="0" scaled="0"/>
            </a:gradFill>
          </a:ln>
        </p:spPr>
        <p:style>
          <a:lnRef idx="1">
            <a:schemeClr val="accent1"/>
          </a:lnRef>
          <a:fillRef idx="0">
            <a:schemeClr val="accent1"/>
          </a:fillRef>
          <a:effectRef idx="0">
            <a:schemeClr val="accent1"/>
          </a:effectRef>
          <a:fontRef idx="minor">
            <a:schemeClr val="tx1"/>
          </a:fontRef>
        </p:style>
      </p:cxnSp>
      <p:grpSp>
        <p:nvGrpSpPr>
          <p:cNvPr id="54" name="组合 31"/>
          <p:cNvGrpSpPr/>
          <p:nvPr/>
        </p:nvGrpSpPr>
        <p:grpSpPr>
          <a:xfrm>
            <a:off x="1704620" y="1755923"/>
            <a:ext cx="8568267" cy="1348519"/>
            <a:chOff x="1478844" y="2015570"/>
            <a:chExt cx="9064979" cy="1743627"/>
          </a:xfrm>
        </p:grpSpPr>
        <p:grpSp>
          <p:nvGrpSpPr>
            <p:cNvPr id="55" name="组合 29"/>
            <p:cNvGrpSpPr/>
            <p:nvPr/>
          </p:nvGrpSpPr>
          <p:grpSpPr>
            <a:xfrm>
              <a:off x="1478844" y="2015570"/>
              <a:ext cx="9064979" cy="1743627"/>
              <a:chOff x="1365954" y="2230061"/>
              <a:chExt cx="9064979" cy="1743627"/>
            </a:xfrm>
          </p:grpSpPr>
          <p:sp>
            <p:nvSpPr>
              <p:cNvPr id="57" name="AutoShape 3"/>
              <p:cNvSpPr>
                <a:spLocks noChangeArrowheads="1"/>
              </p:cNvSpPr>
              <p:nvPr/>
            </p:nvSpPr>
            <p:spPr bwMode="gray">
              <a:xfrm>
                <a:off x="2287637" y="2415827"/>
                <a:ext cx="8143296" cy="1377246"/>
              </a:xfrm>
              <a:prstGeom prst="roundRect">
                <a:avLst>
                  <a:gd name="adj" fmla="val 12727"/>
                </a:avLst>
              </a:prstGeom>
              <a:noFill/>
              <a:ln w="57150">
                <a:solidFill>
                  <a:srgbClr val="4B649F"/>
                </a:solidFill>
                <a:round/>
              </a:ln>
            </p:spPr>
            <p:txBody>
              <a:bodyPr wrap="none" anchor="ctr"/>
              <a:lstStyle/>
              <a:p>
                <a:endParaRPr lang="zh-CN" altLang="en-US">
                  <a:latin typeface="Calibri" panose="020F0502020204030204" pitchFamily="34" charset="0"/>
                  <a:ea typeface="宋体" panose="02010600030101010101" pitchFamily="2" charset="-122"/>
                  <a:cs typeface="Arial" panose="020B0604020202020204" pitchFamily="34" charset="0"/>
                </a:endParaRPr>
              </a:p>
            </p:txBody>
          </p:sp>
          <p:grpSp>
            <p:nvGrpSpPr>
              <p:cNvPr id="58" name="Group 5"/>
              <p:cNvGrpSpPr/>
              <p:nvPr/>
            </p:nvGrpSpPr>
            <p:grpSpPr bwMode="auto">
              <a:xfrm>
                <a:off x="1365954" y="2230061"/>
                <a:ext cx="1659468" cy="1743627"/>
                <a:chOff x="802" y="845"/>
                <a:chExt cx="827" cy="826"/>
              </a:xfrm>
            </p:grpSpPr>
            <p:sp>
              <p:nvSpPr>
                <p:cNvPr id="60" name="Oval 6"/>
                <p:cNvSpPr>
                  <a:spLocks noChangeArrowheads="1"/>
                </p:cNvSpPr>
                <p:nvPr/>
              </p:nvSpPr>
              <p:spPr bwMode="gray">
                <a:xfrm>
                  <a:off x="802" y="845"/>
                  <a:ext cx="827" cy="826"/>
                </a:xfrm>
                <a:prstGeom prst="ellipse">
                  <a:avLst/>
                </a:prstGeom>
                <a:solidFill>
                  <a:srgbClr val="F8F8F8"/>
                </a:solidFill>
                <a:ln w="57150">
                  <a:solidFill>
                    <a:srgbClr val="4B649F"/>
                  </a:solidFill>
                  <a:round/>
                </a:ln>
              </p:spPr>
              <p:txBody>
                <a:bodyPr wrap="none" anchor="ctr"/>
                <a:lstStyle/>
                <a:p>
                  <a:endParaRPr lang="zh-CN" altLang="en-US">
                    <a:latin typeface="Calibri" panose="020F0502020204030204" pitchFamily="34" charset="0"/>
                    <a:ea typeface="宋体" panose="02010600030101010101" pitchFamily="2" charset="-122"/>
                    <a:cs typeface="Arial" panose="020B0604020202020204" pitchFamily="34" charset="0"/>
                  </a:endParaRPr>
                </a:p>
              </p:txBody>
            </p:sp>
            <p:sp>
              <p:nvSpPr>
                <p:cNvPr id="62" name="Oval 7"/>
                <p:cNvSpPr>
                  <a:spLocks noChangeArrowheads="1"/>
                </p:cNvSpPr>
                <p:nvPr/>
              </p:nvSpPr>
              <p:spPr bwMode="gray">
                <a:xfrm>
                  <a:off x="836" y="879"/>
                  <a:ext cx="758" cy="758"/>
                </a:xfrm>
                <a:prstGeom prst="ellipse">
                  <a:avLst/>
                </a:prstGeom>
                <a:noFill/>
                <a:ln w="57150">
                  <a:solidFill>
                    <a:schemeClr val="accent1">
                      <a:alpha val="70195"/>
                    </a:schemeClr>
                  </a:solidFill>
                  <a:round/>
                </a:ln>
              </p:spPr>
              <p:txBody>
                <a:bodyPr wrap="none" anchor="ctr"/>
                <a:lstStyle/>
                <a:p>
                  <a:endParaRPr lang="zh-CN" altLang="en-US">
                    <a:latin typeface="Calibri" panose="020F0502020204030204" pitchFamily="34" charset="0"/>
                    <a:ea typeface="宋体" panose="02010600030101010101" pitchFamily="2" charset="-122"/>
                    <a:cs typeface="Arial" panose="020B0604020202020204" pitchFamily="34" charset="0"/>
                  </a:endParaRPr>
                </a:p>
              </p:txBody>
            </p:sp>
            <p:sp>
              <p:nvSpPr>
                <p:cNvPr id="65" name="Oval 8"/>
                <p:cNvSpPr>
                  <a:spLocks noChangeArrowheads="1"/>
                </p:cNvSpPr>
                <p:nvPr/>
              </p:nvSpPr>
              <p:spPr bwMode="gray">
                <a:xfrm>
                  <a:off x="870" y="915"/>
                  <a:ext cx="690" cy="690"/>
                </a:xfrm>
                <a:prstGeom prst="ellipse">
                  <a:avLst/>
                </a:prstGeom>
                <a:noFill/>
                <a:ln w="57150">
                  <a:solidFill>
                    <a:schemeClr val="accent1">
                      <a:alpha val="30196"/>
                    </a:schemeClr>
                  </a:solidFill>
                  <a:round/>
                </a:ln>
              </p:spPr>
              <p:txBody>
                <a:bodyPr wrap="none" anchor="ctr"/>
                <a:lstStyle/>
                <a:p>
                  <a:endParaRPr lang="zh-CN" altLang="en-US">
                    <a:latin typeface="Calibri" panose="020F0502020204030204" pitchFamily="34" charset="0"/>
                    <a:ea typeface="宋体" panose="02010600030101010101" pitchFamily="2" charset="-122"/>
                    <a:cs typeface="Arial" panose="020B0604020202020204" pitchFamily="34" charset="0"/>
                  </a:endParaRPr>
                </a:p>
              </p:txBody>
            </p:sp>
          </p:grpSp>
          <p:sp>
            <p:nvSpPr>
              <p:cNvPr id="59" name="Text Box 9"/>
              <p:cNvSpPr txBox="1">
                <a:spLocks noChangeArrowheads="1"/>
              </p:cNvSpPr>
              <p:nvPr/>
            </p:nvSpPr>
            <p:spPr bwMode="gray">
              <a:xfrm>
                <a:off x="1444463" y="2746566"/>
                <a:ext cx="1450971" cy="593365"/>
              </a:xfrm>
              <a:prstGeom prst="rect">
                <a:avLst/>
              </a:prstGeom>
              <a:noFill/>
              <a:ln w="9525" algn="ctr">
                <a:noFill/>
                <a:miter lim="800000"/>
              </a:ln>
            </p:spPr>
            <p:txBody>
              <a:bodyPr wrap="square">
                <a:spAutoFit/>
              </a:bodyPr>
              <a:lstStyle/>
              <a:p>
                <a:pPr lvl="0" algn="ctr" fontAlgn="auto">
                  <a:lnSpc>
                    <a:spcPct val="150000"/>
                  </a:lnSpc>
                  <a:defRPr/>
                </a:pPr>
                <a:r>
                  <a:rPr lang="zh-CN" altLang="en-US" b="1" noProof="1">
                    <a:latin typeface="+mn-ea"/>
                  </a:rPr>
                  <a:t>用法用量</a:t>
                </a:r>
                <a:endParaRPr lang="en-US" altLang="zh-CN" b="1" noProof="1">
                  <a:latin typeface="+mn-ea"/>
                </a:endParaRPr>
              </a:p>
            </p:txBody>
          </p:sp>
        </p:grpSp>
        <p:sp>
          <p:nvSpPr>
            <p:cNvPr id="56" name="TextBox 55"/>
            <p:cNvSpPr txBox="1"/>
            <p:nvPr/>
          </p:nvSpPr>
          <p:spPr>
            <a:xfrm>
              <a:off x="3285066" y="2398501"/>
              <a:ext cx="6920089" cy="756111"/>
            </a:xfrm>
            <a:prstGeom prst="rect">
              <a:avLst/>
            </a:prstGeom>
            <a:noFill/>
          </p:spPr>
          <p:txBody>
            <a:bodyPr wrap="square" rtlCol="0">
              <a:spAutoFit/>
            </a:bodyPr>
            <a:lstStyle/>
            <a:p>
              <a:pPr>
                <a:lnSpc>
                  <a:spcPct val="200000"/>
                </a:lnSpc>
                <a:buClr>
                  <a:srgbClr val="C00000"/>
                </a:buClr>
              </a:pPr>
              <a:r>
                <a:rPr lang="zh-CN" altLang="en-US" sz="1600" b="1" dirty="0"/>
                <a:t>盐酸阿比多尔片，口服，成人一次</a:t>
              </a:r>
              <a:r>
                <a:rPr lang="en-US" altLang="zh-CN" sz="1600" b="1" dirty="0"/>
                <a:t>0.2g</a:t>
              </a:r>
              <a:r>
                <a:rPr lang="zh-CN" altLang="en-US" sz="1600" b="1" dirty="0"/>
                <a:t>，一日</a:t>
              </a:r>
              <a:r>
                <a:rPr lang="en-US" altLang="zh-CN" sz="1600" b="1" dirty="0"/>
                <a:t>3</a:t>
              </a:r>
              <a:r>
                <a:rPr lang="zh-CN" altLang="en-US" sz="1600" b="1" dirty="0"/>
                <a:t>次，服用</a:t>
              </a:r>
              <a:r>
                <a:rPr lang="en-US" altLang="zh-CN" sz="1600" b="1" dirty="0"/>
                <a:t>5</a:t>
              </a:r>
              <a:r>
                <a:rPr lang="zh-CN" altLang="en-US" sz="1600" b="1" dirty="0"/>
                <a:t>日。</a:t>
              </a:r>
              <a:endParaRPr lang="zh-CN" altLang="zh-CN" sz="1600" b="1" dirty="0">
                <a:sym typeface="Arial" panose="020B0604020202020204" pitchFamily="34" charset="0"/>
              </a:endParaRPr>
            </a:p>
          </p:txBody>
        </p:sp>
      </p:grpSp>
      <p:grpSp>
        <p:nvGrpSpPr>
          <p:cNvPr id="74" name="组合 31"/>
          <p:cNvGrpSpPr/>
          <p:nvPr/>
        </p:nvGrpSpPr>
        <p:grpSpPr>
          <a:xfrm>
            <a:off x="1710263" y="5069243"/>
            <a:ext cx="8568267" cy="1348519"/>
            <a:chOff x="1478844" y="2015570"/>
            <a:chExt cx="9064979" cy="1743627"/>
          </a:xfrm>
        </p:grpSpPr>
        <p:grpSp>
          <p:nvGrpSpPr>
            <p:cNvPr id="75" name="组合 29"/>
            <p:cNvGrpSpPr/>
            <p:nvPr/>
          </p:nvGrpSpPr>
          <p:grpSpPr>
            <a:xfrm>
              <a:off x="1478844" y="2015570"/>
              <a:ext cx="9064979" cy="1743627"/>
              <a:chOff x="1365954" y="2230061"/>
              <a:chExt cx="9064979" cy="1743627"/>
            </a:xfrm>
          </p:grpSpPr>
          <p:sp>
            <p:nvSpPr>
              <p:cNvPr id="77" name="AutoShape 3"/>
              <p:cNvSpPr>
                <a:spLocks noChangeArrowheads="1"/>
              </p:cNvSpPr>
              <p:nvPr/>
            </p:nvSpPr>
            <p:spPr bwMode="gray">
              <a:xfrm>
                <a:off x="2287637" y="2415827"/>
                <a:ext cx="8143296" cy="1377246"/>
              </a:xfrm>
              <a:prstGeom prst="roundRect">
                <a:avLst>
                  <a:gd name="adj" fmla="val 12727"/>
                </a:avLst>
              </a:prstGeom>
              <a:noFill/>
              <a:ln w="57150">
                <a:solidFill>
                  <a:srgbClr val="4B649F"/>
                </a:solidFill>
                <a:round/>
              </a:ln>
            </p:spPr>
            <p:txBody>
              <a:bodyPr wrap="none" anchor="ctr"/>
              <a:lstStyle/>
              <a:p>
                <a:endParaRPr lang="zh-CN" altLang="en-US">
                  <a:latin typeface="Calibri" panose="020F0502020204030204" pitchFamily="34" charset="0"/>
                  <a:ea typeface="宋体" panose="02010600030101010101" pitchFamily="2" charset="-122"/>
                  <a:cs typeface="Arial" panose="020B0604020202020204" pitchFamily="34" charset="0"/>
                </a:endParaRPr>
              </a:p>
            </p:txBody>
          </p:sp>
          <p:grpSp>
            <p:nvGrpSpPr>
              <p:cNvPr id="78" name="Group 5"/>
              <p:cNvGrpSpPr/>
              <p:nvPr/>
            </p:nvGrpSpPr>
            <p:grpSpPr bwMode="auto">
              <a:xfrm>
                <a:off x="1365954" y="2230061"/>
                <a:ext cx="1659468" cy="1743627"/>
                <a:chOff x="802" y="845"/>
                <a:chExt cx="827" cy="826"/>
              </a:xfrm>
            </p:grpSpPr>
            <p:sp>
              <p:nvSpPr>
                <p:cNvPr id="80" name="Oval 6"/>
                <p:cNvSpPr>
                  <a:spLocks noChangeArrowheads="1"/>
                </p:cNvSpPr>
                <p:nvPr/>
              </p:nvSpPr>
              <p:spPr bwMode="gray">
                <a:xfrm>
                  <a:off x="802" y="845"/>
                  <a:ext cx="827" cy="826"/>
                </a:xfrm>
                <a:prstGeom prst="ellipse">
                  <a:avLst/>
                </a:prstGeom>
                <a:solidFill>
                  <a:srgbClr val="F8F8F8"/>
                </a:solidFill>
                <a:ln w="57150">
                  <a:solidFill>
                    <a:srgbClr val="4B649F"/>
                  </a:solidFill>
                  <a:round/>
                </a:ln>
              </p:spPr>
              <p:txBody>
                <a:bodyPr wrap="none" anchor="ctr"/>
                <a:lstStyle/>
                <a:p>
                  <a:endParaRPr lang="zh-CN" altLang="en-US">
                    <a:latin typeface="Calibri" panose="020F0502020204030204" pitchFamily="34" charset="0"/>
                    <a:ea typeface="宋体" panose="02010600030101010101" pitchFamily="2" charset="-122"/>
                    <a:cs typeface="Arial" panose="020B0604020202020204" pitchFamily="34" charset="0"/>
                  </a:endParaRPr>
                </a:p>
              </p:txBody>
            </p:sp>
            <p:sp>
              <p:nvSpPr>
                <p:cNvPr id="81" name="Oval 7"/>
                <p:cNvSpPr>
                  <a:spLocks noChangeArrowheads="1"/>
                </p:cNvSpPr>
                <p:nvPr/>
              </p:nvSpPr>
              <p:spPr bwMode="gray">
                <a:xfrm>
                  <a:off x="836" y="879"/>
                  <a:ext cx="758" cy="758"/>
                </a:xfrm>
                <a:prstGeom prst="ellipse">
                  <a:avLst/>
                </a:prstGeom>
                <a:noFill/>
                <a:ln w="57150">
                  <a:solidFill>
                    <a:schemeClr val="accent1">
                      <a:alpha val="70195"/>
                    </a:schemeClr>
                  </a:solidFill>
                  <a:round/>
                </a:ln>
              </p:spPr>
              <p:txBody>
                <a:bodyPr wrap="none" anchor="ctr"/>
                <a:lstStyle/>
                <a:p>
                  <a:endParaRPr lang="zh-CN" altLang="en-US">
                    <a:latin typeface="Calibri" panose="020F0502020204030204" pitchFamily="34" charset="0"/>
                    <a:ea typeface="宋体" panose="02010600030101010101" pitchFamily="2" charset="-122"/>
                    <a:cs typeface="Arial" panose="020B0604020202020204" pitchFamily="34" charset="0"/>
                  </a:endParaRPr>
                </a:p>
              </p:txBody>
            </p:sp>
            <p:sp>
              <p:nvSpPr>
                <p:cNvPr id="82" name="Oval 8"/>
                <p:cNvSpPr>
                  <a:spLocks noChangeArrowheads="1"/>
                </p:cNvSpPr>
                <p:nvPr/>
              </p:nvSpPr>
              <p:spPr bwMode="gray">
                <a:xfrm>
                  <a:off x="870" y="915"/>
                  <a:ext cx="690" cy="690"/>
                </a:xfrm>
                <a:prstGeom prst="ellipse">
                  <a:avLst/>
                </a:prstGeom>
                <a:noFill/>
                <a:ln w="57150">
                  <a:solidFill>
                    <a:schemeClr val="accent1">
                      <a:alpha val="30196"/>
                    </a:schemeClr>
                  </a:solidFill>
                  <a:round/>
                </a:ln>
              </p:spPr>
              <p:txBody>
                <a:bodyPr wrap="none" anchor="ctr"/>
                <a:lstStyle/>
                <a:p>
                  <a:endParaRPr lang="zh-CN" altLang="en-US">
                    <a:latin typeface="Calibri" panose="020F0502020204030204" pitchFamily="34" charset="0"/>
                    <a:ea typeface="宋体" panose="02010600030101010101" pitchFamily="2" charset="-122"/>
                    <a:cs typeface="Arial" panose="020B0604020202020204" pitchFamily="34" charset="0"/>
                  </a:endParaRPr>
                </a:p>
              </p:txBody>
            </p:sp>
          </p:grpSp>
          <p:sp>
            <p:nvSpPr>
              <p:cNvPr id="79" name="Text Box 9"/>
              <p:cNvSpPr txBox="1">
                <a:spLocks noChangeArrowheads="1"/>
              </p:cNvSpPr>
              <p:nvPr/>
            </p:nvSpPr>
            <p:spPr bwMode="gray">
              <a:xfrm>
                <a:off x="1444463" y="2688179"/>
                <a:ext cx="1450971" cy="835702"/>
              </a:xfrm>
              <a:prstGeom prst="rect">
                <a:avLst/>
              </a:prstGeom>
              <a:noFill/>
              <a:ln w="9525" algn="ctr">
                <a:noFill/>
                <a:miter lim="800000"/>
              </a:ln>
            </p:spPr>
            <p:txBody>
              <a:bodyPr wrap="square">
                <a:spAutoFit/>
              </a:bodyPr>
              <a:lstStyle/>
              <a:p>
                <a:pPr lvl="0" algn="ctr" fontAlgn="auto">
                  <a:defRPr/>
                </a:pPr>
                <a:r>
                  <a:rPr lang="zh-CN" altLang="en-US" b="1" noProof="1">
                    <a:latin typeface="+mn-ea"/>
                  </a:rPr>
                  <a:t>主要</a:t>
                </a:r>
                <a:endParaRPr lang="en-US" altLang="zh-CN" b="1" noProof="1">
                  <a:latin typeface="+mn-ea"/>
                </a:endParaRPr>
              </a:p>
              <a:p>
                <a:pPr lvl="0" algn="ctr" fontAlgn="auto">
                  <a:defRPr/>
                </a:pPr>
                <a:r>
                  <a:rPr lang="zh-CN" altLang="en-US" b="1" noProof="1">
                    <a:latin typeface="+mn-ea"/>
                  </a:rPr>
                  <a:t>不良反应</a:t>
                </a:r>
                <a:endParaRPr lang="en-US" altLang="zh-CN" b="1" noProof="1">
                  <a:latin typeface="+mn-ea"/>
                </a:endParaRPr>
              </a:p>
            </p:txBody>
          </p:sp>
        </p:grpSp>
        <p:sp>
          <p:nvSpPr>
            <p:cNvPr id="76" name="TextBox 75"/>
            <p:cNvSpPr txBox="1"/>
            <p:nvPr/>
          </p:nvSpPr>
          <p:spPr>
            <a:xfrm>
              <a:off x="3428387" y="2471484"/>
              <a:ext cx="6920089" cy="756111"/>
            </a:xfrm>
            <a:prstGeom prst="rect">
              <a:avLst/>
            </a:prstGeom>
            <a:noFill/>
          </p:spPr>
          <p:txBody>
            <a:bodyPr wrap="square" rtlCol="0">
              <a:spAutoFit/>
            </a:bodyPr>
            <a:lstStyle/>
            <a:p>
              <a:pPr>
                <a:lnSpc>
                  <a:spcPct val="200000"/>
                </a:lnSpc>
                <a:buClr>
                  <a:srgbClr val="C00000"/>
                </a:buClr>
              </a:pPr>
              <a:r>
                <a:rPr lang="zh-CN" altLang="en-US" sz="1600" b="1" dirty="0"/>
                <a:t>恶心、腹泻、头晕、转氨酶升高。</a:t>
              </a:r>
              <a:endParaRPr lang="zh-CN" altLang="zh-CN" sz="1600" b="1" dirty="0">
                <a:sym typeface="Arial" panose="020B0604020202020204" pitchFamily="34" charset="0"/>
              </a:endParaRPr>
            </a:p>
          </p:txBody>
        </p:sp>
      </p:grpSp>
      <p:grpSp>
        <p:nvGrpSpPr>
          <p:cNvPr id="92" name="组合 91"/>
          <p:cNvGrpSpPr/>
          <p:nvPr/>
        </p:nvGrpSpPr>
        <p:grpSpPr>
          <a:xfrm>
            <a:off x="1751700" y="3404114"/>
            <a:ext cx="8531924" cy="1348519"/>
            <a:chOff x="2451618" y="3652472"/>
            <a:chExt cx="8531924" cy="1348519"/>
          </a:xfrm>
        </p:grpSpPr>
        <p:sp>
          <p:nvSpPr>
            <p:cNvPr id="86" name="AutoShape 3"/>
            <p:cNvSpPr>
              <a:spLocks noChangeArrowheads="1"/>
            </p:cNvSpPr>
            <p:nvPr/>
          </p:nvSpPr>
          <p:spPr bwMode="gray">
            <a:xfrm>
              <a:off x="2451618" y="3796143"/>
              <a:ext cx="7697087" cy="1065160"/>
            </a:xfrm>
            <a:prstGeom prst="roundRect">
              <a:avLst>
                <a:gd name="adj" fmla="val 12727"/>
              </a:avLst>
            </a:prstGeom>
            <a:noFill/>
            <a:ln w="57150">
              <a:solidFill>
                <a:schemeClr val="accent2">
                  <a:lumMod val="75000"/>
                </a:schemeClr>
              </a:solidFill>
              <a:round/>
            </a:ln>
          </p:spPr>
          <p:txBody>
            <a:bodyPr wrap="none" anchor="ctr"/>
            <a:lstStyle/>
            <a:p>
              <a:endParaRPr lang="zh-CN" altLang="en-US">
                <a:latin typeface="Calibri" panose="020F0502020204030204" pitchFamily="34" charset="0"/>
                <a:ea typeface="宋体" panose="02010600030101010101" pitchFamily="2" charset="-122"/>
                <a:cs typeface="Arial" panose="020B0604020202020204" pitchFamily="34" charset="0"/>
              </a:endParaRPr>
            </a:p>
          </p:txBody>
        </p:sp>
        <p:grpSp>
          <p:nvGrpSpPr>
            <p:cNvPr id="87" name="Group 5"/>
            <p:cNvGrpSpPr/>
            <p:nvPr/>
          </p:nvGrpSpPr>
          <p:grpSpPr bwMode="auto">
            <a:xfrm>
              <a:off x="9415004" y="3652472"/>
              <a:ext cx="1568538" cy="1348519"/>
              <a:chOff x="802" y="845"/>
              <a:chExt cx="827" cy="826"/>
            </a:xfrm>
          </p:grpSpPr>
          <p:sp>
            <p:nvSpPr>
              <p:cNvPr id="89" name="Oval 6"/>
              <p:cNvSpPr>
                <a:spLocks noChangeArrowheads="1"/>
              </p:cNvSpPr>
              <p:nvPr/>
            </p:nvSpPr>
            <p:spPr bwMode="gray">
              <a:xfrm>
                <a:off x="802" y="845"/>
                <a:ext cx="827" cy="826"/>
              </a:xfrm>
              <a:prstGeom prst="ellipse">
                <a:avLst/>
              </a:prstGeom>
              <a:solidFill>
                <a:srgbClr val="F8F8F8"/>
              </a:solidFill>
              <a:ln w="57150">
                <a:solidFill>
                  <a:schemeClr val="accent2">
                    <a:lumMod val="75000"/>
                  </a:schemeClr>
                </a:solidFill>
                <a:round/>
              </a:ln>
            </p:spPr>
            <p:txBody>
              <a:bodyPr wrap="none" anchor="ctr"/>
              <a:lstStyle/>
              <a:p>
                <a:endParaRPr lang="zh-CN" altLang="en-US">
                  <a:latin typeface="Calibri" panose="020F0502020204030204" pitchFamily="34" charset="0"/>
                  <a:ea typeface="宋体" panose="02010600030101010101" pitchFamily="2" charset="-122"/>
                  <a:cs typeface="Arial" panose="020B0604020202020204" pitchFamily="34" charset="0"/>
                </a:endParaRPr>
              </a:p>
            </p:txBody>
          </p:sp>
          <p:sp>
            <p:nvSpPr>
              <p:cNvPr id="90" name="Oval 7"/>
              <p:cNvSpPr>
                <a:spLocks noChangeArrowheads="1"/>
              </p:cNvSpPr>
              <p:nvPr/>
            </p:nvSpPr>
            <p:spPr bwMode="gray">
              <a:xfrm>
                <a:off x="836" y="879"/>
                <a:ext cx="758" cy="758"/>
              </a:xfrm>
              <a:prstGeom prst="ellipse">
                <a:avLst/>
              </a:prstGeom>
              <a:noFill/>
              <a:ln w="57150">
                <a:solidFill>
                  <a:schemeClr val="bg2">
                    <a:lumMod val="75000"/>
                    <a:alpha val="70195"/>
                  </a:schemeClr>
                </a:solidFill>
                <a:round/>
              </a:ln>
            </p:spPr>
            <p:txBody>
              <a:bodyPr wrap="none" anchor="ctr"/>
              <a:lstStyle/>
              <a:p>
                <a:endParaRPr lang="zh-CN" altLang="en-US">
                  <a:latin typeface="Calibri" panose="020F0502020204030204" pitchFamily="34" charset="0"/>
                  <a:ea typeface="宋体" panose="02010600030101010101" pitchFamily="2" charset="-122"/>
                  <a:cs typeface="Arial" panose="020B0604020202020204" pitchFamily="34" charset="0"/>
                </a:endParaRPr>
              </a:p>
            </p:txBody>
          </p:sp>
          <p:sp>
            <p:nvSpPr>
              <p:cNvPr id="91" name="Oval 8"/>
              <p:cNvSpPr>
                <a:spLocks noChangeArrowheads="1"/>
              </p:cNvSpPr>
              <p:nvPr/>
            </p:nvSpPr>
            <p:spPr bwMode="gray">
              <a:xfrm>
                <a:off x="870" y="915"/>
                <a:ext cx="690" cy="690"/>
              </a:xfrm>
              <a:prstGeom prst="ellipse">
                <a:avLst/>
              </a:prstGeom>
              <a:noFill/>
              <a:ln w="57150">
                <a:solidFill>
                  <a:schemeClr val="accent2">
                    <a:lumMod val="75000"/>
                    <a:alpha val="30196"/>
                  </a:schemeClr>
                </a:solidFill>
                <a:round/>
              </a:ln>
            </p:spPr>
            <p:txBody>
              <a:bodyPr wrap="none" anchor="ctr"/>
              <a:lstStyle/>
              <a:p>
                <a:endParaRPr lang="zh-CN" altLang="en-US">
                  <a:latin typeface="Calibri" panose="020F0502020204030204" pitchFamily="34" charset="0"/>
                  <a:ea typeface="宋体" panose="02010600030101010101" pitchFamily="2" charset="-122"/>
                  <a:cs typeface="Arial" panose="020B0604020202020204" pitchFamily="34" charset="0"/>
                </a:endParaRPr>
              </a:p>
            </p:txBody>
          </p:sp>
        </p:grpSp>
        <p:sp>
          <p:nvSpPr>
            <p:cNvPr id="88" name="Text Box 9"/>
            <p:cNvSpPr txBox="1">
              <a:spLocks noChangeArrowheads="1"/>
            </p:cNvSpPr>
            <p:nvPr/>
          </p:nvSpPr>
          <p:spPr bwMode="gray">
            <a:xfrm>
              <a:off x="9489211" y="4029358"/>
              <a:ext cx="1371466" cy="646331"/>
            </a:xfrm>
            <a:prstGeom prst="rect">
              <a:avLst/>
            </a:prstGeom>
            <a:noFill/>
            <a:ln w="9525" algn="ctr">
              <a:noFill/>
              <a:miter lim="800000"/>
            </a:ln>
          </p:spPr>
          <p:txBody>
            <a:bodyPr wrap="square">
              <a:spAutoFit/>
            </a:bodyPr>
            <a:lstStyle/>
            <a:p>
              <a:pPr lvl="0" algn="ctr" fontAlgn="auto">
                <a:defRPr/>
              </a:pPr>
              <a:r>
                <a:rPr lang="zh-CN" altLang="en-US" b="1" noProof="1">
                  <a:latin typeface="+mn-ea"/>
                </a:rPr>
                <a:t>特殊人群</a:t>
              </a:r>
              <a:endParaRPr lang="en-US" altLang="zh-CN" b="1" noProof="1">
                <a:latin typeface="+mn-ea"/>
              </a:endParaRPr>
            </a:p>
            <a:p>
              <a:pPr lvl="0" algn="ctr" fontAlgn="auto">
                <a:defRPr/>
              </a:pPr>
              <a:r>
                <a:rPr lang="zh-CN" altLang="en-US" b="1" noProof="1">
                  <a:latin typeface="+mn-ea"/>
                </a:rPr>
                <a:t>用药</a:t>
              </a:r>
              <a:endParaRPr lang="en-US" altLang="zh-CN" b="1" noProof="1">
                <a:latin typeface="+mn-ea"/>
              </a:endParaRPr>
            </a:p>
          </p:txBody>
        </p:sp>
      </p:grpSp>
      <p:sp>
        <p:nvSpPr>
          <p:cNvPr id="93" name="矩形 92"/>
          <p:cNvSpPr/>
          <p:nvPr/>
        </p:nvSpPr>
        <p:spPr>
          <a:xfrm>
            <a:off x="1941689" y="3692856"/>
            <a:ext cx="6604000" cy="787075"/>
          </a:xfrm>
          <a:prstGeom prst="rect">
            <a:avLst/>
          </a:prstGeom>
        </p:spPr>
        <p:txBody>
          <a:bodyPr wrap="square">
            <a:spAutoFit/>
          </a:bodyPr>
          <a:lstStyle/>
          <a:p>
            <a:pPr>
              <a:lnSpc>
                <a:spcPct val="150000"/>
              </a:lnSpc>
            </a:pPr>
            <a:r>
              <a:rPr lang="zh-CN" altLang="en-US" sz="1600" b="1" dirty="0"/>
              <a:t>孕妇与哺乳期妇女慎用。我国尚未儿童用药数据。</a:t>
            </a:r>
            <a:r>
              <a:rPr lang="en-US" altLang="zh-CN" sz="1600" b="1" dirty="0"/>
              <a:t>65</a:t>
            </a:r>
            <a:r>
              <a:rPr lang="zh-CN" altLang="en-US" sz="1600" b="1" dirty="0"/>
              <a:t>岁以上老年人用药安全性尚不明确。</a:t>
            </a:r>
          </a:p>
        </p:txBody>
      </p:sp>
      <p:sp>
        <p:nvSpPr>
          <p:cNvPr id="4" name="标题 3"/>
          <p:cNvSpPr>
            <a:spLocks noGrp="1"/>
          </p:cNvSpPr>
          <p:nvPr>
            <p:ph type="title"/>
          </p:nvPr>
        </p:nvSpPr>
        <p:spPr/>
        <p:txBody>
          <a:bodyPr>
            <a:normAutofit/>
          </a:bodyPr>
          <a:lstStyle/>
          <a:p>
            <a:r>
              <a:rPr lang="zh-CN" altLang="en-US" sz="3600" b="1" dirty="0">
                <a:solidFill>
                  <a:schemeClr val="tx1"/>
                </a:solidFill>
                <a:latin typeface="微软雅黑" panose="020B0503020204020204" pitchFamily="34" charset="-122"/>
                <a:ea typeface="微软雅黑" panose="020B0503020204020204" pitchFamily="34" charset="-122"/>
                <a:cs typeface="等线" panose="02010600030101010101" charset="-122"/>
                <a:sym typeface="+mn-ea"/>
              </a:rPr>
              <a:t>非核苷类抗病毒药</a:t>
            </a:r>
            <a:r>
              <a:rPr lang="en-US" altLang="zh-CN" sz="3600" b="1" dirty="0">
                <a:solidFill>
                  <a:schemeClr val="tx1"/>
                </a:solidFill>
                <a:latin typeface="微软雅黑" panose="020B0503020204020204" pitchFamily="34" charset="-122"/>
                <a:ea typeface="微软雅黑" panose="020B0503020204020204" pitchFamily="34" charset="-122"/>
                <a:cs typeface="等线" panose="02010600030101010101" charset="-122"/>
                <a:sym typeface="+mn-ea"/>
              </a:rPr>
              <a:t>-</a:t>
            </a:r>
            <a:r>
              <a:rPr lang="zh-CN" altLang="en-US" sz="3600" b="1" dirty="0">
                <a:solidFill>
                  <a:schemeClr val="tx1"/>
                </a:solidFill>
                <a:latin typeface="微软雅黑" panose="020B0503020204020204" pitchFamily="34" charset="-122"/>
                <a:ea typeface="微软雅黑" panose="020B0503020204020204" pitchFamily="34" charset="-122"/>
                <a:cs typeface="等线" panose="02010600030101010101" charset="-122"/>
                <a:sym typeface="+mn-ea"/>
              </a:rPr>
              <a:t>阿比多尔</a:t>
            </a:r>
          </a:p>
        </p:txBody>
      </p:sp>
      <p:sp>
        <p:nvSpPr>
          <p:cNvPr id="3" name="文本框 2">
            <a:extLst>
              <a:ext uri="{FF2B5EF4-FFF2-40B4-BE49-F238E27FC236}">
                <a16:creationId xmlns:a16="http://schemas.microsoft.com/office/drawing/2014/main" id="{78FC2BA7-20E8-7240-7202-56A49049F3F3}"/>
              </a:ext>
            </a:extLst>
          </p:cNvPr>
          <p:cNvSpPr txBox="1"/>
          <p:nvPr/>
        </p:nvSpPr>
        <p:spPr>
          <a:xfrm>
            <a:off x="10704512" y="6427011"/>
            <a:ext cx="1392167" cy="276999"/>
          </a:xfrm>
          <a:prstGeom prst="rect">
            <a:avLst/>
          </a:prstGeom>
          <a:noFill/>
        </p:spPr>
        <p:txBody>
          <a:bodyPr wrap="square">
            <a:spAutoFit/>
          </a:bodyPr>
          <a:lstStyle/>
          <a:p>
            <a:r>
              <a:rPr lang="zh-CN" altLang="en-US" sz="1200" dirty="0">
                <a:latin typeface="Arial" panose="020B0604020202020204"/>
                <a:ea typeface="Arial" panose="020B0604020202020204"/>
                <a:cs typeface="Arial" panose="020B0604020202020204"/>
                <a:sym typeface="Arial" panose="020B0604020202020204"/>
              </a:rPr>
              <a:t>阿比多尔说明书 </a:t>
            </a:r>
            <a:endParaRPr lang="zh-CN" altLang="en-US" sz="1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748;p10"/>
          <p:cNvSpPr txBox="1"/>
          <p:nvPr/>
        </p:nvSpPr>
        <p:spPr>
          <a:xfrm>
            <a:off x="715169" y="79375"/>
            <a:ext cx="5236815" cy="995363"/>
          </a:xfrm>
          <a:prstGeom prst="rect">
            <a:avLst/>
          </a:prstGeom>
          <a:noFill/>
          <a:ln>
            <a:noFill/>
          </a:ln>
        </p:spPr>
        <p:txBody>
          <a:bodyPr spcFirstLastPara="1" vert="horz" wrap="square" lIns="91425" tIns="45700" rIns="91425" bIns="45700" rtlCol="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3200"/>
              <a:buFont typeface="Arial" panose="020B0604020202020204"/>
              <a:buNone/>
            </a:pPr>
            <a:r>
              <a:rPr lang="zh-CN" altLang="en-US" sz="3200" b="1">
                <a:latin typeface="Arial" panose="020B0604020202020204"/>
                <a:ea typeface="Arial" panose="020B0604020202020204"/>
                <a:cs typeface="Arial" panose="020B0604020202020204"/>
                <a:sym typeface="Arial" panose="020B0604020202020204"/>
              </a:rPr>
              <a:t>抗病毒药物的剂量和疗程</a:t>
            </a:r>
            <a:endParaRPr lang="zh-CN" altLang="en-US"/>
          </a:p>
        </p:txBody>
      </p:sp>
      <p:sp>
        <p:nvSpPr>
          <p:cNvPr id="5" name="Google Shape;749;p10"/>
          <p:cNvSpPr txBox="1"/>
          <p:nvPr/>
        </p:nvSpPr>
        <p:spPr>
          <a:xfrm>
            <a:off x="7693870" y="6381328"/>
            <a:ext cx="4461272" cy="425450"/>
          </a:xfrm>
          <a:prstGeom prst="rect">
            <a:avLst/>
          </a:prstGeom>
          <a:noFill/>
          <a:ln>
            <a:noFill/>
          </a:ln>
        </p:spPr>
        <p:txBody>
          <a:bodyPr spcFirstLastPara="1" vert="horz" wrap="square" lIns="91425" tIns="45700" rIns="91425" bIns="45700" rtlCol="0" anchor="t" anchorCtr="0">
            <a:normAutofit fontScale="4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0"/>
              </a:spcBef>
              <a:buClr>
                <a:srgbClr val="A5A5A5"/>
              </a:buClr>
              <a:buSzPct val="100000"/>
              <a:buFont typeface="Arial" panose="020B0604020202020204" pitchFamily="34" charset="0"/>
              <a:buNone/>
            </a:pPr>
            <a:r>
              <a:rPr lang="en-US" altLang="zh-CN" dirty="0">
                <a:latin typeface="Arial" panose="020B0604020202020204"/>
                <a:ea typeface="Arial" panose="020B0604020202020204"/>
                <a:cs typeface="Arial" panose="020B0604020202020204"/>
                <a:sym typeface="Arial" panose="020B0604020202020204"/>
              </a:rPr>
              <a:t>1.</a:t>
            </a:r>
            <a:r>
              <a:rPr lang="zh-CN" altLang="en-US" dirty="0">
                <a:latin typeface="Arial" panose="020B0604020202020204"/>
                <a:ea typeface="Arial" panose="020B0604020202020204"/>
                <a:cs typeface="Arial" panose="020B0604020202020204"/>
                <a:sym typeface="Arial" panose="020B0604020202020204"/>
              </a:rPr>
              <a:t>奥司他韦说明书      </a:t>
            </a:r>
            <a:r>
              <a:rPr lang="en-US" altLang="zh-CN" dirty="0">
                <a:latin typeface="Arial" panose="020B0604020202020204"/>
                <a:ea typeface="Arial" panose="020B0604020202020204"/>
                <a:cs typeface="Arial" panose="020B0604020202020204"/>
                <a:sym typeface="Arial" panose="020B0604020202020204"/>
              </a:rPr>
              <a:t>3.</a:t>
            </a:r>
            <a:r>
              <a:rPr lang="zh-CN" altLang="en-US" dirty="0">
                <a:latin typeface="Arial" panose="020B0604020202020204"/>
                <a:ea typeface="Arial" panose="020B0604020202020204"/>
                <a:cs typeface="Arial" panose="020B0604020202020204"/>
                <a:sym typeface="Arial" panose="020B0604020202020204"/>
              </a:rPr>
              <a:t>帕拉米韦说明书      </a:t>
            </a:r>
            <a:r>
              <a:rPr lang="en-US" altLang="zh-CN" dirty="0">
                <a:latin typeface="Arial" panose="020B0604020202020204"/>
                <a:ea typeface="Arial" panose="020B0604020202020204"/>
                <a:cs typeface="Arial" panose="020B0604020202020204"/>
                <a:sym typeface="Arial" panose="020B0604020202020204"/>
              </a:rPr>
              <a:t>5.</a:t>
            </a:r>
            <a:r>
              <a:rPr lang="zh-CN" altLang="en-US" dirty="0">
                <a:latin typeface="Arial" panose="020B0604020202020204"/>
                <a:ea typeface="Arial" panose="020B0604020202020204"/>
                <a:cs typeface="Arial" panose="020B0604020202020204"/>
                <a:sym typeface="Arial" panose="020B0604020202020204"/>
              </a:rPr>
              <a:t>法维拉韦说明书</a:t>
            </a:r>
            <a:endParaRPr lang="zh-CN" altLang="en-US" dirty="0"/>
          </a:p>
          <a:p>
            <a:pPr marL="0" indent="0">
              <a:lnSpc>
                <a:spcPct val="110000"/>
              </a:lnSpc>
              <a:spcBef>
                <a:spcPts val="0"/>
              </a:spcBef>
              <a:buClr>
                <a:srgbClr val="A5A5A5"/>
              </a:buClr>
              <a:buSzPct val="100000"/>
              <a:buFont typeface="Arial" panose="020B0604020202020204" pitchFamily="34" charset="0"/>
              <a:buNone/>
            </a:pPr>
            <a:r>
              <a:rPr lang="en-US" altLang="zh-CN" dirty="0">
                <a:latin typeface="Arial" panose="020B0604020202020204"/>
                <a:ea typeface="Arial" panose="020B0604020202020204"/>
                <a:cs typeface="Arial" panose="020B0604020202020204"/>
                <a:sym typeface="Arial" panose="020B0604020202020204"/>
              </a:rPr>
              <a:t>2.</a:t>
            </a:r>
            <a:r>
              <a:rPr lang="zh-CN" altLang="en-US" dirty="0">
                <a:latin typeface="Arial" panose="020B0604020202020204"/>
                <a:ea typeface="Arial" panose="020B0604020202020204"/>
                <a:cs typeface="Arial" panose="020B0604020202020204"/>
                <a:sym typeface="Arial" panose="020B0604020202020204"/>
              </a:rPr>
              <a:t>扎那米韦说明书      </a:t>
            </a:r>
            <a:r>
              <a:rPr lang="en-US" altLang="zh-CN" dirty="0">
                <a:latin typeface="Arial" panose="020B0604020202020204"/>
                <a:ea typeface="Arial" panose="020B0604020202020204"/>
                <a:cs typeface="Arial" panose="020B0604020202020204"/>
                <a:sym typeface="Arial" panose="020B0604020202020204"/>
              </a:rPr>
              <a:t>4.</a:t>
            </a:r>
            <a:r>
              <a:rPr lang="zh-CN" altLang="en-US" dirty="0">
                <a:latin typeface="Arial" panose="020B0604020202020204"/>
                <a:ea typeface="Arial" panose="020B0604020202020204"/>
                <a:cs typeface="Arial" panose="020B0604020202020204"/>
                <a:sym typeface="Arial" panose="020B0604020202020204"/>
              </a:rPr>
              <a:t>阿比多尔说明书      </a:t>
            </a:r>
            <a:r>
              <a:rPr lang="en-US" altLang="zh-CN" dirty="0">
                <a:latin typeface="Arial" panose="020B0604020202020204"/>
                <a:ea typeface="Arial" panose="020B0604020202020204"/>
                <a:cs typeface="Arial" panose="020B0604020202020204"/>
                <a:sym typeface="Arial" panose="020B0604020202020204"/>
              </a:rPr>
              <a:t>6.</a:t>
            </a:r>
            <a:r>
              <a:rPr lang="zh-CN" altLang="en-US" dirty="0">
                <a:latin typeface="Arial" panose="020B0604020202020204"/>
                <a:ea typeface="Arial" panose="020B0604020202020204"/>
                <a:cs typeface="Arial" panose="020B0604020202020204"/>
                <a:sym typeface="Arial" panose="020B0604020202020204"/>
              </a:rPr>
              <a:t>玛巴洛沙韦说明书</a:t>
            </a:r>
            <a:endParaRPr lang="zh-CN" altLang="en-US" dirty="0"/>
          </a:p>
        </p:txBody>
      </p:sp>
      <p:graphicFrame>
        <p:nvGraphicFramePr>
          <p:cNvPr id="6" name="Google Shape;750;p10"/>
          <p:cNvGraphicFramePr/>
          <p:nvPr/>
        </p:nvGraphicFramePr>
        <p:xfrm>
          <a:off x="574388" y="1268760"/>
          <a:ext cx="11580754" cy="3880010"/>
        </p:xfrm>
        <a:graphic>
          <a:graphicData uri="http://schemas.openxmlformats.org/drawingml/2006/table">
            <a:tbl>
              <a:tblPr>
                <a:noFill/>
              </a:tblPr>
              <a:tblGrid>
                <a:gridCol w="1248002">
                  <a:extLst>
                    <a:ext uri="{9D8B030D-6E8A-4147-A177-3AD203B41FA5}">
                      <a16:colId xmlns:a16="http://schemas.microsoft.com/office/drawing/2014/main" val="20000"/>
                    </a:ext>
                  </a:extLst>
                </a:gridCol>
                <a:gridCol w="1248002">
                  <a:extLst>
                    <a:ext uri="{9D8B030D-6E8A-4147-A177-3AD203B41FA5}">
                      <a16:colId xmlns:a16="http://schemas.microsoft.com/office/drawing/2014/main" val="20001"/>
                    </a:ext>
                  </a:extLst>
                </a:gridCol>
                <a:gridCol w="1451138">
                  <a:extLst>
                    <a:ext uri="{9D8B030D-6E8A-4147-A177-3AD203B41FA5}">
                      <a16:colId xmlns:a16="http://schemas.microsoft.com/office/drawing/2014/main" val="20002"/>
                    </a:ext>
                  </a:extLst>
                </a:gridCol>
                <a:gridCol w="3715238">
                  <a:extLst>
                    <a:ext uri="{9D8B030D-6E8A-4147-A177-3AD203B41FA5}">
                      <a16:colId xmlns:a16="http://schemas.microsoft.com/office/drawing/2014/main" val="20003"/>
                    </a:ext>
                  </a:extLst>
                </a:gridCol>
                <a:gridCol w="3918374">
                  <a:extLst>
                    <a:ext uri="{9D8B030D-6E8A-4147-A177-3AD203B41FA5}">
                      <a16:colId xmlns:a16="http://schemas.microsoft.com/office/drawing/2014/main" val="20004"/>
                    </a:ext>
                  </a:extLst>
                </a:gridCol>
              </a:tblGrid>
              <a:tr h="576075">
                <a:tc>
                  <a:txBody>
                    <a:bodyPr/>
                    <a:lstStyle/>
                    <a:p>
                      <a:pPr marL="0" marR="0" lvl="0" indent="0" algn="ctr" rtl="0">
                        <a:spcBef>
                          <a:spcPts val="0"/>
                        </a:spcBef>
                        <a:spcAft>
                          <a:spcPts val="0"/>
                        </a:spcAft>
                        <a:buNone/>
                      </a:pPr>
                      <a:r>
                        <a:rPr lang="zh-CN" sz="1400" b="1" u="none" strike="noStrike" cap="none">
                          <a:solidFill>
                            <a:schemeClr val="lt1"/>
                          </a:solidFill>
                          <a:latin typeface="Arial" panose="020B0604020202020204"/>
                          <a:ea typeface="Arial" panose="020B0604020202020204"/>
                          <a:cs typeface="Arial" panose="020B0604020202020204"/>
                          <a:sym typeface="Arial" panose="020B0604020202020204"/>
                        </a:rPr>
                        <a:t>药物类型</a:t>
                      </a:r>
                    </a:p>
                  </a:txBody>
                  <a:tcPr marL="85425" marR="85425" marT="42700" marB="427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180B5"/>
                    </a:solidFill>
                  </a:tcPr>
                </a:tc>
                <a:tc>
                  <a:txBody>
                    <a:bodyPr/>
                    <a:lstStyle/>
                    <a:p>
                      <a:pPr marL="0" marR="0" lvl="0" indent="0" algn="ctr" rtl="0">
                        <a:spcBef>
                          <a:spcPts val="0"/>
                        </a:spcBef>
                        <a:spcAft>
                          <a:spcPts val="0"/>
                        </a:spcAft>
                        <a:buNone/>
                      </a:pPr>
                      <a:r>
                        <a:rPr lang="zh-CN" sz="1400" b="1" u="none" strike="noStrike" cap="none">
                          <a:solidFill>
                            <a:schemeClr val="lt1"/>
                          </a:solidFill>
                          <a:latin typeface="Arial" panose="020B0604020202020204"/>
                          <a:ea typeface="Arial" panose="020B0604020202020204"/>
                          <a:cs typeface="Arial" panose="020B0604020202020204"/>
                          <a:sym typeface="Arial" panose="020B0604020202020204"/>
                        </a:rPr>
                        <a:t>抗病毒药物</a:t>
                      </a:r>
                    </a:p>
                  </a:txBody>
                  <a:tcPr marL="85425" marR="85425" marT="42700" marB="427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180B5"/>
                    </a:solidFill>
                  </a:tcPr>
                </a:tc>
                <a:tc>
                  <a:txBody>
                    <a:bodyPr/>
                    <a:lstStyle/>
                    <a:p>
                      <a:pPr marL="0" marR="0" lvl="0" indent="0" algn="ctr" rtl="0">
                        <a:spcBef>
                          <a:spcPts val="0"/>
                        </a:spcBef>
                        <a:spcAft>
                          <a:spcPts val="0"/>
                        </a:spcAft>
                        <a:buNone/>
                      </a:pPr>
                      <a:r>
                        <a:rPr lang="zh-CN" sz="1400" b="1" u="none" strike="noStrike" cap="none">
                          <a:solidFill>
                            <a:schemeClr val="lt1"/>
                          </a:solidFill>
                          <a:latin typeface="Arial" panose="020B0604020202020204"/>
                          <a:ea typeface="Arial" panose="020B0604020202020204"/>
                          <a:cs typeface="Arial" panose="020B0604020202020204"/>
                          <a:sym typeface="Arial" panose="020B0604020202020204"/>
                        </a:rPr>
                        <a:t>适用年龄</a:t>
                      </a:r>
                    </a:p>
                  </a:txBody>
                  <a:tcPr marL="85425" marR="85425" marT="42700" marB="427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180B5"/>
                    </a:solidFill>
                  </a:tcPr>
                </a:tc>
                <a:tc>
                  <a:txBody>
                    <a:bodyPr/>
                    <a:lstStyle/>
                    <a:p>
                      <a:pPr marL="0" marR="0" lvl="0" indent="0" algn="ctr" rtl="0">
                        <a:spcBef>
                          <a:spcPts val="0"/>
                        </a:spcBef>
                        <a:spcAft>
                          <a:spcPts val="0"/>
                        </a:spcAft>
                        <a:buNone/>
                      </a:pPr>
                      <a:r>
                        <a:rPr lang="zh-CN" sz="1400" b="1" u="none" strike="noStrike" cap="none" dirty="0">
                          <a:solidFill>
                            <a:schemeClr val="lt1"/>
                          </a:solidFill>
                          <a:latin typeface="Arial" panose="020B0604020202020204"/>
                          <a:ea typeface="Arial" panose="020B0604020202020204"/>
                          <a:cs typeface="Arial" panose="020B0604020202020204"/>
                          <a:sym typeface="Arial" panose="020B0604020202020204"/>
                        </a:rPr>
                        <a:t>剂量</a:t>
                      </a:r>
                      <a:endParaRPr dirty="0"/>
                    </a:p>
                  </a:txBody>
                  <a:tcPr marL="85425" marR="85425" marT="42700" marB="427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180B5"/>
                    </a:solidFill>
                  </a:tcPr>
                </a:tc>
                <a:tc>
                  <a:txBody>
                    <a:bodyPr/>
                    <a:lstStyle/>
                    <a:p>
                      <a:pPr marL="0" marR="0" lvl="0" indent="0" algn="ctr" rtl="0">
                        <a:spcBef>
                          <a:spcPts val="0"/>
                        </a:spcBef>
                        <a:spcAft>
                          <a:spcPts val="0"/>
                        </a:spcAft>
                        <a:buNone/>
                      </a:pPr>
                      <a:r>
                        <a:rPr lang="zh-CN" sz="1400" b="1" u="none" strike="noStrike" cap="none">
                          <a:solidFill>
                            <a:schemeClr val="lt1"/>
                          </a:solidFill>
                          <a:latin typeface="Arial" panose="020B0604020202020204"/>
                          <a:ea typeface="Arial" panose="020B0604020202020204"/>
                          <a:cs typeface="Arial" panose="020B0604020202020204"/>
                          <a:sym typeface="Arial" panose="020B0604020202020204"/>
                        </a:rPr>
                        <a:t>备注</a:t>
                      </a:r>
                    </a:p>
                  </a:txBody>
                  <a:tcPr marL="85425" marR="85425" marT="42700" marB="427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180B5"/>
                    </a:solidFill>
                  </a:tcPr>
                </a:tc>
                <a:extLst>
                  <a:ext uri="{0D108BD9-81ED-4DB2-BD59-A6C34878D82A}">
                    <a16:rowId xmlns:a16="http://schemas.microsoft.com/office/drawing/2014/main" val="10000"/>
                  </a:ext>
                </a:extLst>
              </a:tr>
              <a:tr h="529975">
                <a:tc rowSpan="2">
                  <a:txBody>
                    <a:bodyPr/>
                    <a:lstStyle/>
                    <a:p>
                      <a:pPr marL="0" marR="0" lvl="0" indent="0" algn="ctr" rtl="0">
                        <a:lnSpc>
                          <a:spcPct val="100000"/>
                        </a:lnSpc>
                        <a:spcBef>
                          <a:spcPts val="0"/>
                        </a:spcBef>
                        <a:spcAft>
                          <a:spcPts val="0"/>
                        </a:spcAft>
                        <a:buNone/>
                      </a:pPr>
                      <a:r>
                        <a:rPr lang="zh-CN" sz="1400" b="1" i="0" u="none" strike="noStrike" cap="none">
                          <a:solidFill>
                            <a:schemeClr val="dk1"/>
                          </a:solidFill>
                          <a:latin typeface="Arial" panose="020B0604020202020204"/>
                          <a:ea typeface="Arial" panose="020B0604020202020204"/>
                          <a:cs typeface="Arial" panose="020B0604020202020204"/>
                          <a:sym typeface="Arial" panose="020B0604020202020204"/>
                        </a:rPr>
                        <a:t>RNA聚合酶抑制剂</a:t>
                      </a:r>
                    </a:p>
                  </a:txBody>
                  <a:tcPr marL="85425" marR="85425" marT="42700" marB="427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3F4FF"/>
                    </a:solidFill>
                  </a:tcPr>
                </a:tc>
                <a:tc>
                  <a:txBody>
                    <a:bodyPr/>
                    <a:lstStyle/>
                    <a:p>
                      <a:pPr marL="0" marR="0" lvl="0" indent="0" algn="ctr" rtl="0">
                        <a:lnSpc>
                          <a:spcPct val="100000"/>
                        </a:lnSpc>
                        <a:spcBef>
                          <a:spcPts val="0"/>
                        </a:spcBef>
                        <a:spcAft>
                          <a:spcPts val="0"/>
                        </a:spcAft>
                        <a:buNone/>
                      </a:pPr>
                      <a:r>
                        <a:rPr lang="zh-CN" sz="1400" b="1" i="0" u="none" strike="noStrike" cap="none" dirty="0">
                          <a:solidFill>
                            <a:schemeClr val="tx1"/>
                          </a:solidFill>
                          <a:latin typeface="Arial" panose="020B0604020202020204"/>
                          <a:ea typeface="Arial" panose="020B0604020202020204"/>
                          <a:cs typeface="Arial" panose="020B0604020202020204"/>
                          <a:sym typeface="Arial" panose="020B0604020202020204"/>
                        </a:rPr>
                        <a:t>玛巴洛沙韦</a:t>
                      </a:r>
                    </a:p>
                  </a:txBody>
                  <a:tcPr marL="85425" marR="85425" marT="42700" marB="427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zh-CN" sz="1400" b="0" i="0" u="none" strike="noStrike" cap="none" dirty="0">
                          <a:solidFill>
                            <a:schemeClr val="tx1"/>
                          </a:solidFill>
                          <a:latin typeface="Arial" panose="020B0604020202020204"/>
                          <a:ea typeface="Arial" panose="020B0604020202020204"/>
                          <a:cs typeface="Arial" panose="020B0604020202020204"/>
                          <a:sym typeface="Arial" panose="020B0604020202020204"/>
                        </a:rPr>
                        <a:t>成人</a:t>
                      </a:r>
                      <a:r>
                        <a:rPr lang="zh-CN" altLang="en-US" sz="1400" b="0" i="0" u="none" strike="noStrike" cap="none" dirty="0">
                          <a:solidFill>
                            <a:schemeClr val="tx1"/>
                          </a:solidFill>
                          <a:latin typeface="Arial" panose="020B0604020202020204"/>
                          <a:ea typeface="Arial" panose="020B0604020202020204"/>
                          <a:cs typeface="Arial" panose="020B0604020202020204"/>
                          <a:sym typeface="Arial" panose="020B0604020202020204"/>
                        </a:rPr>
                        <a:t>及</a:t>
                      </a:r>
                      <a:r>
                        <a:rPr lang="zh-CN" altLang="zh-CN" sz="1400" b="0" i="0" u="none" strike="noStrike" cap="none" dirty="0">
                          <a:solidFill>
                            <a:schemeClr val="tx1"/>
                          </a:solidFill>
                          <a:latin typeface="Arial" panose="020B0604020202020204"/>
                          <a:ea typeface="Arial" panose="020B0604020202020204"/>
                          <a:cs typeface="Arial" panose="020B0604020202020204"/>
                          <a:sym typeface="Arial" panose="020B0604020202020204"/>
                        </a:rPr>
                        <a:t>≥</a:t>
                      </a:r>
                      <a:r>
                        <a:rPr lang="en-US" altLang="zh-CN" sz="1400" b="0" i="0" u="none" strike="noStrike" cap="none" dirty="0">
                          <a:solidFill>
                            <a:schemeClr val="tx1"/>
                          </a:solidFill>
                          <a:latin typeface="Arial" panose="020B0604020202020204"/>
                          <a:ea typeface="Arial" panose="020B0604020202020204"/>
                          <a:cs typeface="Arial" panose="020B0604020202020204"/>
                          <a:sym typeface="Arial" panose="020B0604020202020204"/>
                        </a:rPr>
                        <a:t>5</a:t>
                      </a:r>
                      <a:r>
                        <a:rPr lang="zh-CN" altLang="zh-CN" sz="1400" b="0" i="0" u="none" strike="noStrike" cap="none" dirty="0">
                          <a:solidFill>
                            <a:schemeClr val="tx1"/>
                          </a:solidFill>
                          <a:latin typeface="Arial" panose="020B0604020202020204"/>
                          <a:ea typeface="Arial" panose="020B0604020202020204"/>
                          <a:cs typeface="Arial" panose="020B0604020202020204"/>
                          <a:sym typeface="Arial" panose="020B0604020202020204"/>
                        </a:rPr>
                        <a:t>岁</a:t>
                      </a:r>
                      <a:r>
                        <a:rPr lang="zh-CN" altLang="en-US" sz="1400" b="0" i="0" u="none" strike="noStrike" cap="none" dirty="0">
                          <a:solidFill>
                            <a:schemeClr val="tx1"/>
                          </a:solidFill>
                          <a:latin typeface="Arial" panose="020B0604020202020204"/>
                          <a:ea typeface="Arial" panose="020B0604020202020204"/>
                          <a:cs typeface="Arial" panose="020B0604020202020204"/>
                          <a:sym typeface="Arial" panose="020B0604020202020204"/>
                        </a:rPr>
                        <a:t>儿童</a:t>
                      </a:r>
                      <a:endParaRPr b="0" dirty="0">
                        <a:solidFill>
                          <a:schemeClr val="tx1"/>
                        </a:solidFill>
                      </a:endParaRPr>
                    </a:p>
                  </a:txBody>
                  <a:tcPr marL="85425" marR="85425" marT="42700" marB="427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US" altLang="zh-CN" sz="1400" b="0" i="0" u="none" strike="noStrike" cap="none" dirty="0">
                          <a:solidFill>
                            <a:schemeClr val="tx1"/>
                          </a:solidFill>
                          <a:latin typeface="Arial" panose="020B0604020202020204"/>
                          <a:ea typeface="Arial" panose="020B0604020202020204"/>
                          <a:cs typeface="Arial" panose="020B0604020202020204"/>
                          <a:sym typeface="Arial" panose="020B0604020202020204"/>
                        </a:rPr>
                        <a:t>2</a:t>
                      </a:r>
                      <a:r>
                        <a:rPr lang="zh-CN" sz="1400" b="0" i="0" u="none" strike="noStrike" cap="none" dirty="0">
                          <a:solidFill>
                            <a:schemeClr val="tx1"/>
                          </a:solidFill>
                          <a:latin typeface="Arial" panose="020B0604020202020204"/>
                          <a:ea typeface="Arial" panose="020B0604020202020204"/>
                          <a:cs typeface="Arial" panose="020B0604020202020204"/>
                          <a:sym typeface="Arial" panose="020B0604020202020204"/>
                        </a:rPr>
                        <a:t>0kg至&lt;80kg 40 mg                                                                    ≥80 kg 80mg （单次、单剂量）</a:t>
                      </a:r>
                      <a:endParaRPr sz="1400" b="0" i="0" u="none" strike="noStrike" cap="none" dirty="0">
                        <a:solidFill>
                          <a:schemeClr val="tx1"/>
                        </a:solidFill>
                        <a:latin typeface="Arial" panose="020B0604020202020204"/>
                        <a:ea typeface="Arial" panose="020B0604020202020204"/>
                        <a:cs typeface="Arial" panose="020B0604020202020204"/>
                        <a:sym typeface="Arial" panose="020B0604020202020204"/>
                      </a:endParaRPr>
                    </a:p>
                  </a:txBody>
                  <a:tcPr marL="85425" marR="85425" marT="42700" marB="427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zh-CN" sz="1400" b="0" i="0" u="none" strike="noStrike" cap="none" dirty="0">
                          <a:solidFill>
                            <a:schemeClr val="tx1"/>
                          </a:solidFill>
                          <a:latin typeface="Arial" panose="020B0604020202020204"/>
                          <a:ea typeface="Arial" panose="020B0604020202020204"/>
                          <a:cs typeface="Arial" panose="020B0604020202020204"/>
                          <a:sym typeface="Arial" panose="020B0604020202020204"/>
                        </a:rPr>
                        <a:t>不良事件:腹泻(3%),恶心(2%),支气管炎(3%),鼻窦类(2%),头痛(1%）</a:t>
                      </a:r>
                    </a:p>
                  </a:txBody>
                  <a:tcPr marL="85425" marR="85425" marT="42700" marB="427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r h="506925">
                <a:tc vMerge="1">
                  <a:txBody>
                    <a:bodyPr/>
                    <a:lstStyle/>
                    <a:p>
                      <a:endParaRPr lang="zh-CN"/>
                    </a:p>
                  </a:txBody>
                  <a:tcPr/>
                </a:tc>
                <a:tc>
                  <a:txBody>
                    <a:bodyPr/>
                    <a:lstStyle/>
                    <a:p>
                      <a:pPr marL="0" marR="0" lvl="0" indent="0" algn="ctr" rtl="0">
                        <a:lnSpc>
                          <a:spcPct val="100000"/>
                        </a:lnSpc>
                        <a:spcBef>
                          <a:spcPts val="0"/>
                        </a:spcBef>
                        <a:spcAft>
                          <a:spcPts val="0"/>
                        </a:spcAft>
                        <a:buNone/>
                      </a:pPr>
                      <a:r>
                        <a:rPr lang="zh-CN" sz="1400" b="1" u="none" strike="noStrike" cap="none">
                          <a:solidFill>
                            <a:schemeClr val="dk1"/>
                          </a:solidFill>
                          <a:latin typeface="Arial" panose="020B0604020202020204"/>
                          <a:ea typeface="Arial" panose="020B0604020202020204"/>
                          <a:cs typeface="Arial" panose="020B0604020202020204"/>
                          <a:sym typeface="Arial" panose="020B0604020202020204"/>
                        </a:rPr>
                        <a:t>法维拉韦</a:t>
                      </a:r>
                      <a:endParaRPr sz="1400" b="1" u="none" strike="noStrike" cap="none" baseline="30000">
                        <a:solidFill>
                          <a:schemeClr val="dk1"/>
                        </a:solidFill>
                        <a:latin typeface="Arial" panose="020B0604020202020204"/>
                        <a:ea typeface="Arial" panose="020B0604020202020204"/>
                        <a:cs typeface="Arial" panose="020B0604020202020204"/>
                        <a:sym typeface="Arial" panose="020B0604020202020204"/>
                      </a:endParaRPr>
                    </a:p>
                  </a:txBody>
                  <a:tcPr marL="85425" marR="85425" marT="42700" marB="427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3F4FF"/>
                    </a:solidFill>
                  </a:tcPr>
                </a:tc>
                <a:tc>
                  <a:txBody>
                    <a:bodyPr/>
                    <a:lstStyle/>
                    <a:p>
                      <a:pPr marL="0" marR="0" lvl="0" indent="0" algn="ctr" rtl="0">
                        <a:lnSpc>
                          <a:spcPct val="100000"/>
                        </a:lnSpc>
                        <a:spcBef>
                          <a:spcPts val="0"/>
                        </a:spcBef>
                        <a:spcAft>
                          <a:spcPts val="0"/>
                        </a:spcAft>
                        <a:buNone/>
                      </a:pPr>
                      <a:r>
                        <a:rPr lang="zh-CN" sz="1400" u="none" strike="noStrike" cap="none">
                          <a:solidFill>
                            <a:schemeClr val="dk1"/>
                          </a:solidFill>
                          <a:latin typeface="Arial" panose="020B0604020202020204"/>
                          <a:ea typeface="Arial" panose="020B0604020202020204"/>
                          <a:cs typeface="Arial" panose="020B0604020202020204"/>
                          <a:sym typeface="Arial" panose="020B0604020202020204"/>
                        </a:rPr>
                        <a:t>成人</a:t>
                      </a:r>
                    </a:p>
                  </a:txBody>
                  <a:tcPr marL="85425" marR="85425" marT="42700" marB="427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3F4FF"/>
                    </a:solidFill>
                  </a:tcPr>
                </a:tc>
                <a:tc>
                  <a:txBody>
                    <a:bodyPr/>
                    <a:lstStyle/>
                    <a:p>
                      <a:pPr marL="0" marR="0" lvl="0" indent="0" algn="ctr" rtl="0">
                        <a:lnSpc>
                          <a:spcPct val="100000"/>
                        </a:lnSpc>
                        <a:spcBef>
                          <a:spcPts val="0"/>
                        </a:spcBef>
                        <a:spcAft>
                          <a:spcPts val="0"/>
                        </a:spcAft>
                        <a:buNone/>
                      </a:pPr>
                      <a:r>
                        <a:rPr lang="zh-CN" sz="1400" u="none" strike="noStrike" cap="none">
                          <a:solidFill>
                            <a:schemeClr val="dk1"/>
                          </a:solidFill>
                          <a:latin typeface="Arial" panose="020B0604020202020204"/>
                          <a:ea typeface="Arial" panose="020B0604020202020204"/>
                          <a:cs typeface="Arial" panose="020B0604020202020204"/>
                          <a:sym typeface="Arial" panose="020B0604020202020204"/>
                        </a:rPr>
                        <a:t>第1天1600mg bid，第2-5天600mg bid</a:t>
                      </a:r>
                      <a:endParaRPr sz="1400" u="none" strike="noStrike" cap="none">
                        <a:solidFill>
                          <a:schemeClr val="dk1"/>
                        </a:solidFill>
                        <a:latin typeface="Arial" panose="020B0604020202020204"/>
                        <a:ea typeface="Arial" panose="020B0604020202020204"/>
                        <a:cs typeface="Arial" panose="020B0604020202020204"/>
                        <a:sym typeface="Arial" panose="020B0604020202020204"/>
                      </a:endParaRPr>
                    </a:p>
                  </a:txBody>
                  <a:tcPr marL="85425" marR="85425" marT="42700" marB="427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3F4FF"/>
                    </a:solidFill>
                  </a:tcPr>
                </a:tc>
                <a:tc>
                  <a:txBody>
                    <a:bodyPr/>
                    <a:lstStyle/>
                    <a:p>
                      <a:pPr marL="0" marR="0" lvl="0" indent="0" algn="ctr" rtl="0">
                        <a:lnSpc>
                          <a:spcPct val="100000"/>
                        </a:lnSpc>
                        <a:spcBef>
                          <a:spcPts val="0"/>
                        </a:spcBef>
                        <a:spcAft>
                          <a:spcPts val="0"/>
                        </a:spcAft>
                        <a:buNone/>
                      </a:pPr>
                      <a:r>
                        <a:rPr lang="zh-CN" sz="1400" u="none" strike="noStrike" cap="none">
                          <a:solidFill>
                            <a:schemeClr val="dk1"/>
                          </a:solidFill>
                          <a:latin typeface="Arial" panose="020B0604020202020204"/>
                          <a:ea typeface="Arial" panose="020B0604020202020204"/>
                          <a:cs typeface="Arial" panose="020B0604020202020204"/>
                          <a:sym typeface="Arial" panose="020B0604020202020204"/>
                        </a:rPr>
                        <a:t>孕妇或可能怀孕的妇女禁用；会引起血尿酸升高，停药后可以恢复</a:t>
                      </a:r>
                    </a:p>
                  </a:txBody>
                  <a:tcPr marL="85425" marR="85425" marT="42700" marB="427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3F4FF"/>
                    </a:solidFill>
                  </a:tcPr>
                </a:tc>
                <a:extLst>
                  <a:ext uri="{0D108BD9-81ED-4DB2-BD59-A6C34878D82A}">
                    <a16:rowId xmlns:a16="http://schemas.microsoft.com/office/drawing/2014/main" val="10002"/>
                  </a:ext>
                </a:extLst>
              </a:tr>
              <a:tr h="718100">
                <a:tc rowSpan="3">
                  <a:txBody>
                    <a:bodyPr/>
                    <a:lstStyle/>
                    <a:p>
                      <a:pPr marL="0" marR="0" lvl="0" indent="0" algn="ctr" rtl="0">
                        <a:lnSpc>
                          <a:spcPct val="100000"/>
                        </a:lnSpc>
                        <a:spcBef>
                          <a:spcPts val="0"/>
                        </a:spcBef>
                        <a:spcAft>
                          <a:spcPts val="0"/>
                        </a:spcAft>
                        <a:buNone/>
                      </a:pPr>
                      <a:r>
                        <a:rPr lang="zh-CN" sz="1400" b="1" u="none" strike="noStrike" cap="none">
                          <a:solidFill>
                            <a:schemeClr val="dk1"/>
                          </a:solidFill>
                          <a:latin typeface="Arial" panose="020B0604020202020204"/>
                          <a:ea typeface="Arial" panose="020B0604020202020204"/>
                          <a:cs typeface="Arial" panose="020B0604020202020204"/>
                          <a:sym typeface="Arial" panose="020B0604020202020204"/>
                        </a:rPr>
                        <a:t>神经氨酸酶抑制剂 </a:t>
                      </a:r>
                      <a:endParaRPr sz="1400" b="1" u="none" strike="noStrike" cap="none" baseline="30000">
                        <a:solidFill>
                          <a:schemeClr val="dk1"/>
                        </a:solidFill>
                        <a:latin typeface="Arial" panose="020B0604020202020204"/>
                        <a:ea typeface="Arial" panose="020B0604020202020204"/>
                        <a:cs typeface="Arial" panose="020B0604020202020204"/>
                        <a:sym typeface="Arial" panose="020B0604020202020204"/>
                      </a:endParaRPr>
                    </a:p>
                  </a:txBody>
                  <a:tcPr marL="85425" marR="85425" marT="42700" marB="427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zh-CN" sz="1400" b="1" u="none" strike="noStrike" cap="none">
                          <a:solidFill>
                            <a:schemeClr val="dk1"/>
                          </a:solidFill>
                          <a:latin typeface="Arial" panose="020B0604020202020204"/>
                          <a:ea typeface="Arial" panose="020B0604020202020204"/>
                          <a:cs typeface="Arial" panose="020B0604020202020204"/>
                          <a:sym typeface="Arial" panose="020B0604020202020204"/>
                        </a:rPr>
                        <a:t>奥司他韦</a:t>
                      </a:r>
                      <a:endParaRPr sz="1400" b="1" u="none" strike="noStrike" cap="none" baseline="30000">
                        <a:solidFill>
                          <a:schemeClr val="dk1"/>
                        </a:solidFill>
                        <a:latin typeface="Arial" panose="020B0604020202020204"/>
                        <a:ea typeface="Arial" panose="020B0604020202020204"/>
                        <a:cs typeface="Arial" panose="020B0604020202020204"/>
                        <a:sym typeface="Arial" panose="020B0604020202020204"/>
                      </a:endParaRPr>
                    </a:p>
                  </a:txBody>
                  <a:tcPr marL="85425" marR="85425" marT="42700" marB="427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zh-CN" sz="1400" u="none" strike="noStrike" cap="none" dirty="0">
                          <a:solidFill>
                            <a:schemeClr val="dk1"/>
                          </a:solidFill>
                          <a:latin typeface="Arial" panose="020B0604020202020204"/>
                          <a:ea typeface="Arial" panose="020B0604020202020204"/>
                          <a:cs typeface="Arial" panose="020B0604020202020204"/>
                          <a:sym typeface="Arial" panose="020B0604020202020204"/>
                        </a:rPr>
                        <a:t>成人及</a:t>
                      </a:r>
                      <a:endParaRPr sz="1400" u="none" strike="noStrike" cap="none" dirty="0">
                        <a:solidFill>
                          <a:schemeClr val="dk1"/>
                        </a:solidFill>
                        <a:latin typeface="Arial" panose="020B0604020202020204"/>
                        <a:ea typeface="Arial" panose="020B0604020202020204"/>
                        <a:cs typeface="Arial" panose="020B0604020202020204"/>
                        <a:sym typeface="Arial" panose="020B0604020202020204"/>
                      </a:endParaRPr>
                    </a:p>
                    <a:p>
                      <a:pPr marL="0" marR="0" lvl="0" indent="0" algn="ctr" rtl="0">
                        <a:lnSpc>
                          <a:spcPct val="100000"/>
                        </a:lnSpc>
                        <a:spcBef>
                          <a:spcPts val="0"/>
                        </a:spcBef>
                        <a:spcAft>
                          <a:spcPts val="0"/>
                        </a:spcAft>
                        <a:buNone/>
                      </a:pPr>
                      <a:r>
                        <a:rPr lang="en-US" altLang="zh-CN" sz="1400" u="none" strike="noStrike" cap="none" dirty="0">
                          <a:solidFill>
                            <a:schemeClr val="dk1"/>
                          </a:solidFill>
                          <a:latin typeface="Arial" panose="020B0604020202020204"/>
                          <a:ea typeface="Arial" panose="020B0604020202020204"/>
                          <a:cs typeface="Arial" panose="020B0604020202020204"/>
                          <a:sym typeface="Arial" panose="020B0604020202020204"/>
                        </a:rPr>
                        <a:t>2</a:t>
                      </a:r>
                      <a:r>
                        <a:rPr lang="zh-CN" altLang="en-US" sz="1400" u="none" strike="noStrike" cap="none" dirty="0">
                          <a:solidFill>
                            <a:schemeClr val="dk1"/>
                          </a:solidFill>
                          <a:latin typeface="Arial" panose="020B0604020202020204"/>
                          <a:ea typeface="Arial" panose="020B0604020202020204"/>
                          <a:cs typeface="Arial" panose="020B0604020202020204"/>
                          <a:sym typeface="Arial" panose="020B0604020202020204"/>
                        </a:rPr>
                        <a:t>周龄及</a:t>
                      </a:r>
                      <a:r>
                        <a:rPr lang="zh-CN" sz="1400" u="none" strike="noStrike" cap="none" dirty="0">
                          <a:solidFill>
                            <a:schemeClr val="dk1"/>
                          </a:solidFill>
                          <a:latin typeface="Arial" panose="020B0604020202020204"/>
                          <a:ea typeface="Arial" panose="020B0604020202020204"/>
                          <a:cs typeface="Arial" panose="020B0604020202020204"/>
                          <a:sym typeface="Arial" panose="020B0604020202020204"/>
                        </a:rPr>
                        <a:t>以上儿童</a:t>
                      </a:r>
                      <a:endParaRPr dirty="0"/>
                    </a:p>
                  </a:txBody>
                  <a:tcPr marL="85425" marR="85425" marT="42700" marB="427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zh-CN" sz="1400" u="none" strike="noStrike" cap="none">
                          <a:solidFill>
                            <a:schemeClr val="dk1"/>
                          </a:solidFill>
                          <a:latin typeface="Arial" panose="020B0604020202020204"/>
                          <a:ea typeface="Arial" panose="020B0604020202020204"/>
                          <a:cs typeface="Arial" panose="020B0604020202020204"/>
                          <a:sym typeface="Arial" panose="020B0604020202020204"/>
                        </a:rPr>
                        <a:t>成人：75mg，po bid(成人)</a:t>
                      </a:r>
                    </a:p>
                    <a:p>
                      <a:pPr marL="0" marR="0" lvl="0" indent="0" algn="ctr" rtl="0">
                        <a:lnSpc>
                          <a:spcPct val="100000"/>
                        </a:lnSpc>
                        <a:spcBef>
                          <a:spcPts val="0"/>
                        </a:spcBef>
                        <a:spcAft>
                          <a:spcPts val="0"/>
                        </a:spcAft>
                        <a:buNone/>
                      </a:pPr>
                      <a:r>
                        <a:rPr lang="zh-CN" sz="1400" u="none" strike="noStrike" cap="none">
                          <a:solidFill>
                            <a:schemeClr val="dk1"/>
                          </a:solidFill>
                          <a:latin typeface="Arial" panose="020B0604020202020204"/>
                          <a:ea typeface="Arial" panose="020B0604020202020204"/>
                          <a:cs typeface="Arial" panose="020B0604020202020204"/>
                          <a:sym typeface="Arial" panose="020B0604020202020204"/>
                        </a:rPr>
                        <a:t>≥1岁儿童：≤15kg 30mg；&gt;15-23kg 45mg；&gt;23-40kg 60mg；&gt;40kg 75mg ，po bid</a:t>
                      </a:r>
                    </a:p>
                  </a:txBody>
                  <a:tcPr marL="85425" marR="85425" marT="42700" marB="427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zh-CN" sz="1400" u="none" strike="noStrike" cap="none">
                          <a:solidFill>
                            <a:schemeClr val="dk1"/>
                          </a:solidFill>
                          <a:latin typeface="Arial" panose="020B0604020202020204"/>
                          <a:ea typeface="Arial" panose="020B0604020202020204"/>
                          <a:cs typeface="Arial" panose="020B0604020202020204"/>
                          <a:sym typeface="Arial" panose="020B0604020202020204"/>
                        </a:rPr>
                        <a:t>不良反应：恶心，呕吐，偶发短暂的神经精神事件</a:t>
                      </a:r>
                    </a:p>
                  </a:txBody>
                  <a:tcPr marL="85425" marR="85425" marT="42700" marB="427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r h="506925">
                <a:tc vMerge="1">
                  <a:txBody>
                    <a:bodyPr/>
                    <a:lstStyle/>
                    <a:p>
                      <a:endParaRPr lang="zh-CN"/>
                    </a:p>
                  </a:txBody>
                  <a:tcPr/>
                </a:tc>
                <a:tc>
                  <a:txBody>
                    <a:bodyPr/>
                    <a:lstStyle/>
                    <a:p>
                      <a:pPr marL="0" marR="0" lvl="0" indent="0" algn="ctr" rtl="0">
                        <a:lnSpc>
                          <a:spcPct val="100000"/>
                        </a:lnSpc>
                        <a:spcBef>
                          <a:spcPts val="0"/>
                        </a:spcBef>
                        <a:spcAft>
                          <a:spcPts val="0"/>
                        </a:spcAft>
                        <a:buNone/>
                      </a:pPr>
                      <a:r>
                        <a:rPr lang="zh-CN" sz="1400" b="1" u="none" strike="noStrike" cap="none">
                          <a:solidFill>
                            <a:schemeClr val="dk1"/>
                          </a:solidFill>
                          <a:latin typeface="Arial" panose="020B0604020202020204"/>
                          <a:ea typeface="Arial" panose="020B0604020202020204"/>
                          <a:cs typeface="Arial" panose="020B0604020202020204"/>
                          <a:sym typeface="Arial" panose="020B0604020202020204"/>
                        </a:rPr>
                        <a:t>扎那米韦</a:t>
                      </a:r>
                      <a:endParaRPr sz="1400" b="1" u="none" strike="noStrike" cap="none" baseline="30000">
                        <a:solidFill>
                          <a:schemeClr val="dk1"/>
                        </a:solidFill>
                        <a:latin typeface="Arial" panose="020B0604020202020204"/>
                        <a:ea typeface="Arial" panose="020B0604020202020204"/>
                        <a:cs typeface="Arial" panose="020B0604020202020204"/>
                        <a:sym typeface="Arial" panose="020B0604020202020204"/>
                      </a:endParaRPr>
                    </a:p>
                  </a:txBody>
                  <a:tcPr marL="85425" marR="85425" marT="42700" marB="427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3F4FF"/>
                    </a:solidFill>
                  </a:tcPr>
                </a:tc>
                <a:tc>
                  <a:txBody>
                    <a:bodyPr/>
                    <a:lstStyle/>
                    <a:p>
                      <a:pPr marL="0" marR="0" lvl="0" indent="0" algn="ctr" rtl="0">
                        <a:lnSpc>
                          <a:spcPct val="100000"/>
                        </a:lnSpc>
                        <a:spcBef>
                          <a:spcPts val="0"/>
                        </a:spcBef>
                        <a:spcAft>
                          <a:spcPts val="0"/>
                        </a:spcAft>
                        <a:buNone/>
                      </a:pPr>
                      <a:r>
                        <a:rPr lang="zh-CN" sz="1400" u="none" strike="noStrike" cap="none">
                          <a:solidFill>
                            <a:schemeClr val="dk1"/>
                          </a:solidFill>
                          <a:latin typeface="Arial" panose="020B0604020202020204"/>
                          <a:ea typeface="Arial" panose="020B0604020202020204"/>
                          <a:cs typeface="Arial" panose="020B0604020202020204"/>
                          <a:sym typeface="Arial" panose="020B0604020202020204"/>
                        </a:rPr>
                        <a:t>7岁以上人群</a:t>
                      </a:r>
                    </a:p>
                  </a:txBody>
                  <a:tcPr marL="85425" marR="85425" marT="42700" marB="427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3F4FF"/>
                    </a:solidFill>
                  </a:tcPr>
                </a:tc>
                <a:tc>
                  <a:txBody>
                    <a:bodyPr/>
                    <a:lstStyle/>
                    <a:p>
                      <a:pPr marL="0" marR="0" lvl="0" indent="0" algn="ctr" rtl="0">
                        <a:lnSpc>
                          <a:spcPct val="100000"/>
                        </a:lnSpc>
                        <a:spcBef>
                          <a:spcPts val="0"/>
                        </a:spcBef>
                        <a:spcAft>
                          <a:spcPts val="0"/>
                        </a:spcAft>
                        <a:buNone/>
                      </a:pPr>
                      <a:r>
                        <a:rPr lang="zh-CN" sz="1400" u="none" strike="noStrike" cap="none" dirty="0">
                          <a:solidFill>
                            <a:schemeClr val="dk1"/>
                          </a:solidFill>
                          <a:latin typeface="Arial" panose="020B0604020202020204"/>
                          <a:ea typeface="Arial" panose="020B0604020202020204"/>
                          <a:cs typeface="Arial" panose="020B0604020202020204"/>
                          <a:sym typeface="Arial" panose="020B0604020202020204"/>
                        </a:rPr>
                        <a:t>10mg(分两次吸入)，q12h</a:t>
                      </a:r>
                      <a:endParaRPr sz="1400" u="none" strike="noStrike" cap="none" dirty="0">
                        <a:solidFill>
                          <a:schemeClr val="dk1"/>
                        </a:solidFill>
                        <a:latin typeface="Arial" panose="020B0604020202020204"/>
                        <a:ea typeface="Arial" panose="020B0604020202020204"/>
                        <a:cs typeface="Arial" panose="020B0604020202020204"/>
                        <a:sym typeface="Arial" panose="020B0604020202020204"/>
                      </a:endParaRPr>
                    </a:p>
                  </a:txBody>
                  <a:tcPr marL="85425" marR="85425" marT="42700" marB="427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3F4FF"/>
                    </a:solidFill>
                  </a:tcPr>
                </a:tc>
                <a:tc>
                  <a:txBody>
                    <a:bodyPr/>
                    <a:lstStyle/>
                    <a:p>
                      <a:pPr marL="0" marR="0" lvl="0" indent="0" algn="ctr" rtl="0">
                        <a:lnSpc>
                          <a:spcPct val="100000"/>
                        </a:lnSpc>
                        <a:spcBef>
                          <a:spcPts val="0"/>
                        </a:spcBef>
                        <a:spcAft>
                          <a:spcPts val="0"/>
                        </a:spcAft>
                        <a:buNone/>
                      </a:pPr>
                      <a:r>
                        <a:rPr lang="zh-CN" sz="1400" u="none" strike="noStrike" cap="none">
                          <a:solidFill>
                            <a:schemeClr val="dk1"/>
                          </a:solidFill>
                          <a:latin typeface="Arial" panose="020B0604020202020204"/>
                          <a:ea typeface="Arial" panose="020B0604020202020204"/>
                          <a:cs typeface="Arial" panose="020B0604020202020204"/>
                          <a:sym typeface="Arial" panose="020B0604020202020204"/>
                        </a:rPr>
                        <a:t>合并有呼吸系统疾病(哮喘、COPD)患者不建议使用</a:t>
                      </a:r>
                    </a:p>
                  </a:txBody>
                  <a:tcPr marL="85425" marR="85425" marT="42700" marB="427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3F4FF"/>
                    </a:solidFill>
                  </a:tcPr>
                </a:tc>
                <a:extLst>
                  <a:ext uri="{0D108BD9-81ED-4DB2-BD59-A6C34878D82A}">
                    <a16:rowId xmlns:a16="http://schemas.microsoft.com/office/drawing/2014/main" val="10004"/>
                  </a:ext>
                </a:extLst>
              </a:tr>
              <a:tr h="465900">
                <a:tc vMerge="1">
                  <a:txBody>
                    <a:bodyPr/>
                    <a:lstStyle/>
                    <a:p>
                      <a:endParaRPr lang="zh-CN"/>
                    </a:p>
                  </a:txBody>
                  <a:tcPr/>
                </a:tc>
                <a:tc>
                  <a:txBody>
                    <a:bodyPr/>
                    <a:lstStyle/>
                    <a:p>
                      <a:pPr marL="0" marR="0" lvl="0" indent="0" algn="ctr" rtl="0">
                        <a:lnSpc>
                          <a:spcPct val="100000"/>
                        </a:lnSpc>
                        <a:spcBef>
                          <a:spcPts val="0"/>
                        </a:spcBef>
                        <a:spcAft>
                          <a:spcPts val="0"/>
                        </a:spcAft>
                        <a:buNone/>
                      </a:pPr>
                      <a:r>
                        <a:rPr lang="zh-CN" sz="1400" b="1" u="none" strike="noStrike" cap="none">
                          <a:solidFill>
                            <a:schemeClr val="dk1"/>
                          </a:solidFill>
                          <a:latin typeface="Arial" panose="020B0604020202020204"/>
                          <a:ea typeface="Arial" panose="020B0604020202020204"/>
                          <a:cs typeface="Arial" panose="020B0604020202020204"/>
                          <a:sym typeface="Arial" panose="020B0604020202020204"/>
                        </a:rPr>
                        <a:t>帕拉米韦</a:t>
                      </a:r>
                      <a:endParaRPr sz="1400" b="1" u="none" strike="noStrike" cap="none" baseline="30000">
                        <a:solidFill>
                          <a:schemeClr val="dk1"/>
                        </a:solidFill>
                        <a:latin typeface="Arial" panose="020B0604020202020204"/>
                        <a:ea typeface="Arial" panose="020B0604020202020204"/>
                        <a:cs typeface="Arial" panose="020B0604020202020204"/>
                        <a:sym typeface="Arial" panose="020B0604020202020204"/>
                      </a:endParaRPr>
                    </a:p>
                  </a:txBody>
                  <a:tcPr marL="85425" marR="85425" marT="42700" marB="427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zh-CN" altLang="en-US" sz="1400" u="none" strike="noStrike" cap="none" dirty="0">
                          <a:solidFill>
                            <a:schemeClr val="dk1"/>
                          </a:solidFill>
                          <a:latin typeface="Arial" panose="020B0604020202020204"/>
                          <a:cs typeface="Arial" panose="020B0604020202020204"/>
                          <a:sym typeface="Arial" panose="020B0604020202020204"/>
                        </a:rPr>
                        <a:t>全年龄段人群</a:t>
                      </a:r>
                      <a:endParaRPr dirty="0"/>
                    </a:p>
                  </a:txBody>
                  <a:tcPr marL="85425" marR="85425" marT="42700" marB="427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zh-CN" altLang="en-US" sz="1400" u="none" strike="noStrike" cap="none" dirty="0">
                          <a:solidFill>
                            <a:schemeClr val="dk1"/>
                          </a:solidFill>
                          <a:latin typeface="Arial" panose="020B0604020202020204"/>
                          <a:ea typeface="Arial" panose="020B0604020202020204"/>
                          <a:cs typeface="Arial" panose="020B0604020202020204"/>
                          <a:sym typeface="Arial" panose="020B0604020202020204"/>
                        </a:rPr>
                        <a:t>成人：</a:t>
                      </a:r>
                      <a:r>
                        <a:rPr lang="en-US" altLang="zh-CN" sz="1400" u="none" strike="noStrike" cap="none" dirty="0">
                          <a:solidFill>
                            <a:schemeClr val="dk1"/>
                          </a:solidFill>
                          <a:latin typeface="Arial" panose="020B0604020202020204"/>
                          <a:ea typeface="Arial" panose="020B0604020202020204"/>
                          <a:cs typeface="Arial" panose="020B0604020202020204"/>
                          <a:sym typeface="Arial" panose="020B0604020202020204"/>
                        </a:rPr>
                        <a:t>3</a:t>
                      </a:r>
                      <a:r>
                        <a:rPr lang="zh-CN" sz="1400" u="none" strike="noStrike" cap="none" dirty="0">
                          <a:solidFill>
                            <a:schemeClr val="dk1"/>
                          </a:solidFill>
                          <a:latin typeface="Arial" panose="020B0604020202020204"/>
                          <a:ea typeface="Arial" panose="020B0604020202020204"/>
                          <a:cs typeface="Arial" panose="020B0604020202020204"/>
                          <a:sym typeface="Arial" panose="020B0604020202020204"/>
                        </a:rPr>
                        <a:t>00-600mg，iv qd</a:t>
                      </a:r>
                      <a:r>
                        <a:rPr lang="en-US" altLang="zh-CN" sz="1400" u="none" strike="noStrike" cap="none" dirty="0">
                          <a:solidFill>
                            <a:schemeClr val="dk1"/>
                          </a:solidFill>
                          <a:latin typeface="Arial" panose="020B0604020202020204"/>
                          <a:ea typeface="Arial" panose="020B0604020202020204"/>
                          <a:cs typeface="Arial" panose="020B0604020202020204"/>
                          <a:sym typeface="Arial" panose="020B0604020202020204"/>
                        </a:rPr>
                        <a:t>g</a:t>
                      </a:r>
                    </a:p>
                    <a:p>
                      <a:pPr marL="0" marR="0" lvl="0" indent="0" algn="ctr" rtl="0">
                        <a:lnSpc>
                          <a:spcPct val="100000"/>
                        </a:lnSpc>
                        <a:spcBef>
                          <a:spcPts val="0"/>
                        </a:spcBef>
                        <a:spcAft>
                          <a:spcPts val="0"/>
                        </a:spcAft>
                        <a:buNone/>
                      </a:pPr>
                      <a:r>
                        <a:rPr lang="zh-CN" altLang="en-US" sz="1400" u="none" strike="noStrike" cap="none" dirty="0">
                          <a:solidFill>
                            <a:schemeClr val="dk1"/>
                          </a:solidFill>
                          <a:latin typeface="Arial" panose="020B0604020202020204"/>
                          <a:ea typeface="Arial" panose="020B0604020202020204"/>
                          <a:cs typeface="Arial" panose="020B0604020202020204"/>
                          <a:sym typeface="Arial" panose="020B0604020202020204"/>
                        </a:rPr>
                        <a:t>儿童：</a:t>
                      </a:r>
                      <a:r>
                        <a:rPr lang="en-US" altLang="zh-CN" sz="1400" u="none" strike="noStrike" cap="none" dirty="0">
                          <a:solidFill>
                            <a:schemeClr val="dk1"/>
                          </a:solidFill>
                          <a:latin typeface="Arial" panose="020B0604020202020204"/>
                          <a:ea typeface="Arial" panose="020B0604020202020204"/>
                          <a:cs typeface="Arial" panose="020B0604020202020204"/>
                          <a:sym typeface="Arial" panose="020B0604020202020204"/>
                        </a:rPr>
                        <a:t>10mg/kg</a:t>
                      </a:r>
                      <a:endParaRPr sz="1400" u="none" strike="noStrike" cap="none" dirty="0">
                        <a:solidFill>
                          <a:schemeClr val="dk1"/>
                        </a:solidFill>
                        <a:latin typeface="Arial" panose="020B0604020202020204"/>
                        <a:ea typeface="Arial" panose="020B0604020202020204"/>
                        <a:cs typeface="Arial" panose="020B0604020202020204"/>
                        <a:sym typeface="Arial" panose="020B0604020202020204"/>
                      </a:endParaRPr>
                    </a:p>
                  </a:txBody>
                  <a:tcPr marL="85425" marR="85425" marT="42700" marB="427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zh-CN" sz="1400" u="none" strike="noStrike" cap="none">
                          <a:solidFill>
                            <a:schemeClr val="dk1"/>
                          </a:solidFill>
                          <a:latin typeface="Arial" panose="020B0604020202020204"/>
                          <a:ea typeface="Arial" panose="020B0604020202020204"/>
                          <a:cs typeface="Arial" panose="020B0604020202020204"/>
                          <a:sym typeface="Arial" panose="020B0604020202020204"/>
                        </a:rPr>
                        <a:t>支气管炎、咳嗽等、中枢神经系统不良反应</a:t>
                      </a:r>
                    </a:p>
                  </a:txBody>
                  <a:tcPr marL="85425" marR="85425" marT="42700" marB="427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5"/>
                  </a:ext>
                </a:extLst>
              </a:tr>
              <a:tr h="506925">
                <a:tc>
                  <a:txBody>
                    <a:bodyPr/>
                    <a:lstStyle/>
                    <a:p>
                      <a:pPr marL="0" marR="0" lvl="0" indent="0" algn="ctr" rtl="0">
                        <a:lnSpc>
                          <a:spcPct val="100000"/>
                        </a:lnSpc>
                        <a:spcBef>
                          <a:spcPts val="0"/>
                        </a:spcBef>
                        <a:spcAft>
                          <a:spcPts val="0"/>
                        </a:spcAft>
                        <a:buNone/>
                      </a:pPr>
                      <a:r>
                        <a:rPr lang="zh-CN" sz="1400" b="1" u="none" strike="noStrike" cap="none">
                          <a:solidFill>
                            <a:schemeClr val="dk1"/>
                          </a:solidFill>
                          <a:latin typeface="Arial" panose="020B0604020202020204"/>
                          <a:ea typeface="Arial" panose="020B0604020202020204"/>
                          <a:cs typeface="Arial" panose="020B0604020202020204"/>
                          <a:sym typeface="Arial" panose="020B0604020202020204"/>
                        </a:rPr>
                        <a:t>血凝素</a:t>
                      </a:r>
                      <a:endParaRPr sz="1400" b="1"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0" marR="0" lvl="0" indent="0" algn="ctr" rtl="0">
                        <a:lnSpc>
                          <a:spcPct val="100000"/>
                        </a:lnSpc>
                        <a:spcBef>
                          <a:spcPts val="0"/>
                        </a:spcBef>
                        <a:spcAft>
                          <a:spcPts val="0"/>
                        </a:spcAft>
                        <a:buNone/>
                      </a:pPr>
                      <a:r>
                        <a:rPr lang="zh-CN" sz="1400" b="1" u="none" strike="noStrike" cap="none">
                          <a:solidFill>
                            <a:schemeClr val="dk1"/>
                          </a:solidFill>
                          <a:latin typeface="Arial" panose="020B0604020202020204"/>
                          <a:ea typeface="Arial" panose="020B0604020202020204"/>
                          <a:cs typeface="Arial" panose="020B0604020202020204"/>
                          <a:sym typeface="Arial" panose="020B0604020202020204"/>
                        </a:rPr>
                        <a:t>抑制剂</a:t>
                      </a:r>
                    </a:p>
                  </a:txBody>
                  <a:tcPr marL="85425" marR="85425" marT="42700" marB="427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034B9B"/>
                      </a:solidFill>
                      <a:prstDash val="solid"/>
                      <a:round/>
                      <a:headEnd type="none" w="sm" len="sm"/>
                      <a:tailEnd type="none" w="sm" len="sm"/>
                    </a:lnB>
                    <a:solidFill>
                      <a:srgbClr val="E3F4FF"/>
                    </a:solidFill>
                  </a:tcPr>
                </a:tc>
                <a:tc>
                  <a:txBody>
                    <a:bodyPr/>
                    <a:lstStyle/>
                    <a:p>
                      <a:pPr marL="0" marR="0" lvl="0" indent="0" algn="ctr" rtl="0">
                        <a:lnSpc>
                          <a:spcPct val="100000"/>
                        </a:lnSpc>
                        <a:spcBef>
                          <a:spcPts val="0"/>
                        </a:spcBef>
                        <a:spcAft>
                          <a:spcPts val="0"/>
                        </a:spcAft>
                        <a:buNone/>
                      </a:pPr>
                      <a:r>
                        <a:rPr lang="zh-CN" sz="1400" b="1" u="none" strike="noStrike" cap="none">
                          <a:solidFill>
                            <a:schemeClr val="dk1"/>
                          </a:solidFill>
                          <a:latin typeface="Arial" panose="020B0604020202020204"/>
                          <a:ea typeface="Arial" panose="020B0604020202020204"/>
                          <a:cs typeface="Arial" panose="020B0604020202020204"/>
                          <a:sym typeface="Arial" panose="020B0604020202020204"/>
                        </a:rPr>
                        <a:t>阿比多尔</a:t>
                      </a:r>
                      <a:endParaRPr sz="1400" b="1" u="none" strike="noStrike" cap="none" baseline="30000">
                        <a:solidFill>
                          <a:schemeClr val="dk1"/>
                        </a:solidFill>
                        <a:latin typeface="Arial" panose="020B0604020202020204"/>
                        <a:ea typeface="Arial" panose="020B0604020202020204"/>
                        <a:cs typeface="Arial" panose="020B0604020202020204"/>
                        <a:sym typeface="Arial" panose="020B0604020202020204"/>
                      </a:endParaRPr>
                    </a:p>
                  </a:txBody>
                  <a:tcPr marL="85425" marR="85425" marT="42700" marB="427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034B9B"/>
                      </a:solidFill>
                      <a:prstDash val="solid"/>
                      <a:round/>
                      <a:headEnd type="none" w="sm" len="sm"/>
                      <a:tailEnd type="none" w="sm" len="sm"/>
                    </a:lnB>
                    <a:solidFill>
                      <a:srgbClr val="E3F4FF"/>
                    </a:solidFill>
                  </a:tcPr>
                </a:tc>
                <a:tc>
                  <a:txBody>
                    <a:bodyPr/>
                    <a:lstStyle/>
                    <a:p>
                      <a:pPr marL="0" marR="0" lvl="0" indent="0" algn="ctr" rtl="0">
                        <a:lnSpc>
                          <a:spcPct val="100000"/>
                        </a:lnSpc>
                        <a:spcBef>
                          <a:spcPts val="0"/>
                        </a:spcBef>
                        <a:spcAft>
                          <a:spcPts val="0"/>
                        </a:spcAft>
                        <a:buNone/>
                      </a:pPr>
                      <a:r>
                        <a:rPr lang="zh-CN" sz="1400" u="none" strike="noStrike" cap="none">
                          <a:solidFill>
                            <a:schemeClr val="dk1"/>
                          </a:solidFill>
                          <a:latin typeface="Arial" panose="020B0604020202020204"/>
                          <a:ea typeface="Arial" panose="020B0604020202020204"/>
                          <a:cs typeface="Arial" panose="020B0604020202020204"/>
                          <a:sym typeface="Arial" panose="020B0604020202020204"/>
                        </a:rPr>
                        <a:t>成人</a:t>
                      </a:r>
                    </a:p>
                  </a:txBody>
                  <a:tcPr marL="85425" marR="85425" marT="42700" marB="427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034B9B"/>
                      </a:solidFill>
                      <a:prstDash val="solid"/>
                      <a:round/>
                      <a:headEnd type="none" w="sm" len="sm"/>
                      <a:tailEnd type="none" w="sm" len="sm"/>
                    </a:lnB>
                    <a:solidFill>
                      <a:srgbClr val="E3F4FF"/>
                    </a:solidFill>
                  </a:tcPr>
                </a:tc>
                <a:tc>
                  <a:txBody>
                    <a:bodyPr/>
                    <a:lstStyle/>
                    <a:p>
                      <a:pPr marL="0" marR="0" lvl="0" indent="0" algn="ctr" rtl="0">
                        <a:lnSpc>
                          <a:spcPct val="100000"/>
                        </a:lnSpc>
                        <a:spcBef>
                          <a:spcPts val="0"/>
                        </a:spcBef>
                        <a:spcAft>
                          <a:spcPts val="0"/>
                        </a:spcAft>
                        <a:buNone/>
                      </a:pPr>
                      <a:r>
                        <a:rPr lang="zh-CN" sz="1400" u="none" strike="noStrike" cap="none" dirty="0">
                          <a:solidFill>
                            <a:schemeClr val="dk1"/>
                          </a:solidFill>
                          <a:latin typeface="Arial" panose="020B0604020202020204"/>
                          <a:ea typeface="Arial" panose="020B0604020202020204"/>
                          <a:cs typeface="Arial" panose="020B0604020202020204"/>
                          <a:sym typeface="Arial" panose="020B0604020202020204"/>
                        </a:rPr>
                        <a:t>200mg po tid</a:t>
                      </a:r>
                      <a:endParaRPr sz="1400" u="none" strike="noStrike" cap="none" dirty="0">
                        <a:solidFill>
                          <a:schemeClr val="dk1"/>
                        </a:solidFill>
                        <a:latin typeface="Arial" panose="020B0604020202020204"/>
                        <a:ea typeface="Arial" panose="020B0604020202020204"/>
                        <a:cs typeface="Arial" panose="020B0604020202020204"/>
                        <a:sym typeface="Arial" panose="020B0604020202020204"/>
                      </a:endParaRPr>
                    </a:p>
                  </a:txBody>
                  <a:tcPr marL="85425" marR="85425" marT="42700" marB="427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034B9B"/>
                      </a:solidFill>
                      <a:prstDash val="solid"/>
                      <a:round/>
                      <a:headEnd type="none" w="sm" len="sm"/>
                      <a:tailEnd type="none" w="sm" len="sm"/>
                    </a:lnB>
                    <a:solidFill>
                      <a:srgbClr val="E3F4FF"/>
                    </a:solidFill>
                  </a:tcPr>
                </a:tc>
                <a:tc>
                  <a:txBody>
                    <a:bodyPr/>
                    <a:lstStyle/>
                    <a:p>
                      <a:pPr marL="0" marR="0" lvl="0" indent="0" algn="ctr" rtl="0">
                        <a:lnSpc>
                          <a:spcPct val="100000"/>
                        </a:lnSpc>
                        <a:spcBef>
                          <a:spcPts val="0"/>
                        </a:spcBef>
                        <a:spcAft>
                          <a:spcPts val="0"/>
                        </a:spcAft>
                        <a:buNone/>
                      </a:pPr>
                      <a:r>
                        <a:rPr lang="zh-CN" sz="1400" u="none" strike="noStrike" cap="none" dirty="0">
                          <a:solidFill>
                            <a:schemeClr val="dk1"/>
                          </a:solidFill>
                          <a:latin typeface="Arial" panose="020B0604020202020204"/>
                          <a:ea typeface="Arial" panose="020B0604020202020204"/>
                          <a:cs typeface="Arial" panose="020B0604020202020204"/>
                          <a:sym typeface="Arial" panose="020B0604020202020204"/>
                        </a:rPr>
                        <a:t>不良反应：腹泻等</a:t>
                      </a:r>
                      <a:endParaRPr dirty="0"/>
                    </a:p>
                  </a:txBody>
                  <a:tcPr marL="85425" marR="85425" marT="42700" marB="427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034B9B"/>
                      </a:solidFill>
                      <a:prstDash val="solid"/>
                      <a:round/>
                      <a:headEnd type="none" w="sm" len="sm"/>
                      <a:tailEnd type="none" w="sm" len="sm"/>
                    </a:lnB>
                    <a:solidFill>
                      <a:srgbClr val="E3F4FF"/>
                    </a:solidFill>
                  </a:tcPr>
                </a:tc>
                <a:extLst>
                  <a:ext uri="{0D108BD9-81ED-4DB2-BD59-A6C34878D82A}">
                    <a16:rowId xmlns:a16="http://schemas.microsoft.com/office/drawing/2014/main" val="10006"/>
                  </a:ext>
                </a:extLst>
              </a:tr>
            </a:tbl>
          </a:graphicData>
        </a:graphic>
      </p:graphicFrame>
      <p:sp>
        <p:nvSpPr>
          <p:cNvPr id="8" name="Google Shape;752;p10"/>
          <p:cNvSpPr txBox="1"/>
          <p:nvPr/>
        </p:nvSpPr>
        <p:spPr>
          <a:xfrm>
            <a:off x="868100" y="5377175"/>
            <a:ext cx="6133547" cy="683265"/>
          </a:xfrm>
          <a:prstGeom prst="rect">
            <a:avLst/>
          </a:prstGeom>
          <a:noFill/>
          <a:ln>
            <a:noFill/>
          </a:ln>
        </p:spPr>
        <p:txBody>
          <a:bodyPr spcFirstLastPara="1" wrap="square" lIns="91425" tIns="45700" rIns="91425" bIns="45700" anchor="t" anchorCtr="0">
            <a:spAutoFit/>
          </a:bodyPr>
          <a:lstStyle/>
          <a:p>
            <a:pPr marL="285750" marR="0" lvl="0" indent="-285750" algn="l" rtl="0">
              <a:lnSpc>
                <a:spcPct val="120000"/>
              </a:lnSpc>
              <a:spcBef>
                <a:spcPts val="0"/>
              </a:spcBef>
              <a:spcAft>
                <a:spcPts val="0"/>
              </a:spcAft>
              <a:buClr>
                <a:srgbClr val="000000"/>
              </a:buClr>
              <a:buSzPts val="1600"/>
              <a:buFont typeface="Arial" panose="020B0604020202020204"/>
              <a:buChar char="•"/>
            </a:pPr>
            <a:r>
              <a:rPr lang="zh-CN" sz="1600" b="0" i="0" u="none" strike="noStrike" cap="none">
                <a:solidFill>
                  <a:srgbClr val="000000"/>
                </a:solidFill>
                <a:latin typeface="Arial" panose="020B0604020202020204"/>
                <a:ea typeface="Arial" panose="020B0604020202020204"/>
                <a:cs typeface="Arial" panose="020B0604020202020204"/>
                <a:sym typeface="Arial" panose="020B0604020202020204"/>
              </a:rPr>
              <a:t>抗病毒疗程一般5-7天，重症患者可根据患者临床缓解情况</a:t>
            </a:r>
            <a:endParaRPr sz="16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285750" marR="0" lvl="0" indent="-285750" algn="l" rtl="0">
              <a:lnSpc>
                <a:spcPct val="120000"/>
              </a:lnSpc>
              <a:spcBef>
                <a:spcPts val="0"/>
              </a:spcBef>
              <a:spcAft>
                <a:spcPts val="0"/>
              </a:spcAft>
              <a:buClr>
                <a:srgbClr val="000000"/>
              </a:buClr>
              <a:buSzPts val="1600"/>
              <a:buFont typeface="Arial" panose="020B0604020202020204"/>
              <a:buChar char="•"/>
            </a:pPr>
            <a:r>
              <a:rPr lang="zh-CN" sz="1600" b="0" i="0" u="none" strike="noStrike" cap="none">
                <a:solidFill>
                  <a:srgbClr val="000000"/>
                </a:solidFill>
                <a:latin typeface="Arial" panose="020B0604020202020204"/>
                <a:ea typeface="Arial" panose="020B0604020202020204"/>
                <a:cs typeface="Arial" panose="020B0604020202020204"/>
                <a:sym typeface="Arial" panose="020B0604020202020204"/>
              </a:rPr>
              <a:t>有条件的医院动态监测病毒PCR情况，延长抗病毒疗程</a:t>
            </a:r>
          </a:p>
        </p:txBody>
      </p:sp>
      <p:grpSp>
        <p:nvGrpSpPr>
          <p:cNvPr id="9" name="Google Shape;753;p10"/>
          <p:cNvGrpSpPr/>
          <p:nvPr/>
        </p:nvGrpSpPr>
        <p:grpSpPr>
          <a:xfrm>
            <a:off x="7104111" y="5243731"/>
            <a:ext cx="4733197" cy="887060"/>
            <a:chOff x="6953682" y="5243731"/>
            <a:chExt cx="4513502" cy="887060"/>
          </a:xfrm>
        </p:grpSpPr>
        <p:grpSp>
          <p:nvGrpSpPr>
            <p:cNvPr id="10" name="Google Shape;754;p10"/>
            <p:cNvGrpSpPr/>
            <p:nvPr/>
          </p:nvGrpSpPr>
          <p:grpSpPr>
            <a:xfrm flipH="1">
              <a:off x="6953682" y="5243731"/>
              <a:ext cx="4513502" cy="887060"/>
              <a:chOff x="1300556" y="5222643"/>
              <a:chExt cx="4512027" cy="887060"/>
            </a:xfrm>
          </p:grpSpPr>
          <p:grpSp>
            <p:nvGrpSpPr>
              <p:cNvPr id="12" name="Google Shape;755;p10"/>
              <p:cNvGrpSpPr/>
              <p:nvPr/>
            </p:nvGrpSpPr>
            <p:grpSpPr>
              <a:xfrm>
                <a:off x="1300556" y="5222643"/>
                <a:ext cx="4512027" cy="887060"/>
                <a:chOff x="1134752" y="4916957"/>
                <a:chExt cx="6681574" cy="1386302"/>
              </a:xfrm>
            </p:grpSpPr>
            <p:sp>
              <p:nvSpPr>
                <p:cNvPr id="14" name="Google Shape;756;p10"/>
                <p:cNvSpPr/>
                <p:nvPr/>
              </p:nvSpPr>
              <p:spPr>
                <a:xfrm>
                  <a:off x="1348040" y="4999265"/>
                  <a:ext cx="6468286" cy="1262928"/>
                </a:xfrm>
                <a:prstGeom prst="roundRect">
                  <a:avLst>
                    <a:gd name="adj" fmla="val 50000"/>
                  </a:avLst>
                </a:prstGeom>
                <a:solidFill>
                  <a:srgbClr val="0180B5"/>
                </a:solidFill>
                <a:ln>
                  <a:noFill/>
                </a:ln>
              </p:spPr>
              <p:txBody>
                <a:bodyPr spcFirstLastPara="1" wrap="square" lIns="121900" tIns="60950" rIns="121900" bIns="60950" anchor="ctr" anchorCtr="0">
                  <a:noAutofit/>
                </a:bodyPr>
                <a:lstStyle/>
                <a:p>
                  <a:pPr marL="0" marR="0" lvl="0" indent="0" algn="ctr" rtl="0">
                    <a:lnSpc>
                      <a:spcPct val="100000"/>
                    </a:lnSpc>
                    <a:spcBef>
                      <a:spcPts val="0"/>
                    </a:spcBef>
                    <a:spcAft>
                      <a:spcPts val="0"/>
                    </a:spcAft>
                    <a:buClr>
                      <a:schemeClr val="lt1"/>
                    </a:buClr>
                    <a:buSzPts val="2133"/>
                    <a:buFont typeface="Arial" panose="020B0604020202020204"/>
                    <a:buNone/>
                  </a:pPr>
                  <a:endParaRPr sz="2135"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15" name="Google Shape;757;p10"/>
                <p:cNvSpPr/>
                <p:nvPr/>
              </p:nvSpPr>
              <p:spPr>
                <a:xfrm rot="5400000">
                  <a:off x="1191076" y="4860633"/>
                  <a:ext cx="1386302" cy="1498951"/>
                </a:xfrm>
                <a:custGeom>
                  <a:avLst/>
                  <a:gdLst/>
                  <a:ahLst/>
                  <a:cxnLst/>
                  <a:rect l="l" t="t" r="r" b="b"/>
                  <a:pathLst>
                    <a:path w="1123950" h="1264920" extrusionOk="0">
                      <a:moveTo>
                        <a:pt x="0" y="702945"/>
                      </a:moveTo>
                      <a:cubicBezTo>
                        <a:pt x="0" y="443895"/>
                        <a:pt x="175278" y="225783"/>
                        <a:pt x="414341" y="163058"/>
                      </a:cubicBezTo>
                      <a:lnTo>
                        <a:pt x="561975" y="0"/>
                      </a:lnTo>
                      <a:lnTo>
                        <a:pt x="709609" y="163058"/>
                      </a:lnTo>
                      <a:cubicBezTo>
                        <a:pt x="948672" y="225783"/>
                        <a:pt x="1123950" y="443895"/>
                        <a:pt x="1123950" y="702945"/>
                      </a:cubicBezTo>
                      <a:cubicBezTo>
                        <a:pt x="1123950" y="1013315"/>
                        <a:pt x="872345" y="1264920"/>
                        <a:pt x="561975" y="1264920"/>
                      </a:cubicBezTo>
                      <a:cubicBezTo>
                        <a:pt x="251605" y="1264920"/>
                        <a:pt x="0" y="1013315"/>
                        <a:pt x="0" y="702945"/>
                      </a:cubicBezTo>
                      <a:close/>
                    </a:path>
                  </a:pathLst>
                </a:custGeom>
                <a:solidFill>
                  <a:srgbClr val="0180B5"/>
                </a:solidFill>
                <a:ln w="38100" cap="flat" cmpd="sng">
                  <a:solidFill>
                    <a:schemeClr val="l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100"/>
                    <a:buFont typeface="Arial" panose="020B0604020202020204"/>
                    <a:buNone/>
                  </a:pPr>
                  <a:endParaRPr sz="11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grpSp>
          <p:sp>
            <p:nvSpPr>
              <p:cNvPr id="13" name="Google Shape;758;p10"/>
              <p:cNvSpPr/>
              <p:nvPr/>
            </p:nvSpPr>
            <p:spPr>
              <a:xfrm>
                <a:off x="2464107" y="5405903"/>
                <a:ext cx="2965160" cy="520537"/>
              </a:xfrm>
              <a:prstGeom prst="rect">
                <a:avLst/>
              </a:prstGeom>
              <a:solidFill>
                <a:srgbClr val="0180B5"/>
              </a:solidFill>
              <a:ln>
                <a:noFill/>
              </a:ln>
            </p:spPr>
            <p:txBody>
              <a:bodyPr spcFirstLastPara="1" wrap="square" lIns="91425" tIns="45700" rIns="91425" bIns="45700" anchor="ctr" anchorCtr="0">
                <a:noAutofit/>
              </a:bodyPr>
              <a:lstStyle/>
              <a:p>
                <a:pPr marL="285750" marR="0" lvl="0" indent="-285750" algn="l" rtl="0">
                  <a:lnSpc>
                    <a:spcPct val="120000"/>
                  </a:lnSpc>
                  <a:spcBef>
                    <a:spcPts val="0"/>
                  </a:spcBef>
                  <a:spcAft>
                    <a:spcPts val="0"/>
                  </a:spcAft>
                  <a:buClr>
                    <a:srgbClr val="FFFFFF"/>
                  </a:buClr>
                  <a:buSzPts val="1600"/>
                  <a:buFont typeface="Arial" panose="020B0604020202020204"/>
                  <a:buChar char="•"/>
                </a:pPr>
                <a:r>
                  <a:rPr lang="zh-CN" sz="1600" b="1" i="0" u="none" strike="noStrike" cap="none">
                    <a:solidFill>
                      <a:srgbClr val="FFFFFF"/>
                    </a:solidFill>
                    <a:latin typeface="Arial" panose="020B0604020202020204"/>
                    <a:ea typeface="Arial" panose="020B0604020202020204"/>
                    <a:cs typeface="Arial" panose="020B0604020202020204"/>
                    <a:sym typeface="Arial" panose="020B0604020202020204"/>
                  </a:rPr>
                  <a:t>金刚烷胺类药物耐药率高，</a:t>
                </a:r>
                <a:endParaRPr sz="1600" b="1" i="0" u="none" strike="noStrike" cap="none">
                  <a:solidFill>
                    <a:srgbClr val="FFFFFF"/>
                  </a:solidFill>
                  <a:latin typeface="Arial" panose="020B0604020202020204"/>
                  <a:ea typeface="Arial" panose="020B0604020202020204"/>
                  <a:cs typeface="Arial" panose="020B0604020202020204"/>
                  <a:sym typeface="Arial" panose="020B0604020202020204"/>
                </a:endParaRPr>
              </a:p>
              <a:p>
                <a:pPr marL="0" marR="0" lvl="0" indent="0" algn="l" rtl="0">
                  <a:lnSpc>
                    <a:spcPct val="120000"/>
                  </a:lnSpc>
                  <a:spcBef>
                    <a:spcPts val="0"/>
                  </a:spcBef>
                  <a:spcAft>
                    <a:spcPts val="0"/>
                  </a:spcAft>
                  <a:buClr>
                    <a:srgbClr val="FFFFFF"/>
                  </a:buClr>
                  <a:buSzPts val="1600"/>
                  <a:buFont typeface="Arial" panose="020B0604020202020204"/>
                  <a:buNone/>
                </a:pPr>
                <a:r>
                  <a:rPr lang="zh-CN" sz="1600" b="1" i="0" u="none" strike="noStrike" cap="none">
                    <a:solidFill>
                      <a:srgbClr val="FFFFFF"/>
                    </a:solidFill>
                    <a:latin typeface="Arial" panose="020B0604020202020204"/>
                    <a:ea typeface="Arial" panose="020B0604020202020204"/>
                    <a:cs typeface="Arial" panose="020B0604020202020204"/>
                    <a:sym typeface="Arial" panose="020B0604020202020204"/>
                  </a:rPr>
                  <a:t>     不推荐临床应用</a:t>
                </a:r>
              </a:p>
            </p:txBody>
          </p:sp>
        </p:grpSp>
        <p:sp>
          <p:nvSpPr>
            <p:cNvPr id="11" name="Google Shape;759;p10"/>
            <p:cNvSpPr/>
            <p:nvPr/>
          </p:nvSpPr>
          <p:spPr>
            <a:xfrm>
              <a:off x="10757357" y="5396855"/>
              <a:ext cx="545407" cy="556559"/>
            </a:xfrm>
            <a:custGeom>
              <a:avLst/>
              <a:gdLst/>
              <a:ahLst/>
              <a:cxnLst/>
              <a:rect l="l" t="t" r="r" b="b"/>
              <a:pathLst>
                <a:path w="593182" h="605310" extrusionOk="0">
                  <a:moveTo>
                    <a:pt x="434339" y="496569"/>
                  </a:moveTo>
                  <a:cubicBezTo>
                    <a:pt x="448447" y="496569"/>
                    <a:pt x="459884" y="508006"/>
                    <a:pt x="459884" y="522114"/>
                  </a:cubicBezTo>
                  <a:cubicBezTo>
                    <a:pt x="459884" y="536222"/>
                    <a:pt x="448447" y="547659"/>
                    <a:pt x="434339" y="547659"/>
                  </a:cubicBezTo>
                  <a:cubicBezTo>
                    <a:pt x="420231" y="547659"/>
                    <a:pt x="408794" y="536222"/>
                    <a:pt x="408794" y="522114"/>
                  </a:cubicBezTo>
                  <a:cubicBezTo>
                    <a:pt x="408794" y="508006"/>
                    <a:pt x="420231" y="496569"/>
                    <a:pt x="434339" y="496569"/>
                  </a:cubicBezTo>
                  <a:close/>
                  <a:moveTo>
                    <a:pt x="432864" y="359884"/>
                  </a:moveTo>
                  <a:lnTo>
                    <a:pt x="435907" y="359884"/>
                  </a:lnTo>
                  <a:cubicBezTo>
                    <a:pt x="446329" y="359884"/>
                    <a:pt x="456381" y="364578"/>
                    <a:pt x="463114" y="372585"/>
                  </a:cubicBezTo>
                  <a:cubicBezTo>
                    <a:pt x="469938" y="380592"/>
                    <a:pt x="472797" y="391177"/>
                    <a:pt x="470953" y="401485"/>
                  </a:cubicBezTo>
                  <a:lnTo>
                    <a:pt x="457488" y="479532"/>
                  </a:lnTo>
                  <a:cubicBezTo>
                    <a:pt x="456750" y="483582"/>
                    <a:pt x="453245" y="486619"/>
                    <a:pt x="449095" y="486619"/>
                  </a:cubicBezTo>
                  <a:lnTo>
                    <a:pt x="419583" y="486619"/>
                  </a:lnTo>
                  <a:cubicBezTo>
                    <a:pt x="415433" y="486619"/>
                    <a:pt x="411928" y="483582"/>
                    <a:pt x="411191" y="479532"/>
                  </a:cubicBezTo>
                  <a:lnTo>
                    <a:pt x="397726" y="401485"/>
                  </a:lnTo>
                  <a:cubicBezTo>
                    <a:pt x="395881" y="391177"/>
                    <a:pt x="398832" y="380592"/>
                    <a:pt x="405565" y="372585"/>
                  </a:cubicBezTo>
                  <a:cubicBezTo>
                    <a:pt x="412390" y="364578"/>
                    <a:pt x="422350" y="359884"/>
                    <a:pt x="432864" y="359884"/>
                  </a:cubicBezTo>
                  <a:close/>
                  <a:moveTo>
                    <a:pt x="434364" y="331914"/>
                  </a:moveTo>
                  <a:cubicBezTo>
                    <a:pt x="371040" y="331914"/>
                    <a:pt x="319422" y="383463"/>
                    <a:pt x="319422" y="446796"/>
                  </a:cubicBezTo>
                  <a:cubicBezTo>
                    <a:pt x="319422" y="510128"/>
                    <a:pt x="371040" y="561585"/>
                    <a:pt x="434364" y="561585"/>
                  </a:cubicBezTo>
                  <a:cubicBezTo>
                    <a:pt x="497781" y="561585"/>
                    <a:pt x="549307" y="510128"/>
                    <a:pt x="549307" y="446796"/>
                  </a:cubicBezTo>
                  <a:cubicBezTo>
                    <a:pt x="549307" y="383463"/>
                    <a:pt x="497781" y="331914"/>
                    <a:pt x="434364" y="331914"/>
                  </a:cubicBezTo>
                  <a:close/>
                  <a:moveTo>
                    <a:pt x="434364" y="288189"/>
                  </a:moveTo>
                  <a:cubicBezTo>
                    <a:pt x="521931" y="288189"/>
                    <a:pt x="593182" y="359346"/>
                    <a:pt x="593182" y="446796"/>
                  </a:cubicBezTo>
                  <a:cubicBezTo>
                    <a:pt x="593182" y="534245"/>
                    <a:pt x="521931" y="605310"/>
                    <a:pt x="434364" y="605310"/>
                  </a:cubicBezTo>
                  <a:cubicBezTo>
                    <a:pt x="346798" y="605310"/>
                    <a:pt x="275638" y="534245"/>
                    <a:pt x="275638" y="446796"/>
                  </a:cubicBezTo>
                  <a:cubicBezTo>
                    <a:pt x="275638" y="359346"/>
                    <a:pt x="346798" y="288189"/>
                    <a:pt x="434364" y="288189"/>
                  </a:cubicBezTo>
                  <a:close/>
                  <a:moveTo>
                    <a:pt x="116233" y="251354"/>
                  </a:moveTo>
                  <a:cubicBezTo>
                    <a:pt x="133746" y="265899"/>
                    <a:pt x="154208" y="275657"/>
                    <a:pt x="176422" y="278879"/>
                  </a:cubicBezTo>
                  <a:lnTo>
                    <a:pt x="148494" y="456366"/>
                  </a:lnTo>
                  <a:cubicBezTo>
                    <a:pt x="148125" y="458944"/>
                    <a:pt x="148678" y="461521"/>
                    <a:pt x="150061" y="463638"/>
                  </a:cubicBezTo>
                  <a:lnTo>
                    <a:pt x="184257" y="514822"/>
                  </a:lnTo>
                  <a:cubicBezTo>
                    <a:pt x="186100" y="517676"/>
                    <a:pt x="189326" y="519333"/>
                    <a:pt x="192737" y="519333"/>
                  </a:cubicBezTo>
                  <a:cubicBezTo>
                    <a:pt x="196147" y="519333"/>
                    <a:pt x="199281" y="517676"/>
                    <a:pt x="201125" y="514822"/>
                  </a:cubicBezTo>
                  <a:lnTo>
                    <a:pt x="235321" y="463638"/>
                  </a:lnTo>
                  <a:cubicBezTo>
                    <a:pt x="236704" y="461521"/>
                    <a:pt x="237257" y="458944"/>
                    <a:pt x="236888" y="456458"/>
                  </a:cubicBezTo>
                  <a:lnTo>
                    <a:pt x="209052" y="278879"/>
                  </a:lnTo>
                  <a:cubicBezTo>
                    <a:pt x="231173" y="275657"/>
                    <a:pt x="251728" y="265899"/>
                    <a:pt x="269241" y="251354"/>
                  </a:cubicBezTo>
                  <a:cubicBezTo>
                    <a:pt x="275509" y="263137"/>
                    <a:pt x="283989" y="273816"/>
                    <a:pt x="294681" y="282193"/>
                  </a:cubicBezTo>
                  <a:cubicBezTo>
                    <a:pt x="301133" y="287256"/>
                    <a:pt x="307124" y="292964"/>
                    <a:pt x="312839" y="298948"/>
                  </a:cubicBezTo>
                  <a:cubicBezTo>
                    <a:pt x="269978" y="334114"/>
                    <a:pt x="242695" y="387323"/>
                    <a:pt x="242695" y="446792"/>
                  </a:cubicBezTo>
                  <a:cubicBezTo>
                    <a:pt x="242695" y="507090"/>
                    <a:pt x="270808" y="560851"/>
                    <a:pt x="314590" y="595925"/>
                  </a:cubicBezTo>
                  <a:lnTo>
                    <a:pt x="40005" y="595925"/>
                  </a:lnTo>
                  <a:cubicBezTo>
                    <a:pt x="28114" y="595925"/>
                    <a:pt x="16869" y="590770"/>
                    <a:pt x="9311" y="581656"/>
                  </a:cubicBezTo>
                  <a:cubicBezTo>
                    <a:pt x="1661" y="572542"/>
                    <a:pt x="-1473" y="560575"/>
                    <a:pt x="647" y="548884"/>
                  </a:cubicBezTo>
                  <a:lnTo>
                    <a:pt x="30695" y="381707"/>
                  </a:lnTo>
                  <a:cubicBezTo>
                    <a:pt x="37977" y="341018"/>
                    <a:pt x="60099" y="306312"/>
                    <a:pt x="90700" y="282193"/>
                  </a:cubicBezTo>
                  <a:cubicBezTo>
                    <a:pt x="101392" y="273724"/>
                    <a:pt x="109873" y="263137"/>
                    <a:pt x="116233" y="251354"/>
                  </a:cubicBezTo>
                  <a:close/>
                  <a:moveTo>
                    <a:pt x="192688" y="0"/>
                  </a:moveTo>
                  <a:cubicBezTo>
                    <a:pt x="242865" y="0"/>
                    <a:pt x="283541" y="52935"/>
                    <a:pt x="283541" y="118233"/>
                  </a:cubicBezTo>
                  <a:cubicBezTo>
                    <a:pt x="283541" y="183531"/>
                    <a:pt x="242865" y="236466"/>
                    <a:pt x="192688" y="236466"/>
                  </a:cubicBezTo>
                  <a:cubicBezTo>
                    <a:pt x="142511" y="236466"/>
                    <a:pt x="101835" y="183531"/>
                    <a:pt x="101835" y="118233"/>
                  </a:cubicBezTo>
                  <a:cubicBezTo>
                    <a:pt x="101835" y="52935"/>
                    <a:pt x="142511" y="0"/>
                    <a:pt x="192688" y="0"/>
                  </a:cubicBezTo>
                  <a:close/>
                </a:path>
              </a:pathLst>
            </a:custGeom>
            <a:solidFill>
              <a:srgbClr val="0180B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panose="020B0604020202020204"/>
                <a:buNone/>
              </a:pPr>
              <a:endParaRPr sz="1800" b="0" i="0" u="none" strike="noStrike" cap="none">
                <a:solidFill>
                  <a:srgbClr val="FFFFFF"/>
                </a:solidFill>
                <a:latin typeface="Arial" panose="020B0604020202020204"/>
                <a:ea typeface="Arial" panose="020B0604020202020204"/>
                <a:cs typeface="Arial" panose="020B0604020202020204"/>
                <a:sym typeface="Arial" panose="020B0604020202020204"/>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784;p12"/>
          <p:cNvSpPr/>
          <p:nvPr/>
        </p:nvSpPr>
        <p:spPr>
          <a:xfrm>
            <a:off x="1591953" y="1420005"/>
            <a:ext cx="1854573" cy="3454303"/>
          </a:xfrm>
          <a:prstGeom prst="rect">
            <a:avLst/>
          </a:prstGeom>
          <a:solidFill>
            <a:srgbClr val="C00000">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b="1">
              <a:solidFill>
                <a:srgbClr val="000000"/>
              </a:solidFill>
              <a:latin typeface="Arial" panose="020B0604020202020204"/>
              <a:ea typeface="Arial" panose="020B0604020202020204"/>
              <a:cs typeface="Arial" panose="020B0604020202020204"/>
              <a:sym typeface="Arial" panose="020B0604020202020204"/>
            </a:endParaRPr>
          </a:p>
        </p:txBody>
      </p:sp>
      <p:grpSp>
        <p:nvGrpSpPr>
          <p:cNvPr id="6" name="Google Shape;785;p12"/>
          <p:cNvGrpSpPr/>
          <p:nvPr/>
        </p:nvGrpSpPr>
        <p:grpSpPr>
          <a:xfrm>
            <a:off x="481824" y="5051160"/>
            <a:ext cx="1195922" cy="334850"/>
            <a:chOff x="696351" y="2537573"/>
            <a:chExt cx="1196078" cy="300479"/>
          </a:xfrm>
        </p:grpSpPr>
        <p:sp>
          <p:nvSpPr>
            <p:cNvPr id="7" name="Google Shape;786;p12"/>
            <p:cNvSpPr/>
            <p:nvPr/>
          </p:nvSpPr>
          <p:spPr>
            <a:xfrm>
              <a:off x="696351" y="2537573"/>
              <a:ext cx="1110272" cy="300479"/>
            </a:xfrm>
            <a:prstGeom prst="roundRect">
              <a:avLst>
                <a:gd name="adj" fmla="val 50000"/>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rgbClr val="FFFFFF"/>
                </a:solidFill>
                <a:latin typeface="Arial" panose="020B0604020202020204"/>
                <a:ea typeface="Arial" panose="020B0604020202020204"/>
                <a:cs typeface="Arial" panose="020B0604020202020204"/>
                <a:sym typeface="Arial" panose="020B0604020202020204"/>
              </a:endParaRPr>
            </a:p>
          </p:txBody>
        </p:sp>
        <p:sp>
          <p:nvSpPr>
            <p:cNvPr id="8" name="Google Shape;787;p12"/>
            <p:cNvSpPr/>
            <p:nvPr/>
          </p:nvSpPr>
          <p:spPr>
            <a:xfrm rot="5400000">
              <a:off x="1714913" y="2598232"/>
              <a:ext cx="175871" cy="179161"/>
            </a:xfrm>
            <a:prstGeom prst="triangle">
              <a:avLst>
                <a:gd name="adj" fmla="val 50000"/>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rgbClr val="FFFFFF"/>
                </a:solidFill>
                <a:latin typeface="Arial" panose="020B0604020202020204"/>
                <a:ea typeface="Arial" panose="020B0604020202020204"/>
                <a:cs typeface="Arial" panose="020B0604020202020204"/>
                <a:sym typeface="Arial" panose="020B0604020202020204"/>
              </a:endParaRPr>
            </a:p>
          </p:txBody>
        </p:sp>
      </p:grpSp>
      <p:sp>
        <p:nvSpPr>
          <p:cNvPr id="9" name="Google Shape;788;p12"/>
          <p:cNvSpPr/>
          <p:nvPr/>
        </p:nvSpPr>
        <p:spPr>
          <a:xfrm>
            <a:off x="3518114" y="1420005"/>
            <a:ext cx="1854573" cy="3454303"/>
          </a:xfrm>
          <a:prstGeom prst="rect">
            <a:avLst/>
          </a:prstGeom>
          <a:solidFill>
            <a:srgbClr val="0180B5">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b="1">
              <a:solidFill>
                <a:srgbClr val="000000"/>
              </a:solidFill>
              <a:latin typeface="Arial" panose="020B0604020202020204"/>
              <a:ea typeface="Arial" panose="020B0604020202020204"/>
              <a:cs typeface="Arial" panose="020B0604020202020204"/>
              <a:sym typeface="Arial" panose="020B0604020202020204"/>
            </a:endParaRPr>
          </a:p>
        </p:txBody>
      </p:sp>
      <p:sp>
        <p:nvSpPr>
          <p:cNvPr id="10" name="Google Shape;789;p12"/>
          <p:cNvSpPr/>
          <p:nvPr/>
        </p:nvSpPr>
        <p:spPr>
          <a:xfrm>
            <a:off x="5460594" y="1420005"/>
            <a:ext cx="1854573" cy="3454303"/>
          </a:xfrm>
          <a:prstGeom prst="rect">
            <a:avLst/>
          </a:prstGeom>
          <a:solidFill>
            <a:srgbClr val="F2F2F2">
              <a:alpha val="8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b="1">
              <a:solidFill>
                <a:srgbClr val="000000"/>
              </a:solidFill>
              <a:latin typeface="Arial" panose="020B0604020202020204"/>
              <a:ea typeface="Arial" panose="020B0604020202020204"/>
              <a:cs typeface="Arial" panose="020B0604020202020204"/>
              <a:sym typeface="Arial" panose="020B0604020202020204"/>
            </a:endParaRPr>
          </a:p>
        </p:txBody>
      </p:sp>
      <p:sp>
        <p:nvSpPr>
          <p:cNvPr id="11" name="Google Shape;790;p12"/>
          <p:cNvSpPr/>
          <p:nvPr/>
        </p:nvSpPr>
        <p:spPr>
          <a:xfrm>
            <a:off x="7411534" y="1420005"/>
            <a:ext cx="1854573" cy="3454303"/>
          </a:xfrm>
          <a:prstGeom prst="rect">
            <a:avLst/>
          </a:prstGeom>
          <a:solidFill>
            <a:srgbClr val="F2F2F2">
              <a:alpha val="8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b="1">
              <a:solidFill>
                <a:srgbClr val="000000"/>
              </a:solidFill>
              <a:latin typeface="Arial" panose="020B0604020202020204"/>
              <a:ea typeface="Arial" panose="020B0604020202020204"/>
              <a:cs typeface="Arial" panose="020B0604020202020204"/>
              <a:sym typeface="Arial" panose="020B0604020202020204"/>
            </a:endParaRPr>
          </a:p>
        </p:txBody>
      </p:sp>
      <p:sp>
        <p:nvSpPr>
          <p:cNvPr id="12" name="Google Shape;791;p12"/>
          <p:cNvSpPr/>
          <p:nvPr/>
        </p:nvSpPr>
        <p:spPr>
          <a:xfrm>
            <a:off x="9360651" y="1420005"/>
            <a:ext cx="1854573" cy="3454303"/>
          </a:xfrm>
          <a:prstGeom prst="rect">
            <a:avLst/>
          </a:prstGeom>
          <a:solidFill>
            <a:srgbClr val="F2F2F2">
              <a:alpha val="8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b="1">
              <a:solidFill>
                <a:srgbClr val="000000"/>
              </a:solidFill>
              <a:latin typeface="Arial" panose="020B0604020202020204"/>
              <a:ea typeface="Arial" panose="020B0604020202020204"/>
              <a:cs typeface="Arial" panose="020B0604020202020204"/>
              <a:sym typeface="Arial" panose="020B0604020202020204"/>
            </a:endParaRPr>
          </a:p>
        </p:txBody>
      </p:sp>
      <p:sp>
        <p:nvSpPr>
          <p:cNvPr id="13" name="Google Shape;792;p12"/>
          <p:cNvSpPr/>
          <p:nvPr/>
        </p:nvSpPr>
        <p:spPr>
          <a:xfrm>
            <a:off x="3518114" y="1091743"/>
            <a:ext cx="1854573" cy="922714"/>
          </a:xfrm>
          <a:prstGeom prst="round2SameRect">
            <a:avLst>
              <a:gd name="adj1" fmla="val 16667"/>
              <a:gd name="adj2" fmla="val 0"/>
            </a:avLst>
          </a:prstGeom>
          <a:solidFill>
            <a:srgbClr val="0180B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rgbClr val="FFFFFF"/>
              </a:solidFill>
              <a:latin typeface="Arial" panose="020B0604020202020204"/>
              <a:ea typeface="Arial" panose="020B0604020202020204"/>
              <a:cs typeface="Arial" panose="020B0604020202020204"/>
              <a:sym typeface="Arial" panose="020B0604020202020204"/>
            </a:endParaRPr>
          </a:p>
        </p:txBody>
      </p:sp>
      <p:sp>
        <p:nvSpPr>
          <p:cNvPr id="14" name="Google Shape;793;p12"/>
          <p:cNvSpPr/>
          <p:nvPr/>
        </p:nvSpPr>
        <p:spPr>
          <a:xfrm>
            <a:off x="5460594" y="1091743"/>
            <a:ext cx="1854573" cy="922714"/>
          </a:xfrm>
          <a:prstGeom prst="round2SameRect">
            <a:avLst>
              <a:gd name="adj1" fmla="val 16667"/>
              <a:gd name="adj2" fmla="val 0"/>
            </a:avLst>
          </a:pr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rgbClr val="FFFFFF"/>
              </a:solidFill>
              <a:latin typeface="Arial" panose="020B0604020202020204"/>
              <a:ea typeface="Arial" panose="020B0604020202020204"/>
              <a:cs typeface="Arial" panose="020B0604020202020204"/>
              <a:sym typeface="Arial" panose="020B0604020202020204"/>
            </a:endParaRPr>
          </a:p>
        </p:txBody>
      </p:sp>
      <p:sp>
        <p:nvSpPr>
          <p:cNvPr id="15" name="Google Shape;794;p12"/>
          <p:cNvSpPr/>
          <p:nvPr/>
        </p:nvSpPr>
        <p:spPr>
          <a:xfrm>
            <a:off x="7411534" y="1091743"/>
            <a:ext cx="1854573" cy="922714"/>
          </a:xfrm>
          <a:prstGeom prst="round2SameRect">
            <a:avLst>
              <a:gd name="adj1" fmla="val 16667"/>
              <a:gd name="adj2" fmla="val 0"/>
            </a:avLst>
          </a:pr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rgbClr val="FFFFFF"/>
              </a:solidFill>
              <a:latin typeface="Arial" panose="020B0604020202020204"/>
              <a:ea typeface="Arial" panose="020B0604020202020204"/>
              <a:cs typeface="Arial" panose="020B0604020202020204"/>
              <a:sym typeface="Arial" panose="020B0604020202020204"/>
            </a:endParaRPr>
          </a:p>
        </p:txBody>
      </p:sp>
      <p:sp>
        <p:nvSpPr>
          <p:cNvPr id="16" name="Google Shape;795;p12"/>
          <p:cNvSpPr/>
          <p:nvPr/>
        </p:nvSpPr>
        <p:spPr>
          <a:xfrm>
            <a:off x="9360651" y="1091743"/>
            <a:ext cx="1854573" cy="922714"/>
          </a:xfrm>
          <a:prstGeom prst="round2SameRect">
            <a:avLst>
              <a:gd name="adj1" fmla="val 16667"/>
              <a:gd name="adj2" fmla="val 0"/>
            </a:avLst>
          </a:pr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rgbClr val="FFFFFF"/>
              </a:solidFill>
              <a:latin typeface="Arial" panose="020B0604020202020204"/>
              <a:ea typeface="Arial" panose="020B0604020202020204"/>
              <a:cs typeface="Arial" panose="020B0604020202020204"/>
              <a:sym typeface="Arial" panose="020B0604020202020204"/>
            </a:endParaRPr>
          </a:p>
        </p:txBody>
      </p:sp>
      <p:sp>
        <p:nvSpPr>
          <p:cNvPr id="17" name="Google Shape;796;p12"/>
          <p:cNvSpPr/>
          <p:nvPr/>
        </p:nvSpPr>
        <p:spPr>
          <a:xfrm>
            <a:off x="1591953" y="1091743"/>
            <a:ext cx="1854573" cy="922714"/>
          </a:xfrm>
          <a:prstGeom prst="round2SameRect">
            <a:avLst>
              <a:gd name="adj1" fmla="val 16667"/>
              <a:gd name="adj2" fmla="val 0"/>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rgbClr val="FFFFFF"/>
              </a:solidFill>
              <a:latin typeface="Arial" panose="020B0604020202020204"/>
              <a:ea typeface="Arial" panose="020B0604020202020204"/>
              <a:cs typeface="Arial" panose="020B0604020202020204"/>
              <a:sym typeface="Arial" panose="020B0604020202020204"/>
            </a:endParaRPr>
          </a:p>
        </p:txBody>
      </p:sp>
      <p:sp>
        <p:nvSpPr>
          <p:cNvPr id="18" name="Google Shape;797;p12"/>
          <p:cNvSpPr txBox="1"/>
          <p:nvPr/>
        </p:nvSpPr>
        <p:spPr>
          <a:xfrm>
            <a:off x="1923847" y="5097241"/>
            <a:ext cx="1162545" cy="215272"/>
          </a:xfrm>
          <a:prstGeom prst="rect">
            <a:avLst/>
          </a:prstGeom>
          <a:noFill/>
          <a:ln>
            <a:noFill/>
          </a:ln>
        </p:spPr>
        <p:txBody>
          <a:bodyPr spcFirstLastPara="1" wrap="square" lIns="0" tIns="0" rIns="0" bIns="0" anchor="ctr" anchorCtr="0">
            <a:noAutofit/>
          </a:bodyPr>
          <a:lstStyle/>
          <a:p>
            <a:pPr marL="0" marR="0" lvl="0" indent="0" algn="ctr" rtl="0">
              <a:lnSpc>
                <a:spcPct val="120000"/>
              </a:lnSpc>
              <a:spcBef>
                <a:spcPts val="0"/>
              </a:spcBef>
              <a:spcAft>
                <a:spcPts val="0"/>
              </a:spcAft>
              <a:buNone/>
            </a:pPr>
            <a:r>
              <a:rPr lang="zh-CN" sz="1600" b="1">
                <a:solidFill>
                  <a:srgbClr val="C00000"/>
                </a:solidFill>
                <a:latin typeface="Arial" panose="020B0604020202020204"/>
                <a:ea typeface="Arial" panose="020B0604020202020204"/>
                <a:cs typeface="Arial" panose="020B0604020202020204"/>
                <a:sym typeface="Arial" panose="020B0604020202020204"/>
              </a:rPr>
              <a:t>49-91H</a:t>
            </a:r>
            <a:endParaRPr sz="1600" b="1">
              <a:solidFill>
                <a:srgbClr val="C00000"/>
              </a:solidFill>
              <a:latin typeface="Arial" panose="020B0604020202020204"/>
              <a:ea typeface="Arial" panose="020B0604020202020204"/>
              <a:cs typeface="Arial" panose="020B0604020202020204"/>
              <a:sym typeface="Arial" panose="020B0604020202020204"/>
            </a:endParaRPr>
          </a:p>
        </p:txBody>
      </p:sp>
      <p:sp>
        <p:nvSpPr>
          <p:cNvPr id="19" name="Google Shape;798;p12"/>
          <p:cNvSpPr txBox="1"/>
          <p:nvPr/>
        </p:nvSpPr>
        <p:spPr>
          <a:xfrm>
            <a:off x="3647127" y="5107362"/>
            <a:ext cx="1547347" cy="215272"/>
          </a:xfrm>
          <a:prstGeom prst="rect">
            <a:avLst/>
          </a:prstGeom>
          <a:noFill/>
          <a:ln>
            <a:noFill/>
          </a:ln>
        </p:spPr>
        <p:txBody>
          <a:bodyPr spcFirstLastPara="1" wrap="square" lIns="0" tIns="0" rIns="0" bIns="0" anchor="ctr" anchorCtr="0">
            <a:noAutofit/>
          </a:bodyPr>
          <a:lstStyle/>
          <a:p>
            <a:pPr marL="0" marR="0" lvl="0" indent="0" algn="ctr" rtl="0">
              <a:lnSpc>
                <a:spcPct val="120000"/>
              </a:lnSpc>
              <a:spcBef>
                <a:spcPts val="0"/>
              </a:spcBef>
              <a:spcAft>
                <a:spcPts val="0"/>
              </a:spcAft>
              <a:buNone/>
            </a:pPr>
            <a:r>
              <a:rPr lang="zh-CN" sz="1600" b="1">
                <a:solidFill>
                  <a:srgbClr val="0180B5"/>
                </a:solidFill>
                <a:latin typeface="Arial" panose="020B0604020202020204"/>
                <a:ea typeface="Arial" panose="020B0604020202020204"/>
                <a:cs typeface="Arial" panose="020B0604020202020204"/>
                <a:sym typeface="Arial" panose="020B0604020202020204"/>
              </a:rPr>
              <a:t>6-10H</a:t>
            </a:r>
            <a:endParaRPr sz="1600" b="1">
              <a:solidFill>
                <a:srgbClr val="0180B5"/>
              </a:solidFill>
              <a:latin typeface="Arial" panose="020B0604020202020204"/>
              <a:ea typeface="Arial" panose="020B0604020202020204"/>
              <a:cs typeface="Arial" panose="020B0604020202020204"/>
              <a:sym typeface="Arial" panose="020B0604020202020204"/>
            </a:endParaRPr>
          </a:p>
        </p:txBody>
      </p:sp>
      <p:sp>
        <p:nvSpPr>
          <p:cNvPr id="20" name="Google Shape;799;p12"/>
          <p:cNvSpPr txBox="1"/>
          <p:nvPr/>
        </p:nvSpPr>
        <p:spPr>
          <a:xfrm>
            <a:off x="5624295" y="5097241"/>
            <a:ext cx="1406680" cy="215272"/>
          </a:xfrm>
          <a:prstGeom prst="rect">
            <a:avLst/>
          </a:prstGeom>
          <a:noFill/>
          <a:ln>
            <a:noFill/>
          </a:ln>
        </p:spPr>
        <p:txBody>
          <a:bodyPr spcFirstLastPara="1" wrap="square" lIns="0" tIns="0" rIns="0" bIns="0" anchor="ctr" anchorCtr="0">
            <a:noAutofit/>
          </a:bodyPr>
          <a:lstStyle/>
          <a:p>
            <a:pPr marL="0" marR="0" lvl="0" indent="0" algn="ctr" rtl="0">
              <a:lnSpc>
                <a:spcPct val="120000"/>
              </a:lnSpc>
              <a:spcBef>
                <a:spcPts val="0"/>
              </a:spcBef>
              <a:spcAft>
                <a:spcPts val="0"/>
              </a:spcAft>
              <a:buNone/>
            </a:pPr>
            <a:r>
              <a:rPr lang="zh-CN" sz="1600" b="1">
                <a:solidFill>
                  <a:srgbClr val="7F7F7F"/>
                </a:solidFill>
                <a:latin typeface="Arial" panose="020B0604020202020204"/>
                <a:ea typeface="Arial" panose="020B0604020202020204"/>
                <a:cs typeface="Arial" panose="020B0604020202020204"/>
                <a:sym typeface="Arial" panose="020B0604020202020204"/>
              </a:rPr>
              <a:t>2-6H</a:t>
            </a:r>
            <a:endParaRPr sz="1600" b="1">
              <a:solidFill>
                <a:srgbClr val="7F7F7F"/>
              </a:solidFill>
              <a:latin typeface="Arial" panose="020B0604020202020204"/>
              <a:ea typeface="Arial" panose="020B0604020202020204"/>
              <a:cs typeface="Arial" panose="020B0604020202020204"/>
              <a:sym typeface="Arial" panose="020B0604020202020204"/>
            </a:endParaRPr>
          </a:p>
        </p:txBody>
      </p:sp>
      <p:sp>
        <p:nvSpPr>
          <p:cNvPr id="21" name="Google Shape;800;p12"/>
          <p:cNvSpPr txBox="1"/>
          <p:nvPr/>
        </p:nvSpPr>
        <p:spPr>
          <a:xfrm>
            <a:off x="7566064" y="5097241"/>
            <a:ext cx="1406680" cy="215272"/>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zh-CN" sz="1600" b="1">
                <a:solidFill>
                  <a:srgbClr val="7F7F7F"/>
                </a:solidFill>
                <a:latin typeface="Arial" panose="020B0604020202020204"/>
                <a:ea typeface="Arial" panose="020B0604020202020204"/>
                <a:cs typeface="Arial" panose="020B0604020202020204"/>
                <a:sym typeface="Arial" panose="020B0604020202020204"/>
              </a:rPr>
              <a:t>吸入：3-5h</a:t>
            </a:r>
          </a:p>
          <a:p>
            <a:pPr marL="0" marR="0" lvl="0" indent="0" algn="ctr" rtl="0">
              <a:spcBef>
                <a:spcPts val="0"/>
              </a:spcBef>
              <a:spcAft>
                <a:spcPts val="0"/>
              </a:spcAft>
              <a:buNone/>
            </a:pPr>
            <a:r>
              <a:rPr lang="zh-CN" sz="1600" b="1">
                <a:solidFill>
                  <a:srgbClr val="7F7F7F"/>
                </a:solidFill>
                <a:latin typeface="Arial" panose="020B0604020202020204"/>
                <a:ea typeface="Arial" panose="020B0604020202020204"/>
                <a:cs typeface="Arial" panose="020B0604020202020204"/>
                <a:sym typeface="Arial" panose="020B0604020202020204"/>
              </a:rPr>
              <a:t>血：1.8h</a:t>
            </a:r>
            <a:endParaRPr sz="1600" b="1">
              <a:solidFill>
                <a:srgbClr val="7F7F7F"/>
              </a:solidFill>
              <a:latin typeface="Arial" panose="020B0604020202020204"/>
              <a:ea typeface="Arial" panose="020B0604020202020204"/>
              <a:cs typeface="Arial" panose="020B0604020202020204"/>
              <a:sym typeface="Arial" panose="020B0604020202020204"/>
            </a:endParaRPr>
          </a:p>
        </p:txBody>
      </p:sp>
      <p:sp>
        <p:nvSpPr>
          <p:cNvPr id="22" name="Google Shape;801;p12"/>
          <p:cNvSpPr txBox="1"/>
          <p:nvPr/>
        </p:nvSpPr>
        <p:spPr>
          <a:xfrm>
            <a:off x="9633363" y="5097241"/>
            <a:ext cx="1278799" cy="215272"/>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zh-CN" sz="1600" b="1">
                <a:solidFill>
                  <a:srgbClr val="7F7F7F"/>
                </a:solidFill>
                <a:latin typeface="Arial" panose="020B0604020202020204"/>
                <a:ea typeface="Arial" panose="020B0604020202020204"/>
                <a:cs typeface="Arial" panose="020B0604020202020204"/>
                <a:sym typeface="Arial" panose="020B0604020202020204"/>
              </a:rPr>
              <a:t>7.7-20.8h</a:t>
            </a:r>
            <a:endParaRPr sz="1600" b="1">
              <a:solidFill>
                <a:srgbClr val="7F7F7F"/>
              </a:solidFill>
              <a:latin typeface="Arial" panose="020B0604020202020204"/>
              <a:ea typeface="Arial" panose="020B0604020202020204"/>
              <a:cs typeface="Arial" panose="020B0604020202020204"/>
              <a:sym typeface="Arial" panose="020B0604020202020204"/>
            </a:endParaRPr>
          </a:p>
        </p:txBody>
      </p:sp>
      <p:sp>
        <p:nvSpPr>
          <p:cNvPr id="23" name="Google Shape;802;p12"/>
          <p:cNvSpPr txBox="1"/>
          <p:nvPr/>
        </p:nvSpPr>
        <p:spPr>
          <a:xfrm>
            <a:off x="1731448" y="1090787"/>
            <a:ext cx="1547347" cy="92271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zh-CN" sz="1600" b="1">
                <a:solidFill>
                  <a:srgbClr val="FFFFFF"/>
                </a:solidFill>
                <a:latin typeface="Arial" panose="020B0604020202020204"/>
                <a:ea typeface="Arial" panose="020B0604020202020204"/>
                <a:cs typeface="Arial" panose="020B0604020202020204"/>
                <a:sym typeface="Arial" panose="020B0604020202020204"/>
              </a:rPr>
              <a:t>玛巴洛沙韦</a:t>
            </a:r>
            <a:endParaRPr sz="1600" b="1">
              <a:solidFill>
                <a:srgbClr val="FFFFFF"/>
              </a:solidFill>
              <a:latin typeface="Arial" panose="020B0604020202020204"/>
              <a:ea typeface="Arial" panose="020B0604020202020204"/>
              <a:cs typeface="Arial" panose="020B0604020202020204"/>
              <a:sym typeface="Arial" panose="020B0604020202020204"/>
            </a:endParaRPr>
          </a:p>
          <a:p>
            <a:pPr marL="0" marR="0" lvl="0" indent="0" algn="ctr" rtl="0">
              <a:spcBef>
                <a:spcPts val="0"/>
              </a:spcBef>
              <a:spcAft>
                <a:spcPts val="0"/>
              </a:spcAft>
              <a:buNone/>
            </a:pPr>
            <a:r>
              <a:rPr lang="zh-CN" sz="1600" b="1">
                <a:solidFill>
                  <a:srgbClr val="FFFFFF"/>
                </a:solidFill>
                <a:latin typeface="Arial" panose="020B0604020202020204"/>
                <a:ea typeface="Arial" panose="020B0604020202020204"/>
                <a:cs typeface="Arial" panose="020B0604020202020204"/>
                <a:sym typeface="Arial" panose="020B0604020202020204"/>
              </a:rPr>
              <a:t>速福达*</a:t>
            </a:r>
            <a:endParaRPr sz="1600" b="1">
              <a:solidFill>
                <a:srgbClr val="FFFFFF"/>
              </a:solidFill>
              <a:latin typeface="Arial" panose="020B0604020202020204"/>
              <a:ea typeface="Arial" panose="020B0604020202020204"/>
              <a:cs typeface="Arial" panose="020B0604020202020204"/>
              <a:sym typeface="Arial" panose="020B0604020202020204"/>
            </a:endParaRPr>
          </a:p>
          <a:p>
            <a:pPr marL="0" marR="0" lvl="0" indent="0" algn="ctr" rtl="0">
              <a:spcBef>
                <a:spcPts val="0"/>
              </a:spcBef>
              <a:spcAft>
                <a:spcPts val="0"/>
              </a:spcAft>
              <a:buNone/>
            </a:pPr>
            <a:r>
              <a:rPr lang="zh-CN" sz="1600" b="1">
                <a:solidFill>
                  <a:srgbClr val="FFFFFF"/>
                </a:solidFill>
                <a:latin typeface="Arial" panose="020B0604020202020204"/>
                <a:ea typeface="Arial" panose="020B0604020202020204"/>
                <a:cs typeface="Arial" panose="020B0604020202020204"/>
                <a:sym typeface="Arial" panose="020B0604020202020204"/>
              </a:rPr>
              <a:t>片剂</a:t>
            </a:r>
            <a:endParaRPr sz="1600" b="1">
              <a:solidFill>
                <a:srgbClr val="FFFFFF"/>
              </a:solidFill>
              <a:latin typeface="Arial" panose="020B0604020202020204"/>
              <a:ea typeface="Arial" panose="020B0604020202020204"/>
              <a:cs typeface="Arial" panose="020B0604020202020204"/>
              <a:sym typeface="Arial" panose="020B0604020202020204"/>
            </a:endParaRPr>
          </a:p>
        </p:txBody>
      </p:sp>
      <p:sp>
        <p:nvSpPr>
          <p:cNvPr id="24" name="Google Shape;803;p12"/>
          <p:cNvSpPr txBox="1"/>
          <p:nvPr/>
        </p:nvSpPr>
        <p:spPr>
          <a:xfrm>
            <a:off x="3742059" y="1110872"/>
            <a:ext cx="1406680" cy="92271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zh-CN" sz="1600" b="1">
                <a:solidFill>
                  <a:srgbClr val="FFFFFF"/>
                </a:solidFill>
                <a:latin typeface="Arial" panose="020B0604020202020204"/>
                <a:ea typeface="Arial" panose="020B0604020202020204"/>
                <a:cs typeface="Arial" panose="020B0604020202020204"/>
                <a:sym typeface="Arial" panose="020B0604020202020204"/>
              </a:rPr>
              <a:t>奥司他韦</a:t>
            </a:r>
            <a:endParaRPr sz="1600" b="1">
              <a:solidFill>
                <a:srgbClr val="FFFFFF"/>
              </a:solidFill>
              <a:latin typeface="Arial" panose="020B0604020202020204"/>
              <a:ea typeface="Arial" panose="020B0604020202020204"/>
              <a:cs typeface="Arial" panose="020B0604020202020204"/>
              <a:sym typeface="Arial" panose="020B0604020202020204"/>
            </a:endParaRPr>
          </a:p>
          <a:p>
            <a:pPr marL="0" marR="0" lvl="0" indent="0" algn="ctr" rtl="0">
              <a:spcBef>
                <a:spcPts val="0"/>
              </a:spcBef>
              <a:spcAft>
                <a:spcPts val="0"/>
              </a:spcAft>
              <a:buNone/>
            </a:pPr>
            <a:r>
              <a:rPr lang="zh-CN" sz="1600" b="1">
                <a:solidFill>
                  <a:srgbClr val="FFFFFF"/>
                </a:solidFill>
                <a:latin typeface="Arial" panose="020B0604020202020204"/>
                <a:ea typeface="Arial" panose="020B0604020202020204"/>
                <a:cs typeface="Arial" panose="020B0604020202020204"/>
                <a:sym typeface="Arial" panose="020B0604020202020204"/>
              </a:rPr>
              <a:t>达菲</a:t>
            </a:r>
            <a:r>
              <a:rPr lang="zh-CN" sz="1600" b="1" baseline="30000">
                <a:solidFill>
                  <a:srgbClr val="FFFFFF"/>
                </a:solidFill>
                <a:latin typeface="Arial" panose="020B0604020202020204"/>
                <a:ea typeface="Arial" panose="020B0604020202020204"/>
                <a:cs typeface="Arial" panose="020B0604020202020204"/>
                <a:sym typeface="Arial" panose="020B0604020202020204"/>
              </a:rPr>
              <a:t>┼</a:t>
            </a:r>
            <a:endParaRPr sz="1600" b="1" baseline="30000">
              <a:solidFill>
                <a:srgbClr val="FFFFFF"/>
              </a:solidFill>
              <a:latin typeface="Arial" panose="020B0604020202020204"/>
              <a:ea typeface="Arial" panose="020B0604020202020204"/>
              <a:cs typeface="Arial" panose="020B0604020202020204"/>
              <a:sym typeface="Arial" panose="020B0604020202020204"/>
            </a:endParaRPr>
          </a:p>
          <a:p>
            <a:pPr marL="0" marR="0" lvl="0" indent="0" algn="ctr" rtl="0">
              <a:spcBef>
                <a:spcPts val="0"/>
              </a:spcBef>
              <a:spcAft>
                <a:spcPts val="0"/>
              </a:spcAft>
              <a:buNone/>
            </a:pPr>
            <a:r>
              <a:rPr lang="zh-CN" sz="1600">
                <a:solidFill>
                  <a:srgbClr val="FFFFFF"/>
                </a:solidFill>
                <a:latin typeface="Arial" panose="020B0604020202020204"/>
                <a:ea typeface="Arial" panose="020B0604020202020204"/>
                <a:cs typeface="Arial" panose="020B0604020202020204"/>
                <a:sym typeface="Arial" panose="020B0604020202020204"/>
              </a:rPr>
              <a:t>胶囊</a:t>
            </a:r>
            <a:endParaRPr sz="1600">
              <a:solidFill>
                <a:srgbClr val="FFFFFF"/>
              </a:solidFill>
              <a:latin typeface="Arial" panose="020B0604020202020204"/>
              <a:ea typeface="Arial" panose="020B0604020202020204"/>
              <a:cs typeface="Arial" panose="020B0604020202020204"/>
              <a:sym typeface="Arial" panose="020B0604020202020204"/>
            </a:endParaRPr>
          </a:p>
        </p:txBody>
      </p:sp>
      <p:sp>
        <p:nvSpPr>
          <p:cNvPr id="25" name="Google Shape;804;p12"/>
          <p:cNvSpPr txBox="1"/>
          <p:nvPr/>
        </p:nvSpPr>
        <p:spPr>
          <a:xfrm>
            <a:off x="5807188" y="1098922"/>
            <a:ext cx="1162545" cy="92271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zh-CN" sz="1600" b="1">
                <a:solidFill>
                  <a:srgbClr val="FFFFFF"/>
                </a:solidFill>
                <a:latin typeface="Arial" panose="020B0604020202020204"/>
                <a:ea typeface="Arial" panose="020B0604020202020204"/>
                <a:cs typeface="Arial" panose="020B0604020202020204"/>
                <a:sym typeface="Arial" panose="020B0604020202020204"/>
              </a:rPr>
              <a:t>法维拉韦</a:t>
            </a:r>
            <a:endParaRPr sz="1600" b="1">
              <a:solidFill>
                <a:srgbClr val="FFFFFF"/>
              </a:solidFill>
              <a:latin typeface="Arial" panose="020B0604020202020204"/>
              <a:ea typeface="Arial" panose="020B0604020202020204"/>
              <a:cs typeface="Arial" panose="020B0604020202020204"/>
              <a:sym typeface="Arial" panose="020B0604020202020204"/>
            </a:endParaRPr>
          </a:p>
          <a:p>
            <a:pPr marL="0" marR="0" lvl="0" indent="0" algn="ctr" rtl="0">
              <a:spcBef>
                <a:spcPts val="0"/>
              </a:spcBef>
              <a:spcAft>
                <a:spcPts val="0"/>
              </a:spcAft>
              <a:buNone/>
            </a:pPr>
            <a:r>
              <a:rPr lang="zh-CN" sz="1600">
                <a:solidFill>
                  <a:srgbClr val="FFFFFF"/>
                </a:solidFill>
                <a:latin typeface="Arial" panose="020B0604020202020204"/>
                <a:ea typeface="Arial" panose="020B0604020202020204"/>
                <a:cs typeface="Arial" panose="020B0604020202020204"/>
                <a:sym typeface="Arial" panose="020B0604020202020204"/>
              </a:rPr>
              <a:t>Favipiravir</a:t>
            </a:r>
            <a:endParaRPr sz="1600" b="1" baseline="30000">
              <a:solidFill>
                <a:srgbClr val="FFFFFF"/>
              </a:solidFill>
              <a:latin typeface="Arial" panose="020B0604020202020204"/>
              <a:ea typeface="Arial" panose="020B0604020202020204"/>
              <a:cs typeface="Arial" panose="020B0604020202020204"/>
              <a:sym typeface="Arial" panose="020B0604020202020204"/>
            </a:endParaRPr>
          </a:p>
          <a:p>
            <a:pPr marL="0" marR="0" lvl="0" indent="0" algn="ctr" rtl="0">
              <a:spcBef>
                <a:spcPts val="0"/>
              </a:spcBef>
              <a:spcAft>
                <a:spcPts val="0"/>
              </a:spcAft>
              <a:buNone/>
            </a:pPr>
            <a:r>
              <a:rPr lang="zh-CN" sz="1600">
                <a:solidFill>
                  <a:srgbClr val="FFFFFF"/>
                </a:solidFill>
                <a:latin typeface="Arial" panose="020B0604020202020204"/>
                <a:ea typeface="Arial" panose="020B0604020202020204"/>
                <a:cs typeface="Arial" panose="020B0604020202020204"/>
                <a:sym typeface="Arial" panose="020B0604020202020204"/>
              </a:rPr>
              <a:t>片剂</a:t>
            </a:r>
            <a:endParaRPr sz="1600">
              <a:solidFill>
                <a:srgbClr val="FFFFFF"/>
              </a:solidFill>
              <a:latin typeface="Arial" panose="020B0604020202020204"/>
              <a:ea typeface="Arial" panose="020B0604020202020204"/>
              <a:cs typeface="Arial" panose="020B0604020202020204"/>
              <a:sym typeface="Arial" panose="020B0604020202020204"/>
            </a:endParaRPr>
          </a:p>
        </p:txBody>
      </p:sp>
      <p:sp>
        <p:nvSpPr>
          <p:cNvPr id="26" name="Google Shape;805;p12"/>
          <p:cNvSpPr txBox="1"/>
          <p:nvPr/>
        </p:nvSpPr>
        <p:spPr>
          <a:xfrm>
            <a:off x="7740814" y="1098922"/>
            <a:ext cx="1197377" cy="92271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zh-CN" sz="1600" b="1">
                <a:solidFill>
                  <a:srgbClr val="FFFFFF"/>
                </a:solidFill>
                <a:latin typeface="Arial" panose="020B0604020202020204"/>
                <a:ea typeface="Arial" panose="020B0604020202020204"/>
                <a:cs typeface="Arial" panose="020B0604020202020204"/>
                <a:sym typeface="Arial" panose="020B0604020202020204"/>
              </a:rPr>
              <a:t>扎那米韦</a:t>
            </a:r>
            <a:endParaRPr sz="1600" b="1">
              <a:solidFill>
                <a:srgbClr val="FFFFFF"/>
              </a:solidFill>
              <a:latin typeface="Arial" panose="020B0604020202020204"/>
              <a:ea typeface="Arial" panose="020B0604020202020204"/>
              <a:cs typeface="Arial" panose="020B0604020202020204"/>
              <a:sym typeface="Arial" panose="020B0604020202020204"/>
            </a:endParaRPr>
          </a:p>
          <a:p>
            <a:pPr marL="0" marR="0" lvl="0" indent="0" algn="ctr" rtl="0">
              <a:spcBef>
                <a:spcPts val="0"/>
              </a:spcBef>
              <a:spcAft>
                <a:spcPts val="0"/>
              </a:spcAft>
              <a:buNone/>
            </a:pPr>
            <a:r>
              <a:rPr lang="zh-CN" sz="1600">
                <a:solidFill>
                  <a:srgbClr val="FFFFFF"/>
                </a:solidFill>
                <a:latin typeface="Arial" panose="020B0604020202020204"/>
                <a:ea typeface="Arial" panose="020B0604020202020204"/>
                <a:cs typeface="Arial" panose="020B0604020202020204"/>
                <a:sym typeface="Arial" panose="020B0604020202020204"/>
              </a:rPr>
              <a:t>依乐韦</a:t>
            </a:r>
            <a:r>
              <a:rPr lang="zh-CN" sz="1600" b="1" baseline="30000">
                <a:solidFill>
                  <a:srgbClr val="FFFFFF"/>
                </a:solidFill>
                <a:latin typeface="Arial" panose="020B0604020202020204"/>
                <a:ea typeface="Arial" panose="020B0604020202020204"/>
                <a:cs typeface="Arial" panose="020B0604020202020204"/>
                <a:sym typeface="Arial" panose="020B0604020202020204"/>
              </a:rPr>
              <a:t>§</a:t>
            </a:r>
            <a:endParaRPr sz="1600" b="1" baseline="30000">
              <a:solidFill>
                <a:srgbClr val="FFFFFF"/>
              </a:solidFill>
              <a:latin typeface="Arial" panose="020B0604020202020204"/>
              <a:ea typeface="Arial" panose="020B0604020202020204"/>
              <a:cs typeface="Arial" panose="020B0604020202020204"/>
              <a:sym typeface="Arial" panose="020B0604020202020204"/>
            </a:endParaRPr>
          </a:p>
          <a:p>
            <a:pPr marL="0" marR="0" lvl="0" indent="0" algn="ctr" rtl="0">
              <a:spcBef>
                <a:spcPts val="0"/>
              </a:spcBef>
              <a:spcAft>
                <a:spcPts val="0"/>
              </a:spcAft>
              <a:buNone/>
            </a:pPr>
            <a:r>
              <a:rPr lang="zh-CN" sz="1600">
                <a:solidFill>
                  <a:srgbClr val="FFFFFF"/>
                </a:solidFill>
                <a:latin typeface="Arial" panose="020B0604020202020204"/>
                <a:ea typeface="Arial" panose="020B0604020202020204"/>
                <a:cs typeface="Arial" panose="020B0604020202020204"/>
                <a:sym typeface="Arial" panose="020B0604020202020204"/>
              </a:rPr>
              <a:t>吸入粉雾剂</a:t>
            </a:r>
            <a:endParaRPr sz="1600">
              <a:solidFill>
                <a:srgbClr val="FFFFFF"/>
              </a:solidFill>
              <a:latin typeface="Arial" panose="020B0604020202020204"/>
              <a:ea typeface="Arial" panose="020B0604020202020204"/>
              <a:cs typeface="Arial" panose="020B0604020202020204"/>
              <a:sym typeface="Arial" panose="020B0604020202020204"/>
            </a:endParaRPr>
          </a:p>
        </p:txBody>
      </p:sp>
      <p:sp>
        <p:nvSpPr>
          <p:cNvPr id="27" name="Google Shape;806;p12"/>
          <p:cNvSpPr txBox="1"/>
          <p:nvPr/>
        </p:nvSpPr>
        <p:spPr>
          <a:xfrm>
            <a:off x="9328386" y="1098922"/>
            <a:ext cx="1888752" cy="92271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zh-CN" sz="1600" b="1" dirty="0">
                <a:solidFill>
                  <a:srgbClr val="FFFFFF"/>
                </a:solidFill>
                <a:latin typeface="Arial" panose="020B0604020202020204"/>
                <a:ea typeface="Arial" panose="020B0604020202020204"/>
                <a:cs typeface="Arial" panose="020B0604020202020204"/>
                <a:sym typeface="Arial" panose="020B0604020202020204"/>
              </a:rPr>
              <a:t>帕拉米韦</a:t>
            </a:r>
            <a:endParaRPr sz="1600" b="1" dirty="0">
              <a:solidFill>
                <a:srgbClr val="FFFFFF"/>
              </a:solidFill>
              <a:latin typeface="Arial" panose="020B0604020202020204"/>
              <a:ea typeface="Arial" panose="020B0604020202020204"/>
              <a:cs typeface="Arial" panose="020B0604020202020204"/>
              <a:sym typeface="Arial" panose="020B0604020202020204"/>
            </a:endParaRPr>
          </a:p>
          <a:p>
            <a:pPr marL="0" marR="0" lvl="0" indent="0" algn="ctr" rtl="0">
              <a:spcBef>
                <a:spcPts val="0"/>
              </a:spcBef>
              <a:spcAft>
                <a:spcPts val="0"/>
              </a:spcAft>
              <a:buNone/>
            </a:pPr>
            <a:r>
              <a:rPr lang="zh-CN" sz="1600" b="1" dirty="0">
                <a:solidFill>
                  <a:srgbClr val="FFFFFF"/>
                </a:solidFill>
                <a:latin typeface="Arial" panose="020B0604020202020204"/>
                <a:ea typeface="Arial" panose="020B0604020202020204"/>
                <a:cs typeface="Arial" panose="020B0604020202020204"/>
                <a:sym typeface="Arial" panose="020B0604020202020204"/>
              </a:rPr>
              <a:t>Alpivab/Rapivab</a:t>
            </a:r>
            <a:r>
              <a:rPr lang="zh-CN" sz="1600" b="1" baseline="30000" dirty="0">
                <a:solidFill>
                  <a:srgbClr val="FFFFFF"/>
                </a:solidFill>
                <a:latin typeface="Arial" panose="020B0604020202020204"/>
                <a:ea typeface="Arial" panose="020B0604020202020204"/>
                <a:cs typeface="Arial" panose="020B0604020202020204"/>
                <a:sym typeface="Arial" panose="020B0604020202020204"/>
              </a:rPr>
              <a:t>¶</a:t>
            </a:r>
          </a:p>
          <a:p>
            <a:pPr marL="0" marR="0" lvl="0" indent="0" algn="ctr" rtl="0">
              <a:spcBef>
                <a:spcPts val="0"/>
              </a:spcBef>
              <a:spcAft>
                <a:spcPts val="0"/>
              </a:spcAft>
              <a:buNone/>
            </a:pPr>
            <a:r>
              <a:rPr lang="zh-CN" sz="1600" dirty="0">
                <a:solidFill>
                  <a:srgbClr val="FFFFFF"/>
                </a:solidFill>
                <a:latin typeface="Arial" panose="020B0604020202020204"/>
                <a:ea typeface="Arial" panose="020B0604020202020204"/>
                <a:cs typeface="Arial" panose="020B0604020202020204"/>
                <a:sym typeface="Arial" panose="020B0604020202020204"/>
              </a:rPr>
              <a:t>Ⅳ输液</a:t>
            </a:r>
            <a:endParaRPr sz="1600" dirty="0">
              <a:solidFill>
                <a:srgbClr val="FFFFFF"/>
              </a:solidFill>
              <a:latin typeface="Arial" panose="020B0604020202020204"/>
              <a:ea typeface="Arial" panose="020B0604020202020204"/>
              <a:cs typeface="Arial" panose="020B0604020202020204"/>
              <a:sym typeface="Arial" panose="020B0604020202020204"/>
            </a:endParaRPr>
          </a:p>
        </p:txBody>
      </p:sp>
      <p:sp>
        <p:nvSpPr>
          <p:cNvPr id="28" name="Google Shape;807;p12"/>
          <p:cNvSpPr txBox="1"/>
          <p:nvPr/>
        </p:nvSpPr>
        <p:spPr>
          <a:xfrm>
            <a:off x="429407" y="5118111"/>
            <a:ext cx="1162545" cy="215272"/>
          </a:xfrm>
          <a:prstGeom prst="rect">
            <a:avLst/>
          </a:prstGeom>
          <a:noFill/>
          <a:ln>
            <a:noFill/>
          </a:ln>
        </p:spPr>
        <p:txBody>
          <a:bodyPr spcFirstLastPara="1" wrap="square" lIns="0" tIns="0" rIns="0" bIns="0" anchor="ctr" anchorCtr="0">
            <a:noAutofit/>
          </a:bodyPr>
          <a:lstStyle/>
          <a:p>
            <a:pPr marL="0" marR="0" lvl="0" indent="0" algn="ctr" rtl="0">
              <a:lnSpc>
                <a:spcPct val="120000"/>
              </a:lnSpc>
              <a:spcBef>
                <a:spcPts val="0"/>
              </a:spcBef>
              <a:spcAft>
                <a:spcPts val="0"/>
              </a:spcAft>
              <a:buNone/>
            </a:pPr>
            <a:r>
              <a:rPr lang="zh-CN" sz="1600" b="1">
                <a:solidFill>
                  <a:srgbClr val="C00000"/>
                </a:solidFill>
                <a:latin typeface="Arial" panose="020B0604020202020204"/>
                <a:ea typeface="Arial" panose="020B0604020202020204"/>
                <a:cs typeface="Arial" panose="020B0604020202020204"/>
                <a:sym typeface="Arial" panose="020B0604020202020204"/>
              </a:rPr>
              <a:t>半衰期</a:t>
            </a:r>
            <a:endParaRPr sz="1600" b="1">
              <a:solidFill>
                <a:srgbClr val="C00000"/>
              </a:solidFill>
              <a:latin typeface="Arial" panose="020B0604020202020204"/>
              <a:ea typeface="Arial" panose="020B0604020202020204"/>
              <a:cs typeface="Arial" panose="020B0604020202020204"/>
              <a:sym typeface="Arial" panose="020B0604020202020204"/>
            </a:endParaRPr>
          </a:p>
        </p:txBody>
      </p:sp>
      <p:grpSp>
        <p:nvGrpSpPr>
          <p:cNvPr id="29" name="Google Shape;808;p12"/>
          <p:cNvGrpSpPr/>
          <p:nvPr/>
        </p:nvGrpSpPr>
        <p:grpSpPr>
          <a:xfrm>
            <a:off x="1731448" y="2550974"/>
            <a:ext cx="1547347" cy="1697342"/>
            <a:chOff x="1946136" y="2874693"/>
            <a:chExt cx="1547549" cy="1523115"/>
          </a:xfrm>
        </p:grpSpPr>
        <p:cxnSp>
          <p:nvCxnSpPr>
            <p:cNvPr id="30" name="Google Shape;809;p12"/>
            <p:cNvCxnSpPr/>
            <p:nvPr/>
          </p:nvCxnSpPr>
          <p:spPr>
            <a:xfrm>
              <a:off x="1946136" y="2874693"/>
              <a:ext cx="1547549" cy="0"/>
            </a:xfrm>
            <a:prstGeom prst="straightConnector1">
              <a:avLst/>
            </a:prstGeom>
            <a:noFill/>
            <a:ln w="9525" cap="flat" cmpd="sng">
              <a:solidFill>
                <a:srgbClr val="11278B"/>
              </a:solidFill>
              <a:prstDash val="dash"/>
              <a:miter lim="800000"/>
              <a:headEnd type="none" w="sm" len="sm"/>
              <a:tailEnd type="none" w="sm" len="sm"/>
            </a:ln>
          </p:spPr>
        </p:cxnSp>
        <p:cxnSp>
          <p:nvCxnSpPr>
            <p:cNvPr id="31" name="Google Shape;810;p12"/>
            <p:cNvCxnSpPr/>
            <p:nvPr/>
          </p:nvCxnSpPr>
          <p:spPr>
            <a:xfrm>
              <a:off x="1946136" y="3382398"/>
              <a:ext cx="1547549" cy="0"/>
            </a:xfrm>
            <a:prstGeom prst="straightConnector1">
              <a:avLst/>
            </a:prstGeom>
            <a:noFill/>
            <a:ln w="9525" cap="flat" cmpd="sng">
              <a:solidFill>
                <a:srgbClr val="11278B"/>
              </a:solidFill>
              <a:prstDash val="dash"/>
              <a:miter lim="800000"/>
              <a:headEnd type="none" w="sm" len="sm"/>
              <a:tailEnd type="none" w="sm" len="sm"/>
            </a:ln>
          </p:spPr>
        </p:cxnSp>
        <p:cxnSp>
          <p:nvCxnSpPr>
            <p:cNvPr id="32" name="Google Shape;811;p12"/>
            <p:cNvCxnSpPr/>
            <p:nvPr/>
          </p:nvCxnSpPr>
          <p:spPr>
            <a:xfrm>
              <a:off x="1946136" y="3890103"/>
              <a:ext cx="1547549" cy="0"/>
            </a:xfrm>
            <a:prstGeom prst="straightConnector1">
              <a:avLst/>
            </a:prstGeom>
            <a:noFill/>
            <a:ln w="9525" cap="flat" cmpd="sng">
              <a:solidFill>
                <a:srgbClr val="11278B"/>
              </a:solidFill>
              <a:prstDash val="dash"/>
              <a:miter lim="800000"/>
              <a:headEnd type="none" w="sm" len="sm"/>
              <a:tailEnd type="none" w="sm" len="sm"/>
            </a:ln>
          </p:spPr>
        </p:cxnSp>
        <p:cxnSp>
          <p:nvCxnSpPr>
            <p:cNvPr id="33" name="Google Shape;812;p12"/>
            <p:cNvCxnSpPr/>
            <p:nvPr/>
          </p:nvCxnSpPr>
          <p:spPr>
            <a:xfrm>
              <a:off x="1946136" y="4397808"/>
              <a:ext cx="1547549" cy="0"/>
            </a:xfrm>
            <a:prstGeom prst="straightConnector1">
              <a:avLst/>
            </a:prstGeom>
            <a:noFill/>
            <a:ln w="9525" cap="flat" cmpd="sng">
              <a:solidFill>
                <a:srgbClr val="11278B"/>
              </a:solidFill>
              <a:prstDash val="dash"/>
              <a:miter lim="800000"/>
              <a:headEnd type="none" w="sm" len="sm"/>
              <a:tailEnd type="none" w="sm" len="sm"/>
            </a:ln>
          </p:spPr>
        </p:cxnSp>
      </p:grpSp>
      <p:grpSp>
        <p:nvGrpSpPr>
          <p:cNvPr id="34" name="Google Shape;813;p12"/>
          <p:cNvGrpSpPr/>
          <p:nvPr/>
        </p:nvGrpSpPr>
        <p:grpSpPr>
          <a:xfrm>
            <a:off x="3664254" y="2550974"/>
            <a:ext cx="1547347" cy="1697342"/>
            <a:chOff x="1946136" y="2874693"/>
            <a:chExt cx="1547549" cy="1523115"/>
          </a:xfrm>
        </p:grpSpPr>
        <p:cxnSp>
          <p:nvCxnSpPr>
            <p:cNvPr id="35" name="Google Shape;814;p12"/>
            <p:cNvCxnSpPr/>
            <p:nvPr/>
          </p:nvCxnSpPr>
          <p:spPr>
            <a:xfrm>
              <a:off x="1946136" y="2874693"/>
              <a:ext cx="1547549" cy="0"/>
            </a:xfrm>
            <a:prstGeom prst="straightConnector1">
              <a:avLst/>
            </a:prstGeom>
            <a:noFill/>
            <a:ln w="9525" cap="flat" cmpd="sng">
              <a:solidFill>
                <a:srgbClr val="11278B"/>
              </a:solidFill>
              <a:prstDash val="dash"/>
              <a:miter lim="800000"/>
              <a:headEnd type="none" w="sm" len="sm"/>
              <a:tailEnd type="none" w="sm" len="sm"/>
            </a:ln>
          </p:spPr>
        </p:cxnSp>
        <p:cxnSp>
          <p:nvCxnSpPr>
            <p:cNvPr id="36" name="Google Shape;815;p12"/>
            <p:cNvCxnSpPr/>
            <p:nvPr/>
          </p:nvCxnSpPr>
          <p:spPr>
            <a:xfrm>
              <a:off x="1946136" y="3382398"/>
              <a:ext cx="1547549" cy="0"/>
            </a:xfrm>
            <a:prstGeom prst="straightConnector1">
              <a:avLst/>
            </a:prstGeom>
            <a:noFill/>
            <a:ln w="9525" cap="flat" cmpd="sng">
              <a:solidFill>
                <a:srgbClr val="11278B"/>
              </a:solidFill>
              <a:prstDash val="dash"/>
              <a:miter lim="800000"/>
              <a:headEnd type="none" w="sm" len="sm"/>
              <a:tailEnd type="none" w="sm" len="sm"/>
            </a:ln>
          </p:spPr>
        </p:cxnSp>
        <p:cxnSp>
          <p:nvCxnSpPr>
            <p:cNvPr id="37" name="Google Shape;816;p12"/>
            <p:cNvCxnSpPr/>
            <p:nvPr/>
          </p:nvCxnSpPr>
          <p:spPr>
            <a:xfrm>
              <a:off x="1946136" y="3890103"/>
              <a:ext cx="1547549" cy="0"/>
            </a:xfrm>
            <a:prstGeom prst="straightConnector1">
              <a:avLst/>
            </a:prstGeom>
            <a:noFill/>
            <a:ln w="9525" cap="flat" cmpd="sng">
              <a:solidFill>
                <a:srgbClr val="11278B"/>
              </a:solidFill>
              <a:prstDash val="dash"/>
              <a:miter lim="800000"/>
              <a:headEnd type="none" w="sm" len="sm"/>
              <a:tailEnd type="none" w="sm" len="sm"/>
            </a:ln>
          </p:spPr>
        </p:cxnSp>
        <p:cxnSp>
          <p:nvCxnSpPr>
            <p:cNvPr id="38" name="Google Shape;817;p12"/>
            <p:cNvCxnSpPr/>
            <p:nvPr/>
          </p:nvCxnSpPr>
          <p:spPr>
            <a:xfrm>
              <a:off x="1946136" y="4397808"/>
              <a:ext cx="1547549" cy="0"/>
            </a:xfrm>
            <a:prstGeom prst="straightConnector1">
              <a:avLst/>
            </a:prstGeom>
            <a:noFill/>
            <a:ln w="9525" cap="flat" cmpd="sng">
              <a:solidFill>
                <a:srgbClr val="11278B"/>
              </a:solidFill>
              <a:prstDash val="dash"/>
              <a:miter lim="800000"/>
              <a:headEnd type="none" w="sm" len="sm"/>
              <a:tailEnd type="none" w="sm" len="sm"/>
            </a:ln>
          </p:spPr>
        </p:cxnSp>
      </p:grpSp>
      <p:grpSp>
        <p:nvGrpSpPr>
          <p:cNvPr id="39" name="Google Shape;818;p12"/>
          <p:cNvGrpSpPr/>
          <p:nvPr/>
        </p:nvGrpSpPr>
        <p:grpSpPr>
          <a:xfrm>
            <a:off x="5620909" y="2550974"/>
            <a:ext cx="1547347" cy="1697342"/>
            <a:chOff x="1946136" y="2874693"/>
            <a:chExt cx="1547549" cy="1523115"/>
          </a:xfrm>
        </p:grpSpPr>
        <p:cxnSp>
          <p:nvCxnSpPr>
            <p:cNvPr id="40" name="Google Shape;819;p12"/>
            <p:cNvCxnSpPr/>
            <p:nvPr/>
          </p:nvCxnSpPr>
          <p:spPr>
            <a:xfrm>
              <a:off x="1946136" y="2874693"/>
              <a:ext cx="1547549" cy="0"/>
            </a:xfrm>
            <a:prstGeom prst="straightConnector1">
              <a:avLst/>
            </a:prstGeom>
            <a:noFill/>
            <a:ln w="9525" cap="flat" cmpd="sng">
              <a:solidFill>
                <a:srgbClr val="7F7F7F"/>
              </a:solidFill>
              <a:prstDash val="dash"/>
              <a:miter lim="800000"/>
              <a:headEnd type="none" w="sm" len="sm"/>
              <a:tailEnd type="none" w="sm" len="sm"/>
            </a:ln>
          </p:spPr>
        </p:cxnSp>
        <p:cxnSp>
          <p:nvCxnSpPr>
            <p:cNvPr id="41" name="Google Shape;820;p12"/>
            <p:cNvCxnSpPr/>
            <p:nvPr/>
          </p:nvCxnSpPr>
          <p:spPr>
            <a:xfrm>
              <a:off x="1946136" y="3382398"/>
              <a:ext cx="1547549" cy="0"/>
            </a:xfrm>
            <a:prstGeom prst="straightConnector1">
              <a:avLst/>
            </a:prstGeom>
            <a:noFill/>
            <a:ln w="9525" cap="flat" cmpd="sng">
              <a:solidFill>
                <a:srgbClr val="7F7F7F"/>
              </a:solidFill>
              <a:prstDash val="dash"/>
              <a:miter lim="800000"/>
              <a:headEnd type="none" w="sm" len="sm"/>
              <a:tailEnd type="none" w="sm" len="sm"/>
            </a:ln>
          </p:spPr>
        </p:cxnSp>
        <p:cxnSp>
          <p:nvCxnSpPr>
            <p:cNvPr id="42" name="Google Shape;821;p12"/>
            <p:cNvCxnSpPr/>
            <p:nvPr/>
          </p:nvCxnSpPr>
          <p:spPr>
            <a:xfrm>
              <a:off x="1946136" y="3890103"/>
              <a:ext cx="1547549" cy="0"/>
            </a:xfrm>
            <a:prstGeom prst="straightConnector1">
              <a:avLst/>
            </a:prstGeom>
            <a:noFill/>
            <a:ln w="9525" cap="flat" cmpd="sng">
              <a:solidFill>
                <a:srgbClr val="7F7F7F"/>
              </a:solidFill>
              <a:prstDash val="dash"/>
              <a:miter lim="800000"/>
              <a:headEnd type="none" w="sm" len="sm"/>
              <a:tailEnd type="none" w="sm" len="sm"/>
            </a:ln>
          </p:spPr>
        </p:cxnSp>
        <p:cxnSp>
          <p:nvCxnSpPr>
            <p:cNvPr id="43" name="Google Shape;822;p12"/>
            <p:cNvCxnSpPr/>
            <p:nvPr/>
          </p:nvCxnSpPr>
          <p:spPr>
            <a:xfrm>
              <a:off x="1946136" y="4397808"/>
              <a:ext cx="1547549" cy="0"/>
            </a:xfrm>
            <a:prstGeom prst="straightConnector1">
              <a:avLst/>
            </a:prstGeom>
            <a:noFill/>
            <a:ln w="9525" cap="flat" cmpd="sng">
              <a:solidFill>
                <a:srgbClr val="7F7F7F"/>
              </a:solidFill>
              <a:prstDash val="dash"/>
              <a:miter lim="800000"/>
              <a:headEnd type="none" w="sm" len="sm"/>
              <a:tailEnd type="none" w="sm" len="sm"/>
            </a:ln>
          </p:spPr>
        </p:cxnSp>
      </p:grpSp>
      <p:grpSp>
        <p:nvGrpSpPr>
          <p:cNvPr id="44" name="Google Shape;823;p12"/>
          <p:cNvGrpSpPr/>
          <p:nvPr/>
        </p:nvGrpSpPr>
        <p:grpSpPr>
          <a:xfrm>
            <a:off x="7557342" y="2550974"/>
            <a:ext cx="1547347" cy="1697342"/>
            <a:chOff x="1946136" y="2874693"/>
            <a:chExt cx="1547549" cy="1523115"/>
          </a:xfrm>
        </p:grpSpPr>
        <p:cxnSp>
          <p:nvCxnSpPr>
            <p:cNvPr id="45" name="Google Shape;824;p12"/>
            <p:cNvCxnSpPr/>
            <p:nvPr/>
          </p:nvCxnSpPr>
          <p:spPr>
            <a:xfrm>
              <a:off x="1946136" y="2874693"/>
              <a:ext cx="1547549" cy="0"/>
            </a:xfrm>
            <a:prstGeom prst="straightConnector1">
              <a:avLst/>
            </a:prstGeom>
            <a:noFill/>
            <a:ln w="9525" cap="flat" cmpd="sng">
              <a:solidFill>
                <a:srgbClr val="7F7F7F"/>
              </a:solidFill>
              <a:prstDash val="dash"/>
              <a:miter lim="800000"/>
              <a:headEnd type="none" w="sm" len="sm"/>
              <a:tailEnd type="none" w="sm" len="sm"/>
            </a:ln>
          </p:spPr>
        </p:cxnSp>
        <p:cxnSp>
          <p:nvCxnSpPr>
            <p:cNvPr id="46" name="Google Shape;825;p12"/>
            <p:cNvCxnSpPr/>
            <p:nvPr/>
          </p:nvCxnSpPr>
          <p:spPr>
            <a:xfrm>
              <a:off x="1946136" y="3382398"/>
              <a:ext cx="1547549" cy="0"/>
            </a:xfrm>
            <a:prstGeom prst="straightConnector1">
              <a:avLst/>
            </a:prstGeom>
            <a:noFill/>
            <a:ln w="9525" cap="flat" cmpd="sng">
              <a:solidFill>
                <a:srgbClr val="7F7F7F"/>
              </a:solidFill>
              <a:prstDash val="dash"/>
              <a:miter lim="800000"/>
              <a:headEnd type="none" w="sm" len="sm"/>
              <a:tailEnd type="none" w="sm" len="sm"/>
            </a:ln>
          </p:spPr>
        </p:cxnSp>
        <p:cxnSp>
          <p:nvCxnSpPr>
            <p:cNvPr id="47" name="Google Shape;826;p12"/>
            <p:cNvCxnSpPr/>
            <p:nvPr/>
          </p:nvCxnSpPr>
          <p:spPr>
            <a:xfrm>
              <a:off x="1946136" y="3890103"/>
              <a:ext cx="1547549" cy="0"/>
            </a:xfrm>
            <a:prstGeom prst="straightConnector1">
              <a:avLst/>
            </a:prstGeom>
            <a:noFill/>
            <a:ln w="9525" cap="flat" cmpd="sng">
              <a:solidFill>
                <a:srgbClr val="7F7F7F"/>
              </a:solidFill>
              <a:prstDash val="dash"/>
              <a:miter lim="800000"/>
              <a:headEnd type="none" w="sm" len="sm"/>
              <a:tailEnd type="none" w="sm" len="sm"/>
            </a:ln>
          </p:spPr>
        </p:cxnSp>
        <p:cxnSp>
          <p:nvCxnSpPr>
            <p:cNvPr id="48" name="Google Shape;827;p12"/>
            <p:cNvCxnSpPr/>
            <p:nvPr/>
          </p:nvCxnSpPr>
          <p:spPr>
            <a:xfrm>
              <a:off x="1946136" y="4397808"/>
              <a:ext cx="1547549" cy="0"/>
            </a:xfrm>
            <a:prstGeom prst="straightConnector1">
              <a:avLst/>
            </a:prstGeom>
            <a:noFill/>
            <a:ln w="9525" cap="flat" cmpd="sng">
              <a:solidFill>
                <a:srgbClr val="7F7F7F"/>
              </a:solidFill>
              <a:prstDash val="dash"/>
              <a:miter lim="800000"/>
              <a:headEnd type="none" w="sm" len="sm"/>
              <a:tailEnd type="none" w="sm" len="sm"/>
            </a:ln>
          </p:spPr>
        </p:cxnSp>
      </p:grpSp>
      <p:grpSp>
        <p:nvGrpSpPr>
          <p:cNvPr id="49" name="Google Shape;828;p12"/>
          <p:cNvGrpSpPr/>
          <p:nvPr/>
        </p:nvGrpSpPr>
        <p:grpSpPr>
          <a:xfrm>
            <a:off x="9514518" y="2550974"/>
            <a:ext cx="1547347" cy="1697342"/>
            <a:chOff x="1946136" y="2874693"/>
            <a:chExt cx="1547549" cy="1523115"/>
          </a:xfrm>
        </p:grpSpPr>
        <p:cxnSp>
          <p:nvCxnSpPr>
            <p:cNvPr id="50" name="Google Shape;829;p12"/>
            <p:cNvCxnSpPr/>
            <p:nvPr/>
          </p:nvCxnSpPr>
          <p:spPr>
            <a:xfrm>
              <a:off x="1946136" y="2874693"/>
              <a:ext cx="1547549" cy="0"/>
            </a:xfrm>
            <a:prstGeom prst="straightConnector1">
              <a:avLst/>
            </a:prstGeom>
            <a:noFill/>
            <a:ln w="9525" cap="flat" cmpd="sng">
              <a:solidFill>
                <a:srgbClr val="7F7F7F"/>
              </a:solidFill>
              <a:prstDash val="dash"/>
              <a:miter lim="800000"/>
              <a:headEnd type="none" w="sm" len="sm"/>
              <a:tailEnd type="none" w="sm" len="sm"/>
            </a:ln>
          </p:spPr>
        </p:cxnSp>
        <p:cxnSp>
          <p:nvCxnSpPr>
            <p:cNvPr id="51" name="Google Shape;830;p12"/>
            <p:cNvCxnSpPr/>
            <p:nvPr/>
          </p:nvCxnSpPr>
          <p:spPr>
            <a:xfrm>
              <a:off x="1946136" y="3382398"/>
              <a:ext cx="1547549" cy="0"/>
            </a:xfrm>
            <a:prstGeom prst="straightConnector1">
              <a:avLst/>
            </a:prstGeom>
            <a:noFill/>
            <a:ln w="9525" cap="flat" cmpd="sng">
              <a:solidFill>
                <a:srgbClr val="7F7F7F"/>
              </a:solidFill>
              <a:prstDash val="dash"/>
              <a:miter lim="800000"/>
              <a:headEnd type="none" w="sm" len="sm"/>
              <a:tailEnd type="none" w="sm" len="sm"/>
            </a:ln>
          </p:spPr>
        </p:cxnSp>
        <p:cxnSp>
          <p:nvCxnSpPr>
            <p:cNvPr id="52" name="Google Shape;831;p12"/>
            <p:cNvCxnSpPr/>
            <p:nvPr/>
          </p:nvCxnSpPr>
          <p:spPr>
            <a:xfrm>
              <a:off x="1946136" y="3890103"/>
              <a:ext cx="1547549" cy="0"/>
            </a:xfrm>
            <a:prstGeom prst="straightConnector1">
              <a:avLst/>
            </a:prstGeom>
            <a:noFill/>
            <a:ln w="9525" cap="flat" cmpd="sng">
              <a:solidFill>
                <a:srgbClr val="7F7F7F"/>
              </a:solidFill>
              <a:prstDash val="dash"/>
              <a:miter lim="800000"/>
              <a:headEnd type="none" w="sm" len="sm"/>
              <a:tailEnd type="none" w="sm" len="sm"/>
            </a:ln>
          </p:spPr>
        </p:cxnSp>
        <p:cxnSp>
          <p:nvCxnSpPr>
            <p:cNvPr id="53" name="Google Shape;832;p12"/>
            <p:cNvCxnSpPr/>
            <p:nvPr/>
          </p:nvCxnSpPr>
          <p:spPr>
            <a:xfrm>
              <a:off x="1946136" y="4397808"/>
              <a:ext cx="1547549" cy="0"/>
            </a:xfrm>
            <a:prstGeom prst="straightConnector1">
              <a:avLst/>
            </a:prstGeom>
            <a:noFill/>
            <a:ln w="9525" cap="flat" cmpd="sng">
              <a:solidFill>
                <a:srgbClr val="7F7F7F"/>
              </a:solidFill>
              <a:prstDash val="dash"/>
              <a:miter lim="800000"/>
              <a:headEnd type="none" w="sm" len="sm"/>
              <a:tailEnd type="none" w="sm" len="sm"/>
            </a:ln>
          </p:spPr>
        </p:cxnSp>
      </p:grpSp>
      <p:pic>
        <p:nvPicPr>
          <p:cNvPr id="54" name="Google Shape;833;p12"/>
          <p:cNvPicPr preferRelativeResize="0"/>
          <p:nvPr/>
        </p:nvPicPr>
        <p:blipFill rotWithShape="1">
          <a:blip r:embed="rId2"/>
          <a:srcRect/>
          <a:stretch>
            <a:fillRect/>
          </a:stretch>
        </p:blipFill>
        <p:spPr>
          <a:xfrm>
            <a:off x="5685211" y="2059030"/>
            <a:ext cx="634005" cy="606248"/>
          </a:xfrm>
          <a:prstGeom prst="rect">
            <a:avLst/>
          </a:prstGeom>
          <a:noFill/>
          <a:ln>
            <a:noFill/>
          </a:ln>
        </p:spPr>
      </p:pic>
      <p:pic>
        <p:nvPicPr>
          <p:cNvPr id="55" name="Google Shape;834;p12"/>
          <p:cNvPicPr preferRelativeResize="0"/>
          <p:nvPr/>
        </p:nvPicPr>
        <p:blipFill rotWithShape="1">
          <a:blip r:embed="rId2"/>
          <a:srcRect/>
          <a:stretch>
            <a:fillRect/>
          </a:stretch>
        </p:blipFill>
        <p:spPr>
          <a:xfrm>
            <a:off x="6327634" y="2059030"/>
            <a:ext cx="634005" cy="606248"/>
          </a:xfrm>
          <a:prstGeom prst="rect">
            <a:avLst/>
          </a:prstGeom>
          <a:noFill/>
          <a:ln>
            <a:noFill/>
          </a:ln>
        </p:spPr>
      </p:pic>
      <p:pic>
        <p:nvPicPr>
          <p:cNvPr id="56" name="Google Shape;835;p12"/>
          <p:cNvPicPr preferRelativeResize="0"/>
          <p:nvPr/>
        </p:nvPicPr>
        <p:blipFill rotWithShape="1">
          <a:blip r:embed="rId2"/>
          <a:srcRect/>
          <a:stretch>
            <a:fillRect/>
          </a:stretch>
        </p:blipFill>
        <p:spPr>
          <a:xfrm>
            <a:off x="5685211" y="2611288"/>
            <a:ext cx="634005" cy="606248"/>
          </a:xfrm>
          <a:prstGeom prst="rect">
            <a:avLst/>
          </a:prstGeom>
          <a:noFill/>
          <a:ln>
            <a:noFill/>
          </a:ln>
        </p:spPr>
      </p:pic>
      <p:pic>
        <p:nvPicPr>
          <p:cNvPr id="57" name="Google Shape;836;p12"/>
          <p:cNvPicPr preferRelativeResize="0"/>
          <p:nvPr/>
        </p:nvPicPr>
        <p:blipFill rotWithShape="1">
          <a:blip r:embed="rId2"/>
          <a:srcRect/>
          <a:stretch>
            <a:fillRect/>
          </a:stretch>
        </p:blipFill>
        <p:spPr>
          <a:xfrm>
            <a:off x="6327634" y="2611288"/>
            <a:ext cx="634005" cy="606248"/>
          </a:xfrm>
          <a:prstGeom prst="rect">
            <a:avLst/>
          </a:prstGeom>
          <a:noFill/>
          <a:ln>
            <a:noFill/>
          </a:ln>
        </p:spPr>
      </p:pic>
      <p:pic>
        <p:nvPicPr>
          <p:cNvPr id="58" name="Google Shape;837;p12"/>
          <p:cNvPicPr preferRelativeResize="0"/>
          <p:nvPr/>
        </p:nvPicPr>
        <p:blipFill rotWithShape="1">
          <a:blip r:embed="rId2"/>
          <a:srcRect/>
          <a:stretch>
            <a:fillRect/>
          </a:stretch>
        </p:blipFill>
        <p:spPr>
          <a:xfrm>
            <a:off x="5685211" y="3163547"/>
            <a:ext cx="634005" cy="606248"/>
          </a:xfrm>
          <a:prstGeom prst="rect">
            <a:avLst/>
          </a:prstGeom>
          <a:noFill/>
          <a:ln>
            <a:noFill/>
          </a:ln>
        </p:spPr>
      </p:pic>
      <p:pic>
        <p:nvPicPr>
          <p:cNvPr id="59" name="Google Shape;838;p12"/>
          <p:cNvPicPr preferRelativeResize="0"/>
          <p:nvPr/>
        </p:nvPicPr>
        <p:blipFill rotWithShape="1">
          <a:blip r:embed="rId2"/>
          <a:srcRect/>
          <a:stretch>
            <a:fillRect/>
          </a:stretch>
        </p:blipFill>
        <p:spPr>
          <a:xfrm>
            <a:off x="6327634" y="3163547"/>
            <a:ext cx="634005" cy="606248"/>
          </a:xfrm>
          <a:prstGeom prst="rect">
            <a:avLst/>
          </a:prstGeom>
          <a:noFill/>
          <a:ln>
            <a:noFill/>
          </a:ln>
        </p:spPr>
      </p:pic>
      <p:pic>
        <p:nvPicPr>
          <p:cNvPr id="60" name="Google Shape;839;p12"/>
          <p:cNvPicPr preferRelativeResize="0"/>
          <p:nvPr/>
        </p:nvPicPr>
        <p:blipFill rotWithShape="1">
          <a:blip r:embed="rId2"/>
          <a:srcRect/>
          <a:stretch>
            <a:fillRect/>
          </a:stretch>
        </p:blipFill>
        <p:spPr>
          <a:xfrm>
            <a:off x="5685211" y="3715805"/>
            <a:ext cx="634005" cy="606248"/>
          </a:xfrm>
          <a:prstGeom prst="rect">
            <a:avLst/>
          </a:prstGeom>
          <a:noFill/>
          <a:ln>
            <a:noFill/>
          </a:ln>
        </p:spPr>
      </p:pic>
      <p:pic>
        <p:nvPicPr>
          <p:cNvPr id="61" name="Google Shape;840;p12"/>
          <p:cNvPicPr preferRelativeResize="0"/>
          <p:nvPr/>
        </p:nvPicPr>
        <p:blipFill rotWithShape="1">
          <a:blip r:embed="rId2"/>
          <a:srcRect/>
          <a:stretch>
            <a:fillRect/>
          </a:stretch>
        </p:blipFill>
        <p:spPr>
          <a:xfrm>
            <a:off x="6327634" y="3715805"/>
            <a:ext cx="634005" cy="606248"/>
          </a:xfrm>
          <a:prstGeom prst="rect">
            <a:avLst/>
          </a:prstGeom>
          <a:noFill/>
          <a:ln>
            <a:noFill/>
          </a:ln>
        </p:spPr>
      </p:pic>
      <p:pic>
        <p:nvPicPr>
          <p:cNvPr id="62" name="Google Shape;841;p12"/>
          <p:cNvPicPr preferRelativeResize="0"/>
          <p:nvPr/>
        </p:nvPicPr>
        <p:blipFill rotWithShape="1">
          <a:blip r:embed="rId2"/>
          <a:srcRect/>
          <a:stretch>
            <a:fillRect/>
          </a:stretch>
        </p:blipFill>
        <p:spPr>
          <a:xfrm>
            <a:off x="5685211" y="4268064"/>
            <a:ext cx="634005" cy="606248"/>
          </a:xfrm>
          <a:prstGeom prst="rect">
            <a:avLst/>
          </a:prstGeom>
          <a:noFill/>
          <a:ln>
            <a:noFill/>
          </a:ln>
        </p:spPr>
      </p:pic>
      <p:pic>
        <p:nvPicPr>
          <p:cNvPr id="63" name="Google Shape;842;p12"/>
          <p:cNvPicPr preferRelativeResize="0"/>
          <p:nvPr/>
        </p:nvPicPr>
        <p:blipFill rotWithShape="1">
          <a:blip r:embed="rId2"/>
          <a:srcRect/>
          <a:stretch>
            <a:fillRect/>
          </a:stretch>
        </p:blipFill>
        <p:spPr>
          <a:xfrm>
            <a:off x="6327634" y="4268064"/>
            <a:ext cx="634005" cy="606248"/>
          </a:xfrm>
          <a:prstGeom prst="rect">
            <a:avLst/>
          </a:prstGeom>
          <a:noFill/>
          <a:ln>
            <a:noFill/>
          </a:ln>
        </p:spPr>
      </p:pic>
      <p:pic>
        <p:nvPicPr>
          <p:cNvPr id="64" name="Google Shape;843;p12"/>
          <p:cNvPicPr preferRelativeResize="0"/>
          <p:nvPr/>
        </p:nvPicPr>
        <p:blipFill rotWithShape="1">
          <a:blip r:embed="rId3"/>
          <a:srcRect l="14187" t="-160" r="34387" b="24291"/>
          <a:stretch>
            <a:fillRect/>
          </a:stretch>
        </p:blipFill>
        <p:spPr>
          <a:xfrm>
            <a:off x="7793308" y="2073403"/>
            <a:ext cx="423975" cy="465962"/>
          </a:xfrm>
          <a:prstGeom prst="rect">
            <a:avLst/>
          </a:prstGeom>
          <a:noFill/>
          <a:ln>
            <a:noFill/>
          </a:ln>
        </p:spPr>
      </p:pic>
      <p:pic>
        <p:nvPicPr>
          <p:cNvPr id="65" name="Google Shape;844;p12"/>
          <p:cNvPicPr preferRelativeResize="0"/>
          <p:nvPr/>
        </p:nvPicPr>
        <p:blipFill rotWithShape="1">
          <a:blip r:embed="rId3"/>
          <a:srcRect l="14187" t="-160" r="34387" b="24291"/>
          <a:stretch>
            <a:fillRect/>
          </a:stretch>
        </p:blipFill>
        <p:spPr>
          <a:xfrm>
            <a:off x="8317720" y="2073403"/>
            <a:ext cx="423975" cy="465962"/>
          </a:xfrm>
          <a:prstGeom prst="rect">
            <a:avLst/>
          </a:prstGeom>
          <a:noFill/>
          <a:ln>
            <a:noFill/>
          </a:ln>
        </p:spPr>
      </p:pic>
      <p:pic>
        <p:nvPicPr>
          <p:cNvPr id="66" name="Google Shape;845;p12"/>
          <p:cNvPicPr preferRelativeResize="0"/>
          <p:nvPr/>
        </p:nvPicPr>
        <p:blipFill rotWithShape="1">
          <a:blip r:embed="rId3"/>
          <a:srcRect l="14187" t="-160" r="34387" b="24291"/>
          <a:stretch>
            <a:fillRect/>
          </a:stretch>
        </p:blipFill>
        <p:spPr>
          <a:xfrm>
            <a:off x="7793308" y="2620959"/>
            <a:ext cx="423975" cy="465962"/>
          </a:xfrm>
          <a:prstGeom prst="rect">
            <a:avLst/>
          </a:prstGeom>
          <a:noFill/>
          <a:ln>
            <a:noFill/>
          </a:ln>
        </p:spPr>
      </p:pic>
      <p:pic>
        <p:nvPicPr>
          <p:cNvPr id="67" name="Google Shape;846;p12"/>
          <p:cNvPicPr preferRelativeResize="0"/>
          <p:nvPr/>
        </p:nvPicPr>
        <p:blipFill rotWithShape="1">
          <a:blip r:embed="rId3"/>
          <a:srcRect l="14187" t="-160" r="34387" b="24291"/>
          <a:stretch>
            <a:fillRect/>
          </a:stretch>
        </p:blipFill>
        <p:spPr>
          <a:xfrm>
            <a:off x="8317720" y="2620959"/>
            <a:ext cx="423975" cy="465962"/>
          </a:xfrm>
          <a:prstGeom prst="rect">
            <a:avLst/>
          </a:prstGeom>
          <a:noFill/>
          <a:ln>
            <a:noFill/>
          </a:ln>
        </p:spPr>
      </p:pic>
      <p:pic>
        <p:nvPicPr>
          <p:cNvPr id="68" name="Google Shape;847;p12"/>
          <p:cNvPicPr preferRelativeResize="0"/>
          <p:nvPr/>
        </p:nvPicPr>
        <p:blipFill rotWithShape="1">
          <a:blip r:embed="rId3"/>
          <a:srcRect l="14187" t="-160" r="34387" b="24291"/>
          <a:stretch>
            <a:fillRect/>
          </a:stretch>
        </p:blipFill>
        <p:spPr>
          <a:xfrm>
            <a:off x="7793308" y="3168517"/>
            <a:ext cx="423975" cy="465962"/>
          </a:xfrm>
          <a:prstGeom prst="rect">
            <a:avLst/>
          </a:prstGeom>
          <a:noFill/>
          <a:ln>
            <a:noFill/>
          </a:ln>
        </p:spPr>
      </p:pic>
      <p:pic>
        <p:nvPicPr>
          <p:cNvPr id="69" name="Google Shape;848;p12"/>
          <p:cNvPicPr preferRelativeResize="0"/>
          <p:nvPr/>
        </p:nvPicPr>
        <p:blipFill rotWithShape="1">
          <a:blip r:embed="rId3"/>
          <a:srcRect l="14187" t="-160" r="34387" b="24291"/>
          <a:stretch>
            <a:fillRect/>
          </a:stretch>
        </p:blipFill>
        <p:spPr>
          <a:xfrm>
            <a:off x="8317720" y="3168517"/>
            <a:ext cx="423975" cy="465962"/>
          </a:xfrm>
          <a:prstGeom prst="rect">
            <a:avLst/>
          </a:prstGeom>
          <a:noFill/>
          <a:ln>
            <a:noFill/>
          </a:ln>
        </p:spPr>
      </p:pic>
      <p:pic>
        <p:nvPicPr>
          <p:cNvPr id="70" name="Google Shape;849;p12"/>
          <p:cNvPicPr preferRelativeResize="0"/>
          <p:nvPr/>
        </p:nvPicPr>
        <p:blipFill rotWithShape="1">
          <a:blip r:embed="rId3"/>
          <a:srcRect l="14187" t="-160" r="34387" b="24291"/>
          <a:stretch>
            <a:fillRect/>
          </a:stretch>
        </p:blipFill>
        <p:spPr>
          <a:xfrm>
            <a:off x="7793308" y="3716074"/>
            <a:ext cx="423975" cy="465962"/>
          </a:xfrm>
          <a:prstGeom prst="rect">
            <a:avLst/>
          </a:prstGeom>
          <a:noFill/>
          <a:ln>
            <a:noFill/>
          </a:ln>
        </p:spPr>
      </p:pic>
      <p:pic>
        <p:nvPicPr>
          <p:cNvPr id="71" name="Google Shape;850;p12"/>
          <p:cNvPicPr preferRelativeResize="0"/>
          <p:nvPr/>
        </p:nvPicPr>
        <p:blipFill rotWithShape="1">
          <a:blip r:embed="rId3"/>
          <a:srcRect l="14187" t="-160" r="34387" b="24291"/>
          <a:stretch>
            <a:fillRect/>
          </a:stretch>
        </p:blipFill>
        <p:spPr>
          <a:xfrm>
            <a:off x="8317720" y="3716074"/>
            <a:ext cx="423975" cy="465962"/>
          </a:xfrm>
          <a:prstGeom prst="rect">
            <a:avLst/>
          </a:prstGeom>
          <a:noFill/>
          <a:ln>
            <a:noFill/>
          </a:ln>
        </p:spPr>
      </p:pic>
      <p:pic>
        <p:nvPicPr>
          <p:cNvPr id="72" name="Google Shape;851;p12"/>
          <p:cNvPicPr preferRelativeResize="0"/>
          <p:nvPr/>
        </p:nvPicPr>
        <p:blipFill rotWithShape="1">
          <a:blip r:embed="rId3"/>
          <a:srcRect l="14187" t="-160" r="34387" b="24291"/>
          <a:stretch>
            <a:fillRect/>
          </a:stretch>
        </p:blipFill>
        <p:spPr>
          <a:xfrm>
            <a:off x="7793308" y="4263631"/>
            <a:ext cx="423975" cy="465962"/>
          </a:xfrm>
          <a:prstGeom prst="rect">
            <a:avLst/>
          </a:prstGeom>
          <a:noFill/>
          <a:ln>
            <a:noFill/>
          </a:ln>
        </p:spPr>
      </p:pic>
      <p:pic>
        <p:nvPicPr>
          <p:cNvPr id="73" name="Google Shape;852;p12"/>
          <p:cNvPicPr preferRelativeResize="0"/>
          <p:nvPr/>
        </p:nvPicPr>
        <p:blipFill rotWithShape="1">
          <a:blip r:embed="rId3"/>
          <a:srcRect l="14187" t="-160" r="34387" b="24291"/>
          <a:stretch>
            <a:fillRect/>
          </a:stretch>
        </p:blipFill>
        <p:spPr>
          <a:xfrm>
            <a:off x="8317720" y="4263631"/>
            <a:ext cx="423975" cy="465962"/>
          </a:xfrm>
          <a:prstGeom prst="rect">
            <a:avLst/>
          </a:prstGeom>
          <a:noFill/>
          <a:ln>
            <a:noFill/>
          </a:ln>
        </p:spPr>
      </p:pic>
      <p:pic>
        <p:nvPicPr>
          <p:cNvPr id="74" name="Google Shape;853;p12"/>
          <p:cNvPicPr preferRelativeResize="0"/>
          <p:nvPr/>
        </p:nvPicPr>
        <p:blipFill rotWithShape="1">
          <a:blip r:embed="rId4"/>
          <a:srcRect/>
          <a:stretch>
            <a:fillRect/>
          </a:stretch>
        </p:blipFill>
        <p:spPr>
          <a:xfrm>
            <a:off x="10048360" y="2072891"/>
            <a:ext cx="397386" cy="463268"/>
          </a:xfrm>
          <a:prstGeom prst="rect">
            <a:avLst/>
          </a:prstGeom>
          <a:noFill/>
          <a:ln>
            <a:noFill/>
          </a:ln>
        </p:spPr>
      </p:pic>
      <p:sp>
        <p:nvSpPr>
          <p:cNvPr id="75" name="Google Shape;854;p12"/>
          <p:cNvSpPr txBox="1"/>
          <p:nvPr/>
        </p:nvSpPr>
        <p:spPr>
          <a:xfrm>
            <a:off x="1591945" y="5445760"/>
            <a:ext cx="1887855" cy="6438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zh-CN" sz="1200" b="1">
                <a:solidFill>
                  <a:srgbClr val="000000"/>
                </a:solidFill>
                <a:latin typeface="Arial" panose="020B0604020202020204"/>
                <a:ea typeface="Arial" panose="020B0604020202020204"/>
                <a:cs typeface="Arial" panose="020B0604020202020204"/>
                <a:sym typeface="Arial" panose="020B0604020202020204"/>
              </a:rPr>
              <a:t>单次给药：</a:t>
            </a:r>
            <a:endParaRPr sz="1200" b="1">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None/>
            </a:pPr>
            <a:r>
              <a:rPr lang="zh-CN" sz="1200" b="1">
                <a:solidFill>
                  <a:srgbClr val="000000"/>
                </a:solidFill>
                <a:latin typeface="Arial" panose="020B0604020202020204"/>
                <a:ea typeface="Arial" panose="020B0604020202020204"/>
                <a:cs typeface="Arial" panose="020B0604020202020204"/>
                <a:sym typeface="Arial" panose="020B0604020202020204"/>
              </a:rPr>
              <a:t>体重&lt;80kg为40mg</a:t>
            </a:r>
          </a:p>
          <a:p>
            <a:pPr marL="0" marR="0" lvl="0" indent="0" algn="l" rtl="0">
              <a:spcBef>
                <a:spcPts val="0"/>
              </a:spcBef>
              <a:spcAft>
                <a:spcPts val="0"/>
              </a:spcAft>
              <a:buNone/>
            </a:pPr>
            <a:r>
              <a:rPr lang="zh-CN" sz="1200" b="1">
                <a:solidFill>
                  <a:srgbClr val="000000"/>
                </a:solidFill>
                <a:latin typeface="Arial" panose="020B0604020202020204"/>
                <a:ea typeface="Arial" panose="020B0604020202020204"/>
                <a:cs typeface="Arial" panose="020B0604020202020204"/>
                <a:sym typeface="Arial" panose="020B0604020202020204"/>
              </a:rPr>
              <a:t>体重≥80kg为80mg</a:t>
            </a:r>
            <a:endParaRPr sz="1200" b="1">
              <a:solidFill>
                <a:srgbClr val="000000"/>
              </a:solidFill>
              <a:latin typeface="Arial" panose="020B0604020202020204"/>
              <a:ea typeface="Arial" panose="020B0604020202020204"/>
              <a:cs typeface="Arial" panose="020B0604020202020204"/>
              <a:sym typeface="Arial" panose="020B0604020202020204"/>
            </a:endParaRPr>
          </a:p>
        </p:txBody>
      </p:sp>
      <p:grpSp>
        <p:nvGrpSpPr>
          <p:cNvPr id="76" name="Google Shape;855;p12"/>
          <p:cNvGrpSpPr/>
          <p:nvPr/>
        </p:nvGrpSpPr>
        <p:grpSpPr>
          <a:xfrm>
            <a:off x="795638" y="2059900"/>
            <a:ext cx="511715" cy="365356"/>
            <a:chOff x="647" y="1593"/>
            <a:chExt cx="472" cy="337"/>
          </a:xfrm>
        </p:grpSpPr>
        <p:sp>
          <p:nvSpPr>
            <p:cNvPr id="77" name="Google Shape;856;p12"/>
            <p:cNvSpPr/>
            <p:nvPr/>
          </p:nvSpPr>
          <p:spPr>
            <a:xfrm>
              <a:off x="795" y="1593"/>
              <a:ext cx="324" cy="337"/>
            </a:xfrm>
            <a:custGeom>
              <a:avLst/>
              <a:gdLst/>
              <a:ahLst/>
              <a:cxnLst/>
              <a:rect l="l" t="t" r="r" b="b"/>
              <a:pathLst>
                <a:path w="137" h="143" extrusionOk="0">
                  <a:moveTo>
                    <a:pt x="129" y="14"/>
                  </a:moveTo>
                  <a:cubicBezTo>
                    <a:pt x="124" y="14"/>
                    <a:pt x="113" y="14"/>
                    <a:pt x="113" y="14"/>
                  </a:cubicBezTo>
                  <a:cubicBezTo>
                    <a:pt x="113" y="11"/>
                    <a:pt x="113" y="11"/>
                    <a:pt x="113" y="11"/>
                  </a:cubicBezTo>
                  <a:cubicBezTo>
                    <a:pt x="113" y="11"/>
                    <a:pt x="114" y="7"/>
                    <a:pt x="114" y="5"/>
                  </a:cubicBezTo>
                  <a:cubicBezTo>
                    <a:pt x="114" y="4"/>
                    <a:pt x="114" y="3"/>
                    <a:pt x="114" y="2"/>
                  </a:cubicBezTo>
                  <a:cubicBezTo>
                    <a:pt x="113" y="0"/>
                    <a:pt x="111" y="0"/>
                    <a:pt x="109" y="1"/>
                  </a:cubicBezTo>
                  <a:cubicBezTo>
                    <a:pt x="108" y="1"/>
                    <a:pt x="107" y="3"/>
                    <a:pt x="106" y="5"/>
                  </a:cubicBezTo>
                  <a:cubicBezTo>
                    <a:pt x="106" y="7"/>
                    <a:pt x="105" y="11"/>
                    <a:pt x="105" y="11"/>
                  </a:cubicBezTo>
                  <a:cubicBezTo>
                    <a:pt x="105" y="14"/>
                    <a:pt x="105" y="14"/>
                    <a:pt x="105" y="14"/>
                  </a:cubicBezTo>
                  <a:cubicBezTo>
                    <a:pt x="44" y="14"/>
                    <a:pt x="44" y="14"/>
                    <a:pt x="44" y="14"/>
                  </a:cubicBezTo>
                  <a:cubicBezTo>
                    <a:pt x="44" y="11"/>
                    <a:pt x="44" y="11"/>
                    <a:pt x="44" y="11"/>
                  </a:cubicBezTo>
                  <a:cubicBezTo>
                    <a:pt x="44" y="11"/>
                    <a:pt x="45" y="6"/>
                    <a:pt x="45" y="4"/>
                  </a:cubicBezTo>
                  <a:cubicBezTo>
                    <a:pt x="45" y="2"/>
                    <a:pt x="44" y="1"/>
                    <a:pt x="42" y="0"/>
                  </a:cubicBezTo>
                  <a:cubicBezTo>
                    <a:pt x="39" y="0"/>
                    <a:pt x="37" y="2"/>
                    <a:pt x="37" y="5"/>
                  </a:cubicBezTo>
                  <a:cubicBezTo>
                    <a:pt x="36" y="7"/>
                    <a:pt x="36" y="11"/>
                    <a:pt x="36" y="11"/>
                  </a:cubicBezTo>
                  <a:cubicBezTo>
                    <a:pt x="36" y="14"/>
                    <a:pt x="36" y="14"/>
                    <a:pt x="36" y="14"/>
                  </a:cubicBezTo>
                  <a:cubicBezTo>
                    <a:pt x="36" y="14"/>
                    <a:pt x="25" y="14"/>
                    <a:pt x="22" y="14"/>
                  </a:cubicBezTo>
                  <a:cubicBezTo>
                    <a:pt x="18" y="14"/>
                    <a:pt x="14" y="16"/>
                    <a:pt x="13" y="19"/>
                  </a:cubicBezTo>
                  <a:cubicBezTo>
                    <a:pt x="12" y="21"/>
                    <a:pt x="12" y="23"/>
                    <a:pt x="11" y="25"/>
                  </a:cubicBezTo>
                  <a:cubicBezTo>
                    <a:pt x="9" y="42"/>
                    <a:pt x="4" y="67"/>
                    <a:pt x="0" y="90"/>
                  </a:cubicBezTo>
                  <a:cubicBezTo>
                    <a:pt x="6" y="90"/>
                    <a:pt x="6" y="90"/>
                    <a:pt x="6" y="90"/>
                  </a:cubicBezTo>
                  <a:cubicBezTo>
                    <a:pt x="10" y="73"/>
                    <a:pt x="13" y="55"/>
                    <a:pt x="14" y="45"/>
                  </a:cubicBezTo>
                  <a:cubicBezTo>
                    <a:pt x="15" y="42"/>
                    <a:pt x="15" y="42"/>
                    <a:pt x="17" y="42"/>
                  </a:cubicBezTo>
                  <a:cubicBezTo>
                    <a:pt x="33" y="42"/>
                    <a:pt x="109" y="42"/>
                    <a:pt x="124" y="42"/>
                  </a:cubicBezTo>
                  <a:cubicBezTo>
                    <a:pt x="127" y="42"/>
                    <a:pt x="127" y="42"/>
                    <a:pt x="126" y="45"/>
                  </a:cubicBezTo>
                  <a:cubicBezTo>
                    <a:pt x="123" y="65"/>
                    <a:pt x="114" y="112"/>
                    <a:pt x="111" y="132"/>
                  </a:cubicBezTo>
                  <a:cubicBezTo>
                    <a:pt x="111" y="135"/>
                    <a:pt x="108" y="138"/>
                    <a:pt x="104" y="138"/>
                  </a:cubicBezTo>
                  <a:cubicBezTo>
                    <a:pt x="103" y="138"/>
                    <a:pt x="110" y="138"/>
                    <a:pt x="99" y="138"/>
                  </a:cubicBezTo>
                  <a:cubicBezTo>
                    <a:pt x="98" y="143"/>
                    <a:pt x="98" y="143"/>
                    <a:pt x="98" y="143"/>
                  </a:cubicBezTo>
                  <a:cubicBezTo>
                    <a:pt x="106" y="143"/>
                    <a:pt x="98" y="143"/>
                    <a:pt x="107" y="143"/>
                  </a:cubicBezTo>
                  <a:cubicBezTo>
                    <a:pt x="112" y="143"/>
                    <a:pt x="116" y="140"/>
                    <a:pt x="117" y="135"/>
                  </a:cubicBezTo>
                  <a:cubicBezTo>
                    <a:pt x="120" y="116"/>
                    <a:pt x="128" y="73"/>
                    <a:pt x="131" y="54"/>
                  </a:cubicBezTo>
                  <a:cubicBezTo>
                    <a:pt x="133" y="43"/>
                    <a:pt x="134" y="33"/>
                    <a:pt x="136" y="22"/>
                  </a:cubicBezTo>
                  <a:cubicBezTo>
                    <a:pt x="137" y="17"/>
                    <a:pt x="134" y="13"/>
                    <a:pt x="129" y="14"/>
                  </a:cubicBezTo>
                  <a:close/>
                  <a:moveTo>
                    <a:pt x="45" y="24"/>
                  </a:moveTo>
                  <a:cubicBezTo>
                    <a:pt x="44" y="28"/>
                    <a:pt x="41" y="31"/>
                    <a:pt x="37" y="31"/>
                  </a:cubicBezTo>
                  <a:cubicBezTo>
                    <a:pt x="33" y="31"/>
                    <a:pt x="30" y="28"/>
                    <a:pt x="31" y="24"/>
                  </a:cubicBezTo>
                  <a:cubicBezTo>
                    <a:pt x="31" y="22"/>
                    <a:pt x="33" y="20"/>
                    <a:pt x="35" y="18"/>
                  </a:cubicBezTo>
                  <a:cubicBezTo>
                    <a:pt x="34" y="21"/>
                    <a:pt x="34" y="23"/>
                    <a:pt x="34" y="24"/>
                  </a:cubicBezTo>
                  <a:cubicBezTo>
                    <a:pt x="34" y="26"/>
                    <a:pt x="35" y="27"/>
                    <a:pt x="37" y="28"/>
                  </a:cubicBezTo>
                  <a:cubicBezTo>
                    <a:pt x="40" y="28"/>
                    <a:pt x="42" y="26"/>
                    <a:pt x="42" y="23"/>
                  </a:cubicBezTo>
                  <a:cubicBezTo>
                    <a:pt x="42" y="23"/>
                    <a:pt x="43" y="20"/>
                    <a:pt x="43" y="18"/>
                  </a:cubicBezTo>
                  <a:cubicBezTo>
                    <a:pt x="44" y="20"/>
                    <a:pt x="45" y="22"/>
                    <a:pt x="45" y="24"/>
                  </a:cubicBezTo>
                  <a:close/>
                  <a:moveTo>
                    <a:pt x="114" y="24"/>
                  </a:moveTo>
                  <a:cubicBezTo>
                    <a:pt x="113" y="28"/>
                    <a:pt x="110" y="31"/>
                    <a:pt x="106" y="31"/>
                  </a:cubicBezTo>
                  <a:cubicBezTo>
                    <a:pt x="102" y="31"/>
                    <a:pt x="99" y="28"/>
                    <a:pt x="100" y="24"/>
                  </a:cubicBezTo>
                  <a:cubicBezTo>
                    <a:pt x="100" y="22"/>
                    <a:pt x="102" y="20"/>
                    <a:pt x="104" y="18"/>
                  </a:cubicBezTo>
                  <a:cubicBezTo>
                    <a:pt x="104" y="21"/>
                    <a:pt x="103" y="23"/>
                    <a:pt x="103" y="24"/>
                  </a:cubicBezTo>
                  <a:cubicBezTo>
                    <a:pt x="103" y="26"/>
                    <a:pt x="104" y="27"/>
                    <a:pt x="106" y="28"/>
                  </a:cubicBezTo>
                  <a:cubicBezTo>
                    <a:pt x="109" y="28"/>
                    <a:pt x="111" y="26"/>
                    <a:pt x="111" y="23"/>
                  </a:cubicBezTo>
                  <a:cubicBezTo>
                    <a:pt x="111" y="23"/>
                    <a:pt x="112" y="20"/>
                    <a:pt x="112" y="18"/>
                  </a:cubicBezTo>
                  <a:cubicBezTo>
                    <a:pt x="114" y="20"/>
                    <a:pt x="114" y="22"/>
                    <a:pt x="114" y="24"/>
                  </a:cubicBezTo>
                  <a:close/>
                </a:path>
              </a:pathLst>
            </a:custGeom>
            <a:solidFill>
              <a:srgbClr val="0180B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panose="020B0604020202020204"/>
                <a:ea typeface="Arial" panose="020B0604020202020204"/>
                <a:cs typeface="Arial" panose="020B0604020202020204"/>
                <a:sym typeface="Arial" panose="020B0604020202020204"/>
              </a:endParaRPr>
            </a:p>
          </p:txBody>
        </p:sp>
        <p:sp>
          <p:nvSpPr>
            <p:cNvPr id="78" name="Google Shape;857;p12"/>
            <p:cNvSpPr/>
            <p:nvPr/>
          </p:nvSpPr>
          <p:spPr>
            <a:xfrm>
              <a:off x="935" y="1711"/>
              <a:ext cx="101" cy="219"/>
            </a:xfrm>
            <a:custGeom>
              <a:avLst/>
              <a:gdLst/>
              <a:ahLst/>
              <a:cxnLst/>
              <a:rect l="l" t="t" r="r" b="b"/>
              <a:pathLst>
                <a:path w="101" h="219" extrusionOk="0">
                  <a:moveTo>
                    <a:pt x="61" y="0"/>
                  </a:moveTo>
                  <a:lnTo>
                    <a:pt x="0" y="28"/>
                  </a:lnTo>
                  <a:lnTo>
                    <a:pt x="2" y="66"/>
                  </a:lnTo>
                  <a:lnTo>
                    <a:pt x="45" y="45"/>
                  </a:lnTo>
                  <a:lnTo>
                    <a:pt x="45" y="45"/>
                  </a:lnTo>
                  <a:lnTo>
                    <a:pt x="12" y="219"/>
                  </a:lnTo>
                  <a:lnTo>
                    <a:pt x="42" y="219"/>
                  </a:lnTo>
                  <a:lnTo>
                    <a:pt x="59" y="219"/>
                  </a:lnTo>
                  <a:lnTo>
                    <a:pt x="80" y="115"/>
                  </a:lnTo>
                  <a:lnTo>
                    <a:pt x="99" y="16"/>
                  </a:lnTo>
                  <a:lnTo>
                    <a:pt x="101" y="0"/>
                  </a:lnTo>
                  <a:lnTo>
                    <a:pt x="61" y="0"/>
                  </a:lnTo>
                  <a:lnTo>
                    <a:pt x="61" y="0"/>
                  </a:lnTo>
                  <a:lnTo>
                    <a:pt x="61" y="0"/>
                  </a:lnTo>
                  <a:close/>
                </a:path>
              </a:pathLst>
            </a:custGeom>
            <a:solidFill>
              <a:srgbClr val="0180B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panose="020B0604020202020204"/>
                <a:ea typeface="Arial" panose="020B0604020202020204"/>
                <a:cs typeface="Arial" panose="020B0604020202020204"/>
                <a:sym typeface="Arial" panose="020B0604020202020204"/>
              </a:endParaRPr>
            </a:p>
          </p:txBody>
        </p:sp>
        <p:sp>
          <p:nvSpPr>
            <p:cNvPr id="79" name="Google Shape;858;p12"/>
            <p:cNvSpPr/>
            <p:nvPr/>
          </p:nvSpPr>
          <p:spPr>
            <a:xfrm>
              <a:off x="701" y="1862"/>
              <a:ext cx="31" cy="40"/>
            </a:xfrm>
            <a:custGeom>
              <a:avLst/>
              <a:gdLst/>
              <a:ahLst/>
              <a:cxnLst/>
              <a:rect l="l" t="t" r="r" b="b"/>
              <a:pathLst>
                <a:path w="13" h="17" extrusionOk="0">
                  <a:moveTo>
                    <a:pt x="6" y="0"/>
                  </a:moveTo>
                  <a:cubicBezTo>
                    <a:pt x="5" y="0"/>
                    <a:pt x="4" y="0"/>
                    <a:pt x="4" y="0"/>
                  </a:cubicBezTo>
                  <a:cubicBezTo>
                    <a:pt x="0" y="17"/>
                    <a:pt x="0" y="17"/>
                    <a:pt x="0" y="17"/>
                  </a:cubicBezTo>
                  <a:cubicBezTo>
                    <a:pt x="1" y="17"/>
                    <a:pt x="2" y="17"/>
                    <a:pt x="3" y="17"/>
                  </a:cubicBezTo>
                  <a:cubicBezTo>
                    <a:pt x="6" y="17"/>
                    <a:pt x="8" y="16"/>
                    <a:pt x="10" y="14"/>
                  </a:cubicBezTo>
                  <a:cubicBezTo>
                    <a:pt x="12" y="12"/>
                    <a:pt x="13" y="9"/>
                    <a:pt x="13" y="6"/>
                  </a:cubicBezTo>
                  <a:cubicBezTo>
                    <a:pt x="13" y="2"/>
                    <a:pt x="11" y="0"/>
                    <a:pt x="6" y="0"/>
                  </a:cubicBezTo>
                  <a:close/>
                </a:path>
              </a:pathLst>
            </a:custGeom>
            <a:solidFill>
              <a:srgbClr val="0180B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panose="020B0604020202020204"/>
                <a:ea typeface="Arial" panose="020B0604020202020204"/>
                <a:cs typeface="Arial" panose="020B0604020202020204"/>
                <a:sym typeface="Arial" panose="020B0604020202020204"/>
              </a:endParaRPr>
            </a:p>
          </p:txBody>
        </p:sp>
        <p:sp>
          <p:nvSpPr>
            <p:cNvPr id="80" name="Google Shape;859;p12"/>
            <p:cNvSpPr/>
            <p:nvPr/>
          </p:nvSpPr>
          <p:spPr>
            <a:xfrm>
              <a:off x="767" y="1862"/>
              <a:ext cx="14" cy="24"/>
            </a:xfrm>
            <a:custGeom>
              <a:avLst/>
              <a:gdLst/>
              <a:ahLst/>
              <a:cxnLst/>
              <a:rect l="l" t="t" r="r" b="b"/>
              <a:pathLst>
                <a:path w="6" h="10" extrusionOk="0">
                  <a:moveTo>
                    <a:pt x="5" y="0"/>
                  </a:moveTo>
                  <a:cubicBezTo>
                    <a:pt x="5" y="0"/>
                    <a:pt x="5" y="0"/>
                    <a:pt x="5" y="0"/>
                  </a:cubicBezTo>
                  <a:cubicBezTo>
                    <a:pt x="4" y="1"/>
                    <a:pt x="4" y="3"/>
                    <a:pt x="3" y="5"/>
                  </a:cubicBezTo>
                  <a:cubicBezTo>
                    <a:pt x="0" y="10"/>
                    <a:pt x="0" y="10"/>
                    <a:pt x="0" y="10"/>
                  </a:cubicBezTo>
                  <a:cubicBezTo>
                    <a:pt x="6" y="10"/>
                    <a:pt x="6" y="10"/>
                    <a:pt x="6" y="10"/>
                  </a:cubicBezTo>
                  <a:cubicBezTo>
                    <a:pt x="5" y="5"/>
                    <a:pt x="5" y="5"/>
                    <a:pt x="5" y="5"/>
                  </a:cubicBezTo>
                  <a:cubicBezTo>
                    <a:pt x="5" y="3"/>
                    <a:pt x="5" y="1"/>
                    <a:pt x="5" y="0"/>
                  </a:cubicBezTo>
                  <a:close/>
                </a:path>
              </a:pathLst>
            </a:custGeom>
            <a:solidFill>
              <a:srgbClr val="0180B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panose="020B0604020202020204"/>
                <a:ea typeface="Arial" panose="020B0604020202020204"/>
                <a:cs typeface="Arial" panose="020B0604020202020204"/>
                <a:sym typeface="Arial" panose="020B0604020202020204"/>
              </a:endParaRPr>
            </a:p>
          </p:txBody>
        </p:sp>
        <p:sp>
          <p:nvSpPr>
            <p:cNvPr id="81" name="Google Shape;860;p12"/>
            <p:cNvSpPr/>
            <p:nvPr/>
          </p:nvSpPr>
          <p:spPr>
            <a:xfrm>
              <a:off x="647" y="1826"/>
              <a:ext cx="302" cy="104"/>
            </a:xfrm>
            <a:custGeom>
              <a:avLst/>
              <a:gdLst/>
              <a:ahLst/>
              <a:cxnLst/>
              <a:rect l="l" t="t" r="r" b="b"/>
              <a:pathLst>
                <a:path w="128" h="44" extrusionOk="0">
                  <a:moveTo>
                    <a:pt x="82" y="0"/>
                  </a:moveTo>
                  <a:cubicBezTo>
                    <a:pt x="9" y="0"/>
                    <a:pt x="9" y="0"/>
                    <a:pt x="9" y="0"/>
                  </a:cubicBezTo>
                  <a:cubicBezTo>
                    <a:pt x="0" y="44"/>
                    <a:pt x="0" y="44"/>
                    <a:pt x="0" y="44"/>
                  </a:cubicBezTo>
                  <a:cubicBezTo>
                    <a:pt x="96" y="44"/>
                    <a:pt x="120" y="44"/>
                    <a:pt x="120" y="44"/>
                  </a:cubicBezTo>
                  <a:cubicBezTo>
                    <a:pt x="128" y="0"/>
                    <a:pt x="128" y="0"/>
                    <a:pt x="128" y="0"/>
                  </a:cubicBezTo>
                  <a:cubicBezTo>
                    <a:pt x="82" y="0"/>
                    <a:pt x="82" y="0"/>
                    <a:pt x="82" y="0"/>
                  </a:cubicBezTo>
                  <a:cubicBezTo>
                    <a:pt x="82" y="0"/>
                    <a:pt x="82" y="0"/>
                    <a:pt x="82" y="0"/>
                  </a:cubicBezTo>
                  <a:close/>
                  <a:moveTo>
                    <a:pt x="37" y="32"/>
                  </a:moveTo>
                  <a:cubicBezTo>
                    <a:pt x="34" y="35"/>
                    <a:pt x="30" y="36"/>
                    <a:pt x="24" y="36"/>
                  </a:cubicBezTo>
                  <a:cubicBezTo>
                    <a:pt x="21" y="36"/>
                    <a:pt x="19" y="36"/>
                    <a:pt x="17" y="35"/>
                  </a:cubicBezTo>
                  <a:cubicBezTo>
                    <a:pt x="22" y="10"/>
                    <a:pt x="22" y="10"/>
                    <a:pt x="22" y="10"/>
                  </a:cubicBezTo>
                  <a:cubicBezTo>
                    <a:pt x="24" y="10"/>
                    <a:pt x="27" y="10"/>
                    <a:pt x="29" y="10"/>
                  </a:cubicBezTo>
                  <a:cubicBezTo>
                    <a:pt x="33" y="10"/>
                    <a:pt x="36" y="11"/>
                    <a:pt x="39" y="13"/>
                  </a:cubicBezTo>
                  <a:cubicBezTo>
                    <a:pt x="41" y="14"/>
                    <a:pt x="42" y="17"/>
                    <a:pt x="42" y="21"/>
                  </a:cubicBezTo>
                  <a:cubicBezTo>
                    <a:pt x="42" y="26"/>
                    <a:pt x="40" y="30"/>
                    <a:pt x="37" y="32"/>
                  </a:cubicBezTo>
                  <a:close/>
                  <a:moveTo>
                    <a:pt x="58" y="36"/>
                  </a:moveTo>
                  <a:cubicBezTo>
                    <a:pt x="57" y="29"/>
                    <a:pt x="57" y="29"/>
                    <a:pt x="57" y="29"/>
                  </a:cubicBezTo>
                  <a:cubicBezTo>
                    <a:pt x="50" y="29"/>
                    <a:pt x="50" y="29"/>
                    <a:pt x="50" y="29"/>
                  </a:cubicBezTo>
                  <a:cubicBezTo>
                    <a:pt x="47" y="36"/>
                    <a:pt x="47" y="36"/>
                    <a:pt x="47" y="36"/>
                  </a:cubicBezTo>
                  <a:cubicBezTo>
                    <a:pt x="41" y="36"/>
                    <a:pt x="41" y="36"/>
                    <a:pt x="41" y="36"/>
                  </a:cubicBezTo>
                  <a:cubicBezTo>
                    <a:pt x="53" y="10"/>
                    <a:pt x="53" y="10"/>
                    <a:pt x="53" y="10"/>
                  </a:cubicBezTo>
                  <a:cubicBezTo>
                    <a:pt x="60" y="10"/>
                    <a:pt x="60" y="10"/>
                    <a:pt x="60" y="10"/>
                  </a:cubicBezTo>
                  <a:cubicBezTo>
                    <a:pt x="63" y="36"/>
                    <a:pt x="63" y="36"/>
                    <a:pt x="63" y="36"/>
                  </a:cubicBezTo>
                  <a:cubicBezTo>
                    <a:pt x="58" y="36"/>
                    <a:pt x="58" y="36"/>
                    <a:pt x="58" y="36"/>
                  </a:cubicBezTo>
                  <a:cubicBezTo>
                    <a:pt x="58" y="36"/>
                    <a:pt x="58" y="36"/>
                    <a:pt x="58" y="36"/>
                  </a:cubicBezTo>
                  <a:close/>
                  <a:moveTo>
                    <a:pt x="76" y="25"/>
                  </a:moveTo>
                  <a:cubicBezTo>
                    <a:pt x="74" y="36"/>
                    <a:pt x="74" y="36"/>
                    <a:pt x="74" y="36"/>
                  </a:cubicBezTo>
                  <a:cubicBezTo>
                    <a:pt x="68" y="36"/>
                    <a:pt x="68" y="36"/>
                    <a:pt x="68" y="36"/>
                  </a:cubicBezTo>
                  <a:cubicBezTo>
                    <a:pt x="70" y="25"/>
                    <a:pt x="70" y="25"/>
                    <a:pt x="70" y="25"/>
                  </a:cubicBezTo>
                  <a:cubicBezTo>
                    <a:pt x="65" y="10"/>
                    <a:pt x="65" y="10"/>
                    <a:pt x="65" y="10"/>
                  </a:cubicBezTo>
                  <a:cubicBezTo>
                    <a:pt x="71" y="10"/>
                    <a:pt x="71" y="10"/>
                    <a:pt x="71" y="10"/>
                  </a:cubicBezTo>
                  <a:cubicBezTo>
                    <a:pt x="73" y="17"/>
                    <a:pt x="73" y="17"/>
                    <a:pt x="73" y="17"/>
                  </a:cubicBezTo>
                  <a:cubicBezTo>
                    <a:pt x="73" y="19"/>
                    <a:pt x="74" y="20"/>
                    <a:pt x="74" y="21"/>
                  </a:cubicBezTo>
                  <a:cubicBezTo>
                    <a:pt x="74" y="21"/>
                    <a:pt x="74" y="21"/>
                    <a:pt x="74" y="21"/>
                  </a:cubicBezTo>
                  <a:cubicBezTo>
                    <a:pt x="75" y="20"/>
                    <a:pt x="76" y="18"/>
                    <a:pt x="77" y="17"/>
                  </a:cubicBezTo>
                  <a:cubicBezTo>
                    <a:pt x="80" y="10"/>
                    <a:pt x="80" y="10"/>
                    <a:pt x="80" y="10"/>
                  </a:cubicBezTo>
                  <a:cubicBezTo>
                    <a:pt x="87" y="10"/>
                    <a:pt x="87" y="10"/>
                    <a:pt x="87" y="10"/>
                  </a:cubicBezTo>
                  <a:cubicBezTo>
                    <a:pt x="76" y="25"/>
                    <a:pt x="76" y="25"/>
                    <a:pt x="76" y="25"/>
                  </a:cubicBezTo>
                  <a:cubicBezTo>
                    <a:pt x="76" y="25"/>
                    <a:pt x="76" y="25"/>
                    <a:pt x="76" y="25"/>
                  </a:cubicBezTo>
                  <a:close/>
                </a:path>
              </a:pathLst>
            </a:custGeom>
            <a:solidFill>
              <a:srgbClr val="0180B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panose="020B0604020202020204"/>
                <a:ea typeface="Arial" panose="020B0604020202020204"/>
                <a:cs typeface="Arial" panose="020B0604020202020204"/>
                <a:sym typeface="Arial" panose="020B0604020202020204"/>
              </a:endParaRPr>
            </a:p>
          </p:txBody>
        </p:sp>
      </p:grpSp>
      <p:grpSp>
        <p:nvGrpSpPr>
          <p:cNvPr id="82" name="Google Shape;861;p12"/>
          <p:cNvGrpSpPr/>
          <p:nvPr/>
        </p:nvGrpSpPr>
        <p:grpSpPr>
          <a:xfrm>
            <a:off x="800764" y="2619477"/>
            <a:ext cx="511715" cy="366439"/>
            <a:chOff x="3604" y="2383"/>
            <a:chExt cx="472" cy="338"/>
          </a:xfrm>
        </p:grpSpPr>
        <p:sp>
          <p:nvSpPr>
            <p:cNvPr id="83" name="Google Shape;862;p12"/>
            <p:cNvSpPr/>
            <p:nvPr/>
          </p:nvSpPr>
          <p:spPr>
            <a:xfrm>
              <a:off x="3752" y="2383"/>
              <a:ext cx="324" cy="338"/>
            </a:xfrm>
            <a:custGeom>
              <a:avLst/>
              <a:gdLst/>
              <a:ahLst/>
              <a:cxnLst/>
              <a:rect l="l" t="t" r="r" b="b"/>
              <a:pathLst>
                <a:path w="137" h="143" extrusionOk="0">
                  <a:moveTo>
                    <a:pt x="129" y="13"/>
                  </a:moveTo>
                  <a:cubicBezTo>
                    <a:pt x="124" y="13"/>
                    <a:pt x="113" y="13"/>
                    <a:pt x="113" y="13"/>
                  </a:cubicBezTo>
                  <a:cubicBezTo>
                    <a:pt x="113" y="11"/>
                    <a:pt x="113" y="11"/>
                    <a:pt x="113" y="11"/>
                  </a:cubicBezTo>
                  <a:cubicBezTo>
                    <a:pt x="113" y="11"/>
                    <a:pt x="114" y="7"/>
                    <a:pt x="114" y="5"/>
                  </a:cubicBezTo>
                  <a:cubicBezTo>
                    <a:pt x="114" y="4"/>
                    <a:pt x="114" y="2"/>
                    <a:pt x="114" y="1"/>
                  </a:cubicBezTo>
                  <a:cubicBezTo>
                    <a:pt x="113" y="0"/>
                    <a:pt x="111" y="0"/>
                    <a:pt x="109" y="1"/>
                  </a:cubicBezTo>
                  <a:cubicBezTo>
                    <a:pt x="108" y="1"/>
                    <a:pt x="107" y="3"/>
                    <a:pt x="106" y="5"/>
                  </a:cubicBezTo>
                  <a:cubicBezTo>
                    <a:pt x="106" y="7"/>
                    <a:pt x="105" y="11"/>
                    <a:pt x="105" y="11"/>
                  </a:cubicBezTo>
                  <a:cubicBezTo>
                    <a:pt x="105" y="13"/>
                    <a:pt x="105" y="13"/>
                    <a:pt x="105" y="13"/>
                  </a:cubicBezTo>
                  <a:cubicBezTo>
                    <a:pt x="44" y="13"/>
                    <a:pt x="44" y="13"/>
                    <a:pt x="44" y="13"/>
                  </a:cubicBezTo>
                  <a:cubicBezTo>
                    <a:pt x="44" y="10"/>
                    <a:pt x="44" y="10"/>
                    <a:pt x="44" y="10"/>
                  </a:cubicBezTo>
                  <a:cubicBezTo>
                    <a:pt x="44" y="10"/>
                    <a:pt x="45" y="6"/>
                    <a:pt x="45" y="4"/>
                  </a:cubicBezTo>
                  <a:cubicBezTo>
                    <a:pt x="45" y="2"/>
                    <a:pt x="44" y="0"/>
                    <a:pt x="42" y="0"/>
                  </a:cubicBezTo>
                  <a:cubicBezTo>
                    <a:pt x="39" y="0"/>
                    <a:pt x="37" y="2"/>
                    <a:pt x="37" y="5"/>
                  </a:cubicBezTo>
                  <a:cubicBezTo>
                    <a:pt x="36" y="7"/>
                    <a:pt x="36" y="11"/>
                    <a:pt x="36" y="11"/>
                  </a:cubicBezTo>
                  <a:cubicBezTo>
                    <a:pt x="36" y="13"/>
                    <a:pt x="36" y="13"/>
                    <a:pt x="36" y="13"/>
                  </a:cubicBezTo>
                  <a:cubicBezTo>
                    <a:pt x="36" y="13"/>
                    <a:pt x="25" y="13"/>
                    <a:pt x="22" y="13"/>
                  </a:cubicBezTo>
                  <a:cubicBezTo>
                    <a:pt x="18" y="13"/>
                    <a:pt x="14" y="15"/>
                    <a:pt x="13" y="19"/>
                  </a:cubicBezTo>
                  <a:cubicBezTo>
                    <a:pt x="12" y="21"/>
                    <a:pt x="12" y="23"/>
                    <a:pt x="11" y="25"/>
                  </a:cubicBezTo>
                  <a:cubicBezTo>
                    <a:pt x="9" y="41"/>
                    <a:pt x="4" y="66"/>
                    <a:pt x="0" y="90"/>
                  </a:cubicBezTo>
                  <a:cubicBezTo>
                    <a:pt x="6" y="90"/>
                    <a:pt x="6" y="90"/>
                    <a:pt x="6" y="90"/>
                  </a:cubicBezTo>
                  <a:cubicBezTo>
                    <a:pt x="10" y="72"/>
                    <a:pt x="13" y="55"/>
                    <a:pt x="14" y="44"/>
                  </a:cubicBezTo>
                  <a:cubicBezTo>
                    <a:pt x="15" y="42"/>
                    <a:pt x="15" y="42"/>
                    <a:pt x="17" y="42"/>
                  </a:cubicBezTo>
                  <a:cubicBezTo>
                    <a:pt x="33" y="42"/>
                    <a:pt x="109" y="42"/>
                    <a:pt x="124" y="42"/>
                  </a:cubicBezTo>
                  <a:cubicBezTo>
                    <a:pt x="127" y="42"/>
                    <a:pt x="127" y="42"/>
                    <a:pt x="126" y="44"/>
                  </a:cubicBezTo>
                  <a:cubicBezTo>
                    <a:pt x="123" y="65"/>
                    <a:pt x="114" y="112"/>
                    <a:pt x="111" y="132"/>
                  </a:cubicBezTo>
                  <a:cubicBezTo>
                    <a:pt x="111" y="135"/>
                    <a:pt x="108" y="137"/>
                    <a:pt x="104" y="137"/>
                  </a:cubicBezTo>
                  <a:cubicBezTo>
                    <a:pt x="103" y="137"/>
                    <a:pt x="110" y="137"/>
                    <a:pt x="99" y="137"/>
                  </a:cubicBezTo>
                  <a:cubicBezTo>
                    <a:pt x="98" y="143"/>
                    <a:pt x="98" y="143"/>
                    <a:pt x="98" y="143"/>
                  </a:cubicBezTo>
                  <a:cubicBezTo>
                    <a:pt x="106" y="143"/>
                    <a:pt x="98" y="143"/>
                    <a:pt x="107" y="143"/>
                  </a:cubicBezTo>
                  <a:cubicBezTo>
                    <a:pt x="112" y="143"/>
                    <a:pt x="116" y="140"/>
                    <a:pt x="117" y="134"/>
                  </a:cubicBezTo>
                  <a:cubicBezTo>
                    <a:pt x="120" y="116"/>
                    <a:pt x="128" y="73"/>
                    <a:pt x="131" y="54"/>
                  </a:cubicBezTo>
                  <a:cubicBezTo>
                    <a:pt x="133" y="43"/>
                    <a:pt x="134" y="33"/>
                    <a:pt x="136" y="22"/>
                  </a:cubicBezTo>
                  <a:cubicBezTo>
                    <a:pt x="137" y="17"/>
                    <a:pt x="134" y="13"/>
                    <a:pt x="129" y="13"/>
                  </a:cubicBezTo>
                  <a:close/>
                  <a:moveTo>
                    <a:pt x="45" y="24"/>
                  </a:moveTo>
                  <a:cubicBezTo>
                    <a:pt x="44" y="28"/>
                    <a:pt x="41" y="31"/>
                    <a:pt x="37" y="31"/>
                  </a:cubicBezTo>
                  <a:cubicBezTo>
                    <a:pt x="33" y="31"/>
                    <a:pt x="30" y="28"/>
                    <a:pt x="31" y="24"/>
                  </a:cubicBezTo>
                  <a:cubicBezTo>
                    <a:pt x="31" y="21"/>
                    <a:pt x="33" y="19"/>
                    <a:pt x="35" y="18"/>
                  </a:cubicBezTo>
                  <a:cubicBezTo>
                    <a:pt x="34" y="20"/>
                    <a:pt x="34" y="23"/>
                    <a:pt x="34" y="24"/>
                  </a:cubicBezTo>
                  <a:cubicBezTo>
                    <a:pt x="34" y="26"/>
                    <a:pt x="35" y="27"/>
                    <a:pt x="37" y="27"/>
                  </a:cubicBezTo>
                  <a:cubicBezTo>
                    <a:pt x="40" y="27"/>
                    <a:pt x="42" y="26"/>
                    <a:pt x="42" y="23"/>
                  </a:cubicBezTo>
                  <a:cubicBezTo>
                    <a:pt x="42" y="22"/>
                    <a:pt x="43" y="20"/>
                    <a:pt x="43" y="18"/>
                  </a:cubicBezTo>
                  <a:cubicBezTo>
                    <a:pt x="44" y="19"/>
                    <a:pt x="45" y="21"/>
                    <a:pt x="45" y="24"/>
                  </a:cubicBezTo>
                  <a:close/>
                  <a:moveTo>
                    <a:pt x="114" y="24"/>
                  </a:moveTo>
                  <a:cubicBezTo>
                    <a:pt x="113" y="28"/>
                    <a:pt x="110" y="31"/>
                    <a:pt x="106" y="31"/>
                  </a:cubicBezTo>
                  <a:cubicBezTo>
                    <a:pt x="102" y="31"/>
                    <a:pt x="99" y="28"/>
                    <a:pt x="100" y="24"/>
                  </a:cubicBezTo>
                  <a:cubicBezTo>
                    <a:pt x="100" y="21"/>
                    <a:pt x="102" y="19"/>
                    <a:pt x="104" y="18"/>
                  </a:cubicBezTo>
                  <a:cubicBezTo>
                    <a:pt x="104" y="20"/>
                    <a:pt x="103" y="23"/>
                    <a:pt x="103" y="24"/>
                  </a:cubicBezTo>
                  <a:cubicBezTo>
                    <a:pt x="103" y="26"/>
                    <a:pt x="104" y="27"/>
                    <a:pt x="106" y="27"/>
                  </a:cubicBezTo>
                  <a:cubicBezTo>
                    <a:pt x="109" y="27"/>
                    <a:pt x="111" y="26"/>
                    <a:pt x="111" y="23"/>
                  </a:cubicBezTo>
                  <a:cubicBezTo>
                    <a:pt x="111" y="22"/>
                    <a:pt x="112" y="20"/>
                    <a:pt x="112" y="18"/>
                  </a:cubicBezTo>
                  <a:cubicBezTo>
                    <a:pt x="114" y="19"/>
                    <a:pt x="114" y="21"/>
                    <a:pt x="114" y="24"/>
                  </a:cubicBezTo>
                  <a:close/>
                </a:path>
              </a:pathLst>
            </a:custGeom>
            <a:solidFill>
              <a:srgbClr val="A5A5A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panose="020B0604020202020204"/>
                <a:ea typeface="Arial" panose="020B0604020202020204"/>
                <a:cs typeface="Arial" panose="020B0604020202020204"/>
                <a:sym typeface="Arial" panose="020B0604020202020204"/>
              </a:endParaRPr>
            </a:p>
          </p:txBody>
        </p:sp>
        <p:sp>
          <p:nvSpPr>
            <p:cNvPr id="84" name="Google Shape;863;p12"/>
            <p:cNvSpPr/>
            <p:nvPr/>
          </p:nvSpPr>
          <p:spPr>
            <a:xfrm>
              <a:off x="3835" y="2501"/>
              <a:ext cx="158" cy="220"/>
            </a:xfrm>
            <a:custGeom>
              <a:avLst/>
              <a:gdLst/>
              <a:ahLst/>
              <a:cxnLst/>
              <a:rect l="l" t="t" r="r" b="b"/>
              <a:pathLst>
                <a:path w="67" h="93" extrusionOk="0">
                  <a:moveTo>
                    <a:pt x="27" y="29"/>
                  </a:moveTo>
                  <a:cubicBezTo>
                    <a:pt x="9" y="27"/>
                    <a:pt x="9" y="27"/>
                    <a:pt x="9" y="27"/>
                  </a:cubicBezTo>
                  <a:cubicBezTo>
                    <a:pt x="10" y="18"/>
                    <a:pt x="14" y="12"/>
                    <a:pt x="19" y="7"/>
                  </a:cubicBezTo>
                  <a:cubicBezTo>
                    <a:pt x="24" y="2"/>
                    <a:pt x="31" y="0"/>
                    <a:pt x="39" y="0"/>
                  </a:cubicBezTo>
                  <a:cubicBezTo>
                    <a:pt x="48" y="0"/>
                    <a:pt x="54" y="2"/>
                    <a:pt x="59" y="7"/>
                  </a:cubicBezTo>
                  <a:cubicBezTo>
                    <a:pt x="64" y="12"/>
                    <a:pt x="67" y="18"/>
                    <a:pt x="67" y="25"/>
                  </a:cubicBezTo>
                  <a:cubicBezTo>
                    <a:pt x="67" y="29"/>
                    <a:pt x="66" y="32"/>
                    <a:pt x="64" y="36"/>
                  </a:cubicBezTo>
                  <a:cubicBezTo>
                    <a:pt x="63" y="40"/>
                    <a:pt x="60" y="43"/>
                    <a:pt x="57" y="47"/>
                  </a:cubicBezTo>
                  <a:cubicBezTo>
                    <a:pt x="54" y="50"/>
                    <a:pt x="50" y="54"/>
                    <a:pt x="45" y="60"/>
                  </a:cubicBezTo>
                  <a:cubicBezTo>
                    <a:pt x="39" y="65"/>
                    <a:pt x="35" y="69"/>
                    <a:pt x="33" y="71"/>
                  </a:cubicBezTo>
                  <a:cubicBezTo>
                    <a:pt x="32" y="72"/>
                    <a:pt x="30" y="74"/>
                    <a:pt x="28" y="77"/>
                  </a:cubicBezTo>
                  <a:cubicBezTo>
                    <a:pt x="60" y="77"/>
                    <a:pt x="60" y="77"/>
                    <a:pt x="60" y="77"/>
                  </a:cubicBezTo>
                  <a:cubicBezTo>
                    <a:pt x="57" y="93"/>
                    <a:pt x="57" y="93"/>
                    <a:pt x="57" y="93"/>
                  </a:cubicBezTo>
                  <a:cubicBezTo>
                    <a:pt x="0" y="93"/>
                    <a:pt x="0" y="93"/>
                    <a:pt x="0" y="93"/>
                  </a:cubicBezTo>
                  <a:cubicBezTo>
                    <a:pt x="1" y="89"/>
                    <a:pt x="2" y="84"/>
                    <a:pt x="4" y="80"/>
                  </a:cubicBezTo>
                  <a:cubicBezTo>
                    <a:pt x="6" y="76"/>
                    <a:pt x="9" y="72"/>
                    <a:pt x="12" y="69"/>
                  </a:cubicBezTo>
                  <a:cubicBezTo>
                    <a:pt x="15" y="65"/>
                    <a:pt x="21" y="59"/>
                    <a:pt x="29" y="51"/>
                  </a:cubicBezTo>
                  <a:cubicBezTo>
                    <a:pt x="36" y="45"/>
                    <a:pt x="40" y="42"/>
                    <a:pt x="41" y="40"/>
                  </a:cubicBezTo>
                  <a:cubicBezTo>
                    <a:pt x="44" y="37"/>
                    <a:pt x="46" y="34"/>
                    <a:pt x="47" y="31"/>
                  </a:cubicBezTo>
                  <a:cubicBezTo>
                    <a:pt x="48" y="29"/>
                    <a:pt x="49" y="27"/>
                    <a:pt x="49" y="25"/>
                  </a:cubicBezTo>
                  <a:cubicBezTo>
                    <a:pt x="49" y="22"/>
                    <a:pt x="48" y="19"/>
                    <a:pt x="46" y="17"/>
                  </a:cubicBezTo>
                  <a:cubicBezTo>
                    <a:pt x="44" y="15"/>
                    <a:pt x="42" y="14"/>
                    <a:pt x="39" y="14"/>
                  </a:cubicBezTo>
                  <a:cubicBezTo>
                    <a:pt x="36" y="14"/>
                    <a:pt x="34" y="15"/>
                    <a:pt x="32" y="18"/>
                  </a:cubicBezTo>
                  <a:cubicBezTo>
                    <a:pt x="30" y="20"/>
                    <a:pt x="28" y="24"/>
                    <a:pt x="27" y="29"/>
                  </a:cubicBezTo>
                  <a:close/>
                </a:path>
              </a:pathLst>
            </a:custGeom>
            <a:solidFill>
              <a:srgbClr val="A5A5A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panose="020B0604020202020204"/>
                <a:ea typeface="Arial" panose="020B0604020202020204"/>
                <a:cs typeface="Arial" panose="020B0604020202020204"/>
                <a:sym typeface="Arial" panose="020B0604020202020204"/>
              </a:endParaRPr>
            </a:p>
          </p:txBody>
        </p:sp>
        <p:sp>
          <p:nvSpPr>
            <p:cNvPr id="85" name="Google Shape;864;p12"/>
            <p:cNvSpPr/>
            <p:nvPr/>
          </p:nvSpPr>
          <p:spPr>
            <a:xfrm>
              <a:off x="3658" y="2650"/>
              <a:ext cx="31" cy="40"/>
            </a:xfrm>
            <a:custGeom>
              <a:avLst/>
              <a:gdLst/>
              <a:ahLst/>
              <a:cxnLst/>
              <a:rect l="l" t="t" r="r" b="b"/>
              <a:pathLst>
                <a:path w="13" h="17" extrusionOk="0">
                  <a:moveTo>
                    <a:pt x="6" y="0"/>
                  </a:moveTo>
                  <a:cubicBezTo>
                    <a:pt x="5" y="0"/>
                    <a:pt x="4" y="0"/>
                    <a:pt x="4" y="0"/>
                  </a:cubicBezTo>
                  <a:cubicBezTo>
                    <a:pt x="0" y="17"/>
                    <a:pt x="0" y="17"/>
                    <a:pt x="0" y="17"/>
                  </a:cubicBezTo>
                  <a:cubicBezTo>
                    <a:pt x="1" y="17"/>
                    <a:pt x="2" y="17"/>
                    <a:pt x="3" y="17"/>
                  </a:cubicBezTo>
                  <a:cubicBezTo>
                    <a:pt x="6" y="17"/>
                    <a:pt x="8" y="16"/>
                    <a:pt x="10" y="14"/>
                  </a:cubicBezTo>
                  <a:cubicBezTo>
                    <a:pt x="12" y="12"/>
                    <a:pt x="13" y="10"/>
                    <a:pt x="13" y="6"/>
                  </a:cubicBezTo>
                  <a:cubicBezTo>
                    <a:pt x="13" y="2"/>
                    <a:pt x="11" y="0"/>
                    <a:pt x="6" y="0"/>
                  </a:cubicBezTo>
                  <a:close/>
                </a:path>
              </a:pathLst>
            </a:custGeom>
            <a:solidFill>
              <a:srgbClr val="A5A5A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panose="020B0604020202020204"/>
                <a:ea typeface="Arial" panose="020B0604020202020204"/>
                <a:cs typeface="Arial" panose="020B0604020202020204"/>
                <a:sym typeface="Arial" panose="020B0604020202020204"/>
              </a:endParaRPr>
            </a:p>
          </p:txBody>
        </p:sp>
        <p:sp>
          <p:nvSpPr>
            <p:cNvPr id="86" name="Google Shape;865;p12"/>
            <p:cNvSpPr/>
            <p:nvPr/>
          </p:nvSpPr>
          <p:spPr>
            <a:xfrm>
              <a:off x="3724" y="2650"/>
              <a:ext cx="14" cy="24"/>
            </a:xfrm>
            <a:custGeom>
              <a:avLst/>
              <a:gdLst/>
              <a:ahLst/>
              <a:cxnLst/>
              <a:rect l="l" t="t" r="r" b="b"/>
              <a:pathLst>
                <a:path w="6" h="10" extrusionOk="0">
                  <a:moveTo>
                    <a:pt x="5" y="0"/>
                  </a:moveTo>
                  <a:cubicBezTo>
                    <a:pt x="5" y="0"/>
                    <a:pt x="5" y="0"/>
                    <a:pt x="5" y="0"/>
                  </a:cubicBezTo>
                  <a:cubicBezTo>
                    <a:pt x="4" y="1"/>
                    <a:pt x="4" y="3"/>
                    <a:pt x="3" y="5"/>
                  </a:cubicBezTo>
                  <a:cubicBezTo>
                    <a:pt x="0" y="10"/>
                    <a:pt x="0" y="10"/>
                    <a:pt x="0" y="10"/>
                  </a:cubicBezTo>
                  <a:cubicBezTo>
                    <a:pt x="6" y="10"/>
                    <a:pt x="6" y="10"/>
                    <a:pt x="6" y="10"/>
                  </a:cubicBezTo>
                  <a:cubicBezTo>
                    <a:pt x="5" y="5"/>
                    <a:pt x="5" y="5"/>
                    <a:pt x="5" y="5"/>
                  </a:cubicBezTo>
                  <a:cubicBezTo>
                    <a:pt x="5" y="4"/>
                    <a:pt x="5" y="1"/>
                    <a:pt x="5" y="0"/>
                  </a:cubicBezTo>
                  <a:close/>
                </a:path>
              </a:pathLst>
            </a:custGeom>
            <a:solidFill>
              <a:srgbClr val="A5A5A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panose="020B0604020202020204"/>
                <a:ea typeface="Arial" panose="020B0604020202020204"/>
                <a:cs typeface="Arial" panose="020B0604020202020204"/>
                <a:sym typeface="Arial" panose="020B0604020202020204"/>
              </a:endParaRPr>
            </a:p>
          </p:txBody>
        </p:sp>
        <p:sp>
          <p:nvSpPr>
            <p:cNvPr id="87" name="Google Shape;866;p12"/>
            <p:cNvSpPr/>
            <p:nvPr/>
          </p:nvSpPr>
          <p:spPr>
            <a:xfrm>
              <a:off x="3604" y="2615"/>
              <a:ext cx="293" cy="106"/>
            </a:xfrm>
            <a:custGeom>
              <a:avLst/>
              <a:gdLst/>
              <a:ahLst/>
              <a:cxnLst/>
              <a:rect l="l" t="t" r="r" b="b"/>
              <a:pathLst>
                <a:path w="124" h="45" extrusionOk="0">
                  <a:moveTo>
                    <a:pt x="94" y="44"/>
                  </a:moveTo>
                  <a:cubicBezTo>
                    <a:pt x="94" y="39"/>
                    <a:pt x="96" y="34"/>
                    <a:pt x="98" y="30"/>
                  </a:cubicBezTo>
                  <a:cubicBezTo>
                    <a:pt x="100" y="25"/>
                    <a:pt x="103" y="21"/>
                    <a:pt x="107" y="17"/>
                  </a:cubicBezTo>
                  <a:cubicBezTo>
                    <a:pt x="110" y="14"/>
                    <a:pt x="115" y="8"/>
                    <a:pt x="124" y="0"/>
                  </a:cubicBezTo>
                  <a:cubicBezTo>
                    <a:pt x="90" y="0"/>
                    <a:pt x="83" y="0"/>
                    <a:pt x="83" y="0"/>
                  </a:cubicBezTo>
                  <a:cubicBezTo>
                    <a:pt x="9" y="0"/>
                    <a:pt x="9" y="0"/>
                    <a:pt x="9" y="0"/>
                  </a:cubicBezTo>
                  <a:cubicBezTo>
                    <a:pt x="0" y="45"/>
                    <a:pt x="0" y="45"/>
                    <a:pt x="0" y="45"/>
                  </a:cubicBezTo>
                  <a:cubicBezTo>
                    <a:pt x="86" y="45"/>
                    <a:pt x="94" y="45"/>
                    <a:pt x="94" y="45"/>
                  </a:cubicBezTo>
                  <a:cubicBezTo>
                    <a:pt x="94" y="44"/>
                    <a:pt x="94" y="44"/>
                    <a:pt x="94" y="44"/>
                  </a:cubicBezTo>
                  <a:cubicBezTo>
                    <a:pt x="94" y="44"/>
                    <a:pt x="94" y="44"/>
                    <a:pt x="94" y="44"/>
                  </a:cubicBezTo>
                  <a:close/>
                  <a:moveTo>
                    <a:pt x="37" y="33"/>
                  </a:moveTo>
                  <a:cubicBezTo>
                    <a:pt x="34" y="36"/>
                    <a:pt x="30" y="37"/>
                    <a:pt x="24" y="37"/>
                  </a:cubicBezTo>
                  <a:cubicBezTo>
                    <a:pt x="21" y="37"/>
                    <a:pt x="19" y="36"/>
                    <a:pt x="17" y="36"/>
                  </a:cubicBezTo>
                  <a:cubicBezTo>
                    <a:pt x="22" y="11"/>
                    <a:pt x="22" y="11"/>
                    <a:pt x="22" y="11"/>
                  </a:cubicBezTo>
                  <a:cubicBezTo>
                    <a:pt x="24" y="11"/>
                    <a:pt x="27" y="11"/>
                    <a:pt x="29" y="11"/>
                  </a:cubicBezTo>
                  <a:cubicBezTo>
                    <a:pt x="33" y="11"/>
                    <a:pt x="36" y="12"/>
                    <a:pt x="39" y="13"/>
                  </a:cubicBezTo>
                  <a:cubicBezTo>
                    <a:pt x="41" y="15"/>
                    <a:pt x="42" y="18"/>
                    <a:pt x="42" y="21"/>
                  </a:cubicBezTo>
                  <a:cubicBezTo>
                    <a:pt x="42" y="26"/>
                    <a:pt x="40" y="31"/>
                    <a:pt x="37" y="33"/>
                  </a:cubicBezTo>
                  <a:close/>
                  <a:moveTo>
                    <a:pt x="58" y="36"/>
                  </a:moveTo>
                  <a:cubicBezTo>
                    <a:pt x="57" y="30"/>
                    <a:pt x="57" y="30"/>
                    <a:pt x="57" y="30"/>
                  </a:cubicBezTo>
                  <a:cubicBezTo>
                    <a:pt x="50" y="30"/>
                    <a:pt x="50" y="30"/>
                    <a:pt x="50" y="30"/>
                  </a:cubicBezTo>
                  <a:cubicBezTo>
                    <a:pt x="47" y="36"/>
                    <a:pt x="47" y="36"/>
                    <a:pt x="47" y="36"/>
                  </a:cubicBezTo>
                  <a:cubicBezTo>
                    <a:pt x="41" y="36"/>
                    <a:pt x="41" y="36"/>
                    <a:pt x="41" y="36"/>
                  </a:cubicBezTo>
                  <a:cubicBezTo>
                    <a:pt x="53" y="11"/>
                    <a:pt x="53" y="11"/>
                    <a:pt x="53" y="11"/>
                  </a:cubicBezTo>
                  <a:cubicBezTo>
                    <a:pt x="60" y="11"/>
                    <a:pt x="60" y="11"/>
                    <a:pt x="60" y="11"/>
                  </a:cubicBezTo>
                  <a:cubicBezTo>
                    <a:pt x="63" y="36"/>
                    <a:pt x="63" y="36"/>
                    <a:pt x="63" y="36"/>
                  </a:cubicBezTo>
                  <a:cubicBezTo>
                    <a:pt x="58" y="36"/>
                    <a:pt x="58" y="36"/>
                    <a:pt x="58" y="36"/>
                  </a:cubicBezTo>
                  <a:cubicBezTo>
                    <a:pt x="58" y="36"/>
                    <a:pt x="58" y="36"/>
                    <a:pt x="58" y="36"/>
                  </a:cubicBezTo>
                  <a:close/>
                  <a:moveTo>
                    <a:pt x="69" y="36"/>
                  </a:moveTo>
                  <a:cubicBezTo>
                    <a:pt x="71" y="26"/>
                    <a:pt x="71" y="26"/>
                    <a:pt x="71" y="26"/>
                  </a:cubicBezTo>
                  <a:cubicBezTo>
                    <a:pt x="66" y="11"/>
                    <a:pt x="66" y="11"/>
                    <a:pt x="66" y="11"/>
                  </a:cubicBezTo>
                  <a:cubicBezTo>
                    <a:pt x="71" y="11"/>
                    <a:pt x="71" y="11"/>
                    <a:pt x="71" y="11"/>
                  </a:cubicBezTo>
                  <a:cubicBezTo>
                    <a:pt x="73" y="17"/>
                    <a:pt x="73" y="17"/>
                    <a:pt x="73" y="17"/>
                  </a:cubicBezTo>
                  <a:cubicBezTo>
                    <a:pt x="74" y="19"/>
                    <a:pt x="74" y="21"/>
                    <a:pt x="74" y="22"/>
                  </a:cubicBezTo>
                  <a:cubicBezTo>
                    <a:pt x="74" y="22"/>
                    <a:pt x="74" y="22"/>
                    <a:pt x="74" y="22"/>
                  </a:cubicBezTo>
                  <a:cubicBezTo>
                    <a:pt x="75" y="21"/>
                    <a:pt x="76" y="19"/>
                    <a:pt x="77" y="17"/>
                  </a:cubicBezTo>
                  <a:cubicBezTo>
                    <a:pt x="81" y="11"/>
                    <a:pt x="81" y="11"/>
                    <a:pt x="81" y="11"/>
                  </a:cubicBezTo>
                  <a:cubicBezTo>
                    <a:pt x="87" y="11"/>
                    <a:pt x="87" y="11"/>
                    <a:pt x="87" y="11"/>
                  </a:cubicBezTo>
                  <a:cubicBezTo>
                    <a:pt x="76" y="26"/>
                    <a:pt x="76" y="26"/>
                    <a:pt x="76" y="26"/>
                  </a:cubicBezTo>
                  <a:cubicBezTo>
                    <a:pt x="74" y="36"/>
                    <a:pt x="74" y="36"/>
                    <a:pt x="74" y="36"/>
                  </a:cubicBezTo>
                  <a:cubicBezTo>
                    <a:pt x="69" y="36"/>
                    <a:pt x="69" y="36"/>
                    <a:pt x="69" y="36"/>
                  </a:cubicBezTo>
                  <a:cubicBezTo>
                    <a:pt x="69" y="36"/>
                    <a:pt x="69" y="36"/>
                    <a:pt x="69" y="36"/>
                  </a:cubicBezTo>
                  <a:close/>
                </a:path>
              </a:pathLst>
            </a:custGeom>
            <a:solidFill>
              <a:srgbClr val="A5A5A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panose="020B0604020202020204"/>
                <a:ea typeface="Arial" panose="020B0604020202020204"/>
                <a:cs typeface="Arial" panose="020B0604020202020204"/>
                <a:sym typeface="Arial" panose="020B0604020202020204"/>
              </a:endParaRPr>
            </a:p>
          </p:txBody>
        </p:sp>
      </p:grpSp>
      <p:grpSp>
        <p:nvGrpSpPr>
          <p:cNvPr id="88" name="Google Shape;867;p12"/>
          <p:cNvGrpSpPr/>
          <p:nvPr/>
        </p:nvGrpSpPr>
        <p:grpSpPr>
          <a:xfrm>
            <a:off x="800764" y="3180135"/>
            <a:ext cx="511715" cy="366439"/>
            <a:chOff x="270" y="1869"/>
            <a:chExt cx="472" cy="338"/>
          </a:xfrm>
        </p:grpSpPr>
        <p:sp>
          <p:nvSpPr>
            <p:cNvPr id="89" name="Google Shape;868;p12"/>
            <p:cNvSpPr/>
            <p:nvPr/>
          </p:nvSpPr>
          <p:spPr>
            <a:xfrm>
              <a:off x="418" y="1869"/>
              <a:ext cx="324" cy="338"/>
            </a:xfrm>
            <a:custGeom>
              <a:avLst/>
              <a:gdLst/>
              <a:ahLst/>
              <a:cxnLst/>
              <a:rect l="l" t="t" r="r" b="b"/>
              <a:pathLst>
                <a:path w="137" h="143" extrusionOk="0">
                  <a:moveTo>
                    <a:pt x="129" y="13"/>
                  </a:moveTo>
                  <a:cubicBezTo>
                    <a:pt x="124" y="13"/>
                    <a:pt x="113" y="13"/>
                    <a:pt x="113" y="13"/>
                  </a:cubicBezTo>
                  <a:cubicBezTo>
                    <a:pt x="113" y="11"/>
                    <a:pt x="113" y="11"/>
                    <a:pt x="113" y="11"/>
                  </a:cubicBezTo>
                  <a:cubicBezTo>
                    <a:pt x="113" y="11"/>
                    <a:pt x="114" y="7"/>
                    <a:pt x="114" y="5"/>
                  </a:cubicBezTo>
                  <a:cubicBezTo>
                    <a:pt x="114" y="3"/>
                    <a:pt x="114" y="2"/>
                    <a:pt x="114" y="1"/>
                  </a:cubicBezTo>
                  <a:cubicBezTo>
                    <a:pt x="113" y="0"/>
                    <a:pt x="111" y="0"/>
                    <a:pt x="109" y="0"/>
                  </a:cubicBezTo>
                  <a:cubicBezTo>
                    <a:pt x="108" y="1"/>
                    <a:pt x="107" y="2"/>
                    <a:pt x="106" y="4"/>
                  </a:cubicBezTo>
                  <a:cubicBezTo>
                    <a:pt x="106" y="6"/>
                    <a:pt x="105" y="10"/>
                    <a:pt x="105" y="10"/>
                  </a:cubicBezTo>
                  <a:cubicBezTo>
                    <a:pt x="105" y="13"/>
                    <a:pt x="105" y="13"/>
                    <a:pt x="105" y="13"/>
                  </a:cubicBezTo>
                  <a:cubicBezTo>
                    <a:pt x="44" y="13"/>
                    <a:pt x="44" y="13"/>
                    <a:pt x="44" y="13"/>
                  </a:cubicBezTo>
                  <a:cubicBezTo>
                    <a:pt x="44" y="10"/>
                    <a:pt x="44" y="10"/>
                    <a:pt x="44" y="10"/>
                  </a:cubicBezTo>
                  <a:cubicBezTo>
                    <a:pt x="44" y="10"/>
                    <a:pt x="45" y="6"/>
                    <a:pt x="45" y="4"/>
                  </a:cubicBezTo>
                  <a:cubicBezTo>
                    <a:pt x="45" y="1"/>
                    <a:pt x="44" y="0"/>
                    <a:pt x="42" y="0"/>
                  </a:cubicBezTo>
                  <a:cubicBezTo>
                    <a:pt x="39" y="0"/>
                    <a:pt x="37" y="1"/>
                    <a:pt x="37" y="4"/>
                  </a:cubicBezTo>
                  <a:cubicBezTo>
                    <a:pt x="36" y="6"/>
                    <a:pt x="36" y="11"/>
                    <a:pt x="36" y="11"/>
                  </a:cubicBezTo>
                  <a:cubicBezTo>
                    <a:pt x="36" y="13"/>
                    <a:pt x="36" y="13"/>
                    <a:pt x="36" y="13"/>
                  </a:cubicBezTo>
                  <a:cubicBezTo>
                    <a:pt x="36" y="13"/>
                    <a:pt x="25" y="13"/>
                    <a:pt x="22" y="13"/>
                  </a:cubicBezTo>
                  <a:cubicBezTo>
                    <a:pt x="18" y="13"/>
                    <a:pt x="14" y="15"/>
                    <a:pt x="13" y="19"/>
                  </a:cubicBezTo>
                  <a:cubicBezTo>
                    <a:pt x="12" y="21"/>
                    <a:pt x="12" y="23"/>
                    <a:pt x="11" y="25"/>
                  </a:cubicBezTo>
                  <a:cubicBezTo>
                    <a:pt x="9" y="41"/>
                    <a:pt x="4" y="66"/>
                    <a:pt x="0" y="90"/>
                  </a:cubicBezTo>
                  <a:cubicBezTo>
                    <a:pt x="6" y="90"/>
                    <a:pt x="6" y="90"/>
                    <a:pt x="6" y="90"/>
                  </a:cubicBezTo>
                  <a:cubicBezTo>
                    <a:pt x="10" y="72"/>
                    <a:pt x="13" y="54"/>
                    <a:pt x="14" y="44"/>
                  </a:cubicBezTo>
                  <a:cubicBezTo>
                    <a:pt x="15" y="41"/>
                    <a:pt x="15" y="41"/>
                    <a:pt x="17" y="41"/>
                  </a:cubicBezTo>
                  <a:cubicBezTo>
                    <a:pt x="33" y="41"/>
                    <a:pt x="109" y="41"/>
                    <a:pt x="124" y="41"/>
                  </a:cubicBezTo>
                  <a:cubicBezTo>
                    <a:pt x="127" y="41"/>
                    <a:pt x="127" y="41"/>
                    <a:pt x="126" y="44"/>
                  </a:cubicBezTo>
                  <a:cubicBezTo>
                    <a:pt x="123" y="64"/>
                    <a:pt x="114" y="111"/>
                    <a:pt x="111" y="131"/>
                  </a:cubicBezTo>
                  <a:cubicBezTo>
                    <a:pt x="111" y="135"/>
                    <a:pt x="108" y="137"/>
                    <a:pt x="104" y="137"/>
                  </a:cubicBezTo>
                  <a:cubicBezTo>
                    <a:pt x="103" y="137"/>
                    <a:pt x="110" y="137"/>
                    <a:pt x="99" y="137"/>
                  </a:cubicBezTo>
                  <a:cubicBezTo>
                    <a:pt x="98" y="143"/>
                    <a:pt x="98" y="143"/>
                    <a:pt x="98" y="143"/>
                  </a:cubicBezTo>
                  <a:cubicBezTo>
                    <a:pt x="106" y="143"/>
                    <a:pt x="98" y="143"/>
                    <a:pt x="107" y="143"/>
                  </a:cubicBezTo>
                  <a:cubicBezTo>
                    <a:pt x="112" y="143"/>
                    <a:pt x="116" y="139"/>
                    <a:pt x="117" y="134"/>
                  </a:cubicBezTo>
                  <a:cubicBezTo>
                    <a:pt x="120" y="115"/>
                    <a:pt x="128" y="72"/>
                    <a:pt x="131" y="53"/>
                  </a:cubicBezTo>
                  <a:cubicBezTo>
                    <a:pt x="133" y="43"/>
                    <a:pt x="134" y="32"/>
                    <a:pt x="136" y="22"/>
                  </a:cubicBezTo>
                  <a:cubicBezTo>
                    <a:pt x="137" y="17"/>
                    <a:pt x="134" y="13"/>
                    <a:pt x="129" y="13"/>
                  </a:cubicBezTo>
                  <a:close/>
                  <a:moveTo>
                    <a:pt x="45" y="23"/>
                  </a:moveTo>
                  <a:cubicBezTo>
                    <a:pt x="44" y="27"/>
                    <a:pt x="41" y="31"/>
                    <a:pt x="37" y="31"/>
                  </a:cubicBezTo>
                  <a:cubicBezTo>
                    <a:pt x="33" y="31"/>
                    <a:pt x="30" y="27"/>
                    <a:pt x="31" y="23"/>
                  </a:cubicBezTo>
                  <a:cubicBezTo>
                    <a:pt x="31" y="21"/>
                    <a:pt x="33" y="19"/>
                    <a:pt x="35" y="18"/>
                  </a:cubicBezTo>
                  <a:cubicBezTo>
                    <a:pt x="34" y="20"/>
                    <a:pt x="34" y="23"/>
                    <a:pt x="34" y="23"/>
                  </a:cubicBezTo>
                  <a:cubicBezTo>
                    <a:pt x="34" y="26"/>
                    <a:pt x="35" y="27"/>
                    <a:pt x="37" y="27"/>
                  </a:cubicBezTo>
                  <a:cubicBezTo>
                    <a:pt x="40" y="27"/>
                    <a:pt x="42" y="25"/>
                    <a:pt x="42" y="23"/>
                  </a:cubicBezTo>
                  <a:cubicBezTo>
                    <a:pt x="42" y="22"/>
                    <a:pt x="43" y="20"/>
                    <a:pt x="43" y="18"/>
                  </a:cubicBezTo>
                  <a:cubicBezTo>
                    <a:pt x="44" y="19"/>
                    <a:pt x="45" y="21"/>
                    <a:pt x="45" y="23"/>
                  </a:cubicBezTo>
                  <a:close/>
                  <a:moveTo>
                    <a:pt x="114" y="23"/>
                  </a:moveTo>
                  <a:cubicBezTo>
                    <a:pt x="113" y="27"/>
                    <a:pt x="110" y="31"/>
                    <a:pt x="106" y="31"/>
                  </a:cubicBezTo>
                  <a:cubicBezTo>
                    <a:pt x="102" y="31"/>
                    <a:pt x="99" y="27"/>
                    <a:pt x="100" y="23"/>
                  </a:cubicBezTo>
                  <a:cubicBezTo>
                    <a:pt x="100" y="21"/>
                    <a:pt x="102" y="19"/>
                    <a:pt x="104" y="18"/>
                  </a:cubicBezTo>
                  <a:cubicBezTo>
                    <a:pt x="104" y="20"/>
                    <a:pt x="103" y="23"/>
                    <a:pt x="103" y="23"/>
                  </a:cubicBezTo>
                  <a:cubicBezTo>
                    <a:pt x="103" y="26"/>
                    <a:pt x="104" y="27"/>
                    <a:pt x="106" y="27"/>
                  </a:cubicBezTo>
                  <a:cubicBezTo>
                    <a:pt x="109" y="27"/>
                    <a:pt x="111" y="25"/>
                    <a:pt x="111" y="23"/>
                  </a:cubicBezTo>
                  <a:cubicBezTo>
                    <a:pt x="111" y="22"/>
                    <a:pt x="112" y="20"/>
                    <a:pt x="112" y="18"/>
                  </a:cubicBezTo>
                  <a:cubicBezTo>
                    <a:pt x="114" y="19"/>
                    <a:pt x="114" y="21"/>
                    <a:pt x="114" y="23"/>
                  </a:cubicBezTo>
                  <a:close/>
                </a:path>
              </a:pathLst>
            </a:custGeom>
            <a:solidFill>
              <a:srgbClr val="A5A5A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panose="020B0604020202020204"/>
                <a:ea typeface="Arial" panose="020B0604020202020204"/>
                <a:cs typeface="Arial" panose="020B0604020202020204"/>
                <a:sym typeface="Arial" panose="020B0604020202020204"/>
              </a:endParaRPr>
            </a:p>
          </p:txBody>
        </p:sp>
        <p:sp>
          <p:nvSpPr>
            <p:cNvPr id="90" name="Google Shape;869;p12"/>
            <p:cNvSpPr/>
            <p:nvPr/>
          </p:nvSpPr>
          <p:spPr>
            <a:xfrm>
              <a:off x="487" y="1975"/>
              <a:ext cx="172" cy="232"/>
            </a:xfrm>
            <a:custGeom>
              <a:avLst/>
              <a:gdLst/>
              <a:ahLst/>
              <a:cxnLst/>
              <a:rect l="l" t="t" r="r" b="b"/>
              <a:pathLst>
                <a:path w="73" h="98" extrusionOk="0">
                  <a:moveTo>
                    <a:pt x="56" y="47"/>
                  </a:moveTo>
                  <a:cubicBezTo>
                    <a:pt x="54" y="47"/>
                    <a:pt x="53" y="46"/>
                    <a:pt x="51" y="46"/>
                  </a:cubicBezTo>
                  <a:cubicBezTo>
                    <a:pt x="51" y="45"/>
                    <a:pt x="51" y="45"/>
                    <a:pt x="51" y="45"/>
                  </a:cubicBezTo>
                  <a:cubicBezTo>
                    <a:pt x="54" y="45"/>
                    <a:pt x="56" y="44"/>
                    <a:pt x="58" y="43"/>
                  </a:cubicBezTo>
                  <a:cubicBezTo>
                    <a:pt x="66" y="39"/>
                    <a:pt x="73" y="32"/>
                    <a:pt x="73" y="22"/>
                  </a:cubicBezTo>
                  <a:cubicBezTo>
                    <a:pt x="73" y="17"/>
                    <a:pt x="71" y="13"/>
                    <a:pt x="68" y="10"/>
                  </a:cubicBezTo>
                  <a:cubicBezTo>
                    <a:pt x="63" y="3"/>
                    <a:pt x="53" y="0"/>
                    <a:pt x="43" y="0"/>
                  </a:cubicBezTo>
                  <a:cubicBezTo>
                    <a:pt x="33" y="0"/>
                    <a:pt x="23" y="3"/>
                    <a:pt x="16" y="6"/>
                  </a:cubicBezTo>
                  <a:cubicBezTo>
                    <a:pt x="19" y="22"/>
                    <a:pt x="19" y="22"/>
                    <a:pt x="19" y="22"/>
                  </a:cubicBezTo>
                  <a:cubicBezTo>
                    <a:pt x="23" y="19"/>
                    <a:pt x="31" y="17"/>
                    <a:pt x="39" y="17"/>
                  </a:cubicBezTo>
                  <a:cubicBezTo>
                    <a:pt x="47" y="17"/>
                    <a:pt x="50" y="21"/>
                    <a:pt x="50" y="26"/>
                  </a:cubicBezTo>
                  <a:cubicBezTo>
                    <a:pt x="50" y="34"/>
                    <a:pt x="39" y="38"/>
                    <a:pt x="29" y="38"/>
                  </a:cubicBezTo>
                  <a:cubicBezTo>
                    <a:pt x="26" y="38"/>
                    <a:pt x="26" y="38"/>
                    <a:pt x="26" y="38"/>
                  </a:cubicBezTo>
                  <a:cubicBezTo>
                    <a:pt x="23" y="54"/>
                    <a:pt x="23" y="54"/>
                    <a:pt x="23" y="54"/>
                  </a:cubicBezTo>
                  <a:cubicBezTo>
                    <a:pt x="27" y="54"/>
                    <a:pt x="27" y="54"/>
                    <a:pt x="27" y="54"/>
                  </a:cubicBezTo>
                  <a:cubicBezTo>
                    <a:pt x="27" y="54"/>
                    <a:pt x="27" y="54"/>
                    <a:pt x="27" y="54"/>
                  </a:cubicBezTo>
                  <a:cubicBezTo>
                    <a:pt x="39" y="54"/>
                    <a:pt x="46" y="58"/>
                    <a:pt x="46" y="67"/>
                  </a:cubicBezTo>
                  <a:cubicBezTo>
                    <a:pt x="46" y="74"/>
                    <a:pt x="39" y="80"/>
                    <a:pt x="27" y="80"/>
                  </a:cubicBezTo>
                  <a:cubicBezTo>
                    <a:pt x="18" y="80"/>
                    <a:pt x="10" y="77"/>
                    <a:pt x="6" y="75"/>
                  </a:cubicBezTo>
                  <a:cubicBezTo>
                    <a:pt x="0" y="91"/>
                    <a:pt x="0" y="91"/>
                    <a:pt x="0" y="91"/>
                  </a:cubicBezTo>
                  <a:cubicBezTo>
                    <a:pt x="4" y="95"/>
                    <a:pt x="15" y="98"/>
                    <a:pt x="27" y="98"/>
                  </a:cubicBezTo>
                  <a:cubicBezTo>
                    <a:pt x="31" y="98"/>
                    <a:pt x="36" y="97"/>
                    <a:pt x="40" y="96"/>
                  </a:cubicBezTo>
                  <a:cubicBezTo>
                    <a:pt x="55" y="92"/>
                    <a:pt x="68" y="82"/>
                    <a:pt x="68" y="66"/>
                  </a:cubicBezTo>
                  <a:cubicBezTo>
                    <a:pt x="68" y="61"/>
                    <a:pt x="66" y="56"/>
                    <a:pt x="63" y="53"/>
                  </a:cubicBezTo>
                  <a:cubicBezTo>
                    <a:pt x="61" y="50"/>
                    <a:pt x="59" y="48"/>
                    <a:pt x="56" y="47"/>
                  </a:cubicBezTo>
                  <a:close/>
                </a:path>
              </a:pathLst>
            </a:custGeom>
            <a:solidFill>
              <a:srgbClr val="A5A5A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panose="020B0604020202020204"/>
                <a:ea typeface="Arial" panose="020B0604020202020204"/>
                <a:cs typeface="Arial" panose="020B0604020202020204"/>
                <a:sym typeface="Arial" panose="020B0604020202020204"/>
              </a:endParaRPr>
            </a:p>
          </p:txBody>
        </p:sp>
        <p:sp>
          <p:nvSpPr>
            <p:cNvPr id="91" name="Google Shape;870;p12"/>
            <p:cNvSpPr/>
            <p:nvPr/>
          </p:nvSpPr>
          <p:spPr>
            <a:xfrm>
              <a:off x="324" y="2136"/>
              <a:ext cx="28" cy="40"/>
            </a:xfrm>
            <a:custGeom>
              <a:avLst/>
              <a:gdLst/>
              <a:ahLst/>
              <a:cxnLst/>
              <a:rect l="l" t="t" r="r" b="b"/>
              <a:pathLst>
                <a:path w="12" h="17" extrusionOk="0">
                  <a:moveTo>
                    <a:pt x="6" y="0"/>
                  </a:moveTo>
                  <a:cubicBezTo>
                    <a:pt x="5" y="0"/>
                    <a:pt x="4" y="0"/>
                    <a:pt x="4" y="0"/>
                  </a:cubicBezTo>
                  <a:cubicBezTo>
                    <a:pt x="0" y="17"/>
                    <a:pt x="0" y="17"/>
                    <a:pt x="0" y="17"/>
                  </a:cubicBezTo>
                  <a:cubicBezTo>
                    <a:pt x="1" y="17"/>
                    <a:pt x="2" y="17"/>
                    <a:pt x="3" y="17"/>
                  </a:cubicBezTo>
                  <a:cubicBezTo>
                    <a:pt x="6" y="17"/>
                    <a:pt x="8" y="16"/>
                    <a:pt x="10" y="14"/>
                  </a:cubicBezTo>
                  <a:cubicBezTo>
                    <a:pt x="12" y="12"/>
                    <a:pt x="12" y="9"/>
                    <a:pt x="12" y="6"/>
                  </a:cubicBezTo>
                  <a:cubicBezTo>
                    <a:pt x="12" y="2"/>
                    <a:pt x="10" y="0"/>
                    <a:pt x="6" y="0"/>
                  </a:cubicBezTo>
                  <a:close/>
                </a:path>
              </a:pathLst>
            </a:custGeom>
            <a:solidFill>
              <a:srgbClr val="A5A5A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panose="020B0604020202020204"/>
                <a:ea typeface="Arial" panose="020B0604020202020204"/>
                <a:cs typeface="Arial" panose="020B0604020202020204"/>
                <a:sym typeface="Arial" panose="020B0604020202020204"/>
              </a:endParaRPr>
            </a:p>
          </p:txBody>
        </p:sp>
        <p:sp>
          <p:nvSpPr>
            <p:cNvPr id="92" name="Google Shape;871;p12"/>
            <p:cNvSpPr/>
            <p:nvPr/>
          </p:nvSpPr>
          <p:spPr>
            <a:xfrm>
              <a:off x="390" y="2136"/>
              <a:ext cx="14" cy="24"/>
            </a:xfrm>
            <a:custGeom>
              <a:avLst/>
              <a:gdLst/>
              <a:ahLst/>
              <a:cxnLst/>
              <a:rect l="l" t="t" r="r" b="b"/>
              <a:pathLst>
                <a:path w="6" h="10" extrusionOk="0">
                  <a:moveTo>
                    <a:pt x="5" y="0"/>
                  </a:moveTo>
                  <a:cubicBezTo>
                    <a:pt x="5" y="0"/>
                    <a:pt x="5" y="0"/>
                    <a:pt x="5" y="0"/>
                  </a:cubicBezTo>
                  <a:cubicBezTo>
                    <a:pt x="4" y="1"/>
                    <a:pt x="3" y="3"/>
                    <a:pt x="2" y="5"/>
                  </a:cubicBezTo>
                  <a:cubicBezTo>
                    <a:pt x="0" y="10"/>
                    <a:pt x="0" y="10"/>
                    <a:pt x="0" y="10"/>
                  </a:cubicBezTo>
                  <a:cubicBezTo>
                    <a:pt x="6" y="10"/>
                    <a:pt x="6" y="10"/>
                    <a:pt x="6" y="10"/>
                  </a:cubicBezTo>
                  <a:cubicBezTo>
                    <a:pt x="5" y="5"/>
                    <a:pt x="5" y="5"/>
                    <a:pt x="5" y="5"/>
                  </a:cubicBezTo>
                  <a:cubicBezTo>
                    <a:pt x="5" y="3"/>
                    <a:pt x="5" y="1"/>
                    <a:pt x="5" y="0"/>
                  </a:cubicBezTo>
                  <a:close/>
                </a:path>
              </a:pathLst>
            </a:custGeom>
            <a:solidFill>
              <a:srgbClr val="A5A5A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panose="020B0604020202020204"/>
                <a:ea typeface="Arial" panose="020B0604020202020204"/>
                <a:cs typeface="Arial" panose="020B0604020202020204"/>
                <a:sym typeface="Arial" panose="020B0604020202020204"/>
              </a:endParaRPr>
            </a:p>
          </p:txBody>
        </p:sp>
        <p:sp>
          <p:nvSpPr>
            <p:cNvPr id="93" name="Google Shape;872;p12"/>
            <p:cNvSpPr/>
            <p:nvPr/>
          </p:nvSpPr>
          <p:spPr>
            <a:xfrm>
              <a:off x="270" y="2100"/>
              <a:ext cx="314" cy="107"/>
            </a:xfrm>
            <a:custGeom>
              <a:avLst/>
              <a:gdLst/>
              <a:ahLst/>
              <a:cxnLst/>
              <a:rect l="l" t="t" r="r" b="b"/>
              <a:pathLst>
                <a:path w="133" h="45" extrusionOk="0">
                  <a:moveTo>
                    <a:pt x="89" y="42"/>
                  </a:moveTo>
                  <a:cubicBezTo>
                    <a:pt x="86" y="40"/>
                    <a:pt x="86" y="40"/>
                    <a:pt x="86" y="40"/>
                  </a:cubicBezTo>
                  <a:cubicBezTo>
                    <a:pt x="96" y="15"/>
                    <a:pt x="96" y="15"/>
                    <a:pt x="96" y="15"/>
                  </a:cubicBezTo>
                  <a:cubicBezTo>
                    <a:pt x="101" y="17"/>
                    <a:pt x="101" y="17"/>
                    <a:pt x="101" y="17"/>
                  </a:cubicBezTo>
                  <a:cubicBezTo>
                    <a:pt x="103" y="19"/>
                    <a:pt x="110" y="22"/>
                    <a:pt x="119" y="22"/>
                  </a:cubicBezTo>
                  <a:cubicBezTo>
                    <a:pt x="127" y="22"/>
                    <a:pt x="133" y="19"/>
                    <a:pt x="133" y="14"/>
                  </a:cubicBezTo>
                  <a:cubicBezTo>
                    <a:pt x="133" y="12"/>
                    <a:pt x="133" y="6"/>
                    <a:pt x="119" y="6"/>
                  </a:cubicBezTo>
                  <a:cubicBezTo>
                    <a:pt x="119" y="6"/>
                    <a:pt x="119" y="6"/>
                    <a:pt x="119" y="6"/>
                  </a:cubicBezTo>
                  <a:cubicBezTo>
                    <a:pt x="109" y="6"/>
                    <a:pt x="109" y="6"/>
                    <a:pt x="109" y="6"/>
                  </a:cubicBezTo>
                  <a:cubicBezTo>
                    <a:pt x="110" y="0"/>
                    <a:pt x="110" y="0"/>
                    <a:pt x="110" y="0"/>
                  </a:cubicBezTo>
                  <a:cubicBezTo>
                    <a:pt x="82" y="0"/>
                    <a:pt x="82" y="0"/>
                    <a:pt x="82" y="0"/>
                  </a:cubicBezTo>
                  <a:cubicBezTo>
                    <a:pt x="9" y="0"/>
                    <a:pt x="9" y="0"/>
                    <a:pt x="9" y="0"/>
                  </a:cubicBezTo>
                  <a:cubicBezTo>
                    <a:pt x="0" y="45"/>
                    <a:pt x="0" y="45"/>
                    <a:pt x="0" y="45"/>
                  </a:cubicBezTo>
                  <a:cubicBezTo>
                    <a:pt x="93" y="45"/>
                    <a:pt x="93" y="45"/>
                    <a:pt x="93" y="45"/>
                  </a:cubicBezTo>
                  <a:cubicBezTo>
                    <a:pt x="91" y="44"/>
                    <a:pt x="90" y="43"/>
                    <a:pt x="89" y="42"/>
                  </a:cubicBezTo>
                  <a:close/>
                  <a:moveTo>
                    <a:pt x="37" y="33"/>
                  </a:moveTo>
                  <a:cubicBezTo>
                    <a:pt x="34" y="35"/>
                    <a:pt x="30" y="36"/>
                    <a:pt x="24" y="36"/>
                  </a:cubicBezTo>
                  <a:cubicBezTo>
                    <a:pt x="21" y="36"/>
                    <a:pt x="19" y="36"/>
                    <a:pt x="17" y="36"/>
                  </a:cubicBezTo>
                  <a:cubicBezTo>
                    <a:pt x="22" y="11"/>
                    <a:pt x="22" y="11"/>
                    <a:pt x="22" y="11"/>
                  </a:cubicBezTo>
                  <a:cubicBezTo>
                    <a:pt x="24" y="10"/>
                    <a:pt x="27" y="10"/>
                    <a:pt x="29" y="10"/>
                  </a:cubicBezTo>
                  <a:cubicBezTo>
                    <a:pt x="33" y="10"/>
                    <a:pt x="36" y="11"/>
                    <a:pt x="38" y="13"/>
                  </a:cubicBezTo>
                  <a:cubicBezTo>
                    <a:pt x="40" y="15"/>
                    <a:pt x="42" y="17"/>
                    <a:pt x="42" y="21"/>
                  </a:cubicBezTo>
                  <a:cubicBezTo>
                    <a:pt x="42" y="26"/>
                    <a:pt x="40" y="30"/>
                    <a:pt x="37" y="33"/>
                  </a:cubicBezTo>
                  <a:close/>
                  <a:moveTo>
                    <a:pt x="58" y="36"/>
                  </a:moveTo>
                  <a:cubicBezTo>
                    <a:pt x="57" y="29"/>
                    <a:pt x="57" y="29"/>
                    <a:pt x="57" y="29"/>
                  </a:cubicBezTo>
                  <a:cubicBezTo>
                    <a:pt x="50" y="29"/>
                    <a:pt x="50" y="29"/>
                    <a:pt x="50" y="29"/>
                  </a:cubicBezTo>
                  <a:cubicBezTo>
                    <a:pt x="46" y="36"/>
                    <a:pt x="46" y="36"/>
                    <a:pt x="46" y="36"/>
                  </a:cubicBezTo>
                  <a:cubicBezTo>
                    <a:pt x="41" y="36"/>
                    <a:pt x="41" y="36"/>
                    <a:pt x="41" y="36"/>
                  </a:cubicBezTo>
                  <a:cubicBezTo>
                    <a:pt x="53" y="10"/>
                    <a:pt x="53" y="10"/>
                    <a:pt x="53" y="10"/>
                  </a:cubicBezTo>
                  <a:cubicBezTo>
                    <a:pt x="60" y="10"/>
                    <a:pt x="60" y="10"/>
                    <a:pt x="60" y="10"/>
                  </a:cubicBezTo>
                  <a:cubicBezTo>
                    <a:pt x="63" y="36"/>
                    <a:pt x="63" y="36"/>
                    <a:pt x="63" y="36"/>
                  </a:cubicBezTo>
                  <a:cubicBezTo>
                    <a:pt x="58" y="36"/>
                    <a:pt x="58" y="36"/>
                    <a:pt x="58" y="36"/>
                  </a:cubicBezTo>
                  <a:cubicBezTo>
                    <a:pt x="58" y="36"/>
                    <a:pt x="58" y="36"/>
                    <a:pt x="58" y="36"/>
                  </a:cubicBezTo>
                  <a:close/>
                  <a:moveTo>
                    <a:pt x="74" y="36"/>
                  </a:moveTo>
                  <a:cubicBezTo>
                    <a:pt x="68" y="36"/>
                    <a:pt x="68" y="36"/>
                    <a:pt x="68" y="36"/>
                  </a:cubicBezTo>
                  <a:cubicBezTo>
                    <a:pt x="70" y="26"/>
                    <a:pt x="70" y="26"/>
                    <a:pt x="70" y="26"/>
                  </a:cubicBezTo>
                  <a:cubicBezTo>
                    <a:pt x="65" y="10"/>
                    <a:pt x="65" y="10"/>
                    <a:pt x="65" y="10"/>
                  </a:cubicBezTo>
                  <a:cubicBezTo>
                    <a:pt x="71" y="10"/>
                    <a:pt x="71" y="10"/>
                    <a:pt x="71" y="10"/>
                  </a:cubicBezTo>
                  <a:cubicBezTo>
                    <a:pt x="73" y="17"/>
                    <a:pt x="73" y="17"/>
                    <a:pt x="73" y="17"/>
                  </a:cubicBezTo>
                  <a:cubicBezTo>
                    <a:pt x="73" y="19"/>
                    <a:pt x="74" y="20"/>
                    <a:pt x="74" y="21"/>
                  </a:cubicBezTo>
                  <a:cubicBezTo>
                    <a:pt x="74" y="21"/>
                    <a:pt x="74" y="21"/>
                    <a:pt x="74" y="21"/>
                  </a:cubicBezTo>
                  <a:cubicBezTo>
                    <a:pt x="75" y="20"/>
                    <a:pt x="76" y="19"/>
                    <a:pt x="77" y="17"/>
                  </a:cubicBezTo>
                  <a:cubicBezTo>
                    <a:pt x="80" y="10"/>
                    <a:pt x="80" y="10"/>
                    <a:pt x="80" y="10"/>
                  </a:cubicBezTo>
                  <a:cubicBezTo>
                    <a:pt x="87" y="10"/>
                    <a:pt x="87" y="10"/>
                    <a:pt x="87" y="10"/>
                  </a:cubicBezTo>
                  <a:cubicBezTo>
                    <a:pt x="76" y="25"/>
                    <a:pt x="76" y="25"/>
                    <a:pt x="76" y="25"/>
                  </a:cubicBezTo>
                  <a:cubicBezTo>
                    <a:pt x="74" y="36"/>
                    <a:pt x="74" y="36"/>
                    <a:pt x="74" y="36"/>
                  </a:cubicBezTo>
                  <a:cubicBezTo>
                    <a:pt x="74" y="36"/>
                    <a:pt x="74" y="36"/>
                    <a:pt x="74" y="36"/>
                  </a:cubicBezTo>
                  <a:close/>
                </a:path>
              </a:pathLst>
            </a:custGeom>
            <a:solidFill>
              <a:srgbClr val="A5A5A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panose="020B0604020202020204"/>
                <a:ea typeface="Arial" panose="020B0604020202020204"/>
                <a:cs typeface="Arial" panose="020B0604020202020204"/>
                <a:sym typeface="Arial" panose="020B0604020202020204"/>
              </a:endParaRPr>
            </a:p>
          </p:txBody>
        </p:sp>
      </p:grpSp>
      <p:grpSp>
        <p:nvGrpSpPr>
          <p:cNvPr id="94" name="Google Shape;873;p12"/>
          <p:cNvGrpSpPr/>
          <p:nvPr/>
        </p:nvGrpSpPr>
        <p:grpSpPr>
          <a:xfrm>
            <a:off x="800764" y="3757566"/>
            <a:ext cx="511715" cy="368609"/>
            <a:chOff x="3604" y="2379"/>
            <a:chExt cx="472" cy="340"/>
          </a:xfrm>
        </p:grpSpPr>
        <p:sp>
          <p:nvSpPr>
            <p:cNvPr id="95" name="Google Shape;874;p12"/>
            <p:cNvSpPr/>
            <p:nvPr/>
          </p:nvSpPr>
          <p:spPr>
            <a:xfrm>
              <a:off x="3752" y="2379"/>
              <a:ext cx="324" cy="340"/>
            </a:xfrm>
            <a:custGeom>
              <a:avLst/>
              <a:gdLst/>
              <a:ahLst/>
              <a:cxnLst/>
              <a:rect l="l" t="t" r="r" b="b"/>
              <a:pathLst>
                <a:path w="137" h="144" extrusionOk="0">
                  <a:moveTo>
                    <a:pt x="129" y="14"/>
                  </a:moveTo>
                  <a:cubicBezTo>
                    <a:pt x="124" y="14"/>
                    <a:pt x="113" y="14"/>
                    <a:pt x="113" y="14"/>
                  </a:cubicBezTo>
                  <a:cubicBezTo>
                    <a:pt x="113" y="12"/>
                    <a:pt x="113" y="12"/>
                    <a:pt x="113" y="12"/>
                  </a:cubicBezTo>
                  <a:cubicBezTo>
                    <a:pt x="113" y="12"/>
                    <a:pt x="114" y="8"/>
                    <a:pt x="114" y="6"/>
                  </a:cubicBezTo>
                  <a:cubicBezTo>
                    <a:pt x="114" y="4"/>
                    <a:pt x="114" y="3"/>
                    <a:pt x="114" y="2"/>
                  </a:cubicBezTo>
                  <a:cubicBezTo>
                    <a:pt x="113" y="0"/>
                    <a:pt x="111" y="0"/>
                    <a:pt x="109" y="1"/>
                  </a:cubicBezTo>
                  <a:cubicBezTo>
                    <a:pt x="108" y="2"/>
                    <a:pt x="107" y="3"/>
                    <a:pt x="106" y="5"/>
                  </a:cubicBezTo>
                  <a:cubicBezTo>
                    <a:pt x="106" y="7"/>
                    <a:pt x="105" y="11"/>
                    <a:pt x="105" y="11"/>
                  </a:cubicBezTo>
                  <a:cubicBezTo>
                    <a:pt x="105" y="14"/>
                    <a:pt x="105" y="14"/>
                    <a:pt x="105" y="14"/>
                  </a:cubicBezTo>
                  <a:cubicBezTo>
                    <a:pt x="44" y="14"/>
                    <a:pt x="44" y="14"/>
                    <a:pt x="44" y="14"/>
                  </a:cubicBezTo>
                  <a:cubicBezTo>
                    <a:pt x="44" y="11"/>
                    <a:pt x="44" y="11"/>
                    <a:pt x="44" y="11"/>
                  </a:cubicBezTo>
                  <a:cubicBezTo>
                    <a:pt x="44" y="11"/>
                    <a:pt x="45" y="7"/>
                    <a:pt x="45" y="4"/>
                  </a:cubicBezTo>
                  <a:cubicBezTo>
                    <a:pt x="45" y="2"/>
                    <a:pt x="44" y="1"/>
                    <a:pt x="42" y="1"/>
                  </a:cubicBezTo>
                  <a:cubicBezTo>
                    <a:pt x="39" y="1"/>
                    <a:pt x="37" y="2"/>
                    <a:pt x="37" y="5"/>
                  </a:cubicBezTo>
                  <a:cubicBezTo>
                    <a:pt x="36" y="7"/>
                    <a:pt x="36" y="12"/>
                    <a:pt x="36" y="12"/>
                  </a:cubicBezTo>
                  <a:cubicBezTo>
                    <a:pt x="36" y="14"/>
                    <a:pt x="36" y="14"/>
                    <a:pt x="36" y="14"/>
                  </a:cubicBezTo>
                  <a:cubicBezTo>
                    <a:pt x="36" y="14"/>
                    <a:pt x="25" y="14"/>
                    <a:pt x="22" y="14"/>
                  </a:cubicBezTo>
                  <a:cubicBezTo>
                    <a:pt x="18" y="14"/>
                    <a:pt x="14" y="16"/>
                    <a:pt x="13" y="20"/>
                  </a:cubicBezTo>
                  <a:cubicBezTo>
                    <a:pt x="12" y="21"/>
                    <a:pt x="12" y="23"/>
                    <a:pt x="11" y="25"/>
                  </a:cubicBezTo>
                  <a:cubicBezTo>
                    <a:pt x="9" y="42"/>
                    <a:pt x="4" y="67"/>
                    <a:pt x="0" y="90"/>
                  </a:cubicBezTo>
                  <a:cubicBezTo>
                    <a:pt x="6" y="90"/>
                    <a:pt x="6" y="90"/>
                    <a:pt x="6" y="90"/>
                  </a:cubicBezTo>
                  <a:cubicBezTo>
                    <a:pt x="10" y="73"/>
                    <a:pt x="13" y="55"/>
                    <a:pt x="14" y="45"/>
                  </a:cubicBezTo>
                  <a:cubicBezTo>
                    <a:pt x="15" y="42"/>
                    <a:pt x="15" y="42"/>
                    <a:pt x="17" y="42"/>
                  </a:cubicBezTo>
                  <a:cubicBezTo>
                    <a:pt x="33" y="42"/>
                    <a:pt x="109" y="42"/>
                    <a:pt x="124" y="42"/>
                  </a:cubicBezTo>
                  <a:cubicBezTo>
                    <a:pt x="127" y="42"/>
                    <a:pt x="127" y="42"/>
                    <a:pt x="126" y="45"/>
                  </a:cubicBezTo>
                  <a:cubicBezTo>
                    <a:pt x="123" y="65"/>
                    <a:pt x="114" y="112"/>
                    <a:pt x="111" y="132"/>
                  </a:cubicBezTo>
                  <a:cubicBezTo>
                    <a:pt x="111" y="136"/>
                    <a:pt x="108" y="138"/>
                    <a:pt x="104" y="138"/>
                  </a:cubicBezTo>
                  <a:cubicBezTo>
                    <a:pt x="103" y="138"/>
                    <a:pt x="110" y="138"/>
                    <a:pt x="99" y="138"/>
                  </a:cubicBezTo>
                  <a:cubicBezTo>
                    <a:pt x="98" y="144"/>
                    <a:pt x="98" y="144"/>
                    <a:pt x="98" y="144"/>
                  </a:cubicBezTo>
                  <a:cubicBezTo>
                    <a:pt x="106" y="144"/>
                    <a:pt x="98" y="144"/>
                    <a:pt x="107" y="144"/>
                  </a:cubicBezTo>
                  <a:cubicBezTo>
                    <a:pt x="112" y="144"/>
                    <a:pt x="116" y="140"/>
                    <a:pt x="117" y="135"/>
                  </a:cubicBezTo>
                  <a:cubicBezTo>
                    <a:pt x="120" y="116"/>
                    <a:pt x="128" y="73"/>
                    <a:pt x="131" y="54"/>
                  </a:cubicBezTo>
                  <a:cubicBezTo>
                    <a:pt x="133" y="44"/>
                    <a:pt x="134" y="33"/>
                    <a:pt x="136" y="22"/>
                  </a:cubicBezTo>
                  <a:cubicBezTo>
                    <a:pt x="137" y="18"/>
                    <a:pt x="134" y="14"/>
                    <a:pt x="129" y="14"/>
                  </a:cubicBezTo>
                  <a:close/>
                  <a:moveTo>
                    <a:pt x="45" y="24"/>
                  </a:moveTo>
                  <a:cubicBezTo>
                    <a:pt x="44" y="28"/>
                    <a:pt x="41" y="31"/>
                    <a:pt x="37" y="31"/>
                  </a:cubicBezTo>
                  <a:cubicBezTo>
                    <a:pt x="33" y="31"/>
                    <a:pt x="30" y="28"/>
                    <a:pt x="31" y="24"/>
                  </a:cubicBezTo>
                  <a:cubicBezTo>
                    <a:pt x="31" y="22"/>
                    <a:pt x="33" y="20"/>
                    <a:pt x="35" y="18"/>
                  </a:cubicBezTo>
                  <a:cubicBezTo>
                    <a:pt x="34" y="21"/>
                    <a:pt x="34" y="23"/>
                    <a:pt x="34" y="24"/>
                  </a:cubicBezTo>
                  <a:cubicBezTo>
                    <a:pt x="34" y="26"/>
                    <a:pt x="35" y="28"/>
                    <a:pt x="37" y="28"/>
                  </a:cubicBezTo>
                  <a:cubicBezTo>
                    <a:pt x="40" y="28"/>
                    <a:pt x="42" y="26"/>
                    <a:pt x="42" y="23"/>
                  </a:cubicBezTo>
                  <a:cubicBezTo>
                    <a:pt x="42" y="23"/>
                    <a:pt x="43" y="21"/>
                    <a:pt x="43" y="19"/>
                  </a:cubicBezTo>
                  <a:cubicBezTo>
                    <a:pt x="44" y="20"/>
                    <a:pt x="45" y="22"/>
                    <a:pt x="45" y="24"/>
                  </a:cubicBezTo>
                  <a:close/>
                  <a:moveTo>
                    <a:pt x="114" y="24"/>
                  </a:moveTo>
                  <a:cubicBezTo>
                    <a:pt x="113" y="28"/>
                    <a:pt x="110" y="31"/>
                    <a:pt x="106" y="31"/>
                  </a:cubicBezTo>
                  <a:cubicBezTo>
                    <a:pt x="102" y="31"/>
                    <a:pt x="99" y="28"/>
                    <a:pt x="100" y="24"/>
                  </a:cubicBezTo>
                  <a:cubicBezTo>
                    <a:pt x="100" y="22"/>
                    <a:pt x="102" y="20"/>
                    <a:pt x="104" y="18"/>
                  </a:cubicBezTo>
                  <a:cubicBezTo>
                    <a:pt x="104" y="21"/>
                    <a:pt x="103" y="23"/>
                    <a:pt x="103" y="24"/>
                  </a:cubicBezTo>
                  <a:cubicBezTo>
                    <a:pt x="103" y="26"/>
                    <a:pt x="104" y="28"/>
                    <a:pt x="106" y="28"/>
                  </a:cubicBezTo>
                  <a:cubicBezTo>
                    <a:pt x="109" y="28"/>
                    <a:pt x="111" y="26"/>
                    <a:pt x="111" y="23"/>
                  </a:cubicBezTo>
                  <a:cubicBezTo>
                    <a:pt x="111" y="23"/>
                    <a:pt x="112" y="21"/>
                    <a:pt x="112" y="19"/>
                  </a:cubicBezTo>
                  <a:cubicBezTo>
                    <a:pt x="114" y="20"/>
                    <a:pt x="114" y="22"/>
                    <a:pt x="114" y="24"/>
                  </a:cubicBezTo>
                  <a:close/>
                </a:path>
              </a:pathLst>
            </a:custGeom>
            <a:solidFill>
              <a:srgbClr val="A5A5A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panose="020B0604020202020204"/>
                <a:ea typeface="Arial" panose="020B0604020202020204"/>
                <a:cs typeface="Arial" panose="020B0604020202020204"/>
                <a:sym typeface="Arial" panose="020B0604020202020204"/>
              </a:endParaRPr>
            </a:p>
          </p:txBody>
        </p:sp>
        <p:sp>
          <p:nvSpPr>
            <p:cNvPr id="96" name="Google Shape;875;p12"/>
            <p:cNvSpPr/>
            <p:nvPr/>
          </p:nvSpPr>
          <p:spPr>
            <a:xfrm>
              <a:off x="3819" y="2495"/>
              <a:ext cx="174" cy="224"/>
            </a:xfrm>
            <a:custGeom>
              <a:avLst/>
              <a:gdLst/>
              <a:ahLst/>
              <a:cxnLst/>
              <a:rect l="l" t="t" r="r" b="b"/>
              <a:pathLst>
                <a:path w="74" h="95" extrusionOk="0">
                  <a:moveTo>
                    <a:pt x="63" y="55"/>
                  </a:moveTo>
                  <a:cubicBezTo>
                    <a:pt x="64" y="51"/>
                    <a:pt x="64" y="51"/>
                    <a:pt x="64" y="51"/>
                  </a:cubicBezTo>
                  <a:cubicBezTo>
                    <a:pt x="72" y="6"/>
                    <a:pt x="72" y="6"/>
                    <a:pt x="72" y="6"/>
                  </a:cubicBezTo>
                  <a:cubicBezTo>
                    <a:pt x="74" y="0"/>
                    <a:pt x="74" y="0"/>
                    <a:pt x="74" y="0"/>
                  </a:cubicBezTo>
                  <a:cubicBezTo>
                    <a:pt x="48" y="0"/>
                    <a:pt x="48" y="0"/>
                    <a:pt x="48" y="0"/>
                  </a:cubicBezTo>
                  <a:cubicBezTo>
                    <a:pt x="3" y="57"/>
                    <a:pt x="3" y="57"/>
                    <a:pt x="3" y="57"/>
                  </a:cubicBezTo>
                  <a:cubicBezTo>
                    <a:pt x="0" y="72"/>
                    <a:pt x="0" y="72"/>
                    <a:pt x="0" y="72"/>
                  </a:cubicBezTo>
                  <a:cubicBezTo>
                    <a:pt x="40" y="72"/>
                    <a:pt x="40" y="72"/>
                    <a:pt x="40" y="72"/>
                  </a:cubicBezTo>
                  <a:cubicBezTo>
                    <a:pt x="36" y="95"/>
                    <a:pt x="36" y="95"/>
                    <a:pt x="36" y="95"/>
                  </a:cubicBezTo>
                  <a:cubicBezTo>
                    <a:pt x="43" y="95"/>
                    <a:pt x="43" y="95"/>
                    <a:pt x="43" y="95"/>
                  </a:cubicBezTo>
                  <a:cubicBezTo>
                    <a:pt x="56" y="95"/>
                    <a:pt x="56" y="95"/>
                    <a:pt x="56" y="95"/>
                  </a:cubicBezTo>
                  <a:cubicBezTo>
                    <a:pt x="60" y="72"/>
                    <a:pt x="60" y="72"/>
                    <a:pt x="60" y="72"/>
                  </a:cubicBezTo>
                  <a:cubicBezTo>
                    <a:pt x="71" y="72"/>
                    <a:pt x="71" y="72"/>
                    <a:pt x="71" y="72"/>
                  </a:cubicBezTo>
                  <a:cubicBezTo>
                    <a:pt x="74" y="55"/>
                    <a:pt x="74" y="55"/>
                    <a:pt x="74" y="55"/>
                  </a:cubicBezTo>
                  <a:cubicBezTo>
                    <a:pt x="63" y="55"/>
                    <a:pt x="63" y="55"/>
                    <a:pt x="63" y="55"/>
                  </a:cubicBezTo>
                  <a:cubicBezTo>
                    <a:pt x="63" y="55"/>
                    <a:pt x="63" y="55"/>
                    <a:pt x="63" y="55"/>
                  </a:cubicBezTo>
                  <a:close/>
                  <a:moveTo>
                    <a:pt x="24" y="55"/>
                  </a:moveTo>
                  <a:cubicBezTo>
                    <a:pt x="24" y="55"/>
                    <a:pt x="24" y="55"/>
                    <a:pt x="24" y="55"/>
                  </a:cubicBezTo>
                  <a:cubicBezTo>
                    <a:pt x="39" y="35"/>
                    <a:pt x="39" y="35"/>
                    <a:pt x="39" y="35"/>
                  </a:cubicBezTo>
                  <a:cubicBezTo>
                    <a:pt x="44" y="29"/>
                    <a:pt x="48" y="23"/>
                    <a:pt x="52" y="16"/>
                  </a:cubicBezTo>
                  <a:cubicBezTo>
                    <a:pt x="52" y="16"/>
                    <a:pt x="52" y="16"/>
                    <a:pt x="52" y="16"/>
                  </a:cubicBezTo>
                  <a:cubicBezTo>
                    <a:pt x="51" y="22"/>
                    <a:pt x="49" y="29"/>
                    <a:pt x="48" y="35"/>
                  </a:cubicBezTo>
                  <a:cubicBezTo>
                    <a:pt x="43" y="55"/>
                    <a:pt x="43" y="55"/>
                    <a:pt x="43" y="55"/>
                  </a:cubicBezTo>
                  <a:cubicBezTo>
                    <a:pt x="24" y="55"/>
                    <a:pt x="24" y="55"/>
                    <a:pt x="24" y="55"/>
                  </a:cubicBezTo>
                  <a:cubicBezTo>
                    <a:pt x="24" y="55"/>
                    <a:pt x="24" y="55"/>
                    <a:pt x="24" y="55"/>
                  </a:cubicBezTo>
                  <a:close/>
                </a:path>
              </a:pathLst>
            </a:custGeom>
            <a:solidFill>
              <a:srgbClr val="A5A5A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panose="020B0604020202020204"/>
                <a:ea typeface="Arial" panose="020B0604020202020204"/>
                <a:cs typeface="Arial" panose="020B0604020202020204"/>
                <a:sym typeface="Arial" panose="020B0604020202020204"/>
              </a:endParaRPr>
            </a:p>
          </p:txBody>
        </p:sp>
        <p:sp>
          <p:nvSpPr>
            <p:cNvPr id="97" name="Google Shape;876;p12"/>
            <p:cNvSpPr/>
            <p:nvPr/>
          </p:nvSpPr>
          <p:spPr>
            <a:xfrm>
              <a:off x="3658" y="2646"/>
              <a:ext cx="31" cy="40"/>
            </a:xfrm>
            <a:custGeom>
              <a:avLst/>
              <a:gdLst/>
              <a:ahLst/>
              <a:cxnLst/>
              <a:rect l="l" t="t" r="r" b="b"/>
              <a:pathLst>
                <a:path w="13" h="17" extrusionOk="0">
                  <a:moveTo>
                    <a:pt x="6" y="0"/>
                  </a:moveTo>
                  <a:cubicBezTo>
                    <a:pt x="5" y="0"/>
                    <a:pt x="4" y="0"/>
                    <a:pt x="4" y="0"/>
                  </a:cubicBezTo>
                  <a:cubicBezTo>
                    <a:pt x="0" y="17"/>
                    <a:pt x="0" y="17"/>
                    <a:pt x="0" y="17"/>
                  </a:cubicBezTo>
                  <a:cubicBezTo>
                    <a:pt x="1" y="17"/>
                    <a:pt x="2" y="17"/>
                    <a:pt x="3" y="17"/>
                  </a:cubicBezTo>
                  <a:cubicBezTo>
                    <a:pt x="6" y="17"/>
                    <a:pt x="8" y="16"/>
                    <a:pt x="10" y="14"/>
                  </a:cubicBezTo>
                  <a:cubicBezTo>
                    <a:pt x="12" y="12"/>
                    <a:pt x="13" y="9"/>
                    <a:pt x="13" y="6"/>
                  </a:cubicBezTo>
                  <a:cubicBezTo>
                    <a:pt x="13" y="2"/>
                    <a:pt x="11" y="0"/>
                    <a:pt x="6" y="0"/>
                  </a:cubicBezTo>
                  <a:close/>
                </a:path>
              </a:pathLst>
            </a:custGeom>
            <a:solidFill>
              <a:srgbClr val="A5A5A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panose="020B0604020202020204"/>
                <a:ea typeface="Arial" panose="020B0604020202020204"/>
                <a:cs typeface="Arial" panose="020B0604020202020204"/>
                <a:sym typeface="Arial" panose="020B0604020202020204"/>
              </a:endParaRPr>
            </a:p>
          </p:txBody>
        </p:sp>
        <p:sp>
          <p:nvSpPr>
            <p:cNvPr id="98" name="Google Shape;877;p12"/>
            <p:cNvSpPr/>
            <p:nvPr/>
          </p:nvSpPr>
          <p:spPr>
            <a:xfrm>
              <a:off x="3724" y="2646"/>
              <a:ext cx="14" cy="26"/>
            </a:xfrm>
            <a:custGeom>
              <a:avLst/>
              <a:gdLst/>
              <a:ahLst/>
              <a:cxnLst/>
              <a:rect l="l" t="t" r="r" b="b"/>
              <a:pathLst>
                <a:path w="6" h="11" extrusionOk="0">
                  <a:moveTo>
                    <a:pt x="5" y="0"/>
                  </a:moveTo>
                  <a:cubicBezTo>
                    <a:pt x="5" y="0"/>
                    <a:pt x="5" y="0"/>
                    <a:pt x="5" y="0"/>
                  </a:cubicBezTo>
                  <a:cubicBezTo>
                    <a:pt x="4" y="2"/>
                    <a:pt x="3" y="4"/>
                    <a:pt x="3" y="5"/>
                  </a:cubicBezTo>
                  <a:cubicBezTo>
                    <a:pt x="0" y="11"/>
                    <a:pt x="0" y="11"/>
                    <a:pt x="0" y="11"/>
                  </a:cubicBezTo>
                  <a:cubicBezTo>
                    <a:pt x="6" y="11"/>
                    <a:pt x="6" y="11"/>
                    <a:pt x="6" y="11"/>
                  </a:cubicBezTo>
                  <a:cubicBezTo>
                    <a:pt x="5" y="5"/>
                    <a:pt x="5" y="5"/>
                    <a:pt x="5" y="5"/>
                  </a:cubicBezTo>
                  <a:cubicBezTo>
                    <a:pt x="5" y="4"/>
                    <a:pt x="5" y="2"/>
                    <a:pt x="5" y="0"/>
                  </a:cubicBezTo>
                  <a:close/>
                </a:path>
              </a:pathLst>
            </a:custGeom>
            <a:solidFill>
              <a:srgbClr val="A5A5A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panose="020B0604020202020204"/>
                <a:ea typeface="Arial" panose="020B0604020202020204"/>
                <a:cs typeface="Arial" panose="020B0604020202020204"/>
                <a:sym typeface="Arial" panose="020B0604020202020204"/>
              </a:endParaRPr>
            </a:p>
          </p:txBody>
        </p:sp>
        <p:sp>
          <p:nvSpPr>
            <p:cNvPr id="99" name="Google Shape;878;p12"/>
            <p:cNvSpPr/>
            <p:nvPr/>
          </p:nvSpPr>
          <p:spPr>
            <a:xfrm>
              <a:off x="3604" y="2611"/>
              <a:ext cx="297" cy="108"/>
            </a:xfrm>
            <a:custGeom>
              <a:avLst/>
              <a:gdLst/>
              <a:ahLst/>
              <a:cxnLst/>
              <a:rect l="l" t="t" r="r" b="b"/>
              <a:pathLst>
                <a:path w="126" h="46" extrusionOk="0">
                  <a:moveTo>
                    <a:pt x="85" y="28"/>
                  </a:moveTo>
                  <a:cubicBezTo>
                    <a:pt x="89" y="6"/>
                    <a:pt x="89" y="6"/>
                    <a:pt x="89" y="6"/>
                  </a:cubicBezTo>
                  <a:cubicBezTo>
                    <a:pt x="94" y="0"/>
                    <a:pt x="94" y="0"/>
                    <a:pt x="94" y="0"/>
                  </a:cubicBezTo>
                  <a:cubicBezTo>
                    <a:pt x="82" y="0"/>
                    <a:pt x="82" y="0"/>
                    <a:pt x="82" y="0"/>
                  </a:cubicBezTo>
                  <a:cubicBezTo>
                    <a:pt x="9" y="0"/>
                    <a:pt x="9" y="0"/>
                    <a:pt x="9" y="0"/>
                  </a:cubicBezTo>
                  <a:cubicBezTo>
                    <a:pt x="0" y="46"/>
                    <a:pt x="0" y="46"/>
                    <a:pt x="0" y="46"/>
                  </a:cubicBezTo>
                  <a:cubicBezTo>
                    <a:pt x="122" y="46"/>
                    <a:pt x="122" y="46"/>
                    <a:pt x="122" y="46"/>
                  </a:cubicBezTo>
                  <a:cubicBezTo>
                    <a:pt x="126" y="28"/>
                    <a:pt x="126" y="28"/>
                    <a:pt x="126" y="28"/>
                  </a:cubicBezTo>
                  <a:cubicBezTo>
                    <a:pt x="85" y="28"/>
                    <a:pt x="85" y="28"/>
                    <a:pt x="85" y="28"/>
                  </a:cubicBezTo>
                  <a:cubicBezTo>
                    <a:pt x="85" y="28"/>
                    <a:pt x="85" y="28"/>
                    <a:pt x="85" y="28"/>
                  </a:cubicBezTo>
                  <a:close/>
                  <a:moveTo>
                    <a:pt x="37" y="34"/>
                  </a:moveTo>
                  <a:cubicBezTo>
                    <a:pt x="34" y="36"/>
                    <a:pt x="30" y="37"/>
                    <a:pt x="24" y="37"/>
                  </a:cubicBezTo>
                  <a:cubicBezTo>
                    <a:pt x="21" y="37"/>
                    <a:pt x="19" y="37"/>
                    <a:pt x="17" y="37"/>
                  </a:cubicBezTo>
                  <a:cubicBezTo>
                    <a:pt x="22" y="11"/>
                    <a:pt x="22" y="11"/>
                    <a:pt x="22" y="11"/>
                  </a:cubicBezTo>
                  <a:cubicBezTo>
                    <a:pt x="24" y="11"/>
                    <a:pt x="27" y="11"/>
                    <a:pt x="29" y="11"/>
                  </a:cubicBezTo>
                  <a:cubicBezTo>
                    <a:pt x="33" y="11"/>
                    <a:pt x="36" y="12"/>
                    <a:pt x="39" y="14"/>
                  </a:cubicBezTo>
                  <a:cubicBezTo>
                    <a:pt x="41" y="15"/>
                    <a:pt x="42" y="18"/>
                    <a:pt x="42" y="22"/>
                  </a:cubicBezTo>
                  <a:cubicBezTo>
                    <a:pt x="42" y="27"/>
                    <a:pt x="40" y="31"/>
                    <a:pt x="37" y="34"/>
                  </a:cubicBezTo>
                  <a:close/>
                  <a:moveTo>
                    <a:pt x="58" y="37"/>
                  </a:moveTo>
                  <a:cubicBezTo>
                    <a:pt x="57" y="30"/>
                    <a:pt x="57" y="30"/>
                    <a:pt x="57" y="30"/>
                  </a:cubicBezTo>
                  <a:cubicBezTo>
                    <a:pt x="50" y="30"/>
                    <a:pt x="50" y="30"/>
                    <a:pt x="50" y="30"/>
                  </a:cubicBezTo>
                  <a:cubicBezTo>
                    <a:pt x="47" y="37"/>
                    <a:pt x="47" y="37"/>
                    <a:pt x="47" y="37"/>
                  </a:cubicBezTo>
                  <a:cubicBezTo>
                    <a:pt x="41" y="37"/>
                    <a:pt x="41" y="37"/>
                    <a:pt x="41" y="37"/>
                  </a:cubicBezTo>
                  <a:cubicBezTo>
                    <a:pt x="53" y="11"/>
                    <a:pt x="53" y="11"/>
                    <a:pt x="53" y="11"/>
                  </a:cubicBezTo>
                  <a:cubicBezTo>
                    <a:pt x="60" y="11"/>
                    <a:pt x="60" y="11"/>
                    <a:pt x="60" y="11"/>
                  </a:cubicBezTo>
                  <a:cubicBezTo>
                    <a:pt x="63" y="37"/>
                    <a:pt x="63" y="37"/>
                    <a:pt x="63" y="37"/>
                  </a:cubicBezTo>
                  <a:cubicBezTo>
                    <a:pt x="58" y="37"/>
                    <a:pt x="58" y="37"/>
                    <a:pt x="58" y="37"/>
                  </a:cubicBezTo>
                  <a:cubicBezTo>
                    <a:pt x="58" y="37"/>
                    <a:pt x="58" y="37"/>
                    <a:pt x="58" y="37"/>
                  </a:cubicBezTo>
                  <a:close/>
                  <a:moveTo>
                    <a:pt x="74" y="37"/>
                  </a:moveTo>
                  <a:cubicBezTo>
                    <a:pt x="68" y="37"/>
                    <a:pt x="68" y="37"/>
                    <a:pt x="68" y="37"/>
                  </a:cubicBezTo>
                  <a:cubicBezTo>
                    <a:pt x="70" y="26"/>
                    <a:pt x="70" y="26"/>
                    <a:pt x="70" y="26"/>
                  </a:cubicBezTo>
                  <a:cubicBezTo>
                    <a:pt x="65" y="11"/>
                    <a:pt x="65" y="11"/>
                    <a:pt x="65" y="11"/>
                  </a:cubicBezTo>
                  <a:cubicBezTo>
                    <a:pt x="71" y="11"/>
                    <a:pt x="71" y="11"/>
                    <a:pt x="71" y="11"/>
                  </a:cubicBezTo>
                  <a:cubicBezTo>
                    <a:pt x="73" y="18"/>
                    <a:pt x="73" y="18"/>
                    <a:pt x="73" y="18"/>
                  </a:cubicBezTo>
                  <a:cubicBezTo>
                    <a:pt x="73" y="20"/>
                    <a:pt x="74" y="21"/>
                    <a:pt x="74" y="22"/>
                  </a:cubicBezTo>
                  <a:cubicBezTo>
                    <a:pt x="74" y="22"/>
                    <a:pt x="74" y="22"/>
                    <a:pt x="74" y="22"/>
                  </a:cubicBezTo>
                  <a:cubicBezTo>
                    <a:pt x="75" y="21"/>
                    <a:pt x="76" y="19"/>
                    <a:pt x="77" y="18"/>
                  </a:cubicBezTo>
                  <a:cubicBezTo>
                    <a:pt x="80" y="11"/>
                    <a:pt x="80" y="11"/>
                    <a:pt x="80" y="11"/>
                  </a:cubicBezTo>
                  <a:cubicBezTo>
                    <a:pt x="87" y="11"/>
                    <a:pt x="87" y="11"/>
                    <a:pt x="87" y="11"/>
                  </a:cubicBezTo>
                  <a:cubicBezTo>
                    <a:pt x="76" y="26"/>
                    <a:pt x="76" y="26"/>
                    <a:pt x="76" y="26"/>
                  </a:cubicBezTo>
                  <a:cubicBezTo>
                    <a:pt x="74" y="37"/>
                    <a:pt x="74" y="37"/>
                    <a:pt x="74" y="37"/>
                  </a:cubicBezTo>
                  <a:cubicBezTo>
                    <a:pt x="74" y="37"/>
                    <a:pt x="74" y="37"/>
                    <a:pt x="74" y="37"/>
                  </a:cubicBezTo>
                  <a:close/>
                </a:path>
              </a:pathLst>
            </a:custGeom>
            <a:solidFill>
              <a:srgbClr val="A5A5A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panose="020B0604020202020204"/>
                <a:ea typeface="Arial" panose="020B0604020202020204"/>
                <a:cs typeface="Arial" panose="020B0604020202020204"/>
                <a:sym typeface="Arial" panose="020B0604020202020204"/>
              </a:endParaRPr>
            </a:p>
          </p:txBody>
        </p:sp>
      </p:grpSp>
      <p:grpSp>
        <p:nvGrpSpPr>
          <p:cNvPr id="100" name="Google Shape;879;p12"/>
          <p:cNvGrpSpPr/>
          <p:nvPr/>
        </p:nvGrpSpPr>
        <p:grpSpPr>
          <a:xfrm>
            <a:off x="800764" y="4306152"/>
            <a:ext cx="511715" cy="368609"/>
            <a:chOff x="3604" y="2379"/>
            <a:chExt cx="472" cy="340"/>
          </a:xfrm>
        </p:grpSpPr>
        <p:sp>
          <p:nvSpPr>
            <p:cNvPr id="101" name="Google Shape;880;p12"/>
            <p:cNvSpPr/>
            <p:nvPr/>
          </p:nvSpPr>
          <p:spPr>
            <a:xfrm>
              <a:off x="3752" y="2379"/>
              <a:ext cx="324" cy="340"/>
            </a:xfrm>
            <a:custGeom>
              <a:avLst/>
              <a:gdLst/>
              <a:ahLst/>
              <a:cxnLst/>
              <a:rect l="l" t="t" r="r" b="b"/>
              <a:pathLst>
                <a:path w="137" h="144" extrusionOk="0">
                  <a:moveTo>
                    <a:pt x="129" y="14"/>
                  </a:moveTo>
                  <a:cubicBezTo>
                    <a:pt x="124" y="14"/>
                    <a:pt x="113" y="14"/>
                    <a:pt x="113" y="14"/>
                  </a:cubicBezTo>
                  <a:cubicBezTo>
                    <a:pt x="113" y="12"/>
                    <a:pt x="113" y="12"/>
                    <a:pt x="113" y="12"/>
                  </a:cubicBezTo>
                  <a:cubicBezTo>
                    <a:pt x="113" y="12"/>
                    <a:pt x="114" y="7"/>
                    <a:pt x="114" y="5"/>
                  </a:cubicBezTo>
                  <a:cubicBezTo>
                    <a:pt x="114" y="4"/>
                    <a:pt x="114" y="3"/>
                    <a:pt x="114" y="2"/>
                  </a:cubicBezTo>
                  <a:cubicBezTo>
                    <a:pt x="113" y="0"/>
                    <a:pt x="111" y="0"/>
                    <a:pt x="109" y="1"/>
                  </a:cubicBezTo>
                  <a:cubicBezTo>
                    <a:pt x="108" y="1"/>
                    <a:pt x="107" y="3"/>
                    <a:pt x="106" y="5"/>
                  </a:cubicBezTo>
                  <a:cubicBezTo>
                    <a:pt x="106" y="7"/>
                    <a:pt x="105" y="11"/>
                    <a:pt x="105" y="11"/>
                  </a:cubicBezTo>
                  <a:cubicBezTo>
                    <a:pt x="105" y="14"/>
                    <a:pt x="105" y="14"/>
                    <a:pt x="105" y="14"/>
                  </a:cubicBezTo>
                  <a:cubicBezTo>
                    <a:pt x="44" y="14"/>
                    <a:pt x="44" y="14"/>
                    <a:pt x="44" y="14"/>
                  </a:cubicBezTo>
                  <a:cubicBezTo>
                    <a:pt x="44" y="11"/>
                    <a:pt x="44" y="11"/>
                    <a:pt x="44" y="11"/>
                  </a:cubicBezTo>
                  <a:cubicBezTo>
                    <a:pt x="44" y="11"/>
                    <a:pt x="45" y="6"/>
                    <a:pt x="45" y="4"/>
                  </a:cubicBezTo>
                  <a:cubicBezTo>
                    <a:pt x="45" y="2"/>
                    <a:pt x="44" y="1"/>
                    <a:pt x="42" y="1"/>
                  </a:cubicBezTo>
                  <a:cubicBezTo>
                    <a:pt x="39" y="0"/>
                    <a:pt x="37" y="2"/>
                    <a:pt x="37" y="5"/>
                  </a:cubicBezTo>
                  <a:cubicBezTo>
                    <a:pt x="36" y="7"/>
                    <a:pt x="36" y="11"/>
                    <a:pt x="36" y="11"/>
                  </a:cubicBezTo>
                  <a:cubicBezTo>
                    <a:pt x="36" y="14"/>
                    <a:pt x="36" y="14"/>
                    <a:pt x="36" y="14"/>
                  </a:cubicBezTo>
                  <a:cubicBezTo>
                    <a:pt x="36" y="14"/>
                    <a:pt x="25" y="14"/>
                    <a:pt x="22" y="14"/>
                  </a:cubicBezTo>
                  <a:cubicBezTo>
                    <a:pt x="18" y="14"/>
                    <a:pt x="14" y="16"/>
                    <a:pt x="13" y="19"/>
                  </a:cubicBezTo>
                  <a:cubicBezTo>
                    <a:pt x="12" y="21"/>
                    <a:pt x="12" y="23"/>
                    <a:pt x="11" y="25"/>
                  </a:cubicBezTo>
                  <a:cubicBezTo>
                    <a:pt x="9" y="42"/>
                    <a:pt x="4" y="67"/>
                    <a:pt x="0" y="90"/>
                  </a:cubicBezTo>
                  <a:cubicBezTo>
                    <a:pt x="6" y="90"/>
                    <a:pt x="6" y="90"/>
                    <a:pt x="6" y="90"/>
                  </a:cubicBezTo>
                  <a:cubicBezTo>
                    <a:pt x="10" y="73"/>
                    <a:pt x="13" y="55"/>
                    <a:pt x="14" y="45"/>
                  </a:cubicBezTo>
                  <a:cubicBezTo>
                    <a:pt x="15" y="42"/>
                    <a:pt x="15" y="42"/>
                    <a:pt x="17" y="42"/>
                  </a:cubicBezTo>
                  <a:cubicBezTo>
                    <a:pt x="33" y="42"/>
                    <a:pt x="109" y="42"/>
                    <a:pt x="124" y="42"/>
                  </a:cubicBezTo>
                  <a:cubicBezTo>
                    <a:pt x="127" y="42"/>
                    <a:pt x="127" y="42"/>
                    <a:pt x="126" y="45"/>
                  </a:cubicBezTo>
                  <a:cubicBezTo>
                    <a:pt x="123" y="65"/>
                    <a:pt x="114" y="112"/>
                    <a:pt x="111" y="132"/>
                  </a:cubicBezTo>
                  <a:cubicBezTo>
                    <a:pt x="111" y="136"/>
                    <a:pt x="108" y="138"/>
                    <a:pt x="104" y="138"/>
                  </a:cubicBezTo>
                  <a:cubicBezTo>
                    <a:pt x="103" y="138"/>
                    <a:pt x="110" y="138"/>
                    <a:pt x="99" y="138"/>
                  </a:cubicBezTo>
                  <a:cubicBezTo>
                    <a:pt x="98" y="143"/>
                    <a:pt x="98" y="143"/>
                    <a:pt x="98" y="143"/>
                  </a:cubicBezTo>
                  <a:cubicBezTo>
                    <a:pt x="106" y="143"/>
                    <a:pt x="98" y="143"/>
                    <a:pt x="107" y="143"/>
                  </a:cubicBezTo>
                  <a:cubicBezTo>
                    <a:pt x="112" y="144"/>
                    <a:pt x="116" y="140"/>
                    <a:pt x="117" y="135"/>
                  </a:cubicBezTo>
                  <a:cubicBezTo>
                    <a:pt x="120" y="116"/>
                    <a:pt x="128" y="73"/>
                    <a:pt x="131" y="54"/>
                  </a:cubicBezTo>
                  <a:cubicBezTo>
                    <a:pt x="133" y="44"/>
                    <a:pt x="134" y="33"/>
                    <a:pt x="136" y="22"/>
                  </a:cubicBezTo>
                  <a:cubicBezTo>
                    <a:pt x="137" y="18"/>
                    <a:pt x="134" y="13"/>
                    <a:pt x="129" y="14"/>
                  </a:cubicBezTo>
                  <a:close/>
                  <a:moveTo>
                    <a:pt x="45" y="24"/>
                  </a:moveTo>
                  <a:cubicBezTo>
                    <a:pt x="44" y="28"/>
                    <a:pt x="41" y="31"/>
                    <a:pt x="37" y="31"/>
                  </a:cubicBezTo>
                  <a:cubicBezTo>
                    <a:pt x="33" y="31"/>
                    <a:pt x="30" y="28"/>
                    <a:pt x="31" y="24"/>
                  </a:cubicBezTo>
                  <a:cubicBezTo>
                    <a:pt x="31" y="22"/>
                    <a:pt x="33" y="20"/>
                    <a:pt x="35" y="18"/>
                  </a:cubicBezTo>
                  <a:cubicBezTo>
                    <a:pt x="34" y="21"/>
                    <a:pt x="34" y="23"/>
                    <a:pt x="34" y="24"/>
                  </a:cubicBezTo>
                  <a:cubicBezTo>
                    <a:pt x="34" y="26"/>
                    <a:pt x="35" y="28"/>
                    <a:pt x="37" y="28"/>
                  </a:cubicBezTo>
                  <a:cubicBezTo>
                    <a:pt x="40" y="28"/>
                    <a:pt x="42" y="26"/>
                    <a:pt x="42" y="23"/>
                  </a:cubicBezTo>
                  <a:cubicBezTo>
                    <a:pt x="42" y="23"/>
                    <a:pt x="43" y="20"/>
                    <a:pt x="43" y="18"/>
                  </a:cubicBezTo>
                  <a:cubicBezTo>
                    <a:pt x="44" y="20"/>
                    <a:pt x="45" y="22"/>
                    <a:pt x="45" y="24"/>
                  </a:cubicBezTo>
                  <a:close/>
                  <a:moveTo>
                    <a:pt x="114" y="24"/>
                  </a:moveTo>
                  <a:cubicBezTo>
                    <a:pt x="113" y="28"/>
                    <a:pt x="110" y="31"/>
                    <a:pt x="106" y="31"/>
                  </a:cubicBezTo>
                  <a:cubicBezTo>
                    <a:pt x="102" y="31"/>
                    <a:pt x="99" y="28"/>
                    <a:pt x="100" y="24"/>
                  </a:cubicBezTo>
                  <a:cubicBezTo>
                    <a:pt x="100" y="22"/>
                    <a:pt x="102" y="20"/>
                    <a:pt x="104" y="18"/>
                  </a:cubicBezTo>
                  <a:cubicBezTo>
                    <a:pt x="104" y="21"/>
                    <a:pt x="103" y="23"/>
                    <a:pt x="103" y="24"/>
                  </a:cubicBezTo>
                  <a:cubicBezTo>
                    <a:pt x="103" y="26"/>
                    <a:pt x="104" y="28"/>
                    <a:pt x="106" y="28"/>
                  </a:cubicBezTo>
                  <a:cubicBezTo>
                    <a:pt x="109" y="28"/>
                    <a:pt x="111" y="26"/>
                    <a:pt x="111" y="23"/>
                  </a:cubicBezTo>
                  <a:cubicBezTo>
                    <a:pt x="111" y="23"/>
                    <a:pt x="112" y="20"/>
                    <a:pt x="112" y="18"/>
                  </a:cubicBezTo>
                  <a:cubicBezTo>
                    <a:pt x="114" y="20"/>
                    <a:pt x="114" y="22"/>
                    <a:pt x="114" y="24"/>
                  </a:cubicBezTo>
                  <a:close/>
                </a:path>
              </a:pathLst>
            </a:custGeom>
            <a:solidFill>
              <a:srgbClr val="A5A5A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panose="020B0604020202020204"/>
                <a:ea typeface="Arial" panose="020B0604020202020204"/>
                <a:cs typeface="Arial" panose="020B0604020202020204"/>
                <a:sym typeface="Arial" panose="020B0604020202020204"/>
              </a:endParaRPr>
            </a:p>
          </p:txBody>
        </p:sp>
        <p:sp>
          <p:nvSpPr>
            <p:cNvPr id="102" name="Google Shape;881;p12"/>
            <p:cNvSpPr/>
            <p:nvPr/>
          </p:nvSpPr>
          <p:spPr>
            <a:xfrm>
              <a:off x="3658" y="2646"/>
              <a:ext cx="31" cy="43"/>
            </a:xfrm>
            <a:custGeom>
              <a:avLst/>
              <a:gdLst/>
              <a:ahLst/>
              <a:cxnLst/>
              <a:rect l="l" t="t" r="r" b="b"/>
              <a:pathLst>
                <a:path w="13" h="18" extrusionOk="0">
                  <a:moveTo>
                    <a:pt x="6" y="0"/>
                  </a:moveTo>
                  <a:cubicBezTo>
                    <a:pt x="5" y="0"/>
                    <a:pt x="4" y="0"/>
                    <a:pt x="4" y="0"/>
                  </a:cubicBezTo>
                  <a:cubicBezTo>
                    <a:pt x="0" y="17"/>
                    <a:pt x="0" y="17"/>
                    <a:pt x="0" y="17"/>
                  </a:cubicBezTo>
                  <a:cubicBezTo>
                    <a:pt x="1" y="18"/>
                    <a:pt x="2" y="18"/>
                    <a:pt x="3" y="18"/>
                  </a:cubicBezTo>
                  <a:cubicBezTo>
                    <a:pt x="6" y="18"/>
                    <a:pt x="8" y="16"/>
                    <a:pt x="10" y="14"/>
                  </a:cubicBezTo>
                  <a:cubicBezTo>
                    <a:pt x="12" y="12"/>
                    <a:pt x="13" y="10"/>
                    <a:pt x="13" y="7"/>
                  </a:cubicBezTo>
                  <a:cubicBezTo>
                    <a:pt x="13" y="3"/>
                    <a:pt x="11" y="0"/>
                    <a:pt x="6" y="0"/>
                  </a:cubicBezTo>
                  <a:close/>
                </a:path>
              </a:pathLst>
            </a:custGeom>
            <a:solidFill>
              <a:srgbClr val="A5A5A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panose="020B0604020202020204"/>
                <a:ea typeface="Arial" panose="020B0604020202020204"/>
                <a:cs typeface="Arial" panose="020B0604020202020204"/>
                <a:sym typeface="Arial" panose="020B0604020202020204"/>
              </a:endParaRPr>
            </a:p>
          </p:txBody>
        </p:sp>
        <p:sp>
          <p:nvSpPr>
            <p:cNvPr id="103" name="Google Shape;882;p12"/>
            <p:cNvSpPr/>
            <p:nvPr/>
          </p:nvSpPr>
          <p:spPr>
            <a:xfrm>
              <a:off x="3724" y="2646"/>
              <a:ext cx="14" cy="26"/>
            </a:xfrm>
            <a:custGeom>
              <a:avLst/>
              <a:gdLst/>
              <a:ahLst/>
              <a:cxnLst/>
              <a:rect l="l" t="t" r="r" b="b"/>
              <a:pathLst>
                <a:path w="6" h="11" extrusionOk="0">
                  <a:moveTo>
                    <a:pt x="5" y="0"/>
                  </a:moveTo>
                  <a:cubicBezTo>
                    <a:pt x="5" y="0"/>
                    <a:pt x="5" y="0"/>
                    <a:pt x="5" y="0"/>
                  </a:cubicBezTo>
                  <a:cubicBezTo>
                    <a:pt x="4" y="2"/>
                    <a:pt x="4" y="4"/>
                    <a:pt x="3" y="5"/>
                  </a:cubicBezTo>
                  <a:cubicBezTo>
                    <a:pt x="0" y="11"/>
                    <a:pt x="0" y="11"/>
                    <a:pt x="0" y="11"/>
                  </a:cubicBezTo>
                  <a:cubicBezTo>
                    <a:pt x="6" y="11"/>
                    <a:pt x="6" y="11"/>
                    <a:pt x="6" y="11"/>
                  </a:cubicBezTo>
                  <a:cubicBezTo>
                    <a:pt x="5" y="5"/>
                    <a:pt x="5" y="5"/>
                    <a:pt x="5" y="5"/>
                  </a:cubicBezTo>
                  <a:cubicBezTo>
                    <a:pt x="5" y="4"/>
                    <a:pt x="5" y="2"/>
                    <a:pt x="5" y="0"/>
                  </a:cubicBezTo>
                  <a:close/>
                </a:path>
              </a:pathLst>
            </a:custGeom>
            <a:solidFill>
              <a:srgbClr val="A5A5A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panose="020B0604020202020204"/>
                <a:ea typeface="Arial" panose="020B0604020202020204"/>
                <a:cs typeface="Arial" panose="020B0604020202020204"/>
                <a:sym typeface="Arial" panose="020B0604020202020204"/>
              </a:endParaRPr>
            </a:p>
          </p:txBody>
        </p:sp>
        <p:sp>
          <p:nvSpPr>
            <p:cNvPr id="104" name="Google Shape;883;p12"/>
            <p:cNvSpPr/>
            <p:nvPr/>
          </p:nvSpPr>
          <p:spPr>
            <a:xfrm>
              <a:off x="3835" y="2497"/>
              <a:ext cx="158" cy="220"/>
            </a:xfrm>
            <a:custGeom>
              <a:avLst/>
              <a:gdLst/>
              <a:ahLst/>
              <a:cxnLst/>
              <a:rect l="l" t="t" r="r" b="b"/>
              <a:pathLst>
                <a:path w="67" h="93" extrusionOk="0">
                  <a:moveTo>
                    <a:pt x="0" y="65"/>
                  </a:moveTo>
                  <a:cubicBezTo>
                    <a:pt x="18" y="64"/>
                    <a:pt x="18" y="64"/>
                    <a:pt x="18" y="64"/>
                  </a:cubicBezTo>
                  <a:cubicBezTo>
                    <a:pt x="17" y="65"/>
                    <a:pt x="17" y="65"/>
                    <a:pt x="17" y="66"/>
                  </a:cubicBezTo>
                  <a:cubicBezTo>
                    <a:pt x="17" y="70"/>
                    <a:pt x="18" y="73"/>
                    <a:pt x="20" y="75"/>
                  </a:cubicBezTo>
                  <a:cubicBezTo>
                    <a:pt x="22" y="77"/>
                    <a:pt x="25" y="78"/>
                    <a:pt x="28" y="78"/>
                  </a:cubicBezTo>
                  <a:cubicBezTo>
                    <a:pt x="32" y="78"/>
                    <a:pt x="36" y="76"/>
                    <a:pt x="40" y="72"/>
                  </a:cubicBezTo>
                  <a:cubicBezTo>
                    <a:pt x="43" y="68"/>
                    <a:pt x="45" y="63"/>
                    <a:pt x="45" y="55"/>
                  </a:cubicBezTo>
                  <a:cubicBezTo>
                    <a:pt x="45" y="51"/>
                    <a:pt x="44" y="48"/>
                    <a:pt x="42" y="45"/>
                  </a:cubicBezTo>
                  <a:cubicBezTo>
                    <a:pt x="40" y="43"/>
                    <a:pt x="37" y="42"/>
                    <a:pt x="34" y="42"/>
                  </a:cubicBezTo>
                  <a:cubicBezTo>
                    <a:pt x="32" y="42"/>
                    <a:pt x="29" y="43"/>
                    <a:pt x="27" y="44"/>
                  </a:cubicBezTo>
                  <a:cubicBezTo>
                    <a:pt x="25" y="45"/>
                    <a:pt x="23" y="47"/>
                    <a:pt x="21" y="49"/>
                  </a:cubicBezTo>
                  <a:cubicBezTo>
                    <a:pt x="6" y="48"/>
                    <a:pt x="6" y="48"/>
                    <a:pt x="6" y="48"/>
                  </a:cubicBezTo>
                  <a:cubicBezTo>
                    <a:pt x="20" y="0"/>
                    <a:pt x="20" y="0"/>
                    <a:pt x="20" y="0"/>
                  </a:cubicBezTo>
                  <a:cubicBezTo>
                    <a:pt x="67" y="0"/>
                    <a:pt x="67" y="0"/>
                    <a:pt x="67" y="0"/>
                  </a:cubicBezTo>
                  <a:cubicBezTo>
                    <a:pt x="63" y="17"/>
                    <a:pt x="63" y="17"/>
                    <a:pt x="63" y="17"/>
                  </a:cubicBezTo>
                  <a:cubicBezTo>
                    <a:pt x="32" y="17"/>
                    <a:pt x="32" y="17"/>
                    <a:pt x="32" y="17"/>
                  </a:cubicBezTo>
                  <a:cubicBezTo>
                    <a:pt x="28" y="31"/>
                    <a:pt x="28" y="31"/>
                    <a:pt x="28" y="31"/>
                  </a:cubicBezTo>
                  <a:cubicBezTo>
                    <a:pt x="30" y="30"/>
                    <a:pt x="32" y="30"/>
                    <a:pt x="33" y="29"/>
                  </a:cubicBezTo>
                  <a:cubicBezTo>
                    <a:pt x="35" y="29"/>
                    <a:pt x="37" y="29"/>
                    <a:pt x="39" y="29"/>
                  </a:cubicBezTo>
                  <a:cubicBezTo>
                    <a:pt x="46" y="29"/>
                    <a:pt x="52" y="31"/>
                    <a:pt x="56" y="36"/>
                  </a:cubicBezTo>
                  <a:cubicBezTo>
                    <a:pt x="61" y="41"/>
                    <a:pt x="63" y="47"/>
                    <a:pt x="63" y="55"/>
                  </a:cubicBezTo>
                  <a:cubicBezTo>
                    <a:pt x="63" y="62"/>
                    <a:pt x="61" y="68"/>
                    <a:pt x="58" y="74"/>
                  </a:cubicBezTo>
                  <a:cubicBezTo>
                    <a:pt x="55" y="80"/>
                    <a:pt x="51" y="85"/>
                    <a:pt x="45" y="88"/>
                  </a:cubicBezTo>
                  <a:cubicBezTo>
                    <a:pt x="39" y="92"/>
                    <a:pt x="33" y="93"/>
                    <a:pt x="27" y="93"/>
                  </a:cubicBezTo>
                  <a:cubicBezTo>
                    <a:pt x="19" y="93"/>
                    <a:pt x="13" y="91"/>
                    <a:pt x="7" y="86"/>
                  </a:cubicBezTo>
                  <a:cubicBezTo>
                    <a:pt x="2" y="81"/>
                    <a:pt x="0" y="74"/>
                    <a:pt x="0" y="65"/>
                  </a:cubicBezTo>
                  <a:close/>
                </a:path>
              </a:pathLst>
            </a:custGeom>
            <a:solidFill>
              <a:srgbClr val="A5A5A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panose="020B0604020202020204"/>
                <a:ea typeface="Arial" panose="020B0604020202020204"/>
                <a:cs typeface="Arial" panose="020B0604020202020204"/>
                <a:sym typeface="Arial" panose="020B0604020202020204"/>
              </a:endParaRPr>
            </a:p>
          </p:txBody>
        </p:sp>
        <p:sp>
          <p:nvSpPr>
            <p:cNvPr id="105" name="Google Shape;884;p12"/>
            <p:cNvSpPr/>
            <p:nvPr/>
          </p:nvSpPr>
          <p:spPr>
            <a:xfrm>
              <a:off x="3604" y="2611"/>
              <a:ext cx="328" cy="106"/>
            </a:xfrm>
            <a:custGeom>
              <a:avLst/>
              <a:gdLst/>
              <a:ahLst/>
              <a:cxnLst/>
              <a:rect l="l" t="t" r="r" b="b"/>
              <a:pathLst>
                <a:path w="139" h="45" extrusionOk="0">
                  <a:moveTo>
                    <a:pt x="94" y="17"/>
                  </a:moveTo>
                  <a:cubicBezTo>
                    <a:pt x="94" y="14"/>
                    <a:pt x="94" y="14"/>
                    <a:pt x="94" y="14"/>
                  </a:cubicBezTo>
                  <a:cubicBezTo>
                    <a:pt x="119" y="12"/>
                    <a:pt x="119" y="12"/>
                    <a:pt x="119" y="12"/>
                  </a:cubicBezTo>
                  <a:cubicBezTo>
                    <a:pt x="119" y="16"/>
                    <a:pt x="119" y="16"/>
                    <a:pt x="119" y="16"/>
                  </a:cubicBezTo>
                  <a:cubicBezTo>
                    <a:pt x="119" y="17"/>
                    <a:pt x="119" y="17"/>
                    <a:pt x="119" y="17"/>
                  </a:cubicBezTo>
                  <a:cubicBezTo>
                    <a:pt x="119" y="21"/>
                    <a:pt x="120" y="23"/>
                    <a:pt x="121" y="25"/>
                  </a:cubicBezTo>
                  <a:cubicBezTo>
                    <a:pt x="122" y="26"/>
                    <a:pt x="124" y="27"/>
                    <a:pt x="126" y="27"/>
                  </a:cubicBezTo>
                  <a:cubicBezTo>
                    <a:pt x="129" y="27"/>
                    <a:pt x="132" y="25"/>
                    <a:pt x="135" y="22"/>
                  </a:cubicBezTo>
                  <a:cubicBezTo>
                    <a:pt x="138" y="18"/>
                    <a:pt x="139" y="13"/>
                    <a:pt x="139" y="7"/>
                  </a:cubicBezTo>
                  <a:cubicBezTo>
                    <a:pt x="139" y="4"/>
                    <a:pt x="139" y="2"/>
                    <a:pt x="138" y="0"/>
                  </a:cubicBezTo>
                  <a:cubicBezTo>
                    <a:pt x="124" y="0"/>
                    <a:pt x="124" y="0"/>
                    <a:pt x="124" y="0"/>
                  </a:cubicBezTo>
                  <a:cubicBezTo>
                    <a:pt x="123" y="1"/>
                    <a:pt x="122" y="2"/>
                    <a:pt x="121" y="3"/>
                  </a:cubicBezTo>
                  <a:cubicBezTo>
                    <a:pt x="120" y="5"/>
                    <a:pt x="120" y="5"/>
                    <a:pt x="120" y="5"/>
                  </a:cubicBezTo>
                  <a:cubicBezTo>
                    <a:pt x="99" y="3"/>
                    <a:pt x="99" y="3"/>
                    <a:pt x="99" y="3"/>
                  </a:cubicBezTo>
                  <a:cubicBezTo>
                    <a:pt x="100" y="0"/>
                    <a:pt x="100" y="0"/>
                    <a:pt x="100" y="0"/>
                  </a:cubicBezTo>
                  <a:cubicBezTo>
                    <a:pt x="90" y="0"/>
                    <a:pt x="82" y="0"/>
                    <a:pt x="82" y="0"/>
                  </a:cubicBezTo>
                  <a:cubicBezTo>
                    <a:pt x="9" y="0"/>
                    <a:pt x="9" y="0"/>
                    <a:pt x="9" y="0"/>
                  </a:cubicBezTo>
                  <a:cubicBezTo>
                    <a:pt x="0" y="45"/>
                    <a:pt x="0" y="45"/>
                    <a:pt x="0" y="45"/>
                  </a:cubicBezTo>
                  <a:cubicBezTo>
                    <a:pt x="102" y="45"/>
                    <a:pt x="110" y="45"/>
                    <a:pt x="110" y="45"/>
                  </a:cubicBezTo>
                  <a:cubicBezTo>
                    <a:pt x="107" y="44"/>
                    <a:pt x="105" y="42"/>
                    <a:pt x="103" y="40"/>
                  </a:cubicBezTo>
                  <a:cubicBezTo>
                    <a:pt x="97" y="35"/>
                    <a:pt x="94" y="27"/>
                    <a:pt x="94" y="17"/>
                  </a:cubicBezTo>
                  <a:close/>
                  <a:moveTo>
                    <a:pt x="37" y="33"/>
                  </a:moveTo>
                  <a:cubicBezTo>
                    <a:pt x="34" y="36"/>
                    <a:pt x="30" y="37"/>
                    <a:pt x="24" y="37"/>
                  </a:cubicBezTo>
                  <a:cubicBezTo>
                    <a:pt x="21" y="37"/>
                    <a:pt x="19" y="37"/>
                    <a:pt x="17" y="36"/>
                  </a:cubicBezTo>
                  <a:cubicBezTo>
                    <a:pt x="22" y="11"/>
                    <a:pt x="22" y="11"/>
                    <a:pt x="22" y="11"/>
                  </a:cubicBezTo>
                  <a:cubicBezTo>
                    <a:pt x="24" y="11"/>
                    <a:pt x="27" y="11"/>
                    <a:pt x="29" y="11"/>
                  </a:cubicBezTo>
                  <a:cubicBezTo>
                    <a:pt x="33" y="11"/>
                    <a:pt x="36" y="12"/>
                    <a:pt x="38" y="13"/>
                  </a:cubicBezTo>
                  <a:cubicBezTo>
                    <a:pt x="40" y="15"/>
                    <a:pt x="42" y="18"/>
                    <a:pt x="42" y="21"/>
                  </a:cubicBezTo>
                  <a:cubicBezTo>
                    <a:pt x="42" y="27"/>
                    <a:pt x="40" y="31"/>
                    <a:pt x="37" y="33"/>
                  </a:cubicBezTo>
                  <a:close/>
                  <a:moveTo>
                    <a:pt x="57" y="37"/>
                  </a:moveTo>
                  <a:cubicBezTo>
                    <a:pt x="57" y="30"/>
                    <a:pt x="57" y="30"/>
                    <a:pt x="57" y="30"/>
                  </a:cubicBezTo>
                  <a:cubicBezTo>
                    <a:pt x="50" y="30"/>
                    <a:pt x="50" y="30"/>
                    <a:pt x="50" y="30"/>
                  </a:cubicBezTo>
                  <a:cubicBezTo>
                    <a:pt x="46" y="37"/>
                    <a:pt x="46" y="37"/>
                    <a:pt x="46" y="37"/>
                  </a:cubicBezTo>
                  <a:cubicBezTo>
                    <a:pt x="41" y="37"/>
                    <a:pt x="41" y="37"/>
                    <a:pt x="41" y="37"/>
                  </a:cubicBezTo>
                  <a:cubicBezTo>
                    <a:pt x="53" y="11"/>
                    <a:pt x="53" y="11"/>
                    <a:pt x="53" y="11"/>
                  </a:cubicBezTo>
                  <a:cubicBezTo>
                    <a:pt x="60" y="11"/>
                    <a:pt x="60" y="11"/>
                    <a:pt x="60" y="11"/>
                  </a:cubicBezTo>
                  <a:cubicBezTo>
                    <a:pt x="63" y="37"/>
                    <a:pt x="63" y="37"/>
                    <a:pt x="63" y="37"/>
                  </a:cubicBezTo>
                  <a:cubicBezTo>
                    <a:pt x="57" y="37"/>
                    <a:pt x="57" y="37"/>
                    <a:pt x="57" y="37"/>
                  </a:cubicBezTo>
                  <a:cubicBezTo>
                    <a:pt x="57" y="37"/>
                    <a:pt x="57" y="37"/>
                    <a:pt x="57" y="37"/>
                  </a:cubicBezTo>
                  <a:close/>
                  <a:moveTo>
                    <a:pt x="74" y="37"/>
                  </a:moveTo>
                  <a:cubicBezTo>
                    <a:pt x="68" y="37"/>
                    <a:pt x="68" y="37"/>
                    <a:pt x="68" y="37"/>
                  </a:cubicBezTo>
                  <a:cubicBezTo>
                    <a:pt x="70" y="26"/>
                    <a:pt x="70" y="26"/>
                    <a:pt x="70" y="26"/>
                  </a:cubicBezTo>
                  <a:cubicBezTo>
                    <a:pt x="65" y="11"/>
                    <a:pt x="65" y="11"/>
                    <a:pt x="65" y="11"/>
                  </a:cubicBezTo>
                  <a:cubicBezTo>
                    <a:pt x="71" y="11"/>
                    <a:pt x="71" y="11"/>
                    <a:pt x="71" y="11"/>
                  </a:cubicBezTo>
                  <a:cubicBezTo>
                    <a:pt x="73" y="17"/>
                    <a:pt x="73" y="17"/>
                    <a:pt x="73" y="17"/>
                  </a:cubicBezTo>
                  <a:cubicBezTo>
                    <a:pt x="73" y="20"/>
                    <a:pt x="74" y="21"/>
                    <a:pt x="74" y="22"/>
                  </a:cubicBezTo>
                  <a:cubicBezTo>
                    <a:pt x="74" y="22"/>
                    <a:pt x="74" y="22"/>
                    <a:pt x="74" y="22"/>
                  </a:cubicBezTo>
                  <a:cubicBezTo>
                    <a:pt x="75" y="21"/>
                    <a:pt x="75" y="19"/>
                    <a:pt x="76" y="17"/>
                  </a:cubicBezTo>
                  <a:cubicBezTo>
                    <a:pt x="80" y="11"/>
                    <a:pt x="80" y="11"/>
                    <a:pt x="80" y="11"/>
                  </a:cubicBezTo>
                  <a:cubicBezTo>
                    <a:pt x="87" y="11"/>
                    <a:pt x="87" y="11"/>
                    <a:pt x="87" y="11"/>
                  </a:cubicBezTo>
                  <a:cubicBezTo>
                    <a:pt x="76" y="26"/>
                    <a:pt x="76" y="26"/>
                    <a:pt x="76" y="26"/>
                  </a:cubicBezTo>
                  <a:cubicBezTo>
                    <a:pt x="74" y="37"/>
                    <a:pt x="74" y="37"/>
                    <a:pt x="74" y="37"/>
                  </a:cubicBezTo>
                  <a:cubicBezTo>
                    <a:pt x="74" y="37"/>
                    <a:pt x="74" y="37"/>
                    <a:pt x="74" y="37"/>
                  </a:cubicBezTo>
                  <a:close/>
                </a:path>
              </a:pathLst>
            </a:custGeom>
            <a:solidFill>
              <a:srgbClr val="A5A5A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panose="020B0604020202020204"/>
                <a:ea typeface="Arial" panose="020B0604020202020204"/>
                <a:cs typeface="Arial" panose="020B0604020202020204"/>
                <a:sym typeface="Arial" panose="020B0604020202020204"/>
              </a:endParaRPr>
            </a:p>
          </p:txBody>
        </p:sp>
      </p:grpSp>
      <p:sp>
        <p:nvSpPr>
          <p:cNvPr id="106" name="Google Shape;885;p12"/>
          <p:cNvSpPr txBox="1"/>
          <p:nvPr/>
        </p:nvSpPr>
        <p:spPr>
          <a:xfrm>
            <a:off x="9514517" y="5404660"/>
            <a:ext cx="1862459" cy="26157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zh-CN" sz="1100">
                <a:solidFill>
                  <a:srgbClr val="262626"/>
                </a:solidFill>
                <a:latin typeface="Arial" panose="020B0604020202020204"/>
                <a:ea typeface="Arial" panose="020B0604020202020204"/>
                <a:cs typeface="Arial" panose="020B0604020202020204"/>
                <a:sym typeface="Arial" panose="020B0604020202020204"/>
              </a:rPr>
              <a:t>根据需要调整给药方案</a:t>
            </a:r>
          </a:p>
        </p:txBody>
      </p:sp>
      <p:pic>
        <p:nvPicPr>
          <p:cNvPr id="107" name="Google Shape;886;p12"/>
          <p:cNvPicPr preferRelativeResize="0"/>
          <p:nvPr/>
        </p:nvPicPr>
        <p:blipFill rotWithShape="1">
          <a:blip r:embed="rId5"/>
          <a:srcRect/>
          <a:stretch>
            <a:fillRect/>
          </a:stretch>
        </p:blipFill>
        <p:spPr>
          <a:xfrm>
            <a:off x="2252452" y="2090609"/>
            <a:ext cx="505666" cy="401585"/>
          </a:xfrm>
          <a:prstGeom prst="rect">
            <a:avLst/>
          </a:prstGeom>
          <a:noFill/>
          <a:ln>
            <a:noFill/>
          </a:ln>
          <a:effectLst>
            <a:outerShdw blurRad="57785" dist="33020" dir="3180000" algn="ctr">
              <a:srgbClr val="000000">
                <a:alpha val="29803"/>
              </a:srgbClr>
            </a:outerShdw>
          </a:effectLst>
        </p:spPr>
      </p:pic>
      <p:pic>
        <p:nvPicPr>
          <p:cNvPr id="108" name="Google Shape;887;p12"/>
          <p:cNvPicPr preferRelativeResize="0"/>
          <p:nvPr/>
        </p:nvPicPr>
        <p:blipFill rotWithShape="1">
          <a:blip r:embed="rId4"/>
          <a:srcRect/>
          <a:stretch>
            <a:fillRect/>
          </a:stretch>
        </p:blipFill>
        <p:spPr>
          <a:xfrm>
            <a:off x="10073078" y="2663563"/>
            <a:ext cx="397386" cy="463268"/>
          </a:xfrm>
          <a:prstGeom prst="rect">
            <a:avLst/>
          </a:prstGeom>
          <a:noFill/>
          <a:ln>
            <a:noFill/>
          </a:ln>
        </p:spPr>
      </p:pic>
      <p:pic>
        <p:nvPicPr>
          <p:cNvPr id="109" name="Google Shape;888;p12"/>
          <p:cNvPicPr preferRelativeResize="0"/>
          <p:nvPr/>
        </p:nvPicPr>
        <p:blipFill rotWithShape="1">
          <a:blip r:embed="rId4"/>
          <a:srcRect/>
          <a:stretch>
            <a:fillRect/>
          </a:stretch>
        </p:blipFill>
        <p:spPr>
          <a:xfrm>
            <a:off x="10065637" y="3235035"/>
            <a:ext cx="397386" cy="463268"/>
          </a:xfrm>
          <a:prstGeom prst="rect">
            <a:avLst/>
          </a:prstGeom>
          <a:noFill/>
          <a:ln>
            <a:noFill/>
          </a:ln>
        </p:spPr>
      </p:pic>
      <p:pic>
        <p:nvPicPr>
          <p:cNvPr id="110" name="Google Shape;889;p12"/>
          <p:cNvPicPr preferRelativeResize="0"/>
          <p:nvPr/>
        </p:nvPicPr>
        <p:blipFill rotWithShape="1">
          <a:blip r:embed="rId4"/>
          <a:srcRect/>
          <a:stretch>
            <a:fillRect/>
          </a:stretch>
        </p:blipFill>
        <p:spPr>
          <a:xfrm>
            <a:off x="10050443" y="3757565"/>
            <a:ext cx="397386" cy="463268"/>
          </a:xfrm>
          <a:prstGeom prst="rect">
            <a:avLst/>
          </a:prstGeom>
          <a:noFill/>
          <a:ln>
            <a:noFill/>
          </a:ln>
        </p:spPr>
      </p:pic>
      <p:pic>
        <p:nvPicPr>
          <p:cNvPr id="111" name="Google Shape;890;p12"/>
          <p:cNvPicPr preferRelativeResize="0"/>
          <p:nvPr/>
        </p:nvPicPr>
        <p:blipFill rotWithShape="1">
          <a:blip r:embed="rId4"/>
          <a:srcRect/>
          <a:stretch>
            <a:fillRect/>
          </a:stretch>
        </p:blipFill>
        <p:spPr>
          <a:xfrm>
            <a:off x="10048360" y="4358741"/>
            <a:ext cx="397386" cy="463268"/>
          </a:xfrm>
          <a:prstGeom prst="rect">
            <a:avLst/>
          </a:prstGeom>
          <a:noFill/>
          <a:ln>
            <a:noFill/>
          </a:ln>
        </p:spPr>
      </p:pic>
      <p:pic>
        <p:nvPicPr>
          <p:cNvPr id="112" name="Google Shape;891;p12"/>
          <p:cNvPicPr preferRelativeResize="0"/>
          <p:nvPr/>
        </p:nvPicPr>
        <p:blipFill rotWithShape="1">
          <a:blip r:embed="rId6"/>
          <a:srcRect/>
          <a:stretch>
            <a:fillRect/>
          </a:stretch>
        </p:blipFill>
        <p:spPr>
          <a:xfrm rot="10800000">
            <a:off x="4471162" y="2139432"/>
            <a:ext cx="681980" cy="282349"/>
          </a:xfrm>
          <a:prstGeom prst="rect">
            <a:avLst/>
          </a:prstGeom>
          <a:noFill/>
          <a:ln>
            <a:noFill/>
          </a:ln>
        </p:spPr>
      </p:pic>
      <p:pic>
        <p:nvPicPr>
          <p:cNvPr id="113" name="Google Shape;892;p12"/>
          <p:cNvPicPr preferRelativeResize="0"/>
          <p:nvPr/>
        </p:nvPicPr>
        <p:blipFill rotWithShape="1">
          <a:blip r:embed="rId6"/>
          <a:srcRect/>
          <a:stretch>
            <a:fillRect/>
          </a:stretch>
        </p:blipFill>
        <p:spPr>
          <a:xfrm rot="10800000">
            <a:off x="3763419" y="2145875"/>
            <a:ext cx="681980" cy="282349"/>
          </a:xfrm>
          <a:prstGeom prst="rect">
            <a:avLst/>
          </a:prstGeom>
          <a:noFill/>
          <a:ln>
            <a:noFill/>
          </a:ln>
        </p:spPr>
      </p:pic>
      <p:pic>
        <p:nvPicPr>
          <p:cNvPr id="114" name="Google Shape;893;p12"/>
          <p:cNvPicPr preferRelativeResize="0"/>
          <p:nvPr/>
        </p:nvPicPr>
        <p:blipFill rotWithShape="1">
          <a:blip r:embed="rId6"/>
          <a:srcRect/>
          <a:stretch>
            <a:fillRect/>
          </a:stretch>
        </p:blipFill>
        <p:spPr>
          <a:xfrm rot="10800000">
            <a:off x="4475301" y="2710161"/>
            <a:ext cx="681980" cy="282349"/>
          </a:xfrm>
          <a:prstGeom prst="rect">
            <a:avLst/>
          </a:prstGeom>
          <a:noFill/>
          <a:ln>
            <a:noFill/>
          </a:ln>
        </p:spPr>
      </p:pic>
      <p:pic>
        <p:nvPicPr>
          <p:cNvPr id="115" name="Google Shape;894;p12"/>
          <p:cNvPicPr preferRelativeResize="0"/>
          <p:nvPr/>
        </p:nvPicPr>
        <p:blipFill rotWithShape="1">
          <a:blip r:embed="rId6"/>
          <a:srcRect/>
          <a:stretch>
            <a:fillRect/>
          </a:stretch>
        </p:blipFill>
        <p:spPr>
          <a:xfrm rot="10800000">
            <a:off x="3767557" y="2716604"/>
            <a:ext cx="681980" cy="282349"/>
          </a:xfrm>
          <a:prstGeom prst="rect">
            <a:avLst/>
          </a:prstGeom>
          <a:noFill/>
          <a:ln>
            <a:noFill/>
          </a:ln>
        </p:spPr>
      </p:pic>
      <p:pic>
        <p:nvPicPr>
          <p:cNvPr id="116" name="Google Shape;895;p12"/>
          <p:cNvPicPr preferRelativeResize="0"/>
          <p:nvPr/>
        </p:nvPicPr>
        <p:blipFill rotWithShape="1">
          <a:blip r:embed="rId6"/>
          <a:srcRect/>
          <a:stretch>
            <a:fillRect/>
          </a:stretch>
        </p:blipFill>
        <p:spPr>
          <a:xfrm rot="10800000">
            <a:off x="4447322" y="3275942"/>
            <a:ext cx="681980" cy="282349"/>
          </a:xfrm>
          <a:prstGeom prst="rect">
            <a:avLst/>
          </a:prstGeom>
          <a:noFill/>
          <a:ln>
            <a:noFill/>
          </a:ln>
        </p:spPr>
      </p:pic>
      <p:pic>
        <p:nvPicPr>
          <p:cNvPr id="117" name="Google Shape;896;p12"/>
          <p:cNvPicPr preferRelativeResize="0"/>
          <p:nvPr/>
        </p:nvPicPr>
        <p:blipFill rotWithShape="1">
          <a:blip r:embed="rId6"/>
          <a:srcRect/>
          <a:stretch>
            <a:fillRect/>
          </a:stretch>
        </p:blipFill>
        <p:spPr>
          <a:xfrm rot="10800000">
            <a:off x="3739578" y="3282385"/>
            <a:ext cx="681980" cy="282349"/>
          </a:xfrm>
          <a:prstGeom prst="rect">
            <a:avLst/>
          </a:prstGeom>
          <a:noFill/>
          <a:ln>
            <a:noFill/>
          </a:ln>
        </p:spPr>
      </p:pic>
      <p:pic>
        <p:nvPicPr>
          <p:cNvPr id="118" name="Google Shape;897;p12"/>
          <p:cNvPicPr preferRelativeResize="0"/>
          <p:nvPr/>
        </p:nvPicPr>
        <p:blipFill rotWithShape="1">
          <a:blip r:embed="rId6"/>
          <a:srcRect/>
          <a:stretch>
            <a:fillRect/>
          </a:stretch>
        </p:blipFill>
        <p:spPr>
          <a:xfrm rot="10800000">
            <a:off x="4476252" y="3820618"/>
            <a:ext cx="681980" cy="282349"/>
          </a:xfrm>
          <a:prstGeom prst="rect">
            <a:avLst/>
          </a:prstGeom>
          <a:noFill/>
          <a:ln>
            <a:noFill/>
          </a:ln>
        </p:spPr>
      </p:pic>
      <p:pic>
        <p:nvPicPr>
          <p:cNvPr id="119" name="Google Shape;898;p12"/>
          <p:cNvPicPr preferRelativeResize="0"/>
          <p:nvPr/>
        </p:nvPicPr>
        <p:blipFill rotWithShape="1">
          <a:blip r:embed="rId6"/>
          <a:srcRect/>
          <a:stretch>
            <a:fillRect/>
          </a:stretch>
        </p:blipFill>
        <p:spPr>
          <a:xfrm rot="10800000">
            <a:off x="3768508" y="3827061"/>
            <a:ext cx="681980" cy="282349"/>
          </a:xfrm>
          <a:prstGeom prst="rect">
            <a:avLst/>
          </a:prstGeom>
          <a:noFill/>
          <a:ln>
            <a:noFill/>
          </a:ln>
        </p:spPr>
      </p:pic>
      <p:pic>
        <p:nvPicPr>
          <p:cNvPr id="120" name="Google Shape;899;p12"/>
          <p:cNvPicPr preferRelativeResize="0"/>
          <p:nvPr/>
        </p:nvPicPr>
        <p:blipFill rotWithShape="1">
          <a:blip r:embed="rId6"/>
          <a:srcRect/>
          <a:stretch>
            <a:fillRect/>
          </a:stretch>
        </p:blipFill>
        <p:spPr>
          <a:xfrm rot="10800000">
            <a:off x="4464353" y="4392840"/>
            <a:ext cx="681980" cy="282349"/>
          </a:xfrm>
          <a:prstGeom prst="rect">
            <a:avLst/>
          </a:prstGeom>
          <a:noFill/>
          <a:ln>
            <a:noFill/>
          </a:ln>
        </p:spPr>
      </p:pic>
      <p:pic>
        <p:nvPicPr>
          <p:cNvPr id="121" name="Google Shape;900;p12"/>
          <p:cNvPicPr preferRelativeResize="0"/>
          <p:nvPr/>
        </p:nvPicPr>
        <p:blipFill rotWithShape="1">
          <a:blip r:embed="rId6"/>
          <a:srcRect/>
          <a:stretch>
            <a:fillRect/>
          </a:stretch>
        </p:blipFill>
        <p:spPr>
          <a:xfrm rot="10800000">
            <a:off x="3756609" y="4399283"/>
            <a:ext cx="681980" cy="282349"/>
          </a:xfrm>
          <a:prstGeom prst="rect">
            <a:avLst/>
          </a:prstGeom>
          <a:noFill/>
          <a:ln>
            <a:noFill/>
          </a:ln>
        </p:spPr>
      </p:pic>
      <p:sp>
        <p:nvSpPr>
          <p:cNvPr id="122" name="Google Shape;901;p12"/>
          <p:cNvSpPr txBox="1"/>
          <p:nvPr/>
        </p:nvSpPr>
        <p:spPr>
          <a:xfrm>
            <a:off x="9749750" y="6475446"/>
            <a:ext cx="2324823" cy="275646"/>
          </a:xfrm>
          <a:prstGeom prst="rect">
            <a:avLst/>
          </a:prstGeom>
          <a:noFill/>
          <a:ln>
            <a:noFill/>
          </a:ln>
        </p:spPr>
        <p:txBody>
          <a:bodyPr spcFirstLastPara="1" wrap="square" lIns="0" tIns="0" rIns="0" bIns="0" anchor="b" anchorCtr="0">
            <a:noAutofit/>
          </a:bodyPr>
          <a:lstStyle/>
          <a:p>
            <a:pPr marL="0" marR="0" lvl="0" indent="0" algn="l" rtl="0">
              <a:spcBef>
                <a:spcPts val="0"/>
              </a:spcBef>
              <a:spcAft>
                <a:spcPts val="0"/>
              </a:spcAft>
              <a:buClr>
                <a:srgbClr val="A5A5A5"/>
              </a:buClr>
              <a:buSzPts val="800"/>
              <a:buFont typeface="Arial" panose="020B0604020202020204"/>
              <a:buNone/>
            </a:pPr>
            <a:r>
              <a:rPr lang="zh-CN" sz="800" dirty="0">
                <a:latin typeface="Arial" panose="020B0604020202020204"/>
                <a:ea typeface="Arial" panose="020B0604020202020204"/>
                <a:cs typeface="Arial" panose="020B0604020202020204"/>
                <a:sym typeface="Arial" panose="020B0604020202020204"/>
              </a:rPr>
              <a:t>Kawasaki et al. IDWeek 2016; </a:t>
            </a:r>
          </a:p>
          <a:p>
            <a:pPr marL="0" marR="0" lvl="0" indent="0" algn="l" rtl="0">
              <a:spcBef>
                <a:spcPts val="0"/>
              </a:spcBef>
              <a:spcAft>
                <a:spcPts val="0"/>
              </a:spcAft>
              <a:buClr>
                <a:srgbClr val="A5A5A5"/>
              </a:buClr>
              <a:buSzPts val="800"/>
              <a:buFont typeface="Arial" panose="020B0604020202020204"/>
              <a:buNone/>
            </a:pPr>
            <a:r>
              <a:rPr lang="zh-CN" sz="800" dirty="0">
                <a:latin typeface="Arial" panose="020B0604020202020204"/>
                <a:ea typeface="Arial" panose="020B0604020202020204"/>
                <a:cs typeface="Arial" panose="020B0604020202020204"/>
                <a:sym typeface="Arial" panose="020B0604020202020204"/>
              </a:rPr>
              <a:t>Tamiflu SmPC 2017 </a:t>
            </a:r>
          </a:p>
          <a:p>
            <a:pPr marL="0" marR="0" lvl="0" indent="0" algn="l" rtl="0">
              <a:spcBef>
                <a:spcPts val="0"/>
              </a:spcBef>
              <a:spcAft>
                <a:spcPts val="0"/>
              </a:spcAft>
              <a:buClr>
                <a:srgbClr val="A5A5A5"/>
              </a:buClr>
              <a:buSzPts val="800"/>
              <a:buFont typeface="Arial" panose="020B0604020202020204"/>
              <a:buNone/>
            </a:pPr>
            <a:r>
              <a:rPr lang="zh-CN" sz="800" dirty="0">
                <a:latin typeface="Arial" panose="020B0604020202020204"/>
                <a:ea typeface="Arial" panose="020B0604020202020204"/>
                <a:cs typeface="Arial" panose="020B0604020202020204"/>
                <a:sym typeface="Arial" panose="020B0604020202020204"/>
              </a:rPr>
              <a:t>GlaxoSmithKline. Relenza SmPC 2017;</a:t>
            </a:r>
          </a:p>
        </p:txBody>
      </p:sp>
      <p:sp>
        <p:nvSpPr>
          <p:cNvPr id="123" name="Google Shape;902;p12"/>
          <p:cNvSpPr txBox="1"/>
          <p:nvPr/>
        </p:nvSpPr>
        <p:spPr>
          <a:xfrm>
            <a:off x="499962" y="44624"/>
            <a:ext cx="10760028" cy="996061"/>
          </a:xfrm>
          <a:prstGeom prst="rect">
            <a:avLst/>
          </a:prstGeom>
          <a:noFill/>
          <a:ln>
            <a:noFill/>
          </a:ln>
        </p:spPr>
        <p:txBody>
          <a:bodyPr spcFirstLastPara="1" wrap="square" lIns="0" tIns="0" rIns="0" bIns="0" anchor="ctr" anchorCtr="0">
            <a:normAutofit/>
          </a:bodyPr>
          <a:lstStyle/>
          <a:p>
            <a:pPr marL="0" marR="0" lvl="0" indent="0" algn="ctr" rtl="0">
              <a:lnSpc>
                <a:spcPct val="90000"/>
              </a:lnSpc>
              <a:spcBef>
                <a:spcPts val="0"/>
              </a:spcBef>
              <a:spcAft>
                <a:spcPts val="0"/>
              </a:spcAft>
              <a:buClr>
                <a:schemeClr val="dk1"/>
              </a:buClr>
              <a:buSzPts val="1800"/>
              <a:buFont typeface="Arial" panose="020B0604020202020204"/>
              <a:buNone/>
            </a:pPr>
            <a:endParaRPr lang="zh-CN" sz="2800" b="1">
              <a:solidFill>
                <a:schemeClr val="dk1"/>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075;p15"/>
          <p:cNvSpPr txBox="1"/>
          <p:nvPr/>
        </p:nvSpPr>
        <p:spPr>
          <a:xfrm>
            <a:off x="9058495" y="6269161"/>
            <a:ext cx="2877096" cy="562468"/>
          </a:xfrm>
          <a:prstGeom prst="rect">
            <a:avLst/>
          </a:prstGeom>
          <a:noFill/>
          <a:ln>
            <a:noFill/>
          </a:ln>
        </p:spPr>
        <p:txBody>
          <a:bodyPr spcFirstLastPara="1" wrap="square" lIns="91425" tIns="45700" rIns="91425" bIns="45700" anchor="t" anchorCtr="0">
            <a:normAutofit fontScale="62500" lnSpcReduction="20000"/>
          </a:bodyPr>
          <a:lstStyle/>
          <a:p>
            <a:pPr marL="0" marR="0" lvl="0" indent="-50800" algn="l" rtl="0">
              <a:lnSpc>
                <a:spcPct val="110000"/>
              </a:lnSpc>
              <a:spcBef>
                <a:spcPts val="0"/>
              </a:spcBef>
              <a:spcAft>
                <a:spcPts val="0"/>
              </a:spcAft>
              <a:buClr>
                <a:srgbClr val="7F7F7F"/>
              </a:buClr>
              <a:buSzPts val="800"/>
              <a:buFont typeface="Arial" panose="020B0604020202020204"/>
              <a:buAutoNum type="arabicPeriod"/>
            </a:pPr>
            <a:r>
              <a:rPr lang="zh-CN" sz="800" dirty="0">
                <a:latin typeface="Arial" panose="020B0604020202020204"/>
                <a:ea typeface="Arial" panose="020B0604020202020204"/>
                <a:cs typeface="Arial" panose="020B0604020202020204"/>
                <a:sym typeface="Arial" panose="020B0604020202020204"/>
              </a:rPr>
              <a:t>磷酸奥司他韦胶囊说明书.修改日期：2020年09月24日</a:t>
            </a:r>
            <a:endParaRPr sz="800" dirty="0">
              <a:latin typeface="Arial" panose="020B0604020202020204"/>
              <a:ea typeface="Arial" panose="020B0604020202020204"/>
              <a:cs typeface="Arial" panose="020B0604020202020204"/>
              <a:sym typeface="Arial" panose="020B0604020202020204"/>
            </a:endParaRPr>
          </a:p>
          <a:p>
            <a:pPr marL="0" marR="0" lvl="0" indent="-50800" algn="l" rtl="0">
              <a:lnSpc>
                <a:spcPct val="110000"/>
              </a:lnSpc>
              <a:spcBef>
                <a:spcPts val="0"/>
              </a:spcBef>
              <a:spcAft>
                <a:spcPts val="0"/>
              </a:spcAft>
              <a:buClr>
                <a:srgbClr val="7F7F7F"/>
              </a:buClr>
              <a:buSzPts val="800"/>
              <a:buFont typeface="Arial" panose="020B0604020202020204"/>
              <a:buAutoNum type="arabicPeriod"/>
            </a:pPr>
            <a:r>
              <a:rPr lang="zh-CN" sz="800" dirty="0">
                <a:latin typeface="Arial" panose="020B0604020202020204"/>
                <a:ea typeface="Arial" panose="020B0604020202020204"/>
                <a:cs typeface="Arial" panose="020B0604020202020204"/>
                <a:sym typeface="Arial" panose="020B0604020202020204"/>
              </a:rPr>
              <a:t>磷酸奥司他韦胶囊日本IF文件(第34版)</a:t>
            </a:r>
            <a:endParaRPr dirty="0"/>
          </a:p>
          <a:p>
            <a:pPr marL="0" marR="0" lvl="0" indent="-50800" algn="l" rtl="0">
              <a:lnSpc>
                <a:spcPct val="110000"/>
              </a:lnSpc>
              <a:spcBef>
                <a:spcPts val="0"/>
              </a:spcBef>
              <a:spcAft>
                <a:spcPts val="0"/>
              </a:spcAft>
              <a:buClr>
                <a:srgbClr val="7F7F7F"/>
              </a:buClr>
              <a:buSzPts val="800"/>
              <a:buFont typeface="Arial" panose="020B0604020202020204"/>
              <a:buAutoNum type="arabicPeriod"/>
            </a:pPr>
            <a:r>
              <a:rPr lang="zh-CN" sz="800" dirty="0">
                <a:latin typeface="Arial" panose="020B0604020202020204"/>
                <a:ea typeface="Arial" panose="020B0604020202020204"/>
                <a:cs typeface="Arial" panose="020B0604020202020204"/>
                <a:sym typeface="Arial" panose="020B0604020202020204"/>
              </a:rPr>
              <a:t>盐酸阿比多尔片说明书.修改日期：2016年07月01日</a:t>
            </a:r>
            <a:endParaRPr sz="800" dirty="0">
              <a:latin typeface="Arial" panose="020B0604020202020204"/>
              <a:ea typeface="Arial" panose="020B0604020202020204"/>
              <a:cs typeface="Arial" panose="020B0604020202020204"/>
              <a:sym typeface="Arial" panose="020B0604020202020204"/>
            </a:endParaRPr>
          </a:p>
          <a:p>
            <a:pPr marL="0" marR="0" lvl="0" indent="-50800" algn="l" rtl="0">
              <a:lnSpc>
                <a:spcPct val="110000"/>
              </a:lnSpc>
              <a:spcBef>
                <a:spcPts val="0"/>
              </a:spcBef>
              <a:spcAft>
                <a:spcPts val="0"/>
              </a:spcAft>
              <a:buClr>
                <a:srgbClr val="7F7F7F"/>
              </a:buClr>
              <a:buSzPts val="800"/>
              <a:buFont typeface="Arial" panose="020B0604020202020204"/>
              <a:buAutoNum type="arabicPeriod"/>
            </a:pPr>
            <a:r>
              <a:rPr lang="zh-CN" sz="800" dirty="0">
                <a:latin typeface="Arial" panose="020B0604020202020204"/>
                <a:ea typeface="Arial" panose="020B0604020202020204"/>
                <a:cs typeface="Arial" panose="020B0604020202020204"/>
                <a:sym typeface="Arial" panose="020B0604020202020204"/>
              </a:rPr>
              <a:t>https://pubchem.ncbi.nlm.nih.gov/compound/131411#section=Metabolism-Metabolites</a:t>
            </a:r>
            <a:endParaRPr dirty="0"/>
          </a:p>
          <a:p>
            <a:pPr marL="0" marR="0" lvl="0" indent="-50800" algn="l" rtl="0">
              <a:lnSpc>
                <a:spcPct val="110000"/>
              </a:lnSpc>
              <a:spcBef>
                <a:spcPts val="0"/>
              </a:spcBef>
              <a:spcAft>
                <a:spcPts val="0"/>
              </a:spcAft>
              <a:buClr>
                <a:srgbClr val="7F7F7F"/>
              </a:buClr>
              <a:buSzPts val="800"/>
              <a:buFont typeface="Arial" panose="020B0604020202020204"/>
              <a:buAutoNum type="arabicPeriod"/>
            </a:pPr>
            <a:r>
              <a:rPr lang="zh-CN" sz="800" dirty="0">
                <a:latin typeface="Arial" panose="020B0604020202020204"/>
                <a:ea typeface="Arial" panose="020B0604020202020204"/>
                <a:cs typeface="Arial" panose="020B0604020202020204"/>
                <a:sym typeface="Arial" panose="020B0604020202020204"/>
              </a:rPr>
              <a:t>法维拉韦片说明书.核准日期：2020年02月15日</a:t>
            </a:r>
            <a:endParaRPr sz="800" dirty="0">
              <a:latin typeface="Arial" panose="020B0604020202020204"/>
              <a:ea typeface="Arial" panose="020B0604020202020204"/>
              <a:cs typeface="Arial" panose="020B0604020202020204"/>
              <a:sym typeface="Arial" panose="020B0604020202020204"/>
            </a:endParaRPr>
          </a:p>
          <a:p>
            <a:pPr marL="0" marR="0" lvl="0" indent="-50800" algn="l" rtl="0">
              <a:lnSpc>
                <a:spcPct val="110000"/>
              </a:lnSpc>
              <a:spcBef>
                <a:spcPts val="0"/>
              </a:spcBef>
              <a:spcAft>
                <a:spcPts val="0"/>
              </a:spcAft>
              <a:buClr>
                <a:srgbClr val="7F7F7F"/>
              </a:buClr>
              <a:buSzPts val="800"/>
              <a:buFont typeface="Arial" panose="020B0604020202020204"/>
              <a:buAutoNum type="arabicPeriod"/>
            </a:pPr>
            <a:r>
              <a:rPr lang="zh-CN" sz="800" dirty="0">
                <a:latin typeface="Arial" panose="020B0604020202020204"/>
                <a:ea typeface="Arial" panose="020B0604020202020204"/>
                <a:cs typeface="Arial" panose="020B0604020202020204"/>
                <a:sym typeface="Arial" panose="020B0604020202020204"/>
              </a:rPr>
              <a:t>玛巴洛沙韦片说明书.核准日期：2021年04月27日</a:t>
            </a:r>
            <a:endParaRPr sz="800" dirty="0">
              <a:latin typeface="Arial" panose="020B0604020202020204"/>
              <a:ea typeface="Arial" panose="020B0604020202020204"/>
              <a:cs typeface="Arial" panose="020B0604020202020204"/>
              <a:sym typeface="Arial" panose="020B0604020202020204"/>
            </a:endParaRPr>
          </a:p>
        </p:txBody>
      </p:sp>
      <p:sp>
        <p:nvSpPr>
          <p:cNvPr id="5" name="Google Shape;1076;p15"/>
          <p:cNvSpPr txBox="1"/>
          <p:nvPr/>
        </p:nvSpPr>
        <p:spPr>
          <a:xfrm>
            <a:off x="276110" y="211794"/>
            <a:ext cx="10756900" cy="630237"/>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3200"/>
              <a:buFont typeface="Arial" panose="020B0604020202020204"/>
              <a:buNone/>
            </a:pPr>
            <a:r>
              <a:rPr lang="zh-CN" sz="2800" b="1" dirty="0">
                <a:solidFill>
                  <a:schemeClr val="dk1"/>
                </a:solidFill>
                <a:latin typeface="Arial" panose="020B0604020202020204"/>
                <a:ea typeface="Arial" panose="020B0604020202020204"/>
                <a:cs typeface="Arial" panose="020B0604020202020204"/>
                <a:sym typeface="Arial" panose="020B0604020202020204"/>
              </a:rPr>
              <a:t>常见口服抗流感病毒药物在健康受试者中的药代动力学特征</a:t>
            </a:r>
            <a:endParaRPr sz="2800" b="1" dirty="0">
              <a:solidFill>
                <a:schemeClr val="dk1"/>
              </a:solidFill>
              <a:latin typeface="Arial" panose="020B0604020202020204"/>
              <a:ea typeface="Arial" panose="020B0604020202020204"/>
              <a:cs typeface="Arial" panose="020B0604020202020204"/>
              <a:sym typeface="Arial" panose="020B0604020202020204"/>
            </a:endParaRPr>
          </a:p>
        </p:txBody>
      </p:sp>
      <p:sp>
        <p:nvSpPr>
          <p:cNvPr id="6" name="Google Shape;1077;p15"/>
          <p:cNvSpPr txBox="1"/>
          <p:nvPr/>
        </p:nvSpPr>
        <p:spPr>
          <a:xfrm>
            <a:off x="270382" y="6085113"/>
            <a:ext cx="2980817" cy="1846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600"/>
              <a:buFont typeface="Arial" panose="020B0604020202020204"/>
              <a:buNone/>
            </a:pPr>
            <a:r>
              <a:rPr lang="zh-CN" sz="600" b="0" i="0" u="none" strike="noStrike" cap="none">
                <a:solidFill>
                  <a:schemeClr val="dk1"/>
                </a:solidFill>
                <a:latin typeface="Arial" panose="020B0604020202020204"/>
                <a:ea typeface="Arial" panose="020B0604020202020204"/>
                <a:cs typeface="Arial" panose="020B0604020202020204"/>
                <a:sym typeface="Arial" panose="020B0604020202020204"/>
              </a:rPr>
              <a:t>T</a:t>
            </a:r>
            <a:r>
              <a:rPr lang="zh-CN" sz="600" b="0" i="0" u="none" strike="noStrike" cap="none" baseline="-25000">
                <a:solidFill>
                  <a:schemeClr val="dk1"/>
                </a:solidFill>
                <a:latin typeface="Arial" panose="020B0604020202020204"/>
                <a:ea typeface="Arial" panose="020B0604020202020204"/>
                <a:cs typeface="Arial" panose="020B0604020202020204"/>
                <a:sym typeface="Arial" panose="020B0604020202020204"/>
              </a:rPr>
              <a:t>max</a:t>
            </a:r>
            <a:r>
              <a:rPr lang="zh-CN" sz="600" b="0" i="0" u="none" strike="noStrike" cap="none">
                <a:solidFill>
                  <a:schemeClr val="dk1"/>
                </a:solidFill>
                <a:latin typeface="Arial" panose="020B0604020202020204"/>
                <a:ea typeface="Arial" panose="020B0604020202020204"/>
                <a:cs typeface="Arial" panose="020B0604020202020204"/>
                <a:sym typeface="Arial" panose="020B0604020202020204"/>
              </a:rPr>
              <a:t>，血浆浓度达峰时间；t</a:t>
            </a:r>
            <a:r>
              <a:rPr lang="zh-CN" sz="600" b="0" i="0" u="none" strike="noStrike" cap="none" baseline="-25000">
                <a:solidFill>
                  <a:schemeClr val="dk1"/>
                </a:solidFill>
                <a:latin typeface="Arial" panose="020B0604020202020204"/>
                <a:ea typeface="Arial" panose="020B0604020202020204"/>
                <a:cs typeface="Arial" panose="020B0604020202020204"/>
                <a:sym typeface="Arial" panose="020B0604020202020204"/>
              </a:rPr>
              <a:t>1/2</a:t>
            </a:r>
            <a:r>
              <a:rPr lang="zh-CN" sz="600" b="0" i="0" u="none" strike="noStrike" cap="none">
                <a:solidFill>
                  <a:schemeClr val="dk1"/>
                </a:solidFill>
                <a:latin typeface="Arial" panose="020B0604020202020204"/>
                <a:ea typeface="Arial" panose="020B0604020202020204"/>
                <a:cs typeface="Arial" panose="020B0604020202020204"/>
                <a:sym typeface="Arial" panose="020B0604020202020204"/>
              </a:rPr>
              <a:t>，半衰期；Vss，平均分布容积</a:t>
            </a:r>
            <a:endParaRPr sz="6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graphicFrame>
        <p:nvGraphicFramePr>
          <p:cNvPr id="7" name="Google Shape;1078;p15"/>
          <p:cNvGraphicFramePr/>
          <p:nvPr/>
        </p:nvGraphicFramePr>
        <p:xfrm>
          <a:off x="468243" y="1172949"/>
          <a:ext cx="11255525" cy="4814682"/>
        </p:xfrm>
        <a:graphic>
          <a:graphicData uri="http://schemas.openxmlformats.org/drawingml/2006/table">
            <a:tbl>
              <a:tblPr>
                <a:noFill/>
              </a:tblPr>
              <a:tblGrid>
                <a:gridCol w="517100">
                  <a:extLst>
                    <a:ext uri="{9D8B030D-6E8A-4147-A177-3AD203B41FA5}">
                      <a16:colId xmlns:a16="http://schemas.microsoft.com/office/drawing/2014/main" val="20000"/>
                    </a:ext>
                  </a:extLst>
                </a:gridCol>
                <a:gridCol w="2946150">
                  <a:extLst>
                    <a:ext uri="{9D8B030D-6E8A-4147-A177-3AD203B41FA5}">
                      <a16:colId xmlns:a16="http://schemas.microsoft.com/office/drawing/2014/main" val="20001"/>
                    </a:ext>
                  </a:extLst>
                </a:gridCol>
                <a:gridCol w="3294275">
                  <a:extLst>
                    <a:ext uri="{9D8B030D-6E8A-4147-A177-3AD203B41FA5}">
                      <a16:colId xmlns:a16="http://schemas.microsoft.com/office/drawing/2014/main" val="20002"/>
                    </a:ext>
                  </a:extLst>
                </a:gridCol>
                <a:gridCol w="2311400">
                  <a:extLst>
                    <a:ext uri="{9D8B030D-6E8A-4147-A177-3AD203B41FA5}">
                      <a16:colId xmlns:a16="http://schemas.microsoft.com/office/drawing/2014/main" val="20003"/>
                    </a:ext>
                  </a:extLst>
                </a:gridCol>
                <a:gridCol w="2186600">
                  <a:extLst>
                    <a:ext uri="{9D8B030D-6E8A-4147-A177-3AD203B41FA5}">
                      <a16:colId xmlns:a16="http://schemas.microsoft.com/office/drawing/2014/main" val="20004"/>
                    </a:ext>
                  </a:extLst>
                </a:gridCol>
              </a:tblGrid>
              <a:tr h="761475">
                <a:tc>
                  <a:txBody>
                    <a:bodyPr/>
                    <a:lstStyle/>
                    <a:p>
                      <a:pPr marL="0" marR="0" lvl="0" indent="0" algn="ctr" rtl="0">
                        <a:lnSpc>
                          <a:spcPct val="120000"/>
                        </a:lnSpc>
                        <a:spcBef>
                          <a:spcPts val="0"/>
                        </a:spcBef>
                        <a:spcAft>
                          <a:spcPts val="0"/>
                        </a:spcAft>
                        <a:buNone/>
                      </a:pPr>
                      <a:endParaRPr sz="1200">
                        <a:solidFill>
                          <a:schemeClr val="dk1"/>
                        </a:solidFill>
                        <a:latin typeface="Arial" panose="020B0604020202020204"/>
                        <a:ea typeface="Arial" panose="020B0604020202020204"/>
                        <a:cs typeface="Arial" panose="020B0604020202020204"/>
                        <a:sym typeface="Arial" panose="020B0604020202020204"/>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20000"/>
                        </a:lnSpc>
                        <a:spcBef>
                          <a:spcPts val="0"/>
                        </a:spcBef>
                        <a:spcAft>
                          <a:spcPts val="0"/>
                        </a:spcAft>
                        <a:buNone/>
                      </a:pPr>
                      <a:r>
                        <a:rPr lang="zh-CN" sz="1600" b="1" i="0" dirty="0">
                          <a:solidFill>
                            <a:schemeClr val="lt1"/>
                          </a:solidFill>
                          <a:latin typeface="Arial" panose="020B0604020202020204"/>
                          <a:ea typeface="Arial" panose="020B0604020202020204"/>
                          <a:cs typeface="Arial" panose="020B0604020202020204"/>
                          <a:sym typeface="Arial" panose="020B0604020202020204"/>
                        </a:rPr>
                        <a:t>玛巴洛沙韦</a:t>
                      </a:r>
                      <a:endParaRPr sz="1600" b="1" i="0" dirty="0">
                        <a:solidFill>
                          <a:schemeClr val="lt1"/>
                        </a:solidFill>
                        <a:latin typeface="Arial" panose="020B0604020202020204"/>
                        <a:ea typeface="Arial" panose="020B0604020202020204"/>
                        <a:cs typeface="Arial" panose="020B0604020202020204"/>
                        <a:sym typeface="Arial" panose="020B0604020202020204"/>
                      </a:endParaRPr>
                    </a:p>
                    <a:p>
                      <a:pPr marL="0" marR="0" lvl="0" indent="0" algn="ctr" rtl="0">
                        <a:lnSpc>
                          <a:spcPct val="120000"/>
                        </a:lnSpc>
                        <a:spcBef>
                          <a:spcPts val="0"/>
                        </a:spcBef>
                        <a:spcAft>
                          <a:spcPts val="0"/>
                        </a:spcAft>
                        <a:buNone/>
                      </a:pPr>
                      <a:r>
                        <a:rPr lang="zh-CN" sz="1600" b="1" i="0" dirty="0">
                          <a:solidFill>
                            <a:schemeClr val="lt1"/>
                          </a:solidFill>
                          <a:latin typeface="Arial" panose="020B0604020202020204"/>
                          <a:ea typeface="Arial" panose="020B0604020202020204"/>
                          <a:cs typeface="Arial" panose="020B0604020202020204"/>
                          <a:sym typeface="Arial" panose="020B0604020202020204"/>
                        </a:rPr>
                        <a:t>片剂</a:t>
                      </a:r>
                      <a:endParaRPr sz="1800" b="1" i="0" baseline="30000" dirty="0">
                        <a:solidFill>
                          <a:schemeClr val="lt1"/>
                        </a:solidFill>
                        <a:latin typeface="Arial" panose="020B0604020202020204"/>
                        <a:ea typeface="Arial" panose="020B0604020202020204"/>
                        <a:cs typeface="Arial" panose="020B0604020202020204"/>
                        <a:sym typeface="Arial" panose="020B0604020202020204"/>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D8D8D8"/>
                      </a:solidFill>
                      <a:prstDash val="solid"/>
                      <a:round/>
                      <a:headEnd type="none" w="sm" len="sm"/>
                      <a:tailEnd type="none" w="sm" len="sm"/>
                    </a:lnB>
                    <a:solidFill>
                      <a:srgbClr val="0180B5"/>
                    </a:solidFill>
                  </a:tcPr>
                </a:tc>
                <a:tc>
                  <a:txBody>
                    <a:bodyPr/>
                    <a:lstStyle/>
                    <a:p>
                      <a:pPr marL="0" marR="0" lvl="0" indent="0" algn="ctr" rtl="0">
                        <a:lnSpc>
                          <a:spcPct val="120000"/>
                        </a:lnSpc>
                        <a:spcBef>
                          <a:spcPts val="0"/>
                        </a:spcBef>
                        <a:spcAft>
                          <a:spcPts val="0"/>
                        </a:spcAft>
                        <a:buNone/>
                      </a:pPr>
                      <a:r>
                        <a:rPr lang="zh-CN" sz="1600" b="1" i="0" dirty="0">
                          <a:solidFill>
                            <a:schemeClr val="lt1"/>
                          </a:solidFill>
                          <a:latin typeface="Arial" panose="020B0604020202020204"/>
                          <a:ea typeface="Arial" panose="020B0604020202020204"/>
                          <a:cs typeface="Arial" panose="020B0604020202020204"/>
                          <a:sym typeface="Arial" panose="020B0604020202020204"/>
                        </a:rPr>
                        <a:t>奥司他韦</a:t>
                      </a:r>
                      <a:endParaRPr sz="1600" b="1" i="0" dirty="0">
                        <a:solidFill>
                          <a:schemeClr val="lt1"/>
                        </a:solidFill>
                        <a:latin typeface="Arial" panose="020B0604020202020204"/>
                        <a:ea typeface="Arial" panose="020B0604020202020204"/>
                        <a:cs typeface="Arial" panose="020B0604020202020204"/>
                        <a:sym typeface="Arial" panose="020B0604020202020204"/>
                      </a:endParaRPr>
                    </a:p>
                    <a:p>
                      <a:pPr marL="0" marR="0" lvl="0" indent="0" algn="ctr" rtl="0">
                        <a:lnSpc>
                          <a:spcPct val="120000"/>
                        </a:lnSpc>
                        <a:spcBef>
                          <a:spcPts val="0"/>
                        </a:spcBef>
                        <a:spcAft>
                          <a:spcPts val="0"/>
                        </a:spcAft>
                        <a:buNone/>
                      </a:pPr>
                      <a:r>
                        <a:rPr lang="zh-CN" sz="1600" b="1" i="0" dirty="0">
                          <a:solidFill>
                            <a:schemeClr val="lt1"/>
                          </a:solidFill>
                          <a:latin typeface="Arial" panose="020B0604020202020204"/>
                          <a:ea typeface="Arial" panose="020B0604020202020204"/>
                          <a:cs typeface="Arial" panose="020B0604020202020204"/>
                          <a:sym typeface="Arial" panose="020B0604020202020204"/>
                        </a:rPr>
                        <a:t>胶囊</a:t>
                      </a:r>
                      <a:endParaRPr sz="1600" b="1" i="0" baseline="30000" dirty="0">
                        <a:solidFill>
                          <a:schemeClr val="lt1"/>
                        </a:solidFill>
                        <a:latin typeface="Arial" panose="020B0604020202020204"/>
                        <a:ea typeface="Arial" panose="020B0604020202020204"/>
                        <a:cs typeface="Arial" panose="020B0604020202020204"/>
                        <a:sym typeface="Arial" panose="020B0604020202020204"/>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D8D8D8"/>
                      </a:solidFill>
                      <a:prstDash val="solid"/>
                      <a:round/>
                      <a:headEnd type="none" w="sm" len="sm"/>
                      <a:tailEnd type="none" w="sm" len="sm"/>
                    </a:lnB>
                    <a:solidFill>
                      <a:srgbClr val="0180B5"/>
                    </a:solidFill>
                  </a:tcPr>
                </a:tc>
                <a:tc>
                  <a:txBody>
                    <a:bodyPr/>
                    <a:lstStyle/>
                    <a:p>
                      <a:pPr marL="0" marR="0" lvl="0" indent="0" algn="ctr" rtl="0">
                        <a:lnSpc>
                          <a:spcPct val="120000"/>
                        </a:lnSpc>
                        <a:spcBef>
                          <a:spcPts val="0"/>
                        </a:spcBef>
                        <a:spcAft>
                          <a:spcPts val="0"/>
                        </a:spcAft>
                        <a:buNone/>
                      </a:pPr>
                      <a:r>
                        <a:rPr lang="zh-CN" sz="1600" b="1" i="0" dirty="0">
                          <a:solidFill>
                            <a:schemeClr val="lt1"/>
                          </a:solidFill>
                          <a:latin typeface="Arial" panose="020B0604020202020204"/>
                          <a:ea typeface="Arial" panose="020B0604020202020204"/>
                          <a:cs typeface="Arial" panose="020B0604020202020204"/>
                          <a:sym typeface="Arial" panose="020B0604020202020204"/>
                        </a:rPr>
                        <a:t>阿比多尔</a:t>
                      </a:r>
                    </a:p>
                    <a:p>
                      <a:pPr marL="0" marR="0" lvl="0" indent="0" algn="ctr" rtl="0">
                        <a:lnSpc>
                          <a:spcPct val="120000"/>
                        </a:lnSpc>
                        <a:spcBef>
                          <a:spcPts val="0"/>
                        </a:spcBef>
                        <a:spcAft>
                          <a:spcPts val="0"/>
                        </a:spcAft>
                        <a:buNone/>
                      </a:pPr>
                      <a:r>
                        <a:rPr lang="zh-CN" sz="1600" b="1" i="0" dirty="0">
                          <a:solidFill>
                            <a:schemeClr val="lt1"/>
                          </a:solidFill>
                          <a:latin typeface="Arial" panose="020B0604020202020204"/>
                          <a:ea typeface="Arial" panose="020B0604020202020204"/>
                          <a:cs typeface="Arial" panose="020B0604020202020204"/>
                          <a:sym typeface="Arial" panose="020B0604020202020204"/>
                        </a:rPr>
                        <a:t>片剂</a:t>
                      </a:r>
                      <a:endParaRPr sz="1600" b="1" i="0" baseline="30000" dirty="0">
                        <a:solidFill>
                          <a:schemeClr val="lt1"/>
                        </a:solidFill>
                        <a:latin typeface="Arial" panose="020B0604020202020204"/>
                        <a:ea typeface="Arial" panose="020B0604020202020204"/>
                        <a:cs typeface="Arial" panose="020B0604020202020204"/>
                        <a:sym typeface="Arial" panose="020B0604020202020204"/>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D8D8D8"/>
                      </a:solidFill>
                      <a:prstDash val="solid"/>
                      <a:round/>
                      <a:headEnd type="none" w="sm" len="sm"/>
                      <a:tailEnd type="none" w="sm" len="sm"/>
                    </a:lnB>
                    <a:solidFill>
                      <a:srgbClr val="0180B5"/>
                    </a:solidFill>
                  </a:tcPr>
                </a:tc>
                <a:tc>
                  <a:txBody>
                    <a:bodyPr/>
                    <a:lstStyle/>
                    <a:p>
                      <a:pPr marL="0" marR="0" lvl="0" indent="0" algn="ctr" rtl="0">
                        <a:lnSpc>
                          <a:spcPct val="120000"/>
                        </a:lnSpc>
                        <a:spcBef>
                          <a:spcPts val="0"/>
                        </a:spcBef>
                        <a:spcAft>
                          <a:spcPts val="0"/>
                        </a:spcAft>
                        <a:buNone/>
                      </a:pPr>
                      <a:r>
                        <a:rPr lang="zh-CN" sz="1600" b="1" i="0" dirty="0">
                          <a:solidFill>
                            <a:schemeClr val="lt1"/>
                          </a:solidFill>
                          <a:latin typeface="Arial" panose="020B0604020202020204"/>
                          <a:ea typeface="Arial" panose="020B0604020202020204"/>
                          <a:cs typeface="Arial" panose="020B0604020202020204"/>
                          <a:sym typeface="Arial" panose="020B0604020202020204"/>
                        </a:rPr>
                        <a:t>法维拉韦</a:t>
                      </a:r>
                    </a:p>
                    <a:p>
                      <a:pPr marL="0" marR="0" lvl="0" indent="0" algn="ctr" rtl="0">
                        <a:lnSpc>
                          <a:spcPct val="120000"/>
                        </a:lnSpc>
                        <a:spcBef>
                          <a:spcPts val="0"/>
                        </a:spcBef>
                        <a:spcAft>
                          <a:spcPts val="0"/>
                        </a:spcAft>
                        <a:buNone/>
                      </a:pPr>
                      <a:r>
                        <a:rPr lang="zh-CN" sz="1600" b="1" i="0" dirty="0">
                          <a:solidFill>
                            <a:schemeClr val="lt1"/>
                          </a:solidFill>
                          <a:latin typeface="Arial" panose="020B0604020202020204"/>
                          <a:ea typeface="Arial" panose="020B0604020202020204"/>
                          <a:cs typeface="Arial" panose="020B0604020202020204"/>
                          <a:sym typeface="Arial" panose="020B0604020202020204"/>
                        </a:rPr>
                        <a:t>片剂</a:t>
                      </a:r>
                      <a:endParaRPr sz="1600" b="1" i="0" baseline="30000" dirty="0">
                        <a:solidFill>
                          <a:schemeClr val="lt1"/>
                        </a:solidFill>
                        <a:latin typeface="Arial" panose="020B0604020202020204"/>
                        <a:ea typeface="Arial" panose="020B0604020202020204"/>
                        <a:cs typeface="Arial" panose="020B0604020202020204"/>
                        <a:sym typeface="Arial" panose="020B0604020202020204"/>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D8D8D8"/>
                      </a:solidFill>
                      <a:prstDash val="solid"/>
                      <a:round/>
                      <a:headEnd type="none" w="sm" len="sm"/>
                      <a:tailEnd type="none" w="sm" len="sm"/>
                    </a:lnB>
                    <a:solidFill>
                      <a:srgbClr val="0180B5"/>
                    </a:solidFill>
                  </a:tcPr>
                </a:tc>
                <a:extLst>
                  <a:ext uri="{0D108BD9-81ED-4DB2-BD59-A6C34878D82A}">
                    <a16:rowId xmlns:a16="http://schemas.microsoft.com/office/drawing/2014/main" val="10000"/>
                  </a:ext>
                </a:extLst>
              </a:tr>
              <a:tr h="1611675">
                <a:tc>
                  <a:txBody>
                    <a:bodyPr/>
                    <a:lstStyle/>
                    <a:p>
                      <a:pPr marL="0" marR="0" lvl="0" indent="0" algn="l" rtl="0">
                        <a:spcBef>
                          <a:spcPts val="0"/>
                        </a:spcBef>
                        <a:spcAft>
                          <a:spcPts val="0"/>
                        </a:spcAft>
                        <a:buNone/>
                      </a:pPr>
                      <a:r>
                        <a:rPr lang="zh-CN" sz="1400" b="1">
                          <a:solidFill>
                            <a:schemeClr val="dk1"/>
                          </a:solidFill>
                          <a:latin typeface="Arial" panose="020B0604020202020204"/>
                          <a:ea typeface="Arial" panose="020B0604020202020204"/>
                          <a:cs typeface="Arial" panose="020B0604020202020204"/>
                          <a:sym typeface="Arial" panose="020B0604020202020204"/>
                        </a:rPr>
                        <a:t>代谢</a:t>
                      </a: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285750" marR="0" lvl="0" indent="-285750" algn="l" rtl="0">
                        <a:lnSpc>
                          <a:spcPct val="120000"/>
                        </a:lnSpc>
                        <a:spcBef>
                          <a:spcPts val="0"/>
                        </a:spcBef>
                        <a:spcAft>
                          <a:spcPts val="0"/>
                        </a:spcAft>
                        <a:buClr>
                          <a:schemeClr val="dk1"/>
                        </a:buClr>
                        <a:buSzPts val="1400"/>
                        <a:buFont typeface="Arial" panose="020B0604020202020204"/>
                        <a:buChar char="•"/>
                      </a:pPr>
                      <a:r>
                        <a:rPr lang="zh-CN" sz="1400">
                          <a:solidFill>
                            <a:schemeClr val="dk1"/>
                          </a:solidFill>
                          <a:latin typeface="Arial" panose="020B0604020202020204"/>
                          <a:ea typeface="Arial" panose="020B0604020202020204"/>
                          <a:cs typeface="Arial" panose="020B0604020202020204"/>
                          <a:sym typeface="Arial" panose="020B0604020202020204"/>
                        </a:rPr>
                        <a:t>通过UGT1A3代谢，CYP3A4 的作用较小</a:t>
                      </a:r>
                      <a:endParaRPr sz="1400">
                        <a:solidFill>
                          <a:schemeClr val="dk1"/>
                        </a:solidFill>
                        <a:latin typeface="Arial" panose="020B0604020202020204"/>
                        <a:ea typeface="Arial" panose="020B0604020202020204"/>
                        <a:cs typeface="Arial" panose="020B0604020202020204"/>
                        <a:sym typeface="Arial" panose="020B0604020202020204"/>
                      </a:endParaRPr>
                    </a:p>
                    <a:p>
                      <a:pPr marL="285750" marR="0" lvl="0" indent="-285750" algn="l" rtl="0">
                        <a:lnSpc>
                          <a:spcPct val="120000"/>
                        </a:lnSpc>
                        <a:spcBef>
                          <a:spcPts val="0"/>
                        </a:spcBef>
                        <a:spcAft>
                          <a:spcPts val="0"/>
                        </a:spcAft>
                        <a:buClr>
                          <a:schemeClr val="dk1"/>
                        </a:buClr>
                        <a:buSzPts val="1400"/>
                        <a:buFont typeface="Arial" panose="020B0604020202020204"/>
                        <a:buChar char="•"/>
                      </a:pPr>
                      <a:r>
                        <a:rPr lang="zh-CN" sz="1400">
                          <a:solidFill>
                            <a:schemeClr val="dk1"/>
                          </a:solidFill>
                          <a:latin typeface="Arial" panose="020B0604020202020204"/>
                          <a:ea typeface="Arial" panose="020B0604020202020204"/>
                          <a:cs typeface="Arial" panose="020B0604020202020204"/>
                          <a:sym typeface="Arial" panose="020B0604020202020204"/>
                        </a:rPr>
                        <a:t>在</a:t>
                      </a:r>
                      <a:r>
                        <a:rPr lang="zh-CN" sz="1400" b="1">
                          <a:solidFill>
                            <a:schemeClr val="dk1"/>
                          </a:solidFill>
                          <a:latin typeface="Arial" panose="020B0604020202020204"/>
                          <a:ea typeface="Arial" panose="020B0604020202020204"/>
                          <a:cs typeface="Arial" panose="020B0604020202020204"/>
                          <a:sym typeface="Arial" panose="020B0604020202020204"/>
                        </a:rPr>
                        <a:t>小肠、血液</a:t>
                      </a:r>
                      <a:r>
                        <a:rPr lang="zh-CN" sz="1400">
                          <a:solidFill>
                            <a:schemeClr val="dk1"/>
                          </a:solidFill>
                          <a:latin typeface="Arial" panose="020B0604020202020204"/>
                          <a:ea typeface="Arial" panose="020B0604020202020204"/>
                          <a:cs typeface="Arial" panose="020B0604020202020204"/>
                          <a:sym typeface="Arial" panose="020B0604020202020204"/>
                        </a:rPr>
                        <a:t>和</a:t>
                      </a:r>
                      <a:r>
                        <a:rPr lang="zh-CN" sz="1400" b="1">
                          <a:solidFill>
                            <a:schemeClr val="dk1"/>
                          </a:solidFill>
                          <a:latin typeface="Arial" panose="020B0604020202020204"/>
                          <a:ea typeface="Arial" panose="020B0604020202020204"/>
                          <a:cs typeface="Arial" panose="020B0604020202020204"/>
                          <a:sym typeface="Arial" panose="020B0604020202020204"/>
                        </a:rPr>
                        <a:t>肝脏</a:t>
                      </a:r>
                      <a:r>
                        <a:rPr lang="zh-CN" sz="1400">
                          <a:solidFill>
                            <a:schemeClr val="dk1"/>
                          </a:solidFill>
                          <a:latin typeface="Arial" panose="020B0604020202020204"/>
                          <a:ea typeface="Arial" panose="020B0604020202020204"/>
                          <a:cs typeface="Arial" panose="020B0604020202020204"/>
                          <a:sym typeface="Arial" panose="020B0604020202020204"/>
                        </a:rPr>
                        <a:t>中水解为活性形式的巴洛沙韦酸，随后代谢形成亚砜和一种葡糖苷酸</a:t>
                      </a: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D8D8D8"/>
                      </a:solidFill>
                      <a:prstDash val="solid"/>
                      <a:round/>
                      <a:headEnd type="none" w="sm" len="sm"/>
                      <a:tailEnd type="none" w="sm" len="sm"/>
                    </a:lnT>
                    <a:lnB w="12700" cap="flat" cmpd="sng">
                      <a:solidFill>
                        <a:srgbClr val="D8D8D8"/>
                      </a:solidFill>
                      <a:prstDash val="solid"/>
                      <a:round/>
                      <a:headEnd type="none" w="sm" len="sm"/>
                      <a:tailEnd type="none" w="sm" len="sm"/>
                    </a:lnB>
                  </a:tcPr>
                </a:tc>
                <a:tc>
                  <a:txBody>
                    <a:bodyPr/>
                    <a:lstStyle/>
                    <a:p>
                      <a:pPr marL="285750" marR="0" lvl="0" indent="-285750" algn="l" rtl="0">
                        <a:lnSpc>
                          <a:spcPct val="120000"/>
                        </a:lnSpc>
                        <a:spcBef>
                          <a:spcPts val="0"/>
                        </a:spcBef>
                        <a:spcAft>
                          <a:spcPts val="0"/>
                        </a:spcAft>
                        <a:buClr>
                          <a:schemeClr val="dk1"/>
                        </a:buClr>
                        <a:buSzPts val="1400"/>
                        <a:buFont typeface="Arial" panose="020B0604020202020204"/>
                        <a:buChar char="•"/>
                      </a:pPr>
                      <a:r>
                        <a:rPr lang="zh-CN" sz="1400">
                          <a:solidFill>
                            <a:schemeClr val="dk1"/>
                          </a:solidFill>
                          <a:latin typeface="Arial" panose="020B0604020202020204"/>
                          <a:ea typeface="Arial" panose="020B0604020202020204"/>
                          <a:cs typeface="Arial" panose="020B0604020202020204"/>
                          <a:sym typeface="Arial" panose="020B0604020202020204"/>
                        </a:rPr>
                        <a:t>磷酸奥司他韦由主要位于</a:t>
                      </a:r>
                      <a:r>
                        <a:rPr lang="zh-CN" sz="1400" b="1">
                          <a:solidFill>
                            <a:schemeClr val="dk1"/>
                          </a:solidFill>
                          <a:latin typeface="Arial" panose="020B0604020202020204"/>
                          <a:ea typeface="Arial" panose="020B0604020202020204"/>
                          <a:cs typeface="Arial" panose="020B0604020202020204"/>
                          <a:sym typeface="Arial" panose="020B0604020202020204"/>
                        </a:rPr>
                        <a:t>肝脏</a:t>
                      </a:r>
                      <a:r>
                        <a:rPr lang="zh-CN" sz="1400">
                          <a:solidFill>
                            <a:schemeClr val="dk1"/>
                          </a:solidFill>
                          <a:latin typeface="Arial" panose="020B0604020202020204"/>
                          <a:ea typeface="Arial" panose="020B0604020202020204"/>
                          <a:cs typeface="Arial" panose="020B0604020202020204"/>
                          <a:sym typeface="Arial" panose="020B0604020202020204"/>
                        </a:rPr>
                        <a:t>和</a:t>
                      </a:r>
                      <a:r>
                        <a:rPr lang="zh-CN" sz="1400" b="1">
                          <a:solidFill>
                            <a:schemeClr val="dk1"/>
                          </a:solidFill>
                          <a:latin typeface="Arial" panose="020B0604020202020204"/>
                          <a:ea typeface="Arial" panose="020B0604020202020204"/>
                          <a:cs typeface="Arial" panose="020B0604020202020204"/>
                          <a:sym typeface="Arial" panose="020B0604020202020204"/>
                        </a:rPr>
                        <a:t>肠壁</a:t>
                      </a:r>
                      <a:r>
                        <a:rPr lang="zh-CN" sz="1400">
                          <a:solidFill>
                            <a:schemeClr val="dk1"/>
                          </a:solidFill>
                          <a:latin typeface="Arial" panose="020B0604020202020204"/>
                          <a:ea typeface="Arial" panose="020B0604020202020204"/>
                          <a:cs typeface="Arial" panose="020B0604020202020204"/>
                          <a:sym typeface="Arial" panose="020B0604020202020204"/>
                        </a:rPr>
                        <a:t>的酯酶几乎完全转化为活性代谢产物</a:t>
                      </a:r>
                      <a:endParaRPr sz="1400">
                        <a:solidFill>
                          <a:schemeClr val="dk1"/>
                        </a:solidFill>
                        <a:latin typeface="Arial" panose="020B0604020202020204"/>
                        <a:ea typeface="Arial" panose="020B0604020202020204"/>
                        <a:cs typeface="Arial" panose="020B0604020202020204"/>
                        <a:sym typeface="Arial" panose="020B0604020202020204"/>
                      </a:endParaRPr>
                    </a:p>
                    <a:p>
                      <a:pPr marL="285750" marR="0" lvl="0" indent="-285750" algn="l" rtl="0">
                        <a:lnSpc>
                          <a:spcPct val="120000"/>
                        </a:lnSpc>
                        <a:spcBef>
                          <a:spcPts val="0"/>
                        </a:spcBef>
                        <a:spcAft>
                          <a:spcPts val="0"/>
                        </a:spcAft>
                        <a:buClr>
                          <a:schemeClr val="dk1"/>
                        </a:buClr>
                        <a:buSzPts val="1400"/>
                        <a:buFont typeface="Arial" panose="020B0604020202020204"/>
                        <a:buChar char="•"/>
                      </a:pPr>
                      <a:r>
                        <a:rPr lang="zh-CN" sz="1400">
                          <a:solidFill>
                            <a:schemeClr val="dk1"/>
                          </a:solidFill>
                          <a:latin typeface="Arial" panose="020B0604020202020204"/>
                          <a:ea typeface="Arial" panose="020B0604020202020204"/>
                          <a:cs typeface="Arial" panose="020B0604020202020204"/>
                          <a:sym typeface="Arial" panose="020B0604020202020204"/>
                        </a:rPr>
                        <a:t>磷酸奥司他韦或其活性代谢产物都不是主要细胞色素P450同工酶的底物或抑制剂</a:t>
                      </a: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D8D8D8"/>
                      </a:solidFill>
                      <a:prstDash val="solid"/>
                      <a:round/>
                      <a:headEnd type="none" w="sm" len="sm"/>
                      <a:tailEnd type="none" w="sm" len="sm"/>
                    </a:lnT>
                    <a:lnB w="12700" cap="flat" cmpd="sng">
                      <a:solidFill>
                        <a:srgbClr val="D8D8D8"/>
                      </a:solidFill>
                      <a:prstDash val="solid"/>
                      <a:round/>
                      <a:headEnd type="none" w="sm" len="sm"/>
                      <a:tailEnd type="none" w="sm" len="sm"/>
                    </a:lnB>
                  </a:tcPr>
                </a:tc>
                <a:tc>
                  <a:txBody>
                    <a:bodyPr/>
                    <a:lstStyle/>
                    <a:p>
                      <a:pPr marL="285750" marR="0" lvl="0" indent="-285750" algn="l" rtl="0">
                        <a:lnSpc>
                          <a:spcPct val="120000"/>
                        </a:lnSpc>
                        <a:spcBef>
                          <a:spcPts val="0"/>
                        </a:spcBef>
                        <a:spcAft>
                          <a:spcPts val="0"/>
                        </a:spcAft>
                        <a:buClr>
                          <a:schemeClr val="dk1"/>
                        </a:buClr>
                        <a:buSzPts val="1400"/>
                        <a:buFont typeface="Arial" panose="020B0604020202020204"/>
                        <a:buChar char="•"/>
                      </a:pPr>
                      <a:r>
                        <a:rPr lang="zh-CN" sz="1400">
                          <a:solidFill>
                            <a:schemeClr val="dk1"/>
                          </a:solidFill>
                          <a:latin typeface="Arial" panose="020B0604020202020204"/>
                          <a:ea typeface="Arial" panose="020B0604020202020204"/>
                          <a:cs typeface="Arial" panose="020B0604020202020204"/>
                          <a:sym typeface="Arial" panose="020B0604020202020204"/>
                        </a:rPr>
                        <a:t>阿比多尔主要在</a:t>
                      </a:r>
                      <a:r>
                        <a:rPr lang="zh-CN" sz="1400" b="1">
                          <a:solidFill>
                            <a:schemeClr val="dk1"/>
                          </a:solidFill>
                          <a:latin typeface="Arial" panose="020B0604020202020204"/>
                          <a:ea typeface="Arial" panose="020B0604020202020204"/>
                          <a:cs typeface="Arial" panose="020B0604020202020204"/>
                          <a:sym typeface="Arial" panose="020B0604020202020204"/>
                        </a:rPr>
                        <a:t>肝和肠微粒体</a:t>
                      </a:r>
                      <a:r>
                        <a:rPr lang="zh-CN" sz="1400">
                          <a:solidFill>
                            <a:schemeClr val="dk1"/>
                          </a:solidFill>
                          <a:latin typeface="Arial" panose="020B0604020202020204"/>
                          <a:ea typeface="Arial" panose="020B0604020202020204"/>
                          <a:cs typeface="Arial" panose="020B0604020202020204"/>
                          <a:sym typeface="Arial" panose="020B0604020202020204"/>
                        </a:rPr>
                        <a:t>中高度代谢，在人血浆、尿液和粪便中观察到约</a:t>
                      </a:r>
                      <a:r>
                        <a:rPr lang="zh-CN" sz="1400" b="1">
                          <a:solidFill>
                            <a:schemeClr val="dk1"/>
                          </a:solidFill>
                          <a:latin typeface="Arial" panose="020B0604020202020204"/>
                          <a:ea typeface="Arial" panose="020B0604020202020204"/>
                          <a:cs typeface="Arial" panose="020B0604020202020204"/>
                          <a:sym typeface="Arial" panose="020B0604020202020204"/>
                        </a:rPr>
                        <a:t>33种代谢物</a:t>
                      </a: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D8D8D8"/>
                      </a:solidFill>
                      <a:prstDash val="solid"/>
                      <a:round/>
                      <a:headEnd type="none" w="sm" len="sm"/>
                      <a:tailEnd type="none" w="sm" len="sm"/>
                    </a:lnT>
                    <a:lnB w="12700" cap="flat" cmpd="sng">
                      <a:solidFill>
                        <a:srgbClr val="D8D8D8"/>
                      </a:solidFill>
                      <a:prstDash val="solid"/>
                      <a:round/>
                      <a:headEnd type="none" w="sm" len="sm"/>
                      <a:tailEnd type="none" w="sm" len="sm"/>
                    </a:lnB>
                  </a:tcPr>
                </a:tc>
                <a:tc>
                  <a:txBody>
                    <a:bodyPr/>
                    <a:lstStyle/>
                    <a:p>
                      <a:pPr marL="285750" marR="0" lvl="0" indent="-285750" algn="l" rtl="0">
                        <a:lnSpc>
                          <a:spcPct val="120000"/>
                        </a:lnSpc>
                        <a:spcBef>
                          <a:spcPts val="0"/>
                        </a:spcBef>
                        <a:spcAft>
                          <a:spcPts val="0"/>
                        </a:spcAft>
                        <a:buClr>
                          <a:schemeClr val="dk1"/>
                        </a:buClr>
                        <a:buSzPts val="1400"/>
                        <a:buFont typeface="Arial" panose="020B0604020202020204"/>
                        <a:buChar char="•"/>
                      </a:pPr>
                      <a:r>
                        <a:rPr lang="zh-CN" sz="1400">
                          <a:solidFill>
                            <a:schemeClr val="dk1"/>
                          </a:solidFill>
                          <a:latin typeface="Arial" panose="020B0604020202020204"/>
                          <a:ea typeface="Arial" panose="020B0604020202020204"/>
                          <a:cs typeface="Arial" panose="020B0604020202020204"/>
                          <a:sym typeface="Arial" panose="020B0604020202020204"/>
                        </a:rPr>
                        <a:t>法维拉韦在人肝微粒体内不被代谢，在人</a:t>
                      </a:r>
                      <a:r>
                        <a:rPr lang="zh-CN" sz="1400" b="1">
                          <a:solidFill>
                            <a:schemeClr val="dk1"/>
                          </a:solidFill>
                          <a:latin typeface="Arial" panose="020B0604020202020204"/>
                          <a:ea typeface="Arial" panose="020B0604020202020204"/>
                          <a:cs typeface="Arial" panose="020B0604020202020204"/>
                          <a:sym typeface="Arial" panose="020B0604020202020204"/>
                        </a:rPr>
                        <a:t>肝胞浆</a:t>
                      </a:r>
                      <a:r>
                        <a:rPr lang="zh-CN" sz="1400">
                          <a:solidFill>
                            <a:schemeClr val="dk1"/>
                          </a:solidFill>
                          <a:latin typeface="Arial" panose="020B0604020202020204"/>
                          <a:ea typeface="Arial" panose="020B0604020202020204"/>
                          <a:cs typeface="Arial" panose="020B0604020202020204"/>
                          <a:sym typeface="Arial" panose="020B0604020202020204"/>
                        </a:rPr>
                        <a:t>中被醛氧化酶代谢，主要有</a:t>
                      </a:r>
                      <a:r>
                        <a:rPr lang="zh-CN" sz="1400" b="1">
                          <a:solidFill>
                            <a:schemeClr val="dk1"/>
                          </a:solidFill>
                          <a:latin typeface="Arial" panose="020B0604020202020204"/>
                          <a:ea typeface="Arial" panose="020B0604020202020204"/>
                          <a:cs typeface="Arial" panose="020B0604020202020204"/>
                          <a:sym typeface="Arial" panose="020B0604020202020204"/>
                        </a:rPr>
                        <a:t>6种代谢产物(M1-M6)</a:t>
                      </a:r>
                      <a:endParaRPr sz="1400" b="1">
                        <a:solidFill>
                          <a:schemeClr val="dk1"/>
                        </a:solidFill>
                        <a:latin typeface="Arial" panose="020B0604020202020204"/>
                        <a:ea typeface="Arial" panose="020B0604020202020204"/>
                        <a:cs typeface="Arial" panose="020B0604020202020204"/>
                        <a:sym typeface="Arial" panose="020B0604020202020204"/>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D8D8D8"/>
                      </a:solidFill>
                      <a:prstDash val="solid"/>
                      <a:round/>
                      <a:headEnd type="none" w="sm" len="sm"/>
                      <a:tailEnd type="none" w="sm" len="sm"/>
                    </a:lnT>
                    <a:lnB w="12700" cap="flat" cmpd="sng">
                      <a:solidFill>
                        <a:srgbClr val="D8D8D8"/>
                      </a:solidFill>
                      <a:prstDash val="solid"/>
                      <a:round/>
                      <a:headEnd type="none" w="sm" len="sm"/>
                      <a:tailEnd type="none" w="sm" len="sm"/>
                    </a:lnB>
                  </a:tcPr>
                </a:tc>
                <a:extLst>
                  <a:ext uri="{0D108BD9-81ED-4DB2-BD59-A6C34878D82A}">
                    <a16:rowId xmlns:a16="http://schemas.microsoft.com/office/drawing/2014/main" val="10001"/>
                  </a:ext>
                </a:extLst>
              </a:tr>
              <a:tr h="1313475">
                <a:tc>
                  <a:txBody>
                    <a:bodyPr/>
                    <a:lstStyle/>
                    <a:p>
                      <a:pPr marL="0" marR="0" lvl="0" indent="0" algn="l" rtl="0">
                        <a:spcBef>
                          <a:spcPts val="0"/>
                        </a:spcBef>
                        <a:spcAft>
                          <a:spcPts val="0"/>
                        </a:spcAft>
                        <a:buNone/>
                      </a:pPr>
                      <a:r>
                        <a:rPr lang="zh-CN" sz="1400" b="1">
                          <a:solidFill>
                            <a:schemeClr val="dk1"/>
                          </a:solidFill>
                          <a:latin typeface="Arial" panose="020B0604020202020204"/>
                          <a:ea typeface="Arial" panose="020B0604020202020204"/>
                          <a:cs typeface="Arial" panose="020B0604020202020204"/>
                          <a:sym typeface="Arial" panose="020B0604020202020204"/>
                        </a:rPr>
                        <a:t>排泄</a:t>
                      </a: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285750" marR="0" lvl="0" indent="-285750" algn="l" rtl="0">
                        <a:lnSpc>
                          <a:spcPct val="120000"/>
                        </a:lnSpc>
                        <a:spcBef>
                          <a:spcPts val="0"/>
                        </a:spcBef>
                        <a:spcAft>
                          <a:spcPts val="0"/>
                        </a:spcAft>
                        <a:buClr>
                          <a:schemeClr val="dk1"/>
                        </a:buClr>
                        <a:buSzPts val="1400"/>
                        <a:buFont typeface="Arial" panose="020B0604020202020204"/>
                        <a:buChar char="•"/>
                      </a:pPr>
                      <a:r>
                        <a:rPr lang="zh-CN" sz="1400">
                          <a:solidFill>
                            <a:schemeClr val="dk1"/>
                          </a:solidFill>
                          <a:latin typeface="Arial" panose="020B0604020202020204"/>
                          <a:ea typeface="Arial" panose="020B0604020202020204"/>
                          <a:cs typeface="Arial" panose="020B0604020202020204"/>
                          <a:sym typeface="Arial" panose="020B0604020202020204"/>
                        </a:rPr>
                        <a:t>主要通过</a:t>
                      </a:r>
                      <a:r>
                        <a:rPr lang="zh-CN" sz="1400" b="1">
                          <a:solidFill>
                            <a:schemeClr val="dk1"/>
                          </a:solidFill>
                          <a:latin typeface="Arial" panose="020B0604020202020204"/>
                          <a:ea typeface="Arial" panose="020B0604020202020204"/>
                          <a:cs typeface="Arial" panose="020B0604020202020204"/>
                          <a:sym typeface="Arial" panose="020B0604020202020204"/>
                        </a:rPr>
                        <a:t>粪便</a:t>
                      </a:r>
                      <a:r>
                        <a:rPr lang="zh-CN" sz="1400">
                          <a:solidFill>
                            <a:schemeClr val="dk1"/>
                          </a:solidFill>
                          <a:latin typeface="Arial" panose="020B0604020202020204"/>
                          <a:ea typeface="Arial" panose="020B0604020202020204"/>
                          <a:cs typeface="Arial" panose="020B0604020202020204"/>
                          <a:sym typeface="Arial" panose="020B0604020202020204"/>
                        </a:rPr>
                        <a:t>途径排泄</a:t>
                      </a: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D8D8D8"/>
                      </a:solidFill>
                      <a:prstDash val="solid"/>
                      <a:round/>
                      <a:headEnd type="none" w="sm" len="sm"/>
                      <a:tailEnd type="none" w="sm" len="sm"/>
                    </a:lnT>
                    <a:lnB w="12700" cap="flat" cmpd="sng">
                      <a:solidFill>
                        <a:srgbClr val="D8D8D8"/>
                      </a:solidFill>
                      <a:prstDash val="solid"/>
                      <a:round/>
                      <a:headEnd type="none" w="sm" len="sm"/>
                      <a:tailEnd type="none" w="sm" len="sm"/>
                    </a:lnB>
                  </a:tcPr>
                </a:tc>
                <a:tc>
                  <a:txBody>
                    <a:bodyPr/>
                    <a:lstStyle/>
                    <a:p>
                      <a:pPr marL="285750" marR="0" lvl="0" indent="-285750" algn="l" rtl="0">
                        <a:lnSpc>
                          <a:spcPct val="120000"/>
                        </a:lnSpc>
                        <a:spcBef>
                          <a:spcPts val="0"/>
                        </a:spcBef>
                        <a:spcAft>
                          <a:spcPts val="0"/>
                        </a:spcAft>
                        <a:buClr>
                          <a:schemeClr val="dk1"/>
                        </a:buClr>
                        <a:buSzPts val="1400"/>
                        <a:buFont typeface="Arial" panose="020B0604020202020204"/>
                        <a:buChar char="•"/>
                      </a:pPr>
                      <a:r>
                        <a:rPr lang="zh-CN" sz="1400">
                          <a:solidFill>
                            <a:schemeClr val="dk1"/>
                          </a:solidFill>
                          <a:latin typeface="Arial" panose="020B0604020202020204"/>
                          <a:ea typeface="Arial" panose="020B0604020202020204"/>
                          <a:cs typeface="Arial" panose="020B0604020202020204"/>
                          <a:sym typeface="Arial" panose="020B0604020202020204"/>
                        </a:rPr>
                        <a:t>90%剂量的奥司他韦转化为活性代谢产物排泄</a:t>
                      </a:r>
                      <a:endParaRPr sz="1400">
                        <a:solidFill>
                          <a:schemeClr val="dk1"/>
                        </a:solidFill>
                        <a:latin typeface="Arial" panose="020B0604020202020204"/>
                        <a:ea typeface="Arial" panose="020B0604020202020204"/>
                        <a:cs typeface="Arial" panose="020B0604020202020204"/>
                        <a:sym typeface="Arial" panose="020B0604020202020204"/>
                      </a:endParaRPr>
                    </a:p>
                    <a:p>
                      <a:pPr marL="533400" marR="0" lvl="0" indent="-266700" algn="l" rtl="0">
                        <a:lnSpc>
                          <a:spcPct val="120000"/>
                        </a:lnSpc>
                        <a:spcBef>
                          <a:spcPts val="0"/>
                        </a:spcBef>
                        <a:spcAft>
                          <a:spcPts val="0"/>
                        </a:spcAft>
                        <a:buClr>
                          <a:schemeClr val="dk1"/>
                        </a:buClr>
                        <a:buSzPts val="1400"/>
                        <a:buFont typeface="Noto Sans Symbols"/>
                        <a:buChar char="✔"/>
                      </a:pPr>
                      <a:r>
                        <a:rPr lang="zh-CN" sz="1400">
                          <a:solidFill>
                            <a:schemeClr val="dk1"/>
                          </a:solidFill>
                          <a:latin typeface="Arial" panose="020B0604020202020204"/>
                          <a:ea typeface="Arial" panose="020B0604020202020204"/>
                          <a:cs typeface="Arial" panose="020B0604020202020204"/>
                          <a:sym typeface="Arial" panose="020B0604020202020204"/>
                        </a:rPr>
                        <a:t>&gt;99%的活性代谢产物由</a:t>
                      </a:r>
                      <a:r>
                        <a:rPr lang="zh-CN" sz="1400" b="1">
                          <a:solidFill>
                            <a:schemeClr val="dk1"/>
                          </a:solidFill>
                          <a:latin typeface="Arial" panose="020B0604020202020204"/>
                          <a:ea typeface="Arial" panose="020B0604020202020204"/>
                          <a:cs typeface="Arial" panose="020B0604020202020204"/>
                          <a:sym typeface="Arial" panose="020B0604020202020204"/>
                        </a:rPr>
                        <a:t>肾脏</a:t>
                      </a:r>
                      <a:r>
                        <a:rPr lang="zh-CN" sz="1400">
                          <a:solidFill>
                            <a:schemeClr val="dk1"/>
                          </a:solidFill>
                          <a:latin typeface="Arial" panose="020B0604020202020204"/>
                          <a:ea typeface="Arial" panose="020B0604020202020204"/>
                          <a:cs typeface="Arial" panose="020B0604020202020204"/>
                          <a:sym typeface="Arial" panose="020B0604020202020204"/>
                        </a:rPr>
                        <a:t>排泄</a:t>
                      </a:r>
                      <a:endParaRPr sz="1400">
                        <a:solidFill>
                          <a:schemeClr val="dk1"/>
                        </a:solidFill>
                        <a:latin typeface="Arial" panose="020B0604020202020204"/>
                        <a:ea typeface="Arial" panose="020B0604020202020204"/>
                        <a:cs typeface="Arial" panose="020B0604020202020204"/>
                        <a:sym typeface="Arial" panose="020B0604020202020204"/>
                      </a:endParaRPr>
                    </a:p>
                    <a:p>
                      <a:pPr marL="533400" marR="0" lvl="0" indent="-266700" algn="l" rtl="0">
                        <a:lnSpc>
                          <a:spcPct val="120000"/>
                        </a:lnSpc>
                        <a:spcBef>
                          <a:spcPts val="0"/>
                        </a:spcBef>
                        <a:spcAft>
                          <a:spcPts val="0"/>
                        </a:spcAft>
                        <a:buClr>
                          <a:schemeClr val="dk1"/>
                        </a:buClr>
                        <a:buSzPts val="1400"/>
                        <a:buFont typeface="Noto Sans Symbols"/>
                        <a:buChar char="✔"/>
                      </a:pPr>
                      <a:r>
                        <a:rPr lang="zh-CN" sz="1400">
                          <a:solidFill>
                            <a:schemeClr val="dk1"/>
                          </a:solidFill>
                          <a:latin typeface="Arial" panose="020B0604020202020204"/>
                          <a:ea typeface="Arial" panose="020B0604020202020204"/>
                          <a:cs typeface="Arial" panose="020B0604020202020204"/>
                          <a:sym typeface="Arial" panose="020B0604020202020204"/>
                        </a:rPr>
                        <a:t>20%的剂量由</a:t>
                      </a:r>
                      <a:r>
                        <a:rPr lang="zh-CN" sz="1400" b="1">
                          <a:solidFill>
                            <a:schemeClr val="dk1"/>
                          </a:solidFill>
                          <a:latin typeface="Arial" panose="020B0604020202020204"/>
                          <a:ea typeface="Arial" panose="020B0604020202020204"/>
                          <a:cs typeface="Arial" panose="020B0604020202020204"/>
                          <a:sym typeface="Arial" panose="020B0604020202020204"/>
                        </a:rPr>
                        <a:t>粪便</a:t>
                      </a:r>
                      <a:r>
                        <a:rPr lang="zh-CN" sz="1400">
                          <a:solidFill>
                            <a:schemeClr val="dk1"/>
                          </a:solidFill>
                          <a:latin typeface="Arial" panose="020B0604020202020204"/>
                          <a:ea typeface="Arial" panose="020B0604020202020204"/>
                          <a:cs typeface="Arial" panose="020B0604020202020204"/>
                          <a:sym typeface="Arial" panose="020B0604020202020204"/>
                        </a:rPr>
                        <a:t>排出</a:t>
                      </a: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D8D8D8"/>
                      </a:solidFill>
                      <a:prstDash val="solid"/>
                      <a:round/>
                      <a:headEnd type="none" w="sm" len="sm"/>
                      <a:tailEnd type="none" w="sm" len="sm"/>
                    </a:lnT>
                    <a:lnB w="12700" cap="flat" cmpd="sng">
                      <a:solidFill>
                        <a:srgbClr val="D8D8D8"/>
                      </a:solidFill>
                      <a:prstDash val="solid"/>
                      <a:round/>
                      <a:headEnd type="none" w="sm" len="sm"/>
                      <a:tailEnd type="none" w="sm" len="sm"/>
                    </a:lnB>
                  </a:tcPr>
                </a:tc>
                <a:tc>
                  <a:txBody>
                    <a:bodyPr/>
                    <a:lstStyle/>
                    <a:p>
                      <a:pPr marL="285750" marR="0" lvl="0" indent="-285750" algn="l" rtl="0">
                        <a:lnSpc>
                          <a:spcPct val="120000"/>
                        </a:lnSpc>
                        <a:spcBef>
                          <a:spcPts val="0"/>
                        </a:spcBef>
                        <a:spcAft>
                          <a:spcPts val="0"/>
                        </a:spcAft>
                        <a:buClr>
                          <a:schemeClr val="dk1"/>
                        </a:buClr>
                        <a:buSzPts val="1400"/>
                        <a:buFont typeface="Arial" panose="020B0604020202020204"/>
                        <a:buChar char="•"/>
                      </a:pPr>
                      <a:r>
                        <a:rPr lang="zh-CN" sz="1400">
                          <a:solidFill>
                            <a:schemeClr val="dk1"/>
                          </a:solidFill>
                          <a:latin typeface="Arial" panose="020B0604020202020204"/>
                          <a:ea typeface="Arial" panose="020B0604020202020204"/>
                          <a:cs typeface="Arial" panose="020B0604020202020204"/>
                          <a:sym typeface="Arial" panose="020B0604020202020204"/>
                        </a:rPr>
                        <a:t>给药后48h，40% 药物以原形排出体外，其中</a:t>
                      </a:r>
                      <a:r>
                        <a:rPr lang="zh-CN" sz="1400" b="1">
                          <a:solidFill>
                            <a:schemeClr val="dk1"/>
                          </a:solidFill>
                          <a:latin typeface="Arial" panose="020B0604020202020204"/>
                          <a:ea typeface="Arial" panose="020B0604020202020204"/>
                          <a:cs typeface="Arial" panose="020B0604020202020204"/>
                          <a:sym typeface="Arial" panose="020B0604020202020204"/>
                        </a:rPr>
                        <a:t>粪便</a:t>
                      </a:r>
                      <a:r>
                        <a:rPr lang="zh-CN" sz="1400">
                          <a:solidFill>
                            <a:schemeClr val="dk1"/>
                          </a:solidFill>
                          <a:latin typeface="Arial" panose="020B0604020202020204"/>
                          <a:ea typeface="Arial" panose="020B0604020202020204"/>
                          <a:cs typeface="Arial" panose="020B0604020202020204"/>
                          <a:sym typeface="Arial" panose="020B0604020202020204"/>
                        </a:rPr>
                        <a:t>中排出38.9%，</a:t>
                      </a:r>
                      <a:r>
                        <a:rPr lang="zh-CN" sz="1400" b="1">
                          <a:solidFill>
                            <a:schemeClr val="dk1"/>
                          </a:solidFill>
                          <a:latin typeface="Arial" panose="020B0604020202020204"/>
                          <a:ea typeface="Arial" panose="020B0604020202020204"/>
                          <a:cs typeface="Arial" panose="020B0604020202020204"/>
                          <a:sym typeface="Arial" panose="020B0604020202020204"/>
                        </a:rPr>
                        <a:t>尿</a:t>
                      </a:r>
                      <a:r>
                        <a:rPr lang="zh-CN" sz="1400">
                          <a:solidFill>
                            <a:schemeClr val="dk1"/>
                          </a:solidFill>
                          <a:latin typeface="Arial" panose="020B0604020202020204"/>
                          <a:ea typeface="Arial" panose="020B0604020202020204"/>
                          <a:cs typeface="Arial" panose="020B0604020202020204"/>
                          <a:sym typeface="Arial" panose="020B0604020202020204"/>
                        </a:rPr>
                        <a:t>中排出不足0.12%</a:t>
                      </a:r>
                      <a:endParaRPr sz="1400">
                        <a:solidFill>
                          <a:schemeClr val="dk1"/>
                        </a:solidFill>
                        <a:latin typeface="Arial" panose="020B0604020202020204"/>
                        <a:ea typeface="Arial" panose="020B0604020202020204"/>
                        <a:cs typeface="Arial" panose="020B0604020202020204"/>
                        <a:sym typeface="Arial" panose="020B0604020202020204"/>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D8D8D8"/>
                      </a:solidFill>
                      <a:prstDash val="solid"/>
                      <a:round/>
                      <a:headEnd type="none" w="sm" len="sm"/>
                      <a:tailEnd type="none" w="sm" len="sm"/>
                    </a:lnT>
                    <a:lnB w="12700" cap="flat" cmpd="sng">
                      <a:solidFill>
                        <a:srgbClr val="D8D8D8"/>
                      </a:solidFill>
                      <a:prstDash val="solid"/>
                      <a:round/>
                      <a:headEnd type="none" w="sm" len="sm"/>
                      <a:tailEnd type="none" w="sm" len="sm"/>
                    </a:lnB>
                  </a:tcPr>
                </a:tc>
                <a:tc>
                  <a:txBody>
                    <a:bodyPr/>
                    <a:lstStyle/>
                    <a:p>
                      <a:pPr marL="285750" marR="0" lvl="0" indent="-285750" algn="l" rtl="0">
                        <a:lnSpc>
                          <a:spcPct val="120000"/>
                        </a:lnSpc>
                        <a:spcBef>
                          <a:spcPts val="0"/>
                        </a:spcBef>
                        <a:spcAft>
                          <a:spcPts val="0"/>
                        </a:spcAft>
                        <a:buClr>
                          <a:schemeClr val="dk1"/>
                        </a:buClr>
                        <a:buSzPts val="1400"/>
                        <a:buFont typeface="Arial" panose="020B0604020202020204"/>
                        <a:buChar char="•"/>
                      </a:pPr>
                      <a:r>
                        <a:rPr lang="zh-CN" sz="1400">
                          <a:solidFill>
                            <a:schemeClr val="dk1"/>
                          </a:solidFill>
                          <a:latin typeface="Arial" panose="020B0604020202020204"/>
                          <a:ea typeface="Arial" panose="020B0604020202020204"/>
                          <a:cs typeface="Arial" panose="020B0604020202020204"/>
                          <a:sym typeface="Arial" panose="020B0604020202020204"/>
                        </a:rPr>
                        <a:t>法维拉韦主要以M1的形式从</a:t>
                      </a:r>
                      <a:r>
                        <a:rPr lang="zh-CN" sz="1400" b="1">
                          <a:solidFill>
                            <a:schemeClr val="dk1"/>
                          </a:solidFill>
                          <a:latin typeface="Arial" panose="020B0604020202020204"/>
                          <a:ea typeface="Arial" panose="020B0604020202020204"/>
                          <a:cs typeface="Arial" panose="020B0604020202020204"/>
                          <a:sym typeface="Arial" panose="020B0604020202020204"/>
                        </a:rPr>
                        <a:t>肾脏</a:t>
                      </a:r>
                      <a:r>
                        <a:rPr lang="zh-CN" sz="1400">
                          <a:solidFill>
                            <a:schemeClr val="dk1"/>
                          </a:solidFill>
                          <a:latin typeface="Arial" panose="020B0604020202020204"/>
                          <a:ea typeface="Arial" panose="020B0604020202020204"/>
                          <a:cs typeface="Arial" panose="020B0604020202020204"/>
                          <a:sym typeface="Arial" panose="020B0604020202020204"/>
                        </a:rPr>
                        <a:t>中排泄(90.5%)，胆汁排泄的参与度小</a:t>
                      </a: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D8D8D8"/>
                      </a:solidFill>
                      <a:prstDash val="solid"/>
                      <a:round/>
                      <a:headEnd type="none" w="sm" len="sm"/>
                      <a:tailEnd type="none" w="sm" len="sm"/>
                    </a:lnT>
                    <a:lnB w="12700" cap="flat" cmpd="sng">
                      <a:solidFill>
                        <a:srgbClr val="D8D8D8"/>
                      </a:solidFill>
                      <a:prstDash val="solid"/>
                      <a:round/>
                      <a:headEnd type="none" w="sm" len="sm"/>
                      <a:tailEnd type="none" w="sm" len="sm"/>
                    </a:lnB>
                  </a:tcPr>
                </a:tc>
                <a:extLst>
                  <a:ext uri="{0D108BD9-81ED-4DB2-BD59-A6C34878D82A}">
                    <a16:rowId xmlns:a16="http://schemas.microsoft.com/office/drawing/2014/main" val="10002"/>
                  </a:ext>
                </a:extLst>
              </a:tr>
              <a:tr h="1013000">
                <a:tc>
                  <a:txBody>
                    <a:bodyPr/>
                    <a:lstStyle/>
                    <a:p>
                      <a:pPr marL="0" marR="0" lvl="0" indent="0" algn="l" rtl="0">
                        <a:spcBef>
                          <a:spcPts val="0"/>
                        </a:spcBef>
                        <a:spcAft>
                          <a:spcPts val="0"/>
                        </a:spcAft>
                        <a:buNone/>
                      </a:pPr>
                      <a:r>
                        <a:rPr lang="zh-CN" sz="1400" b="1">
                          <a:solidFill>
                            <a:schemeClr val="dk1"/>
                          </a:solidFill>
                          <a:latin typeface="Arial" panose="020B0604020202020204"/>
                          <a:ea typeface="Arial" panose="020B0604020202020204"/>
                          <a:cs typeface="Arial" panose="020B0604020202020204"/>
                          <a:sym typeface="Arial" panose="020B0604020202020204"/>
                        </a:rPr>
                        <a:t>清除</a:t>
                      </a: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28575" cap="flat" cmpd="sng">
                      <a:solidFill>
                        <a:srgbClr val="0180B5"/>
                      </a:solidFill>
                      <a:prstDash val="solid"/>
                      <a:round/>
                      <a:headEnd type="none" w="sm" len="sm"/>
                      <a:tailEnd type="none" w="sm" len="sm"/>
                    </a:lnB>
                  </a:tcPr>
                </a:tc>
                <a:tc>
                  <a:txBody>
                    <a:bodyPr/>
                    <a:lstStyle/>
                    <a:p>
                      <a:pPr marL="285750" marR="0" lvl="0" indent="-285750" algn="l" rtl="0">
                        <a:lnSpc>
                          <a:spcPct val="120000"/>
                        </a:lnSpc>
                        <a:spcBef>
                          <a:spcPts val="0"/>
                        </a:spcBef>
                        <a:spcAft>
                          <a:spcPts val="0"/>
                        </a:spcAft>
                        <a:buClr>
                          <a:schemeClr val="dk1"/>
                        </a:buClr>
                        <a:buSzPts val="1400"/>
                        <a:buFont typeface="Arial" panose="020B0604020202020204"/>
                        <a:buChar char="•"/>
                      </a:pPr>
                      <a:r>
                        <a:rPr lang="zh-CN" sz="1400">
                          <a:solidFill>
                            <a:schemeClr val="dk1"/>
                          </a:solidFill>
                          <a:latin typeface="Arial" panose="020B0604020202020204"/>
                          <a:ea typeface="Arial" panose="020B0604020202020204"/>
                          <a:cs typeface="Arial" panose="020B0604020202020204"/>
                          <a:sym typeface="Arial" panose="020B0604020202020204"/>
                        </a:rPr>
                        <a:t>中国健康成人空腹口服后</a:t>
                      </a:r>
                      <a:r>
                        <a:rPr lang="zh-CN" sz="1400" b="1">
                          <a:solidFill>
                            <a:schemeClr val="dk1"/>
                          </a:solidFill>
                          <a:latin typeface="Arial" panose="020B0604020202020204"/>
                          <a:ea typeface="Arial" panose="020B0604020202020204"/>
                          <a:cs typeface="Arial" panose="020B0604020202020204"/>
                          <a:sym typeface="Arial" panose="020B0604020202020204"/>
                        </a:rPr>
                        <a:t>t</a:t>
                      </a:r>
                      <a:r>
                        <a:rPr lang="zh-CN" sz="1400" b="1" baseline="-25000">
                          <a:solidFill>
                            <a:schemeClr val="dk1"/>
                          </a:solidFill>
                          <a:latin typeface="Arial" panose="020B0604020202020204"/>
                          <a:ea typeface="Arial" panose="020B0604020202020204"/>
                          <a:cs typeface="Arial" panose="020B0604020202020204"/>
                          <a:sym typeface="Arial" panose="020B0604020202020204"/>
                        </a:rPr>
                        <a:t>1/2</a:t>
                      </a:r>
                      <a:r>
                        <a:rPr lang="zh-CN" sz="1400" b="1">
                          <a:solidFill>
                            <a:schemeClr val="dk1"/>
                          </a:solidFill>
                          <a:latin typeface="Arial" panose="020B0604020202020204"/>
                          <a:ea typeface="Arial" panose="020B0604020202020204"/>
                          <a:cs typeface="Arial" panose="020B0604020202020204"/>
                          <a:sym typeface="Arial" panose="020B0604020202020204"/>
                        </a:rPr>
                        <a:t>=88.9-99.7h</a:t>
                      </a:r>
                      <a:endParaRPr sz="1400" b="1">
                        <a:solidFill>
                          <a:schemeClr val="dk1"/>
                        </a:solidFill>
                        <a:latin typeface="Arial" panose="020B0604020202020204"/>
                        <a:ea typeface="Arial" panose="020B0604020202020204"/>
                        <a:cs typeface="Arial" panose="020B0604020202020204"/>
                        <a:sym typeface="Arial" panose="020B0604020202020204"/>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D8D8D8"/>
                      </a:solidFill>
                      <a:prstDash val="solid"/>
                      <a:round/>
                      <a:headEnd type="none" w="sm" len="sm"/>
                      <a:tailEnd type="none" w="sm" len="sm"/>
                    </a:lnT>
                    <a:lnB w="28575" cap="flat" cmpd="sng">
                      <a:solidFill>
                        <a:srgbClr val="0180B5"/>
                      </a:solidFill>
                      <a:prstDash val="solid"/>
                      <a:round/>
                      <a:headEnd type="none" w="sm" len="sm"/>
                      <a:tailEnd type="none" w="sm" len="sm"/>
                    </a:lnB>
                  </a:tcPr>
                </a:tc>
                <a:tc>
                  <a:txBody>
                    <a:bodyPr/>
                    <a:lstStyle/>
                    <a:p>
                      <a:pPr marL="285750" marR="0" lvl="0" indent="-285750" algn="l" rtl="0">
                        <a:lnSpc>
                          <a:spcPct val="120000"/>
                        </a:lnSpc>
                        <a:spcBef>
                          <a:spcPts val="0"/>
                        </a:spcBef>
                        <a:spcAft>
                          <a:spcPts val="0"/>
                        </a:spcAft>
                        <a:buClr>
                          <a:schemeClr val="dk1"/>
                        </a:buClr>
                        <a:buSzPts val="1400"/>
                        <a:buFont typeface="Arial" panose="020B0604020202020204"/>
                        <a:buChar char="•"/>
                      </a:pPr>
                      <a:r>
                        <a:rPr lang="zh-CN" sz="1400">
                          <a:solidFill>
                            <a:schemeClr val="dk1"/>
                          </a:solidFill>
                          <a:latin typeface="Arial" panose="020B0604020202020204"/>
                          <a:ea typeface="Arial" panose="020B0604020202020204"/>
                          <a:cs typeface="Arial" panose="020B0604020202020204"/>
                          <a:sym typeface="Arial" panose="020B0604020202020204"/>
                        </a:rPr>
                        <a:t>活性代谢产物达到峰浓度后，血浆</a:t>
                      </a:r>
                      <a:r>
                        <a:rPr lang="zh-CN" sz="1400" b="1" i="0" u="none" strike="noStrike" cap="none">
                          <a:solidFill>
                            <a:schemeClr val="dk1"/>
                          </a:solidFill>
                          <a:latin typeface="Arial" panose="020B0604020202020204"/>
                          <a:ea typeface="Arial" panose="020B0604020202020204"/>
                          <a:cs typeface="Arial" panose="020B0604020202020204"/>
                          <a:sym typeface="Arial" panose="020B0604020202020204"/>
                        </a:rPr>
                        <a:t>t</a:t>
                      </a:r>
                      <a:r>
                        <a:rPr lang="zh-CN" sz="1400" b="1" i="0" u="none" strike="noStrike" cap="none" baseline="-25000">
                          <a:solidFill>
                            <a:schemeClr val="dk1"/>
                          </a:solidFill>
                          <a:latin typeface="Arial" panose="020B0604020202020204"/>
                          <a:ea typeface="Arial" panose="020B0604020202020204"/>
                          <a:cs typeface="Arial" panose="020B0604020202020204"/>
                          <a:sym typeface="Arial" panose="020B0604020202020204"/>
                        </a:rPr>
                        <a:t>1/2</a:t>
                      </a:r>
                      <a:r>
                        <a:rPr lang="zh-CN" sz="1400" b="1" i="0" u="none" strike="noStrike" cap="none">
                          <a:solidFill>
                            <a:schemeClr val="dk1"/>
                          </a:solidFill>
                          <a:latin typeface="Arial" panose="020B0604020202020204"/>
                          <a:ea typeface="Arial" panose="020B0604020202020204"/>
                          <a:cs typeface="Arial" panose="020B0604020202020204"/>
                          <a:sym typeface="Arial" panose="020B0604020202020204"/>
                        </a:rPr>
                        <a:t>=</a:t>
                      </a:r>
                      <a:r>
                        <a:rPr lang="zh-CN" sz="1400" b="1">
                          <a:solidFill>
                            <a:schemeClr val="dk1"/>
                          </a:solidFill>
                          <a:latin typeface="Arial" panose="020B0604020202020204"/>
                          <a:ea typeface="Arial" panose="020B0604020202020204"/>
                          <a:cs typeface="Arial" panose="020B0604020202020204"/>
                          <a:sym typeface="Arial" panose="020B0604020202020204"/>
                        </a:rPr>
                        <a:t>6-10h</a:t>
                      </a:r>
                      <a:endParaRPr sz="1400" b="1">
                        <a:solidFill>
                          <a:schemeClr val="dk1"/>
                        </a:solidFill>
                        <a:latin typeface="Arial" panose="020B0604020202020204"/>
                        <a:ea typeface="Arial" panose="020B0604020202020204"/>
                        <a:cs typeface="Arial" panose="020B0604020202020204"/>
                        <a:sym typeface="Arial" panose="020B0604020202020204"/>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D8D8D8"/>
                      </a:solidFill>
                      <a:prstDash val="solid"/>
                      <a:round/>
                      <a:headEnd type="none" w="sm" len="sm"/>
                      <a:tailEnd type="none" w="sm" len="sm"/>
                    </a:lnT>
                    <a:lnB w="28575" cap="flat" cmpd="sng">
                      <a:solidFill>
                        <a:srgbClr val="0180B5"/>
                      </a:solidFill>
                      <a:prstDash val="solid"/>
                      <a:round/>
                      <a:headEnd type="none" w="sm" len="sm"/>
                      <a:tailEnd type="none" w="sm" len="sm"/>
                    </a:lnB>
                  </a:tcPr>
                </a:tc>
                <a:tc>
                  <a:txBody>
                    <a:bodyPr/>
                    <a:lstStyle/>
                    <a:p>
                      <a:pPr marL="285750" marR="0" lvl="0" indent="-285750" algn="l" rtl="0">
                        <a:lnSpc>
                          <a:spcPct val="120000"/>
                        </a:lnSpc>
                        <a:spcBef>
                          <a:spcPts val="0"/>
                        </a:spcBef>
                        <a:spcAft>
                          <a:spcPts val="0"/>
                        </a:spcAft>
                        <a:buClr>
                          <a:schemeClr val="dk1"/>
                        </a:buClr>
                        <a:buSzPts val="1400"/>
                        <a:buFont typeface="Arial" panose="020B0604020202020204"/>
                        <a:buChar char="•"/>
                      </a:pPr>
                      <a:r>
                        <a:rPr lang="zh-CN" sz="1400" b="1">
                          <a:solidFill>
                            <a:schemeClr val="dk1"/>
                          </a:solidFill>
                          <a:latin typeface="Arial" panose="020B0604020202020204"/>
                          <a:ea typeface="Arial" panose="020B0604020202020204"/>
                          <a:cs typeface="Arial" panose="020B0604020202020204"/>
                          <a:sym typeface="Arial" panose="020B0604020202020204"/>
                        </a:rPr>
                        <a:t>t</a:t>
                      </a:r>
                      <a:r>
                        <a:rPr lang="zh-CN" sz="1400" b="1" baseline="-25000">
                          <a:solidFill>
                            <a:schemeClr val="dk1"/>
                          </a:solidFill>
                          <a:latin typeface="Arial" panose="020B0604020202020204"/>
                          <a:ea typeface="Arial" panose="020B0604020202020204"/>
                          <a:cs typeface="Arial" panose="020B0604020202020204"/>
                          <a:sym typeface="Arial" panose="020B0604020202020204"/>
                        </a:rPr>
                        <a:t>1/2</a:t>
                      </a:r>
                      <a:r>
                        <a:rPr lang="zh-CN" sz="1400" b="1">
                          <a:solidFill>
                            <a:schemeClr val="dk1"/>
                          </a:solidFill>
                          <a:latin typeface="Arial" panose="020B0604020202020204"/>
                          <a:ea typeface="Arial" panose="020B0604020202020204"/>
                          <a:cs typeface="Arial" panose="020B0604020202020204"/>
                          <a:sym typeface="Arial" panose="020B0604020202020204"/>
                        </a:rPr>
                        <a:t>=10.55±4.01h</a:t>
                      </a:r>
                      <a:endParaRPr sz="1400" b="1">
                        <a:solidFill>
                          <a:schemeClr val="dk1"/>
                        </a:solidFill>
                        <a:latin typeface="Arial" panose="020B0604020202020204"/>
                        <a:ea typeface="Arial" panose="020B0604020202020204"/>
                        <a:cs typeface="Arial" panose="020B0604020202020204"/>
                        <a:sym typeface="Arial" panose="020B0604020202020204"/>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D8D8D8"/>
                      </a:solidFill>
                      <a:prstDash val="solid"/>
                      <a:round/>
                      <a:headEnd type="none" w="sm" len="sm"/>
                      <a:tailEnd type="none" w="sm" len="sm"/>
                    </a:lnT>
                    <a:lnB w="28575" cap="flat" cmpd="sng">
                      <a:solidFill>
                        <a:srgbClr val="0180B5"/>
                      </a:solidFill>
                      <a:prstDash val="solid"/>
                      <a:round/>
                      <a:headEnd type="none" w="sm" len="sm"/>
                      <a:tailEnd type="none" w="sm" len="sm"/>
                    </a:lnB>
                  </a:tcPr>
                </a:tc>
                <a:tc>
                  <a:txBody>
                    <a:bodyPr/>
                    <a:lstStyle/>
                    <a:p>
                      <a:pPr marL="285750" marR="0" lvl="0" indent="-285750" algn="l" rtl="0">
                        <a:lnSpc>
                          <a:spcPct val="120000"/>
                        </a:lnSpc>
                        <a:spcBef>
                          <a:spcPts val="0"/>
                        </a:spcBef>
                        <a:spcAft>
                          <a:spcPts val="0"/>
                        </a:spcAft>
                        <a:buClr>
                          <a:schemeClr val="dk1"/>
                        </a:buClr>
                        <a:buSzPts val="1400"/>
                        <a:buFont typeface="Arial" panose="020B0604020202020204"/>
                        <a:buChar char="•"/>
                      </a:pPr>
                      <a:r>
                        <a:rPr lang="zh-CN" sz="1400" dirty="0">
                          <a:solidFill>
                            <a:schemeClr val="dk1"/>
                          </a:solidFill>
                          <a:latin typeface="Arial" panose="020B0604020202020204"/>
                          <a:ea typeface="Arial" panose="020B0604020202020204"/>
                          <a:cs typeface="Arial" panose="020B0604020202020204"/>
                          <a:sym typeface="Arial" panose="020B0604020202020204"/>
                        </a:rPr>
                        <a:t>单剂量口服2400mg时</a:t>
                      </a:r>
                      <a:r>
                        <a:rPr lang="zh-CN" sz="1400" b="1" dirty="0">
                          <a:solidFill>
                            <a:schemeClr val="dk1"/>
                          </a:solidFill>
                          <a:latin typeface="Arial" panose="020B0604020202020204"/>
                          <a:ea typeface="Arial" panose="020B0604020202020204"/>
                          <a:cs typeface="Arial" panose="020B0604020202020204"/>
                          <a:sym typeface="Arial" panose="020B0604020202020204"/>
                        </a:rPr>
                        <a:t>t</a:t>
                      </a:r>
                      <a:r>
                        <a:rPr lang="zh-CN" sz="1400" b="1" baseline="-25000" dirty="0">
                          <a:solidFill>
                            <a:schemeClr val="dk1"/>
                          </a:solidFill>
                          <a:latin typeface="Arial" panose="020B0604020202020204"/>
                          <a:ea typeface="Arial" panose="020B0604020202020204"/>
                          <a:cs typeface="Arial" panose="020B0604020202020204"/>
                          <a:sym typeface="Arial" panose="020B0604020202020204"/>
                        </a:rPr>
                        <a:t>1/2</a:t>
                      </a:r>
                      <a:r>
                        <a:rPr lang="zh-CN" sz="1400" b="1" dirty="0">
                          <a:solidFill>
                            <a:schemeClr val="dk1"/>
                          </a:solidFill>
                          <a:latin typeface="Arial" panose="020B0604020202020204"/>
                          <a:ea typeface="Arial" panose="020B0604020202020204"/>
                          <a:cs typeface="Arial" panose="020B0604020202020204"/>
                          <a:sym typeface="Arial" panose="020B0604020202020204"/>
                        </a:rPr>
                        <a:t>=4.5h</a:t>
                      </a:r>
                      <a:r>
                        <a:rPr lang="zh-CN" sz="1400" dirty="0">
                          <a:solidFill>
                            <a:schemeClr val="dk1"/>
                          </a:solidFill>
                          <a:latin typeface="Arial" panose="020B0604020202020204"/>
                          <a:ea typeface="Arial" panose="020B0604020202020204"/>
                          <a:cs typeface="Arial" panose="020B0604020202020204"/>
                          <a:sym typeface="Arial" panose="020B0604020202020204"/>
                        </a:rPr>
                        <a:t>；400mg bid给药至第8天时</a:t>
                      </a:r>
                      <a:r>
                        <a:rPr lang="zh-CN" sz="1400" b="1" dirty="0">
                          <a:solidFill>
                            <a:schemeClr val="dk1"/>
                          </a:solidFill>
                          <a:latin typeface="Arial" panose="020B0604020202020204"/>
                          <a:ea typeface="Arial" panose="020B0604020202020204"/>
                          <a:cs typeface="Arial" panose="020B0604020202020204"/>
                          <a:sym typeface="Arial" panose="020B0604020202020204"/>
                        </a:rPr>
                        <a:t>t</a:t>
                      </a:r>
                      <a:r>
                        <a:rPr lang="zh-CN" sz="1400" b="1" baseline="-25000" dirty="0">
                          <a:solidFill>
                            <a:schemeClr val="dk1"/>
                          </a:solidFill>
                          <a:latin typeface="Arial" panose="020B0604020202020204"/>
                          <a:ea typeface="Arial" panose="020B0604020202020204"/>
                          <a:cs typeface="Arial" panose="020B0604020202020204"/>
                          <a:sym typeface="Arial" panose="020B0604020202020204"/>
                        </a:rPr>
                        <a:t>1/2</a:t>
                      </a:r>
                      <a:r>
                        <a:rPr lang="zh-CN" sz="1400" b="1" dirty="0">
                          <a:solidFill>
                            <a:schemeClr val="dk1"/>
                          </a:solidFill>
                          <a:latin typeface="Arial" panose="020B0604020202020204"/>
                          <a:ea typeface="Arial" panose="020B0604020202020204"/>
                          <a:cs typeface="Arial" panose="020B0604020202020204"/>
                          <a:sym typeface="Arial" panose="020B0604020202020204"/>
                        </a:rPr>
                        <a:t>=5.2h</a:t>
                      </a: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D8D8D8"/>
                      </a:solidFill>
                      <a:prstDash val="solid"/>
                      <a:round/>
                      <a:headEnd type="none" w="sm" len="sm"/>
                      <a:tailEnd type="none" w="sm" len="sm"/>
                    </a:lnT>
                    <a:lnB w="28575" cap="flat" cmpd="sng">
                      <a:solidFill>
                        <a:srgbClr val="0180B5"/>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097;p17"/>
          <p:cNvSpPr/>
          <p:nvPr/>
        </p:nvSpPr>
        <p:spPr>
          <a:xfrm>
            <a:off x="1346999" y="4447211"/>
            <a:ext cx="10507816" cy="1716494"/>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panose="020B0604020202020204"/>
              <a:buNone/>
            </a:pPr>
            <a:endParaRPr sz="1400" b="0" i="0" u="none" strike="noStrike" cap="none">
              <a:solidFill>
                <a:srgbClr val="FFFFFF"/>
              </a:solidFill>
              <a:latin typeface="Arial" panose="020B0604020202020204"/>
              <a:ea typeface="Arial" panose="020B0604020202020204"/>
              <a:cs typeface="Arial" panose="020B0604020202020204"/>
              <a:sym typeface="Arial" panose="020B0604020202020204"/>
            </a:endParaRPr>
          </a:p>
        </p:txBody>
      </p:sp>
      <p:sp>
        <p:nvSpPr>
          <p:cNvPr id="5" name="Google Shape;1098;p17"/>
          <p:cNvSpPr txBox="1"/>
          <p:nvPr/>
        </p:nvSpPr>
        <p:spPr>
          <a:xfrm>
            <a:off x="9744252" y="6310753"/>
            <a:ext cx="2095227" cy="452438"/>
          </a:xfrm>
          <a:prstGeom prst="rect">
            <a:avLst/>
          </a:prstGeom>
          <a:noFill/>
          <a:ln>
            <a:noFill/>
          </a:ln>
        </p:spPr>
        <p:txBody>
          <a:bodyPr spcFirstLastPara="1" vert="horz" wrap="square" lIns="91425" tIns="45700" rIns="91425" bIns="45700" rtlCol="0" anchor="t" anchorCtr="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50800">
              <a:lnSpc>
                <a:spcPct val="110000"/>
              </a:lnSpc>
              <a:spcBef>
                <a:spcPts val="0"/>
              </a:spcBef>
              <a:buClr>
                <a:srgbClr val="7F7F7F"/>
              </a:buClr>
              <a:buSzPts val="800"/>
              <a:buFont typeface="Arial" panose="020B0604020202020204"/>
              <a:buAutoNum type="arabicPeriod"/>
            </a:pPr>
            <a:r>
              <a:rPr lang="zh-CN" altLang="en-US" sz="800"/>
              <a:t>磷酸奥司他韦胶囊说明书</a:t>
            </a:r>
            <a:r>
              <a:rPr lang="en-US" altLang="zh-CN" sz="800"/>
              <a:t>.</a:t>
            </a:r>
            <a:r>
              <a:rPr lang="zh-CN" altLang="en-US" sz="800"/>
              <a:t>修改日期：</a:t>
            </a:r>
            <a:r>
              <a:rPr lang="en-US" altLang="zh-CN" sz="800"/>
              <a:t>2020</a:t>
            </a:r>
            <a:r>
              <a:rPr lang="zh-CN" altLang="en-US" sz="800"/>
              <a:t>年</a:t>
            </a:r>
            <a:r>
              <a:rPr lang="en-US" altLang="zh-CN" sz="800"/>
              <a:t>09</a:t>
            </a:r>
            <a:r>
              <a:rPr lang="zh-CN" altLang="en-US" sz="800"/>
              <a:t>月</a:t>
            </a:r>
            <a:r>
              <a:rPr lang="en-US" altLang="zh-CN" sz="800"/>
              <a:t>24</a:t>
            </a:r>
            <a:r>
              <a:rPr lang="zh-CN" altLang="en-US" sz="800"/>
              <a:t>日</a:t>
            </a:r>
            <a:endParaRPr lang="zh-CN" altLang="en-US"/>
          </a:p>
          <a:p>
            <a:pPr marL="0" indent="-50800">
              <a:lnSpc>
                <a:spcPct val="110000"/>
              </a:lnSpc>
              <a:spcBef>
                <a:spcPts val="0"/>
              </a:spcBef>
              <a:buClr>
                <a:srgbClr val="7F7F7F"/>
              </a:buClr>
              <a:buSzPts val="800"/>
              <a:buFont typeface="Arial" panose="020B0604020202020204"/>
              <a:buAutoNum type="arabicPeriod"/>
            </a:pPr>
            <a:r>
              <a:rPr lang="zh-CN" altLang="en-US" sz="800"/>
              <a:t>盐酸阿比多尔片说明书</a:t>
            </a:r>
            <a:r>
              <a:rPr lang="en-US" altLang="zh-CN" sz="800"/>
              <a:t>.</a:t>
            </a:r>
            <a:r>
              <a:rPr lang="zh-CN" altLang="en-US" sz="800"/>
              <a:t>修改日期：</a:t>
            </a:r>
            <a:r>
              <a:rPr lang="en-US" altLang="zh-CN" sz="800"/>
              <a:t>2016</a:t>
            </a:r>
            <a:r>
              <a:rPr lang="zh-CN" altLang="en-US" sz="800"/>
              <a:t>年</a:t>
            </a:r>
            <a:r>
              <a:rPr lang="en-US" altLang="zh-CN" sz="800"/>
              <a:t>07</a:t>
            </a:r>
            <a:r>
              <a:rPr lang="zh-CN" altLang="en-US" sz="800"/>
              <a:t>月</a:t>
            </a:r>
            <a:r>
              <a:rPr lang="en-US" altLang="zh-CN" sz="800"/>
              <a:t>01</a:t>
            </a:r>
            <a:r>
              <a:rPr lang="zh-CN" altLang="en-US" sz="800"/>
              <a:t>日</a:t>
            </a:r>
            <a:endParaRPr lang="zh-CN" altLang="en-US"/>
          </a:p>
          <a:p>
            <a:pPr marL="0" indent="-50800">
              <a:lnSpc>
                <a:spcPct val="110000"/>
              </a:lnSpc>
              <a:spcBef>
                <a:spcPts val="0"/>
              </a:spcBef>
              <a:buClr>
                <a:srgbClr val="7F7F7F"/>
              </a:buClr>
              <a:buSzPts val="800"/>
              <a:buFont typeface="Arial" panose="020B0604020202020204"/>
              <a:buAutoNum type="arabicPeriod"/>
            </a:pPr>
            <a:r>
              <a:rPr lang="zh-CN" altLang="en-US" sz="800"/>
              <a:t>法维拉韦片说明书</a:t>
            </a:r>
            <a:r>
              <a:rPr lang="en-US" altLang="zh-CN" sz="800"/>
              <a:t>.</a:t>
            </a:r>
            <a:r>
              <a:rPr lang="zh-CN" altLang="en-US" sz="800"/>
              <a:t>核准日期：</a:t>
            </a:r>
            <a:r>
              <a:rPr lang="en-US" altLang="zh-CN" sz="800"/>
              <a:t>2020</a:t>
            </a:r>
            <a:r>
              <a:rPr lang="zh-CN" altLang="en-US" sz="800"/>
              <a:t>年</a:t>
            </a:r>
            <a:r>
              <a:rPr lang="en-US" altLang="zh-CN" sz="800"/>
              <a:t>02</a:t>
            </a:r>
            <a:r>
              <a:rPr lang="zh-CN" altLang="en-US" sz="800"/>
              <a:t>月</a:t>
            </a:r>
            <a:r>
              <a:rPr lang="en-US" altLang="zh-CN" sz="800"/>
              <a:t>15</a:t>
            </a:r>
            <a:r>
              <a:rPr lang="zh-CN" altLang="en-US" sz="800"/>
              <a:t>日</a:t>
            </a:r>
            <a:endParaRPr lang="zh-CN" altLang="en-US"/>
          </a:p>
          <a:p>
            <a:pPr marL="0" indent="-50800">
              <a:lnSpc>
                <a:spcPct val="110000"/>
              </a:lnSpc>
              <a:spcBef>
                <a:spcPts val="0"/>
              </a:spcBef>
              <a:buClr>
                <a:srgbClr val="7F7F7F"/>
              </a:buClr>
              <a:buSzPts val="800"/>
              <a:buFont typeface="Arial" panose="020B0604020202020204"/>
              <a:buAutoNum type="arabicPeriod"/>
            </a:pPr>
            <a:r>
              <a:rPr lang="zh-CN" altLang="en-US" sz="800"/>
              <a:t>玛巴洛沙韦片说明书</a:t>
            </a:r>
            <a:r>
              <a:rPr lang="en-US" altLang="zh-CN" sz="800"/>
              <a:t>.</a:t>
            </a:r>
            <a:r>
              <a:rPr lang="zh-CN" altLang="en-US" sz="800"/>
              <a:t>核准日期：</a:t>
            </a:r>
            <a:r>
              <a:rPr lang="en-US" altLang="zh-CN" sz="800"/>
              <a:t>2021</a:t>
            </a:r>
            <a:r>
              <a:rPr lang="zh-CN" altLang="en-US" sz="800"/>
              <a:t>年</a:t>
            </a:r>
            <a:r>
              <a:rPr lang="en-US" altLang="zh-CN" sz="800"/>
              <a:t>04</a:t>
            </a:r>
            <a:r>
              <a:rPr lang="zh-CN" altLang="en-US" sz="800"/>
              <a:t>月</a:t>
            </a:r>
            <a:r>
              <a:rPr lang="en-US" altLang="zh-CN" sz="800"/>
              <a:t>27</a:t>
            </a:r>
            <a:r>
              <a:rPr lang="zh-CN" altLang="en-US" sz="800"/>
              <a:t>日</a:t>
            </a:r>
            <a:endParaRPr lang="zh-CN" altLang="en-US"/>
          </a:p>
        </p:txBody>
      </p:sp>
      <p:sp>
        <p:nvSpPr>
          <p:cNvPr id="6" name="Google Shape;1099;p17"/>
          <p:cNvSpPr txBox="1"/>
          <p:nvPr/>
        </p:nvSpPr>
        <p:spPr>
          <a:xfrm>
            <a:off x="998859" y="135653"/>
            <a:ext cx="11878053" cy="630237"/>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buClr>
                <a:schemeClr val="dk1"/>
              </a:buClr>
              <a:buSzPts val="2800"/>
              <a:buFont typeface="Arial" panose="020B0604020202020204"/>
              <a:buNone/>
            </a:pPr>
            <a:r>
              <a:rPr lang="zh-CN" altLang="en-US" sz="2800" b="1" dirty="0">
                <a:latin typeface="Arial" panose="020B0604020202020204"/>
                <a:ea typeface="Arial" panose="020B0604020202020204"/>
                <a:cs typeface="Arial" panose="020B0604020202020204"/>
                <a:sym typeface="Arial" panose="020B0604020202020204"/>
              </a:rPr>
              <a:t>常见口服抗流感病毒药物在特殊人群中的应用与安全性</a:t>
            </a:r>
            <a:r>
              <a:rPr lang="en-US" altLang="zh-CN" sz="2800" b="1" dirty="0">
                <a:latin typeface="Arial" panose="020B0604020202020204"/>
                <a:ea typeface="Arial" panose="020B0604020202020204"/>
                <a:cs typeface="Arial" panose="020B0604020202020204"/>
                <a:sym typeface="Arial" panose="020B0604020202020204"/>
              </a:rPr>
              <a:t>——</a:t>
            </a:r>
            <a:br>
              <a:rPr lang="en-US" altLang="zh-CN" sz="2800" b="1" dirty="0">
                <a:latin typeface="Arial" panose="020B0604020202020204"/>
                <a:ea typeface="Arial" panose="020B0604020202020204"/>
                <a:cs typeface="Arial" panose="020B0604020202020204"/>
                <a:sym typeface="Arial" panose="020B0604020202020204"/>
              </a:rPr>
            </a:br>
            <a:r>
              <a:rPr lang="zh-CN" altLang="en-US" sz="2800" b="1" dirty="0">
                <a:latin typeface="Arial" panose="020B0604020202020204"/>
                <a:ea typeface="Arial" panose="020B0604020202020204"/>
                <a:cs typeface="Arial" panose="020B0604020202020204"/>
                <a:sym typeface="Arial" panose="020B0604020202020204"/>
              </a:rPr>
              <a:t>肝肾功能损害人群</a:t>
            </a:r>
            <a:endParaRPr lang="zh-CN" altLang="en-US" dirty="0"/>
          </a:p>
        </p:txBody>
      </p:sp>
      <p:sp>
        <p:nvSpPr>
          <p:cNvPr id="7" name="Google Shape;1100;p17"/>
          <p:cNvSpPr/>
          <p:nvPr/>
        </p:nvSpPr>
        <p:spPr>
          <a:xfrm>
            <a:off x="1346999" y="2154870"/>
            <a:ext cx="10507816" cy="1999654"/>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panose="020B0604020202020204"/>
              <a:buNone/>
            </a:pPr>
            <a:endParaRPr sz="1400" b="0" i="0" u="none" strike="noStrike" cap="none">
              <a:solidFill>
                <a:srgbClr val="FFFFFF"/>
              </a:solidFill>
              <a:latin typeface="Arial" panose="020B0604020202020204"/>
              <a:ea typeface="Arial" panose="020B0604020202020204"/>
              <a:cs typeface="Arial" panose="020B0604020202020204"/>
              <a:sym typeface="Arial" panose="020B0604020202020204"/>
            </a:endParaRPr>
          </a:p>
        </p:txBody>
      </p:sp>
      <p:sp>
        <p:nvSpPr>
          <p:cNvPr id="8" name="Google Shape;1101;p17"/>
          <p:cNvSpPr txBox="1"/>
          <p:nvPr/>
        </p:nvSpPr>
        <p:spPr>
          <a:xfrm>
            <a:off x="646003" y="1793572"/>
            <a:ext cx="1305262" cy="33855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panose="020B0604020202020204"/>
              <a:buNone/>
            </a:pPr>
            <a:r>
              <a:rPr lang="zh-CN" sz="1600" b="1" i="0" u="none" strike="noStrike" cap="none">
                <a:solidFill>
                  <a:schemeClr val="dk1"/>
                </a:solidFill>
                <a:latin typeface="Arial" panose="020B0604020202020204"/>
                <a:ea typeface="Arial" panose="020B0604020202020204"/>
                <a:cs typeface="Arial" panose="020B0604020202020204"/>
                <a:sym typeface="Arial" panose="020B0604020202020204"/>
              </a:rPr>
              <a:t>肾功能损害</a:t>
            </a:r>
          </a:p>
        </p:txBody>
      </p:sp>
      <p:grpSp>
        <p:nvGrpSpPr>
          <p:cNvPr id="9" name="Google Shape;1102;p17"/>
          <p:cNvGrpSpPr/>
          <p:nvPr/>
        </p:nvGrpSpPr>
        <p:grpSpPr>
          <a:xfrm>
            <a:off x="422522" y="2223826"/>
            <a:ext cx="1656503" cy="1567737"/>
            <a:chOff x="6541176" y="2061343"/>
            <a:chExt cx="1777323" cy="1777323"/>
          </a:xfrm>
        </p:grpSpPr>
        <p:sp>
          <p:nvSpPr>
            <p:cNvPr id="10" name="Google Shape;1103;p17"/>
            <p:cNvSpPr/>
            <p:nvPr/>
          </p:nvSpPr>
          <p:spPr>
            <a:xfrm>
              <a:off x="6541176" y="2061343"/>
              <a:ext cx="1777323" cy="1777323"/>
            </a:xfrm>
            <a:prstGeom prst="ellipse">
              <a:avLst/>
            </a:prstGeom>
            <a:solidFill>
              <a:srgbClr val="F2F2F2"/>
            </a:solidFill>
            <a:ln w="9525" cap="flat" cmpd="sng">
              <a:solidFill>
                <a:srgbClr val="0180B5"/>
              </a:solidFill>
              <a:prstDash val="solid"/>
              <a:miter lim="800000"/>
              <a:headEnd type="none" w="sm" len="sm"/>
              <a:tailEnd type="none" w="sm" len="sm"/>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1625"/>
                <a:buFont typeface="Arial" panose="020B0604020202020204"/>
                <a:buNone/>
              </a:pPr>
              <a:endParaRPr sz="1625" b="0" i="0" u="none" strike="noStrike" cap="none">
                <a:solidFill>
                  <a:srgbClr val="FFFFFF"/>
                </a:solidFill>
                <a:latin typeface="Arial" panose="020B0604020202020204"/>
                <a:ea typeface="Arial" panose="020B0604020202020204"/>
                <a:cs typeface="Arial" panose="020B0604020202020204"/>
                <a:sym typeface="Arial" panose="020B0604020202020204"/>
              </a:endParaRPr>
            </a:p>
          </p:txBody>
        </p:sp>
        <p:grpSp>
          <p:nvGrpSpPr>
            <p:cNvPr id="11" name="Google Shape;1104;p17"/>
            <p:cNvGrpSpPr/>
            <p:nvPr/>
          </p:nvGrpSpPr>
          <p:grpSpPr>
            <a:xfrm>
              <a:off x="6698471" y="2462428"/>
              <a:ext cx="1462732" cy="975153"/>
              <a:chOff x="4129087" y="4568825"/>
              <a:chExt cx="447675" cy="298450"/>
            </a:xfrm>
          </p:grpSpPr>
          <p:sp>
            <p:nvSpPr>
              <p:cNvPr id="12" name="Google Shape;1105;p17"/>
              <p:cNvSpPr/>
              <p:nvPr/>
            </p:nvSpPr>
            <p:spPr>
              <a:xfrm>
                <a:off x="4367212" y="4568825"/>
                <a:ext cx="209550" cy="298450"/>
              </a:xfrm>
              <a:custGeom>
                <a:avLst/>
                <a:gdLst/>
                <a:ahLst/>
                <a:cxnLst/>
                <a:rect l="l" t="t" r="r" b="b"/>
                <a:pathLst>
                  <a:path w="132" h="188" extrusionOk="0">
                    <a:moveTo>
                      <a:pt x="36" y="88"/>
                    </a:moveTo>
                    <a:lnTo>
                      <a:pt x="36" y="88"/>
                    </a:lnTo>
                    <a:lnTo>
                      <a:pt x="22" y="84"/>
                    </a:lnTo>
                    <a:lnTo>
                      <a:pt x="22" y="84"/>
                    </a:lnTo>
                    <a:lnTo>
                      <a:pt x="12" y="80"/>
                    </a:lnTo>
                    <a:lnTo>
                      <a:pt x="6" y="74"/>
                    </a:lnTo>
                    <a:lnTo>
                      <a:pt x="2" y="64"/>
                    </a:lnTo>
                    <a:lnTo>
                      <a:pt x="0" y="54"/>
                    </a:lnTo>
                    <a:lnTo>
                      <a:pt x="0" y="54"/>
                    </a:lnTo>
                    <a:lnTo>
                      <a:pt x="2" y="42"/>
                    </a:lnTo>
                    <a:lnTo>
                      <a:pt x="6" y="30"/>
                    </a:lnTo>
                    <a:lnTo>
                      <a:pt x="12" y="20"/>
                    </a:lnTo>
                    <a:lnTo>
                      <a:pt x="22" y="12"/>
                    </a:lnTo>
                    <a:lnTo>
                      <a:pt x="32" y="6"/>
                    </a:lnTo>
                    <a:lnTo>
                      <a:pt x="42" y="2"/>
                    </a:lnTo>
                    <a:lnTo>
                      <a:pt x="54" y="0"/>
                    </a:lnTo>
                    <a:lnTo>
                      <a:pt x="66" y="2"/>
                    </a:lnTo>
                    <a:lnTo>
                      <a:pt x="66" y="2"/>
                    </a:lnTo>
                    <a:lnTo>
                      <a:pt x="74" y="6"/>
                    </a:lnTo>
                    <a:lnTo>
                      <a:pt x="82" y="12"/>
                    </a:lnTo>
                    <a:lnTo>
                      <a:pt x="90" y="18"/>
                    </a:lnTo>
                    <a:lnTo>
                      <a:pt x="96" y="26"/>
                    </a:lnTo>
                    <a:lnTo>
                      <a:pt x="96" y="26"/>
                    </a:lnTo>
                    <a:lnTo>
                      <a:pt x="112" y="52"/>
                    </a:lnTo>
                    <a:lnTo>
                      <a:pt x="122" y="78"/>
                    </a:lnTo>
                    <a:lnTo>
                      <a:pt x="128" y="94"/>
                    </a:lnTo>
                    <a:lnTo>
                      <a:pt x="130" y="108"/>
                    </a:lnTo>
                    <a:lnTo>
                      <a:pt x="132" y="122"/>
                    </a:lnTo>
                    <a:lnTo>
                      <a:pt x="132" y="138"/>
                    </a:lnTo>
                    <a:lnTo>
                      <a:pt x="132" y="138"/>
                    </a:lnTo>
                    <a:lnTo>
                      <a:pt x="130" y="150"/>
                    </a:lnTo>
                    <a:lnTo>
                      <a:pt x="128" y="160"/>
                    </a:lnTo>
                    <a:lnTo>
                      <a:pt x="122" y="170"/>
                    </a:lnTo>
                    <a:lnTo>
                      <a:pt x="114" y="178"/>
                    </a:lnTo>
                    <a:lnTo>
                      <a:pt x="106" y="184"/>
                    </a:lnTo>
                    <a:lnTo>
                      <a:pt x="96" y="186"/>
                    </a:lnTo>
                    <a:lnTo>
                      <a:pt x="84" y="188"/>
                    </a:lnTo>
                    <a:lnTo>
                      <a:pt x="74" y="188"/>
                    </a:lnTo>
                    <a:lnTo>
                      <a:pt x="74" y="188"/>
                    </a:lnTo>
                    <a:lnTo>
                      <a:pt x="60" y="184"/>
                    </a:lnTo>
                    <a:lnTo>
                      <a:pt x="52" y="176"/>
                    </a:lnTo>
                    <a:lnTo>
                      <a:pt x="46" y="166"/>
                    </a:lnTo>
                    <a:lnTo>
                      <a:pt x="42" y="154"/>
                    </a:lnTo>
                    <a:lnTo>
                      <a:pt x="42" y="154"/>
                    </a:lnTo>
                    <a:lnTo>
                      <a:pt x="44" y="134"/>
                    </a:lnTo>
                    <a:lnTo>
                      <a:pt x="44" y="134"/>
                    </a:lnTo>
                    <a:lnTo>
                      <a:pt x="46" y="116"/>
                    </a:lnTo>
                    <a:lnTo>
                      <a:pt x="46" y="116"/>
                    </a:lnTo>
                    <a:lnTo>
                      <a:pt x="42" y="116"/>
                    </a:lnTo>
                    <a:lnTo>
                      <a:pt x="38" y="118"/>
                    </a:lnTo>
                    <a:lnTo>
                      <a:pt x="34" y="120"/>
                    </a:lnTo>
                    <a:lnTo>
                      <a:pt x="32" y="124"/>
                    </a:lnTo>
                    <a:lnTo>
                      <a:pt x="32" y="124"/>
                    </a:lnTo>
                    <a:lnTo>
                      <a:pt x="30" y="134"/>
                    </a:lnTo>
                    <a:lnTo>
                      <a:pt x="28" y="142"/>
                    </a:lnTo>
                    <a:lnTo>
                      <a:pt x="28" y="142"/>
                    </a:lnTo>
                    <a:lnTo>
                      <a:pt x="26" y="152"/>
                    </a:lnTo>
                    <a:lnTo>
                      <a:pt x="26" y="160"/>
                    </a:lnTo>
                    <a:lnTo>
                      <a:pt x="26" y="160"/>
                    </a:lnTo>
                    <a:lnTo>
                      <a:pt x="24" y="158"/>
                    </a:lnTo>
                    <a:lnTo>
                      <a:pt x="22" y="154"/>
                    </a:lnTo>
                    <a:lnTo>
                      <a:pt x="22" y="142"/>
                    </a:lnTo>
                    <a:lnTo>
                      <a:pt x="26" y="120"/>
                    </a:lnTo>
                    <a:lnTo>
                      <a:pt x="36" y="88"/>
                    </a:lnTo>
                    <a:lnTo>
                      <a:pt x="36" y="88"/>
                    </a:lnTo>
                    <a:close/>
                  </a:path>
                </a:pathLst>
              </a:custGeom>
              <a:solidFill>
                <a:srgbClr val="0180B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panose="020B0604020202020204"/>
                  <a:buNone/>
                </a:pP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13" name="Google Shape;1106;p17"/>
              <p:cNvSpPr/>
              <p:nvPr/>
            </p:nvSpPr>
            <p:spPr>
              <a:xfrm>
                <a:off x="4129087" y="4568825"/>
                <a:ext cx="209550" cy="298450"/>
              </a:xfrm>
              <a:custGeom>
                <a:avLst/>
                <a:gdLst/>
                <a:ahLst/>
                <a:cxnLst/>
                <a:rect l="l" t="t" r="r" b="b"/>
                <a:pathLst>
                  <a:path w="132" h="188" extrusionOk="0">
                    <a:moveTo>
                      <a:pt x="104" y="160"/>
                    </a:moveTo>
                    <a:lnTo>
                      <a:pt x="104" y="160"/>
                    </a:lnTo>
                    <a:lnTo>
                      <a:pt x="104" y="146"/>
                    </a:lnTo>
                    <a:lnTo>
                      <a:pt x="102" y="134"/>
                    </a:lnTo>
                    <a:lnTo>
                      <a:pt x="100" y="128"/>
                    </a:lnTo>
                    <a:lnTo>
                      <a:pt x="98" y="122"/>
                    </a:lnTo>
                    <a:lnTo>
                      <a:pt x="92" y="118"/>
                    </a:lnTo>
                    <a:lnTo>
                      <a:pt x="84" y="114"/>
                    </a:lnTo>
                    <a:lnTo>
                      <a:pt x="84" y="114"/>
                    </a:lnTo>
                    <a:lnTo>
                      <a:pt x="88" y="142"/>
                    </a:lnTo>
                    <a:lnTo>
                      <a:pt x="88" y="142"/>
                    </a:lnTo>
                    <a:lnTo>
                      <a:pt x="88" y="150"/>
                    </a:lnTo>
                    <a:lnTo>
                      <a:pt x="88" y="160"/>
                    </a:lnTo>
                    <a:lnTo>
                      <a:pt x="88" y="160"/>
                    </a:lnTo>
                    <a:lnTo>
                      <a:pt x="86" y="168"/>
                    </a:lnTo>
                    <a:lnTo>
                      <a:pt x="82" y="174"/>
                    </a:lnTo>
                    <a:lnTo>
                      <a:pt x="78" y="178"/>
                    </a:lnTo>
                    <a:lnTo>
                      <a:pt x="74" y="182"/>
                    </a:lnTo>
                    <a:lnTo>
                      <a:pt x="68" y="186"/>
                    </a:lnTo>
                    <a:lnTo>
                      <a:pt x="62" y="188"/>
                    </a:lnTo>
                    <a:lnTo>
                      <a:pt x="46" y="188"/>
                    </a:lnTo>
                    <a:lnTo>
                      <a:pt x="46" y="188"/>
                    </a:lnTo>
                    <a:lnTo>
                      <a:pt x="36" y="186"/>
                    </a:lnTo>
                    <a:lnTo>
                      <a:pt x="26" y="184"/>
                    </a:lnTo>
                    <a:lnTo>
                      <a:pt x="18" y="178"/>
                    </a:lnTo>
                    <a:lnTo>
                      <a:pt x="12" y="172"/>
                    </a:lnTo>
                    <a:lnTo>
                      <a:pt x="6" y="166"/>
                    </a:lnTo>
                    <a:lnTo>
                      <a:pt x="2" y="156"/>
                    </a:lnTo>
                    <a:lnTo>
                      <a:pt x="0" y="146"/>
                    </a:lnTo>
                    <a:lnTo>
                      <a:pt x="0" y="136"/>
                    </a:lnTo>
                    <a:lnTo>
                      <a:pt x="0" y="136"/>
                    </a:lnTo>
                    <a:lnTo>
                      <a:pt x="2" y="104"/>
                    </a:lnTo>
                    <a:lnTo>
                      <a:pt x="6" y="90"/>
                    </a:lnTo>
                    <a:lnTo>
                      <a:pt x="10" y="76"/>
                    </a:lnTo>
                    <a:lnTo>
                      <a:pt x="14" y="62"/>
                    </a:lnTo>
                    <a:lnTo>
                      <a:pt x="22" y="48"/>
                    </a:lnTo>
                    <a:lnTo>
                      <a:pt x="30" y="34"/>
                    </a:lnTo>
                    <a:lnTo>
                      <a:pt x="38" y="22"/>
                    </a:lnTo>
                    <a:lnTo>
                      <a:pt x="38" y="22"/>
                    </a:lnTo>
                    <a:lnTo>
                      <a:pt x="50" y="10"/>
                    </a:lnTo>
                    <a:lnTo>
                      <a:pt x="62" y="4"/>
                    </a:lnTo>
                    <a:lnTo>
                      <a:pt x="70" y="2"/>
                    </a:lnTo>
                    <a:lnTo>
                      <a:pt x="78" y="0"/>
                    </a:lnTo>
                    <a:lnTo>
                      <a:pt x="94" y="2"/>
                    </a:lnTo>
                    <a:lnTo>
                      <a:pt x="94" y="2"/>
                    </a:lnTo>
                    <a:lnTo>
                      <a:pt x="102" y="6"/>
                    </a:lnTo>
                    <a:lnTo>
                      <a:pt x="110" y="12"/>
                    </a:lnTo>
                    <a:lnTo>
                      <a:pt x="116" y="18"/>
                    </a:lnTo>
                    <a:lnTo>
                      <a:pt x="122" y="26"/>
                    </a:lnTo>
                    <a:lnTo>
                      <a:pt x="126" y="34"/>
                    </a:lnTo>
                    <a:lnTo>
                      <a:pt x="130" y="44"/>
                    </a:lnTo>
                    <a:lnTo>
                      <a:pt x="132" y="54"/>
                    </a:lnTo>
                    <a:lnTo>
                      <a:pt x="130" y="62"/>
                    </a:lnTo>
                    <a:lnTo>
                      <a:pt x="130" y="62"/>
                    </a:lnTo>
                    <a:lnTo>
                      <a:pt x="126" y="72"/>
                    </a:lnTo>
                    <a:lnTo>
                      <a:pt x="122" y="78"/>
                    </a:lnTo>
                    <a:lnTo>
                      <a:pt x="114" y="82"/>
                    </a:lnTo>
                    <a:lnTo>
                      <a:pt x="104" y="86"/>
                    </a:lnTo>
                    <a:lnTo>
                      <a:pt x="104" y="86"/>
                    </a:lnTo>
                    <a:lnTo>
                      <a:pt x="96" y="88"/>
                    </a:lnTo>
                    <a:lnTo>
                      <a:pt x="96" y="88"/>
                    </a:lnTo>
                    <a:lnTo>
                      <a:pt x="102" y="104"/>
                    </a:lnTo>
                    <a:lnTo>
                      <a:pt x="106" y="122"/>
                    </a:lnTo>
                    <a:lnTo>
                      <a:pt x="110" y="140"/>
                    </a:lnTo>
                    <a:lnTo>
                      <a:pt x="108" y="158"/>
                    </a:lnTo>
                    <a:lnTo>
                      <a:pt x="108" y="158"/>
                    </a:lnTo>
                    <a:lnTo>
                      <a:pt x="108" y="162"/>
                    </a:lnTo>
                    <a:lnTo>
                      <a:pt x="108" y="162"/>
                    </a:lnTo>
                    <a:lnTo>
                      <a:pt x="104" y="160"/>
                    </a:lnTo>
                    <a:lnTo>
                      <a:pt x="104" y="160"/>
                    </a:lnTo>
                    <a:close/>
                  </a:path>
                </a:pathLst>
              </a:custGeom>
              <a:solidFill>
                <a:srgbClr val="0180B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panose="020B0604020202020204"/>
                  <a:buNone/>
                </a:pP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grpSp>
      </p:grpSp>
      <p:grpSp>
        <p:nvGrpSpPr>
          <p:cNvPr id="14" name="Google Shape;1107;p17"/>
          <p:cNvGrpSpPr/>
          <p:nvPr/>
        </p:nvGrpSpPr>
        <p:grpSpPr>
          <a:xfrm>
            <a:off x="418084" y="4503375"/>
            <a:ext cx="1567738" cy="1567738"/>
            <a:chOff x="4623476" y="1997843"/>
            <a:chExt cx="1777323" cy="1777323"/>
          </a:xfrm>
        </p:grpSpPr>
        <p:sp>
          <p:nvSpPr>
            <p:cNvPr id="15" name="Google Shape;1108;p17"/>
            <p:cNvSpPr/>
            <p:nvPr/>
          </p:nvSpPr>
          <p:spPr>
            <a:xfrm>
              <a:off x="4623476" y="1997843"/>
              <a:ext cx="1777323" cy="1777323"/>
            </a:xfrm>
            <a:prstGeom prst="ellipse">
              <a:avLst/>
            </a:prstGeom>
            <a:solidFill>
              <a:srgbClr val="F2F2F2"/>
            </a:solidFill>
            <a:ln w="9525" cap="flat" cmpd="sng">
              <a:solidFill>
                <a:srgbClr val="0180B5"/>
              </a:solidFill>
              <a:prstDash val="solid"/>
              <a:miter lim="800000"/>
              <a:headEnd type="none" w="sm" len="sm"/>
              <a:tailEnd type="none" w="sm" len="sm"/>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1625"/>
                <a:buFont typeface="Arial" panose="020B0604020202020204"/>
                <a:buNone/>
              </a:pPr>
              <a:endParaRPr sz="1625" b="0" i="0" u="none" strike="noStrike" cap="none">
                <a:solidFill>
                  <a:srgbClr val="FFFFFF"/>
                </a:solidFill>
                <a:latin typeface="Arial" panose="020B0604020202020204"/>
                <a:ea typeface="Arial" panose="020B0604020202020204"/>
                <a:cs typeface="Arial" panose="020B0604020202020204"/>
                <a:sym typeface="Arial" panose="020B0604020202020204"/>
              </a:endParaRPr>
            </a:p>
          </p:txBody>
        </p:sp>
        <p:sp>
          <p:nvSpPr>
            <p:cNvPr id="16" name="Google Shape;1109;p17"/>
            <p:cNvSpPr/>
            <p:nvPr/>
          </p:nvSpPr>
          <p:spPr>
            <a:xfrm>
              <a:off x="4941569" y="2466359"/>
              <a:ext cx="1141136" cy="840291"/>
            </a:xfrm>
            <a:custGeom>
              <a:avLst/>
              <a:gdLst/>
              <a:ahLst/>
              <a:cxnLst/>
              <a:rect l="l" t="t" r="r" b="b"/>
              <a:pathLst>
                <a:path w="220" h="162" extrusionOk="0">
                  <a:moveTo>
                    <a:pt x="208" y="2"/>
                  </a:moveTo>
                  <a:lnTo>
                    <a:pt x="208" y="2"/>
                  </a:lnTo>
                  <a:lnTo>
                    <a:pt x="216" y="4"/>
                  </a:lnTo>
                  <a:lnTo>
                    <a:pt x="220" y="6"/>
                  </a:lnTo>
                  <a:lnTo>
                    <a:pt x="220" y="12"/>
                  </a:lnTo>
                  <a:lnTo>
                    <a:pt x="214" y="18"/>
                  </a:lnTo>
                  <a:lnTo>
                    <a:pt x="214" y="18"/>
                  </a:lnTo>
                  <a:lnTo>
                    <a:pt x="184" y="60"/>
                  </a:lnTo>
                  <a:lnTo>
                    <a:pt x="184" y="60"/>
                  </a:lnTo>
                  <a:lnTo>
                    <a:pt x="172" y="70"/>
                  </a:lnTo>
                  <a:lnTo>
                    <a:pt x="160" y="76"/>
                  </a:lnTo>
                  <a:lnTo>
                    <a:pt x="148" y="80"/>
                  </a:lnTo>
                  <a:lnTo>
                    <a:pt x="134" y="84"/>
                  </a:lnTo>
                  <a:lnTo>
                    <a:pt x="134" y="84"/>
                  </a:lnTo>
                  <a:lnTo>
                    <a:pt x="124" y="86"/>
                  </a:lnTo>
                  <a:lnTo>
                    <a:pt x="118" y="92"/>
                  </a:lnTo>
                  <a:lnTo>
                    <a:pt x="118" y="92"/>
                  </a:lnTo>
                  <a:lnTo>
                    <a:pt x="98" y="110"/>
                  </a:lnTo>
                  <a:lnTo>
                    <a:pt x="78" y="128"/>
                  </a:lnTo>
                  <a:lnTo>
                    <a:pt x="56" y="144"/>
                  </a:lnTo>
                  <a:lnTo>
                    <a:pt x="32" y="158"/>
                  </a:lnTo>
                  <a:lnTo>
                    <a:pt x="32" y="158"/>
                  </a:lnTo>
                  <a:lnTo>
                    <a:pt x="24" y="162"/>
                  </a:lnTo>
                  <a:lnTo>
                    <a:pt x="24" y="162"/>
                  </a:lnTo>
                  <a:lnTo>
                    <a:pt x="18" y="162"/>
                  </a:lnTo>
                  <a:lnTo>
                    <a:pt x="12" y="160"/>
                  </a:lnTo>
                  <a:lnTo>
                    <a:pt x="8" y="158"/>
                  </a:lnTo>
                  <a:lnTo>
                    <a:pt x="6" y="152"/>
                  </a:lnTo>
                  <a:lnTo>
                    <a:pt x="6" y="152"/>
                  </a:lnTo>
                  <a:lnTo>
                    <a:pt x="4" y="142"/>
                  </a:lnTo>
                  <a:lnTo>
                    <a:pt x="4" y="142"/>
                  </a:lnTo>
                  <a:lnTo>
                    <a:pt x="0" y="106"/>
                  </a:lnTo>
                  <a:lnTo>
                    <a:pt x="0" y="86"/>
                  </a:lnTo>
                  <a:lnTo>
                    <a:pt x="0" y="68"/>
                  </a:lnTo>
                  <a:lnTo>
                    <a:pt x="0" y="68"/>
                  </a:lnTo>
                  <a:lnTo>
                    <a:pt x="2" y="54"/>
                  </a:lnTo>
                  <a:lnTo>
                    <a:pt x="6" y="42"/>
                  </a:lnTo>
                  <a:lnTo>
                    <a:pt x="12" y="30"/>
                  </a:lnTo>
                  <a:lnTo>
                    <a:pt x="20" y="20"/>
                  </a:lnTo>
                  <a:lnTo>
                    <a:pt x="28" y="12"/>
                  </a:lnTo>
                  <a:lnTo>
                    <a:pt x="40" y="8"/>
                  </a:lnTo>
                  <a:lnTo>
                    <a:pt x="52" y="4"/>
                  </a:lnTo>
                  <a:lnTo>
                    <a:pt x="68" y="2"/>
                  </a:lnTo>
                  <a:lnTo>
                    <a:pt x="68" y="2"/>
                  </a:lnTo>
                  <a:lnTo>
                    <a:pt x="104" y="0"/>
                  </a:lnTo>
                  <a:lnTo>
                    <a:pt x="140" y="2"/>
                  </a:lnTo>
                  <a:lnTo>
                    <a:pt x="140" y="2"/>
                  </a:lnTo>
                  <a:lnTo>
                    <a:pt x="186" y="0"/>
                  </a:lnTo>
                  <a:lnTo>
                    <a:pt x="186" y="0"/>
                  </a:lnTo>
                  <a:lnTo>
                    <a:pt x="208" y="2"/>
                  </a:lnTo>
                  <a:lnTo>
                    <a:pt x="208" y="2"/>
                  </a:lnTo>
                  <a:close/>
                </a:path>
              </a:pathLst>
            </a:custGeom>
            <a:solidFill>
              <a:srgbClr val="0180B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panose="020B0604020202020204"/>
                <a:buNone/>
              </a:pP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grpSp>
      <p:sp>
        <p:nvSpPr>
          <p:cNvPr id="17" name="Google Shape;1110;p17"/>
          <p:cNvSpPr txBox="1"/>
          <p:nvPr/>
        </p:nvSpPr>
        <p:spPr>
          <a:xfrm>
            <a:off x="598309" y="4067949"/>
            <a:ext cx="1304927" cy="33855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panose="020B0604020202020204"/>
              <a:buNone/>
            </a:pPr>
            <a:r>
              <a:rPr lang="zh-CN" sz="1600" b="1" i="0" u="none" strike="noStrike" cap="none">
                <a:solidFill>
                  <a:schemeClr val="dk1"/>
                </a:solidFill>
                <a:latin typeface="Arial" panose="020B0604020202020204"/>
                <a:ea typeface="Arial" panose="020B0604020202020204"/>
                <a:cs typeface="Arial" panose="020B0604020202020204"/>
                <a:sym typeface="Arial" panose="020B0604020202020204"/>
              </a:rPr>
              <a:t>肝功能损害</a:t>
            </a:r>
          </a:p>
        </p:txBody>
      </p:sp>
      <p:sp>
        <p:nvSpPr>
          <p:cNvPr id="18" name="Google Shape;1111;p17"/>
          <p:cNvSpPr/>
          <p:nvPr/>
        </p:nvSpPr>
        <p:spPr>
          <a:xfrm>
            <a:off x="3108443" y="1380065"/>
            <a:ext cx="1401910" cy="489218"/>
          </a:xfrm>
          <a:prstGeom prst="rect">
            <a:avLst/>
          </a:prstGeom>
          <a:solidFill>
            <a:schemeClr val="accent1">
              <a:lumMod val="75000"/>
            </a:schemeClr>
          </a:solidFill>
          <a:ln>
            <a:noFill/>
          </a:ln>
        </p:spPr>
        <p:txBody>
          <a:bodyPr spcFirstLastPara="1" wrap="square" lIns="91425" tIns="45700" rIns="91425" bIns="45700" anchor="ctr" anchorCtr="0">
            <a:noAutofit/>
          </a:bodyPr>
          <a:lstStyle/>
          <a:p>
            <a:pPr marL="0" marR="0" lvl="0" indent="0" algn="ctr" rtl="0">
              <a:lnSpc>
                <a:spcPct val="120000"/>
              </a:lnSpc>
              <a:spcBef>
                <a:spcPts val="0"/>
              </a:spcBef>
              <a:spcAft>
                <a:spcPts val="0"/>
              </a:spcAft>
              <a:buClr>
                <a:srgbClr val="7F7F7F"/>
              </a:buClr>
              <a:buSzPts val="700"/>
              <a:buFont typeface="Arial" panose="020B0604020202020204"/>
              <a:buNone/>
            </a:pPr>
            <a:r>
              <a:rPr lang="zh-CN" sz="1400" b="1" i="0" u="none" strike="noStrike" cap="none" dirty="0">
                <a:solidFill>
                  <a:srgbClr val="FFFFFF"/>
                </a:solidFill>
                <a:latin typeface="Arial" panose="020B0604020202020204"/>
                <a:ea typeface="Arial" panose="020B0604020202020204"/>
                <a:cs typeface="Arial" panose="020B0604020202020204"/>
                <a:sym typeface="Arial" panose="020B0604020202020204"/>
              </a:rPr>
              <a:t>玛巴洛沙韦</a:t>
            </a:r>
            <a:endParaRPr sz="1400" b="1" i="0" u="none" strike="noStrike" cap="none" dirty="0">
              <a:solidFill>
                <a:srgbClr val="FFFFFF"/>
              </a:solidFill>
              <a:latin typeface="Arial" panose="020B0604020202020204"/>
              <a:ea typeface="Arial" panose="020B0604020202020204"/>
              <a:cs typeface="Arial" panose="020B0604020202020204"/>
              <a:sym typeface="Arial" panose="020B0604020202020204"/>
            </a:endParaRPr>
          </a:p>
          <a:p>
            <a:pPr marL="0" marR="0" lvl="0" indent="0" algn="ctr" rtl="0">
              <a:lnSpc>
                <a:spcPct val="120000"/>
              </a:lnSpc>
              <a:spcBef>
                <a:spcPts val="0"/>
              </a:spcBef>
              <a:spcAft>
                <a:spcPts val="0"/>
              </a:spcAft>
              <a:buClr>
                <a:srgbClr val="7F7F7F"/>
              </a:buClr>
              <a:buSzPts val="700"/>
              <a:buFont typeface="Arial" panose="020B0604020202020204"/>
              <a:buNone/>
            </a:pPr>
            <a:r>
              <a:rPr lang="zh-CN" sz="1400" b="1" i="0" u="none" strike="noStrike" cap="none" dirty="0">
                <a:solidFill>
                  <a:srgbClr val="FFFFFF"/>
                </a:solidFill>
                <a:latin typeface="Arial" panose="020B0604020202020204"/>
                <a:ea typeface="Arial" panose="020B0604020202020204"/>
                <a:cs typeface="Arial" panose="020B0604020202020204"/>
                <a:sym typeface="Arial" panose="020B0604020202020204"/>
              </a:rPr>
              <a:t>片剂</a:t>
            </a:r>
            <a:endParaRPr sz="1600" b="1" i="0" u="none" strike="noStrike" cap="none" baseline="30000" dirty="0">
              <a:solidFill>
                <a:srgbClr val="FFFFFF"/>
              </a:solidFill>
              <a:latin typeface="Arial" panose="020B0604020202020204"/>
              <a:ea typeface="Arial" panose="020B0604020202020204"/>
              <a:cs typeface="Arial" panose="020B0604020202020204"/>
              <a:sym typeface="Arial" panose="020B0604020202020204"/>
            </a:endParaRPr>
          </a:p>
        </p:txBody>
      </p:sp>
      <p:sp>
        <p:nvSpPr>
          <p:cNvPr id="19" name="Google Shape;1112;p17"/>
          <p:cNvSpPr txBox="1"/>
          <p:nvPr/>
        </p:nvSpPr>
        <p:spPr>
          <a:xfrm>
            <a:off x="2103831" y="2298833"/>
            <a:ext cx="2729013" cy="1699889"/>
          </a:xfrm>
          <a:prstGeom prst="rect">
            <a:avLst/>
          </a:prstGeom>
          <a:noFill/>
          <a:ln>
            <a:noFill/>
          </a:ln>
        </p:spPr>
        <p:txBody>
          <a:bodyPr spcFirstLastPara="1" wrap="square" lIns="91425" tIns="45700" rIns="91425" bIns="45700" anchor="t" anchorCtr="0">
            <a:spAutoFit/>
          </a:bodyPr>
          <a:lstStyle/>
          <a:p>
            <a:pPr marL="285750" marR="0" lvl="0" indent="-285750" algn="l" rtl="0">
              <a:lnSpc>
                <a:spcPct val="120000"/>
              </a:lnSpc>
              <a:spcBef>
                <a:spcPts val="0"/>
              </a:spcBef>
              <a:spcAft>
                <a:spcPts val="0"/>
              </a:spcAft>
              <a:buClr>
                <a:srgbClr val="000000"/>
              </a:buClr>
              <a:buSzPts val="1100"/>
              <a:buFont typeface="Arial" panose="020B0604020202020204"/>
              <a:buChar char="•"/>
            </a:pPr>
            <a:r>
              <a:rPr lang="zh-CN" sz="1100" b="0" i="0" u="none" strike="noStrike" cap="none">
                <a:solidFill>
                  <a:schemeClr val="dk1"/>
                </a:solidFill>
                <a:latin typeface="Arial" panose="020B0604020202020204"/>
                <a:ea typeface="Arial" panose="020B0604020202020204"/>
                <a:cs typeface="Arial" panose="020B0604020202020204"/>
                <a:sym typeface="Arial" panose="020B0604020202020204"/>
              </a:rPr>
              <a:t>在</a:t>
            </a:r>
            <a:r>
              <a:rPr lang="zh-CN" sz="1100" b="1" i="0" u="none" strike="noStrike" cap="none">
                <a:solidFill>
                  <a:srgbClr val="C00000"/>
                </a:solidFill>
                <a:latin typeface="Arial" panose="020B0604020202020204"/>
                <a:ea typeface="Arial" panose="020B0604020202020204"/>
                <a:cs typeface="Arial" panose="020B0604020202020204"/>
                <a:sym typeface="Arial" panose="020B0604020202020204"/>
              </a:rPr>
              <a:t>肌酐清除率(CrCl)≥50mL/min</a:t>
            </a:r>
            <a:r>
              <a:rPr lang="zh-CN" sz="1100" b="0" i="0" u="none" strike="noStrike" cap="none">
                <a:solidFill>
                  <a:schemeClr val="dk1"/>
                </a:solidFill>
                <a:latin typeface="Arial" panose="020B0604020202020204"/>
                <a:ea typeface="Arial" panose="020B0604020202020204"/>
                <a:cs typeface="Arial" panose="020B0604020202020204"/>
                <a:sym typeface="Arial" panose="020B0604020202020204"/>
              </a:rPr>
              <a:t>的患者中，群体药代动力学分析</a:t>
            </a:r>
            <a:r>
              <a:rPr lang="zh-CN" sz="1100" b="1" i="0" u="none" strike="noStrike" cap="none">
                <a:solidFill>
                  <a:srgbClr val="C00000"/>
                </a:solidFill>
                <a:latin typeface="Arial" panose="020B0604020202020204"/>
                <a:ea typeface="Arial" panose="020B0604020202020204"/>
                <a:cs typeface="Arial" panose="020B0604020202020204"/>
                <a:sym typeface="Arial" panose="020B0604020202020204"/>
              </a:rPr>
              <a:t>未发现肾功能对巴洛沙韦的药代动力学产生有临床意义的影响</a:t>
            </a:r>
            <a:endParaRPr sz="1100" b="1" i="0" u="none" strike="noStrike" cap="none">
              <a:solidFill>
                <a:srgbClr val="C00000"/>
              </a:solidFill>
              <a:latin typeface="Arial" panose="020B0604020202020204"/>
              <a:ea typeface="Arial" panose="020B0604020202020204"/>
              <a:cs typeface="Arial" panose="020B0604020202020204"/>
              <a:sym typeface="Arial" panose="020B0604020202020204"/>
            </a:endParaRPr>
          </a:p>
          <a:p>
            <a:pPr marL="285750" marR="0" lvl="0" indent="-285750" algn="l" rtl="0">
              <a:lnSpc>
                <a:spcPct val="120000"/>
              </a:lnSpc>
              <a:spcBef>
                <a:spcPts val="0"/>
              </a:spcBef>
              <a:spcAft>
                <a:spcPts val="0"/>
              </a:spcAft>
              <a:buClr>
                <a:srgbClr val="000000"/>
              </a:buClr>
              <a:buSzPts val="1100"/>
              <a:buFont typeface="Arial" panose="020B0604020202020204"/>
              <a:buChar char="•"/>
            </a:pPr>
            <a:r>
              <a:rPr lang="zh-CN" sz="1100" b="0" i="0" u="none" strike="noStrike" cap="none">
                <a:solidFill>
                  <a:schemeClr val="dk1"/>
                </a:solidFill>
                <a:latin typeface="Arial" panose="020B0604020202020204"/>
                <a:ea typeface="Arial" panose="020B0604020202020204"/>
                <a:cs typeface="Arial" panose="020B0604020202020204"/>
                <a:sym typeface="Arial" panose="020B0604020202020204"/>
              </a:rPr>
              <a:t>尚未评价重度肾损害对玛巴洛沙韦或其活性代谢物巴洛沙韦的药代动力学的影响</a:t>
            </a:r>
            <a:endParaRPr sz="1100" b="0"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285750" marR="0" lvl="0" indent="-285750" algn="l" rtl="0">
              <a:lnSpc>
                <a:spcPct val="120000"/>
              </a:lnSpc>
              <a:spcBef>
                <a:spcPts val="0"/>
              </a:spcBef>
              <a:spcAft>
                <a:spcPts val="0"/>
              </a:spcAft>
              <a:buClr>
                <a:srgbClr val="000000"/>
              </a:buClr>
              <a:buSzPts val="1100"/>
              <a:buFont typeface="Arial" panose="020B0604020202020204"/>
              <a:buChar char="•"/>
            </a:pPr>
            <a:r>
              <a:rPr lang="zh-CN" sz="1100" b="0" i="0" u="none" strike="noStrike" cap="none">
                <a:solidFill>
                  <a:schemeClr val="dk1"/>
                </a:solidFill>
                <a:latin typeface="Arial" panose="020B0604020202020204"/>
                <a:ea typeface="Arial" panose="020B0604020202020204"/>
                <a:cs typeface="Arial" panose="020B0604020202020204"/>
                <a:sym typeface="Arial" panose="020B0604020202020204"/>
              </a:rPr>
              <a:t>透析不可能大量去除巴洛沙韦</a:t>
            </a:r>
          </a:p>
        </p:txBody>
      </p:sp>
      <p:sp>
        <p:nvSpPr>
          <p:cNvPr id="20" name="Google Shape;1113;p17"/>
          <p:cNvSpPr txBox="1"/>
          <p:nvPr/>
        </p:nvSpPr>
        <p:spPr>
          <a:xfrm>
            <a:off x="2138453" y="4494558"/>
            <a:ext cx="2600959" cy="1496756"/>
          </a:xfrm>
          <a:prstGeom prst="rect">
            <a:avLst/>
          </a:prstGeom>
          <a:noFill/>
          <a:ln>
            <a:noFill/>
          </a:ln>
        </p:spPr>
        <p:txBody>
          <a:bodyPr spcFirstLastPara="1" wrap="square" lIns="91425" tIns="45700" rIns="91425" bIns="45700" anchor="t" anchorCtr="0">
            <a:spAutoFit/>
          </a:bodyPr>
          <a:lstStyle/>
          <a:p>
            <a:pPr marL="285750" marR="0" lvl="0" indent="-285750" algn="l" rtl="0">
              <a:lnSpc>
                <a:spcPct val="120000"/>
              </a:lnSpc>
              <a:spcBef>
                <a:spcPts val="0"/>
              </a:spcBef>
              <a:spcAft>
                <a:spcPts val="0"/>
              </a:spcAft>
              <a:buClr>
                <a:srgbClr val="000000"/>
              </a:buClr>
              <a:buSzPts val="1100"/>
              <a:buFont typeface="Arial" panose="020B0604020202020204"/>
              <a:buChar char="•"/>
            </a:pPr>
            <a:r>
              <a:rPr lang="zh-CN" sz="1100" b="0" i="0" u="none" strike="noStrike" cap="none">
                <a:solidFill>
                  <a:schemeClr val="dk1"/>
                </a:solidFill>
                <a:latin typeface="Arial" panose="020B0604020202020204"/>
                <a:ea typeface="Arial" panose="020B0604020202020204"/>
                <a:cs typeface="Arial" panose="020B0604020202020204"/>
                <a:sym typeface="Arial" panose="020B0604020202020204"/>
              </a:rPr>
              <a:t>中度肝损害(Child-Pugh B级)患者对比正常肝功能健康对照受试者的巴洛沙韦药代动力学特征无临床显著性差异，</a:t>
            </a:r>
            <a:r>
              <a:rPr lang="zh-CN" sz="1100" b="1" i="0" u="none" strike="noStrike" cap="none">
                <a:solidFill>
                  <a:srgbClr val="C00000"/>
                </a:solidFill>
                <a:latin typeface="Arial" panose="020B0604020202020204"/>
                <a:ea typeface="Arial" panose="020B0604020202020204"/>
                <a:cs typeface="Arial" panose="020B0604020202020204"/>
                <a:sym typeface="Arial" panose="020B0604020202020204"/>
              </a:rPr>
              <a:t>轻度或中度肝损害患者无需进行剂量调整</a:t>
            </a:r>
          </a:p>
          <a:p>
            <a:pPr marL="285750" marR="0" lvl="0" indent="-285750" algn="l" rtl="0">
              <a:lnSpc>
                <a:spcPct val="120000"/>
              </a:lnSpc>
              <a:spcBef>
                <a:spcPts val="0"/>
              </a:spcBef>
              <a:spcAft>
                <a:spcPts val="0"/>
              </a:spcAft>
              <a:buClr>
                <a:srgbClr val="000000"/>
              </a:buClr>
              <a:buSzPts val="1100"/>
              <a:buFont typeface="Arial" panose="020B0604020202020204"/>
              <a:buChar char="•"/>
            </a:pPr>
            <a:r>
              <a:rPr lang="zh-CN" sz="1100" b="0" i="0" u="none" strike="noStrike" cap="none">
                <a:solidFill>
                  <a:schemeClr val="dk1"/>
                </a:solidFill>
                <a:latin typeface="Arial" panose="020B0604020202020204"/>
                <a:ea typeface="Arial" panose="020B0604020202020204"/>
                <a:cs typeface="Arial" panose="020B0604020202020204"/>
                <a:sym typeface="Arial" panose="020B0604020202020204"/>
              </a:rPr>
              <a:t>尚未评价重度肝损害患者的药代动力学特征</a:t>
            </a:r>
          </a:p>
        </p:txBody>
      </p:sp>
      <p:sp>
        <p:nvSpPr>
          <p:cNvPr id="21" name="Google Shape;1114;p17"/>
          <p:cNvSpPr/>
          <p:nvPr/>
        </p:nvSpPr>
        <p:spPr>
          <a:xfrm>
            <a:off x="5535976" y="1344924"/>
            <a:ext cx="1401910" cy="489218"/>
          </a:xfrm>
          <a:prstGeom prst="rect">
            <a:avLst/>
          </a:prstGeom>
          <a:solidFill>
            <a:srgbClr val="0180B5"/>
          </a:solidFill>
          <a:ln>
            <a:noFill/>
          </a:ln>
        </p:spPr>
        <p:txBody>
          <a:bodyPr spcFirstLastPara="1" wrap="square" lIns="91425" tIns="45700" rIns="91425" bIns="45700" anchor="ctr" anchorCtr="0">
            <a:noAutofit/>
          </a:bodyPr>
          <a:lstStyle/>
          <a:p>
            <a:pPr marL="0" marR="0" lvl="0" indent="0" algn="ctr" rtl="0">
              <a:lnSpc>
                <a:spcPct val="120000"/>
              </a:lnSpc>
              <a:spcBef>
                <a:spcPts val="0"/>
              </a:spcBef>
              <a:spcAft>
                <a:spcPts val="0"/>
              </a:spcAft>
              <a:buClr>
                <a:srgbClr val="7F7F7F"/>
              </a:buClr>
              <a:buSzPts val="700"/>
              <a:buFont typeface="Arial" panose="020B0604020202020204"/>
              <a:buNone/>
            </a:pPr>
            <a:r>
              <a:rPr lang="zh-CN" sz="1400" b="1" i="0" u="none" strike="noStrike" cap="none">
                <a:solidFill>
                  <a:srgbClr val="FFFFFF"/>
                </a:solidFill>
                <a:latin typeface="Arial" panose="020B0604020202020204"/>
                <a:ea typeface="Arial" panose="020B0604020202020204"/>
                <a:cs typeface="Arial" panose="020B0604020202020204"/>
                <a:sym typeface="Arial" panose="020B0604020202020204"/>
              </a:rPr>
              <a:t>奥司他韦</a:t>
            </a:r>
          </a:p>
          <a:p>
            <a:pPr marL="0" marR="0" lvl="0" indent="0" algn="ctr" rtl="0">
              <a:lnSpc>
                <a:spcPct val="120000"/>
              </a:lnSpc>
              <a:spcBef>
                <a:spcPts val="0"/>
              </a:spcBef>
              <a:spcAft>
                <a:spcPts val="0"/>
              </a:spcAft>
              <a:buClr>
                <a:srgbClr val="7F7F7F"/>
              </a:buClr>
              <a:buSzPts val="700"/>
              <a:buFont typeface="Arial" panose="020B0604020202020204"/>
              <a:buNone/>
            </a:pPr>
            <a:r>
              <a:rPr lang="zh-CN" sz="1400" b="1" i="0" u="none" strike="noStrike" cap="none">
                <a:solidFill>
                  <a:srgbClr val="FFFFFF"/>
                </a:solidFill>
                <a:latin typeface="Arial" panose="020B0604020202020204"/>
                <a:ea typeface="Arial" panose="020B0604020202020204"/>
                <a:cs typeface="Arial" panose="020B0604020202020204"/>
                <a:sym typeface="Arial" panose="020B0604020202020204"/>
              </a:rPr>
              <a:t>胶囊</a:t>
            </a:r>
            <a:endParaRPr sz="1600" b="1" i="0" u="none" strike="noStrike" cap="none" baseline="30000">
              <a:solidFill>
                <a:srgbClr val="FFFFFF"/>
              </a:solidFill>
              <a:latin typeface="Arial" panose="020B0604020202020204"/>
              <a:ea typeface="Arial" panose="020B0604020202020204"/>
              <a:cs typeface="Arial" panose="020B0604020202020204"/>
              <a:sym typeface="Arial" panose="020B0604020202020204"/>
            </a:endParaRPr>
          </a:p>
        </p:txBody>
      </p:sp>
      <p:sp>
        <p:nvSpPr>
          <p:cNvPr id="22" name="Google Shape;1115;p17"/>
          <p:cNvSpPr txBox="1"/>
          <p:nvPr/>
        </p:nvSpPr>
        <p:spPr>
          <a:xfrm>
            <a:off x="4735265" y="2263536"/>
            <a:ext cx="2996359" cy="1717393"/>
          </a:xfrm>
          <a:prstGeom prst="rect">
            <a:avLst/>
          </a:prstGeom>
          <a:noFill/>
          <a:ln>
            <a:noFill/>
          </a:ln>
        </p:spPr>
        <p:txBody>
          <a:bodyPr spcFirstLastPara="1" wrap="square" lIns="91425" tIns="45700" rIns="91425" bIns="45700" anchor="t" anchorCtr="0">
            <a:spAutoFit/>
          </a:bodyPr>
          <a:lstStyle/>
          <a:p>
            <a:pPr marL="285750" marR="0" lvl="0" indent="-285750" algn="l" rtl="0">
              <a:lnSpc>
                <a:spcPct val="120000"/>
              </a:lnSpc>
              <a:spcBef>
                <a:spcPts val="0"/>
              </a:spcBef>
              <a:spcAft>
                <a:spcPts val="0"/>
              </a:spcAft>
              <a:buClr>
                <a:srgbClr val="000000"/>
              </a:buClr>
              <a:buSzPts val="1100"/>
              <a:buFont typeface="Arial" panose="020B0604020202020204"/>
              <a:buChar char="•"/>
            </a:pPr>
            <a:r>
              <a:rPr lang="zh-CN" sz="1100" b="0" i="0" u="none" strike="noStrike" cap="none">
                <a:solidFill>
                  <a:schemeClr val="dk1"/>
                </a:solidFill>
                <a:latin typeface="Arial" panose="020B0604020202020204"/>
                <a:ea typeface="Arial" panose="020B0604020202020204"/>
                <a:cs typeface="Arial" panose="020B0604020202020204"/>
                <a:sym typeface="Arial" panose="020B0604020202020204"/>
              </a:rPr>
              <a:t>对</a:t>
            </a:r>
            <a:r>
              <a:rPr lang="zh-CN" sz="1100" b="1" i="0" u="none" strike="noStrike" cap="none">
                <a:solidFill>
                  <a:srgbClr val="C00000"/>
                </a:solidFill>
                <a:latin typeface="Arial" panose="020B0604020202020204"/>
                <a:ea typeface="Arial" panose="020B0604020202020204"/>
                <a:cs typeface="Arial" panose="020B0604020202020204"/>
                <a:sym typeface="Arial" panose="020B0604020202020204"/>
              </a:rPr>
              <a:t>肌酐清除率大于 60ml/分钟</a:t>
            </a:r>
            <a:r>
              <a:rPr lang="zh-CN" sz="1100" b="0" i="0" u="none" strike="noStrike" cap="none">
                <a:solidFill>
                  <a:schemeClr val="dk1"/>
                </a:solidFill>
                <a:latin typeface="Arial" panose="020B0604020202020204"/>
                <a:ea typeface="Arial" panose="020B0604020202020204"/>
                <a:cs typeface="Arial" panose="020B0604020202020204"/>
                <a:sym typeface="Arial" panose="020B0604020202020204"/>
              </a:rPr>
              <a:t>的患者</a:t>
            </a:r>
            <a:r>
              <a:rPr lang="zh-CN" sz="1100" b="1" i="0" u="none" strike="noStrike" cap="none">
                <a:solidFill>
                  <a:srgbClr val="C00000"/>
                </a:solidFill>
                <a:latin typeface="Arial" panose="020B0604020202020204"/>
                <a:ea typeface="Arial" panose="020B0604020202020204"/>
                <a:cs typeface="Arial" panose="020B0604020202020204"/>
                <a:sym typeface="Arial" panose="020B0604020202020204"/>
              </a:rPr>
              <a:t>不必调整剂量</a:t>
            </a:r>
            <a:endParaRPr sz="1100" b="1" i="0" u="none" strike="noStrike" cap="none">
              <a:solidFill>
                <a:srgbClr val="C00000"/>
              </a:solidFill>
              <a:latin typeface="Arial" panose="020B0604020202020204"/>
              <a:ea typeface="Arial" panose="020B0604020202020204"/>
              <a:cs typeface="Arial" panose="020B0604020202020204"/>
              <a:sym typeface="Arial" panose="020B0604020202020204"/>
            </a:endParaRPr>
          </a:p>
          <a:p>
            <a:pPr marL="285750" marR="0" lvl="0" indent="-285750" algn="l" rtl="0">
              <a:lnSpc>
                <a:spcPct val="120000"/>
              </a:lnSpc>
              <a:spcBef>
                <a:spcPts val="0"/>
              </a:spcBef>
              <a:spcAft>
                <a:spcPts val="0"/>
              </a:spcAft>
              <a:buClr>
                <a:srgbClr val="000000"/>
              </a:buClr>
              <a:buSzPts val="1100"/>
              <a:buFont typeface="Arial" panose="020B0604020202020204"/>
              <a:buChar char="•"/>
            </a:pPr>
            <a:r>
              <a:rPr lang="zh-CN" sz="1100" b="0" i="0" u="none" strike="noStrike" cap="none">
                <a:solidFill>
                  <a:schemeClr val="dk1"/>
                </a:solidFill>
                <a:latin typeface="Arial" panose="020B0604020202020204"/>
                <a:ea typeface="Arial" panose="020B0604020202020204"/>
                <a:cs typeface="Arial" panose="020B0604020202020204"/>
                <a:sym typeface="Arial" panose="020B0604020202020204"/>
              </a:rPr>
              <a:t>对</a:t>
            </a:r>
            <a:r>
              <a:rPr lang="zh-CN" sz="1100" b="1" i="0" u="none" strike="noStrike" cap="none">
                <a:solidFill>
                  <a:srgbClr val="C00000"/>
                </a:solidFill>
                <a:latin typeface="Arial" panose="020B0604020202020204"/>
                <a:ea typeface="Arial" panose="020B0604020202020204"/>
                <a:cs typeface="Arial" panose="020B0604020202020204"/>
                <a:sym typeface="Arial" panose="020B0604020202020204"/>
              </a:rPr>
              <a:t>肌酐清除率大于10且不大于60ml/分钟</a:t>
            </a:r>
            <a:r>
              <a:rPr lang="zh-CN" sz="1100" b="0" i="0" u="none" strike="noStrike" cap="none">
                <a:solidFill>
                  <a:schemeClr val="dk1"/>
                </a:solidFill>
                <a:latin typeface="Arial" panose="020B0604020202020204"/>
                <a:ea typeface="Arial" panose="020B0604020202020204"/>
                <a:cs typeface="Arial" panose="020B0604020202020204"/>
                <a:sym typeface="Arial" panose="020B0604020202020204"/>
              </a:rPr>
              <a:t>的患者</a:t>
            </a:r>
            <a:r>
              <a:rPr lang="zh-CN" sz="1100" b="1" i="0" u="none" strike="noStrike" cap="none">
                <a:solidFill>
                  <a:schemeClr val="dk1"/>
                </a:solidFill>
                <a:latin typeface="Arial" panose="020B0604020202020204"/>
                <a:ea typeface="Arial" panose="020B0604020202020204"/>
                <a:cs typeface="Arial" panose="020B0604020202020204"/>
                <a:sym typeface="Arial" panose="020B0604020202020204"/>
              </a:rPr>
              <a:t>，</a:t>
            </a:r>
            <a:r>
              <a:rPr lang="zh-CN" sz="1100" b="1" i="0" u="none" strike="noStrike" cap="none">
                <a:solidFill>
                  <a:srgbClr val="C00000"/>
                </a:solidFill>
                <a:latin typeface="Arial" panose="020B0604020202020204"/>
                <a:ea typeface="Arial" panose="020B0604020202020204"/>
                <a:cs typeface="Arial" panose="020B0604020202020204"/>
                <a:sym typeface="Arial" panose="020B0604020202020204"/>
              </a:rPr>
              <a:t>每次的推荐剂量为30mg</a:t>
            </a:r>
          </a:p>
          <a:p>
            <a:pPr marL="285750" marR="0" lvl="0" indent="-285750" algn="l" rtl="0">
              <a:lnSpc>
                <a:spcPct val="120000"/>
              </a:lnSpc>
              <a:spcBef>
                <a:spcPts val="0"/>
              </a:spcBef>
              <a:spcAft>
                <a:spcPts val="0"/>
              </a:spcAft>
              <a:buClr>
                <a:srgbClr val="000000"/>
              </a:buClr>
              <a:buSzPts val="1100"/>
              <a:buFont typeface="Arial" panose="020B0604020202020204"/>
              <a:buChar char="•"/>
            </a:pPr>
            <a:r>
              <a:rPr lang="zh-CN" sz="1100" b="0" i="0" u="none" strike="noStrike" cap="none">
                <a:solidFill>
                  <a:schemeClr val="dk1"/>
                </a:solidFill>
                <a:latin typeface="Arial" panose="020B0604020202020204"/>
                <a:ea typeface="Arial" panose="020B0604020202020204"/>
                <a:cs typeface="Arial" panose="020B0604020202020204"/>
                <a:sym typeface="Arial" panose="020B0604020202020204"/>
              </a:rPr>
              <a:t>透析患者应在透析开始前给予30mg</a:t>
            </a:r>
          </a:p>
          <a:p>
            <a:pPr marL="285750" marR="0" lvl="0" indent="-285750" algn="l" rtl="0">
              <a:lnSpc>
                <a:spcPct val="120000"/>
              </a:lnSpc>
              <a:spcBef>
                <a:spcPts val="0"/>
              </a:spcBef>
              <a:spcAft>
                <a:spcPts val="0"/>
              </a:spcAft>
              <a:buClr>
                <a:srgbClr val="000000"/>
              </a:buClr>
              <a:buSzPts val="1100"/>
              <a:buFont typeface="Arial" panose="020B0604020202020204"/>
              <a:buChar char="•"/>
            </a:pPr>
            <a:r>
              <a:rPr lang="zh-CN" sz="1100" b="0" i="0" u="none" strike="noStrike" cap="none">
                <a:solidFill>
                  <a:schemeClr val="dk1"/>
                </a:solidFill>
                <a:latin typeface="Arial" panose="020B0604020202020204"/>
                <a:ea typeface="Arial" panose="020B0604020202020204"/>
                <a:cs typeface="Arial" panose="020B0604020202020204"/>
                <a:sym typeface="Arial" panose="020B0604020202020204"/>
              </a:rPr>
              <a:t>尚未研究奥司他韦在不进行透析的终末期肾病(即</a:t>
            </a:r>
            <a:r>
              <a:rPr lang="zh-CN" sz="1100" b="1" i="0" u="none" strike="noStrike" cap="none">
                <a:solidFill>
                  <a:srgbClr val="C00000"/>
                </a:solidFill>
                <a:latin typeface="Arial" panose="020B0604020202020204"/>
                <a:ea typeface="Arial" panose="020B0604020202020204"/>
                <a:cs typeface="Arial" panose="020B0604020202020204"/>
                <a:sym typeface="Arial" panose="020B0604020202020204"/>
              </a:rPr>
              <a:t>肌酐清除率&lt;10ml/分钟</a:t>
            </a:r>
            <a:r>
              <a:rPr lang="zh-CN" sz="1100" b="1" i="0" u="none" strike="noStrike" cap="none">
                <a:solidFill>
                  <a:schemeClr val="dk1"/>
                </a:solidFill>
                <a:latin typeface="Arial" panose="020B0604020202020204"/>
                <a:ea typeface="Arial" panose="020B0604020202020204"/>
                <a:cs typeface="Arial" panose="020B0604020202020204"/>
                <a:sym typeface="Arial" panose="020B0604020202020204"/>
              </a:rPr>
              <a:t>)</a:t>
            </a:r>
            <a:r>
              <a:rPr lang="zh-CN" sz="1100" b="0" i="0" u="none" strike="noStrike" cap="none">
                <a:solidFill>
                  <a:schemeClr val="dk1"/>
                </a:solidFill>
                <a:latin typeface="Arial" panose="020B0604020202020204"/>
                <a:ea typeface="Arial" panose="020B0604020202020204"/>
                <a:cs typeface="Arial" panose="020B0604020202020204"/>
                <a:sym typeface="Arial" panose="020B0604020202020204"/>
              </a:rPr>
              <a:t>患者中的药代动力学</a:t>
            </a:r>
            <a:endParaRPr sz="11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3" name="Google Shape;1116;p17"/>
          <p:cNvSpPr txBox="1"/>
          <p:nvPr/>
        </p:nvSpPr>
        <p:spPr>
          <a:xfrm>
            <a:off x="4735265" y="4843565"/>
            <a:ext cx="2996359" cy="904863"/>
          </a:xfrm>
          <a:prstGeom prst="rect">
            <a:avLst/>
          </a:prstGeom>
          <a:noFill/>
          <a:ln>
            <a:noFill/>
          </a:ln>
        </p:spPr>
        <p:txBody>
          <a:bodyPr spcFirstLastPara="1" wrap="square" lIns="91425" tIns="45700" rIns="91425" bIns="45700" anchor="t" anchorCtr="0">
            <a:spAutoFit/>
          </a:bodyPr>
          <a:lstStyle/>
          <a:p>
            <a:pPr marL="285750" marR="0" lvl="0" indent="-285750" algn="l" rtl="0">
              <a:lnSpc>
                <a:spcPct val="120000"/>
              </a:lnSpc>
              <a:spcBef>
                <a:spcPts val="0"/>
              </a:spcBef>
              <a:spcAft>
                <a:spcPts val="0"/>
              </a:spcAft>
              <a:buClr>
                <a:srgbClr val="000000"/>
              </a:buClr>
              <a:buSzPts val="1100"/>
              <a:buFont typeface="Arial" panose="020B0604020202020204"/>
              <a:buChar char="•"/>
            </a:pPr>
            <a:r>
              <a:rPr lang="zh-CN" sz="1100" b="0" i="0" u="none" strike="noStrike" cap="none">
                <a:solidFill>
                  <a:schemeClr val="dk1"/>
                </a:solidFill>
                <a:latin typeface="Arial" panose="020B0604020202020204"/>
                <a:ea typeface="Arial" panose="020B0604020202020204"/>
                <a:cs typeface="Arial" panose="020B0604020202020204"/>
                <a:sym typeface="Arial" panose="020B0604020202020204"/>
              </a:rPr>
              <a:t>用于</a:t>
            </a:r>
            <a:r>
              <a:rPr lang="zh-CN" sz="1100" b="1" i="0" u="none" strike="noStrike" cap="none">
                <a:solidFill>
                  <a:srgbClr val="C00000"/>
                </a:solidFill>
                <a:latin typeface="Arial" panose="020B0604020202020204"/>
                <a:ea typeface="Arial" panose="020B0604020202020204"/>
                <a:cs typeface="Arial" panose="020B0604020202020204"/>
                <a:sym typeface="Arial" panose="020B0604020202020204"/>
              </a:rPr>
              <a:t>轻中度肝功能不全</a:t>
            </a:r>
            <a:r>
              <a:rPr lang="zh-CN" sz="1100" b="0" i="0" u="none" strike="noStrike" cap="none">
                <a:solidFill>
                  <a:schemeClr val="dk1"/>
                </a:solidFill>
                <a:latin typeface="Arial" panose="020B0604020202020204"/>
                <a:ea typeface="Arial" panose="020B0604020202020204"/>
                <a:cs typeface="Arial" panose="020B0604020202020204"/>
                <a:sym typeface="Arial" panose="020B0604020202020204"/>
              </a:rPr>
              <a:t>患者治疗和预防流感时</a:t>
            </a:r>
            <a:r>
              <a:rPr lang="zh-CN" sz="1100" b="1" i="0" u="none" strike="noStrike" cap="none">
                <a:solidFill>
                  <a:srgbClr val="C00000"/>
                </a:solidFill>
                <a:latin typeface="Arial" panose="020B0604020202020204"/>
                <a:ea typeface="Arial" panose="020B0604020202020204"/>
                <a:cs typeface="Arial" panose="020B0604020202020204"/>
                <a:sym typeface="Arial" panose="020B0604020202020204"/>
              </a:rPr>
              <a:t>不需要调整剂量</a:t>
            </a:r>
            <a:endParaRPr sz="1100" b="1" i="0" u="none" strike="noStrike" cap="none">
              <a:solidFill>
                <a:srgbClr val="C00000"/>
              </a:solidFill>
              <a:latin typeface="Arial" panose="020B0604020202020204"/>
              <a:ea typeface="Arial" panose="020B0604020202020204"/>
              <a:cs typeface="Arial" panose="020B0604020202020204"/>
              <a:sym typeface="Arial" panose="020B0604020202020204"/>
            </a:endParaRPr>
          </a:p>
          <a:p>
            <a:pPr marL="285750" marR="0" lvl="0" indent="-285750" algn="l" rtl="0">
              <a:lnSpc>
                <a:spcPct val="120000"/>
              </a:lnSpc>
              <a:spcBef>
                <a:spcPts val="0"/>
              </a:spcBef>
              <a:spcAft>
                <a:spcPts val="0"/>
              </a:spcAft>
              <a:buClr>
                <a:srgbClr val="000000"/>
              </a:buClr>
              <a:buSzPts val="1100"/>
              <a:buFont typeface="Arial" panose="020B0604020202020204"/>
              <a:buChar char="•"/>
            </a:pPr>
            <a:r>
              <a:rPr lang="zh-CN" sz="1100" b="0" i="0" u="none" strike="noStrike" cap="none">
                <a:solidFill>
                  <a:schemeClr val="dk1"/>
                </a:solidFill>
                <a:latin typeface="Arial" panose="020B0604020202020204"/>
                <a:ea typeface="Arial" panose="020B0604020202020204"/>
                <a:cs typeface="Arial" panose="020B0604020202020204"/>
                <a:sym typeface="Arial" panose="020B0604020202020204"/>
              </a:rPr>
              <a:t>本品用于</a:t>
            </a:r>
            <a:r>
              <a:rPr lang="zh-CN" sz="1100" b="1" i="0" u="none" strike="noStrike" cap="none">
                <a:solidFill>
                  <a:srgbClr val="C00000"/>
                </a:solidFill>
                <a:latin typeface="Arial" panose="020B0604020202020204"/>
                <a:ea typeface="Arial" panose="020B0604020202020204"/>
                <a:cs typeface="Arial" panose="020B0604020202020204"/>
                <a:sym typeface="Arial" panose="020B0604020202020204"/>
              </a:rPr>
              <a:t>严重肝功能不全</a:t>
            </a:r>
            <a:r>
              <a:rPr lang="zh-CN" sz="1100" b="0" i="0" u="none" strike="noStrike" cap="none">
                <a:solidFill>
                  <a:schemeClr val="dk1"/>
                </a:solidFill>
                <a:latin typeface="Arial" panose="020B0604020202020204"/>
                <a:ea typeface="Arial" panose="020B0604020202020204"/>
                <a:cs typeface="Arial" panose="020B0604020202020204"/>
                <a:sym typeface="Arial" panose="020B0604020202020204"/>
              </a:rPr>
              <a:t>患者的安全性和药代动力学</a:t>
            </a:r>
            <a:r>
              <a:rPr lang="zh-CN" sz="1100" b="1" i="0" u="none" strike="noStrike" cap="none">
                <a:solidFill>
                  <a:srgbClr val="C00000"/>
                </a:solidFill>
                <a:latin typeface="Arial" panose="020B0604020202020204"/>
                <a:ea typeface="Arial" panose="020B0604020202020204"/>
                <a:cs typeface="Arial" panose="020B0604020202020204"/>
                <a:sym typeface="Arial" panose="020B0604020202020204"/>
              </a:rPr>
              <a:t>尚未研究</a:t>
            </a:r>
            <a:endParaRPr sz="1100" b="1" i="0" u="none" strike="noStrike" cap="none">
              <a:solidFill>
                <a:srgbClr val="C00000"/>
              </a:solidFill>
              <a:latin typeface="Arial" panose="020B0604020202020204"/>
              <a:ea typeface="Arial" panose="020B0604020202020204"/>
              <a:cs typeface="Arial" panose="020B0604020202020204"/>
              <a:sym typeface="Arial" panose="020B0604020202020204"/>
            </a:endParaRPr>
          </a:p>
        </p:txBody>
      </p:sp>
      <p:sp>
        <p:nvSpPr>
          <p:cNvPr id="24" name="Google Shape;1117;p17"/>
          <p:cNvSpPr/>
          <p:nvPr/>
        </p:nvSpPr>
        <p:spPr>
          <a:xfrm>
            <a:off x="7814206" y="1344924"/>
            <a:ext cx="1401910" cy="489218"/>
          </a:xfrm>
          <a:prstGeom prst="rect">
            <a:avLst/>
          </a:prstGeom>
          <a:solidFill>
            <a:schemeClr val="accent5">
              <a:lumMod val="50000"/>
            </a:schemeClr>
          </a:solidFill>
          <a:ln>
            <a:noFill/>
          </a:ln>
        </p:spPr>
        <p:txBody>
          <a:bodyPr spcFirstLastPara="1" wrap="square" lIns="91425" tIns="45700" rIns="91425" bIns="45700" anchor="ctr" anchorCtr="0">
            <a:noAutofit/>
          </a:bodyPr>
          <a:lstStyle/>
          <a:p>
            <a:pPr marL="0" marR="0" lvl="0" indent="0" algn="ctr" rtl="0">
              <a:lnSpc>
                <a:spcPct val="120000"/>
              </a:lnSpc>
              <a:spcBef>
                <a:spcPts val="0"/>
              </a:spcBef>
              <a:spcAft>
                <a:spcPts val="0"/>
              </a:spcAft>
              <a:buClr>
                <a:srgbClr val="7F7F7F"/>
              </a:buClr>
              <a:buSzPts val="700"/>
              <a:buFont typeface="Arial" panose="020B0604020202020204"/>
              <a:buNone/>
            </a:pPr>
            <a:r>
              <a:rPr lang="zh-CN" sz="1400" b="1" i="0" u="none" strike="noStrike" cap="none">
                <a:solidFill>
                  <a:srgbClr val="FFFFFF"/>
                </a:solidFill>
                <a:latin typeface="Arial" panose="020B0604020202020204"/>
                <a:ea typeface="Arial" panose="020B0604020202020204"/>
                <a:cs typeface="Arial" panose="020B0604020202020204"/>
                <a:sym typeface="Arial" panose="020B0604020202020204"/>
              </a:rPr>
              <a:t>阿比多尔</a:t>
            </a:r>
          </a:p>
          <a:p>
            <a:pPr marL="0" marR="0" lvl="0" indent="0" algn="ctr" rtl="0">
              <a:lnSpc>
                <a:spcPct val="120000"/>
              </a:lnSpc>
              <a:spcBef>
                <a:spcPts val="0"/>
              </a:spcBef>
              <a:spcAft>
                <a:spcPts val="0"/>
              </a:spcAft>
              <a:buClr>
                <a:srgbClr val="7F7F7F"/>
              </a:buClr>
              <a:buSzPts val="700"/>
              <a:buFont typeface="Arial" panose="020B0604020202020204"/>
              <a:buNone/>
            </a:pPr>
            <a:r>
              <a:rPr lang="zh-CN" sz="1400" b="1" i="0" u="none" strike="noStrike" cap="none">
                <a:solidFill>
                  <a:srgbClr val="FFFFFF"/>
                </a:solidFill>
                <a:latin typeface="Arial" panose="020B0604020202020204"/>
                <a:ea typeface="Arial" panose="020B0604020202020204"/>
                <a:cs typeface="Arial" panose="020B0604020202020204"/>
                <a:sym typeface="Arial" panose="020B0604020202020204"/>
              </a:rPr>
              <a:t>片剂</a:t>
            </a:r>
            <a:r>
              <a:rPr lang="zh-CN" sz="1400" b="1" i="0" u="none" strike="noStrike" cap="none" baseline="30000">
                <a:solidFill>
                  <a:srgbClr val="FFFFFF"/>
                </a:solidFill>
                <a:latin typeface="Arial" panose="020B0604020202020204"/>
                <a:ea typeface="Arial" panose="020B0604020202020204"/>
                <a:cs typeface="Arial" panose="020B0604020202020204"/>
                <a:sym typeface="Arial" panose="020B0604020202020204"/>
              </a:rPr>
              <a:t>2</a:t>
            </a:r>
            <a:endParaRPr sz="1600" b="1" i="0" u="none" strike="noStrike" cap="none" baseline="30000">
              <a:solidFill>
                <a:srgbClr val="FFFFFF"/>
              </a:solidFill>
              <a:latin typeface="Arial" panose="020B0604020202020204"/>
              <a:ea typeface="Arial" panose="020B0604020202020204"/>
              <a:cs typeface="Arial" panose="020B0604020202020204"/>
              <a:sym typeface="Arial" panose="020B0604020202020204"/>
            </a:endParaRPr>
          </a:p>
        </p:txBody>
      </p:sp>
      <p:sp>
        <p:nvSpPr>
          <p:cNvPr id="25" name="Google Shape;1118;p17"/>
          <p:cNvSpPr txBox="1"/>
          <p:nvPr/>
        </p:nvSpPr>
        <p:spPr>
          <a:xfrm>
            <a:off x="7731624" y="2872933"/>
            <a:ext cx="1526435" cy="481094"/>
          </a:xfrm>
          <a:prstGeom prst="rect">
            <a:avLst/>
          </a:prstGeom>
          <a:noFill/>
          <a:ln>
            <a:noFill/>
          </a:ln>
        </p:spPr>
        <p:txBody>
          <a:bodyPr spcFirstLastPara="1" wrap="square" lIns="91425" tIns="45700" rIns="91425" bIns="45700" anchor="t" anchorCtr="0">
            <a:spAutoFit/>
          </a:bodyPr>
          <a:lstStyle/>
          <a:p>
            <a:pPr marL="285750" marR="0" lvl="0" indent="-285750" algn="l" rtl="0">
              <a:lnSpc>
                <a:spcPct val="120000"/>
              </a:lnSpc>
              <a:spcBef>
                <a:spcPts val="0"/>
              </a:spcBef>
              <a:spcAft>
                <a:spcPts val="0"/>
              </a:spcAft>
              <a:buClr>
                <a:srgbClr val="000000"/>
              </a:buClr>
              <a:buSzPts val="1100"/>
              <a:buFont typeface="Arial" panose="020B0604020202020204"/>
              <a:buChar char="•"/>
            </a:pPr>
            <a:r>
              <a:rPr lang="zh-CN" sz="1100" b="1" i="0" u="none" strike="noStrike" cap="none">
                <a:solidFill>
                  <a:srgbClr val="C00000"/>
                </a:solidFill>
                <a:latin typeface="Arial" panose="020B0604020202020204"/>
                <a:ea typeface="Arial" panose="020B0604020202020204"/>
                <a:cs typeface="Arial" panose="020B0604020202020204"/>
                <a:sym typeface="Arial" panose="020B0604020202020204"/>
              </a:rPr>
              <a:t>严重肾功能不全者慎用或遵医嘱</a:t>
            </a:r>
            <a:endParaRPr sz="1100" b="1" i="0" u="none" strike="noStrike" cap="none">
              <a:solidFill>
                <a:srgbClr val="C00000"/>
              </a:solidFill>
              <a:latin typeface="Arial" panose="020B0604020202020204"/>
              <a:ea typeface="Arial" panose="020B0604020202020204"/>
              <a:cs typeface="Arial" panose="020B0604020202020204"/>
              <a:sym typeface="Arial" panose="020B0604020202020204"/>
            </a:endParaRPr>
          </a:p>
        </p:txBody>
      </p:sp>
      <p:sp>
        <p:nvSpPr>
          <p:cNvPr id="26" name="Google Shape;1119;p17"/>
          <p:cNvSpPr txBox="1"/>
          <p:nvPr/>
        </p:nvSpPr>
        <p:spPr>
          <a:xfrm>
            <a:off x="7731624" y="5046697"/>
            <a:ext cx="1235994" cy="281167"/>
          </a:xfrm>
          <a:prstGeom prst="rect">
            <a:avLst/>
          </a:prstGeom>
          <a:noFill/>
          <a:ln>
            <a:noFill/>
          </a:ln>
        </p:spPr>
        <p:txBody>
          <a:bodyPr spcFirstLastPara="1" wrap="square" lIns="91425" tIns="45700" rIns="91425" bIns="45700" anchor="t" anchorCtr="0">
            <a:spAutoFit/>
          </a:bodyPr>
          <a:lstStyle/>
          <a:p>
            <a:pPr marL="285750" marR="0" lvl="0" indent="-285750" algn="l" rtl="0">
              <a:lnSpc>
                <a:spcPct val="120000"/>
              </a:lnSpc>
              <a:spcBef>
                <a:spcPts val="0"/>
              </a:spcBef>
              <a:spcAft>
                <a:spcPts val="0"/>
              </a:spcAft>
              <a:buClr>
                <a:srgbClr val="000000"/>
              </a:buClr>
              <a:buSzPts val="1100"/>
              <a:buFont typeface="Arial" panose="020B0604020202020204"/>
              <a:buChar char="•"/>
            </a:pPr>
            <a:r>
              <a:rPr lang="zh-CN" sz="1100" b="1" i="0" u="none" strike="noStrike" cap="none">
                <a:solidFill>
                  <a:srgbClr val="C00000"/>
                </a:solidFill>
                <a:latin typeface="Arial" panose="020B0604020202020204"/>
                <a:ea typeface="Arial" panose="020B0604020202020204"/>
                <a:cs typeface="Arial" panose="020B0604020202020204"/>
                <a:sym typeface="Arial" panose="020B0604020202020204"/>
              </a:rPr>
              <a:t>无相关信息</a:t>
            </a:r>
            <a:endParaRPr sz="1100" b="1" i="0" u="none" strike="noStrike" cap="none">
              <a:solidFill>
                <a:srgbClr val="C00000"/>
              </a:solidFill>
              <a:latin typeface="Arial" panose="020B0604020202020204"/>
              <a:ea typeface="Arial" panose="020B0604020202020204"/>
              <a:cs typeface="Arial" panose="020B0604020202020204"/>
              <a:sym typeface="Arial" panose="020B0604020202020204"/>
            </a:endParaRPr>
          </a:p>
        </p:txBody>
      </p:sp>
      <p:sp>
        <p:nvSpPr>
          <p:cNvPr id="27" name="Google Shape;1120;p17"/>
          <p:cNvSpPr/>
          <p:nvPr/>
        </p:nvSpPr>
        <p:spPr>
          <a:xfrm>
            <a:off x="9936020" y="1344924"/>
            <a:ext cx="1401910" cy="489218"/>
          </a:xfrm>
          <a:prstGeom prst="rect">
            <a:avLst/>
          </a:prstGeom>
          <a:solidFill>
            <a:schemeClr val="tx2">
              <a:lumMod val="75000"/>
            </a:schemeClr>
          </a:solidFill>
          <a:ln>
            <a:noFill/>
          </a:ln>
        </p:spPr>
        <p:txBody>
          <a:bodyPr spcFirstLastPara="1" wrap="square" lIns="91425" tIns="45700" rIns="91425" bIns="45700" anchor="ctr" anchorCtr="0">
            <a:noAutofit/>
          </a:bodyPr>
          <a:lstStyle/>
          <a:p>
            <a:pPr marL="0" marR="0" lvl="0" indent="0" algn="ctr" rtl="0">
              <a:lnSpc>
                <a:spcPct val="120000"/>
              </a:lnSpc>
              <a:spcBef>
                <a:spcPts val="0"/>
              </a:spcBef>
              <a:spcAft>
                <a:spcPts val="0"/>
              </a:spcAft>
              <a:buClr>
                <a:srgbClr val="7F7F7F"/>
              </a:buClr>
              <a:buSzPts val="700"/>
              <a:buFont typeface="Arial" panose="020B0604020202020204"/>
              <a:buNone/>
            </a:pPr>
            <a:r>
              <a:rPr lang="zh-CN" sz="1400" b="1" i="0" u="none" strike="noStrike" cap="none" dirty="0">
                <a:solidFill>
                  <a:srgbClr val="FFFFFF"/>
                </a:solidFill>
                <a:latin typeface="Arial" panose="020B0604020202020204"/>
                <a:ea typeface="Arial" panose="020B0604020202020204"/>
                <a:cs typeface="Arial" panose="020B0604020202020204"/>
                <a:sym typeface="Arial" panose="020B0604020202020204"/>
              </a:rPr>
              <a:t>法维拉韦</a:t>
            </a:r>
          </a:p>
          <a:p>
            <a:pPr marL="0" marR="0" lvl="0" indent="0" algn="ctr" rtl="0">
              <a:lnSpc>
                <a:spcPct val="120000"/>
              </a:lnSpc>
              <a:spcBef>
                <a:spcPts val="0"/>
              </a:spcBef>
              <a:spcAft>
                <a:spcPts val="0"/>
              </a:spcAft>
              <a:buClr>
                <a:srgbClr val="7F7F7F"/>
              </a:buClr>
              <a:buSzPts val="700"/>
              <a:buFont typeface="Arial" panose="020B0604020202020204"/>
              <a:buNone/>
            </a:pPr>
            <a:r>
              <a:rPr lang="zh-CN" sz="1400" b="1" i="0" u="none" strike="noStrike" cap="none" dirty="0">
                <a:solidFill>
                  <a:srgbClr val="FFFFFF"/>
                </a:solidFill>
                <a:latin typeface="Arial" panose="020B0604020202020204"/>
                <a:ea typeface="Arial" panose="020B0604020202020204"/>
                <a:cs typeface="Arial" panose="020B0604020202020204"/>
                <a:sym typeface="Arial" panose="020B0604020202020204"/>
              </a:rPr>
              <a:t>片剂</a:t>
            </a:r>
            <a:r>
              <a:rPr lang="zh-CN" sz="1400" b="1" i="0" u="none" strike="noStrike" cap="none" baseline="30000" dirty="0">
                <a:solidFill>
                  <a:srgbClr val="FFFFFF"/>
                </a:solidFill>
                <a:latin typeface="Arial" panose="020B0604020202020204"/>
                <a:ea typeface="Arial" panose="020B0604020202020204"/>
                <a:cs typeface="Arial" panose="020B0604020202020204"/>
                <a:sym typeface="Arial" panose="020B0604020202020204"/>
              </a:rPr>
              <a:t>3</a:t>
            </a:r>
            <a:endParaRPr sz="1600" b="1" i="0" u="none" strike="noStrike" cap="none" baseline="30000" dirty="0">
              <a:solidFill>
                <a:srgbClr val="FFFFFF"/>
              </a:solidFill>
              <a:latin typeface="Arial" panose="020B0604020202020204"/>
              <a:ea typeface="Arial" panose="020B0604020202020204"/>
              <a:cs typeface="Arial" panose="020B0604020202020204"/>
              <a:sym typeface="Arial" panose="020B0604020202020204"/>
            </a:endParaRPr>
          </a:p>
        </p:txBody>
      </p:sp>
      <p:sp>
        <p:nvSpPr>
          <p:cNvPr id="28" name="Google Shape;1121;p17"/>
          <p:cNvSpPr txBox="1"/>
          <p:nvPr/>
        </p:nvSpPr>
        <p:spPr>
          <a:xfrm>
            <a:off x="9400833" y="2675775"/>
            <a:ext cx="2327608" cy="887359"/>
          </a:xfrm>
          <a:prstGeom prst="rect">
            <a:avLst/>
          </a:prstGeom>
          <a:noFill/>
          <a:ln>
            <a:noFill/>
          </a:ln>
        </p:spPr>
        <p:txBody>
          <a:bodyPr spcFirstLastPara="1" wrap="square" lIns="91425" tIns="45700" rIns="91425" bIns="45700" anchor="t" anchorCtr="0">
            <a:spAutoFit/>
          </a:bodyPr>
          <a:lstStyle/>
          <a:p>
            <a:pPr marL="285750" marR="0" lvl="0" indent="-285750" algn="l" rtl="0">
              <a:lnSpc>
                <a:spcPct val="120000"/>
              </a:lnSpc>
              <a:spcBef>
                <a:spcPts val="0"/>
              </a:spcBef>
              <a:spcAft>
                <a:spcPts val="0"/>
              </a:spcAft>
              <a:buClr>
                <a:srgbClr val="000000"/>
              </a:buClr>
              <a:buSzPts val="1100"/>
              <a:buFont typeface="Arial" panose="020B0604020202020204"/>
              <a:buChar char="•"/>
            </a:pPr>
            <a:r>
              <a:rPr lang="zh-CN" sz="1100" b="1" i="0" u="none" strike="noStrike" cap="none">
                <a:solidFill>
                  <a:srgbClr val="C00000"/>
                </a:solidFill>
                <a:latin typeface="Arial" panose="020B0604020202020204"/>
                <a:ea typeface="Arial" panose="020B0604020202020204"/>
                <a:cs typeface="Arial" panose="020B0604020202020204"/>
                <a:sym typeface="Arial" panose="020B0604020202020204"/>
              </a:rPr>
              <a:t>肾功能损伤患者血浆中法维拉韦和其代谢物的浓度可能上升</a:t>
            </a:r>
            <a:endParaRPr sz="1100" b="1" i="0" u="none" strike="noStrike" cap="none">
              <a:solidFill>
                <a:srgbClr val="C00000"/>
              </a:solidFill>
              <a:latin typeface="Arial" panose="020B0604020202020204"/>
              <a:ea typeface="Arial" panose="020B0604020202020204"/>
              <a:cs typeface="Arial" panose="020B0604020202020204"/>
              <a:sym typeface="Arial" panose="020B0604020202020204"/>
            </a:endParaRPr>
          </a:p>
          <a:p>
            <a:pPr marL="285750" marR="0" lvl="0" indent="-285750" algn="l" rtl="0">
              <a:lnSpc>
                <a:spcPct val="120000"/>
              </a:lnSpc>
              <a:spcBef>
                <a:spcPts val="0"/>
              </a:spcBef>
              <a:spcAft>
                <a:spcPts val="0"/>
              </a:spcAft>
              <a:buClr>
                <a:srgbClr val="000000"/>
              </a:buClr>
              <a:buSzPts val="1100"/>
              <a:buFont typeface="Arial" panose="020B0604020202020204"/>
              <a:buChar char="•"/>
            </a:pPr>
            <a:r>
              <a:rPr lang="zh-CN" sz="1100" b="1" i="0" u="none" strike="noStrike" cap="none">
                <a:solidFill>
                  <a:srgbClr val="C00000"/>
                </a:solidFill>
                <a:latin typeface="Arial" panose="020B0604020202020204"/>
                <a:ea typeface="Arial" panose="020B0604020202020204"/>
                <a:cs typeface="Arial" panose="020B0604020202020204"/>
                <a:sym typeface="Arial" panose="020B0604020202020204"/>
              </a:rPr>
              <a:t>关于在肾功能障碍的患者的安全性尚未获得充分的信息</a:t>
            </a:r>
            <a:endParaRPr sz="1100" b="1" i="0" u="none" strike="noStrike" cap="none">
              <a:solidFill>
                <a:srgbClr val="C00000"/>
              </a:solidFill>
              <a:latin typeface="Arial" panose="020B0604020202020204"/>
              <a:ea typeface="Arial" panose="020B0604020202020204"/>
              <a:cs typeface="Arial" panose="020B0604020202020204"/>
              <a:sym typeface="Arial" panose="020B0604020202020204"/>
            </a:endParaRPr>
          </a:p>
        </p:txBody>
      </p:sp>
      <p:sp>
        <p:nvSpPr>
          <p:cNvPr id="29" name="Google Shape;1122;p17"/>
          <p:cNvSpPr txBox="1"/>
          <p:nvPr/>
        </p:nvSpPr>
        <p:spPr>
          <a:xfrm>
            <a:off x="9400833" y="5046697"/>
            <a:ext cx="2327608" cy="481094"/>
          </a:xfrm>
          <a:prstGeom prst="rect">
            <a:avLst/>
          </a:prstGeom>
          <a:noFill/>
          <a:ln>
            <a:noFill/>
          </a:ln>
        </p:spPr>
        <p:txBody>
          <a:bodyPr spcFirstLastPara="1" wrap="square" lIns="91425" tIns="45700" rIns="91425" bIns="45700" anchor="t" anchorCtr="0">
            <a:spAutoFit/>
          </a:bodyPr>
          <a:lstStyle/>
          <a:p>
            <a:pPr marL="285750" marR="0" lvl="0" indent="-285750" algn="l" rtl="0">
              <a:lnSpc>
                <a:spcPct val="120000"/>
              </a:lnSpc>
              <a:spcBef>
                <a:spcPts val="0"/>
              </a:spcBef>
              <a:spcAft>
                <a:spcPts val="0"/>
              </a:spcAft>
              <a:buClr>
                <a:srgbClr val="000000"/>
              </a:buClr>
              <a:buSzPts val="1100"/>
              <a:buFont typeface="Arial" panose="020B0604020202020204"/>
              <a:buChar char="•"/>
            </a:pPr>
            <a:r>
              <a:rPr lang="zh-CN" sz="1100" b="1" i="0" u="none" strike="noStrike" cap="none">
                <a:solidFill>
                  <a:srgbClr val="C00000"/>
                </a:solidFill>
                <a:latin typeface="Arial" panose="020B0604020202020204"/>
                <a:ea typeface="Arial" panose="020B0604020202020204"/>
                <a:cs typeface="Arial" panose="020B0604020202020204"/>
                <a:sym typeface="Arial" panose="020B0604020202020204"/>
              </a:rPr>
              <a:t>肝功能损伤患者血浆中法维拉韦的浓度可能上升</a:t>
            </a:r>
            <a:endParaRPr sz="1100" b="1" i="0" u="none" strike="noStrike" cap="none">
              <a:solidFill>
                <a:srgbClr val="C00000"/>
              </a:solidFill>
              <a:latin typeface="Arial" panose="020B0604020202020204"/>
              <a:ea typeface="Arial" panose="020B0604020202020204"/>
              <a:cs typeface="Arial" panose="020B0604020202020204"/>
              <a:sym typeface="Arial" panose="020B0604020202020204"/>
            </a:endParaRPr>
          </a:p>
        </p:txBody>
      </p:sp>
      <p:sp>
        <p:nvSpPr>
          <p:cNvPr id="30" name="Google Shape;1123;p17"/>
          <p:cNvSpPr/>
          <p:nvPr/>
        </p:nvSpPr>
        <p:spPr>
          <a:xfrm>
            <a:off x="10863943" y="1"/>
            <a:ext cx="1221014" cy="452438"/>
          </a:xfrm>
          <a:prstGeom prst="snip2SameRect">
            <a:avLst>
              <a:gd name="adj1" fmla="val 0"/>
              <a:gd name="adj2" fmla="val 23140"/>
            </a:avLst>
          </a:prstGeom>
          <a:solidFill>
            <a:srgbClr val="0180B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zh-CN" sz="1800" b="1">
                <a:solidFill>
                  <a:schemeClr val="lt1"/>
                </a:solidFill>
                <a:latin typeface="Arial" panose="020B0604020202020204"/>
                <a:ea typeface="Arial" panose="020B0604020202020204"/>
                <a:cs typeface="Arial" panose="020B0604020202020204"/>
                <a:sym typeface="Arial" panose="020B0604020202020204"/>
              </a:rPr>
              <a:t>安全性</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152;p19"/>
          <p:cNvSpPr/>
          <p:nvPr/>
        </p:nvSpPr>
        <p:spPr>
          <a:xfrm>
            <a:off x="4521636" y="1684102"/>
            <a:ext cx="2093495" cy="4470400"/>
          </a:xfrm>
          <a:prstGeom prst="rect">
            <a:avLst/>
          </a:prstGeom>
          <a:solidFill>
            <a:srgbClr val="F2F2F2">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panose="020B0604020202020204"/>
              <a:buNone/>
            </a:pPr>
            <a:endParaRPr sz="1400" b="0" i="0" u="none" strike="noStrike" cap="none">
              <a:solidFill>
                <a:srgbClr val="FFFFFF"/>
              </a:solidFill>
              <a:latin typeface="Arial" panose="020B0604020202020204"/>
              <a:ea typeface="Arial" panose="020B0604020202020204"/>
              <a:cs typeface="Arial" panose="020B0604020202020204"/>
              <a:sym typeface="Arial" panose="020B0604020202020204"/>
            </a:endParaRPr>
          </a:p>
        </p:txBody>
      </p:sp>
      <p:sp>
        <p:nvSpPr>
          <p:cNvPr id="5" name="Google Shape;1153;p19"/>
          <p:cNvSpPr/>
          <p:nvPr/>
        </p:nvSpPr>
        <p:spPr>
          <a:xfrm>
            <a:off x="6819668" y="1684102"/>
            <a:ext cx="2009273" cy="4470400"/>
          </a:xfrm>
          <a:prstGeom prst="rect">
            <a:avLst/>
          </a:prstGeom>
          <a:solidFill>
            <a:srgbClr val="F2F2F2">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panose="020B0604020202020204"/>
              <a:buNone/>
            </a:pPr>
            <a:endParaRPr sz="1400" b="0" i="0" u="none" strike="noStrike" cap="none">
              <a:solidFill>
                <a:srgbClr val="FFFFFF"/>
              </a:solidFill>
              <a:latin typeface="Arial" panose="020B0604020202020204"/>
              <a:ea typeface="Arial" panose="020B0604020202020204"/>
              <a:cs typeface="Arial" panose="020B0604020202020204"/>
              <a:sym typeface="Arial" panose="020B0604020202020204"/>
            </a:endParaRPr>
          </a:p>
        </p:txBody>
      </p:sp>
      <p:sp>
        <p:nvSpPr>
          <p:cNvPr id="6" name="Google Shape;1154;p19"/>
          <p:cNvSpPr/>
          <p:nvPr/>
        </p:nvSpPr>
        <p:spPr>
          <a:xfrm>
            <a:off x="9076763" y="1684102"/>
            <a:ext cx="2447636" cy="4470400"/>
          </a:xfrm>
          <a:prstGeom prst="rect">
            <a:avLst/>
          </a:prstGeom>
          <a:solidFill>
            <a:srgbClr val="F2F2F2">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panose="020B0604020202020204"/>
              <a:buNone/>
            </a:pPr>
            <a:endParaRPr sz="1400" b="0" i="0" u="none" strike="noStrike" cap="none">
              <a:solidFill>
                <a:srgbClr val="FFFFFF"/>
              </a:solidFill>
              <a:latin typeface="Arial" panose="020B0604020202020204"/>
              <a:ea typeface="Arial" panose="020B0604020202020204"/>
              <a:cs typeface="Arial" panose="020B0604020202020204"/>
              <a:sym typeface="Arial" panose="020B0604020202020204"/>
            </a:endParaRPr>
          </a:p>
        </p:txBody>
      </p:sp>
      <p:sp>
        <p:nvSpPr>
          <p:cNvPr id="7" name="Google Shape;1155;p19"/>
          <p:cNvSpPr/>
          <p:nvPr/>
        </p:nvSpPr>
        <p:spPr>
          <a:xfrm>
            <a:off x="1774779" y="1624984"/>
            <a:ext cx="2447636" cy="4470400"/>
          </a:xfrm>
          <a:prstGeom prst="rect">
            <a:avLst/>
          </a:prstGeom>
          <a:solidFill>
            <a:srgbClr val="F2F2F2">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panose="020B0604020202020204"/>
              <a:buNone/>
            </a:pPr>
            <a:endParaRPr sz="1400" b="0" i="0" u="none" strike="noStrike" cap="none">
              <a:solidFill>
                <a:srgbClr val="FFFFFF"/>
              </a:solidFill>
              <a:latin typeface="Arial" panose="020B0604020202020204"/>
              <a:ea typeface="Arial" panose="020B0604020202020204"/>
              <a:cs typeface="Arial" panose="020B0604020202020204"/>
              <a:sym typeface="Arial" panose="020B0604020202020204"/>
            </a:endParaRPr>
          </a:p>
        </p:txBody>
      </p:sp>
      <p:sp>
        <p:nvSpPr>
          <p:cNvPr id="8" name="Google Shape;1156;p19"/>
          <p:cNvSpPr txBox="1"/>
          <p:nvPr/>
        </p:nvSpPr>
        <p:spPr>
          <a:xfrm>
            <a:off x="9984432" y="6379702"/>
            <a:ext cx="1796976" cy="369329"/>
          </a:xfrm>
          <a:prstGeom prst="rect">
            <a:avLst/>
          </a:prstGeom>
          <a:noFill/>
          <a:ln>
            <a:noFill/>
          </a:ln>
        </p:spPr>
        <p:txBody>
          <a:bodyPr spcFirstLastPara="1" vert="horz" wrap="square" lIns="91425" tIns="45700" rIns="91425" bIns="45700" rtlCol="0" anchor="t" anchorCtr="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50800">
              <a:lnSpc>
                <a:spcPct val="110000"/>
              </a:lnSpc>
              <a:spcBef>
                <a:spcPts val="0"/>
              </a:spcBef>
              <a:buClr>
                <a:srgbClr val="7F7F7F"/>
              </a:buClr>
              <a:buSzPts val="800"/>
              <a:buFont typeface="Arial" panose="020B0604020202020204"/>
              <a:buAutoNum type="arabicPeriod"/>
            </a:pPr>
            <a:r>
              <a:rPr lang="zh-CN" altLang="en-US" sz="800"/>
              <a:t>磷酸奥司他韦胶囊说明书</a:t>
            </a:r>
            <a:r>
              <a:rPr lang="en-US" altLang="zh-CN" sz="800"/>
              <a:t>.</a:t>
            </a:r>
            <a:r>
              <a:rPr lang="zh-CN" altLang="en-US" sz="800"/>
              <a:t>修改日期：</a:t>
            </a:r>
            <a:r>
              <a:rPr lang="en-US" altLang="zh-CN" sz="800"/>
              <a:t>2020</a:t>
            </a:r>
            <a:r>
              <a:rPr lang="zh-CN" altLang="en-US" sz="800"/>
              <a:t>年</a:t>
            </a:r>
            <a:r>
              <a:rPr lang="en-US" altLang="zh-CN" sz="800"/>
              <a:t>09</a:t>
            </a:r>
            <a:r>
              <a:rPr lang="zh-CN" altLang="en-US" sz="800"/>
              <a:t>月</a:t>
            </a:r>
            <a:r>
              <a:rPr lang="en-US" altLang="zh-CN" sz="800"/>
              <a:t>24</a:t>
            </a:r>
            <a:r>
              <a:rPr lang="zh-CN" altLang="en-US" sz="800"/>
              <a:t>日</a:t>
            </a:r>
            <a:endParaRPr lang="zh-CN" altLang="en-US"/>
          </a:p>
          <a:p>
            <a:pPr marL="0" indent="-50800">
              <a:lnSpc>
                <a:spcPct val="110000"/>
              </a:lnSpc>
              <a:spcBef>
                <a:spcPts val="0"/>
              </a:spcBef>
              <a:buClr>
                <a:srgbClr val="7F7F7F"/>
              </a:buClr>
              <a:buSzPts val="800"/>
              <a:buFont typeface="Arial" panose="020B0604020202020204"/>
              <a:buAutoNum type="arabicPeriod"/>
            </a:pPr>
            <a:r>
              <a:rPr lang="zh-CN" altLang="en-US" sz="800"/>
              <a:t>盐酸阿比多尔片说明书</a:t>
            </a:r>
            <a:r>
              <a:rPr lang="en-US" altLang="zh-CN" sz="800"/>
              <a:t>.</a:t>
            </a:r>
            <a:r>
              <a:rPr lang="zh-CN" altLang="en-US" sz="800"/>
              <a:t>修改日期：</a:t>
            </a:r>
            <a:r>
              <a:rPr lang="en-US" altLang="zh-CN" sz="800"/>
              <a:t>2016</a:t>
            </a:r>
            <a:r>
              <a:rPr lang="zh-CN" altLang="en-US" sz="800"/>
              <a:t>年</a:t>
            </a:r>
            <a:r>
              <a:rPr lang="en-US" altLang="zh-CN" sz="800"/>
              <a:t>07</a:t>
            </a:r>
            <a:r>
              <a:rPr lang="zh-CN" altLang="en-US" sz="800"/>
              <a:t>月</a:t>
            </a:r>
            <a:r>
              <a:rPr lang="en-US" altLang="zh-CN" sz="800"/>
              <a:t>01</a:t>
            </a:r>
            <a:r>
              <a:rPr lang="zh-CN" altLang="en-US" sz="800"/>
              <a:t>日</a:t>
            </a:r>
            <a:endParaRPr lang="zh-CN" altLang="en-US"/>
          </a:p>
          <a:p>
            <a:pPr marL="0" indent="-50800">
              <a:lnSpc>
                <a:spcPct val="110000"/>
              </a:lnSpc>
              <a:spcBef>
                <a:spcPts val="0"/>
              </a:spcBef>
              <a:buClr>
                <a:srgbClr val="7F7F7F"/>
              </a:buClr>
              <a:buSzPts val="800"/>
              <a:buFont typeface="Arial" panose="020B0604020202020204"/>
              <a:buAutoNum type="arabicPeriod"/>
            </a:pPr>
            <a:r>
              <a:rPr lang="zh-CN" altLang="en-US" sz="800"/>
              <a:t>法维拉韦片说明书</a:t>
            </a:r>
            <a:r>
              <a:rPr lang="en-US" altLang="zh-CN" sz="800"/>
              <a:t>.</a:t>
            </a:r>
            <a:r>
              <a:rPr lang="zh-CN" altLang="en-US" sz="800"/>
              <a:t>核准日期：</a:t>
            </a:r>
            <a:r>
              <a:rPr lang="en-US" altLang="zh-CN" sz="800"/>
              <a:t>2020</a:t>
            </a:r>
            <a:r>
              <a:rPr lang="zh-CN" altLang="en-US" sz="800"/>
              <a:t>年</a:t>
            </a:r>
            <a:r>
              <a:rPr lang="en-US" altLang="zh-CN" sz="800"/>
              <a:t>02</a:t>
            </a:r>
            <a:r>
              <a:rPr lang="zh-CN" altLang="en-US" sz="800"/>
              <a:t>月</a:t>
            </a:r>
            <a:r>
              <a:rPr lang="en-US" altLang="zh-CN" sz="800"/>
              <a:t>15</a:t>
            </a:r>
            <a:r>
              <a:rPr lang="zh-CN" altLang="en-US" sz="800"/>
              <a:t>日</a:t>
            </a:r>
            <a:endParaRPr lang="zh-CN" altLang="en-US"/>
          </a:p>
          <a:p>
            <a:pPr marL="0" indent="-50800">
              <a:lnSpc>
                <a:spcPct val="110000"/>
              </a:lnSpc>
              <a:spcBef>
                <a:spcPts val="0"/>
              </a:spcBef>
              <a:buClr>
                <a:srgbClr val="7F7F7F"/>
              </a:buClr>
              <a:buSzPts val="800"/>
              <a:buFont typeface="Arial" panose="020B0604020202020204"/>
              <a:buAutoNum type="arabicPeriod"/>
            </a:pPr>
            <a:r>
              <a:rPr lang="zh-CN" altLang="en-US" sz="800"/>
              <a:t>玛巴洛沙韦片说明书</a:t>
            </a:r>
            <a:r>
              <a:rPr lang="en-US" altLang="zh-CN" sz="800"/>
              <a:t>.</a:t>
            </a:r>
            <a:r>
              <a:rPr lang="zh-CN" altLang="en-US" sz="800"/>
              <a:t>核准日期：</a:t>
            </a:r>
            <a:r>
              <a:rPr lang="en-US" altLang="zh-CN" sz="800"/>
              <a:t>2021</a:t>
            </a:r>
            <a:r>
              <a:rPr lang="zh-CN" altLang="en-US" sz="800"/>
              <a:t>年</a:t>
            </a:r>
            <a:r>
              <a:rPr lang="en-US" altLang="zh-CN" sz="800"/>
              <a:t>04</a:t>
            </a:r>
            <a:r>
              <a:rPr lang="zh-CN" altLang="en-US" sz="800"/>
              <a:t>月</a:t>
            </a:r>
            <a:r>
              <a:rPr lang="en-US" altLang="zh-CN" sz="800"/>
              <a:t>27</a:t>
            </a:r>
            <a:r>
              <a:rPr lang="zh-CN" altLang="en-US" sz="800"/>
              <a:t>日</a:t>
            </a:r>
            <a:endParaRPr lang="zh-CN" altLang="en-US"/>
          </a:p>
        </p:txBody>
      </p:sp>
      <p:sp>
        <p:nvSpPr>
          <p:cNvPr id="9" name="Google Shape;1157;p19"/>
          <p:cNvSpPr txBox="1"/>
          <p:nvPr/>
        </p:nvSpPr>
        <p:spPr>
          <a:xfrm>
            <a:off x="166719" y="158847"/>
            <a:ext cx="8111391" cy="630237"/>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3200"/>
              <a:buFont typeface="Arial" panose="020B0604020202020204"/>
              <a:buNone/>
            </a:pPr>
            <a:r>
              <a:rPr lang="zh-CN" altLang="en-US" sz="3200" b="1" dirty="0">
                <a:latin typeface="Arial" panose="020B0604020202020204"/>
                <a:ea typeface="Arial" panose="020B0604020202020204"/>
                <a:cs typeface="Arial" panose="020B0604020202020204"/>
                <a:sym typeface="Arial" panose="020B0604020202020204"/>
              </a:rPr>
              <a:t>临床常见抗流感病毒药物的生殖毒性</a:t>
            </a:r>
            <a:endParaRPr lang="zh-CN" altLang="en-US" dirty="0"/>
          </a:p>
        </p:txBody>
      </p:sp>
      <p:grpSp>
        <p:nvGrpSpPr>
          <p:cNvPr id="10" name="Google Shape;1158;p19"/>
          <p:cNvGrpSpPr/>
          <p:nvPr/>
        </p:nvGrpSpPr>
        <p:grpSpPr>
          <a:xfrm>
            <a:off x="330799" y="2790006"/>
            <a:ext cx="1196158" cy="1697270"/>
            <a:chOff x="330799" y="4339406"/>
            <a:chExt cx="1196158" cy="1697270"/>
          </a:xfrm>
        </p:grpSpPr>
        <p:grpSp>
          <p:nvGrpSpPr>
            <p:cNvPr id="11" name="Google Shape;1159;p19"/>
            <p:cNvGrpSpPr/>
            <p:nvPr/>
          </p:nvGrpSpPr>
          <p:grpSpPr>
            <a:xfrm>
              <a:off x="330799" y="4339406"/>
              <a:ext cx="1196158" cy="1196158"/>
              <a:chOff x="3862820" y="1068709"/>
              <a:chExt cx="1248632" cy="1248632"/>
            </a:xfrm>
          </p:grpSpPr>
          <p:sp>
            <p:nvSpPr>
              <p:cNvPr id="13" name="Google Shape;1160;p19"/>
              <p:cNvSpPr/>
              <p:nvPr/>
            </p:nvSpPr>
            <p:spPr>
              <a:xfrm>
                <a:off x="3862820" y="1068709"/>
                <a:ext cx="1248632" cy="1248632"/>
              </a:xfrm>
              <a:prstGeom prst="ellipse">
                <a:avLst/>
              </a:prstGeom>
              <a:solidFill>
                <a:srgbClr val="F2F2F2"/>
              </a:solidFill>
              <a:ln w="9525" cap="flat" cmpd="sng">
                <a:solidFill>
                  <a:srgbClr val="0180B5"/>
                </a:solidFill>
                <a:prstDash val="solid"/>
                <a:miter lim="800000"/>
                <a:headEnd type="none" w="sm" len="sm"/>
                <a:tailEnd type="none" w="sm" len="sm"/>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1400"/>
                  <a:buFont typeface="Arial" panose="020B0604020202020204"/>
                  <a:buNone/>
                </a:pPr>
                <a:endParaRPr sz="1400" b="0" i="0" u="none" strike="noStrike" cap="none">
                  <a:solidFill>
                    <a:srgbClr val="FFFFFF"/>
                  </a:solidFill>
                  <a:latin typeface="Arial" panose="020B0604020202020204"/>
                  <a:ea typeface="Arial" panose="020B0604020202020204"/>
                  <a:cs typeface="Arial" panose="020B0604020202020204"/>
                  <a:sym typeface="Arial" panose="020B0604020202020204"/>
                </a:endParaRPr>
              </a:p>
            </p:txBody>
          </p:sp>
          <p:sp>
            <p:nvSpPr>
              <p:cNvPr id="14" name="Google Shape;1161;p19"/>
              <p:cNvSpPr/>
              <p:nvPr/>
            </p:nvSpPr>
            <p:spPr>
              <a:xfrm>
                <a:off x="4083029" y="1277203"/>
                <a:ext cx="830758" cy="829503"/>
              </a:xfrm>
              <a:custGeom>
                <a:avLst/>
                <a:gdLst/>
                <a:ahLst/>
                <a:cxnLst/>
                <a:rect l="l" t="t" r="r" b="b"/>
                <a:pathLst>
                  <a:path w="607639" h="606722" extrusionOk="0">
                    <a:moveTo>
                      <a:pt x="260963" y="328645"/>
                    </a:moveTo>
                    <a:cubicBezTo>
                      <a:pt x="247435" y="328645"/>
                      <a:pt x="231058" y="336643"/>
                      <a:pt x="218241" y="349441"/>
                    </a:cubicBezTo>
                    <a:cubicBezTo>
                      <a:pt x="207560" y="360105"/>
                      <a:pt x="200173" y="373169"/>
                      <a:pt x="197948" y="385256"/>
                    </a:cubicBezTo>
                    <a:cubicBezTo>
                      <a:pt x="197236" y="389433"/>
                      <a:pt x="196079" y="399653"/>
                      <a:pt x="201686" y="405340"/>
                    </a:cubicBezTo>
                    <a:cubicBezTo>
                      <a:pt x="205335" y="408895"/>
                      <a:pt x="210853" y="409695"/>
                      <a:pt x="214859" y="409695"/>
                    </a:cubicBezTo>
                    <a:cubicBezTo>
                      <a:pt x="228388" y="409695"/>
                      <a:pt x="244764" y="401697"/>
                      <a:pt x="257581" y="388810"/>
                    </a:cubicBezTo>
                    <a:cubicBezTo>
                      <a:pt x="268262" y="378146"/>
                      <a:pt x="275649" y="365171"/>
                      <a:pt x="277874" y="352995"/>
                    </a:cubicBezTo>
                    <a:cubicBezTo>
                      <a:pt x="278586" y="348907"/>
                      <a:pt x="279744" y="338598"/>
                      <a:pt x="274136" y="332999"/>
                    </a:cubicBezTo>
                    <a:cubicBezTo>
                      <a:pt x="270487" y="329356"/>
                      <a:pt x="264969" y="328645"/>
                      <a:pt x="260963" y="328645"/>
                    </a:cubicBezTo>
                    <a:close/>
                    <a:moveTo>
                      <a:pt x="435776" y="137465"/>
                    </a:moveTo>
                    <a:cubicBezTo>
                      <a:pt x="410848" y="137465"/>
                      <a:pt x="390549" y="157733"/>
                      <a:pt x="390549" y="182624"/>
                    </a:cubicBezTo>
                    <a:cubicBezTo>
                      <a:pt x="390549" y="207515"/>
                      <a:pt x="410848" y="227783"/>
                      <a:pt x="435776" y="227783"/>
                    </a:cubicBezTo>
                    <a:cubicBezTo>
                      <a:pt x="460705" y="227783"/>
                      <a:pt x="481093" y="207515"/>
                      <a:pt x="481093" y="182624"/>
                    </a:cubicBezTo>
                    <a:cubicBezTo>
                      <a:pt x="481093" y="157733"/>
                      <a:pt x="460705" y="137465"/>
                      <a:pt x="435776" y="137465"/>
                    </a:cubicBezTo>
                    <a:close/>
                    <a:moveTo>
                      <a:pt x="435776" y="112129"/>
                    </a:moveTo>
                    <a:cubicBezTo>
                      <a:pt x="474771" y="112129"/>
                      <a:pt x="506377" y="143687"/>
                      <a:pt x="506377" y="182624"/>
                    </a:cubicBezTo>
                    <a:cubicBezTo>
                      <a:pt x="506377" y="221561"/>
                      <a:pt x="474771" y="253119"/>
                      <a:pt x="435776" y="253119"/>
                    </a:cubicBezTo>
                    <a:cubicBezTo>
                      <a:pt x="396782" y="253119"/>
                      <a:pt x="365176" y="221561"/>
                      <a:pt x="365176" y="182624"/>
                    </a:cubicBezTo>
                    <a:cubicBezTo>
                      <a:pt x="365176" y="143687"/>
                      <a:pt x="396782" y="112129"/>
                      <a:pt x="435776" y="112129"/>
                    </a:cubicBezTo>
                    <a:close/>
                    <a:moveTo>
                      <a:pt x="329142" y="25239"/>
                    </a:moveTo>
                    <a:cubicBezTo>
                      <a:pt x="294963" y="25239"/>
                      <a:pt x="261765" y="31994"/>
                      <a:pt x="230613" y="45146"/>
                    </a:cubicBezTo>
                    <a:cubicBezTo>
                      <a:pt x="200440" y="57855"/>
                      <a:pt x="173382" y="76074"/>
                      <a:pt x="150063" y="99358"/>
                    </a:cubicBezTo>
                    <a:cubicBezTo>
                      <a:pt x="126833" y="122553"/>
                      <a:pt x="108586" y="149570"/>
                      <a:pt x="95859" y="179697"/>
                    </a:cubicBezTo>
                    <a:cubicBezTo>
                      <a:pt x="82686" y="210802"/>
                      <a:pt x="75922" y="243951"/>
                      <a:pt x="75922" y="278077"/>
                    </a:cubicBezTo>
                    <a:cubicBezTo>
                      <a:pt x="75922" y="312204"/>
                      <a:pt x="82686" y="345353"/>
                      <a:pt x="95859" y="376457"/>
                    </a:cubicBezTo>
                    <a:cubicBezTo>
                      <a:pt x="108141" y="405518"/>
                      <a:pt x="125586" y="431735"/>
                      <a:pt x="147749" y="454397"/>
                    </a:cubicBezTo>
                    <a:cubicBezTo>
                      <a:pt x="151576" y="442044"/>
                      <a:pt x="158963" y="428002"/>
                      <a:pt x="176141" y="412095"/>
                    </a:cubicBezTo>
                    <a:cubicBezTo>
                      <a:pt x="165906" y="389877"/>
                      <a:pt x="175073" y="356728"/>
                      <a:pt x="200262" y="331578"/>
                    </a:cubicBezTo>
                    <a:cubicBezTo>
                      <a:pt x="218686" y="313181"/>
                      <a:pt x="241382" y="303317"/>
                      <a:pt x="260963" y="303317"/>
                    </a:cubicBezTo>
                    <a:cubicBezTo>
                      <a:pt x="273068" y="303317"/>
                      <a:pt x="284016" y="307138"/>
                      <a:pt x="292026" y="315136"/>
                    </a:cubicBezTo>
                    <a:cubicBezTo>
                      <a:pt x="312765" y="335843"/>
                      <a:pt x="305377" y="376902"/>
                      <a:pt x="275560" y="406673"/>
                    </a:cubicBezTo>
                    <a:cubicBezTo>
                      <a:pt x="257136" y="425070"/>
                      <a:pt x="234440" y="434934"/>
                      <a:pt x="214859" y="434934"/>
                    </a:cubicBezTo>
                    <a:cubicBezTo>
                      <a:pt x="207204" y="434934"/>
                      <a:pt x="199906" y="433424"/>
                      <a:pt x="193675" y="430224"/>
                    </a:cubicBezTo>
                    <a:cubicBezTo>
                      <a:pt x="174806" y="447732"/>
                      <a:pt x="171335" y="461240"/>
                      <a:pt x="169288" y="474127"/>
                    </a:cubicBezTo>
                    <a:cubicBezTo>
                      <a:pt x="187801" y="489235"/>
                      <a:pt x="208361" y="501588"/>
                      <a:pt x="230613" y="511008"/>
                    </a:cubicBezTo>
                    <a:cubicBezTo>
                      <a:pt x="261765" y="524161"/>
                      <a:pt x="294963" y="530826"/>
                      <a:pt x="329142" y="530826"/>
                    </a:cubicBezTo>
                    <a:cubicBezTo>
                      <a:pt x="363320" y="530826"/>
                      <a:pt x="396518" y="524161"/>
                      <a:pt x="427670" y="511008"/>
                    </a:cubicBezTo>
                    <a:cubicBezTo>
                      <a:pt x="457843" y="498299"/>
                      <a:pt x="484901" y="479992"/>
                      <a:pt x="508131" y="456797"/>
                    </a:cubicBezTo>
                    <a:cubicBezTo>
                      <a:pt x="531362" y="433601"/>
                      <a:pt x="549697" y="406585"/>
                      <a:pt x="562424" y="376457"/>
                    </a:cubicBezTo>
                    <a:cubicBezTo>
                      <a:pt x="575597" y="345353"/>
                      <a:pt x="582272" y="312204"/>
                      <a:pt x="582272" y="278077"/>
                    </a:cubicBezTo>
                    <a:cubicBezTo>
                      <a:pt x="582272" y="243951"/>
                      <a:pt x="575597" y="210802"/>
                      <a:pt x="562424" y="179697"/>
                    </a:cubicBezTo>
                    <a:cubicBezTo>
                      <a:pt x="549697" y="149570"/>
                      <a:pt x="531362" y="122553"/>
                      <a:pt x="508131" y="99358"/>
                    </a:cubicBezTo>
                    <a:cubicBezTo>
                      <a:pt x="484901" y="76074"/>
                      <a:pt x="457843" y="57855"/>
                      <a:pt x="427670" y="45146"/>
                    </a:cubicBezTo>
                    <a:cubicBezTo>
                      <a:pt x="396518" y="31994"/>
                      <a:pt x="363320" y="25239"/>
                      <a:pt x="329142" y="25239"/>
                    </a:cubicBezTo>
                    <a:close/>
                    <a:moveTo>
                      <a:pt x="329142" y="0"/>
                    </a:moveTo>
                    <a:cubicBezTo>
                      <a:pt x="482943" y="0"/>
                      <a:pt x="607639" y="124508"/>
                      <a:pt x="607639" y="278077"/>
                    </a:cubicBezTo>
                    <a:cubicBezTo>
                      <a:pt x="607639" y="431646"/>
                      <a:pt x="482943" y="556154"/>
                      <a:pt x="329142" y="556154"/>
                    </a:cubicBezTo>
                    <a:cubicBezTo>
                      <a:pt x="266660" y="556154"/>
                      <a:pt x="209073" y="535625"/>
                      <a:pt x="162613" y="500966"/>
                    </a:cubicBezTo>
                    <a:cubicBezTo>
                      <a:pt x="159408" y="508164"/>
                      <a:pt x="154335" y="515452"/>
                      <a:pt x="145702" y="522739"/>
                    </a:cubicBezTo>
                    <a:cubicBezTo>
                      <a:pt x="130749" y="535359"/>
                      <a:pt x="114105" y="538647"/>
                      <a:pt x="97906" y="541846"/>
                    </a:cubicBezTo>
                    <a:cubicBezTo>
                      <a:pt x="71471" y="547090"/>
                      <a:pt x="46372" y="552155"/>
                      <a:pt x="24120" y="599435"/>
                    </a:cubicBezTo>
                    <a:cubicBezTo>
                      <a:pt x="22073" y="603700"/>
                      <a:pt x="17712" y="606722"/>
                      <a:pt x="12639" y="606722"/>
                    </a:cubicBezTo>
                    <a:cubicBezTo>
                      <a:pt x="5696" y="606722"/>
                      <a:pt x="0" y="601034"/>
                      <a:pt x="0" y="594013"/>
                    </a:cubicBezTo>
                    <a:cubicBezTo>
                      <a:pt x="0" y="592147"/>
                      <a:pt x="445" y="590281"/>
                      <a:pt x="1246" y="588681"/>
                    </a:cubicBezTo>
                    <a:cubicBezTo>
                      <a:pt x="28927" y="529849"/>
                      <a:pt x="64440" y="522739"/>
                      <a:pt x="93011" y="517051"/>
                    </a:cubicBezTo>
                    <a:cubicBezTo>
                      <a:pt x="107162" y="514207"/>
                      <a:pt x="119445" y="511808"/>
                      <a:pt x="129325" y="503454"/>
                    </a:cubicBezTo>
                    <a:cubicBezTo>
                      <a:pt x="137068" y="496878"/>
                      <a:pt x="140094" y="491012"/>
                      <a:pt x="141785" y="483813"/>
                    </a:cubicBezTo>
                    <a:cubicBezTo>
                      <a:pt x="85801" y="432979"/>
                      <a:pt x="50644" y="359572"/>
                      <a:pt x="50644" y="278077"/>
                    </a:cubicBezTo>
                    <a:cubicBezTo>
                      <a:pt x="50644" y="124508"/>
                      <a:pt x="175340" y="0"/>
                      <a:pt x="329142" y="0"/>
                    </a:cubicBezTo>
                    <a:close/>
                  </a:path>
                </a:pathLst>
              </a:custGeom>
              <a:solidFill>
                <a:srgbClr val="0180B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panose="020B0604020202020204"/>
                  <a:buNone/>
                </a:pP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grpSp>
        <p:sp>
          <p:nvSpPr>
            <p:cNvPr id="12" name="Google Shape;1162;p19"/>
            <p:cNvSpPr txBox="1"/>
            <p:nvPr/>
          </p:nvSpPr>
          <p:spPr>
            <a:xfrm>
              <a:off x="356132" y="5667348"/>
              <a:ext cx="1145492" cy="369328"/>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800"/>
                <a:buFont typeface="Arial" panose="020B0604020202020204"/>
                <a:buNone/>
              </a:pPr>
              <a:r>
                <a:rPr lang="zh-CN" sz="1800" b="1" i="0" u="none" strike="noStrike" cap="none">
                  <a:solidFill>
                    <a:schemeClr val="dk1"/>
                  </a:solidFill>
                  <a:latin typeface="Arial" panose="020B0604020202020204"/>
                  <a:ea typeface="Arial" panose="020B0604020202020204"/>
                  <a:cs typeface="Arial" panose="020B0604020202020204"/>
                  <a:sym typeface="Arial" panose="020B0604020202020204"/>
                </a:rPr>
                <a:t>生殖毒性</a:t>
              </a:r>
            </a:p>
          </p:txBody>
        </p:sp>
      </p:grpSp>
      <p:sp>
        <p:nvSpPr>
          <p:cNvPr id="15" name="Google Shape;1163;p19"/>
          <p:cNvSpPr/>
          <p:nvPr/>
        </p:nvSpPr>
        <p:spPr>
          <a:xfrm>
            <a:off x="1774779" y="940452"/>
            <a:ext cx="2447636" cy="489218"/>
          </a:xfrm>
          <a:prstGeom prst="rect">
            <a:avLst/>
          </a:prstGeom>
          <a:solidFill>
            <a:schemeClr val="accent1">
              <a:lumMod val="60000"/>
              <a:lumOff val="40000"/>
            </a:schemeClr>
          </a:solidFill>
          <a:ln>
            <a:noFill/>
          </a:ln>
        </p:spPr>
        <p:txBody>
          <a:bodyPr spcFirstLastPara="1" wrap="square" lIns="91425" tIns="45700" rIns="91425" bIns="45700" anchor="ctr" anchorCtr="0">
            <a:noAutofit/>
          </a:bodyPr>
          <a:lstStyle/>
          <a:p>
            <a:pPr marL="0" marR="0" lvl="0" indent="0" algn="ctr" rtl="0">
              <a:lnSpc>
                <a:spcPct val="120000"/>
              </a:lnSpc>
              <a:spcBef>
                <a:spcPts val="0"/>
              </a:spcBef>
              <a:spcAft>
                <a:spcPts val="0"/>
              </a:spcAft>
              <a:buClr>
                <a:srgbClr val="7F7F7F"/>
              </a:buClr>
              <a:buSzPts val="700"/>
              <a:buFont typeface="Arial" panose="020B0604020202020204"/>
              <a:buNone/>
            </a:pPr>
            <a:r>
              <a:rPr lang="zh-CN" sz="1400" b="1" i="0" u="none" strike="noStrike" cap="none">
                <a:solidFill>
                  <a:srgbClr val="FFFFFF"/>
                </a:solidFill>
                <a:latin typeface="Arial" panose="020B0604020202020204"/>
                <a:ea typeface="Arial" panose="020B0604020202020204"/>
                <a:cs typeface="Arial" panose="020B0604020202020204"/>
                <a:sym typeface="Arial" panose="020B0604020202020204"/>
              </a:rPr>
              <a:t>玛巴洛沙韦</a:t>
            </a:r>
            <a:endParaRPr sz="1400" b="1" i="0" u="none" strike="noStrike" cap="none">
              <a:solidFill>
                <a:srgbClr val="FFFFFF"/>
              </a:solidFill>
              <a:latin typeface="Arial" panose="020B0604020202020204"/>
              <a:ea typeface="Arial" panose="020B0604020202020204"/>
              <a:cs typeface="Arial" panose="020B0604020202020204"/>
              <a:sym typeface="Arial" panose="020B0604020202020204"/>
            </a:endParaRPr>
          </a:p>
          <a:p>
            <a:pPr marL="0" marR="0" lvl="0" indent="0" algn="ctr" rtl="0">
              <a:lnSpc>
                <a:spcPct val="120000"/>
              </a:lnSpc>
              <a:spcBef>
                <a:spcPts val="0"/>
              </a:spcBef>
              <a:spcAft>
                <a:spcPts val="0"/>
              </a:spcAft>
              <a:buClr>
                <a:srgbClr val="7F7F7F"/>
              </a:buClr>
              <a:buSzPts val="700"/>
              <a:buFont typeface="Arial" panose="020B0604020202020204"/>
              <a:buNone/>
            </a:pPr>
            <a:r>
              <a:rPr lang="zh-CN" sz="1400" b="1" i="0" u="none" strike="noStrike" cap="none">
                <a:solidFill>
                  <a:srgbClr val="FFFFFF"/>
                </a:solidFill>
                <a:latin typeface="Arial" panose="020B0604020202020204"/>
                <a:ea typeface="Arial" panose="020B0604020202020204"/>
                <a:cs typeface="Arial" panose="020B0604020202020204"/>
                <a:sym typeface="Arial" panose="020B0604020202020204"/>
              </a:rPr>
              <a:t>片剂</a:t>
            </a:r>
            <a:r>
              <a:rPr lang="zh-CN" sz="1400" b="1" i="0" u="none" strike="noStrike" cap="none" baseline="30000">
                <a:solidFill>
                  <a:srgbClr val="FFFFFF"/>
                </a:solidFill>
                <a:latin typeface="Arial" panose="020B0604020202020204"/>
                <a:ea typeface="Arial" panose="020B0604020202020204"/>
                <a:cs typeface="Arial" panose="020B0604020202020204"/>
                <a:sym typeface="Arial" panose="020B0604020202020204"/>
              </a:rPr>
              <a:t>4</a:t>
            </a:r>
            <a:endParaRPr sz="1600" b="1" i="0" u="none" strike="noStrike" cap="none" baseline="30000">
              <a:solidFill>
                <a:srgbClr val="FFFFFF"/>
              </a:solidFill>
              <a:latin typeface="Arial" panose="020B0604020202020204"/>
              <a:ea typeface="Arial" panose="020B0604020202020204"/>
              <a:cs typeface="Arial" panose="020B0604020202020204"/>
              <a:sym typeface="Arial" panose="020B0604020202020204"/>
            </a:endParaRPr>
          </a:p>
        </p:txBody>
      </p:sp>
      <p:sp>
        <p:nvSpPr>
          <p:cNvPr id="16" name="Google Shape;1164;p19"/>
          <p:cNvSpPr txBox="1"/>
          <p:nvPr/>
        </p:nvSpPr>
        <p:spPr>
          <a:xfrm>
            <a:off x="6898676" y="1782692"/>
            <a:ext cx="1785891" cy="587084"/>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rgbClr val="000000"/>
              </a:buClr>
              <a:buSzPts val="1400"/>
              <a:buFont typeface="Arial" panose="020B0604020202020204"/>
              <a:buNone/>
            </a:pPr>
            <a:r>
              <a:rPr lang="zh-CN" sz="1400" b="0" i="0" u="none" strike="noStrike" cap="none">
                <a:solidFill>
                  <a:schemeClr val="dk1"/>
                </a:solidFill>
                <a:latin typeface="Arial" panose="020B0604020202020204"/>
                <a:ea typeface="Arial" panose="020B0604020202020204"/>
                <a:cs typeface="Arial" panose="020B0604020202020204"/>
                <a:sym typeface="Arial" panose="020B0604020202020204"/>
              </a:rPr>
              <a:t>本品对大鼠</a:t>
            </a:r>
            <a:r>
              <a:rPr lang="zh-CN" sz="1400" b="1" i="0" u="none" strike="noStrike" cap="none">
                <a:solidFill>
                  <a:srgbClr val="C00000"/>
                </a:solidFill>
                <a:latin typeface="Arial" panose="020B0604020202020204"/>
                <a:ea typeface="Arial" panose="020B0604020202020204"/>
                <a:cs typeface="Arial" panose="020B0604020202020204"/>
                <a:sym typeface="Arial" panose="020B0604020202020204"/>
              </a:rPr>
              <a:t>无</a:t>
            </a:r>
            <a:r>
              <a:rPr lang="zh-CN" sz="1400" b="0" i="0" u="none" strike="noStrike" cap="none">
                <a:solidFill>
                  <a:schemeClr val="dk1"/>
                </a:solidFill>
                <a:latin typeface="Arial" panose="020B0604020202020204"/>
                <a:ea typeface="Arial" panose="020B0604020202020204"/>
                <a:cs typeface="Arial" panose="020B0604020202020204"/>
                <a:sym typeface="Arial" panose="020B0604020202020204"/>
              </a:rPr>
              <a:t>致畸胎作用</a:t>
            </a:r>
          </a:p>
        </p:txBody>
      </p:sp>
      <p:sp>
        <p:nvSpPr>
          <p:cNvPr id="17" name="Google Shape;1165;p19"/>
          <p:cNvSpPr/>
          <p:nvPr/>
        </p:nvSpPr>
        <p:spPr>
          <a:xfrm>
            <a:off x="6843661" y="967821"/>
            <a:ext cx="1985280" cy="489218"/>
          </a:xfrm>
          <a:prstGeom prst="rect">
            <a:avLst/>
          </a:prstGeom>
          <a:solidFill>
            <a:schemeClr val="accent5">
              <a:lumMod val="75000"/>
            </a:schemeClr>
          </a:solidFill>
          <a:ln>
            <a:noFill/>
          </a:ln>
        </p:spPr>
        <p:txBody>
          <a:bodyPr spcFirstLastPara="1" wrap="square" lIns="91425" tIns="45700" rIns="91425" bIns="45700" anchor="ctr" anchorCtr="0">
            <a:noAutofit/>
          </a:bodyPr>
          <a:lstStyle/>
          <a:p>
            <a:pPr marL="0" marR="0" lvl="0" indent="0" algn="ctr" rtl="0">
              <a:lnSpc>
                <a:spcPct val="120000"/>
              </a:lnSpc>
              <a:spcBef>
                <a:spcPts val="0"/>
              </a:spcBef>
              <a:spcAft>
                <a:spcPts val="0"/>
              </a:spcAft>
              <a:buClr>
                <a:srgbClr val="7F7F7F"/>
              </a:buClr>
              <a:buSzPts val="700"/>
              <a:buFont typeface="Arial" panose="020B0604020202020204"/>
              <a:buNone/>
            </a:pPr>
            <a:r>
              <a:rPr lang="zh-CN" sz="1400" b="1" i="0" u="none" strike="noStrike" cap="none">
                <a:solidFill>
                  <a:srgbClr val="FFFFFF"/>
                </a:solidFill>
                <a:latin typeface="Arial" panose="020B0604020202020204"/>
                <a:ea typeface="Arial" panose="020B0604020202020204"/>
                <a:cs typeface="Arial" panose="020B0604020202020204"/>
                <a:sym typeface="Arial" panose="020B0604020202020204"/>
              </a:rPr>
              <a:t>阿比多尔</a:t>
            </a:r>
          </a:p>
          <a:p>
            <a:pPr marL="0" marR="0" lvl="0" indent="0" algn="ctr" rtl="0">
              <a:lnSpc>
                <a:spcPct val="120000"/>
              </a:lnSpc>
              <a:spcBef>
                <a:spcPts val="0"/>
              </a:spcBef>
              <a:spcAft>
                <a:spcPts val="0"/>
              </a:spcAft>
              <a:buClr>
                <a:srgbClr val="7F7F7F"/>
              </a:buClr>
              <a:buSzPts val="700"/>
              <a:buFont typeface="Arial" panose="020B0604020202020204"/>
              <a:buNone/>
            </a:pPr>
            <a:r>
              <a:rPr lang="zh-CN" sz="1400" b="1" i="0" u="none" strike="noStrike" cap="none">
                <a:solidFill>
                  <a:srgbClr val="FFFFFF"/>
                </a:solidFill>
                <a:latin typeface="Arial" panose="020B0604020202020204"/>
                <a:ea typeface="Arial" panose="020B0604020202020204"/>
                <a:cs typeface="Arial" panose="020B0604020202020204"/>
                <a:sym typeface="Arial" panose="020B0604020202020204"/>
              </a:rPr>
              <a:t>片剂</a:t>
            </a:r>
            <a:r>
              <a:rPr lang="zh-CN" sz="1400" b="1" i="0" u="none" strike="noStrike" cap="none" baseline="30000">
                <a:solidFill>
                  <a:srgbClr val="FFFFFF"/>
                </a:solidFill>
                <a:latin typeface="Arial" panose="020B0604020202020204"/>
                <a:ea typeface="Arial" panose="020B0604020202020204"/>
                <a:cs typeface="Arial" panose="020B0604020202020204"/>
                <a:sym typeface="Arial" panose="020B0604020202020204"/>
              </a:rPr>
              <a:t>2</a:t>
            </a:r>
            <a:endParaRPr sz="1600" b="1" i="0" u="none" strike="noStrike" cap="none" baseline="30000">
              <a:solidFill>
                <a:srgbClr val="FFFFFF"/>
              </a:solidFill>
              <a:latin typeface="Arial" panose="020B0604020202020204"/>
              <a:ea typeface="Arial" panose="020B0604020202020204"/>
              <a:cs typeface="Arial" panose="020B0604020202020204"/>
              <a:sym typeface="Arial" panose="020B0604020202020204"/>
            </a:endParaRPr>
          </a:p>
        </p:txBody>
      </p:sp>
      <p:sp>
        <p:nvSpPr>
          <p:cNvPr id="18" name="Google Shape;1166;p19"/>
          <p:cNvSpPr/>
          <p:nvPr/>
        </p:nvSpPr>
        <p:spPr>
          <a:xfrm>
            <a:off x="9076763" y="967821"/>
            <a:ext cx="2447636" cy="489218"/>
          </a:xfrm>
          <a:prstGeom prst="rect">
            <a:avLst/>
          </a:prstGeom>
          <a:solidFill>
            <a:srgbClr val="A5A5A5"/>
          </a:solidFill>
          <a:ln>
            <a:noFill/>
          </a:ln>
        </p:spPr>
        <p:txBody>
          <a:bodyPr spcFirstLastPara="1" wrap="square" lIns="91425" tIns="45700" rIns="91425" bIns="45700" anchor="ctr" anchorCtr="0">
            <a:noAutofit/>
          </a:bodyPr>
          <a:lstStyle/>
          <a:p>
            <a:pPr marL="0" marR="0" lvl="0" indent="0" algn="ctr" rtl="0">
              <a:lnSpc>
                <a:spcPct val="120000"/>
              </a:lnSpc>
              <a:spcBef>
                <a:spcPts val="0"/>
              </a:spcBef>
              <a:spcAft>
                <a:spcPts val="0"/>
              </a:spcAft>
              <a:buClr>
                <a:srgbClr val="7F7F7F"/>
              </a:buClr>
              <a:buSzPts val="700"/>
              <a:buFont typeface="Arial" panose="020B0604020202020204"/>
              <a:buNone/>
            </a:pPr>
            <a:r>
              <a:rPr lang="zh-CN" sz="1400" b="1" i="0" u="none" strike="noStrike" cap="none">
                <a:solidFill>
                  <a:srgbClr val="FFFFFF"/>
                </a:solidFill>
                <a:latin typeface="Arial" panose="020B0604020202020204"/>
                <a:ea typeface="Arial" panose="020B0604020202020204"/>
                <a:cs typeface="Arial" panose="020B0604020202020204"/>
                <a:sym typeface="Arial" panose="020B0604020202020204"/>
              </a:rPr>
              <a:t>法维拉韦</a:t>
            </a:r>
          </a:p>
          <a:p>
            <a:pPr marL="0" marR="0" lvl="0" indent="0" algn="ctr" rtl="0">
              <a:lnSpc>
                <a:spcPct val="120000"/>
              </a:lnSpc>
              <a:spcBef>
                <a:spcPts val="0"/>
              </a:spcBef>
              <a:spcAft>
                <a:spcPts val="0"/>
              </a:spcAft>
              <a:buClr>
                <a:srgbClr val="7F7F7F"/>
              </a:buClr>
              <a:buSzPts val="700"/>
              <a:buFont typeface="Arial" panose="020B0604020202020204"/>
              <a:buNone/>
            </a:pPr>
            <a:r>
              <a:rPr lang="zh-CN" sz="1400" b="1" i="0" u="none" strike="noStrike" cap="none">
                <a:solidFill>
                  <a:srgbClr val="FFFFFF"/>
                </a:solidFill>
                <a:latin typeface="Arial" panose="020B0604020202020204"/>
                <a:ea typeface="Arial" panose="020B0604020202020204"/>
                <a:cs typeface="Arial" panose="020B0604020202020204"/>
                <a:sym typeface="Arial" panose="020B0604020202020204"/>
              </a:rPr>
              <a:t>片剂</a:t>
            </a:r>
            <a:r>
              <a:rPr lang="zh-CN" sz="1400" b="1" i="0" u="none" strike="noStrike" cap="none" baseline="30000">
                <a:solidFill>
                  <a:srgbClr val="FFFFFF"/>
                </a:solidFill>
                <a:latin typeface="Arial" panose="020B0604020202020204"/>
                <a:ea typeface="Arial" panose="020B0604020202020204"/>
                <a:cs typeface="Arial" panose="020B0604020202020204"/>
                <a:sym typeface="Arial" panose="020B0604020202020204"/>
              </a:rPr>
              <a:t>3</a:t>
            </a:r>
            <a:endParaRPr sz="1600" b="1" i="0" u="none" strike="noStrike" cap="none" baseline="30000">
              <a:solidFill>
                <a:srgbClr val="FFFFFF"/>
              </a:solidFill>
              <a:latin typeface="Arial" panose="020B0604020202020204"/>
              <a:ea typeface="Arial" panose="020B0604020202020204"/>
              <a:cs typeface="Arial" panose="020B0604020202020204"/>
              <a:sym typeface="Arial" panose="020B0604020202020204"/>
            </a:endParaRPr>
          </a:p>
        </p:txBody>
      </p:sp>
      <p:sp>
        <p:nvSpPr>
          <p:cNvPr id="19" name="Google Shape;1167;p19"/>
          <p:cNvSpPr txBox="1"/>
          <p:nvPr/>
        </p:nvSpPr>
        <p:spPr>
          <a:xfrm>
            <a:off x="9208993" y="5172697"/>
            <a:ext cx="2251522" cy="845616"/>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rgbClr val="000000"/>
              </a:buClr>
              <a:buSzPts val="1400"/>
              <a:buFont typeface="Arial" panose="020B0604020202020204"/>
              <a:buNone/>
            </a:pPr>
            <a:r>
              <a:rPr lang="zh-CN" sz="1400" b="0" i="0" u="none" strike="noStrike" cap="none">
                <a:solidFill>
                  <a:schemeClr val="dk1"/>
                </a:solidFill>
                <a:latin typeface="Arial" panose="020B0604020202020204"/>
                <a:ea typeface="Arial" panose="020B0604020202020204"/>
                <a:cs typeface="Arial" panose="020B0604020202020204"/>
                <a:sym typeface="Arial" panose="020B0604020202020204"/>
              </a:rPr>
              <a:t>在小鼠、大鼠、兔及猴胚胎胎仔发育毒性试验中，法维拉韦均</a:t>
            </a:r>
            <a:r>
              <a:rPr lang="zh-CN" sz="1400" b="1" i="0" u="none" strike="noStrike" cap="none">
                <a:solidFill>
                  <a:srgbClr val="C00000"/>
                </a:solidFill>
                <a:latin typeface="Arial" panose="020B0604020202020204"/>
                <a:ea typeface="Arial" panose="020B0604020202020204"/>
                <a:cs typeface="Arial" panose="020B0604020202020204"/>
                <a:sym typeface="Arial" panose="020B0604020202020204"/>
              </a:rPr>
              <a:t>可见致畸性</a:t>
            </a:r>
          </a:p>
        </p:txBody>
      </p:sp>
      <p:sp>
        <p:nvSpPr>
          <p:cNvPr id="20" name="Google Shape;1168;p19"/>
          <p:cNvSpPr txBox="1"/>
          <p:nvPr/>
        </p:nvSpPr>
        <p:spPr>
          <a:xfrm>
            <a:off x="1864676" y="1723574"/>
            <a:ext cx="2276922" cy="846386"/>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400"/>
              <a:buFont typeface="Arial" panose="020B0604020202020204"/>
              <a:buNone/>
            </a:pPr>
            <a:r>
              <a:rPr lang="zh-CN" sz="1400" b="1" i="0" u="none" strike="noStrike" cap="none">
                <a:solidFill>
                  <a:srgbClr val="C00000"/>
                </a:solidFill>
                <a:latin typeface="Arial" panose="020B0604020202020204"/>
                <a:ea typeface="Arial" panose="020B0604020202020204"/>
                <a:cs typeface="Arial" panose="020B0604020202020204"/>
                <a:sym typeface="Arial" panose="020B0604020202020204"/>
              </a:rPr>
              <a:t>未见</a:t>
            </a:r>
            <a:r>
              <a:rPr lang="zh-CN" sz="1400" b="0" i="0" u="none" strike="noStrike" cap="none">
                <a:solidFill>
                  <a:schemeClr val="dk1"/>
                </a:solidFill>
                <a:latin typeface="Arial" panose="020B0604020202020204"/>
                <a:ea typeface="Arial" panose="020B0604020202020204"/>
                <a:cs typeface="Arial" panose="020B0604020202020204"/>
                <a:sym typeface="Arial" panose="020B0604020202020204"/>
              </a:rPr>
              <a:t>对生育力、交配行为或早期胚胎发育的影响</a:t>
            </a:r>
            <a:endParaRPr sz="1400" b="0"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Clr>
                <a:srgbClr val="000000"/>
              </a:buClr>
              <a:buSzPts val="700"/>
              <a:buFont typeface="Arial" panose="020B0604020202020204"/>
              <a:buNone/>
            </a:pPr>
            <a:r>
              <a:rPr lang="zh-CN" sz="700" b="0" i="0" u="none" strike="noStrike" cap="none">
                <a:solidFill>
                  <a:schemeClr val="dk1"/>
                </a:solidFill>
                <a:latin typeface="Arial" panose="020B0604020202020204"/>
                <a:ea typeface="Arial" panose="020B0604020202020204"/>
                <a:cs typeface="Arial" panose="020B0604020202020204"/>
                <a:sym typeface="Arial" panose="020B0604020202020204"/>
              </a:rPr>
              <a:t>雌性大鼠自交配前2周至妊娠第7天，雄性大鼠自交配前4周至交配期间给予玛巴洛沙韦20、200或1000mg/kg/天</a:t>
            </a:r>
            <a:endParaRPr sz="7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1" name="Google Shape;1169;p19"/>
          <p:cNvSpPr txBox="1"/>
          <p:nvPr/>
        </p:nvSpPr>
        <p:spPr>
          <a:xfrm>
            <a:off x="1864676" y="2732344"/>
            <a:ext cx="2238821" cy="1169551"/>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400"/>
              <a:buFont typeface="Arial" panose="020B0604020202020204"/>
              <a:buNone/>
            </a:pPr>
            <a:r>
              <a:rPr lang="zh-CN" sz="1400" b="0" i="0" u="none" strike="noStrike" cap="none">
                <a:solidFill>
                  <a:schemeClr val="dk1"/>
                </a:solidFill>
                <a:latin typeface="Arial" panose="020B0604020202020204"/>
                <a:ea typeface="Arial" panose="020B0604020202020204"/>
                <a:cs typeface="Arial" panose="020B0604020202020204"/>
                <a:sym typeface="Arial" panose="020B0604020202020204"/>
              </a:rPr>
              <a:t>1000mg/kg/天：</a:t>
            </a:r>
            <a:r>
              <a:rPr lang="zh-CN" sz="1400" b="1" i="0" u="none" strike="noStrike" cap="none">
                <a:solidFill>
                  <a:srgbClr val="C00000"/>
                </a:solidFill>
                <a:latin typeface="Arial" panose="020B0604020202020204"/>
                <a:ea typeface="Arial" panose="020B0604020202020204"/>
                <a:cs typeface="Arial" panose="020B0604020202020204"/>
                <a:sym typeface="Arial" panose="020B0604020202020204"/>
              </a:rPr>
              <a:t>可见</a:t>
            </a:r>
            <a:r>
              <a:rPr lang="zh-CN" sz="1400" b="0" i="0" u="none" strike="noStrike" cap="none">
                <a:solidFill>
                  <a:schemeClr val="dk1"/>
                </a:solidFill>
                <a:latin typeface="Arial" panose="020B0604020202020204"/>
                <a:ea typeface="Arial" panose="020B0604020202020204"/>
                <a:cs typeface="Arial" panose="020B0604020202020204"/>
                <a:sym typeface="Arial" panose="020B0604020202020204"/>
              </a:rPr>
              <a:t>胎仔骨骼变异</a:t>
            </a:r>
            <a:endParaRPr sz="1400" b="0"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Clr>
                <a:srgbClr val="000000"/>
              </a:buClr>
              <a:buSzPts val="1400"/>
              <a:buFont typeface="Arial" panose="020B0604020202020204"/>
              <a:buNone/>
            </a:pPr>
            <a:r>
              <a:rPr lang="zh-CN" sz="1400" b="0" i="0" u="none" strike="noStrike" cap="none">
                <a:solidFill>
                  <a:schemeClr val="dk1"/>
                </a:solidFill>
                <a:latin typeface="Arial" panose="020B0604020202020204"/>
                <a:ea typeface="Arial" panose="020B0604020202020204"/>
                <a:cs typeface="Arial" panose="020B0604020202020204"/>
                <a:sym typeface="Arial" panose="020B0604020202020204"/>
              </a:rPr>
              <a:t>100mg/kg/天：</a:t>
            </a:r>
            <a:r>
              <a:rPr lang="zh-CN" sz="1400" b="1" i="0" u="none" strike="noStrike" cap="none">
                <a:solidFill>
                  <a:srgbClr val="C00000"/>
                </a:solidFill>
                <a:latin typeface="Arial" panose="020B0604020202020204"/>
                <a:ea typeface="Arial" panose="020B0604020202020204"/>
                <a:cs typeface="Arial" panose="020B0604020202020204"/>
                <a:sym typeface="Arial" panose="020B0604020202020204"/>
              </a:rPr>
              <a:t>未见</a:t>
            </a:r>
            <a:r>
              <a:rPr lang="zh-CN" sz="1400" b="0" i="0" u="none" strike="noStrike" cap="none">
                <a:solidFill>
                  <a:schemeClr val="dk1"/>
                </a:solidFill>
                <a:latin typeface="Arial" panose="020B0604020202020204"/>
                <a:ea typeface="Arial" panose="020B0604020202020204"/>
                <a:cs typeface="Arial" panose="020B0604020202020204"/>
                <a:sym typeface="Arial" panose="020B0604020202020204"/>
              </a:rPr>
              <a:t>母体毒性或胚胎/胎仔不良影响</a:t>
            </a:r>
            <a:endParaRPr sz="1400" b="0"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Clr>
                <a:srgbClr val="000000"/>
              </a:buClr>
              <a:buSzPts val="700"/>
              <a:buFont typeface="Arial" panose="020B0604020202020204"/>
              <a:buNone/>
            </a:pPr>
            <a:r>
              <a:rPr lang="zh-CN" sz="700" b="0" i="0" u="none" strike="noStrike" cap="none">
                <a:solidFill>
                  <a:schemeClr val="dk1"/>
                </a:solidFill>
                <a:latin typeface="Arial" panose="020B0604020202020204"/>
                <a:ea typeface="Arial" panose="020B0604020202020204"/>
                <a:cs typeface="Arial" panose="020B0604020202020204"/>
                <a:sym typeface="Arial" panose="020B0604020202020204"/>
              </a:rPr>
              <a:t>兔自妊娠第7天至第19天经口给予玛巴洛沙韦30、100或1000mg/kg/天</a:t>
            </a:r>
          </a:p>
        </p:txBody>
      </p:sp>
      <p:sp>
        <p:nvSpPr>
          <p:cNvPr id="22" name="Google Shape;1170;p19"/>
          <p:cNvSpPr txBox="1"/>
          <p:nvPr/>
        </p:nvSpPr>
        <p:spPr>
          <a:xfrm>
            <a:off x="1864676" y="4072179"/>
            <a:ext cx="2175322" cy="738664"/>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400"/>
              <a:buFont typeface="Arial" panose="020B0604020202020204"/>
              <a:buNone/>
            </a:pPr>
            <a:r>
              <a:rPr lang="zh-CN" sz="1400" b="1" i="0" u="none" strike="noStrike" cap="none">
                <a:solidFill>
                  <a:srgbClr val="C00000"/>
                </a:solidFill>
                <a:latin typeface="Arial" panose="020B0604020202020204"/>
                <a:ea typeface="Arial" panose="020B0604020202020204"/>
                <a:cs typeface="Arial" panose="020B0604020202020204"/>
                <a:sym typeface="Arial" panose="020B0604020202020204"/>
              </a:rPr>
              <a:t>未见</a:t>
            </a:r>
            <a:r>
              <a:rPr lang="zh-CN" sz="1400" b="0" i="0" u="none" strike="noStrike" cap="none">
                <a:solidFill>
                  <a:schemeClr val="dk1"/>
                </a:solidFill>
                <a:latin typeface="Arial" panose="020B0604020202020204"/>
                <a:ea typeface="Arial" panose="020B0604020202020204"/>
                <a:cs typeface="Arial" panose="020B0604020202020204"/>
                <a:sym typeface="Arial" panose="020B0604020202020204"/>
              </a:rPr>
              <a:t>对胚胎/胎仔的不良影响</a:t>
            </a:r>
            <a:endParaRPr sz="1400" b="0"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Clr>
                <a:srgbClr val="000000"/>
              </a:buClr>
              <a:buSzPts val="700"/>
              <a:buFont typeface="Arial" panose="020B0604020202020204"/>
              <a:buNone/>
            </a:pPr>
            <a:r>
              <a:rPr lang="zh-CN" sz="700" b="0" i="0" u="none" strike="noStrike" cap="none">
                <a:solidFill>
                  <a:schemeClr val="dk1"/>
                </a:solidFill>
                <a:latin typeface="Arial" panose="020B0604020202020204"/>
                <a:ea typeface="Arial" panose="020B0604020202020204"/>
                <a:cs typeface="Arial" panose="020B0604020202020204"/>
                <a:sym typeface="Arial" panose="020B0604020202020204"/>
              </a:rPr>
              <a:t>大鼠自妊娠第6天至第17天经口给予玛巴洛沙韦20、 200或1000mg/kg/天</a:t>
            </a:r>
            <a:endParaRPr sz="7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3" name="Google Shape;1171;p19"/>
          <p:cNvSpPr txBox="1"/>
          <p:nvPr/>
        </p:nvSpPr>
        <p:spPr>
          <a:xfrm>
            <a:off x="1890076" y="5113579"/>
            <a:ext cx="1919849" cy="52322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400"/>
              <a:buFont typeface="Arial" panose="020B0604020202020204"/>
              <a:buNone/>
            </a:pPr>
            <a:r>
              <a:rPr lang="zh-CN" sz="1400" b="0" i="0" u="none" strike="noStrike" cap="none">
                <a:solidFill>
                  <a:schemeClr val="dk1"/>
                </a:solidFill>
                <a:latin typeface="Arial" panose="020B0604020202020204"/>
                <a:ea typeface="Arial" panose="020B0604020202020204"/>
                <a:cs typeface="Arial" panose="020B0604020202020204"/>
                <a:sym typeface="Arial" panose="020B0604020202020204"/>
              </a:rPr>
              <a:t>子代</a:t>
            </a:r>
            <a:r>
              <a:rPr lang="zh-CN" sz="1400" b="1" i="0" u="none" strike="noStrike" cap="none">
                <a:solidFill>
                  <a:srgbClr val="C00000"/>
                </a:solidFill>
                <a:latin typeface="Arial" panose="020B0604020202020204"/>
                <a:ea typeface="Arial" panose="020B0604020202020204"/>
                <a:cs typeface="Arial" panose="020B0604020202020204"/>
                <a:sym typeface="Arial" panose="020B0604020202020204"/>
              </a:rPr>
              <a:t>未见</a:t>
            </a:r>
            <a:r>
              <a:rPr lang="zh-CN" sz="1400" b="0" i="0" u="none" strike="noStrike" cap="none">
                <a:solidFill>
                  <a:schemeClr val="dk1"/>
                </a:solidFill>
                <a:latin typeface="Arial" panose="020B0604020202020204"/>
                <a:ea typeface="Arial" panose="020B0604020202020204"/>
                <a:cs typeface="Arial" panose="020B0604020202020204"/>
                <a:sym typeface="Arial" panose="020B0604020202020204"/>
              </a:rPr>
              <a:t>明显影响</a:t>
            </a:r>
            <a:br>
              <a:rPr lang="zh-CN" sz="1200" b="1" i="0" u="none" strike="noStrike" cap="none">
                <a:solidFill>
                  <a:schemeClr val="dk1"/>
                </a:solidFill>
                <a:latin typeface="Arial" panose="020B0604020202020204"/>
                <a:ea typeface="Arial" panose="020B0604020202020204"/>
                <a:cs typeface="Arial" panose="020B0604020202020204"/>
                <a:sym typeface="Arial" panose="020B0604020202020204"/>
              </a:rPr>
            </a:br>
            <a:r>
              <a:rPr lang="zh-CN" sz="700" b="0" i="0" u="none" strike="noStrike" cap="none">
                <a:solidFill>
                  <a:schemeClr val="dk1"/>
                </a:solidFill>
                <a:latin typeface="Arial" panose="020B0604020202020204"/>
                <a:ea typeface="Arial" panose="020B0604020202020204"/>
                <a:cs typeface="Arial" panose="020B0604020202020204"/>
                <a:sym typeface="Arial" panose="020B0604020202020204"/>
              </a:rPr>
              <a:t>大鼠自妊娠第6 天至产后/哺乳期第 20 天经口给予玛巴洛沙韦 20、200或1000mg/kg/天</a:t>
            </a:r>
            <a:endParaRPr sz="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4" name="Google Shape;1172;p19"/>
          <p:cNvSpPr/>
          <p:nvPr/>
        </p:nvSpPr>
        <p:spPr>
          <a:xfrm>
            <a:off x="4521635" y="967821"/>
            <a:ext cx="2093495" cy="489218"/>
          </a:xfrm>
          <a:prstGeom prst="rect">
            <a:avLst/>
          </a:prstGeom>
          <a:solidFill>
            <a:srgbClr val="0180B5"/>
          </a:solidFill>
          <a:ln>
            <a:noFill/>
          </a:ln>
        </p:spPr>
        <p:txBody>
          <a:bodyPr spcFirstLastPara="1" wrap="square" lIns="91425" tIns="45700" rIns="91425" bIns="45700" anchor="ctr" anchorCtr="0">
            <a:noAutofit/>
          </a:bodyPr>
          <a:lstStyle/>
          <a:p>
            <a:pPr marL="0" marR="0" lvl="0" indent="0" algn="ctr" rtl="0">
              <a:lnSpc>
                <a:spcPct val="120000"/>
              </a:lnSpc>
              <a:spcBef>
                <a:spcPts val="0"/>
              </a:spcBef>
              <a:spcAft>
                <a:spcPts val="0"/>
              </a:spcAft>
              <a:buClr>
                <a:srgbClr val="7F7F7F"/>
              </a:buClr>
              <a:buSzPts val="700"/>
              <a:buFont typeface="Arial" panose="020B0604020202020204"/>
              <a:buNone/>
            </a:pPr>
            <a:r>
              <a:rPr lang="zh-CN" sz="1400" b="1" i="0" u="none" strike="noStrike" cap="none">
                <a:solidFill>
                  <a:srgbClr val="FFFFFF"/>
                </a:solidFill>
                <a:latin typeface="Arial" panose="020B0604020202020204"/>
                <a:ea typeface="Arial" panose="020B0604020202020204"/>
                <a:cs typeface="Arial" panose="020B0604020202020204"/>
                <a:sym typeface="Arial" panose="020B0604020202020204"/>
              </a:rPr>
              <a:t>奥司他韦</a:t>
            </a:r>
          </a:p>
          <a:p>
            <a:pPr marL="0" marR="0" lvl="0" indent="0" algn="ctr" rtl="0">
              <a:lnSpc>
                <a:spcPct val="120000"/>
              </a:lnSpc>
              <a:spcBef>
                <a:spcPts val="0"/>
              </a:spcBef>
              <a:spcAft>
                <a:spcPts val="0"/>
              </a:spcAft>
              <a:buClr>
                <a:srgbClr val="7F7F7F"/>
              </a:buClr>
              <a:buSzPts val="700"/>
              <a:buFont typeface="Arial" panose="020B0604020202020204"/>
              <a:buNone/>
            </a:pPr>
            <a:r>
              <a:rPr lang="zh-CN" sz="1400" b="1" i="0" u="none" strike="noStrike" cap="none">
                <a:solidFill>
                  <a:srgbClr val="FFFFFF"/>
                </a:solidFill>
                <a:latin typeface="Arial" panose="020B0604020202020204"/>
                <a:ea typeface="Arial" panose="020B0604020202020204"/>
                <a:cs typeface="Arial" panose="020B0604020202020204"/>
                <a:sym typeface="Arial" panose="020B0604020202020204"/>
              </a:rPr>
              <a:t>胶囊</a:t>
            </a:r>
            <a:r>
              <a:rPr lang="zh-CN" sz="1400" b="1" i="0" u="none" strike="noStrike" cap="none" baseline="30000">
                <a:solidFill>
                  <a:srgbClr val="FFFFFF"/>
                </a:solidFill>
                <a:latin typeface="Arial" panose="020B0604020202020204"/>
                <a:ea typeface="Arial" panose="020B0604020202020204"/>
                <a:cs typeface="Arial" panose="020B0604020202020204"/>
                <a:sym typeface="Arial" panose="020B0604020202020204"/>
              </a:rPr>
              <a:t>1</a:t>
            </a:r>
            <a:endParaRPr sz="1600" b="1" i="0" u="none" strike="noStrike" cap="none" baseline="30000">
              <a:solidFill>
                <a:srgbClr val="FFFFFF"/>
              </a:solidFill>
              <a:latin typeface="Arial" panose="020B0604020202020204"/>
              <a:ea typeface="Arial" panose="020B0604020202020204"/>
              <a:cs typeface="Arial" panose="020B0604020202020204"/>
              <a:sym typeface="Arial" panose="020B0604020202020204"/>
            </a:endParaRPr>
          </a:p>
        </p:txBody>
      </p:sp>
      <p:sp>
        <p:nvSpPr>
          <p:cNvPr id="25" name="Google Shape;1173;p19"/>
          <p:cNvSpPr txBox="1"/>
          <p:nvPr/>
        </p:nvSpPr>
        <p:spPr>
          <a:xfrm>
            <a:off x="4591650" y="1782692"/>
            <a:ext cx="2149922" cy="658257"/>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400"/>
              <a:buFont typeface="Arial" panose="020B0604020202020204"/>
              <a:buNone/>
            </a:pPr>
            <a:r>
              <a:rPr lang="zh-CN" sz="1400" b="0" i="0" u="none" strike="noStrike" cap="none">
                <a:solidFill>
                  <a:schemeClr val="dk1"/>
                </a:solidFill>
                <a:latin typeface="Arial" panose="020B0604020202020204"/>
                <a:ea typeface="Arial" panose="020B0604020202020204"/>
                <a:cs typeface="Arial" panose="020B0604020202020204"/>
                <a:sym typeface="Arial" panose="020B0604020202020204"/>
              </a:rPr>
              <a:t>对雌性和雄性大鼠的生育力均</a:t>
            </a:r>
            <a:r>
              <a:rPr lang="zh-CN" sz="1400" b="1" i="0" u="none" strike="noStrike" cap="none">
                <a:solidFill>
                  <a:srgbClr val="C00000"/>
                </a:solidFill>
                <a:latin typeface="Arial" panose="020B0604020202020204"/>
                <a:ea typeface="Arial" panose="020B0604020202020204"/>
                <a:cs typeface="Arial" panose="020B0604020202020204"/>
                <a:sym typeface="Arial" panose="020B0604020202020204"/>
              </a:rPr>
              <a:t>未见</a:t>
            </a:r>
            <a:r>
              <a:rPr lang="zh-CN" sz="1400" b="0" i="0" u="none" strike="noStrike" cap="none">
                <a:solidFill>
                  <a:schemeClr val="dk1"/>
                </a:solidFill>
                <a:latin typeface="Arial" panose="020B0604020202020204"/>
                <a:ea typeface="Arial" panose="020B0604020202020204"/>
                <a:cs typeface="Arial" panose="020B0604020202020204"/>
                <a:sym typeface="Arial" panose="020B0604020202020204"/>
              </a:rPr>
              <a:t>不良影响</a:t>
            </a:r>
          </a:p>
          <a:p>
            <a:pPr marL="0" marR="0" lvl="0" indent="0" algn="l" rtl="0">
              <a:lnSpc>
                <a:spcPct val="120000"/>
              </a:lnSpc>
              <a:spcBef>
                <a:spcPts val="0"/>
              </a:spcBef>
              <a:spcAft>
                <a:spcPts val="0"/>
              </a:spcAft>
              <a:buClr>
                <a:srgbClr val="000000"/>
              </a:buClr>
              <a:buSzPts val="800"/>
              <a:buFont typeface="Arial" panose="020B0604020202020204"/>
              <a:buNone/>
            </a:pPr>
            <a:r>
              <a:rPr lang="zh-CN" sz="800" b="0" i="0" u="none" strike="noStrike" cap="none">
                <a:solidFill>
                  <a:schemeClr val="dk1"/>
                </a:solidFill>
                <a:latin typeface="Arial" panose="020B0604020202020204"/>
                <a:ea typeface="Arial" panose="020B0604020202020204"/>
                <a:cs typeface="Arial" panose="020B0604020202020204"/>
                <a:sym typeface="Arial" panose="020B0604020202020204"/>
              </a:rPr>
              <a:t>奥司他韦1500 mg/kg</a:t>
            </a:r>
            <a:endParaRPr sz="800" b="1"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6" name="Google Shape;1174;p19"/>
          <p:cNvSpPr txBox="1"/>
          <p:nvPr/>
        </p:nvSpPr>
        <p:spPr>
          <a:xfrm>
            <a:off x="4617050" y="4131297"/>
            <a:ext cx="2099122" cy="646331"/>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400"/>
              <a:buFont typeface="Arial" panose="020B0604020202020204"/>
              <a:buNone/>
            </a:pPr>
            <a:r>
              <a:rPr lang="zh-CN" sz="1400" b="1" i="0" u="none" strike="noStrike" cap="none">
                <a:solidFill>
                  <a:srgbClr val="C00000"/>
                </a:solidFill>
                <a:latin typeface="Arial" panose="020B0604020202020204"/>
                <a:ea typeface="Arial" panose="020B0604020202020204"/>
                <a:cs typeface="Arial" panose="020B0604020202020204"/>
                <a:sym typeface="Arial" panose="020B0604020202020204"/>
              </a:rPr>
              <a:t>未见</a:t>
            </a:r>
            <a:r>
              <a:rPr lang="zh-CN" sz="1400" b="0" i="0" u="none" strike="noStrike" cap="none">
                <a:solidFill>
                  <a:schemeClr val="dk1"/>
                </a:solidFill>
                <a:latin typeface="Arial" panose="020B0604020202020204"/>
                <a:ea typeface="Arial" panose="020B0604020202020204"/>
                <a:cs typeface="Arial" panose="020B0604020202020204"/>
                <a:sym typeface="Arial" panose="020B0604020202020204"/>
              </a:rPr>
              <a:t>对大鼠和小鼠胚胎-胎仔发育产生影响</a:t>
            </a:r>
            <a:endParaRPr sz="1400" b="0"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Clr>
                <a:srgbClr val="000000"/>
              </a:buClr>
              <a:buSzPts val="800"/>
              <a:buFont typeface="Arial" panose="020B0604020202020204"/>
              <a:buNone/>
            </a:pPr>
            <a:r>
              <a:rPr lang="zh-CN" sz="800" b="0" i="0" u="none" strike="noStrike" cap="none">
                <a:solidFill>
                  <a:schemeClr val="dk1"/>
                </a:solidFill>
                <a:latin typeface="Arial" panose="020B0604020202020204"/>
                <a:ea typeface="Arial" panose="020B0604020202020204"/>
                <a:cs typeface="Arial" panose="020B0604020202020204"/>
                <a:sym typeface="Arial" panose="020B0604020202020204"/>
              </a:rPr>
              <a:t>奥司他韦1500 mg/kg</a:t>
            </a:r>
            <a:endParaRPr sz="7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7" name="Google Shape;1175;p19"/>
          <p:cNvSpPr txBox="1"/>
          <p:nvPr/>
        </p:nvSpPr>
        <p:spPr>
          <a:xfrm>
            <a:off x="4617050" y="5172697"/>
            <a:ext cx="2099122" cy="646331"/>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400"/>
              <a:buFont typeface="Arial" panose="020B0604020202020204"/>
              <a:buNone/>
            </a:pPr>
            <a:r>
              <a:rPr lang="zh-CN" sz="1400" b="0" i="0" u="none" strike="noStrike" cap="none">
                <a:solidFill>
                  <a:schemeClr val="dk1"/>
                </a:solidFill>
                <a:latin typeface="Arial" panose="020B0604020202020204"/>
                <a:ea typeface="Arial" panose="020B0604020202020204"/>
                <a:cs typeface="Arial" panose="020B0604020202020204"/>
                <a:sym typeface="Arial" panose="020B0604020202020204"/>
              </a:rPr>
              <a:t>大鼠围产期</a:t>
            </a:r>
            <a:r>
              <a:rPr lang="zh-CN" sz="1400" b="1" i="0" u="none" strike="noStrike" cap="none">
                <a:solidFill>
                  <a:srgbClr val="C00000"/>
                </a:solidFill>
                <a:latin typeface="Arial" panose="020B0604020202020204"/>
                <a:ea typeface="Arial" panose="020B0604020202020204"/>
                <a:cs typeface="Arial" panose="020B0604020202020204"/>
                <a:sym typeface="Arial" panose="020B0604020202020204"/>
              </a:rPr>
              <a:t>可引起分娩时间延长</a:t>
            </a:r>
            <a:endParaRPr sz="1400" b="1" i="0" u="none" strike="noStrike" cap="none">
              <a:solidFill>
                <a:srgbClr val="C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Clr>
                <a:srgbClr val="000000"/>
              </a:buClr>
              <a:buSzPts val="800"/>
              <a:buFont typeface="Arial" panose="020B0604020202020204"/>
              <a:buNone/>
            </a:pPr>
            <a:r>
              <a:rPr lang="zh-CN" sz="800" b="0" i="0" u="none" strike="noStrike" cap="none">
                <a:solidFill>
                  <a:schemeClr val="dk1"/>
                </a:solidFill>
                <a:latin typeface="Arial" panose="020B0604020202020204"/>
                <a:ea typeface="Arial" panose="020B0604020202020204"/>
                <a:cs typeface="Arial" panose="020B0604020202020204"/>
                <a:sym typeface="Arial" panose="020B0604020202020204"/>
              </a:rPr>
              <a:t>奥司他韦1500 mg/kg</a:t>
            </a:r>
            <a:endParaRPr sz="7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8" name="Google Shape;1176;p19"/>
          <p:cNvSpPr txBox="1"/>
          <p:nvPr/>
        </p:nvSpPr>
        <p:spPr>
          <a:xfrm>
            <a:off x="9208993" y="1782692"/>
            <a:ext cx="2240866" cy="2077492"/>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400"/>
              <a:buFont typeface="Arial" panose="020B0604020202020204"/>
              <a:buNone/>
            </a:pPr>
            <a:r>
              <a:rPr lang="zh-CN" sz="1400" b="0" i="0" u="none" strike="noStrike" cap="none">
                <a:solidFill>
                  <a:schemeClr val="dk1"/>
                </a:solidFill>
                <a:latin typeface="Arial" panose="020B0604020202020204"/>
                <a:ea typeface="Arial" panose="020B0604020202020204"/>
                <a:cs typeface="Arial" panose="020B0604020202020204"/>
                <a:sym typeface="Arial" panose="020B0604020202020204"/>
              </a:rPr>
              <a:t>雄性动物</a:t>
            </a:r>
            <a:r>
              <a:rPr lang="zh-CN" sz="1400" b="1" i="0" u="none" strike="noStrike" cap="none">
                <a:solidFill>
                  <a:srgbClr val="C00000"/>
                </a:solidFill>
                <a:latin typeface="Arial" panose="020B0604020202020204"/>
                <a:ea typeface="Arial" panose="020B0604020202020204"/>
                <a:cs typeface="Arial" panose="020B0604020202020204"/>
                <a:sym typeface="Arial" panose="020B0604020202020204"/>
              </a:rPr>
              <a:t>可见</a:t>
            </a:r>
            <a:r>
              <a:rPr lang="zh-CN" sz="1400" b="0" i="0" u="none" strike="noStrike" cap="none">
                <a:solidFill>
                  <a:schemeClr val="dk1"/>
                </a:solidFill>
                <a:latin typeface="Arial" panose="020B0604020202020204"/>
                <a:ea typeface="Arial" panose="020B0604020202020204"/>
                <a:cs typeface="Arial" panose="020B0604020202020204"/>
                <a:sym typeface="Arial" panose="020B0604020202020204"/>
              </a:rPr>
              <a:t>精子活力及运动精子数量减少，</a:t>
            </a:r>
            <a:endParaRPr sz="1400" b="0"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600"/>
              </a:spcBef>
              <a:spcAft>
                <a:spcPts val="0"/>
              </a:spcAft>
              <a:buClr>
                <a:srgbClr val="000000"/>
              </a:buClr>
              <a:buSzPts val="1400"/>
              <a:buFont typeface="Arial" panose="020B0604020202020204"/>
              <a:buNone/>
            </a:pPr>
            <a:r>
              <a:rPr lang="zh-CN" sz="1400" b="0" i="0" u="none" strike="noStrike" cap="none">
                <a:solidFill>
                  <a:schemeClr val="dk1"/>
                </a:solidFill>
                <a:latin typeface="Arial" panose="020B0604020202020204"/>
                <a:ea typeface="Arial" panose="020B0604020202020204"/>
                <a:cs typeface="Arial" panose="020B0604020202020204"/>
                <a:sym typeface="Arial" panose="020B0604020202020204"/>
              </a:rPr>
              <a:t>雌性动物</a:t>
            </a:r>
            <a:r>
              <a:rPr lang="zh-CN" sz="1400" b="1" i="0" u="none" strike="noStrike" cap="none">
                <a:solidFill>
                  <a:srgbClr val="C00000"/>
                </a:solidFill>
                <a:latin typeface="Arial" panose="020B0604020202020204"/>
                <a:ea typeface="Arial" panose="020B0604020202020204"/>
                <a:cs typeface="Arial" panose="020B0604020202020204"/>
                <a:sym typeface="Arial" panose="020B0604020202020204"/>
              </a:rPr>
              <a:t>可见</a:t>
            </a:r>
            <a:r>
              <a:rPr lang="zh-CN" sz="1400" b="0" i="0" u="none" strike="noStrike" cap="none">
                <a:solidFill>
                  <a:schemeClr val="dk1"/>
                </a:solidFill>
                <a:latin typeface="Arial" panose="020B0604020202020204"/>
                <a:ea typeface="Arial" panose="020B0604020202020204"/>
                <a:cs typeface="Arial" panose="020B0604020202020204"/>
                <a:sym typeface="Arial" panose="020B0604020202020204"/>
              </a:rPr>
              <a:t>胚胎着床丢失率增加</a:t>
            </a:r>
            <a:endParaRPr sz="1400" b="0"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600"/>
              </a:spcBef>
              <a:spcAft>
                <a:spcPts val="0"/>
              </a:spcAft>
              <a:buClr>
                <a:srgbClr val="000000"/>
              </a:buClr>
              <a:buSzPts val="1400"/>
              <a:buFont typeface="Arial" panose="020B0604020202020204"/>
              <a:buNone/>
            </a:pPr>
            <a:r>
              <a:rPr lang="zh-CN" sz="1400" b="0" i="0" u="none" strike="noStrike" cap="none">
                <a:solidFill>
                  <a:schemeClr val="dk1"/>
                </a:solidFill>
                <a:latin typeface="Arial" panose="020B0604020202020204"/>
                <a:ea typeface="Arial" panose="020B0604020202020204"/>
                <a:cs typeface="Arial" panose="020B0604020202020204"/>
                <a:sym typeface="Arial" panose="020B0604020202020204"/>
              </a:rPr>
              <a:t>雌、雄动物生育力</a:t>
            </a:r>
            <a:r>
              <a:rPr lang="zh-CN" sz="1400" b="1" i="0" u="none" strike="noStrike" cap="none">
                <a:solidFill>
                  <a:srgbClr val="C00000"/>
                </a:solidFill>
                <a:latin typeface="Arial" panose="020B0604020202020204"/>
                <a:ea typeface="Arial" panose="020B0604020202020204"/>
                <a:cs typeface="Arial" panose="020B0604020202020204"/>
                <a:sym typeface="Arial" panose="020B0604020202020204"/>
              </a:rPr>
              <a:t>未见毒性反应剂量</a:t>
            </a:r>
            <a:r>
              <a:rPr lang="zh-CN" sz="1400" b="0" i="0" u="none" strike="noStrike" cap="none">
                <a:solidFill>
                  <a:schemeClr val="dk1"/>
                </a:solidFill>
                <a:latin typeface="Arial" panose="020B0604020202020204"/>
                <a:ea typeface="Arial" panose="020B0604020202020204"/>
                <a:cs typeface="Arial" panose="020B0604020202020204"/>
                <a:sym typeface="Arial" panose="020B0604020202020204"/>
              </a:rPr>
              <a:t>(NOAEL)为</a:t>
            </a:r>
            <a:r>
              <a:rPr lang="zh-CN" sz="1400" b="1" i="0" u="none" strike="noStrike" cap="none">
                <a:solidFill>
                  <a:srgbClr val="C00000"/>
                </a:solidFill>
                <a:latin typeface="Arial" panose="020B0604020202020204"/>
                <a:ea typeface="Arial" panose="020B0604020202020204"/>
                <a:cs typeface="Arial" panose="020B0604020202020204"/>
                <a:sym typeface="Arial" panose="020B0604020202020204"/>
              </a:rPr>
              <a:t>10mg/kg/天</a:t>
            </a:r>
            <a:endParaRPr sz="1400" b="1" i="0" u="none" strike="noStrike" cap="none">
              <a:solidFill>
                <a:srgbClr val="C00000"/>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600"/>
              </a:spcBef>
              <a:spcAft>
                <a:spcPts val="0"/>
              </a:spcAft>
              <a:buClr>
                <a:srgbClr val="000000"/>
              </a:buClr>
              <a:buSzPts val="800"/>
              <a:buFont typeface="Arial" panose="020B0604020202020204"/>
              <a:buNone/>
            </a:pPr>
            <a:r>
              <a:rPr lang="zh-CN" sz="800" b="0" i="0" u="none" strike="noStrike" cap="none">
                <a:solidFill>
                  <a:schemeClr val="dk1"/>
                </a:solidFill>
                <a:latin typeface="Arial" panose="020B0604020202020204"/>
                <a:ea typeface="Arial" panose="020B0604020202020204"/>
                <a:cs typeface="Arial" panose="020B0604020202020204"/>
                <a:sym typeface="Arial" panose="020B0604020202020204"/>
              </a:rPr>
              <a:t>在大鼠生育力和早期胚胎发育毒性试验中，雌、雄大鼠给予法维拉韦≥30mg/kg/天</a:t>
            </a:r>
            <a:endParaRPr sz="800" b="1"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9" name="Google Shape;1177;p19"/>
          <p:cNvSpPr txBox="1"/>
          <p:nvPr/>
        </p:nvSpPr>
        <p:spPr>
          <a:xfrm>
            <a:off x="9208993" y="4131297"/>
            <a:ext cx="2198240" cy="769441"/>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400"/>
              <a:buFont typeface="Arial" panose="020B0604020202020204"/>
              <a:buNone/>
            </a:pPr>
            <a:r>
              <a:rPr lang="zh-CN" sz="1400" b="0" i="0" u="none" strike="noStrike" cap="none">
                <a:solidFill>
                  <a:schemeClr val="dk1"/>
                </a:solidFill>
                <a:latin typeface="Arial" panose="020B0604020202020204"/>
                <a:ea typeface="Arial" panose="020B0604020202020204"/>
                <a:cs typeface="Arial" panose="020B0604020202020204"/>
                <a:sym typeface="Arial" panose="020B0604020202020204"/>
              </a:rPr>
              <a:t>妊娠大鼠</a:t>
            </a:r>
            <a:r>
              <a:rPr lang="zh-CN" sz="1400" b="1" i="0" u="none" strike="noStrike" cap="none">
                <a:solidFill>
                  <a:srgbClr val="C00000"/>
                </a:solidFill>
                <a:latin typeface="Arial" panose="020B0604020202020204"/>
                <a:ea typeface="Arial" panose="020B0604020202020204"/>
                <a:cs typeface="Arial" panose="020B0604020202020204"/>
                <a:sym typeface="Arial" panose="020B0604020202020204"/>
              </a:rPr>
              <a:t>可见</a:t>
            </a:r>
            <a:r>
              <a:rPr lang="zh-CN" sz="1400" b="0" i="0" u="none" strike="noStrike" cap="none">
                <a:solidFill>
                  <a:schemeClr val="dk1"/>
                </a:solidFill>
                <a:latin typeface="Arial" panose="020B0604020202020204"/>
                <a:ea typeface="Arial" panose="020B0604020202020204"/>
                <a:cs typeface="Arial" panose="020B0604020202020204"/>
                <a:sym typeface="Arial" panose="020B0604020202020204"/>
              </a:rPr>
              <a:t>胚胎发育延迟和致死</a:t>
            </a:r>
            <a:endParaRPr sz="1400" b="0"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00000"/>
              </a:lnSpc>
              <a:spcBef>
                <a:spcPts val="0"/>
              </a:spcBef>
              <a:spcAft>
                <a:spcPts val="0"/>
              </a:spcAft>
              <a:buClr>
                <a:srgbClr val="000000"/>
              </a:buClr>
              <a:buSzPts val="800"/>
              <a:buFont typeface="Arial" panose="020B0604020202020204"/>
              <a:buNone/>
            </a:pPr>
            <a:r>
              <a:rPr lang="zh-CN" sz="800" b="0" i="0" u="none" strike="noStrike" cap="none">
                <a:solidFill>
                  <a:schemeClr val="dk1"/>
                </a:solidFill>
                <a:latin typeface="Arial" panose="020B0604020202020204"/>
                <a:ea typeface="Arial" panose="020B0604020202020204"/>
                <a:cs typeface="Arial" panose="020B0604020202020204"/>
                <a:sym typeface="Arial" panose="020B0604020202020204"/>
              </a:rPr>
              <a:t>在大鼠生育力和早期胚胎发育毒性试验中，雌、雄大鼠给予法维拉韦≥30mg/kg/天</a:t>
            </a:r>
            <a:endParaRPr sz="800" b="1"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fontScale="92500"/>
          </a:bodyPr>
          <a:lstStyle/>
          <a:p>
            <a:pPr>
              <a:lnSpc>
                <a:spcPct val="150000"/>
              </a:lnSpc>
            </a:pPr>
            <a:r>
              <a:rPr lang="zh-CN" altLang="en-US" sz="2000" b="1" dirty="0">
                <a:latin typeface="+mn-ea"/>
              </a:rPr>
              <a:t>有免疫功能低下等重症高危因素者在</a:t>
            </a:r>
            <a:r>
              <a:rPr lang="zh-CN" altLang="en-US" sz="2000" b="1" dirty="0">
                <a:solidFill>
                  <a:srgbClr val="FF0000"/>
                </a:solidFill>
                <a:latin typeface="+mn-ea"/>
              </a:rPr>
              <a:t>起病</a:t>
            </a:r>
            <a:r>
              <a:rPr lang="en-US" altLang="zh-CN" sz="2000" b="1" dirty="0">
                <a:solidFill>
                  <a:srgbClr val="FF0000"/>
                </a:solidFill>
                <a:latin typeface="+mn-ea"/>
              </a:rPr>
              <a:t>48</a:t>
            </a:r>
            <a:r>
              <a:rPr lang="zh-CN" altLang="en-US" sz="2000" b="1" dirty="0">
                <a:solidFill>
                  <a:srgbClr val="FF0000"/>
                </a:solidFill>
                <a:latin typeface="+mn-ea"/>
              </a:rPr>
              <a:t>小时内</a:t>
            </a:r>
            <a:r>
              <a:rPr lang="en-US" altLang="zh-CN" sz="2000" b="1" dirty="0">
                <a:latin typeface="+mn-ea"/>
              </a:rPr>
              <a:t>,</a:t>
            </a:r>
            <a:r>
              <a:rPr lang="zh-CN" altLang="en-US" sz="2000" b="1" dirty="0">
                <a:solidFill>
                  <a:srgbClr val="FF0000"/>
                </a:solidFill>
                <a:latin typeface="+mn-ea"/>
              </a:rPr>
              <a:t>立即启动</a:t>
            </a:r>
            <a:r>
              <a:rPr lang="zh-CN" altLang="en-US" sz="2000" b="1" dirty="0">
                <a:latin typeface="+mn-ea"/>
              </a:rPr>
              <a:t>抗病毒治疗</a:t>
            </a:r>
            <a:r>
              <a:rPr lang="en-US" altLang="zh-CN" sz="2000" b="1" dirty="0">
                <a:latin typeface="+mn-ea"/>
              </a:rPr>
              <a:t>;</a:t>
            </a:r>
            <a:r>
              <a:rPr lang="zh-CN" altLang="en-US" sz="2000" b="1" dirty="0">
                <a:latin typeface="+mn-ea"/>
              </a:rPr>
              <a:t>病程</a:t>
            </a:r>
            <a:r>
              <a:rPr lang="zh-CN" altLang="en-US" sz="2000" b="1" dirty="0">
                <a:solidFill>
                  <a:srgbClr val="FF0000"/>
                </a:solidFill>
                <a:latin typeface="+mn-ea"/>
              </a:rPr>
              <a:t>超过 </a:t>
            </a:r>
            <a:r>
              <a:rPr lang="en-US" altLang="zh-CN" sz="2000" b="1" dirty="0">
                <a:solidFill>
                  <a:srgbClr val="FF0000"/>
                </a:solidFill>
                <a:latin typeface="+mn-ea"/>
              </a:rPr>
              <a:t>48 </a:t>
            </a:r>
            <a:r>
              <a:rPr lang="zh-CN" altLang="en-US" sz="2000" b="1" dirty="0">
                <a:solidFill>
                  <a:srgbClr val="FF0000"/>
                </a:solidFill>
                <a:latin typeface="+mn-ea"/>
              </a:rPr>
              <a:t>小时</a:t>
            </a:r>
            <a:r>
              <a:rPr lang="en-US" altLang="zh-CN" sz="2000" b="1" dirty="0">
                <a:latin typeface="+mn-ea"/>
              </a:rPr>
              <a:t>,</a:t>
            </a:r>
            <a:r>
              <a:rPr lang="zh-CN" altLang="en-US" sz="2000" b="1" dirty="0">
                <a:latin typeface="+mn-ea"/>
              </a:rPr>
              <a:t>亦需要给予抗病毒治疗。</a:t>
            </a:r>
            <a:endParaRPr lang="en-US" altLang="zh-CN" sz="2000" b="1" dirty="0">
              <a:latin typeface="+mn-ea"/>
            </a:endParaRPr>
          </a:p>
          <a:p>
            <a:pPr>
              <a:lnSpc>
                <a:spcPct val="150000"/>
              </a:lnSpc>
            </a:pPr>
            <a:r>
              <a:rPr lang="zh-CN" altLang="en-US" sz="2000" b="1" dirty="0">
                <a:latin typeface="+mn-ea"/>
              </a:rPr>
              <a:t>不管病程长短，均应及时启动抗病毒治疗，奥司他韦治疗无效时或已使用奥司他韦预防仍然发病时</a:t>
            </a:r>
            <a:r>
              <a:rPr lang="en-US" altLang="zh-CN" sz="2000" b="1" dirty="0">
                <a:latin typeface="+mn-ea"/>
              </a:rPr>
              <a:t>,</a:t>
            </a:r>
            <a:r>
              <a:rPr lang="zh-CN" altLang="en-US" sz="2000" b="1" dirty="0">
                <a:latin typeface="+mn-ea"/>
              </a:rPr>
              <a:t>可使用扎那米韦代替</a:t>
            </a:r>
            <a:r>
              <a:rPr lang="en-US" altLang="zh-CN" sz="2000" b="1" dirty="0">
                <a:latin typeface="+mn-ea"/>
              </a:rPr>
              <a:t>;</a:t>
            </a:r>
            <a:r>
              <a:rPr lang="zh-CN" altLang="en-US" sz="2000" b="1" dirty="0">
                <a:latin typeface="+mn-ea"/>
              </a:rPr>
              <a:t>有条件时进行奥司他韦</a:t>
            </a:r>
            <a:r>
              <a:rPr lang="zh-CN" altLang="en-US" sz="2000" b="1" dirty="0">
                <a:solidFill>
                  <a:srgbClr val="FF0000"/>
                </a:solidFill>
                <a:latin typeface="+mn-ea"/>
              </a:rPr>
              <a:t>耐药性检测</a:t>
            </a:r>
            <a:r>
              <a:rPr lang="zh-CN" altLang="en-US" sz="2000" b="1" dirty="0">
                <a:latin typeface="+mn-ea"/>
              </a:rPr>
              <a:t>。</a:t>
            </a:r>
            <a:endParaRPr lang="en-US" altLang="zh-CN" sz="2000" b="1" dirty="0">
              <a:latin typeface="+mn-ea"/>
            </a:endParaRPr>
          </a:p>
          <a:p>
            <a:pPr>
              <a:lnSpc>
                <a:spcPct val="150000"/>
              </a:lnSpc>
            </a:pPr>
            <a:r>
              <a:rPr lang="zh-CN" altLang="en-US" sz="2000" b="1" dirty="0">
                <a:latin typeface="+mn-ea"/>
              </a:rPr>
              <a:t>在流感合并免疫功能低下患者中</a:t>
            </a:r>
            <a:r>
              <a:rPr lang="en-US" altLang="zh-CN" sz="2000" b="1" dirty="0">
                <a:latin typeface="+mn-ea"/>
              </a:rPr>
              <a:t>,</a:t>
            </a:r>
            <a:r>
              <a:rPr lang="zh-CN" altLang="en-US" sz="2000" b="1" dirty="0">
                <a:latin typeface="+mn-ea"/>
              </a:rPr>
              <a:t>呼吸道中流感病毒复制时间可能会延长</a:t>
            </a:r>
            <a:r>
              <a:rPr lang="en-US" altLang="zh-CN" sz="2000" b="1" dirty="0">
                <a:latin typeface="+mn-ea"/>
              </a:rPr>
              <a:t>,</a:t>
            </a:r>
            <a:r>
              <a:rPr lang="zh-CN" altLang="en-US" sz="2000" b="1" dirty="0">
                <a:latin typeface="+mn-ea"/>
              </a:rPr>
              <a:t>耐药率可能更高</a:t>
            </a:r>
            <a:r>
              <a:rPr lang="en-US" altLang="zh-CN" sz="2000" b="1" dirty="0">
                <a:latin typeface="+mn-ea"/>
              </a:rPr>
              <a:t>,</a:t>
            </a:r>
            <a:r>
              <a:rPr lang="zh-CN" altLang="en-US" sz="2000" b="1" dirty="0">
                <a:latin typeface="+mn-ea"/>
              </a:rPr>
              <a:t>尽早</a:t>
            </a:r>
            <a:r>
              <a:rPr lang="en-US" altLang="zh-CN" sz="2000" b="1" dirty="0">
                <a:latin typeface="+mn-ea"/>
              </a:rPr>
              <a:t>(</a:t>
            </a:r>
            <a:r>
              <a:rPr lang="zh-CN" altLang="en-US" sz="2000" b="1" dirty="0">
                <a:latin typeface="+mn-ea"/>
              </a:rPr>
              <a:t>尤其是发病后</a:t>
            </a:r>
            <a:r>
              <a:rPr lang="en-US" altLang="zh-CN" sz="2000" b="1" dirty="0">
                <a:latin typeface="+mn-ea"/>
              </a:rPr>
              <a:t>48 </a:t>
            </a:r>
            <a:r>
              <a:rPr lang="zh-CN" altLang="en-US" sz="2000" b="1" dirty="0">
                <a:latin typeface="+mn-ea"/>
              </a:rPr>
              <a:t>小时内</a:t>
            </a:r>
            <a:r>
              <a:rPr lang="en-US" altLang="zh-CN" sz="2000" b="1" dirty="0">
                <a:latin typeface="+mn-ea"/>
              </a:rPr>
              <a:t>)</a:t>
            </a:r>
            <a:r>
              <a:rPr lang="zh-CN" altLang="en-US" sz="2000" b="1" dirty="0">
                <a:latin typeface="+mn-ea"/>
              </a:rPr>
              <a:t>行抗流感治疗可使患者临床获益</a:t>
            </a:r>
            <a:r>
              <a:rPr lang="en-US" altLang="zh-CN" sz="2000" b="1" dirty="0">
                <a:latin typeface="+mn-ea"/>
              </a:rPr>
              <a:t>,</a:t>
            </a:r>
            <a:r>
              <a:rPr lang="zh-CN" altLang="en-US" sz="2000" b="1" dirty="0">
                <a:latin typeface="+mn-ea"/>
              </a:rPr>
              <a:t>其</a:t>
            </a:r>
            <a:r>
              <a:rPr lang="zh-CN" altLang="en-US" sz="2000" b="1" dirty="0">
                <a:solidFill>
                  <a:srgbClr val="FF0000"/>
                </a:solidFill>
                <a:latin typeface="+mn-ea"/>
              </a:rPr>
              <a:t>治疗可以延长至 </a:t>
            </a:r>
            <a:r>
              <a:rPr lang="en-US" altLang="zh-CN" sz="2000" b="1" dirty="0">
                <a:solidFill>
                  <a:srgbClr val="FF0000"/>
                </a:solidFill>
                <a:latin typeface="+mn-ea"/>
              </a:rPr>
              <a:t>10 </a:t>
            </a:r>
            <a:r>
              <a:rPr lang="zh-CN" altLang="en-US" sz="2000" b="1" dirty="0">
                <a:solidFill>
                  <a:srgbClr val="FF0000"/>
                </a:solidFill>
                <a:latin typeface="+mn-ea"/>
              </a:rPr>
              <a:t>天或更长时间</a:t>
            </a:r>
            <a:endParaRPr lang="en-US" altLang="zh-CN" sz="2000" b="1" dirty="0">
              <a:solidFill>
                <a:srgbClr val="FF0000"/>
              </a:solidFill>
              <a:latin typeface="+mn-ea"/>
            </a:endParaRPr>
          </a:p>
          <a:p>
            <a:pPr>
              <a:lnSpc>
                <a:spcPct val="150000"/>
              </a:lnSpc>
            </a:pPr>
            <a:r>
              <a:rPr lang="zh-CN" altLang="en-US" sz="2000" b="1" dirty="0">
                <a:latin typeface="+mn-ea"/>
              </a:rPr>
              <a:t>对于免疫功能低下的流感患者</a:t>
            </a:r>
            <a:r>
              <a:rPr lang="en-US" altLang="zh-CN" sz="2000" b="1" dirty="0">
                <a:latin typeface="+mn-ea"/>
              </a:rPr>
              <a:t>,NAI</a:t>
            </a:r>
            <a:r>
              <a:rPr lang="zh-CN" altLang="en-US" sz="2000" b="1" dirty="0">
                <a:latin typeface="+mn-ea"/>
              </a:rPr>
              <a:t>治疗</a:t>
            </a:r>
            <a:r>
              <a:rPr lang="en-US" altLang="zh-CN" sz="2000" b="1" dirty="0">
                <a:latin typeface="+mn-ea"/>
              </a:rPr>
              <a:t>7~10</a:t>
            </a:r>
            <a:r>
              <a:rPr lang="zh-CN" altLang="en-US" sz="2000" b="1" dirty="0">
                <a:latin typeface="+mn-ea"/>
              </a:rPr>
              <a:t>天后</a:t>
            </a:r>
            <a:r>
              <a:rPr lang="en-US" altLang="zh-CN" sz="2000" b="1" dirty="0">
                <a:latin typeface="+mn-ea"/>
              </a:rPr>
              <a:t>,RT-PCR </a:t>
            </a:r>
            <a:r>
              <a:rPr lang="zh-CN" altLang="en-US" sz="2000" b="1" dirty="0">
                <a:latin typeface="+mn-ea"/>
              </a:rPr>
              <a:t>核酸检测结果持续呈现阳性者</a:t>
            </a:r>
            <a:r>
              <a:rPr lang="en-US" altLang="zh-CN" sz="2000" b="1" dirty="0">
                <a:latin typeface="+mn-ea"/>
              </a:rPr>
              <a:t>,</a:t>
            </a:r>
            <a:r>
              <a:rPr lang="zh-CN" altLang="en-US" sz="2000" b="1" dirty="0">
                <a:latin typeface="+mn-ea"/>
              </a:rPr>
              <a:t>或流感症状无改善者</a:t>
            </a:r>
            <a:r>
              <a:rPr lang="en-US" altLang="zh-CN" sz="2000" b="1" dirty="0">
                <a:latin typeface="+mn-ea"/>
              </a:rPr>
              <a:t>,</a:t>
            </a:r>
            <a:r>
              <a:rPr lang="zh-CN" altLang="en-US" sz="2000" b="1" dirty="0">
                <a:latin typeface="+mn-ea"/>
              </a:rPr>
              <a:t>应考虑行 </a:t>
            </a:r>
            <a:r>
              <a:rPr lang="en-US" altLang="zh-CN" sz="2000" b="1" dirty="0">
                <a:latin typeface="+mn-ea"/>
              </a:rPr>
              <a:t>NAI </a:t>
            </a:r>
            <a:r>
              <a:rPr lang="zh-CN" altLang="en-US" sz="2000" b="1" dirty="0">
                <a:latin typeface="+mn-ea"/>
              </a:rPr>
              <a:t>流感耐药性检测</a:t>
            </a:r>
            <a:r>
              <a:rPr lang="en-US" altLang="zh-CN" sz="2000" b="1" dirty="0">
                <a:latin typeface="+mn-ea"/>
              </a:rPr>
              <a:t>,</a:t>
            </a:r>
            <a:r>
              <a:rPr lang="zh-CN" altLang="en-US" sz="2000" b="1" dirty="0">
                <a:latin typeface="+mn-ea"/>
              </a:rPr>
              <a:t>或充分评估是否合并呼吸道其他病原体感染</a:t>
            </a:r>
          </a:p>
        </p:txBody>
      </p:sp>
      <p:sp>
        <p:nvSpPr>
          <p:cNvPr id="4" name="Google Shape;1157;p19"/>
          <p:cNvSpPr txBox="1">
            <a:spLocks noGrp="1"/>
          </p:cNvSpPr>
          <p:nvPr>
            <p:ph type="title"/>
          </p:nvPr>
        </p:nvSpPr>
        <p:spPr>
          <a:xfrm>
            <a:off x="947739" y="204788"/>
            <a:ext cx="4572197" cy="598487"/>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3200"/>
              <a:buFont typeface="Arial" panose="020B0604020202020204"/>
              <a:buNone/>
            </a:pPr>
            <a:r>
              <a:rPr lang="zh-CN" altLang="en-US" sz="4000" b="1" dirty="0">
                <a:latin typeface="微软雅黑" panose="020B0503020204020204" pitchFamily="34" charset="-122"/>
                <a:ea typeface="微软雅黑" panose="020B0503020204020204" pitchFamily="34" charset="-122"/>
              </a:rPr>
              <a:t>免疫功能低下人群</a:t>
            </a:r>
          </a:p>
        </p:txBody>
      </p:sp>
      <p:sp>
        <p:nvSpPr>
          <p:cNvPr id="7" name="文本框 6"/>
          <p:cNvSpPr txBox="1"/>
          <p:nvPr/>
        </p:nvSpPr>
        <p:spPr>
          <a:xfrm>
            <a:off x="5303912" y="6405390"/>
            <a:ext cx="6480721" cy="276999"/>
          </a:xfrm>
          <a:prstGeom prst="rect">
            <a:avLst/>
          </a:prstGeom>
          <a:noFill/>
        </p:spPr>
        <p:txBody>
          <a:bodyPr wrap="square">
            <a:spAutoFit/>
          </a:bodyPr>
          <a:lstStyle/>
          <a:p>
            <a:r>
              <a:rPr lang="zh-CN" altLang="en-US" sz="1200" dirty="0"/>
              <a:t>成人流行性感冒诊疗规范急诊专家共识</a:t>
            </a:r>
            <a:r>
              <a:rPr lang="en-US" altLang="zh-CN" sz="1200" dirty="0"/>
              <a:t>(2022</a:t>
            </a:r>
            <a:r>
              <a:rPr lang="zh-CN" altLang="en-US" sz="1200" dirty="0"/>
              <a:t>版），中国急救医学2022年12月第42卷第12期</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BC7FE77-27B6-D1B5-88B4-B761EC38951B}"/>
              </a:ext>
            </a:extLst>
          </p:cNvPr>
          <p:cNvSpPr>
            <a:spLocks noGrp="1"/>
          </p:cNvSpPr>
          <p:nvPr>
            <p:ph type="title"/>
          </p:nvPr>
        </p:nvSpPr>
        <p:spPr/>
        <p:txBody>
          <a:bodyPr>
            <a:normAutofit fontScale="90000"/>
          </a:bodyPr>
          <a:lstStyle/>
          <a:p>
            <a:r>
              <a:rPr lang="zh-CN" altLang="en-US" dirty="0">
                <a:latin typeface="微软雅黑" panose="020B0503020204020204" pitchFamily="34" charset="-122"/>
                <a:ea typeface="微软雅黑" panose="020B0503020204020204" pitchFamily="34" charset="-122"/>
              </a:rPr>
              <a:t>抗流感病毒耐药性</a:t>
            </a:r>
          </a:p>
        </p:txBody>
      </p:sp>
      <p:sp>
        <p:nvSpPr>
          <p:cNvPr id="3" name="内容占位符 2">
            <a:extLst>
              <a:ext uri="{FF2B5EF4-FFF2-40B4-BE49-F238E27FC236}">
                <a16:creationId xmlns:a16="http://schemas.microsoft.com/office/drawing/2014/main" id="{A067DACC-D206-6B99-E1D3-AA221B0D7347}"/>
              </a:ext>
            </a:extLst>
          </p:cNvPr>
          <p:cNvSpPr>
            <a:spLocks noGrp="1"/>
          </p:cNvSpPr>
          <p:nvPr>
            <p:ph idx="1"/>
          </p:nvPr>
        </p:nvSpPr>
        <p:spPr>
          <a:xfrm>
            <a:off x="838200" y="1247875"/>
            <a:ext cx="5977880" cy="4621459"/>
          </a:xfrm>
        </p:spPr>
        <p:style>
          <a:lnRef idx="2">
            <a:schemeClr val="accent1"/>
          </a:lnRef>
          <a:fillRef idx="1">
            <a:schemeClr val="lt1"/>
          </a:fillRef>
          <a:effectRef idx="0">
            <a:schemeClr val="accent1"/>
          </a:effectRef>
          <a:fontRef idx="minor">
            <a:schemeClr val="dk1"/>
          </a:fontRef>
        </p:style>
        <p:txBody>
          <a:bodyPr>
            <a:normAutofit fontScale="92500" lnSpcReduction="10000"/>
          </a:bodyPr>
          <a:lstStyle/>
          <a:p>
            <a:pPr>
              <a:lnSpc>
                <a:spcPct val="150000"/>
              </a:lnSpc>
            </a:pPr>
            <a:r>
              <a:rPr lang="zh-CN" altLang="en-US" sz="2400" dirty="0"/>
              <a:t>耐药性分析</a:t>
            </a:r>
            <a:r>
              <a:rPr lang="en-US" altLang="zh-CN" sz="2400" dirty="0"/>
              <a:t>2023</a:t>
            </a:r>
            <a:r>
              <a:rPr lang="zh-CN" altLang="en-US" sz="2400" dirty="0"/>
              <a:t>年</a:t>
            </a:r>
            <a:r>
              <a:rPr lang="en-US" altLang="zh-CN" sz="2400" dirty="0"/>
              <a:t>10</a:t>
            </a:r>
            <a:r>
              <a:rPr lang="zh-CN" altLang="en-US" sz="2400" dirty="0"/>
              <a:t>月</a:t>
            </a:r>
            <a:r>
              <a:rPr lang="en-US" altLang="zh-CN" sz="2400" dirty="0"/>
              <a:t>2</a:t>
            </a:r>
            <a:r>
              <a:rPr lang="zh-CN" altLang="en-US" sz="2400" dirty="0"/>
              <a:t>日</a:t>
            </a:r>
            <a:r>
              <a:rPr lang="en-US" altLang="zh-CN" sz="2400" dirty="0"/>
              <a:t>-2024</a:t>
            </a:r>
            <a:r>
              <a:rPr lang="zh-CN" altLang="en-US" sz="2400" dirty="0"/>
              <a:t>年</a:t>
            </a:r>
            <a:r>
              <a:rPr lang="en-US" altLang="zh-CN" sz="2400" dirty="0"/>
              <a:t>5</a:t>
            </a:r>
            <a:r>
              <a:rPr lang="zh-CN" altLang="en-US" sz="2400" dirty="0"/>
              <a:t>月</a:t>
            </a:r>
            <a:r>
              <a:rPr lang="en-US" altLang="zh-CN" sz="2400" dirty="0"/>
              <a:t>5</a:t>
            </a:r>
            <a:r>
              <a:rPr lang="zh-CN" altLang="en-US" sz="2400" dirty="0"/>
              <a:t>日，</a:t>
            </a:r>
            <a:r>
              <a:rPr lang="en-US" altLang="zh-CN" sz="2400" dirty="0"/>
              <a:t>CNIC</a:t>
            </a:r>
            <a:r>
              <a:rPr lang="zh-CN" altLang="en-US" sz="2400" dirty="0"/>
              <a:t>耐药监测数据显示，除</a:t>
            </a:r>
            <a:r>
              <a:rPr lang="en-US" altLang="zh-CN" sz="2400" dirty="0"/>
              <a:t>1</a:t>
            </a:r>
            <a:r>
              <a:rPr lang="zh-CN" altLang="en-US" sz="2400" dirty="0"/>
              <a:t>株</a:t>
            </a:r>
            <a:r>
              <a:rPr lang="en-US" altLang="zh-CN" sz="2400" dirty="0"/>
              <a:t>A(HIN1)pdm09 </a:t>
            </a:r>
            <a:r>
              <a:rPr lang="zh-CN" altLang="en-US" sz="2400" dirty="0"/>
              <a:t>亚型流感毒株对神经氨酸酶抑制剂敏感性高度降低外，其余 </a:t>
            </a:r>
            <a:r>
              <a:rPr lang="en-US" altLang="zh-CN" sz="2400" dirty="0"/>
              <a:t>A(HIN1)pdm09 </a:t>
            </a:r>
            <a:r>
              <a:rPr lang="zh-CN" altLang="en-US" sz="2400" dirty="0"/>
              <a:t>亚型流感毒株均对神经氨酸酶抑制剂敏感</a:t>
            </a:r>
            <a:r>
              <a:rPr lang="en-US" altLang="zh-CN" sz="2400" dirty="0"/>
              <a:t>;</a:t>
            </a:r>
            <a:r>
              <a:rPr lang="zh-CN" altLang="en-US" sz="2400" dirty="0"/>
              <a:t>所有 </a:t>
            </a:r>
            <a:r>
              <a:rPr lang="en-US" altLang="zh-CN" sz="2400" dirty="0"/>
              <a:t>A(H3N2)</a:t>
            </a:r>
            <a:r>
              <a:rPr lang="zh-CN" altLang="en-US" sz="2400" dirty="0"/>
              <a:t>亚型和 </a:t>
            </a:r>
            <a:r>
              <a:rPr lang="en-US" altLang="zh-CN" sz="2400" dirty="0"/>
              <a:t>B</a:t>
            </a:r>
            <a:r>
              <a:rPr lang="zh-CN" altLang="en-US" sz="2400" dirty="0"/>
              <a:t>型流感毒株均对神经氨酸酶抑制剂敏感。</a:t>
            </a:r>
            <a:endParaRPr lang="en-US" altLang="zh-CN" sz="2400" dirty="0"/>
          </a:p>
          <a:p>
            <a:pPr>
              <a:lnSpc>
                <a:spcPct val="150000"/>
              </a:lnSpc>
            </a:pPr>
            <a:r>
              <a:rPr lang="zh-CN" altLang="en-US" sz="2400" dirty="0"/>
              <a:t>所有 </a:t>
            </a:r>
            <a:r>
              <a:rPr lang="en-US" altLang="zh-CN" sz="2400" dirty="0"/>
              <a:t>A(HIN1)pdm09</a:t>
            </a:r>
            <a:r>
              <a:rPr lang="zh-CN" altLang="en-US" sz="2400" dirty="0"/>
              <a:t>、</a:t>
            </a:r>
            <a:r>
              <a:rPr lang="en-US" altLang="zh-CN" sz="2400" dirty="0"/>
              <a:t>A(H3N2)</a:t>
            </a:r>
            <a:r>
              <a:rPr lang="zh-CN" altLang="en-US" sz="2400" dirty="0"/>
              <a:t>亚型和 </a:t>
            </a:r>
            <a:r>
              <a:rPr lang="en-US" altLang="zh-CN" sz="2400" dirty="0"/>
              <a:t>B </a:t>
            </a:r>
            <a:r>
              <a:rPr lang="zh-CN" altLang="en-US" sz="2400" dirty="0"/>
              <a:t>型流感毒株均对聚合酶抑制剂敏感。</a:t>
            </a:r>
          </a:p>
        </p:txBody>
      </p:sp>
      <p:pic>
        <p:nvPicPr>
          <p:cNvPr id="5" name="图片 4">
            <a:extLst>
              <a:ext uri="{FF2B5EF4-FFF2-40B4-BE49-F238E27FC236}">
                <a16:creationId xmlns:a16="http://schemas.microsoft.com/office/drawing/2014/main" id="{B5F26B21-9078-86CE-9F97-F5EFD4A7EE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6160" y="1247875"/>
            <a:ext cx="4248472" cy="4964283"/>
          </a:xfrm>
          <a:prstGeom prst="rect">
            <a:avLst/>
          </a:prstGeom>
        </p:spPr>
      </p:pic>
    </p:spTree>
    <p:extLst>
      <p:ext uri="{BB962C8B-B14F-4D97-AF65-F5344CB8AC3E}">
        <p14:creationId xmlns:p14="http://schemas.microsoft.com/office/powerpoint/2010/main" val="40466217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18F0EA4-595E-E8F6-BE98-0606F22AD911}"/>
              </a:ext>
            </a:extLst>
          </p:cNvPr>
          <p:cNvSpPr>
            <a:spLocks noGrp="1"/>
          </p:cNvSpPr>
          <p:nvPr>
            <p:ph type="title"/>
          </p:nvPr>
        </p:nvSpPr>
        <p:spPr/>
        <p:txBody>
          <a:bodyPr>
            <a:normAutofit fontScale="90000"/>
          </a:bodyPr>
          <a:lstStyle/>
          <a:p>
            <a:r>
              <a:rPr lang="zh-CN" altLang="en-US" b="1" dirty="0">
                <a:latin typeface="+mn-ea"/>
                <a:ea typeface="+mn-ea"/>
              </a:rPr>
              <a:t>中医药治疗</a:t>
            </a:r>
          </a:p>
        </p:txBody>
      </p:sp>
      <p:pic>
        <p:nvPicPr>
          <p:cNvPr id="7" name="图片 6">
            <a:extLst>
              <a:ext uri="{FF2B5EF4-FFF2-40B4-BE49-F238E27FC236}">
                <a16:creationId xmlns:a16="http://schemas.microsoft.com/office/drawing/2014/main" id="{B1709AB9-747E-0EB8-DC77-67AD96DC5E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9456" y="976257"/>
            <a:ext cx="8769424" cy="5708558"/>
          </a:xfrm>
          <a:prstGeom prst="rect">
            <a:avLst/>
          </a:prstGeom>
        </p:spPr>
      </p:pic>
      <p:sp>
        <p:nvSpPr>
          <p:cNvPr id="8" name="文本框 7">
            <a:extLst>
              <a:ext uri="{FF2B5EF4-FFF2-40B4-BE49-F238E27FC236}">
                <a16:creationId xmlns:a16="http://schemas.microsoft.com/office/drawing/2014/main" id="{56BA46E5-7CA7-493F-601A-55D24726D482}"/>
              </a:ext>
            </a:extLst>
          </p:cNvPr>
          <p:cNvSpPr txBox="1"/>
          <p:nvPr/>
        </p:nvSpPr>
        <p:spPr>
          <a:xfrm>
            <a:off x="5303913" y="6597352"/>
            <a:ext cx="6264696" cy="276999"/>
          </a:xfrm>
          <a:prstGeom prst="rect">
            <a:avLst/>
          </a:prstGeom>
          <a:noFill/>
        </p:spPr>
        <p:txBody>
          <a:bodyPr wrap="square">
            <a:spAutoFit/>
          </a:bodyPr>
          <a:lstStyle/>
          <a:p>
            <a:r>
              <a:rPr lang="zh-CN" altLang="en-US" sz="1200" dirty="0"/>
              <a:t>成人流行性感冒诊疗规范急诊专家共识</a:t>
            </a:r>
            <a:r>
              <a:rPr lang="en-US" altLang="zh-CN" sz="1200" dirty="0"/>
              <a:t>(2022</a:t>
            </a:r>
            <a:r>
              <a:rPr lang="zh-CN" altLang="en-US" sz="1200" dirty="0"/>
              <a:t>版），中国急救医学2022年12月第42卷第12期</a:t>
            </a:r>
          </a:p>
        </p:txBody>
      </p:sp>
    </p:spTree>
    <p:extLst>
      <p:ext uri="{BB962C8B-B14F-4D97-AF65-F5344CB8AC3E}">
        <p14:creationId xmlns:p14="http://schemas.microsoft.com/office/powerpoint/2010/main" val="29062076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b="1" dirty="0">
                <a:latin typeface="微软雅黑" panose="020B0503020204020204" pitchFamily="34" charset="-122"/>
                <a:ea typeface="微软雅黑" panose="020B0503020204020204" pitchFamily="34" charset="-122"/>
              </a:rPr>
              <a:t>处方点评案例分享（一）</a:t>
            </a:r>
            <a:endParaRPr kumimoji="1" lang="zh-CN" altLang="en-US" b="1" dirty="0">
              <a:latin typeface="微软雅黑" panose="020B0503020204020204" pitchFamily="34" charset="-122"/>
              <a:ea typeface="微软雅黑" panose="020B0503020204020204" pitchFamily="34" charset="-122"/>
            </a:endParaRPr>
          </a:p>
        </p:txBody>
      </p:sp>
      <p:graphicFrame>
        <p:nvGraphicFramePr>
          <p:cNvPr id="5" name="表格 4"/>
          <p:cNvGraphicFramePr>
            <a:graphicFrameLocks noGrp="1"/>
          </p:cNvGraphicFramePr>
          <p:nvPr>
            <p:extLst>
              <p:ext uri="{D42A27DB-BD31-4B8C-83A1-F6EECF244321}">
                <p14:modId xmlns:p14="http://schemas.microsoft.com/office/powerpoint/2010/main" val="544099757"/>
              </p:ext>
            </p:extLst>
          </p:nvPr>
        </p:nvGraphicFramePr>
        <p:xfrm>
          <a:off x="518177" y="1340768"/>
          <a:ext cx="7272806" cy="3928110"/>
        </p:xfrm>
        <a:graphic>
          <a:graphicData uri="http://schemas.openxmlformats.org/drawingml/2006/table">
            <a:tbl>
              <a:tblPr firstRow="1" bandRow="1">
                <a:tableStyleId>{5940675A-B579-460E-94D1-54222C63F5DA}</a:tableStyleId>
              </a:tblPr>
              <a:tblGrid>
                <a:gridCol w="617562">
                  <a:extLst>
                    <a:ext uri="{9D8B030D-6E8A-4147-A177-3AD203B41FA5}">
                      <a16:colId xmlns:a16="http://schemas.microsoft.com/office/drawing/2014/main" val="20000"/>
                    </a:ext>
                  </a:extLst>
                </a:gridCol>
                <a:gridCol w="623760">
                  <a:extLst>
                    <a:ext uri="{9D8B030D-6E8A-4147-A177-3AD203B41FA5}">
                      <a16:colId xmlns:a16="http://schemas.microsoft.com/office/drawing/2014/main" val="20001"/>
                    </a:ext>
                  </a:extLst>
                </a:gridCol>
                <a:gridCol w="1059646">
                  <a:extLst>
                    <a:ext uri="{9D8B030D-6E8A-4147-A177-3AD203B41FA5}">
                      <a16:colId xmlns:a16="http://schemas.microsoft.com/office/drawing/2014/main" val="20002"/>
                    </a:ext>
                  </a:extLst>
                </a:gridCol>
                <a:gridCol w="771167">
                  <a:extLst>
                    <a:ext uri="{9D8B030D-6E8A-4147-A177-3AD203B41FA5}">
                      <a16:colId xmlns:a16="http://schemas.microsoft.com/office/drawing/2014/main" val="20003"/>
                    </a:ext>
                  </a:extLst>
                </a:gridCol>
                <a:gridCol w="583080">
                  <a:extLst>
                    <a:ext uri="{9D8B030D-6E8A-4147-A177-3AD203B41FA5}">
                      <a16:colId xmlns:a16="http://schemas.microsoft.com/office/drawing/2014/main" val="20004"/>
                    </a:ext>
                  </a:extLst>
                </a:gridCol>
                <a:gridCol w="771167">
                  <a:extLst>
                    <a:ext uri="{9D8B030D-6E8A-4147-A177-3AD203B41FA5}">
                      <a16:colId xmlns:a16="http://schemas.microsoft.com/office/drawing/2014/main" val="20005"/>
                    </a:ext>
                  </a:extLst>
                </a:gridCol>
                <a:gridCol w="2846424">
                  <a:extLst>
                    <a:ext uri="{9D8B030D-6E8A-4147-A177-3AD203B41FA5}">
                      <a16:colId xmlns:a16="http://schemas.microsoft.com/office/drawing/2014/main" val="20006"/>
                    </a:ext>
                  </a:extLst>
                </a:gridCol>
              </a:tblGrid>
              <a:tr h="186283">
                <a:tc gridSpan="6">
                  <a:txBody>
                    <a:bodyPr/>
                    <a:lstStyle/>
                    <a:p>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科别：儿科</a:t>
                      </a:r>
                    </a:p>
                  </a:txBody>
                  <a:tcPr marL="68580" marR="68580" marT="34290" marB="34290"/>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a:txBody>
                    <a:bodyPr/>
                    <a:lstStyle/>
                    <a:p>
                      <a:pPr algn="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rPr>
                        <a:t>XXXX</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rPr>
                        <a:t>XX</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rPr>
                        <a:t>XX</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日</a:t>
                      </a:r>
                    </a:p>
                  </a:txBody>
                  <a:tcPr marL="68580" marR="68580" marT="34290" marB="34290"/>
                </a:tc>
                <a:extLst>
                  <a:ext uri="{0D108BD9-81ED-4DB2-BD59-A6C34878D82A}">
                    <a16:rowId xmlns:a16="http://schemas.microsoft.com/office/drawing/2014/main" val="10000"/>
                  </a:ext>
                </a:extLst>
              </a:tr>
              <a:tr h="278130">
                <a:tc>
                  <a:txBody>
                    <a:bodyPr/>
                    <a:lstStyle/>
                    <a:p>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姓名</a:t>
                      </a:r>
                    </a:p>
                  </a:txBody>
                  <a:tcPr marL="68580" marR="68580" marT="34290" marB="34290"/>
                </a:tc>
                <a:tc>
                  <a:txBody>
                    <a:bodyPr/>
                    <a:lstStyle/>
                    <a:p>
                      <a:r>
                        <a:rPr lang="en-US" altLang="zh-CN" sz="1400" dirty="0">
                          <a:latin typeface="微软雅黑" panose="020B0503020204020204" pitchFamily="34" charset="-122"/>
                          <a:ea typeface="微软雅黑" panose="020B0503020204020204" pitchFamily="34" charset="-122"/>
                          <a:cs typeface="微软雅黑" panose="020B0503020204020204" pitchFamily="34" charset="-122"/>
                        </a:rPr>
                        <a:t>XXX</a:t>
                      </a:r>
                      <a:endParaRPr lang="zh-CN" altLang="en-US" sz="1400" dirty="0">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34290" marB="34290"/>
                </a:tc>
                <a:tc>
                  <a:txBody>
                    <a:bodyPr/>
                    <a:lstStyle/>
                    <a:p>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性别</a:t>
                      </a:r>
                    </a:p>
                  </a:txBody>
                  <a:tcPr marL="68580" marR="68580" marT="34290" marB="34290"/>
                </a:tc>
                <a:tc>
                  <a:txBody>
                    <a:bodyPr/>
                    <a:lstStyle/>
                    <a:p>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男</a:t>
                      </a:r>
                    </a:p>
                  </a:txBody>
                  <a:tcPr marL="68580" marR="68580" marT="34290" marB="34290"/>
                </a:tc>
                <a:tc>
                  <a:txBody>
                    <a:bodyPr/>
                    <a:lstStyle/>
                    <a:p>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年龄</a:t>
                      </a:r>
                    </a:p>
                  </a:txBody>
                  <a:tcPr marL="68580" marR="68580" marT="34290" marB="34290"/>
                </a:tc>
                <a:tc>
                  <a:txBody>
                    <a:bodyPr/>
                    <a:lstStyle/>
                    <a:p>
                      <a:r>
                        <a:rPr lang="en-US" altLang="zh-CN" sz="1400" dirty="0">
                          <a:latin typeface="微软雅黑" panose="020B0503020204020204" pitchFamily="34" charset="-122"/>
                          <a:ea typeface="微软雅黑" panose="020B0503020204020204" pitchFamily="34" charset="-122"/>
                          <a:cs typeface="微软雅黑" panose="020B0503020204020204" pitchFamily="34" charset="-122"/>
                        </a:rPr>
                        <a:t>7</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岁</a:t>
                      </a:r>
                    </a:p>
                  </a:txBody>
                  <a:tcPr marL="68580" marR="68580" marT="34290" marB="34290"/>
                </a:tc>
                <a:tc>
                  <a:txBody>
                    <a:bodyPr/>
                    <a:lstStyle/>
                    <a:p>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体重</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rPr>
                        <a:t>30kg</a:t>
                      </a:r>
                      <a:endParaRPr lang="zh-CN" altLang="en-US" sz="1400" dirty="0">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34290" marB="34290"/>
                </a:tc>
                <a:extLst>
                  <a:ext uri="{0D108BD9-81ED-4DB2-BD59-A6C34878D82A}">
                    <a16:rowId xmlns:a16="http://schemas.microsoft.com/office/drawing/2014/main" val="10001"/>
                  </a:ext>
                </a:extLst>
              </a:tr>
              <a:tr h="2664941">
                <a:tc gridSpan="2">
                  <a:txBody>
                    <a:bodyPr/>
                    <a:lstStyle/>
                    <a:p>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诊断：</a:t>
                      </a:r>
                      <a:endParaRPr lang="en-US"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甲流</a:t>
                      </a:r>
                    </a:p>
                    <a:p>
                      <a:endParaRPr lang="zh-CN" altLang="en-US" sz="1800" dirty="0">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sz="1800" dirty="0">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sz="1800" dirty="0">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sz="1800" dirty="0">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sz="1800" dirty="0">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34290" marB="34290"/>
                </a:tc>
                <a:tc hMerge="1">
                  <a:txBody>
                    <a:bodyPr/>
                    <a:lstStyle/>
                    <a:p>
                      <a:endParaRPr lang="zh-CN"/>
                    </a:p>
                  </a:txBody>
                  <a:tcPr/>
                </a:tc>
                <a:tc gridSpan="5">
                  <a:txBody>
                    <a:bodyPr/>
                    <a:lstStyle/>
                    <a:p>
                      <a:endParaRPr lang="en-US"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奥司他韦胶囊    </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75mg*10</a:t>
                      </a:r>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片      </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60mg</a:t>
                      </a:r>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bid</a:t>
                      </a:r>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5</a:t>
                      </a:r>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天，</a:t>
                      </a:r>
                      <a:r>
                        <a:rPr lang="en-US" altLang="zh-CN" sz="1800" dirty="0" err="1">
                          <a:latin typeface="微软雅黑" panose="020B0503020204020204" pitchFamily="34" charset="-122"/>
                          <a:ea typeface="微软雅黑" panose="020B0503020204020204" pitchFamily="34" charset="-122"/>
                          <a:cs typeface="微软雅黑" panose="020B0503020204020204" pitchFamily="34" charset="-122"/>
                        </a:rPr>
                        <a:t>po</a:t>
                      </a:r>
                      <a:endParaRPr lang="en-US"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endParaRPr lang="en-US"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endParaRPr lang="en-US"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endParaRPr lang="en-US"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endParaRPr lang="en-US"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endParaRPr lang="en-US"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endParaRPr lang="en-US"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endParaRPr lang="en-US"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endParaRPr lang="en-US"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                              医师签名（盖章）：</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XXX     </a:t>
                      </a:r>
                      <a:endParaRPr lang="zh-CN" altLang="en-US" sz="1800" dirty="0">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34290" marB="34290"/>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2"/>
                  </a:ext>
                </a:extLst>
              </a:tr>
              <a:tr h="278130">
                <a:tc gridSpan="7">
                  <a:txBody>
                    <a:bodyPr/>
                    <a:lstStyle/>
                    <a:p>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金额：</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XXX       </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审核</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调配签名（盖章）：</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XXX      </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核对发药签名（盖章）：</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XXX</a:t>
                      </a:r>
                      <a:endParaRPr lang="zh-CN" altLang="en-US" sz="1200" dirty="0">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34290" marB="34290"/>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3"/>
                  </a:ext>
                </a:extLst>
              </a:tr>
            </a:tbl>
          </a:graphicData>
        </a:graphic>
      </p:graphicFrame>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l="11322" t="17818" r="6594" b="5819"/>
          <a:stretch>
            <a:fillRect/>
          </a:stretch>
        </p:blipFill>
        <p:spPr>
          <a:xfrm>
            <a:off x="7896200" y="2420888"/>
            <a:ext cx="4176464" cy="216024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b="1" dirty="0">
                <a:latin typeface="微软雅黑" panose="020B0503020204020204" pitchFamily="34" charset="-122"/>
                <a:ea typeface="微软雅黑" panose="020B0503020204020204" pitchFamily="34" charset="-122"/>
              </a:rPr>
              <a:t>处方点评案例分享（二）</a:t>
            </a:r>
            <a:endParaRPr kumimoji="1" lang="zh-CN" altLang="en-US" b="1" dirty="0">
              <a:latin typeface="微软雅黑" panose="020B0503020204020204" pitchFamily="34" charset="-122"/>
              <a:ea typeface="微软雅黑" panose="020B0503020204020204" pitchFamily="34" charset="-122"/>
            </a:endParaRPr>
          </a:p>
        </p:txBody>
      </p:sp>
      <p:graphicFrame>
        <p:nvGraphicFramePr>
          <p:cNvPr id="5" name="表格 4"/>
          <p:cNvGraphicFramePr>
            <a:graphicFrameLocks noGrp="1"/>
          </p:cNvGraphicFramePr>
          <p:nvPr/>
        </p:nvGraphicFramePr>
        <p:xfrm>
          <a:off x="839417" y="1628800"/>
          <a:ext cx="6480721" cy="3928110"/>
        </p:xfrm>
        <a:graphic>
          <a:graphicData uri="http://schemas.openxmlformats.org/drawingml/2006/table">
            <a:tbl>
              <a:tblPr firstRow="1" bandRow="1">
                <a:tableStyleId>{5940675A-B579-460E-94D1-54222C63F5DA}</a:tableStyleId>
              </a:tblPr>
              <a:tblGrid>
                <a:gridCol w="550303">
                  <a:extLst>
                    <a:ext uri="{9D8B030D-6E8A-4147-A177-3AD203B41FA5}">
                      <a16:colId xmlns:a16="http://schemas.microsoft.com/office/drawing/2014/main" val="20000"/>
                    </a:ext>
                  </a:extLst>
                </a:gridCol>
                <a:gridCol w="555826">
                  <a:extLst>
                    <a:ext uri="{9D8B030D-6E8A-4147-A177-3AD203B41FA5}">
                      <a16:colId xmlns:a16="http://schemas.microsoft.com/office/drawing/2014/main" val="20001"/>
                    </a:ext>
                  </a:extLst>
                </a:gridCol>
                <a:gridCol w="944239">
                  <a:extLst>
                    <a:ext uri="{9D8B030D-6E8A-4147-A177-3AD203B41FA5}">
                      <a16:colId xmlns:a16="http://schemas.microsoft.com/office/drawing/2014/main" val="20002"/>
                    </a:ext>
                  </a:extLst>
                </a:gridCol>
                <a:gridCol w="687179">
                  <a:extLst>
                    <a:ext uri="{9D8B030D-6E8A-4147-A177-3AD203B41FA5}">
                      <a16:colId xmlns:a16="http://schemas.microsoft.com/office/drawing/2014/main" val="20003"/>
                    </a:ext>
                  </a:extLst>
                </a:gridCol>
                <a:gridCol w="519577">
                  <a:extLst>
                    <a:ext uri="{9D8B030D-6E8A-4147-A177-3AD203B41FA5}">
                      <a16:colId xmlns:a16="http://schemas.microsoft.com/office/drawing/2014/main" val="20004"/>
                    </a:ext>
                  </a:extLst>
                </a:gridCol>
                <a:gridCol w="687179">
                  <a:extLst>
                    <a:ext uri="{9D8B030D-6E8A-4147-A177-3AD203B41FA5}">
                      <a16:colId xmlns:a16="http://schemas.microsoft.com/office/drawing/2014/main" val="20005"/>
                    </a:ext>
                  </a:extLst>
                </a:gridCol>
                <a:gridCol w="2536418">
                  <a:extLst>
                    <a:ext uri="{9D8B030D-6E8A-4147-A177-3AD203B41FA5}">
                      <a16:colId xmlns:a16="http://schemas.microsoft.com/office/drawing/2014/main" val="20006"/>
                    </a:ext>
                  </a:extLst>
                </a:gridCol>
              </a:tblGrid>
              <a:tr h="278130">
                <a:tc gridSpan="6">
                  <a:txBody>
                    <a:bodyPr/>
                    <a:lstStyle/>
                    <a:p>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科别：急诊科</a:t>
                      </a:r>
                    </a:p>
                  </a:txBody>
                  <a:tcPr marL="68580" marR="68580" marT="34290" marB="34290"/>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a:txBody>
                    <a:bodyPr/>
                    <a:lstStyle/>
                    <a:p>
                      <a:pPr algn="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rPr>
                        <a:t>XXXX</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rPr>
                        <a:t>XX</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rPr>
                        <a:t>XX</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日</a:t>
                      </a:r>
                    </a:p>
                  </a:txBody>
                  <a:tcPr marL="68580" marR="68580" marT="34290" marB="34290"/>
                </a:tc>
                <a:extLst>
                  <a:ext uri="{0D108BD9-81ED-4DB2-BD59-A6C34878D82A}">
                    <a16:rowId xmlns:a16="http://schemas.microsoft.com/office/drawing/2014/main" val="10000"/>
                  </a:ext>
                </a:extLst>
              </a:tr>
              <a:tr h="278130">
                <a:tc>
                  <a:txBody>
                    <a:bodyPr/>
                    <a:lstStyle/>
                    <a:p>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姓名</a:t>
                      </a:r>
                    </a:p>
                  </a:txBody>
                  <a:tcPr marL="68580" marR="68580" marT="34290" marB="34290"/>
                </a:tc>
                <a:tc>
                  <a:txBody>
                    <a:bodyPr/>
                    <a:lstStyle/>
                    <a:p>
                      <a:r>
                        <a:rPr lang="en-US" altLang="zh-CN" sz="1400" dirty="0">
                          <a:latin typeface="微软雅黑" panose="020B0503020204020204" pitchFamily="34" charset="-122"/>
                          <a:ea typeface="微软雅黑" panose="020B0503020204020204" pitchFamily="34" charset="-122"/>
                          <a:cs typeface="微软雅黑" panose="020B0503020204020204" pitchFamily="34" charset="-122"/>
                        </a:rPr>
                        <a:t>XXX</a:t>
                      </a:r>
                      <a:endParaRPr lang="zh-CN" altLang="en-US" sz="1400" dirty="0">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34290" marB="34290"/>
                </a:tc>
                <a:tc>
                  <a:txBody>
                    <a:bodyPr/>
                    <a:lstStyle/>
                    <a:p>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性别</a:t>
                      </a:r>
                    </a:p>
                  </a:txBody>
                  <a:tcPr marL="68580" marR="68580" marT="34290" marB="34290"/>
                </a:tc>
                <a:tc>
                  <a:txBody>
                    <a:bodyPr/>
                    <a:lstStyle/>
                    <a:p>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女</a:t>
                      </a:r>
                    </a:p>
                  </a:txBody>
                  <a:tcPr marL="68580" marR="68580" marT="34290" marB="34290"/>
                </a:tc>
                <a:tc>
                  <a:txBody>
                    <a:bodyPr/>
                    <a:lstStyle/>
                    <a:p>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年龄</a:t>
                      </a:r>
                    </a:p>
                  </a:txBody>
                  <a:tcPr marL="68580" marR="68580" marT="34290" marB="34290"/>
                </a:tc>
                <a:tc>
                  <a:txBody>
                    <a:bodyPr/>
                    <a:lstStyle/>
                    <a:p>
                      <a:r>
                        <a:rPr lang="en-US" altLang="zh-CN" sz="1400" dirty="0">
                          <a:latin typeface="微软雅黑" panose="020B0503020204020204" pitchFamily="34" charset="-122"/>
                          <a:ea typeface="微软雅黑" panose="020B0503020204020204" pitchFamily="34" charset="-122"/>
                          <a:cs typeface="微软雅黑" panose="020B0503020204020204" pitchFamily="34" charset="-122"/>
                        </a:rPr>
                        <a:t>33</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岁</a:t>
                      </a:r>
                    </a:p>
                  </a:txBody>
                  <a:tcPr marL="68580" marR="68580" marT="34290" marB="34290"/>
                </a:tc>
                <a:tc>
                  <a:txBody>
                    <a:bodyPr/>
                    <a:lstStyle/>
                    <a:p>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孕</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rPr>
                        <a:t>28</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周</a:t>
                      </a:r>
                    </a:p>
                  </a:txBody>
                  <a:tcPr marL="68580" marR="68580" marT="34290" marB="34290"/>
                </a:tc>
                <a:extLst>
                  <a:ext uri="{0D108BD9-81ED-4DB2-BD59-A6C34878D82A}">
                    <a16:rowId xmlns:a16="http://schemas.microsoft.com/office/drawing/2014/main" val="10001"/>
                  </a:ext>
                </a:extLst>
              </a:tr>
              <a:tr h="2664941">
                <a:tc gridSpan="2">
                  <a:txBody>
                    <a:bodyPr/>
                    <a:lstStyle/>
                    <a:p>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诊断：</a:t>
                      </a:r>
                      <a:endParaRPr lang="en-US"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甲流</a:t>
                      </a:r>
                      <a:endParaRPr lang="en-US"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孕</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28</a:t>
                      </a:r>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周</a:t>
                      </a:r>
                    </a:p>
                    <a:p>
                      <a:endParaRPr lang="zh-CN" altLang="en-US" sz="1800" dirty="0">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sz="1800" dirty="0">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sz="1800" dirty="0">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sz="1800" dirty="0">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sz="1800" dirty="0">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sz="1800" dirty="0">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34290" marB="34290"/>
                </a:tc>
                <a:tc hMerge="1">
                  <a:txBody>
                    <a:bodyPr/>
                    <a:lstStyle/>
                    <a:p>
                      <a:endParaRPr lang="zh-CN"/>
                    </a:p>
                  </a:txBody>
                  <a:tcPr/>
                </a:tc>
                <a:tc gridSpan="5">
                  <a:txBody>
                    <a:bodyPr/>
                    <a:lstStyle/>
                    <a:p>
                      <a:endParaRPr lang="en-US"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zh-CN" altLang="zh-CN" sz="1800" b="1" dirty="0">
                          <a:solidFill>
                            <a:schemeClr val="dk1"/>
                          </a:solidFill>
                          <a:latin typeface="微软雅黑" panose="020B0503020204020204" pitchFamily="34" charset="-122"/>
                          <a:ea typeface="微软雅黑" panose="020B0503020204020204" pitchFamily="34" charset="-122"/>
                          <a:cs typeface="Arial" panose="020B0604020202020204"/>
                          <a:sym typeface="Arial" panose="020B0604020202020204"/>
                        </a:rPr>
                        <a:t>玛巴洛沙韦</a:t>
                      </a:r>
                      <a:r>
                        <a:rPr lang="zh-CN" altLang="en-US" sz="1800" b="1" dirty="0">
                          <a:solidFill>
                            <a:schemeClr val="dk1"/>
                          </a:solidFill>
                          <a:latin typeface="微软雅黑" panose="020B0503020204020204" pitchFamily="34" charset="-122"/>
                          <a:ea typeface="微软雅黑" panose="020B0503020204020204" pitchFamily="34" charset="-122"/>
                          <a:cs typeface="Arial" panose="020B0604020202020204"/>
                          <a:sym typeface="Arial" panose="020B0604020202020204"/>
                        </a:rPr>
                        <a:t>片 </a:t>
                      </a:r>
                      <a:r>
                        <a:rPr lang="en-US" altLang="zh-CN" sz="1800" b="1" dirty="0">
                          <a:solidFill>
                            <a:schemeClr val="dk1"/>
                          </a:solidFill>
                          <a:latin typeface="微软雅黑" panose="020B0503020204020204" pitchFamily="34" charset="-122"/>
                          <a:ea typeface="微软雅黑" panose="020B0503020204020204" pitchFamily="34" charset="-122"/>
                          <a:cs typeface="Arial" panose="020B0604020202020204"/>
                          <a:sym typeface="Arial" panose="020B0604020202020204"/>
                        </a:rPr>
                        <a:t>20mg</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片      </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40mg</a:t>
                      </a:r>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once</a:t>
                      </a:r>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800" dirty="0" err="1">
                          <a:latin typeface="微软雅黑" panose="020B0503020204020204" pitchFamily="34" charset="-122"/>
                          <a:ea typeface="微软雅黑" panose="020B0503020204020204" pitchFamily="34" charset="-122"/>
                          <a:cs typeface="微软雅黑" panose="020B0503020204020204" pitchFamily="34" charset="-122"/>
                        </a:rPr>
                        <a:t>po</a:t>
                      </a:r>
                      <a:endParaRPr lang="en-US"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endParaRPr lang="en-US"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endParaRPr lang="en-US"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endParaRPr lang="en-US"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endParaRPr lang="en-US"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endParaRPr lang="en-US"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endParaRPr lang="en-US"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endParaRPr lang="en-US"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endParaRPr lang="en-US" altLang="zh-CN" sz="1800" dirty="0">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                              医师签名（盖章）：</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XXX     </a:t>
                      </a:r>
                      <a:endParaRPr lang="zh-CN" altLang="en-US" sz="1800" dirty="0">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34290" marB="34290"/>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2"/>
                  </a:ext>
                </a:extLst>
              </a:tr>
              <a:tr h="278130">
                <a:tc gridSpan="7">
                  <a:txBody>
                    <a:bodyPr/>
                    <a:lstStyle/>
                    <a:p>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金额：</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XXX       </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审核</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调配签名（盖章）：</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XXX      </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核对发药签名（盖章）：</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XXX</a:t>
                      </a:r>
                      <a:endParaRPr lang="zh-CN" altLang="en-US" sz="1200" dirty="0">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34290" marB="34290"/>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3"/>
                  </a:ext>
                </a:extLst>
              </a:tr>
            </a:tbl>
          </a:graphicData>
        </a:graphic>
      </p:graphicFrame>
      <p:sp>
        <p:nvSpPr>
          <p:cNvPr id="4" name="文本框 3"/>
          <p:cNvSpPr txBox="1"/>
          <p:nvPr/>
        </p:nvSpPr>
        <p:spPr>
          <a:xfrm>
            <a:off x="8112223" y="1622564"/>
            <a:ext cx="3240360" cy="378962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nSpc>
                <a:spcPct val="150000"/>
              </a:lnSpc>
            </a:pPr>
            <a:r>
              <a:rPr lang="zh-CN" altLang="en-US" b="1" dirty="0"/>
              <a:t>在流感流行季节,妊娠女性或产后4周内出现流感样症状或确诊流感后,不管病程长短,排除其他可能病因后,应尽快给予标准剂量的</a:t>
            </a:r>
            <a:r>
              <a:rPr lang="zh-CN" altLang="en-US" b="1" dirty="0">
                <a:solidFill>
                  <a:srgbClr val="FF0000"/>
                </a:solidFill>
              </a:rPr>
              <a:t>奥司他韦</a:t>
            </a:r>
            <a:r>
              <a:rPr lang="zh-CN" altLang="en-US" b="1" dirty="0"/>
              <a:t>抗病毒治疗。一项前瞻性观察性研究表明,妊娠期间使用</a:t>
            </a:r>
            <a:r>
              <a:rPr lang="zh-CN" altLang="en-US" b="1" dirty="0">
                <a:solidFill>
                  <a:srgbClr val="FF0000"/>
                </a:solidFill>
              </a:rPr>
              <a:t>扎那米韦</a:t>
            </a:r>
            <a:r>
              <a:rPr lang="zh-CN" altLang="en-US" b="1" dirty="0"/>
              <a:t>和</a:t>
            </a:r>
            <a:r>
              <a:rPr lang="zh-CN" altLang="en-US" b="1" dirty="0">
                <a:solidFill>
                  <a:srgbClr val="FF0000"/>
                </a:solidFill>
              </a:rPr>
              <a:t>奥司他韦</a:t>
            </a:r>
            <a:r>
              <a:rPr lang="zh-CN" altLang="en-US" b="1" dirty="0"/>
              <a:t>对胎儿和妊娠是安全的,未发现明显不良妊娠结局。</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9178F34-6A3E-693C-3682-B402A3667B4D}"/>
              </a:ext>
            </a:extLst>
          </p:cNvPr>
          <p:cNvSpPr>
            <a:spLocks noGrp="1"/>
          </p:cNvSpPr>
          <p:nvPr>
            <p:ph type="title"/>
          </p:nvPr>
        </p:nvSpPr>
        <p:spPr/>
        <p:txBody>
          <a:bodyPr>
            <a:noAutofit/>
          </a:bodyPr>
          <a:lstStyle/>
          <a:p>
            <a:r>
              <a:rPr kumimoji="1" lang="zh-CN" altLang="en-US" sz="3600" b="1" dirty="0">
                <a:latin typeface="Microsoft YaHei" panose="020B0503020204020204" pitchFamily="34" charset="-122"/>
                <a:ea typeface="Microsoft YaHei" panose="020B0503020204020204" pitchFamily="34" charset="-122"/>
              </a:rPr>
              <a:t>其他对症治疗</a:t>
            </a:r>
            <a:endParaRPr lang="zh-CN" altLang="en-US" sz="3600" dirty="0"/>
          </a:p>
        </p:txBody>
      </p:sp>
      <p:sp>
        <p:nvSpPr>
          <p:cNvPr id="4" name="内容占位符 2">
            <a:extLst>
              <a:ext uri="{FF2B5EF4-FFF2-40B4-BE49-F238E27FC236}">
                <a16:creationId xmlns:a16="http://schemas.microsoft.com/office/drawing/2014/main" id="{80B30CFC-0C85-F48F-1263-D013B455695F}"/>
              </a:ext>
            </a:extLst>
          </p:cNvPr>
          <p:cNvSpPr>
            <a:spLocks noGrp="1"/>
          </p:cNvSpPr>
          <p:nvPr>
            <p:ph idx="1"/>
          </p:nvPr>
        </p:nvSpPr>
        <p:spPr>
          <a:xfrm>
            <a:off x="970483" y="1048028"/>
            <a:ext cx="10526117" cy="5052028"/>
          </a:xfrm>
        </p:spPr>
        <p:txBody>
          <a:bodyPr>
            <a:normAutofit/>
          </a:bodyPr>
          <a:lstStyle/>
          <a:p>
            <a:pPr marL="0" lvl="1" indent="0">
              <a:lnSpc>
                <a:spcPct val="150000"/>
              </a:lnSpc>
              <a:buNone/>
            </a:pPr>
            <a:r>
              <a:rPr kumimoji="1" lang="zh-CN" altLang="en-US" b="1" dirty="0">
                <a:latin typeface="微软雅黑" panose="020B0503020204020204" pitchFamily="34" charset="-122"/>
                <a:ea typeface="微软雅黑" panose="020B0503020204020204" pitchFamily="34" charset="-122"/>
              </a:rPr>
              <a:t>发热（初期症状）</a:t>
            </a:r>
            <a:endParaRPr kumimoji="1" lang="en-US" altLang="zh-CN" b="1" dirty="0">
              <a:latin typeface="微软雅黑" panose="020B0503020204020204" pitchFamily="34" charset="-122"/>
              <a:ea typeface="微软雅黑" panose="020B0503020204020204" pitchFamily="34" charset="-122"/>
            </a:endParaRPr>
          </a:p>
          <a:p>
            <a:pPr marL="0" lvl="1" indent="0">
              <a:lnSpc>
                <a:spcPct val="150000"/>
              </a:lnSpc>
              <a:buFont typeface="Wingdings" panose="05000000000000000000" pitchFamily="2" charset="2"/>
              <a:buChar char="u"/>
            </a:pPr>
            <a:r>
              <a:rPr kumimoji="1" lang="zh-CN" altLang="en-US" sz="2000" b="1" dirty="0">
                <a:latin typeface="微软雅黑" panose="020B0503020204020204" pitchFamily="34" charset="-122"/>
                <a:ea typeface="微软雅黑" panose="020B0503020204020204" pitchFamily="34" charset="-122"/>
              </a:rPr>
              <a:t> 对乙酰氨基酚</a:t>
            </a:r>
            <a:endParaRPr kumimoji="1" lang="en-US" altLang="zh-CN" sz="2000" b="1" dirty="0">
              <a:latin typeface="微软雅黑" panose="020B0503020204020204" pitchFamily="34" charset="-122"/>
              <a:ea typeface="微软雅黑" panose="020B0503020204020204" pitchFamily="34" charset="-122"/>
            </a:endParaRPr>
          </a:p>
          <a:p>
            <a:pPr marL="457200" lvl="2" indent="0">
              <a:lnSpc>
                <a:spcPct val="150000"/>
              </a:lnSpc>
              <a:buFont typeface="Wingdings" panose="05000000000000000000" pitchFamily="2" charset="2"/>
              <a:buChar char="u"/>
            </a:pPr>
            <a:r>
              <a:rPr kumimoji="1" lang="en-US" altLang="zh-CN" sz="1600" b="1" dirty="0">
                <a:latin typeface="微软雅黑" panose="020B0503020204020204" pitchFamily="34" charset="-122"/>
                <a:ea typeface="微软雅黑" panose="020B0503020204020204" pitchFamily="34" charset="-122"/>
              </a:rPr>
              <a:t> </a:t>
            </a:r>
            <a:r>
              <a:rPr kumimoji="1" lang="zh-CN" altLang="en-US" sz="1600" b="1" dirty="0">
                <a:latin typeface="微软雅黑" panose="020B0503020204020204" pitchFamily="34" charset="-122"/>
                <a:ea typeface="微软雅黑" panose="020B0503020204020204" pitchFamily="34" charset="-122"/>
              </a:rPr>
              <a:t>不同剂型</a:t>
            </a:r>
            <a:endParaRPr kumimoji="1" lang="en-US" altLang="zh-CN" sz="1600" b="1" dirty="0">
              <a:latin typeface="微软雅黑" panose="020B0503020204020204" pitchFamily="34" charset="-122"/>
              <a:ea typeface="微软雅黑" panose="020B0503020204020204" pitchFamily="34" charset="-122"/>
            </a:endParaRPr>
          </a:p>
          <a:p>
            <a:pPr marL="914400" lvl="3" indent="0">
              <a:lnSpc>
                <a:spcPct val="150000"/>
              </a:lnSpc>
              <a:buFont typeface="Wingdings" panose="05000000000000000000" pitchFamily="2" charset="2"/>
              <a:buChar char="u"/>
            </a:pPr>
            <a:r>
              <a:rPr kumimoji="1" lang="en-US" altLang="zh-CN" sz="1400" b="1" dirty="0">
                <a:latin typeface="微软雅黑" panose="020B0503020204020204" pitchFamily="34" charset="-122"/>
                <a:ea typeface="微软雅黑" panose="020B0503020204020204" pitchFamily="34" charset="-122"/>
              </a:rPr>
              <a:t> </a:t>
            </a:r>
            <a:r>
              <a:rPr kumimoji="1" lang="zh-CN" altLang="en-US" sz="1400" b="1" dirty="0">
                <a:latin typeface="微软雅黑" panose="020B0503020204020204" pitchFamily="34" charset="-122"/>
                <a:ea typeface="微软雅黑" panose="020B0503020204020204" pitchFamily="34" charset="-122"/>
              </a:rPr>
              <a:t>对乙酰氨基酚</a:t>
            </a:r>
            <a:r>
              <a:rPr kumimoji="1" lang="zh-CN" altLang="en-US" sz="1400" b="1" dirty="0">
                <a:solidFill>
                  <a:srgbClr val="FF0000"/>
                </a:solidFill>
                <a:latin typeface="微软雅黑" panose="020B0503020204020204" pitchFamily="34" charset="-122"/>
                <a:ea typeface="微软雅黑" panose="020B0503020204020204" pitchFamily="34" charset="-122"/>
              </a:rPr>
              <a:t>缓释片</a:t>
            </a:r>
            <a:r>
              <a:rPr kumimoji="1" lang="zh-CN" altLang="en-US" sz="1400" b="1" dirty="0">
                <a:latin typeface="微软雅黑" panose="020B0503020204020204" pitchFamily="34" charset="-122"/>
                <a:ea typeface="微软雅黑" panose="020B0503020204020204" pitchFamily="34" charset="-122"/>
              </a:rPr>
              <a:t>，</a:t>
            </a:r>
            <a:r>
              <a:rPr kumimoji="1" lang="en-US" altLang="zh-CN" sz="1400" b="1" dirty="0">
                <a:latin typeface="微软雅黑" panose="020B0503020204020204" pitchFamily="34" charset="-122"/>
                <a:ea typeface="微软雅黑" panose="020B0503020204020204" pitchFamily="34" charset="-122"/>
              </a:rPr>
              <a:t>0.65g po q8h</a:t>
            </a:r>
            <a:r>
              <a:rPr kumimoji="1" lang="zh-CN" altLang="en-US" sz="1400" b="1" dirty="0">
                <a:latin typeface="微软雅黑" panose="020B0503020204020204" pitchFamily="34" charset="-122"/>
                <a:ea typeface="微软雅黑" panose="020B0503020204020204" pitchFamily="34" charset="-122"/>
              </a:rPr>
              <a:t>，</a:t>
            </a:r>
            <a:r>
              <a:rPr kumimoji="1" lang="en-US" altLang="zh-CN" sz="1400" b="1" dirty="0">
                <a:solidFill>
                  <a:srgbClr val="FF0000"/>
                </a:solidFill>
                <a:latin typeface="微软雅黑" panose="020B0503020204020204" pitchFamily="34" charset="-122"/>
                <a:ea typeface="微软雅黑" panose="020B0503020204020204" pitchFamily="34" charset="-122"/>
              </a:rPr>
              <a:t>24</a:t>
            </a:r>
            <a:r>
              <a:rPr kumimoji="1" lang="zh-CN" altLang="en-US" sz="1400" b="1" dirty="0">
                <a:solidFill>
                  <a:srgbClr val="FF0000"/>
                </a:solidFill>
                <a:latin typeface="微软雅黑" panose="020B0503020204020204" pitchFamily="34" charset="-122"/>
                <a:ea typeface="微软雅黑" panose="020B0503020204020204" pitchFamily="34" charset="-122"/>
              </a:rPr>
              <a:t>小时不超过</a:t>
            </a:r>
            <a:r>
              <a:rPr kumimoji="1" lang="en-US" altLang="zh-CN" sz="1400" b="1" dirty="0">
                <a:solidFill>
                  <a:srgbClr val="FF0000"/>
                </a:solidFill>
                <a:latin typeface="微软雅黑" panose="020B0503020204020204" pitchFamily="34" charset="-122"/>
                <a:ea typeface="微软雅黑" panose="020B0503020204020204" pitchFamily="34" charset="-122"/>
              </a:rPr>
              <a:t>3</a:t>
            </a:r>
            <a:r>
              <a:rPr kumimoji="1" lang="zh-CN" altLang="en-US" sz="1400" b="1" dirty="0">
                <a:solidFill>
                  <a:srgbClr val="FF0000"/>
                </a:solidFill>
                <a:latin typeface="微软雅黑" panose="020B0503020204020204" pitchFamily="34" charset="-122"/>
                <a:ea typeface="微软雅黑" panose="020B0503020204020204" pitchFamily="34" charset="-122"/>
              </a:rPr>
              <a:t>次</a:t>
            </a:r>
            <a:endParaRPr kumimoji="1" lang="en-US" altLang="zh-CN" sz="1400" b="1" dirty="0">
              <a:solidFill>
                <a:srgbClr val="FF0000"/>
              </a:solidFill>
              <a:latin typeface="微软雅黑" panose="020B0503020204020204" pitchFamily="34" charset="-122"/>
              <a:ea typeface="微软雅黑" panose="020B0503020204020204" pitchFamily="34" charset="-122"/>
            </a:endParaRPr>
          </a:p>
          <a:p>
            <a:pPr marL="914400" lvl="3" indent="0">
              <a:lnSpc>
                <a:spcPct val="150000"/>
              </a:lnSpc>
              <a:buFont typeface="Wingdings" panose="05000000000000000000" pitchFamily="2" charset="2"/>
              <a:buChar char="u"/>
            </a:pPr>
            <a:r>
              <a:rPr kumimoji="1" lang="en-US" altLang="zh-CN" sz="1400" b="1" dirty="0">
                <a:latin typeface="微软雅黑" panose="020B0503020204020204" pitchFamily="34" charset="-122"/>
                <a:ea typeface="微软雅黑" panose="020B0503020204020204" pitchFamily="34" charset="-122"/>
              </a:rPr>
              <a:t> </a:t>
            </a:r>
            <a:r>
              <a:rPr kumimoji="1" lang="zh-CN" altLang="en-US" sz="1400" b="1" dirty="0">
                <a:latin typeface="微软雅黑" panose="020B0503020204020204" pitchFamily="34" charset="-122"/>
                <a:ea typeface="微软雅黑" panose="020B0503020204020204" pitchFamily="34" charset="-122"/>
              </a:rPr>
              <a:t>对乙酰氨基酚</a:t>
            </a:r>
            <a:r>
              <a:rPr kumimoji="1" lang="zh-CN" altLang="en-US" sz="1400" b="1" dirty="0">
                <a:solidFill>
                  <a:srgbClr val="FF0000"/>
                </a:solidFill>
                <a:latin typeface="微软雅黑" panose="020B0503020204020204" pitchFamily="34" charset="-122"/>
                <a:ea typeface="微软雅黑" panose="020B0503020204020204" pitchFamily="34" charset="-122"/>
              </a:rPr>
              <a:t>片</a:t>
            </a:r>
            <a:r>
              <a:rPr kumimoji="1" lang="zh-CN" altLang="en-US" sz="1400" b="1" dirty="0">
                <a:latin typeface="微软雅黑" panose="020B0503020204020204" pitchFamily="34" charset="-122"/>
                <a:ea typeface="微软雅黑" panose="020B0503020204020204" pitchFamily="34" charset="-122"/>
              </a:rPr>
              <a:t>，</a:t>
            </a:r>
            <a:r>
              <a:rPr kumimoji="1" lang="en-US" altLang="zh-CN" sz="1400" b="1" dirty="0">
                <a:latin typeface="微软雅黑" panose="020B0503020204020204" pitchFamily="34" charset="-122"/>
                <a:ea typeface="微软雅黑" panose="020B0503020204020204" pitchFamily="34" charset="-122"/>
              </a:rPr>
              <a:t>12</a:t>
            </a:r>
            <a:r>
              <a:rPr kumimoji="1" lang="zh-CN" altLang="en-US" sz="1400" b="1" dirty="0">
                <a:latin typeface="微软雅黑" panose="020B0503020204020204" pitchFamily="34" charset="-122"/>
                <a:ea typeface="微软雅黑" panose="020B0503020204020204" pitchFamily="34" charset="-122"/>
              </a:rPr>
              <a:t>岁及以上儿童，每次</a:t>
            </a:r>
            <a:r>
              <a:rPr kumimoji="1" lang="en-US" altLang="zh-CN" sz="1400" b="1" dirty="0">
                <a:latin typeface="微软雅黑" panose="020B0503020204020204" pitchFamily="34" charset="-122"/>
                <a:ea typeface="微软雅黑" panose="020B0503020204020204" pitchFamily="34" charset="-122"/>
              </a:rPr>
              <a:t>1</a:t>
            </a:r>
            <a:r>
              <a:rPr kumimoji="1" lang="zh-CN" altLang="en-US" sz="1400" b="1" dirty="0">
                <a:latin typeface="微软雅黑" panose="020B0503020204020204" pitchFamily="34" charset="-122"/>
                <a:ea typeface="微软雅黑" panose="020B0503020204020204" pitchFamily="34" charset="-122"/>
              </a:rPr>
              <a:t>片（</a:t>
            </a:r>
            <a:r>
              <a:rPr kumimoji="1" lang="en-US" altLang="zh-CN" sz="1400" b="1" dirty="0">
                <a:latin typeface="微软雅黑" panose="020B0503020204020204" pitchFamily="34" charset="-122"/>
                <a:ea typeface="微软雅黑" panose="020B0503020204020204" pitchFamily="34" charset="-122"/>
              </a:rPr>
              <a:t>6-12</a:t>
            </a:r>
            <a:r>
              <a:rPr kumimoji="1" lang="zh-CN" altLang="en-US" sz="1400" b="1" dirty="0">
                <a:latin typeface="微软雅黑" panose="020B0503020204020204" pitchFamily="34" charset="-122"/>
                <a:ea typeface="微软雅黑" panose="020B0503020204020204" pitchFamily="34" charset="-122"/>
              </a:rPr>
              <a:t>岁，每次</a:t>
            </a:r>
            <a:r>
              <a:rPr kumimoji="1" lang="en-US" altLang="zh-CN" sz="1400" b="1" dirty="0">
                <a:latin typeface="微软雅黑" panose="020B0503020204020204" pitchFamily="34" charset="-122"/>
                <a:ea typeface="微软雅黑" panose="020B0503020204020204" pitchFamily="34" charset="-122"/>
              </a:rPr>
              <a:t>0.5</a:t>
            </a:r>
            <a:r>
              <a:rPr kumimoji="1" lang="zh-CN" altLang="en-US" sz="1400" b="1" dirty="0">
                <a:latin typeface="微软雅黑" panose="020B0503020204020204" pitchFamily="34" charset="-122"/>
                <a:ea typeface="微软雅黑" panose="020B0503020204020204" pitchFamily="34" charset="-122"/>
              </a:rPr>
              <a:t>片）；间隔</a:t>
            </a:r>
            <a:r>
              <a:rPr kumimoji="1" lang="en-US" altLang="zh-CN" sz="1400" b="1" dirty="0">
                <a:latin typeface="微软雅黑" panose="020B0503020204020204" pitchFamily="34" charset="-122"/>
                <a:ea typeface="微软雅黑" panose="020B0503020204020204" pitchFamily="34" charset="-122"/>
              </a:rPr>
              <a:t>4-6</a:t>
            </a:r>
            <a:r>
              <a:rPr kumimoji="1" lang="zh-CN" altLang="en-US" sz="1400" b="1" dirty="0">
                <a:latin typeface="微软雅黑" panose="020B0503020204020204" pitchFamily="34" charset="-122"/>
                <a:ea typeface="微软雅黑" panose="020B0503020204020204" pitchFamily="34" charset="-122"/>
              </a:rPr>
              <a:t>小时重复一次，</a:t>
            </a:r>
            <a:r>
              <a:rPr kumimoji="1" lang="en-US" altLang="zh-CN" sz="1400" b="1" dirty="0">
                <a:latin typeface="微软雅黑" panose="020B0503020204020204" pitchFamily="34" charset="-122"/>
                <a:ea typeface="微软雅黑" panose="020B0503020204020204" pitchFamily="34" charset="-122"/>
              </a:rPr>
              <a:t>24</a:t>
            </a:r>
            <a:r>
              <a:rPr kumimoji="1" lang="zh-CN" altLang="en-US" sz="1400" b="1" dirty="0">
                <a:latin typeface="微软雅黑" panose="020B0503020204020204" pitchFamily="34" charset="-122"/>
                <a:ea typeface="微软雅黑" panose="020B0503020204020204" pitchFamily="34" charset="-122"/>
              </a:rPr>
              <a:t>小时内不超过</a:t>
            </a:r>
            <a:r>
              <a:rPr kumimoji="1" lang="en-US" altLang="zh-CN" sz="1400" b="1" dirty="0">
                <a:latin typeface="微软雅黑" panose="020B0503020204020204" pitchFamily="34" charset="-122"/>
                <a:ea typeface="微软雅黑" panose="020B0503020204020204" pitchFamily="34" charset="-122"/>
              </a:rPr>
              <a:t>4</a:t>
            </a:r>
            <a:r>
              <a:rPr kumimoji="1" lang="zh-CN" altLang="en-US" sz="1400" b="1" dirty="0">
                <a:latin typeface="微软雅黑" panose="020B0503020204020204" pitchFamily="34" charset="-122"/>
                <a:ea typeface="微软雅黑" panose="020B0503020204020204" pitchFamily="34" charset="-122"/>
              </a:rPr>
              <a:t>次</a:t>
            </a:r>
            <a:endParaRPr kumimoji="1" lang="en-US" altLang="zh-CN" sz="1400" b="1" dirty="0">
              <a:latin typeface="微软雅黑" panose="020B0503020204020204" pitchFamily="34" charset="-122"/>
              <a:ea typeface="微软雅黑" panose="020B0503020204020204" pitchFamily="34" charset="-122"/>
            </a:endParaRPr>
          </a:p>
          <a:p>
            <a:pPr marL="914400" lvl="3" indent="0">
              <a:lnSpc>
                <a:spcPct val="150000"/>
              </a:lnSpc>
              <a:buFont typeface="Wingdings" panose="05000000000000000000" pitchFamily="2" charset="2"/>
              <a:buChar char="u"/>
            </a:pPr>
            <a:r>
              <a:rPr kumimoji="1" lang="en-US" altLang="zh-CN" sz="1400" b="1" dirty="0">
                <a:latin typeface="微软雅黑" panose="020B0503020204020204" pitchFamily="34" charset="-122"/>
                <a:ea typeface="微软雅黑" panose="020B0503020204020204" pitchFamily="34" charset="-122"/>
              </a:rPr>
              <a:t> </a:t>
            </a:r>
            <a:r>
              <a:rPr kumimoji="1" lang="zh-CN" altLang="en-US" sz="1400" b="1" dirty="0">
                <a:latin typeface="微软雅黑" panose="020B0503020204020204" pitchFamily="34" charset="-122"/>
                <a:ea typeface="微软雅黑" panose="020B0503020204020204" pitchFamily="34" charset="-122"/>
              </a:rPr>
              <a:t>对乙酰氨基酚</a:t>
            </a:r>
            <a:r>
              <a:rPr kumimoji="1" lang="zh-CN" altLang="en-US" sz="1400" b="1" dirty="0">
                <a:solidFill>
                  <a:srgbClr val="FF0000"/>
                </a:solidFill>
                <a:latin typeface="微软雅黑" panose="020B0503020204020204" pitchFamily="34" charset="-122"/>
                <a:ea typeface="微软雅黑" panose="020B0503020204020204" pitchFamily="34" charset="-122"/>
              </a:rPr>
              <a:t>滴剂</a:t>
            </a:r>
            <a:r>
              <a:rPr kumimoji="1" lang="zh-CN" altLang="en-US" sz="1400" b="1" dirty="0">
                <a:latin typeface="微软雅黑" panose="020B0503020204020204" pitchFamily="34" charset="-122"/>
                <a:ea typeface="微软雅黑" panose="020B0503020204020204" pitchFamily="34" charset="-122"/>
              </a:rPr>
              <a:t>，间隔</a:t>
            </a:r>
            <a:r>
              <a:rPr kumimoji="1" lang="en-US" altLang="zh-CN" sz="1400" b="1" dirty="0">
                <a:latin typeface="微软雅黑" panose="020B0503020204020204" pitchFamily="34" charset="-122"/>
                <a:ea typeface="微软雅黑" panose="020B0503020204020204" pitchFamily="34" charset="-122"/>
              </a:rPr>
              <a:t>4-6</a:t>
            </a:r>
            <a:r>
              <a:rPr kumimoji="1" lang="zh-CN" altLang="en-US" sz="1400" b="1" dirty="0">
                <a:latin typeface="微软雅黑" panose="020B0503020204020204" pitchFamily="34" charset="-122"/>
                <a:ea typeface="微软雅黑" panose="020B0503020204020204" pitchFamily="34" charset="-122"/>
              </a:rPr>
              <a:t>小时重复一次，</a:t>
            </a:r>
            <a:r>
              <a:rPr kumimoji="1" lang="en-US" altLang="zh-CN" sz="1400" b="1" dirty="0">
                <a:latin typeface="微软雅黑" panose="020B0503020204020204" pitchFamily="34" charset="-122"/>
                <a:ea typeface="微软雅黑" panose="020B0503020204020204" pitchFamily="34" charset="-122"/>
              </a:rPr>
              <a:t>24</a:t>
            </a:r>
            <a:r>
              <a:rPr kumimoji="1" lang="zh-CN" altLang="en-US" sz="1400" b="1" dirty="0">
                <a:latin typeface="微软雅黑" panose="020B0503020204020204" pitchFamily="34" charset="-122"/>
                <a:ea typeface="微软雅黑" panose="020B0503020204020204" pitchFamily="34" charset="-122"/>
              </a:rPr>
              <a:t>小时内不超过</a:t>
            </a:r>
            <a:r>
              <a:rPr kumimoji="1" lang="en-US" altLang="zh-CN" sz="1400" b="1" dirty="0">
                <a:latin typeface="微软雅黑" panose="020B0503020204020204" pitchFamily="34" charset="-122"/>
                <a:ea typeface="微软雅黑" panose="020B0503020204020204" pitchFamily="34" charset="-122"/>
              </a:rPr>
              <a:t>4</a:t>
            </a:r>
            <a:r>
              <a:rPr kumimoji="1" lang="zh-CN" altLang="en-US" sz="1400" b="1" dirty="0">
                <a:latin typeface="微软雅黑" panose="020B0503020204020204" pitchFamily="34" charset="-122"/>
                <a:ea typeface="微软雅黑" panose="020B0503020204020204" pitchFamily="34" charset="-122"/>
              </a:rPr>
              <a:t>次</a:t>
            </a:r>
            <a:endParaRPr kumimoji="1" lang="en-US" altLang="zh-CN" sz="1400" b="1" dirty="0">
              <a:latin typeface="微软雅黑" panose="020B0503020204020204" pitchFamily="34" charset="-122"/>
              <a:ea typeface="微软雅黑" panose="020B0503020204020204" pitchFamily="34" charset="-122"/>
            </a:endParaRPr>
          </a:p>
          <a:p>
            <a:pPr marL="914400" lvl="3" indent="0">
              <a:lnSpc>
                <a:spcPct val="150000"/>
              </a:lnSpc>
              <a:buFont typeface="Wingdings" panose="05000000000000000000" pitchFamily="2" charset="2"/>
              <a:buChar char="u"/>
            </a:pPr>
            <a:r>
              <a:rPr kumimoji="1" lang="en-US" altLang="zh-CN" sz="1400" b="1" dirty="0">
                <a:latin typeface="微软雅黑" panose="020B0503020204020204" pitchFamily="34" charset="-122"/>
                <a:ea typeface="微软雅黑" panose="020B0503020204020204" pitchFamily="34" charset="-122"/>
              </a:rPr>
              <a:t> </a:t>
            </a:r>
            <a:r>
              <a:rPr kumimoji="1" lang="zh-CN" altLang="en-US" sz="1400" b="1" dirty="0">
                <a:latin typeface="微软雅黑" panose="020B0503020204020204" pitchFamily="34" charset="-122"/>
                <a:ea typeface="微软雅黑" panose="020B0503020204020204" pitchFamily="34" charset="-122"/>
              </a:rPr>
              <a:t>对于</a:t>
            </a:r>
            <a:r>
              <a:rPr kumimoji="1" lang="zh-CN" altLang="en-US" sz="1400" b="1" dirty="0">
                <a:solidFill>
                  <a:srgbClr val="FF0000"/>
                </a:solidFill>
                <a:latin typeface="微软雅黑" panose="020B0503020204020204" pitchFamily="34" charset="-122"/>
                <a:ea typeface="微软雅黑" panose="020B0503020204020204" pitchFamily="34" charset="-122"/>
              </a:rPr>
              <a:t>成人</a:t>
            </a:r>
            <a:r>
              <a:rPr kumimoji="1" lang="zh-CN" altLang="en-US" sz="1400" b="1" dirty="0">
                <a:latin typeface="微软雅黑" panose="020B0503020204020204" pitchFamily="34" charset="-122"/>
                <a:ea typeface="微软雅黑" panose="020B0503020204020204" pitchFamily="34" charset="-122"/>
              </a:rPr>
              <a:t>：</a:t>
            </a:r>
            <a:r>
              <a:rPr kumimoji="1" lang="zh-CN" altLang="en-US" sz="1400" b="1" u="sng" dirty="0">
                <a:solidFill>
                  <a:srgbClr val="FF0000"/>
                </a:solidFill>
                <a:latin typeface="微软雅黑" panose="020B0503020204020204" pitchFamily="34" charset="-122"/>
                <a:ea typeface="微软雅黑" panose="020B0503020204020204" pitchFamily="34" charset="-122"/>
              </a:rPr>
              <a:t>一日对乙酰氨基酚总剂量不超过</a:t>
            </a:r>
            <a:r>
              <a:rPr kumimoji="1" lang="en-US" altLang="zh-CN" sz="1400" b="1" u="sng" dirty="0">
                <a:solidFill>
                  <a:srgbClr val="FF0000"/>
                </a:solidFill>
                <a:latin typeface="微软雅黑" panose="020B0503020204020204" pitchFamily="34" charset="-122"/>
                <a:ea typeface="微软雅黑" panose="020B0503020204020204" pitchFamily="34" charset="-122"/>
              </a:rPr>
              <a:t>2g</a:t>
            </a:r>
          </a:p>
          <a:p>
            <a:pPr marL="457200" lvl="2" indent="0">
              <a:lnSpc>
                <a:spcPct val="150000"/>
              </a:lnSpc>
              <a:buFont typeface="Wingdings" panose="05000000000000000000" pitchFamily="2" charset="2"/>
              <a:buChar char="u"/>
            </a:pPr>
            <a:r>
              <a:rPr kumimoji="1" lang="en-US" altLang="zh-CN" sz="1600" b="1" dirty="0">
                <a:latin typeface="微软雅黑" panose="020B0503020204020204" pitchFamily="34" charset="-122"/>
                <a:ea typeface="微软雅黑" panose="020B0503020204020204" pitchFamily="34" charset="-122"/>
              </a:rPr>
              <a:t> </a:t>
            </a:r>
            <a:r>
              <a:rPr kumimoji="1" lang="zh-CN" altLang="en-US" sz="1600" b="1" dirty="0">
                <a:solidFill>
                  <a:srgbClr val="FF0000"/>
                </a:solidFill>
                <a:latin typeface="微软雅黑" panose="020B0503020204020204" pitchFamily="34" charset="-122"/>
                <a:ea typeface="微软雅黑" panose="020B0503020204020204" pitchFamily="34" charset="-122"/>
              </a:rPr>
              <a:t>慎用于孕妇及哺乳期妇女</a:t>
            </a:r>
            <a:endParaRPr kumimoji="1" lang="en-US" altLang="zh-CN" sz="1600" b="1" dirty="0">
              <a:solidFill>
                <a:srgbClr val="FF0000"/>
              </a:solidFill>
              <a:latin typeface="微软雅黑" panose="020B0503020204020204" pitchFamily="34" charset="-122"/>
              <a:ea typeface="微软雅黑" panose="020B0503020204020204" pitchFamily="34" charset="-122"/>
            </a:endParaRPr>
          </a:p>
          <a:p>
            <a:pPr marL="457200" lvl="2" indent="0">
              <a:lnSpc>
                <a:spcPct val="150000"/>
              </a:lnSpc>
              <a:buFont typeface="Wingdings" panose="05000000000000000000" pitchFamily="2" charset="2"/>
              <a:buChar char="u"/>
            </a:pPr>
            <a:r>
              <a:rPr kumimoji="1" lang="en-US" altLang="zh-CN" sz="1600" b="1" dirty="0">
                <a:latin typeface="微软雅黑" panose="020B0503020204020204" pitchFamily="34" charset="-122"/>
                <a:ea typeface="微软雅黑" panose="020B0503020204020204" pitchFamily="34" charset="-122"/>
              </a:rPr>
              <a:t> </a:t>
            </a:r>
            <a:r>
              <a:rPr kumimoji="1" lang="zh-CN" altLang="en-US" sz="1600" b="1" dirty="0">
                <a:latin typeface="微软雅黑" panose="020B0503020204020204" pitchFamily="34" charset="-122"/>
                <a:ea typeface="微软雅黑" panose="020B0503020204020204" pitchFamily="34" charset="-122"/>
              </a:rPr>
              <a:t>禁用：</a:t>
            </a:r>
            <a:r>
              <a:rPr kumimoji="1" lang="en-US" altLang="zh-CN" sz="1600" b="1" dirty="0">
                <a:latin typeface="微软雅黑" panose="020B0503020204020204" pitchFamily="34" charset="-122"/>
                <a:ea typeface="微软雅黑" panose="020B0503020204020204" pitchFamily="34" charset="-122"/>
              </a:rPr>
              <a:t>2</a:t>
            </a:r>
            <a:r>
              <a:rPr kumimoji="1" lang="zh-CN" altLang="en-US" sz="1600" b="1" dirty="0">
                <a:latin typeface="微软雅黑" panose="020B0503020204020204" pitchFamily="34" charset="-122"/>
                <a:ea typeface="微软雅黑" panose="020B0503020204020204" pitchFamily="34" charset="-122"/>
              </a:rPr>
              <a:t>月龄以下的婴儿、新生儿、严重肝肾功能不全者</a:t>
            </a:r>
            <a:endParaRPr kumimoji="1" lang="en-US" altLang="zh-CN" sz="1600" b="1" dirty="0">
              <a:latin typeface="微软雅黑" panose="020B0503020204020204" pitchFamily="34" charset="-122"/>
              <a:ea typeface="微软雅黑" panose="020B0503020204020204" pitchFamily="34" charset="-122"/>
            </a:endParaRPr>
          </a:p>
          <a:p>
            <a:pPr marL="457200" lvl="2" indent="0">
              <a:lnSpc>
                <a:spcPct val="150000"/>
              </a:lnSpc>
              <a:buFont typeface="Wingdings" panose="05000000000000000000" pitchFamily="2" charset="2"/>
              <a:buChar char="u"/>
            </a:pPr>
            <a:r>
              <a:rPr kumimoji="1" lang="zh-CN" altLang="en-US" sz="1600" b="1" dirty="0">
                <a:solidFill>
                  <a:srgbClr val="FF0000"/>
                </a:solidFill>
                <a:latin typeface="微软雅黑" panose="020B0503020204020204" pitchFamily="34" charset="-122"/>
                <a:ea typeface="微软雅黑" panose="020B0503020204020204" pitchFamily="34" charset="-122"/>
              </a:rPr>
              <a:t> 含有对乙酰氨基酚成分的感冒药：</a:t>
            </a:r>
            <a:r>
              <a:rPr kumimoji="1" lang="zh-CN" altLang="en-US" sz="1600" b="1" dirty="0">
                <a:latin typeface="微软雅黑" panose="020B0503020204020204" pitchFamily="34" charset="-122"/>
                <a:ea typeface="微软雅黑" panose="020B0503020204020204" pitchFamily="34" charset="-122"/>
              </a:rPr>
              <a:t>酚麻美敏片（对：</a:t>
            </a:r>
            <a:r>
              <a:rPr kumimoji="1" lang="en-US" altLang="zh-CN" sz="1600" b="1" dirty="0">
                <a:latin typeface="微软雅黑" panose="020B0503020204020204" pitchFamily="34" charset="-122"/>
                <a:ea typeface="微软雅黑" panose="020B0503020204020204" pitchFamily="34" charset="-122"/>
              </a:rPr>
              <a:t>325mg</a:t>
            </a:r>
            <a:r>
              <a:rPr kumimoji="1" lang="zh-CN" altLang="en-US" sz="1600" b="1" dirty="0">
                <a:latin typeface="微软雅黑" panose="020B0503020204020204" pitchFamily="34" charset="-122"/>
                <a:ea typeface="微软雅黑" panose="020B0503020204020204" pitchFamily="34" charset="-122"/>
              </a:rPr>
              <a:t>）、氨麻美敏片（对：</a:t>
            </a:r>
            <a:r>
              <a:rPr kumimoji="1" lang="en-US" altLang="zh-CN" sz="1600" b="1" dirty="0">
                <a:latin typeface="微软雅黑" panose="020B0503020204020204" pitchFamily="34" charset="-122"/>
                <a:ea typeface="微软雅黑" panose="020B0503020204020204" pitchFamily="34" charset="-122"/>
              </a:rPr>
              <a:t>325mg</a:t>
            </a:r>
            <a:r>
              <a:rPr kumimoji="1" lang="zh-CN" altLang="en-US" sz="1600" b="1" dirty="0">
                <a:latin typeface="微软雅黑" panose="020B0503020204020204" pitchFamily="34" charset="-122"/>
                <a:ea typeface="微软雅黑" panose="020B0503020204020204" pitchFamily="34" charset="-122"/>
              </a:rPr>
              <a:t>、</a:t>
            </a:r>
            <a:r>
              <a:rPr kumimoji="1" lang="en-US" altLang="zh-CN" sz="1600" b="1" dirty="0">
                <a:latin typeface="微软雅黑" panose="020B0503020204020204" pitchFamily="34" charset="-122"/>
                <a:ea typeface="微软雅黑" panose="020B0503020204020204" pitchFamily="34" charset="-122"/>
              </a:rPr>
              <a:t>500mg </a:t>
            </a:r>
            <a:r>
              <a:rPr kumimoji="1" lang="zh-CN" altLang="en-US" sz="1600" b="1" dirty="0">
                <a:latin typeface="微软雅黑" panose="020B0503020204020204" pitchFamily="34" charset="-122"/>
                <a:ea typeface="微软雅黑" panose="020B0503020204020204" pitchFamily="34" charset="-122"/>
              </a:rPr>
              <a:t>）、氨酚伪麻美芬片（对：</a:t>
            </a:r>
            <a:r>
              <a:rPr kumimoji="1" lang="en-US" altLang="zh-CN" sz="1600" b="1" dirty="0">
                <a:latin typeface="微软雅黑" panose="020B0503020204020204" pitchFamily="34" charset="-122"/>
                <a:ea typeface="微软雅黑" panose="020B0503020204020204" pitchFamily="34" charset="-122"/>
              </a:rPr>
              <a:t>500mg </a:t>
            </a:r>
            <a:r>
              <a:rPr kumimoji="1" lang="zh-CN" altLang="en-US" sz="1600" b="1" dirty="0">
                <a:latin typeface="微软雅黑" panose="020B0503020204020204" pitchFamily="34" charset="-122"/>
                <a:ea typeface="微软雅黑" panose="020B0503020204020204" pitchFamily="34" charset="-122"/>
              </a:rPr>
              <a:t>），警惕对乙酰氨基酚过量</a:t>
            </a:r>
            <a:endParaRPr kumimoji="1" lang="zh-CN" altLang="zh-CN" sz="1400" b="1" dirty="0">
              <a:latin typeface="微软雅黑" panose="020B0503020204020204" pitchFamily="34" charset="-122"/>
              <a:ea typeface="微软雅黑" panose="020B0503020204020204" pitchFamily="34" charset="-122"/>
            </a:endParaRPr>
          </a:p>
        </p:txBody>
      </p:sp>
      <p:sp>
        <p:nvSpPr>
          <p:cNvPr id="5" name="文本框 4">
            <a:extLst>
              <a:ext uri="{FF2B5EF4-FFF2-40B4-BE49-F238E27FC236}">
                <a16:creationId xmlns:a16="http://schemas.microsoft.com/office/drawing/2014/main" id="{0D4F5F3B-97A2-0D49-4984-95A13D87D5E2}"/>
              </a:ext>
            </a:extLst>
          </p:cNvPr>
          <p:cNvSpPr txBox="1"/>
          <p:nvPr/>
        </p:nvSpPr>
        <p:spPr>
          <a:xfrm>
            <a:off x="5591945" y="6345330"/>
            <a:ext cx="4923705" cy="246221"/>
          </a:xfrm>
          <a:prstGeom prst="rect">
            <a:avLst/>
          </a:prstGeom>
          <a:noFill/>
        </p:spPr>
        <p:txBody>
          <a:bodyPr wrap="square">
            <a:spAutoFit/>
          </a:bodyPr>
          <a:lstStyle/>
          <a:p>
            <a:r>
              <a:rPr lang="zh-CN" altLang="en-US" sz="1000" dirty="0">
                <a:latin typeface="微软雅黑" panose="020B0503020204020204" pitchFamily="34" charset="-122"/>
                <a:ea typeface="微软雅黑" panose="020B0503020204020204" pitchFamily="34" charset="-122"/>
                <a:cs typeface="Times New Roman" panose="02020603050405020304" pitchFamily="18" charset="0"/>
              </a:rPr>
              <a:t>对乙酰氨基酚片药品说明书。</a:t>
            </a:r>
          </a:p>
        </p:txBody>
      </p:sp>
    </p:spTree>
    <p:extLst>
      <p:ext uri="{BB962C8B-B14F-4D97-AF65-F5344CB8AC3E}">
        <p14:creationId xmlns:p14="http://schemas.microsoft.com/office/powerpoint/2010/main" val="1933485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9178F34-6A3E-693C-3682-B402A3667B4D}"/>
              </a:ext>
            </a:extLst>
          </p:cNvPr>
          <p:cNvSpPr>
            <a:spLocks noGrp="1"/>
          </p:cNvSpPr>
          <p:nvPr>
            <p:ph type="title"/>
          </p:nvPr>
        </p:nvSpPr>
        <p:spPr/>
        <p:txBody>
          <a:bodyPr>
            <a:noAutofit/>
          </a:bodyPr>
          <a:lstStyle/>
          <a:p>
            <a:r>
              <a:rPr kumimoji="1" lang="zh-CN" altLang="en-US" sz="3600" b="1" dirty="0">
                <a:latin typeface="Microsoft YaHei" panose="020B0503020204020204" pitchFamily="34" charset="-122"/>
                <a:ea typeface="Microsoft YaHei" panose="020B0503020204020204" pitchFamily="34" charset="-122"/>
              </a:rPr>
              <a:t>对症治疗</a:t>
            </a:r>
            <a:endParaRPr lang="zh-CN" altLang="en-US" sz="3600" dirty="0"/>
          </a:p>
        </p:txBody>
      </p:sp>
      <p:sp>
        <p:nvSpPr>
          <p:cNvPr id="4" name="内容占位符 2">
            <a:extLst>
              <a:ext uri="{FF2B5EF4-FFF2-40B4-BE49-F238E27FC236}">
                <a16:creationId xmlns:a16="http://schemas.microsoft.com/office/drawing/2014/main" id="{80B30CFC-0C85-F48F-1263-D013B455695F}"/>
              </a:ext>
            </a:extLst>
          </p:cNvPr>
          <p:cNvSpPr>
            <a:spLocks noGrp="1"/>
          </p:cNvSpPr>
          <p:nvPr>
            <p:ph idx="1"/>
          </p:nvPr>
        </p:nvSpPr>
        <p:spPr>
          <a:xfrm>
            <a:off x="947640" y="1115328"/>
            <a:ext cx="9568010" cy="4917429"/>
          </a:xfrm>
        </p:spPr>
        <p:txBody>
          <a:bodyPr>
            <a:normAutofit/>
          </a:bodyPr>
          <a:lstStyle/>
          <a:p>
            <a:pPr marL="0" lvl="1" indent="0">
              <a:lnSpc>
                <a:spcPct val="150000"/>
              </a:lnSpc>
              <a:buFont typeface="Wingdings" panose="05000000000000000000" pitchFamily="2" charset="2"/>
              <a:buChar char="u"/>
            </a:pPr>
            <a:r>
              <a:rPr kumimoji="1" lang="zh-CN" altLang="en-US" b="1" dirty="0">
                <a:latin typeface="微软雅黑" panose="020B0503020204020204" pitchFamily="34" charset="-122"/>
                <a:ea typeface="微软雅黑" panose="020B0503020204020204" pitchFamily="34" charset="-122"/>
              </a:rPr>
              <a:t> 发热</a:t>
            </a:r>
            <a:endParaRPr kumimoji="1" lang="en-US" altLang="zh-CN" b="1" dirty="0">
              <a:latin typeface="微软雅黑" panose="020B0503020204020204" pitchFamily="34" charset="-122"/>
              <a:ea typeface="微软雅黑" panose="020B0503020204020204" pitchFamily="34" charset="-122"/>
            </a:endParaRPr>
          </a:p>
          <a:p>
            <a:pPr marL="0" lvl="1" indent="0">
              <a:lnSpc>
                <a:spcPct val="150000"/>
              </a:lnSpc>
              <a:buFont typeface="Wingdings" panose="05000000000000000000" pitchFamily="2" charset="2"/>
              <a:buChar char="u"/>
            </a:pPr>
            <a:r>
              <a:rPr kumimoji="1" lang="zh-CN" altLang="en-US" sz="2000" b="1" dirty="0">
                <a:latin typeface="微软雅黑" panose="020B0503020204020204" pitchFamily="34" charset="-122"/>
                <a:ea typeface="微软雅黑" panose="020B0503020204020204" pitchFamily="34" charset="-122"/>
              </a:rPr>
              <a:t> 布洛芬</a:t>
            </a:r>
            <a:endParaRPr kumimoji="1" lang="en-US" altLang="zh-CN" sz="2000" b="1" dirty="0">
              <a:latin typeface="微软雅黑" panose="020B0503020204020204" pitchFamily="34" charset="-122"/>
              <a:ea typeface="微软雅黑" panose="020B0503020204020204" pitchFamily="34" charset="-122"/>
            </a:endParaRPr>
          </a:p>
          <a:p>
            <a:pPr marL="457200" lvl="2" indent="0">
              <a:lnSpc>
                <a:spcPct val="150000"/>
              </a:lnSpc>
              <a:buFont typeface="Wingdings" panose="05000000000000000000" pitchFamily="2" charset="2"/>
              <a:buChar char="u"/>
            </a:pPr>
            <a:r>
              <a:rPr kumimoji="1" lang="en-US" altLang="zh-CN" sz="1600" b="1" dirty="0">
                <a:latin typeface="微软雅黑" panose="020B0503020204020204" pitchFamily="34" charset="-122"/>
                <a:ea typeface="微软雅黑" panose="020B0503020204020204" pitchFamily="34" charset="-122"/>
              </a:rPr>
              <a:t> </a:t>
            </a:r>
            <a:r>
              <a:rPr kumimoji="1" lang="zh-CN" altLang="en-US" sz="1600" b="1" dirty="0">
                <a:latin typeface="微软雅黑" panose="020B0503020204020204" pitchFamily="34" charset="-122"/>
                <a:ea typeface="微软雅黑" panose="020B0503020204020204" pitchFamily="34" charset="-122"/>
              </a:rPr>
              <a:t>不同剂型</a:t>
            </a:r>
            <a:endParaRPr kumimoji="1" lang="en-US" altLang="zh-CN" sz="1600" b="1" dirty="0">
              <a:latin typeface="微软雅黑" panose="020B0503020204020204" pitchFamily="34" charset="-122"/>
              <a:ea typeface="微软雅黑" panose="020B0503020204020204" pitchFamily="34" charset="-122"/>
            </a:endParaRPr>
          </a:p>
          <a:p>
            <a:pPr marL="914400" lvl="3" indent="0">
              <a:lnSpc>
                <a:spcPct val="150000"/>
              </a:lnSpc>
              <a:buFont typeface="Wingdings" panose="05000000000000000000" pitchFamily="2" charset="2"/>
              <a:buChar char="u"/>
            </a:pPr>
            <a:r>
              <a:rPr kumimoji="1" lang="en-US" altLang="zh-CN" sz="1400" b="1" dirty="0">
                <a:latin typeface="微软雅黑" panose="020B0503020204020204" pitchFamily="34" charset="-122"/>
                <a:ea typeface="微软雅黑" panose="020B0503020204020204" pitchFamily="34" charset="-122"/>
              </a:rPr>
              <a:t> </a:t>
            </a:r>
            <a:r>
              <a:rPr kumimoji="1" lang="zh-CN" altLang="en-US" sz="1400" b="1" dirty="0">
                <a:latin typeface="微软雅黑" panose="020B0503020204020204" pitchFamily="34" charset="-122"/>
                <a:ea typeface="微软雅黑" panose="020B0503020204020204" pitchFamily="34" charset="-122"/>
              </a:rPr>
              <a:t>布洛芬</a:t>
            </a:r>
            <a:r>
              <a:rPr kumimoji="1" lang="zh-CN" altLang="en-US" sz="1400" b="1" dirty="0">
                <a:solidFill>
                  <a:srgbClr val="FF0000"/>
                </a:solidFill>
                <a:latin typeface="微软雅黑" panose="020B0503020204020204" pitchFamily="34" charset="-122"/>
                <a:ea typeface="微软雅黑" panose="020B0503020204020204" pitchFamily="34" charset="-122"/>
              </a:rPr>
              <a:t>缓释胶囊</a:t>
            </a:r>
            <a:r>
              <a:rPr kumimoji="1" lang="zh-CN" altLang="en-US" sz="1400" b="1" dirty="0">
                <a:latin typeface="微软雅黑" panose="020B0503020204020204" pitchFamily="34" charset="-122"/>
                <a:ea typeface="微软雅黑" panose="020B0503020204020204" pitchFamily="34" charset="-122"/>
              </a:rPr>
              <a:t>，</a:t>
            </a:r>
            <a:r>
              <a:rPr kumimoji="1" lang="en-US" altLang="zh-CN" sz="1400" b="1" dirty="0">
                <a:latin typeface="微软雅黑" panose="020B0503020204020204" pitchFamily="34" charset="-122"/>
                <a:ea typeface="微软雅黑" panose="020B0503020204020204" pitchFamily="34" charset="-122"/>
              </a:rPr>
              <a:t>0.3g po q12h</a:t>
            </a:r>
            <a:r>
              <a:rPr kumimoji="1" lang="zh-CN" altLang="en-US" sz="1400" b="1" dirty="0">
                <a:latin typeface="微软雅黑" panose="020B0503020204020204" pitchFamily="34" charset="-122"/>
                <a:ea typeface="微软雅黑" panose="020B0503020204020204" pitchFamily="34" charset="-122"/>
              </a:rPr>
              <a:t>（</a:t>
            </a:r>
            <a:r>
              <a:rPr kumimoji="1" lang="zh-CN" altLang="en-US" sz="1400" b="1" dirty="0">
                <a:solidFill>
                  <a:srgbClr val="FF0000"/>
                </a:solidFill>
                <a:latin typeface="微软雅黑" panose="020B0503020204020204" pitchFamily="34" charset="-122"/>
                <a:ea typeface="微软雅黑" panose="020B0503020204020204" pitchFamily="34" charset="-122"/>
              </a:rPr>
              <a:t>注意关注不同剂型的用法不同</a:t>
            </a:r>
            <a:r>
              <a:rPr kumimoji="1" lang="zh-CN" altLang="en-US" sz="1400" b="1" dirty="0">
                <a:latin typeface="微软雅黑" panose="020B0503020204020204" pitchFamily="34" charset="-122"/>
                <a:ea typeface="微软雅黑" panose="020B0503020204020204" pitchFamily="34" charset="-122"/>
              </a:rPr>
              <a:t>）</a:t>
            </a:r>
            <a:endParaRPr kumimoji="1" lang="en-US" altLang="zh-CN" sz="1400" b="1" dirty="0">
              <a:latin typeface="微软雅黑" panose="020B0503020204020204" pitchFamily="34" charset="-122"/>
              <a:ea typeface="微软雅黑" panose="020B0503020204020204" pitchFamily="34" charset="-122"/>
            </a:endParaRPr>
          </a:p>
          <a:p>
            <a:pPr marL="914400" lvl="3" indent="0">
              <a:lnSpc>
                <a:spcPct val="150000"/>
              </a:lnSpc>
              <a:buFont typeface="Wingdings" panose="05000000000000000000" pitchFamily="2" charset="2"/>
              <a:buChar char="u"/>
            </a:pPr>
            <a:r>
              <a:rPr kumimoji="1" lang="en-US" altLang="zh-CN" sz="1400" b="1" dirty="0">
                <a:latin typeface="微软雅黑" panose="020B0503020204020204" pitchFamily="34" charset="-122"/>
                <a:ea typeface="微软雅黑" panose="020B0503020204020204" pitchFamily="34" charset="-122"/>
              </a:rPr>
              <a:t> </a:t>
            </a:r>
            <a:r>
              <a:rPr kumimoji="1" lang="zh-CN" altLang="en-US" sz="1400" b="1" dirty="0">
                <a:latin typeface="微软雅黑" panose="020B0503020204020204" pitchFamily="34" charset="-122"/>
                <a:ea typeface="微软雅黑" panose="020B0503020204020204" pitchFamily="34" charset="-122"/>
              </a:rPr>
              <a:t>布洛芬片，</a:t>
            </a:r>
            <a:r>
              <a:rPr kumimoji="1" lang="en-US" altLang="zh-CN" sz="1400" b="1" dirty="0">
                <a:solidFill>
                  <a:srgbClr val="FF0000"/>
                </a:solidFill>
                <a:latin typeface="微软雅黑" panose="020B0503020204020204" pitchFamily="34" charset="-122"/>
                <a:ea typeface="微软雅黑" panose="020B0503020204020204" pitchFamily="34" charset="-122"/>
              </a:rPr>
              <a:t>0.2g po q6h</a:t>
            </a:r>
            <a:r>
              <a:rPr kumimoji="1" lang="zh-CN" altLang="en-US" sz="1400" b="1" dirty="0">
                <a:latin typeface="微软雅黑" panose="020B0503020204020204" pitchFamily="34" charset="-122"/>
                <a:ea typeface="微软雅黑" panose="020B0503020204020204" pitchFamily="34" charset="-122"/>
              </a:rPr>
              <a:t>，若持续发热，可间隔</a:t>
            </a:r>
            <a:r>
              <a:rPr kumimoji="1" lang="en-US" altLang="zh-CN" sz="1400" b="1" dirty="0">
                <a:latin typeface="微软雅黑" panose="020B0503020204020204" pitchFamily="34" charset="-122"/>
                <a:ea typeface="微软雅黑" panose="020B0503020204020204" pitchFamily="34" charset="-122"/>
              </a:rPr>
              <a:t>6~8 h</a:t>
            </a:r>
            <a:r>
              <a:rPr kumimoji="1" lang="zh-CN" altLang="en-US" sz="1400" b="1" dirty="0">
                <a:latin typeface="微软雅黑" panose="020B0503020204020204" pitchFamily="34" charset="-122"/>
                <a:ea typeface="微软雅黑" panose="020B0503020204020204" pitchFamily="34" charset="-122"/>
              </a:rPr>
              <a:t>重复用药</a:t>
            </a:r>
            <a:r>
              <a:rPr kumimoji="1" lang="en-US" altLang="zh-CN" sz="1400" b="1" dirty="0">
                <a:latin typeface="微软雅黑" panose="020B0503020204020204" pitchFamily="34" charset="-122"/>
                <a:ea typeface="微软雅黑" panose="020B0503020204020204" pitchFamily="34" charset="-122"/>
              </a:rPr>
              <a:t>1</a:t>
            </a:r>
            <a:r>
              <a:rPr kumimoji="1" lang="zh-CN" altLang="en-US" sz="1400" b="1" dirty="0">
                <a:latin typeface="微软雅黑" panose="020B0503020204020204" pitchFamily="34" charset="-122"/>
                <a:ea typeface="微软雅黑" panose="020B0503020204020204" pitchFamily="34" charset="-122"/>
              </a:rPr>
              <a:t>次，</a:t>
            </a:r>
            <a:r>
              <a:rPr kumimoji="1" lang="en-US" altLang="zh-CN" sz="1400" b="1" dirty="0">
                <a:latin typeface="微软雅黑" panose="020B0503020204020204" pitchFamily="34" charset="-122"/>
                <a:ea typeface="微软雅黑" panose="020B0503020204020204" pitchFamily="34" charset="-122"/>
              </a:rPr>
              <a:t>24 h</a:t>
            </a:r>
            <a:r>
              <a:rPr kumimoji="1" lang="zh-CN" altLang="en-US" sz="1400" b="1" dirty="0">
                <a:latin typeface="微软雅黑" panose="020B0503020204020204" pitchFamily="34" charset="-122"/>
                <a:ea typeface="微软雅黑" panose="020B0503020204020204" pitchFamily="34" charset="-122"/>
              </a:rPr>
              <a:t>内不得超过</a:t>
            </a:r>
            <a:r>
              <a:rPr kumimoji="1" lang="en-US" altLang="zh-CN" sz="1400" b="1" dirty="0">
                <a:latin typeface="微软雅黑" panose="020B0503020204020204" pitchFamily="34" charset="-122"/>
                <a:ea typeface="微软雅黑" panose="020B0503020204020204" pitchFamily="34" charset="-122"/>
              </a:rPr>
              <a:t>4</a:t>
            </a:r>
            <a:r>
              <a:rPr kumimoji="1" lang="zh-CN" altLang="en-US" sz="1400" b="1" dirty="0">
                <a:latin typeface="微软雅黑" panose="020B0503020204020204" pitchFamily="34" charset="-122"/>
                <a:ea typeface="微软雅黑" panose="020B0503020204020204" pitchFamily="34" charset="-122"/>
              </a:rPr>
              <a:t>次</a:t>
            </a:r>
            <a:endParaRPr kumimoji="1" lang="en-US" altLang="zh-CN" sz="1400" b="1" dirty="0">
              <a:latin typeface="微软雅黑" panose="020B0503020204020204" pitchFamily="34" charset="-122"/>
              <a:ea typeface="微软雅黑" panose="020B0503020204020204" pitchFamily="34" charset="-122"/>
            </a:endParaRPr>
          </a:p>
          <a:p>
            <a:pPr marL="914400" lvl="3" indent="0">
              <a:lnSpc>
                <a:spcPct val="150000"/>
              </a:lnSpc>
              <a:buFont typeface="Wingdings" panose="05000000000000000000" pitchFamily="2" charset="2"/>
              <a:buChar char="u"/>
            </a:pPr>
            <a:r>
              <a:rPr kumimoji="1" lang="en-US" altLang="zh-CN" sz="1400" b="1" dirty="0">
                <a:latin typeface="微软雅黑" panose="020B0503020204020204" pitchFamily="34" charset="-122"/>
                <a:ea typeface="微软雅黑" panose="020B0503020204020204" pitchFamily="34" charset="-122"/>
              </a:rPr>
              <a:t> </a:t>
            </a:r>
            <a:r>
              <a:rPr kumimoji="1" lang="zh-CN" altLang="en-US" sz="1400" b="1" dirty="0">
                <a:latin typeface="微软雅黑" panose="020B0503020204020204" pitchFamily="34" charset="-122"/>
                <a:ea typeface="微软雅黑" panose="020B0503020204020204" pitchFamily="34" charset="-122"/>
              </a:rPr>
              <a:t>布洛芬混悬液</a:t>
            </a:r>
            <a:r>
              <a:rPr kumimoji="1" lang="en-US" altLang="zh-CN" sz="1400" b="1" dirty="0">
                <a:latin typeface="微软雅黑" panose="020B0503020204020204" pitchFamily="34" charset="-122"/>
                <a:ea typeface="微软雅黑" panose="020B0503020204020204" pitchFamily="34" charset="-122"/>
              </a:rPr>
              <a:t>/</a:t>
            </a:r>
            <a:r>
              <a:rPr kumimoji="1" lang="zh-CN" altLang="en-US" sz="1400" b="1" dirty="0">
                <a:latin typeface="微软雅黑" panose="020B0503020204020204" pitchFamily="34" charset="-122"/>
                <a:ea typeface="微软雅黑" panose="020B0503020204020204" pitchFamily="34" charset="-122"/>
              </a:rPr>
              <a:t>滴剂，若持续发热，可间隔</a:t>
            </a:r>
            <a:r>
              <a:rPr kumimoji="1" lang="en-US" altLang="zh-CN" sz="1400" b="1" dirty="0">
                <a:latin typeface="微软雅黑" panose="020B0503020204020204" pitchFamily="34" charset="-122"/>
                <a:ea typeface="微软雅黑" panose="020B0503020204020204" pitchFamily="34" charset="-122"/>
              </a:rPr>
              <a:t>6~8 h</a:t>
            </a:r>
            <a:r>
              <a:rPr kumimoji="1" lang="zh-CN" altLang="en-US" sz="1400" b="1" dirty="0">
                <a:latin typeface="微软雅黑" panose="020B0503020204020204" pitchFamily="34" charset="-122"/>
                <a:ea typeface="微软雅黑" panose="020B0503020204020204" pitchFamily="34" charset="-122"/>
              </a:rPr>
              <a:t>重复用药</a:t>
            </a:r>
            <a:r>
              <a:rPr kumimoji="1" lang="en-US" altLang="zh-CN" sz="1400" b="1" dirty="0">
                <a:latin typeface="微软雅黑" panose="020B0503020204020204" pitchFamily="34" charset="-122"/>
                <a:ea typeface="微软雅黑" panose="020B0503020204020204" pitchFamily="34" charset="-122"/>
              </a:rPr>
              <a:t>1</a:t>
            </a:r>
            <a:r>
              <a:rPr kumimoji="1" lang="zh-CN" altLang="en-US" sz="1400" b="1" dirty="0">
                <a:latin typeface="微软雅黑" panose="020B0503020204020204" pitchFamily="34" charset="-122"/>
                <a:ea typeface="微软雅黑" panose="020B0503020204020204" pitchFamily="34" charset="-122"/>
              </a:rPr>
              <a:t>次，</a:t>
            </a:r>
            <a:r>
              <a:rPr kumimoji="1" lang="en-US" altLang="zh-CN" sz="1400" b="1" dirty="0">
                <a:latin typeface="微软雅黑" panose="020B0503020204020204" pitchFamily="34" charset="-122"/>
                <a:ea typeface="微软雅黑" panose="020B0503020204020204" pitchFamily="34" charset="-122"/>
              </a:rPr>
              <a:t>24 h</a:t>
            </a:r>
            <a:r>
              <a:rPr kumimoji="1" lang="zh-CN" altLang="en-US" sz="1400" b="1" dirty="0">
                <a:latin typeface="微软雅黑" panose="020B0503020204020204" pitchFamily="34" charset="-122"/>
                <a:ea typeface="微软雅黑" panose="020B0503020204020204" pitchFamily="34" charset="-122"/>
              </a:rPr>
              <a:t>内不得超过</a:t>
            </a:r>
            <a:r>
              <a:rPr kumimoji="1" lang="en-US" altLang="zh-CN" sz="1400" b="1" dirty="0">
                <a:latin typeface="微软雅黑" panose="020B0503020204020204" pitchFamily="34" charset="-122"/>
                <a:ea typeface="微软雅黑" panose="020B0503020204020204" pitchFamily="34" charset="-122"/>
              </a:rPr>
              <a:t>4</a:t>
            </a:r>
            <a:r>
              <a:rPr kumimoji="1" lang="zh-CN" altLang="en-US" sz="1400" b="1" dirty="0">
                <a:latin typeface="微软雅黑" panose="020B0503020204020204" pitchFamily="34" charset="-122"/>
                <a:ea typeface="微软雅黑" panose="020B0503020204020204" pitchFamily="34" charset="-122"/>
              </a:rPr>
              <a:t>次（具体剂量需根据儿童年龄进行调整）</a:t>
            </a:r>
            <a:endParaRPr kumimoji="1" lang="en-US" altLang="zh-CN" sz="1400" b="1" dirty="0">
              <a:solidFill>
                <a:srgbClr val="FF0000"/>
              </a:solidFill>
              <a:latin typeface="微软雅黑" panose="020B0503020204020204" pitchFamily="34" charset="-122"/>
              <a:ea typeface="微软雅黑" panose="020B0503020204020204" pitchFamily="34" charset="-122"/>
            </a:endParaRPr>
          </a:p>
          <a:p>
            <a:pPr marL="457200" lvl="2" indent="0">
              <a:lnSpc>
                <a:spcPct val="150000"/>
              </a:lnSpc>
              <a:buFont typeface="Wingdings" panose="05000000000000000000" pitchFamily="2" charset="2"/>
              <a:buChar char="u"/>
            </a:pPr>
            <a:r>
              <a:rPr kumimoji="1" lang="zh-CN" altLang="en-US" sz="1600" b="1" dirty="0">
                <a:latin typeface="微软雅黑" panose="020B0503020204020204" pitchFamily="34" charset="-122"/>
                <a:ea typeface="微软雅黑" panose="020B0503020204020204" pitchFamily="34" charset="-122"/>
              </a:rPr>
              <a:t> 禁用：阿司匹林过敏的哮喘患者、</a:t>
            </a:r>
            <a:r>
              <a:rPr kumimoji="1" lang="zh-CN" altLang="en-US" sz="1600" b="1" dirty="0">
                <a:solidFill>
                  <a:srgbClr val="FF0000"/>
                </a:solidFill>
                <a:latin typeface="微软雅黑" panose="020B0503020204020204" pitchFamily="34" charset="-122"/>
                <a:ea typeface="微软雅黑" panose="020B0503020204020204" pitchFamily="34" charset="-122"/>
              </a:rPr>
              <a:t>妊娠期、哺乳期</a:t>
            </a:r>
            <a:r>
              <a:rPr kumimoji="1" lang="zh-CN" altLang="en-US" sz="1600" b="1" dirty="0">
                <a:latin typeface="微软雅黑" panose="020B0503020204020204" pitchFamily="34" charset="-122"/>
                <a:ea typeface="微软雅黑" panose="020B0503020204020204" pitchFamily="34" charset="-122"/>
              </a:rPr>
              <a:t>、</a:t>
            </a:r>
            <a:r>
              <a:rPr kumimoji="1" lang="en-US" altLang="zh-CN" sz="1600" b="1" dirty="0">
                <a:latin typeface="微软雅黑" panose="020B0503020204020204" pitchFamily="34" charset="-122"/>
                <a:ea typeface="微软雅黑" panose="020B0503020204020204" pitchFamily="34" charset="-122"/>
              </a:rPr>
              <a:t> 2</a:t>
            </a:r>
            <a:r>
              <a:rPr kumimoji="1" lang="zh-CN" altLang="en-US" sz="1600" b="1" dirty="0">
                <a:latin typeface="微软雅黑" panose="020B0503020204020204" pitchFamily="34" charset="-122"/>
                <a:ea typeface="微软雅黑" panose="020B0503020204020204" pitchFamily="34" charset="-122"/>
              </a:rPr>
              <a:t>月龄以下的婴儿、新生儿</a:t>
            </a:r>
            <a:endParaRPr kumimoji="1" lang="en-US" altLang="zh-CN" sz="1600" b="1" dirty="0">
              <a:latin typeface="微软雅黑" panose="020B0503020204020204" pitchFamily="34" charset="-122"/>
              <a:ea typeface="微软雅黑" panose="020B0503020204020204" pitchFamily="34" charset="-122"/>
            </a:endParaRPr>
          </a:p>
          <a:p>
            <a:pPr marL="457200" lvl="2" indent="0">
              <a:lnSpc>
                <a:spcPct val="150000"/>
              </a:lnSpc>
              <a:buFont typeface="Wingdings" panose="05000000000000000000" pitchFamily="2" charset="2"/>
              <a:buChar char="u"/>
            </a:pPr>
            <a:r>
              <a:rPr kumimoji="1" lang="zh-CN" altLang="en-US" sz="1600" b="1" dirty="0">
                <a:latin typeface="微软雅黑" panose="020B0503020204020204" pitchFamily="34" charset="-122"/>
                <a:ea typeface="微软雅黑" panose="020B0503020204020204" pitchFamily="34" charset="-122"/>
              </a:rPr>
              <a:t> 布洛芬与地高辛、甲氨蝶呤、口服降血糖药物同用时，能使这些药物的血药浓度增高，不宜同用</a:t>
            </a:r>
            <a:r>
              <a:rPr kumimoji="1" lang="en-US" altLang="zh-CN" sz="1600" b="1" dirty="0">
                <a:latin typeface="微软雅黑" panose="020B0503020204020204" pitchFamily="34" charset="-122"/>
                <a:ea typeface="微软雅黑" panose="020B0503020204020204" pitchFamily="34" charset="-122"/>
              </a:rPr>
              <a:t> </a:t>
            </a:r>
            <a:endParaRPr kumimoji="1" lang="zh-CN" altLang="zh-CN" sz="1400" b="1" dirty="0">
              <a:latin typeface="微软雅黑" panose="020B0503020204020204" pitchFamily="34" charset="-122"/>
              <a:ea typeface="微软雅黑" panose="020B0503020204020204" pitchFamily="34" charset="-122"/>
            </a:endParaRPr>
          </a:p>
        </p:txBody>
      </p:sp>
      <p:sp>
        <p:nvSpPr>
          <p:cNvPr id="5" name="文本框 4">
            <a:extLst>
              <a:ext uri="{FF2B5EF4-FFF2-40B4-BE49-F238E27FC236}">
                <a16:creationId xmlns:a16="http://schemas.microsoft.com/office/drawing/2014/main" id="{0D4F5F3B-97A2-0D49-4984-95A13D87D5E2}"/>
              </a:ext>
            </a:extLst>
          </p:cNvPr>
          <p:cNvSpPr txBox="1"/>
          <p:nvPr/>
        </p:nvSpPr>
        <p:spPr>
          <a:xfrm>
            <a:off x="5569253" y="6111910"/>
            <a:ext cx="4923705" cy="246221"/>
          </a:xfrm>
          <a:prstGeom prst="rect">
            <a:avLst/>
          </a:prstGeom>
          <a:noFill/>
        </p:spPr>
        <p:txBody>
          <a:bodyPr wrap="square">
            <a:spAutoFit/>
          </a:bodyPr>
          <a:lstStyle/>
          <a:p>
            <a:r>
              <a:rPr lang="zh-CN" altLang="en-US" sz="1000" dirty="0">
                <a:latin typeface="微软雅黑" panose="020B0503020204020204" pitchFamily="34" charset="-122"/>
                <a:ea typeface="微软雅黑" panose="020B0503020204020204" pitchFamily="34" charset="-122"/>
                <a:cs typeface="Times New Roman" panose="02020603050405020304" pitchFamily="18" charset="0"/>
              </a:rPr>
              <a:t>布洛芬片药品说明书</a:t>
            </a:r>
          </a:p>
        </p:txBody>
      </p:sp>
    </p:spTree>
    <p:extLst>
      <p:ext uri="{BB962C8B-B14F-4D97-AF65-F5344CB8AC3E}">
        <p14:creationId xmlns:p14="http://schemas.microsoft.com/office/powerpoint/2010/main" val="34533562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9178F34-6A3E-693C-3682-B402A3667B4D}"/>
              </a:ext>
            </a:extLst>
          </p:cNvPr>
          <p:cNvSpPr>
            <a:spLocks noGrp="1"/>
          </p:cNvSpPr>
          <p:nvPr>
            <p:ph type="title"/>
          </p:nvPr>
        </p:nvSpPr>
        <p:spPr/>
        <p:txBody>
          <a:bodyPr>
            <a:noAutofit/>
          </a:bodyPr>
          <a:lstStyle/>
          <a:p>
            <a:r>
              <a:rPr kumimoji="1" lang="zh-CN" altLang="en-US" sz="3600" b="1" dirty="0">
                <a:latin typeface="Microsoft YaHei" panose="020B0503020204020204" pitchFamily="34" charset="-122"/>
                <a:ea typeface="Microsoft YaHei" panose="020B0503020204020204" pitchFamily="34" charset="-122"/>
              </a:rPr>
              <a:t>对症治疗</a:t>
            </a:r>
            <a:endParaRPr lang="zh-CN" altLang="en-US" sz="3600" dirty="0"/>
          </a:p>
        </p:txBody>
      </p:sp>
      <p:sp>
        <p:nvSpPr>
          <p:cNvPr id="4" name="内容占位符 2">
            <a:extLst>
              <a:ext uri="{FF2B5EF4-FFF2-40B4-BE49-F238E27FC236}">
                <a16:creationId xmlns:a16="http://schemas.microsoft.com/office/drawing/2014/main" id="{80B30CFC-0C85-F48F-1263-D013B455695F}"/>
              </a:ext>
            </a:extLst>
          </p:cNvPr>
          <p:cNvSpPr>
            <a:spLocks noGrp="1"/>
          </p:cNvSpPr>
          <p:nvPr>
            <p:ph idx="1"/>
          </p:nvPr>
        </p:nvSpPr>
        <p:spPr>
          <a:xfrm>
            <a:off x="1623681" y="941695"/>
            <a:ext cx="9217025" cy="5410017"/>
          </a:xfrm>
        </p:spPr>
        <p:txBody>
          <a:bodyPr>
            <a:normAutofit fontScale="92500" lnSpcReduction="20000"/>
          </a:bodyPr>
          <a:lstStyle/>
          <a:p>
            <a:pPr marL="0" lvl="1" indent="0">
              <a:lnSpc>
                <a:spcPct val="150000"/>
              </a:lnSpc>
              <a:buFont typeface="Wingdings" panose="05000000000000000000" pitchFamily="2" charset="2"/>
              <a:buChar char="u"/>
            </a:pPr>
            <a:r>
              <a:rPr kumimoji="1" lang="zh-CN" altLang="en-US" b="1" dirty="0">
                <a:latin typeface="微软雅黑" panose="020B0503020204020204" pitchFamily="34" charset="-122"/>
                <a:ea typeface="微软雅黑" panose="020B0503020204020204" pitchFamily="34" charset="-122"/>
              </a:rPr>
              <a:t> 止咳药</a:t>
            </a:r>
            <a:endParaRPr kumimoji="1" lang="en-US" altLang="zh-CN" b="1" dirty="0">
              <a:latin typeface="微软雅黑" panose="020B0503020204020204" pitchFamily="34" charset="-122"/>
              <a:ea typeface="微软雅黑" panose="020B0503020204020204" pitchFamily="34" charset="-122"/>
            </a:endParaRPr>
          </a:p>
          <a:p>
            <a:pPr marL="0" lvl="1" indent="0">
              <a:lnSpc>
                <a:spcPct val="150000"/>
              </a:lnSpc>
              <a:buFont typeface="Wingdings" panose="05000000000000000000" pitchFamily="2" charset="2"/>
              <a:buChar char="u"/>
            </a:pPr>
            <a:r>
              <a:rPr kumimoji="1" lang="zh-CN" altLang="en-US" sz="2000" b="1" dirty="0">
                <a:latin typeface="微软雅黑" panose="020B0503020204020204" pitchFamily="34" charset="-122"/>
                <a:ea typeface="微软雅黑" panose="020B0503020204020204" pitchFamily="34" charset="-122"/>
              </a:rPr>
              <a:t> 右美沙芬</a:t>
            </a:r>
            <a:endParaRPr kumimoji="1" lang="en-US" altLang="zh-CN" sz="2000" b="1" dirty="0">
              <a:latin typeface="微软雅黑" panose="020B0503020204020204" pitchFamily="34" charset="-122"/>
              <a:ea typeface="微软雅黑" panose="020B0503020204020204" pitchFamily="34" charset="-122"/>
            </a:endParaRPr>
          </a:p>
          <a:p>
            <a:pPr marL="457200" lvl="2" indent="0">
              <a:lnSpc>
                <a:spcPct val="150000"/>
              </a:lnSpc>
              <a:buFont typeface="Wingdings" panose="05000000000000000000" pitchFamily="2" charset="2"/>
              <a:buChar char="u"/>
            </a:pPr>
            <a:r>
              <a:rPr kumimoji="1" lang="en-US" altLang="zh-CN" sz="1600" b="1" dirty="0">
                <a:latin typeface="微软雅黑" panose="020B0503020204020204" pitchFamily="34" charset="-122"/>
                <a:ea typeface="微软雅黑" panose="020B0503020204020204" pitchFamily="34" charset="-122"/>
              </a:rPr>
              <a:t> </a:t>
            </a:r>
            <a:r>
              <a:rPr kumimoji="1" lang="zh-CN" altLang="en-US" sz="1600" b="1" dirty="0">
                <a:latin typeface="微软雅黑" panose="020B0503020204020204" pitchFamily="34" charset="-122"/>
                <a:ea typeface="微软雅黑" panose="020B0503020204020204" pitchFamily="34" charset="-122"/>
              </a:rPr>
              <a:t>需根据不同年龄段确定使用剂量，成人每日用量</a:t>
            </a:r>
            <a:r>
              <a:rPr kumimoji="1" lang="zh-CN" altLang="en-US" sz="1600" b="1" dirty="0">
                <a:solidFill>
                  <a:srgbClr val="FF0000"/>
                </a:solidFill>
                <a:latin typeface="微软雅黑" panose="020B0503020204020204" pitchFamily="34" charset="-122"/>
                <a:ea typeface="微软雅黑" panose="020B0503020204020204" pitchFamily="34" charset="-122"/>
              </a:rPr>
              <a:t>一般不超过</a:t>
            </a:r>
            <a:r>
              <a:rPr kumimoji="1" lang="en-US" altLang="zh-CN" sz="1600" b="1" dirty="0">
                <a:solidFill>
                  <a:srgbClr val="FF0000"/>
                </a:solidFill>
                <a:latin typeface="微软雅黑" panose="020B0503020204020204" pitchFamily="34" charset="-122"/>
                <a:ea typeface="微软雅黑" panose="020B0503020204020204" pitchFamily="34" charset="-122"/>
              </a:rPr>
              <a:t>120mg</a:t>
            </a:r>
            <a:endParaRPr kumimoji="1" lang="en-US" altLang="zh-CN" sz="1400" b="1" dirty="0">
              <a:solidFill>
                <a:srgbClr val="FF0000"/>
              </a:solidFill>
              <a:latin typeface="微软雅黑" panose="020B0503020204020204" pitchFamily="34" charset="-122"/>
              <a:ea typeface="微软雅黑" panose="020B0503020204020204" pitchFamily="34" charset="-122"/>
            </a:endParaRPr>
          </a:p>
          <a:p>
            <a:pPr marL="457200" lvl="2" indent="0">
              <a:lnSpc>
                <a:spcPct val="150000"/>
              </a:lnSpc>
              <a:buFont typeface="Wingdings" panose="05000000000000000000" pitchFamily="2" charset="2"/>
              <a:buChar char="u"/>
            </a:pPr>
            <a:r>
              <a:rPr kumimoji="1" lang="en-US" altLang="zh-CN" sz="1600" b="1" dirty="0">
                <a:latin typeface="微软雅黑" panose="020B0503020204020204" pitchFamily="34" charset="-122"/>
                <a:ea typeface="微软雅黑" panose="020B0503020204020204" pitchFamily="34" charset="-122"/>
              </a:rPr>
              <a:t> </a:t>
            </a:r>
            <a:r>
              <a:rPr kumimoji="1" lang="zh-CN" altLang="en-US" sz="1600" b="1" dirty="0">
                <a:solidFill>
                  <a:srgbClr val="FF0000"/>
                </a:solidFill>
                <a:latin typeface="微软雅黑" panose="020B0503020204020204" pitchFamily="34" charset="-122"/>
                <a:ea typeface="微软雅黑" panose="020B0503020204020204" pitchFamily="34" charset="-122"/>
              </a:rPr>
              <a:t>妊娠前</a:t>
            </a:r>
            <a:r>
              <a:rPr kumimoji="1" lang="en-US" altLang="zh-CN" sz="1600" b="1" dirty="0">
                <a:solidFill>
                  <a:srgbClr val="FF0000"/>
                </a:solidFill>
                <a:latin typeface="微软雅黑" panose="020B0503020204020204" pitchFamily="34" charset="-122"/>
                <a:ea typeface="微软雅黑" panose="020B0503020204020204" pitchFamily="34" charset="-122"/>
              </a:rPr>
              <a:t>3</a:t>
            </a:r>
            <a:r>
              <a:rPr kumimoji="1" lang="zh-CN" altLang="en-US" sz="1600" b="1" dirty="0">
                <a:solidFill>
                  <a:srgbClr val="FF0000"/>
                </a:solidFill>
                <a:latin typeface="微软雅黑" panose="020B0503020204020204" pitchFamily="34" charset="-122"/>
                <a:ea typeface="微软雅黑" panose="020B0503020204020204" pitchFamily="34" charset="-122"/>
              </a:rPr>
              <a:t>个月内妇女及哺乳期妇女禁用</a:t>
            </a:r>
            <a:r>
              <a:rPr kumimoji="1" lang="zh-CN" altLang="en-US" sz="1600" b="1" dirty="0">
                <a:latin typeface="微软雅黑" panose="020B0503020204020204" pitchFamily="34" charset="-122"/>
                <a:ea typeface="微软雅黑" panose="020B0503020204020204" pitchFamily="34" charset="-122"/>
              </a:rPr>
              <a:t>，</a:t>
            </a:r>
            <a:r>
              <a:rPr kumimoji="1" lang="en-US" altLang="zh-CN" sz="1600" b="1" dirty="0">
                <a:latin typeface="微软雅黑" panose="020B0503020204020204" pitchFamily="34" charset="-122"/>
                <a:ea typeface="微软雅黑" panose="020B0503020204020204" pitchFamily="34" charset="-122"/>
              </a:rPr>
              <a:t> </a:t>
            </a:r>
            <a:r>
              <a:rPr kumimoji="1" lang="zh-CN" altLang="en-US" sz="1600" b="1" dirty="0">
                <a:latin typeface="微软雅黑" panose="020B0503020204020204" pitchFamily="34" charset="-122"/>
                <a:ea typeface="微软雅黑" panose="020B0503020204020204" pitchFamily="34" charset="-122"/>
              </a:rPr>
              <a:t>肝肾功能不全慎用</a:t>
            </a:r>
            <a:endParaRPr kumimoji="1" lang="en-US" altLang="zh-CN" sz="1600" b="1" dirty="0">
              <a:latin typeface="微软雅黑" panose="020B0503020204020204" pitchFamily="34" charset="-122"/>
              <a:ea typeface="微软雅黑" panose="020B0503020204020204" pitchFamily="34" charset="-122"/>
            </a:endParaRPr>
          </a:p>
          <a:p>
            <a:pPr marL="457200" lvl="2" indent="0">
              <a:lnSpc>
                <a:spcPct val="150000"/>
              </a:lnSpc>
              <a:buFont typeface="Wingdings" panose="05000000000000000000" pitchFamily="2" charset="2"/>
              <a:buChar char="u"/>
            </a:pPr>
            <a:r>
              <a:rPr kumimoji="1" lang="en-US" altLang="zh-CN" sz="1600" b="1" dirty="0">
                <a:latin typeface="微软雅黑" panose="020B0503020204020204" pitchFamily="34" charset="-122"/>
                <a:ea typeface="微软雅黑" panose="020B0503020204020204" pitchFamily="34" charset="-122"/>
              </a:rPr>
              <a:t> </a:t>
            </a:r>
            <a:r>
              <a:rPr kumimoji="1" lang="zh-CN" altLang="en-US" sz="1600" b="1" dirty="0">
                <a:latin typeface="微软雅黑" panose="020B0503020204020204" pitchFamily="34" charset="-122"/>
                <a:ea typeface="微软雅黑" panose="020B0503020204020204" pitchFamily="34" charset="-122"/>
              </a:rPr>
              <a:t>与单胺氧化酶抑制剂（利奈唑胺）不可同时使用，且需要停用以上药物</a:t>
            </a:r>
            <a:r>
              <a:rPr kumimoji="1" lang="en-US" altLang="zh-CN" sz="1600" b="1" dirty="0">
                <a:latin typeface="微软雅黑" panose="020B0503020204020204" pitchFamily="34" charset="-122"/>
                <a:ea typeface="微软雅黑" panose="020B0503020204020204" pitchFamily="34" charset="-122"/>
              </a:rPr>
              <a:t>2</a:t>
            </a:r>
            <a:r>
              <a:rPr kumimoji="1" lang="zh-CN" altLang="en-US" sz="1600" b="1" dirty="0">
                <a:latin typeface="微软雅黑" panose="020B0503020204020204" pitchFamily="34" charset="-122"/>
                <a:ea typeface="微软雅黑" panose="020B0503020204020204" pitchFamily="34" charset="-122"/>
              </a:rPr>
              <a:t>周后才可使用右美沙芬</a:t>
            </a:r>
            <a:endParaRPr kumimoji="1" lang="en-US" altLang="zh-CN" sz="1600" b="1" dirty="0">
              <a:latin typeface="微软雅黑" panose="020B0503020204020204" pitchFamily="34" charset="-122"/>
              <a:ea typeface="微软雅黑" panose="020B0503020204020204" pitchFamily="34" charset="-122"/>
            </a:endParaRPr>
          </a:p>
          <a:p>
            <a:pPr marL="0" lvl="1" indent="0">
              <a:lnSpc>
                <a:spcPct val="150000"/>
              </a:lnSpc>
              <a:buFont typeface="Wingdings" panose="05000000000000000000" pitchFamily="2" charset="2"/>
              <a:buChar char="u"/>
            </a:pPr>
            <a:r>
              <a:rPr kumimoji="1" lang="en-US" altLang="zh-CN" sz="2000" b="1" dirty="0">
                <a:latin typeface="微软雅黑" panose="020B0503020204020204" pitchFamily="34" charset="-122"/>
                <a:ea typeface="微软雅黑" panose="020B0503020204020204" pitchFamily="34" charset="-122"/>
              </a:rPr>
              <a:t> </a:t>
            </a:r>
            <a:r>
              <a:rPr kumimoji="1" lang="zh-CN" altLang="en-US" sz="2000" b="1" dirty="0">
                <a:latin typeface="微软雅黑" panose="020B0503020204020204" pitchFamily="34" charset="-122"/>
                <a:ea typeface="微软雅黑" panose="020B0503020204020204" pitchFamily="34" charset="-122"/>
              </a:rPr>
              <a:t>复方甲氧那明</a:t>
            </a:r>
            <a:endParaRPr kumimoji="1" lang="en-US" altLang="zh-CN" sz="2000" b="1" dirty="0">
              <a:latin typeface="微软雅黑" panose="020B0503020204020204" pitchFamily="34" charset="-122"/>
              <a:ea typeface="微软雅黑" panose="020B0503020204020204" pitchFamily="34" charset="-122"/>
            </a:endParaRPr>
          </a:p>
          <a:p>
            <a:pPr marL="457200" lvl="2" indent="0">
              <a:lnSpc>
                <a:spcPct val="150000"/>
              </a:lnSpc>
              <a:buFont typeface="Wingdings" panose="05000000000000000000" pitchFamily="2" charset="2"/>
              <a:buChar char="u"/>
            </a:pPr>
            <a:r>
              <a:rPr kumimoji="1" lang="zh-CN" altLang="en-US" sz="1600" b="1" dirty="0">
                <a:latin typeface="微软雅黑" panose="020B0503020204020204" pitchFamily="34" charset="-122"/>
                <a:ea typeface="微软雅黑" panose="020B0503020204020204" pitchFamily="34" charset="-122"/>
              </a:rPr>
              <a:t> 成分：甲氧那明、那可丁、氨茶碱、氯苯那敏，</a:t>
            </a:r>
            <a:r>
              <a:rPr kumimoji="1" lang="zh-CN" altLang="en-US" sz="1600" b="1" dirty="0">
                <a:solidFill>
                  <a:srgbClr val="FF0000"/>
                </a:solidFill>
                <a:latin typeface="微软雅黑" panose="020B0503020204020204" pitchFamily="34" charset="-122"/>
                <a:ea typeface="微软雅黑" panose="020B0503020204020204" pitchFamily="34" charset="-122"/>
              </a:rPr>
              <a:t>警惕与别的药物剂量累加</a:t>
            </a:r>
            <a:endParaRPr kumimoji="1" lang="en-US" altLang="zh-CN" sz="1600" b="1" dirty="0">
              <a:solidFill>
                <a:srgbClr val="FF0000"/>
              </a:solidFill>
              <a:latin typeface="微软雅黑" panose="020B0503020204020204" pitchFamily="34" charset="-122"/>
              <a:ea typeface="微软雅黑" panose="020B0503020204020204" pitchFamily="34" charset="-122"/>
            </a:endParaRPr>
          </a:p>
          <a:p>
            <a:pPr marL="457200" lvl="2" indent="0">
              <a:lnSpc>
                <a:spcPct val="150000"/>
              </a:lnSpc>
              <a:buFont typeface="Wingdings" panose="05000000000000000000" pitchFamily="2" charset="2"/>
              <a:buChar char="u"/>
            </a:pPr>
            <a:r>
              <a:rPr kumimoji="1" lang="en-US" altLang="zh-CN" sz="1600" b="1" dirty="0">
                <a:solidFill>
                  <a:srgbClr val="FF0000"/>
                </a:solidFill>
                <a:latin typeface="微软雅黑" panose="020B0503020204020204" pitchFamily="34" charset="-122"/>
                <a:ea typeface="微软雅黑" panose="020B0503020204020204" pitchFamily="34" charset="-122"/>
              </a:rPr>
              <a:t> 8</a:t>
            </a:r>
            <a:r>
              <a:rPr kumimoji="1" lang="zh-CN" altLang="en-US" sz="1600" b="1" dirty="0">
                <a:solidFill>
                  <a:srgbClr val="FF0000"/>
                </a:solidFill>
                <a:latin typeface="微软雅黑" panose="020B0503020204020204" pitchFamily="34" charset="-122"/>
                <a:ea typeface="微软雅黑" panose="020B0503020204020204" pitchFamily="34" charset="-122"/>
              </a:rPr>
              <a:t>岁以下患者及哺乳期妇女禁用</a:t>
            </a:r>
            <a:r>
              <a:rPr kumimoji="1" lang="zh-CN" altLang="en-US" sz="1600" b="1" dirty="0">
                <a:latin typeface="微软雅黑" panose="020B0503020204020204" pitchFamily="34" charset="-122"/>
                <a:ea typeface="微软雅黑" panose="020B0503020204020204" pitchFamily="34" charset="-122"/>
              </a:rPr>
              <a:t>，妊娠期慎用</a:t>
            </a:r>
            <a:endParaRPr kumimoji="1" lang="en-US" altLang="zh-CN" sz="1600" b="1" dirty="0">
              <a:latin typeface="微软雅黑" panose="020B0503020204020204" pitchFamily="34" charset="-122"/>
              <a:ea typeface="微软雅黑" panose="020B0503020204020204" pitchFamily="34" charset="-122"/>
            </a:endParaRPr>
          </a:p>
          <a:p>
            <a:pPr marL="457200" lvl="2" indent="0">
              <a:lnSpc>
                <a:spcPct val="150000"/>
              </a:lnSpc>
              <a:buFont typeface="Wingdings" panose="05000000000000000000" pitchFamily="2" charset="2"/>
              <a:buChar char="u"/>
            </a:pPr>
            <a:r>
              <a:rPr kumimoji="1" lang="zh-CN" altLang="en-US" sz="1600" b="1" dirty="0">
                <a:latin typeface="微软雅黑" panose="020B0503020204020204" pitchFamily="34" charset="-122"/>
                <a:ea typeface="微软雅黑" panose="020B0503020204020204" pitchFamily="34" charset="-122"/>
              </a:rPr>
              <a:t> 每日常用最大剂量：</a:t>
            </a:r>
            <a:r>
              <a:rPr kumimoji="1" lang="en-US" altLang="zh-CN" sz="1600" b="1" dirty="0">
                <a:latin typeface="微软雅黑" panose="020B0503020204020204" pitchFamily="34" charset="-122"/>
                <a:ea typeface="微软雅黑" panose="020B0503020204020204" pitchFamily="34" charset="-122"/>
              </a:rPr>
              <a:t>2</a:t>
            </a:r>
            <a:r>
              <a:rPr kumimoji="1" lang="zh-CN" altLang="en-US" sz="1600" b="1" dirty="0">
                <a:latin typeface="微软雅黑" panose="020B0503020204020204" pitchFamily="34" charset="-122"/>
                <a:ea typeface="微软雅黑" panose="020B0503020204020204" pitchFamily="34" charset="-122"/>
              </a:rPr>
              <a:t>粒 </a:t>
            </a:r>
            <a:r>
              <a:rPr kumimoji="1" lang="en-US" altLang="zh-CN" sz="1600" b="1" dirty="0">
                <a:latin typeface="微软雅黑" panose="020B0503020204020204" pitchFamily="34" charset="-122"/>
                <a:ea typeface="微软雅黑" panose="020B0503020204020204" pitchFamily="34" charset="-122"/>
              </a:rPr>
              <a:t>po </a:t>
            </a:r>
            <a:r>
              <a:rPr kumimoji="1" lang="en-US" altLang="zh-CN" sz="1600" b="1" dirty="0" err="1">
                <a:latin typeface="微软雅黑" panose="020B0503020204020204" pitchFamily="34" charset="-122"/>
                <a:ea typeface="微软雅黑" panose="020B0503020204020204" pitchFamily="34" charset="-122"/>
              </a:rPr>
              <a:t>tid</a:t>
            </a:r>
            <a:r>
              <a:rPr kumimoji="1" lang="zh-CN" altLang="en-US" sz="1600" b="1" dirty="0">
                <a:latin typeface="微软雅黑" panose="020B0503020204020204" pitchFamily="34" charset="-122"/>
                <a:ea typeface="微软雅黑" panose="020B0503020204020204" pitchFamily="34" charset="-122"/>
              </a:rPr>
              <a:t>（使用复方制剂时请参考具体药品说明书）</a:t>
            </a:r>
            <a:endParaRPr kumimoji="1" lang="en-US" altLang="zh-CN" sz="1600" b="1" dirty="0">
              <a:latin typeface="微软雅黑" panose="020B0503020204020204" pitchFamily="34" charset="-122"/>
              <a:ea typeface="微软雅黑" panose="020B0503020204020204" pitchFamily="34" charset="-122"/>
            </a:endParaRPr>
          </a:p>
          <a:p>
            <a:pPr marL="0" lvl="1" indent="0">
              <a:lnSpc>
                <a:spcPct val="150000"/>
              </a:lnSpc>
              <a:buFont typeface="Wingdings" panose="05000000000000000000" pitchFamily="2" charset="2"/>
              <a:buChar char="u"/>
            </a:pPr>
            <a:r>
              <a:rPr kumimoji="1" lang="zh-CN" altLang="en-US" sz="2000" b="1" dirty="0">
                <a:latin typeface="微软雅黑" panose="020B0503020204020204" pitchFamily="34" charset="-122"/>
                <a:ea typeface="微软雅黑" panose="020B0503020204020204" pitchFamily="34" charset="-122"/>
              </a:rPr>
              <a:t> 复方甘草片</a:t>
            </a:r>
            <a:endParaRPr kumimoji="1" lang="en-US" altLang="zh-CN" sz="2000" b="1" dirty="0">
              <a:latin typeface="微软雅黑" panose="020B0503020204020204" pitchFamily="34" charset="-122"/>
              <a:ea typeface="微软雅黑" panose="020B0503020204020204" pitchFamily="34" charset="-122"/>
            </a:endParaRPr>
          </a:p>
          <a:p>
            <a:pPr marL="457200" lvl="2" indent="0">
              <a:lnSpc>
                <a:spcPct val="150000"/>
              </a:lnSpc>
              <a:buFont typeface="Wingdings" panose="05000000000000000000" pitchFamily="2" charset="2"/>
              <a:buChar char="u"/>
            </a:pPr>
            <a:r>
              <a:rPr kumimoji="1" lang="zh-CN" altLang="en-US" sz="1600" b="1" dirty="0">
                <a:latin typeface="微软雅黑" panose="020B0503020204020204" pitchFamily="34" charset="-122"/>
                <a:ea typeface="微软雅黑" panose="020B0503020204020204" pitchFamily="34" charset="-122"/>
              </a:rPr>
              <a:t> </a:t>
            </a:r>
            <a:r>
              <a:rPr kumimoji="1" lang="zh-CN" altLang="en-US" sz="1600" b="1" dirty="0">
                <a:solidFill>
                  <a:srgbClr val="FF0000"/>
                </a:solidFill>
                <a:latin typeface="微软雅黑" panose="020B0503020204020204" pitchFamily="34" charset="-122"/>
                <a:ea typeface="微软雅黑" panose="020B0503020204020204" pitchFamily="34" charset="-122"/>
              </a:rPr>
              <a:t>醛固酮增多症者禁用</a:t>
            </a:r>
            <a:endParaRPr kumimoji="1" lang="en-US" altLang="zh-CN" sz="1600" b="1" dirty="0">
              <a:solidFill>
                <a:srgbClr val="FF0000"/>
              </a:solidFill>
              <a:latin typeface="微软雅黑" panose="020B0503020204020204" pitchFamily="34" charset="-122"/>
              <a:ea typeface="微软雅黑" panose="020B0503020204020204" pitchFamily="34" charset="-122"/>
            </a:endParaRPr>
          </a:p>
          <a:p>
            <a:pPr marL="457200" lvl="2" indent="0">
              <a:lnSpc>
                <a:spcPct val="150000"/>
              </a:lnSpc>
              <a:buFont typeface="Wingdings" panose="05000000000000000000" pitchFamily="2" charset="2"/>
              <a:buChar char="u"/>
            </a:pPr>
            <a:r>
              <a:rPr kumimoji="1" lang="zh-CN" altLang="en-US" sz="1600" b="1" dirty="0">
                <a:latin typeface="微软雅黑" panose="020B0503020204020204" pitchFamily="34" charset="-122"/>
                <a:ea typeface="微软雅黑" panose="020B0503020204020204" pitchFamily="34" charset="-122"/>
              </a:rPr>
              <a:t> 孕妇及哺乳期妇女慎用</a:t>
            </a:r>
            <a:endParaRPr kumimoji="1" lang="en-US" altLang="zh-CN" sz="1600" b="1" dirty="0">
              <a:latin typeface="微软雅黑" panose="020B0503020204020204" pitchFamily="34" charset="-122"/>
              <a:ea typeface="微软雅黑" panose="020B0503020204020204" pitchFamily="34" charset="-122"/>
            </a:endParaRPr>
          </a:p>
          <a:p>
            <a:pPr marL="457200" lvl="2" indent="0">
              <a:lnSpc>
                <a:spcPct val="150000"/>
              </a:lnSpc>
              <a:buFont typeface="Wingdings" panose="05000000000000000000" pitchFamily="2" charset="2"/>
              <a:buChar char="u"/>
            </a:pPr>
            <a:r>
              <a:rPr kumimoji="1" lang="zh-CN" altLang="en-US" sz="1600" b="1" dirty="0">
                <a:latin typeface="微软雅黑" panose="020B0503020204020204" pitchFamily="34" charset="-122"/>
                <a:ea typeface="微软雅黑" panose="020B0503020204020204" pitchFamily="34" charset="-122"/>
              </a:rPr>
              <a:t> 每日常用最大剂量：</a:t>
            </a:r>
            <a:r>
              <a:rPr kumimoji="1" lang="en-US" altLang="zh-CN" sz="1600" b="1" dirty="0">
                <a:latin typeface="微软雅黑" panose="020B0503020204020204" pitchFamily="34" charset="-122"/>
                <a:ea typeface="微软雅黑" panose="020B0503020204020204" pitchFamily="34" charset="-122"/>
              </a:rPr>
              <a:t>4</a:t>
            </a:r>
            <a:r>
              <a:rPr kumimoji="1" lang="zh-CN" altLang="en-US" sz="1600" b="1" dirty="0">
                <a:latin typeface="微软雅黑" panose="020B0503020204020204" pitchFamily="34" charset="-122"/>
                <a:ea typeface="微软雅黑" panose="020B0503020204020204" pitchFamily="34" charset="-122"/>
              </a:rPr>
              <a:t>片 </a:t>
            </a:r>
            <a:r>
              <a:rPr kumimoji="1" lang="en-US" altLang="zh-CN" sz="1600" b="1" dirty="0">
                <a:latin typeface="微软雅黑" panose="020B0503020204020204" pitchFamily="34" charset="-122"/>
                <a:ea typeface="微软雅黑" panose="020B0503020204020204" pitchFamily="34" charset="-122"/>
              </a:rPr>
              <a:t>po </a:t>
            </a:r>
            <a:r>
              <a:rPr kumimoji="1" lang="en-US" altLang="zh-CN" sz="1600" b="1" dirty="0" err="1">
                <a:latin typeface="微软雅黑" panose="020B0503020204020204" pitchFamily="34" charset="-122"/>
                <a:ea typeface="微软雅黑" panose="020B0503020204020204" pitchFamily="34" charset="-122"/>
              </a:rPr>
              <a:t>tid</a:t>
            </a:r>
            <a:r>
              <a:rPr kumimoji="1" lang="zh-CN" altLang="en-US" sz="1600" b="1" dirty="0">
                <a:latin typeface="微软雅黑" panose="020B0503020204020204" pitchFamily="34" charset="-122"/>
                <a:ea typeface="微软雅黑" panose="020B0503020204020204" pitchFamily="34" charset="-122"/>
              </a:rPr>
              <a:t>（使用复方制剂时请参考具体药品说明书）</a:t>
            </a:r>
            <a:endParaRPr kumimoji="1" lang="en-US" altLang="zh-CN" sz="1600" b="1" dirty="0">
              <a:latin typeface="微软雅黑" panose="020B0503020204020204" pitchFamily="34" charset="-122"/>
              <a:ea typeface="微软雅黑" panose="020B0503020204020204" pitchFamily="34" charset="-122"/>
            </a:endParaRPr>
          </a:p>
          <a:p>
            <a:pPr marL="457200" lvl="2" indent="0">
              <a:lnSpc>
                <a:spcPct val="150000"/>
              </a:lnSpc>
              <a:buFont typeface="Wingdings" panose="05000000000000000000" pitchFamily="2" charset="2"/>
              <a:buChar char="u"/>
            </a:pPr>
            <a:endParaRPr kumimoji="1" lang="en-US" altLang="zh-CN" sz="1600" b="1" dirty="0">
              <a:latin typeface="微软雅黑" panose="020B0503020204020204" pitchFamily="34" charset="-122"/>
              <a:ea typeface="微软雅黑" panose="020B0503020204020204" pitchFamily="34" charset="-122"/>
            </a:endParaRPr>
          </a:p>
          <a:p>
            <a:pPr marL="0" lvl="1" indent="0">
              <a:lnSpc>
                <a:spcPct val="150000"/>
              </a:lnSpc>
              <a:buFont typeface="Wingdings" panose="05000000000000000000" pitchFamily="2" charset="2"/>
              <a:buChar char="u"/>
            </a:pPr>
            <a:endParaRPr kumimoji="1" lang="zh-CN" altLang="zh-CN" sz="1800" b="1" dirty="0">
              <a:latin typeface="微软雅黑" panose="020B0503020204020204" pitchFamily="34" charset="-122"/>
              <a:ea typeface="微软雅黑" panose="020B0503020204020204" pitchFamily="34" charset="-122"/>
            </a:endParaRPr>
          </a:p>
        </p:txBody>
      </p:sp>
      <p:sp>
        <p:nvSpPr>
          <p:cNvPr id="5" name="文本框 4">
            <a:extLst>
              <a:ext uri="{FF2B5EF4-FFF2-40B4-BE49-F238E27FC236}">
                <a16:creationId xmlns:a16="http://schemas.microsoft.com/office/drawing/2014/main" id="{0D4F5F3B-97A2-0D49-4984-95A13D87D5E2}"/>
              </a:ext>
            </a:extLst>
          </p:cNvPr>
          <p:cNvSpPr txBox="1"/>
          <p:nvPr/>
        </p:nvSpPr>
        <p:spPr>
          <a:xfrm>
            <a:off x="8121068" y="6351712"/>
            <a:ext cx="2439429" cy="461665"/>
          </a:xfrm>
          <a:prstGeom prst="rect">
            <a:avLst/>
          </a:prstGeom>
          <a:noFill/>
        </p:spPr>
        <p:txBody>
          <a:bodyPr wrap="square">
            <a:spAutoFit/>
          </a:bodyPr>
          <a:lstStyle/>
          <a:p>
            <a:r>
              <a:rPr lang="en-US" altLang="zh-CN" sz="800" dirty="0">
                <a:latin typeface="微软雅黑" panose="020B0503020204020204" pitchFamily="34" charset="-122"/>
                <a:ea typeface="微软雅黑" panose="020B0503020204020204" pitchFamily="34" charset="-122"/>
              </a:rPr>
              <a:t>1.</a:t>
            </a:r>
            <a:r>
              <a:rPr lang="zh-CN" altLang="en-US" sz="800" dirty="0">
                <a:latin typeface="微软雅黑" panose="020B0503020204020204" pitchFamily="34" charset="-122"/>
                <a:ea typeface="微软雅黑" panose="020B0503020204020204" pitchFamily="34" charset="-122"/>
              </a:rPr>
              <a:t>氢溴酸右美沙芬分散片药品说明书</a:t>
            </a:r>
            <a:r>
              <a:rPr lang="en-US" altLang="zh-CN" sz="800" dirty="0">
                <a:latin typeface="微软雅黑" panose="020B0503020204020204" pitchFamily="34" charset="-122"/>
                <a:ea typeface="微软雅黑" panose="020B0503020204020204" pitchFamily="34" charset="-122"/>
              </a:rPr>
              <a:t>.</a:t>
            </a:r>
          </a:p>
          <a:p>
            <a:r>
              <a:rPr lang="en-US" altLang="zh-CN" sz="800" dirty="0">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800" dirty="0">
                <a:latin typeface="微软雅黑" panose="020B0503020204020204" pitchFamily="34" charset="-122"/>
                <a:ea typeface="微软雅黑" panose="020B0503020204020204" pitchFamily="34" charset="-122"/>
                <a:cs typeface="Times New Roman" panose="02020603050405020304" pitchFamily="18" charset="0"/>
              </a:rPr>
              <a:t>复方甲氧那明胶囊药品说明书</a:t>
            </a:r>
            <a:endParaRPr lang="en-US" altLang="zh-CN" sz="800" dirty="0">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800" dirty="0">
                <a:latin typeface="微软雅黑" panose="020B0503020204020204" pitchFamily="34" charset="-122"/>
                <a:ea typeface="微软雅黑" panose="020B0503020204020204" pitchFamily="34" charset="-122"/>
                <a:cs typeface="Times New Roman" panose="02020603050405020304" pitchFamily="18" charset="0"/>
              </a:rPr>
              <a:t>3.</a:t>
            </a:r>
            <a:r>
              <a:rPr lang="zh-CN" altLang="en-US" sz="800" dirty="0">
                <a:latin typeface="微软雅黑" panose="020B0503020204020204" pitchFamily="34" charset="-122"/>
                <a:ea typeface="微软雅黑" panose="020B0503020204020204" pitchFamily="34" charset="-122"/>
                <a:cs typeface="Times New Roman" panose="02020603050405020304" pitchFamily="18" charset="0"/>
              </a:rPr>
              <a:t>复方甘草片药品说明书</a:t>
            </a:r>
          </a:p>
        </p:txBody>
      </p:sp>
    </p:spTree>
    <p:extLst>
      <p:ext uri="{BB962C8B-B14F-4D97-AF65-F5344CB8AC3E}">
        <p14:creationId xmlns:p14="http://schemas.microsoft.com/office/powerpoint/2010/main" val="37219500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9178F34-6A3E-693C-3682-B402A3667B4D}"/>
              </a:ext>
            </a:extLst>
          </p:cNvPr>
          <p:cNvSpPr>
            <a:spLocks noGrp="1"/>
          </p:cNvSpPr>
          <p:nvPr>
            <p:ph type="title"/>
          </p:nvPr>
        </p:nvSpPr>
        <p:spPr/>
        <p:txBody>
          <a:bodyPr>
            <a:noAutofit/>
          </a:bodyPr>
          <a:lstStyle/>
          <a:p>
            <a:r>
              <a:rPr kumimoji="1" lang="zh-CN" altLang="en-US" sz="3600" b="1" dirty="0">
                <a:latin typeface="Microsoft YaHei" panose="020B0503020204020204" pitchFamily="34" charset="-122"/>
                <a:ea typeface="Microsoft YaHei" panose="020B0503020204020204" pitchFamily="34" charset="-122"/>
              </a:rPr>
              <a:t>对症治疗</a:t>
            </a:r>
            <a:endParaRPr lang="zh-CN" altLang="en-US" sz="3600" dirty="0"/>
          </a:p>
        </p:txBody>
      </p:sp>
      <p:sp>
        <p:nvSpPr>
          <p:cNvPr id="4" name="内容占位符 2">
            <a:extLst>
              <a:ext uri="{FF2B5EF4-FFF2-40B4-BE49-F238E27FC236}">
                <a16:creationId xmlns:a16="http://schemas.microsoft.com/office/drawing/2014/main" id="{80B30CFC-0C85-F48F-1263-D013B455695F}"/>
              </a:ext>
            </a:extLst>
          </p:cNvPr>
          <p:cNvSpPr>
            <a:spLocks noGrp="1"/>
          </p:cNvSpPr>
          <p:nvPr>
            <p:ph idx="1"/>
          </p:nvPr>
        </p:nvSpPr>
        <p:spPr>
          <a:xfrm>
            <a:off x="2172354" y="1018778"/>
            <a:ext cx="8244127" cy="5410017"/>
          </a:xfrm>
        </p:spPr>
        <p:txBody>
          <a:bodyPr>
            <a:normAutofit fontScale="92500" lnSpcReduction="20000"/>
          </a:bodyPr>
          <a:lstStyle/>
          <a:p>
            <a:pPr marL="0" lvl="1" indent="0">
              <a:lnSpc>
                <a:spcPct val="150000"/>
              </a:lnSpc>
              <a:buFont typeface="Wingdings" panose="05000000000000000000" pitchFamily="2" charset="2"/>
              <a:buChar char="u"/>
            </a:pPr>
            <a:r>
              <a:rPr kumimoji="1" lang="zh-CN" altLang="en-US" b="1" dirty="0">
                <a:latin typeface="微软雅黑" panose="020B0503020204020204" pitchFamily="34" charset="-122"/>
                <a:ea typeface="微软雅黑" panose="020B0503020204020204" pitchFamily="34" charset="-122"/>
              </a:rPr>
              <a:t> 感染后长期咳嗽，可在医生诊断后考虑使用：</a:t>
            </a:r>
            <a:endParaRPr kumimoji="1" lang="en-US" altLang="zh-CN" b="1" dirty="0">
              <a:latin typeface="微软雅黑" panose="020B0503020204020204" pitchFamily="34" charset="-122"/>
              <a:ea typeface="微软雅黑" panose="020B0503020204020204" pitchFamily="34" charset="-122"/>
            </a:endParaRPr>
          </a:p>
          <a:p>
            <a:pPr marL="0" lvl="1" indent="0">
              <a:lnSpc>
                <a:spcPct val="150000"/>
              </a:lnSpc>
              <a:buFont typeface="Wingdings" panose="05000000000000000000" pitchFamily="2" charset="2"/>
              <a:buChar char="u"/>
            </a:pPr>
            <a:r>
              <a:rPr kumimoji="1" lang="en-US" altLang="zh-CN" sz="2000" b="1" dirty="0">
                <a:latin typeface="微软雅黑" panose="020B0503020204020204" pitchFamily="34" charset="-122"/>
                <a:ea typeface="微软雅黑" panose="020B0503020204020204" pitchFamily="34" charset="-122"/>
              </a:rPr>
              <a:t> </a:t>
            </a:r>
            <a:r>
              <a:rPr kumimoji="1" lang="zh-CN" altLang="en-US" sz="2000" b="1" dirty="0">
                <a:latin typeface="微软雅黑" panose="020B0503020204020204" pitchFamily="34" charset="-122"/>
                <a:ea typeface="微软雅黑" panose="020B0503020204020204" pitchFamily="34" charset="-122"/>
              </a:rPr>
              <a:t>吸入用布地奈德溶液（强糖皮质激素类药物）</a:t>
            </a:r>
            <a:endParaRPr kumimoji="1" lang="en-US" altLang="zh-CN" sz="2000" b="1" dirty="0">
              <a:latin typeface="微软雅黑" panose="020B0503020204020204" pitchFamily="34" charset="-122"/>
              <a:ea typeface="微软雅黑" panose="020B0503020204020204" pitchFamily="34" charset="-122"/>
            </a:endParaRPr>
          </a:p>
          <a:p>
            <a:pPr marL="457200" lvl="2" indent="0">
              <a:lnSpc>
                <a:spcPct val="150000"/>
              </a:lnSpc>
              <a:buFont typeface="Wingdings" panose="05000000000000000000" pitchFamily="2" charset="2"/>
              <a:buChar char="u"/>
            </a:pPr>
            <a:r>
              <a:rPr kumimoji="1" lang="zh-CN" altLang="en-US" sz="1800" b="1" dirty="0">
                <a:latin typeface="微软雅黑" panose="020B0503020204020204" pitchFamily="34" charset="-122"/>
                <a:ea typeface="微软雅黑" panose="020B0503020204020204" pitchFamily="34" charset="-122"/>
              </a:rPr>
              <a:t> 给药途径：</a:t>
            </a:r>
            <a:r>
              <a:rPr kumimoji="1" lang="zh-CN" altLang="en-US" sz="1800" b="1" dirty="0">
                <a:solidFill>
                  <a:srgbClr val="FF0000"/>
                </a:solidFill>
                <a:latin typeface="微软雅黑" panose="020B0503020204020204" pitchFamily="34" charset="-122"/>
                <a:ea typeface="微软雅黑" panose="020B0503020204020204" pitchFamily="34" charset="-122"/>
              </a:rPr>
              <a:t>雾化给药，切记不能为口服</a:t>
            </a:r>
            <a:endParaRPr kumimoji="1" lang="en-US" altLang="zh-CN" sz="1800" b="1" dirty="0">
              <a:solidFill>
                <a:srgbClr val="FF0000"/>
              </a:solidFill>
              <a:latin typeface="微软雅黑" panose="020B0503020204020204" pitchFamily="34" charset="-122"/>
              <a:ea typeface="微软雅黑" panose="020B0503020204020204" pitchFamily="34" charset="-122"/>
            </a:endParaRPr>
          </a:p>
          <a:p>
            <a:pPr marL="457200" lvl="2" indent="0">
              <a:lnSpc>
                <a:spcPct val="150000"/>
              </a:lnSpc>
              <a:buFont typeface="Wingdings" panose="05000000000000000000" pitchFamily="2" charset="2"/>
              <a:buChar char="u"/>
            </a:pPr>
            <a:r>
              <a:rPr kumimoji="1" lang="zh-CN" altLang="en-US" sz="1800" b="1" dirty="0">
                <a:latin typeface="微软雅黑" panose="020B0503020204020204" pitchFamily="34" charset="-122"/>
                <a:ea typeface="微软雅黑" panose="020B0503020204020204" pitchFamily="34" charset="-122"/>
              </a:rPr>
              <a:t> 妊娠期可使用，哺乳期慎用</a:t>
            </a:r>
            <a:endParaRPr kumimoji="1" lang="en-US" altLang="zh-CN" sz="1800" b="1" dirty="0">
              <a:latin typeface="微软雅黑" panose="020B0503020204020204" pitchFamily="34" charset="-122"/>
              <a:ea typeface="微软雅黑" panose="020B0503020204020204" pitchFamily="34" charset="-122"/>
            </a:endParaRPr>
          </a:p>
          <a:p>
            <a:pPr marL="457200" lvl="2" indent="0">
              <a:lnSpc>
                <a:spcPct val="150000"/>
              </a:lnSpc>
              <a:buFont typeface="Wingdings" panose="05000000000000000000" pitchFamily="2" charset="2"/>
              <a:buChar char="u"/>
            </a:pPr>
            <a:r>
              <a:rPr kumimoji="1" lang="zh-CN" altLang="en-US" sz="1800" b="1" dirty="0">
                <a:latin typeface="微软雅黑" panose="020B0503020204020204" pitchFamily="34" charset="-122"/>
                <a:ea typeface="微软雅黑" panose="020B0503020204020204" pitchFamily="34" charset="-122"/>
              </a:rPr>
              <a:t> 每日常用最大剂量：</a:t>
            </a:r>
            <a:r>
              <a:rPr kumimoji="1" lang="en-US" altLang="zh-CN" sz="1800" b="1" dirty="0">
                <a:latin typeface="微软雅黑" panose="020B0503020204020204" pitchFamily="34" charset="-122"/>
                <a:ea typeface="微软雅黑" panose="020B0503020204020204" pitchFamily="34" charset="-122"/>
              </a:rPr>
              <a:t>2mg </a:t>
            </a:r>
            <a:r>
              <a:rPr kumimoji="1" lang="zh-CN" altLang="en-US" sz="1800" b="1" dirty="0">
                <a:latin typeface="微软雅黑" panose="020B0503020204020204" pitchFamily="34" charset="-122"/>
                <a:ea typeface="微软雅黑" panose="020B0503020204020204" pitchFamily="34" charset="-122"/>
              </a:rPr>
              <a:t>雾化 </a:t>
            </a:r>
            <a:r>
              <a:rPr kumimoji="1" lang="en-US" altLang="zh-CN" sz="1800" b="1" dirty="0">
                <a:latin typeface="微软雅黑" panose="020B0503020204020204" pitchFamily="34" charset="-122"/>
                <a:ea typeface="微软雅黑" panose="020B0503020204020204" pitchFamily="34" charset="-122"/>
              </a:rPr>
              <a:t>bid</a:t>
            </a:r>
          </a:p>
          <a:p>
            <a:pPr marL="0" lvl="1" indent="0">
              <a:lnSpc>
                <a:spcPct val="150000"/>
              </a:lnSpc>
              <a:buFont typeface="Wingdings" panose="05000000000000000000" pitchFamily="2" charset="2"/>
              <a:buChar char="u"/>
            </a:pPr>
            <a:r>
              <a:rPr kumimoji="1" lang="zh-CN" altLang="en-US" sz="2100" b="1" dirty="0">
                <a:latin typeface="微软雅黑" panose="020B0503020204020204" pitchFamily="34" charset="-122"/>
                <a:ea typeface="微软雅黑" panose="020B0503020204020204" pitchFamily="34" charset="-122"/>
              </a:rPr>
              <a:t> 吸入用异丙托溴铵溶液（</a:t>
            </a:r>
            <a:r>
              <a:rPr kumimoji="1" lang="en-US" altLang="zh-CN" sz="2100" b="1" dirty="0">
                <a:latin typeface="微软雅黑" panose="020B0503020204020204" pitchFamily="34" charset="-122"/>
                <a:ea typeface="微软雅黑" panose="020B0503020204020204" pitchFamily="34" charset="-122"/>
              </a:rPr>
              <a:t>M</a:t>
            </a:r>
            <a:r>
              <a:rPr kumimoji="1" lang="zh-CN" altLang="en-US" sz="2100" b="1" dirty="0">
                <a:latin typeface="微软雅黑" panose="020B0503020204020204" pitchFamily="34" charset="-122"/>
                <a:ea typeface="微软雅黑" panose="020B0503020204020204" pitchFamily="34" charset="-122"/>
              </a:rPr>
              <a:t>受体阻断剂）</a:t>
            </a:r>
            <a:endParaRPr kumimoji="1" lang="en-US" altLang="zh-CN" sz="2100" b="1" dirty="0">
              <a:latin typeface="微软雅黑" panose="020B0503020204020204" pitchFamily="34" charset="-122"/>
              <a:ea typeface="微软雅黑" panose="020B0503020204020204" pitchFamily="34" charset="-122"/>
            </a:endParaRPr>
          </a:p>
          <a:p>
            <a:pPr marL="457200" lvl="2" indent="0">
              <a:lnSpc>
                <a:spcPct val="150000"/>
              </a:lnSpc>
              <a:buFont typeface="Wingdings" panose="05000000000000000000" pitchFamily="2" charset="2"/>
              <a:buChar char="u"/>
            </a:pPr>
            <a:r>
              <a:rPr kumimoji="1" lang="zh-CN" altLang="en-US" sz="1800" b="1" dirty="0">
                <a:latin typeface="微软雅黑" panose="020B0503020204020204" pitchFamily="34" charset="-122"/>
                <a:ea typeface="微软雅黑" panose="020B0503020204020204" pitchFamily="34" charset="-122"/>
              </a:rPr>
              <a:t> 给药途径：</a:t>
            </a:r>
            <a:r>
              <a:rPr kumimoji="1" lang="zh-CN" altLang="en-US" sz="1800" b="1" dirty="0">
                <a:solidFill>
                  <a:srgbClr val="FF0000"/>
                </a:solidFill>
                <a:latin typeface="微软雅黑" panose="020B0503020204020204" pitchFamily="34" charset="-122"/>
                <a:ea typeface="微软雅黑" panose="020B0503020204020204" pitchFamily="34" charset="-122"/>
              </a:rPr>
              <a:t>雾化给药，切记不能为口服</a:t>
            </a:r>
            <a:endParaRPr kumimoji="1" lang="en-US" altLang="zh-CN" sz="1800" b="1" dirty="0">
              <a:solidFill>
                <a:srgbClr val="FF0000"/>
              </a:solidFill>
              <a:latin typeface="微软雅黑" panose="020B0503020204020204" pitchFamily="34" charset="-122"/>
              <a:ea typeface="微软雅黑" panose="020B0503020204020204" pitchFamily="34" charset="-122"/>
            </a:endParaRPr>
          </a:p>
          <a:p>
            <a:pPr marL="457200" lvl="2" indent="0">
              <a:lnSpc>
                <a:spcPct val="150000"/>
              </a:lnSpc>
              <a:buFont typeface="Wingdings" panose="05000000000000000000" pitchFamily="2" charset="2"/>
              <a:buChar char="u"/>
            </a:pPr>
            <a:r>
              <a:rPr kumimoji="1" lang="zh-CN" altLang="en-US" sz="1800" b="1" dirty="0">
                <a:latin typeface="微软雅黑" panose="020B0503020204020204" pitchFamily="34" charset="-122"/>
                <a:ea typeface="微软雅黑" panose="020B0503020204020204" pitchFamily="34" charset="-122"/>
              </a:rPr>
              <a:t> 窄角型青光眼、存在尿道堵塞（前列腺增生）慎用本品</a:t>
            </a:r>
            <a:endParaRPr kumimoji="1" lang="en-US" altLang="zh-CN" sz="1800" b="1" dirty="0">
              <a:latin typeface="微软雅黑" panose="020B0503020204020204" pitchFamily="34" charset="-122"/>
              <a:ea typeface="微软雅黑" panose="020B0503020204020204" pitchFamily="34" charset="-122"/>
            </a:endParaRPr>
          </a:p>
          <a:p>
            <a:pPr marL="457200" lvl="2" indent="0">
              <a:lnSpc>
                <a:spcPct val="150000"/>
              </a:lnSpc>
              <a:buFont typeface="Wingdings" panose="05000000000000000000" pitchFamily="2" charset="2"/>
              <a:buChar char="u"/>
            </a:pPr>
            <a:r>
              <a:rPr kumimoji="1" lang="zh-CN" altLang="en-US" sz="1800" b="1" dirty="0">
                <a:latin typeface="微软雅黑" panose="020B0503020204020204" pitchFamily="34" charset="-122"/>
                <a:ea typeface="微软雅黑" panose="020B0503020204020204" pitchFamily="34" charset="-122"/>
              </a:rPr>
              <a:t> </a:t>
            </a:r>
            <a:r>
              <a:rPr kumimoji="1" lang="zh-CN" altLang="en-US" sz="1800" b="1" dirty="0">
                <a:solidFill>
                  <a:srgbClr val="FF0000"/>
                </a:solidFill>
                <a:latin typeface="微软雅黑" panose="020B0503020204020204" pitchFamily="34" charset="-122"/>
                <a:ea typeface="微软雅黑" panose="020B0503020204020204" pitchFamily="34" charset="-122"/>
              </a:rPr>
              <a:t>本品和色甘酸钠吸入用溶液不能在同一个雾化器中同时吸入使用</a:t>
            </a:r>
            <a:endParaRPr kumimoji="1" lang="en-US" altLang="zh-CN" sz="1800" b="1" dirty="0">
              <a:solidFill>
                <a:srgbClr val="FF0000"/>
              </a:solidFill>
              <a:latin typeface="微软雅黑" panose="020B0503020204020204" pitchFamily="34" charset="-122"/>
              <a:ea typeface="微软雅黑" panose="020B0503020204020204" pitchFamily="34" charset="-122"/>
            </a:endParaRPr>
          </a:p>
          <a:p>
            <a:pPr marL="457200" lvl="2" indent="0">
              <a:lnSpc>
                <a:spcPct val="150000"/>
              </a:lnSpc>
              <a:buFont typeface="Wingdings" panose="05000000000000000000" pitchFamily="2" charset="2"/>
              <a:buChar char="u"/>
            </a:pPr>
            <a:r>
              <a:rPr kumimoji="1" lang="zh-CN" altLang="en-US" sz="1800" b="1" dirty="0">
                <a:solidFill>
                  <a:srgbClr val="FF0000"/>
                </a:solidFill>
                <a:latin typeface="微软雅黑" panose="020B0503020204020204" pitchFamily="34" charset="-122"/>
                <a:ea typeface="微软雅黑" panose="020B0503020204020204" pitchFamily="34" charset="-122"/>
              </a:rPr>
              <a:t> 对异丙托溴铵或对阿托品及其衍生物过敏的已知或疑似病例中，禁忌使用异丙托溴铵</a:t>
            </a:r>
            <a:endParaRPr kumimoji="1" lang="en-US" altLang="zh-CN" sz="1800" b="1" dirty="0">
              <a:latin typeface="微软雅黑" panose="020B0503020204020204" pitchFamily="34" charset="-122"/>
              <a:ea typeface="微软雅黑" panose="020B0503020204020204" pitchFamily="34" charset="-122"/>
            </a:endParaRPr>
          </a:p>
          <a:p>
            <a:pPr marL="457200" lvl="2" indent="0">
              <a:lnSpc>
                <a:spcPct val="150000"/>
              </a:lnSpc>
              <a:buFont typeface="Wingdings" panose="05000000000000000000" pitchFamily="2" charset="2"/>
              <a:buChar char="u"/>
            </a:pPr>
            <a:r>
              <a:rPr kumimoji="1" lang="zh-CN" altLang="en-US" sz="1800" b="1" dirty="0">
                <a:latin typeface="微软雅黑" panose="020B0503020204020204" pitchFamily="34" charset="-122"/>
                <a:ea typeface="微软雅黑" panose="020B0503020204020204" pitchFamily="34" charset="-122"/>
              </a:rPr>
              <a:t> 妊娠期可使用，哺乳期慎用</a:t>
            </a:r>
            <a:endParaRPr kumimoji="1" lang="en-US" altLang="zh-CN" sz="1800" b="1" dirty="0">
              <a:latin typeface="微软雅黑" panose="020B0503020204020204" pitchFamily="34" charset="-122"/>
              <a:ea typeface="微软雅黑" panose="020B0503020204020204" pitchFamily="34" charset="-122"/>
            </a:endParaRPr>
          </a:p>
          <a:p>
            <a:pPr marL="457200" lvl="2" indent="0">
              <a:lnSpc>
                <a:spcPct val="150000"/>
              </a:lnSpc>
              <a:buFont typeface="Wingdings" panose="05000000000000000000" pitchFamily="2" charset="2"/>
              <a:buChar char="u"/>
            </a:pPr>
            <a:r>
              <a:rPr kumimoji="1" lang="zh-CN" altLang="en-US" sz="1800" b="1" dirty="0">
                <a:latin typeface="微软雅黑" panose="020B0503020204020204" pitchFamily="34" charset="-122"/>
                <a:ea typeface="微软雅黑" panose="020B0503020204020204" pitchFamily="34" charset="-122"/>
              </a:rPr>
              <a:t> 每日常用最大剂量：</a:t>
            </a:r>
            <a:r>
              <a:rPr kumimoji="1" lang="en-US" altLang="zh-CN" sz="1800" b="1" dirty="0">
                <a:latin typeface="微软雅黑" panose="020B0503020204020204" pitchFamily="34" charset="-122"/>
                <a:ea typeface="微软雅黑" panose="020B0503020204020204" pitchFamily="34" charset="-122"/>
              </a:rPr>
              <a:t>500μg </a:t>
            </a:r>
            <a:r>
              <a:rPr kumimoji="1" lang="zh-CN" altLang="en-US" sz="1800" b="1" dirty="0">
                <a:latin typeface="微软雅黑" panose="020B0503020204020204" pitchFamily="34" charset="-122"/>
                <a:ea typeface="微软雅黑" panose="020B0503020204020204" pitchFamily="34" charset="-122"/>
              </a:rPr>
              <a:t>雾化 </a:t>
            </a:r>
            <a:r>
              <a:rPr kumimoji="1" lang="en-US" altLang="zh-CN" sz="1800" b="1" dirty="0" err="1">
                <a:latin typeface="微软雅黑" panose="020B0503020204020204" pitchFamily="34" charset="-122"/>
                <a:ea typeface="微软雅黑" panose="020B0503020204020204" pitchFamily="34" charset="-122"/>
              </a:rPr>
              <a:t>qid</a:t>
            </a:r>
            <a:endParaRPr kumimoji="1" lang="en-US" altLang="zh-CN" sz="1800" b="1" dirty="0">
              <a:latin typeface="微软雅黑" panose="020B0503020204020204" pitchFamily="34" charset="-122"/>
              <a:ea typeface="微软雅黑" panose="020B0503020204020204" pitchFamily="34" charset="-122"/>
            </a:endParaRPr>
          </a:p>
          <a:p>
            <a:pPr marL="457200" lvl="2" indent="0">
              <a:lnSpc>
                <a:spcPct val="150000"/>
              </a:lnSpc>
              <a:buFont typeface="Wingdings" panose="05000000000000000000" pitchFamily="2" charset="2"/>
              <a:buChar char="u"/>
            </a:pPr>
            <a:endParaRPr kumimoji="1" lang="en-US" altLang="zh-CN" sz="1800" b="1" dirty="0">
              <a:solidFill>
                <a:srgbClr val="FF0000"/>
              </a:solidFill>
              <a:latin typeface="微软雅黑" panose="020B0503020204020204" pitchFamily="34" charset="-122"/>
              <a:ea typeface="微软雅黑" panose="020B0503020204020204" pitchFamily="34" charset="-122"/>
            </a:endParaRPr>
          </a:p>
        </p:txBody>
      </p:sp>
      <p:sp>
        <p:nvSpPr>
          <p:cNvPr id="5" name="文本框 4">
            <a:extLst>
              <a:ext uri="{FF2B5EF4-FFF2-40B4-BE49-F238E27FC236}">
                <a16:creationId xmlns:a16="http://schemas.microsoft.com/office/drawing/2014/main" id="{0D4F5F3B-97A2-0D49-4984-95A13D87D5E2}"/>
              </a:ext>
            </a:extLst>
          </p:cNvPr>
          <p:cNvSpPr txBox="1"/>
          <p:nvPr/>
        </p:nvSpPr>
        <p:spPr>
          <a:xfrm>
            <a:off x="7824193" y="6245100"/>
            <a:ext cx="2439429" cy="553998"/>
          </a:xfrm>
          <a:prstGeom prst="rect">
            <a:avLst/>
          </a:prstGeom>
          <a:noFill/>
        </p:spPr>
        <p:txBody>
          <a:bodyPr wrap="square">
            <a:spAutoFit/>
          </a:bodyPr>
          <a:lstStyle/>
          <a:p>
            <a:r>
              <a:rPr lang="en-US" altLang="zh-CN" sz="1000" dirty="0">
                <a:latin typeface="微软雅黑" panose="020B0503020204020204" pitchFamily="34" charset="-122"/>
                <a:ea typeface="微软雅黑" panose="020B0503020204020204" pitchFamily="34" charset="-122"/>
              </a:rPr>
              <a:t>1.</a:t>
            </a:r>
            <a:r>
              <a:rPr lang="zh-CN" altLang="en-US" sz="1000" dirty="0">
                <a:latin typeface="微软雅黑" panose="020B0503020204020204" pitchFamily="34" charset="-122"/>
                <a:ea typeface="微软雅黑" panose="020B0503020204020204" pitchFamily="34" charset="-122"/>
              </a:rPr>
              <a:t>吸入用布地奈德溶液说明书</a:t>
            </a:r>
            <a:r>
              <a:rPr lang="en-US" altLang="zh-CN" sz="1000" dirty="0">
                <a:latin typeface="微软雅黑" panose="020B0503020204020204" pitchFamily="34" charset="-122"/>
                <a:ea typeface="微软雅黑" panose="020B0503020204020204" pitchFamily="34" charset="-122"/>
              </a:rPr>
              <a:t>.</a:t>
            </a:r>
          </a:p>
          <a:p>
            <a:r>
              <a:rPr lang="en-US" altLang="zh-CN" sz="1000" dirty="0">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1000" dirty="0">
                <a:latin typeface="微软雅黑" panose="020B0503020204020204" pitchFamily="34" charset="-122"/>
                <a:ea typeface="微软雅黑" panose="020B0503020204020204" pitchFamily="34" charset="-122"/>
              </a:rPr>
              <a:t>吸入用异丙托溴铵溶液</a:t>
            </a:r>
            <a:r>
              <a:rPr lang="zh-CN" altLang="en-US" sz="1000" dirty="0">
                <a:latin typeface="微软雅黑" panose="020B0503020204020204" pitchFamily="34" charset="-122"/>
                <a:ea typeface="微软雅黑" panose="020B0503020204020204" pitchFamily="34" charset="-122"/>
                <a:cs typeface="Times New Roman" panose="02020603050405020304" pitchFamily="18" charset="0"/>
              </a:rPr>
              <a:t>说明书</a:t>
            </a:r>
            <a:endParaRPr lang="en-US" altLang="zh-CN" sz="1000" dirty="0">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1000" dirty="0">
                <a:latin typeface="微软雅黑" panose="020B0503020204020204" pitchFamily="34" charset="-122"/>
                <a:ea typeface="微软雅黑" panose="020B0503020204020204" pitchFamily="34" charset="-122"/>
                <a:cs typeface="Times New Roman" panose="02020603050405020304" pitchFamily="18" charset="0"/>
              </a:rPr>
              <a:t>3.</a:t>
            </a:r>
            <a:r>
              <a:rPr lang="zh-CN" altLang="en-US" sz="1000" dirty="0">
                <a:latin typeface="微软雅黑" panose="020B0503020204020204" pitchFamily="34" charset="-122"/>
                <a:ea typeface="微软雅黑" panose="020B0503020204020204" pitchFamily="34" charset="-122"/>
                <a:cs typeface="Times New Roman" panose="02020603050405020304" pitchFamily="18" charset="0"/>
              </a:rPr>
              <a:t>布地奈德福莫特罗吸入粉剂说明书</a:t>
            </a:r>
          </a:p>
        </p:txBody>
      </p:sp>
    </p:spTree>
    <p:extLst>
      <p:ext uri="{BB962C8B-B14F-4D97-AF65-F5344CB8AC3E}">
        <p14:creationId xmlns:p14="http://schemas.microsoft.com/office/powerpoint/2010/main" val="31840083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359E665-5BB8-6435-7679-11AA3492AEA3}"/>
              </a:ext>
            </a:extLst>
          </p:cNvPr>
          <p:cNvSpPr>
            <a:spLocks noGrp="1"/>
          </p:cNvSpPr>
          <p:nvPr>
            <p:ph type="title"/>
          </p:nvPr>
        </p:nvSpPr>
        <p:spPr>
          <a:xfrm>
            <a:off x="947639" y="204893"/>
            <a:ext cx="1763985" cy="597861"/>
          </a:xfrm>
        </p:spPr>
        <p:txBody>
          <a:bodyPr>
            <a:normAutofit fontScale="90000"/>
          </a:bodyPr>
          <a:lstStyle/>
          <a:p>
            <a:r>
              <a:rPr lang="zh-CN" altLang="en-US" b="1" dirty="0">
                <a:latin typeface="+mn-ea"/>
                <a:ea typeface="+mn-ea"/>
              </a:rPr>
              <a:t>预防</a:t>
            </a:r>
          </a:p>
        </p:txBody>
      </p:sp>
      <p:sp>
        <p:nvSpPr>
          <p:cNvPr id="3" name="内容占位符 2">
            <a:extLst>
              <a:ext uri="{FF2B5EF4-FFF2-40B4-BE49-F238E27FC236}">
                <a16:creationId xmlns:a16="http://schemas.microsoft.com/office/drawing/2014/main" id="{13416308-78B0-AF12-ACD7-FE6974DD2F1A}"/>
              </a:ext>
            </a:extLst>
          </p:cNvPr>
          <p:cNvSpPr>
            <a:spLocks noGrp="1"/>
          </p:cNvSpPr>
          <p:nvPr>
            <p:ph idx="1"/>
          </p:nvPr>
        </p:nvSpPr>
        <p:spPr/>
        <p:txBody>
          <a:bodyPr>
            <a:normAutofit/>
          </a:bodyPr>
          <a:lstStyle/>
          <a:p>
            <a:pPr>
              <a:lnSpc>
                <a:spcPct val="150000"/>
              </a:lnSpc>
            </a:pPr>
            <a:r>
              <a:rPr lang="zh-CN" altLang="en-US" sz="2000" b="1" dirty="0"/>
              <a:t>疫苗接种：</a:t>
            </a:r>
            <a:r>
              <a:rPr lang="zh-CN" altLang="en-US" sz="2000" b="1" dirty="0">
                <a:solidFill>
                  <a:srgbClr val="FF0000"/>
                </a:solidFill>
              </a:rPr>
              <a:t>接种流感疫苗</a:t>
            </a:r>
            <a:r>
              <a:rPr lang="zh-CN" altLang="en-US" sz="2000" b="1" dirty="0"/>
              <a:t>是</a:t>
            </a:r>
            <a:r>
              <a:rPr lang="zh-CN" altLang="en-US" sz="2000" b="1" dirty="0">
                <a:solidFill>
                  <a:srgbClr val="FF0000"/>
                </a:solidFill>
              </a:rPr>
              <a:t>预防流感最有效的手段</a:t>
            </a:r>
            <a:r>
              <a:rPr lang="zh-CN" altLang="en-US" sz="2000" b="1" dirty="0"/>
              <a:t>，可降低接种者罹患流感和发生严重并发症的风险。推荐</a:t>
            </a:r>
            <a:r>
              <a:rPr lang="en-US" altLang="zh-CN" sz="2000" b="1" dirty="0"/>
              <a:t>60</a:t>
            </a:r>
            <a:r>
              <a:rPr lang="zh-CN" altLang="en-US" sz="2000" b="1" dirty="0"/>
              <a:t>岁及以上老年人、</a:t>
            </a:r>
            <a:r>
              <a:rPr lang="en-US" altLang="zh-CN" sz="2000" b="1" dirty="0"/>
              <a:t>6</a:t>
            </a:r>
            <a:r>
              <a:rPr lang="zh-CN" altLang="en-US" sz="2000" b="1" dirty="0"/>
              <a:t>月龄至</a:t>
            </a:r>
            <a:r>
              <a:rPr lang="en-US" altLang="zh-CN" sz="2000" b="1" dirty="0"/>
              <a:t>5</a:t>
            </a:r>
            <a:r>
              <a:rPr lang="zh-CN" altLang="en-US" sz="2000" b="1" dirty="0"/>
              <a:t>岁儿童、孕妇、</a:t>
            </a:r>
            <a:r>
              <a:rPr lang="en-US" altLang="zh-CN" sz="2000" b="1" dirty="0"/>
              <a:t>6</a:t>
            </a:r>
            <a:r>
              <a:rPr lang="zh-CN" altLang="en-US" sz="2000" b="1" dirty="0"/>
              <a:t>月龄以下儿童家庭成员和看护人员、慢性病患者和医务人员等重点人群，每年优先接种流感疫苗。</a:t>
            </a:r>
            <a:endParaRPr lang="en-US" altLang="zh-CN" sz="2000" b="1" dirty="0"/>
          </a:p>
          <a:p>
            <a:pPr>
              <a:lnSpc>
                <a:spcPct val="150000"/>
              </a:lnSpc>
            </a:pPr>
            <a:r>
              <a:rPr lang="zh-CN" altLang="en-US" sz="2000" b="1" dirty="0"/>
              <a:t>药物预防 </a:t>
            </a:r>
            <a:r>
              <a:rPr lang="zh-CN" altLang="en-US" sz="2000" b="1" dirty="0">
                <a:solidFill>
                  <a:srgbClr val="FF0000"/>
                </a:solidFill>
              </a:rPr>
              <a:t>药物预防不能代替疫苗接种</a:t>
            </a:r>
            <a:r>
              <a:rPr lang="zh-CN" altLang="en-US" sz="2000" b="1" dirty="0"/>
              <a:t>。建议对有重症流感高危因素的密切接触者</a:t>
            </a:r>
            <a:r>
              <a:rPr lang="en-US" altLang="zh-CN" sz="2000" b="1" dirty="0"/>
              <a:t>(</a:t>
            </a:r>
            <a:r>
              <a:rPr lang="zh-CN" altLang="en-US" sz="2000" b="1" dirty="0"/>
              <a:t>且未接种疫苗或接种疫苗后尚未获得免疫力</a:t>
            </a:r>
            <a:r>
              <a:rPr lang="en-US" altLang="zh-CN" sz="2000" b="1" dirty="0"/>
              <a:t>)</a:t>
            </a:r>
            <a:r>
              <a:rPr lang="zh-CN" altLang="en-US" sz="2000" b="1" dirty="0"/>
              <a:t>进行暴露后药物预防，建议不要迟于暴露后</a:t>
            </a:r>
            <a:r>
              <a:rPr lang="en-US" altLang="zh-CN" sz="2000" b="1" dirty="0"/>
              <a:t>48</a:t>
            </a:r>
            <a:r>
              <a:rPr lang="zh-CN" altLang="en-US" sz="2000" b="1" dirty="0"/>
              <a:t>小时用药。</a:t>
            </a:r>
            <a:endParaRPr lang="en-US" altLang="zh-CN" sz="2000" b="1" dirty="0"/>
          </a:p>
          <a:p>
            <a:pPr>
              <a:lnSpc>
                <a:spcPct val="150000"/>
              </a:lnSpc>
            </a:pPr>
            <a:r>
              <a:rPr lang="zh-CN" altLang="en-US" sz="2000" b="1" dirty="0"/>
              <a:t>一般预防措施：保持良好的个人卫生习惯是预防流感等呼吸道传染病的重要手段，包括</a:t>
            </a:r>
            <a:r>
              <a:rPr lang="en-US" altLang="zh-CN" sz="2000" b="1" dirty="0"/>
              <a:t>:</a:t>
            </a:r>
            <a:r>
              <a:rPr lang="zh-CN" altLang="en-US" sz="2000" b="1" dirty="0"/>
              <a:t>勤洗手、保持环境清洁和通风、在流感流行季节尽量减少到人群密集场所活动</a:t>
            </a:r>
          </a:p>
        </p:txBody>
      </p:sp>
      <p:sp>
        <p:nvSpPr>
          <p:cNvPr id="4" name="文本框 3">
            <a:extLst>
              <a:ext uri="{FF2B5EF4-FFF2-40B4-BE49-F238E27FC236}">
                <a16:creationId xmlns:a16="http://schemas.microsoft.com/office/drawing/2014/main" id="{D5B80A73-E654-165B-16FE-396734BD7E66}"/>
              </a:ext>
            </a:extLst>
          </p:cNvPr>
          <p:cNvSpPr txBox="1"/>
          <p:nvPr/>
        </p:nvSpPr>
        <p:spPr>
          <a:xfrm>
            <a:off x="5303912" y="6405390"/>
            <a:ext cx="6480721" cy="276999"/>
          </a:xfrm>
          <a:prstGeom prst="rect">
            <a:avLst/>
          </a:prstGeom>
          <a:noFill/>
        </p:spPr>
        <p:txBody>
          <a:bodyPr wrap="square">
            <a:spAutoFit/>
          </a:bodyPr>
          <a:lstStyle/>
          <a:p>
            <a:r>
              <a:rPr lang="zh-CN" altLang="en-US" sz="1200" dirty="0"/>
              <a:t>成人流行性感冒诊疗规范急诊专家共识</a:t>
            </a:r>
            <a:r>
              <a:rPr lang="en-US" altLang="zh-CN" sz="1200" dirty="0"/>
              <a:t>(2022</a:t>
            </a:r>
            <a:r>
              <a:rPr lang="zh-CN" altLang="en-US" sz="1200" dirty="0"/>
              <a:t>版），中国急救医学2022年12月第42卷第12期</a:t>
            </a:r>
          </a:p>
        </p:txBody>
      </p:sp>
    </p:spTree>
    <p:extLst>
      <p:ext uri="{BB962C8B-B14F-4D97-AF65-F5344CB8AC3E}">
        <p14:creationId xmlns:p14="http://schemas.microsoft.com/office/powerpoint/2010/main" val="34171371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bwMode="auto">
          <a:xfrm>
            <a:off x="2209800" y="2109260"/>
            <a:ext cx="7772400" cy="1470025"/>
          </a:xfrm>
          <a:ln>
            <a:miter lim="800000"/>
          </a:ln>
          <a:effectLst/>
          <a:scene3d>
            <a:camera prst="orthographicFront"/>
            <a:lightRig rig="balanced" dir="t"/>
          </a:scene3d>
          <a:sp3d prstMaterial="plastic"/>
        </p:spPr>
        <p:txBody>
          <a:bodyPr vert="horz" wrap="square" lIns="91440" tIns="45720" rIns="91440" bIns="45720" numCol="1" rtlCol="0" anchor="ctr" anchorCtr="0" compatLnSpc="1">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2800" b="1" i="0" u="none" strike="noStrike" kern="1200" cap="none" spc="0" normalizeH="0" baseline="0" noProof="0" dirty="0">
                <a:ln>
                  <a:noFill/>
                </a:ln>
                <a:gradFill>
                  <a:gsLst>
                    <a:gs pos="0">
                      <a:srgbClr val="001965"/>
                    </a:gs>
                    <a:gs pos="50000">
                      <a:schemeClr val="accent1"/>
                    </a:gs>
                    <a:gs pos="100000">
                      <a:srgbClr val="001965"/>
                    </a:gs>
                  </a:gsLst>
                  <a:lin ang="0" scaled="0"/>
                </a:gradFill>
                <a:effectLst/>
                <a:uLnTx/>
                <a:uFillTx/>
                <a:latin typeface="微软雅黑" panose="020B0503020204020204" pitchFamily="34" charset="-122"/>
                <a:ea typeface="微软雅黑" panose="020B0503020204020204" pitchFamily="34" charset="-122"/>
                <a:cs typeface="+mj-cs"/>
              </a:rPr>
              <a:t>感谢聆听，请批评指正！</a:t>
            </a:r>
            <a:endParaRPr kumimoji="0" lang="zh-CN" altLang="en-US" sz="2800" b="1" i="0" u="none" strike="noStrike" kern="1200" cap="none" spc="0" normalizeH="0" baseline="0" noProof="0" dirty="0">
              <a:ln>
                <a:noFill/>
              </a:ln>
              <a:solidFill>
                <a:srgbClr val="001965"/>
              </a:solidFill>
              <a:effectLst/>
              <a:uLnTx/>
              <a:uFillTx/>
              <a:latin typeface="微软雅黑" panose="020B0503020204020204" pitchFamily="34" charset="-122"/>
              <a:ea typeface="微软雅黑" panose="020B0503020204020204" pitchFamily="34" charset="-122"/>
              <a:cs typeface="+mj-cs"/>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RESOURCE_RECORD_KEY" val="{&quot;70&quot;:[3315777,3313666]}"/>
  <p:tag name="COMMONDATA" val="eyJoZGlkIjoiMzkwZTc2ZTQyOTlmNjk4OWM2ZWEwMDJkNDVmNGNhOWEifQ=="/>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330.75034041199797,&quot;left&quot;:207.85,&quot;top&quot;:106.44999999999997,&quot;width&quot;:503.75}"/>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330.75034041199797,&quot;left&quot;:207.85,&quot;top&quot;:106.44999999999997,&quot;width&quot;:503.75}"/>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330.75034041199797,&quot;left&quot;:207.85,&quot;top&quot;:106.44999999999997,&quot;width&quot;:503.75}"/>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330.75034041199797,&quot;left&quot;:207.85,&quot;top&quot;:106.44999999999997,&quot;width&quot;:503.75}"/>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330.75034041199797,&quot;left&quot;:207.85,&quot;top&quot;:106.44999999999997,&quot;width&quot;:503.75}"/>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330.75034041199797,&quot;left&quot;:207.85,&quot;top&quot;:106.44999999999997,&quot;width&quot;:503.75}"/>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330.75034041199797,&quot;left&quot;:207.85,&quot;top&quot;:106.44999999999997,&quot;width&quot;:503.75}"/>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330.75034041199797,&quot;left&quot;:207.85,&quot;top&quot;:106.44999999999997,&quot;width&quot;:503.75}"/>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330.75034041199797,&quot;left&quot;:207.85,&quot;top&quot;:106.44999999999997,&quot;width&quot;:503.75}"/>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330.75034041199797,&quot;left&quot;:207.85,&quot;top&quot;:106.44999999999997,&quot;width&quot;:503.75}"/>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330.75034041199797,&quot;left&quot;:207.85,&quot;top&quot;:106.44999999999997,&quot;width&quot;:503.75}"/>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330.75034041199797,&quot;left&quot;:207.85,&quot;top&quot;:106.44999999999997,&quot;width&quot;:503.75}"/>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330.75034041199797,&quot;left&quot;:207.85,&quot;top&quot;:106.44999999999997,&quot;width&quot;:503.75}"/>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323.18551181102356,&quot;left&quot;:50.23098425196851,&quot;top&quot;:162.2467716535433,&quot;width&quot;:862.7511417322834}"/>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323.18551181102356,&quot;left&quot;:50.23098425196851,&quot;top&quot;:162.2467716535433,&quot;width&quot;:862.7511417322834}"/>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323.18551181102356,&quot;left&quot;:50.23098425196851,&quot;top&quot;:162.2467716535433,&quot;width&quot;:862.7511417322834}"/>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323.18551181102356,&quot;left&quot;:50.23098425196851,&quot;top&quot;:162.2467716535433,&quot;width&quot;:862.7511417322834}"/>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323.18551181102356,&quot;left&quot;:50.23098425196851,&quot;top&quot;:162.2467716535433,&quot;width&quot;:862.7511417322834}"/>
</p:tagLst>
</file>

<file path=ppt/tags/tag20.xml><?xml version="1.0" encoding="utf-8"?>
<p:tagLst xmlns:a="http://schemas.openxmlformats.org/drawingml/2006/main" xmlns:r="http://schemas.openxmlformats.org/officeDocument/2006/relationships" xmlns:p="http://schemas.openxmlformats.org/presentationml/2006/main">
  <p:tag name="KSO_WM_DIAGRAM_VIRTUALLY_FRAME" val="{&quot;height&quot;:323.18551181102356,&quot;left&quot;:50.23098425196851,&quot;top&quot;:162.2467716535433,&quot;width&quot;:862.7511417322834}"/>
</p:tagLst>
</file>

<file path=ppt/tags/tag21.xml><?xml version="1.0" encoding="utf-8"?>
<p:tagLst xmlns:a="http://schemas.openxmlformats.org/drawingml/2006/main" xmlns:r="http://schemas.openxmlformats.org/officeDocument/2006/relationships" xmlns:p="http://schemas.openxmlformats.org/presentationml/2006/main">
  <p:tag name="KSO_WM_DIAGRAM_VIRTUALLY_FRAME" val="{&quot;height&quot;:323.18551181102356,&quot;left&quot;:50.23098425196851,&quot;top&quot;:162.2467716535433,&quot;width&quot;:862.7511417322834}"/>
</p:tagLst>
</file>

<file path=ppt/tags/tag22.xml><?xml version="1.0" encoding="utf-8"?>
<p:tagLst xmlns:a="http://schemas.openxmlformats.org/drawingml/2006/main" xmlns:r="http://schemas.openxmlformats.org/officeDocument/2006/relationships" xmlns:p="http://schemas.openxmlformats.org/presentationml/2006/main">
  <p:tag name="KSO_WM_DIAGRAM_VIRTUALLY_FRAME" val="{&quot;height&quot;:323.18551181102356,&quot;left&quot;:50.23098425196851,&quot;top&quot;:162.2467716535433,&quot;width&quot;:862.7511417322834}"/>
</p:tagLst>
</file>

<file path=ppt/tags/tag23.xml><?xml version="1.0" encoding="utf-8"?>
<p:tagLst xmlns:a="http://schemas.openxmlformats.org/drawingml/2006/main" xmlns:r="http://schemas.openxmlformats.org/officeDocument/2006/relationships" xmlns:p="http://schemas.openxmlformats.org/presentationml/2006/main">
  <p:tag name="KSO_WM_DIAGRAM_VIRTUALLY_FRAME" val="{&quot;height&quot;:323.18551181102356,&quot;left&quot;:50.23098425196851,&quot;top&quot;:162.2467716535433,&quot;width&quot;:862.7511417322834}"/>
</p:tagLst>
</file>

<file path=ppt/tags/tag24.xml><?xml version="1.0" encoding="utf-8"?>
<p:tagLst xmlns:a="http://schemas.openxmlformats.org/drawingml/2006/main" xmlns:r="http://schemas.openxmlformats.org/officeDocument/2006/relationships" xmlns:p="http://schemas.openxmlformats.org/presentationml/2006/main">
  <p:tag name="KSO_WM_DIAGRAM_VIRTUALLY_FRAME" val="{&quot;height&quot;:323.18551181102356,&quot;left&quot;:50.23098425196851,&quot;top&quot;:162.2467716535433,&quot;width&quot;:862.7511417322834}"/>
</p:tagLst>
</file>

<file path=ppt/tags/tag25.xml><?xml version="1.0" encoding="utf-8"?>
<p:tagLst xmlns:a="http://schemas.openxmlformats.org/drawingml/2006/main" xmlns:r="http://schemas.openxmlformats.org/officeDocument/2006/relationships" xmlns:p="http://schemas.openxmlformats.org/presentationml/2006/main">
  <p:tag name="KSO_WM_DIAGRAM_VIRTUALLY_FRAME" val="{&quot;height&quot;:323.18551181102356,&quot;left&quot;:50.23098425196851,&quot;top&quot;:162.2467716535433,&quot;width&quot;:862.7511417322834}"/>
</p:tagLst>
</file>

<file path=ppt/tags/tag26.xml><?xml version="1.0" encoding="utf-8"?>
<p:tagLst xmlns:a="http://schemas.openxmlformats.org/drawingml/2006/main" xmlns:r="http://schemas.openxmlformats.org/officeDocument/2006/relationships" xmlns:p="http://schemas.openxmlformats.org/presentationml/2006/main">
  <p:tag name="KSO_WM_DIAGRAM_VIRTUALLY_FRAME" val="{&quot;height&quot;:323.18551181102356,&quot;left&quot;:50.23098425196851,&quot;top&quot;:162.2467716535433,&quot;width&quot;:862.7511417322834}"/>
</p:tagLst>
</file>

<file path=ppt/tags/tag27.xml><?xml version="1.0" encoding="utf-8"?>
<p:tagLst xmlns:a="http://schemas.openxmlformats.org/drawingml/2006/main" xmlns:r="http://schemas.openxmlformats.org/officeDocument/2006/relationships" xmlns:p="http://schemas.openxmlformats.org/presentationml/2006/main">
  <p:tag name="KSO_WM_DIAGRAM_VIRTUALLY_FRAME" val="{&quot;height&quot;:323.18551181102356,&quot;left&quot;:50.23098425196851,&quot;top&quot;:162.2467716535433,&quot;width&quot;:862.7511417322834}"/>
</p:tagLst>
</file>

<file path=ppt/tags/tag28.xml><?xml version="1.0" encoding="utf-8"?>
<p:tagLst xmlns:a="http://schemas.openxmlformats.org/drawingml/2006/main" xmlns:r="http://schemas.openxmlformats.org/officeDocument/2006/relationships" xmlns:p="http://schemas.openxmlformats.org/presentationml/2006/main">
  <p:tag name="KSO_WM_DIAGRAM_VIRTUALLY_FRAME" val="{&quot;height&quot;:323.18551181102356,&quot;left&quot;:50.23098425196851,&quot;top&quot;:162.2467716535433,&quot;width&quot;:862.7511417322834}"/>
</p:tagLst>
</file>

<file path=ppt/tags/tag29.xml><?xml version="1.0" encoding="utf-8"?>
<p:tagLst xmlns:a="http://schemas.openxmlformats.org/drawingml/2006/main" xmlns:r="http://schemas.openxmlformats.org/officeDocument/2006/relationships" xmlns:p="http://schemas.openxmlformats.org/presentationml/2006/main">
  <p:tag name="KSO_WM_DIAGRAM_VIRTUALLY_FRAME" val="{&quot;height&quot;:323.18551181102356,&quot;left&quot;:50.23098425196851,&quot;top&quot;:162.2467716535433,&quot;width&quot;:862.7511417322834}"/>
</p:tagLst>
</file>

<file path=ppt/tags/tag30.xml><?xml version="1.0" encoding="utf-8"?>
<p:tagLst xmlns:a="http://schemas.openxmlformats.org/drawingml/2006/main" xmlns:r="http://schemas.openxmlformats.org/officeDocument/2006/relationships" xmlns:p="http://schemas.openxmlformats.org/presentationml/2006/main">
  <p:tag name="KSO_WM_DIAGRAM_VIRTUALLY_FRAME" val="{&quot;height&quot;:239.69023622047249,&quot;left&quot;:202.51023622047245,&quot;top&quot;:103.6823622047244,&quot;width&quot;:731.0834645669291}"/>
</p:tagLst>
</file>

<file path=ppt/tags/tag31.xml><?xml version="1.0" encoding="utf-8"?>
<p:tagLst xmlns:a="http://schemas.openxmlformats.org/drawingml/2006/main" xmlns:r="http://schemas.openxmlformats.org/officeDocument/2006/relationships" xmlns:p="http://schemas.openxmlformats.org/presentationml/2006/main">
  <p:tag name="KSO_WM_DIAGRAM_VIRTUALLY_FRAME" val="{&quot;height&quot;:239.69023622047249,&quot;left&quot;:202.51023622047245,&quot;top&quot;:103.6823622047244,&quot;width&quot;:731.0834645669291}"/>
</p:tagLst>
</file>

<file path=ppt/tags/tag32.xml><?xml version="1.0" encoding="utf-8"?>
<p:tagLst xmlns:a="http://schemas.openxmlformats.org/drawingml/2006/main" xmlns:r="http://schemas.openxmlformats.org/officeDocument/2006/relationships" xmlns:p="http://schemas.openxmlformats.org/presentationml/2006/main">
  <p:tag name="KSO_WM_DIAGRAM_VIRTUALLY_FRAME" val="{&quot;height&quot;:239.69023622047249,&quot;left&quot;:202.51023622047245,&quot;top&quot;:103.6823622047244,&quot;width&quot;:731.0834645669291}"/>
</p:tagLst>
</file>

<file path=ppt/tags/tag33.xml><?xml version="1.0" encoding="utf-8"?>
<p:tagLst xmlns:a="http://schemas.openxmlformats.org/drawingml/2006/main" xmlns:r="http://schemas.openxmlformats.org/officeDocument/2006/relationships" xmlns:p="http://schemas.openxmlformats.org/presentationml/2006/main">
  <p:tag name="KSO_WM_DIAGRAM_VIRTUALLY_FRAME" val="{&quot;height&quot;:239.69023622047249,&quot;left&quot;:202.51023622047245,&quot;top&quot;:103.6823622047244,&quot;width&quot;:731.0834645669291}"/>
</p:tagLst>
</file>

<file path=ppt/tags/tag34.xml><?xml version="1.0" encoding="utf-8"?>
<p:tagLst xmlns:a="http://schemas.openxmlformats.org/drawingml/2006/main" xmlns:r="http://schemas.openxmlformats.org/officeDocument/2006/relationships" xmlns:p="http://schemas.openxmlformats.org/presentationml/2006/main">
  <p:tag name="KSO_WM_DIAGRAM_VIRTUALLY_FRAME" val="{&quot;height&quot;:239.69023622047249,&quot;left&quot;:202.51023622047245,&quot;top&quot;:103.6823622047244,&quot;width&quot;:731.0834645669291}"/>
</p:tagLst>
</file>

<file path=ppt/tags/tag35.xml><?xml version="1.0" encoding="utf-8"?>
<p:tagLst xmlns:a="http://schemas.openxmlformats.org/drawingml/2006/main" xmlns:r="http://schemas.openxmlformats.org/officeDocument/2006/relationships" xmlns:p="http://schemas.openxmlformats.org/presentationml/2006/main">
  <p:tag name="KSO_WM_DIAGRAM_VIRTUALLY_FRAME" val="{&quot;height&quot;:239.69023622047249,&quot;left&quot;:202.51023622047245,&quot;top&quot;:103.6823622047244,&quot;width&quot;:731.0834645669291}"/>
</p:tagLst>
</file>

<file path=ppt/tags/tag36.xml><?xml version="1.0" encoding="utf-8"?>
<p:tagLst xmlns:a="http://schemas.openxmlformats.org/drawingml/2006/main" xmlns:r="http://schemas.openxmlformats.org/officeDocument/2006/relationships" xmlns:p="http://schemas.openxmlformats.org/presentationml/2006/main">
  <p:tag name="KSO_WM_DIAGRAM_VIRTUALLY_FRAME" val="{&quot;height&quot;:239.69023622047249,&quot;left&quot;:202.51023622047245,&quot;top&quot;:103.6823622047244,&quot;width&quot;:731.0834645669291}"/>
</p:tagLst>
</file>

<file path=ppt/tags/tag37.xml><?xml version="1.0" encoding="utf-8"?>
<p:tagLst xmlns:a="http://schemas.openxmlformats.org/drawingml/2006/main" xmlns:r="http://schemas.openxmlformats.org/officeDocument/2006/relationships" xmlns:p="http://schemas.openxmlformats.org/presentationml/2006/main">
  <p:tag name="KSO_WM_DIAGRAM_VIRTUALLY_FRAME" val="{&quot;height&quot;:239.69023622047249,&quot;left&quot;:202.51023622047245,&quot;top&quot;:103.6823622047244,&quot;width&quot;:731.0834645669291}"/>
</p:tagLst>
</file>

<file path=ppt/tags/tag38.xml><?xml version="1.0" encoding="utf-8"?>
<p:tagLst xmlns:a="http://schemas.openxmlformats.org/drawingml/2006/main" xmlns:r="http://schemas.openxmlformats.org/officeDocument/2006/relationships" xmlns:p="http://schemas.openxmlformats.org/presentationml/2006/main">
  <p:tag name="KSO_WM_DIAGRAM_VIRTUALLY_FRAME" val="{&quot;height&quot;:239.69023622047249,&quot;left&quot;:202.51023622047245,&quot;top&quot;:103.6823622047244,&quot;width&quot;:731.0834645669291}"/>
</p:tagLst>
</file>

<file path=ppt/tags/tag39.xml><?xml version="1.0" encoding="utf-8"?>
<p:tagLst xmlns:a="http://schemas.openxmlformats.org/drawingml/2006/main" xmlns:r="http://schemas.openxmlformats.org/officeDocument/2006/relationships" xmlns:p="http://schemas.openxmlformats.org/presentationml/2006/main">
  <p:tag name="KSO_WM_DIAGRAM_VIRTUALLY_FRAME" val="{&quot;height&quot;:239.69023622047249,&quot;left&quot;:202.51023622047245,&quot;top&quot;:103.6823622047244,&quot;width&quot;:731.0834645669291}"/>
</p:tagLst>
</file>

<file path=ppt/tags/tag40.xml><?xml version="1.0" encoding="utf-8"?>
<p:tagLst xmlns:a="http://schemas.openxmlformats.org/drawingml/2006/main" xmlns:r="http://schemas.openxmlformats.org/officeDocument/2006/relationships" xmlns:p="http://schemas.openxmlformats.org/presentationml/2006/main">
  <p:tag name="KSO_WM_DIAGRAM_VIRTUALLY_FRAME" val="{&quot;height&quot;:239.69023622047249,&quot;left&quot;:202.51023622047245,&quot;top&quot;:103.6823622047244,&quot;width&quot;:731.0834645669291}"/>
</p:tagLst>
</file>

<file path=ppt/tags/tag41.xml><?xml version="1.0" encoding="utf-8"?>
<p:tagLst xmlns:a="http://schemas.openxmlformats.org/drawingml/2006/main" xmlns:r="http://schemas.openxmlformats.org/officeDocument/2006/relationships" xmlns:p="http://schemas.openxmlformats.org/presentationml/2006/main">
  <p:tag name="KSO_WM_DIAGRAM_VIRTUALLY_FRAME" val="{&quot;height&quot;:239.69023622047249,&quot;left&quot;:202.51023622047245,&quot;top&quot;:103.6823622047244,&quot;width&quot;:731.0834645669291}"/>
</p:tagLst>
</file>

<file path=ppt/tags/tag42.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125_1*l_h_i*1_1_1"/>
  <p:tag name="KSO_WM_TEMPLATE_CATEGORY" val="diagram"/>
  <p:tag name="KSO_WM_TEMPLATE_INDEX" val="20231125"/>
  <p:tag name="KSO_WM_UNIT_LAYERLEVEL" val="1_1_1"/>
  <p:tag name="KSO_WM_TAG_VERSION" val="3.0"/>
  <p:tag name="KSO_WM_BEAUTIFY_FLAG" val="#wm#"/>
  <p:tag name="KSO_WM_DIAGRAM_MAX_ITEMCNT" val="4"/>
  <p:tag name="KSO_WM_DIAGRAM_MIN_ITEMCNT" val="4"/>
  <p:tag name="KSO_WM_DIAGRAM_VIRTUALLY_FRAME" val="{&quot;height&quot;:281.20001220703125,&quot;left&quot;:90.65,&quot;top&quot;:129.4499938964844,&quot;width&quot;:778.8}"/>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5,&quot;transparency&quot;:0},&quot;type&quot;:1},&quot;shadow&quot;:{&quot;brightness&quot;:-0.5,&quot;colorType&quot;:2,&quot;rgb&quot;:&quot;#002b9b&quot;,&quot;transparency&quot;:0.959999978542327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DIAGRAM_USE_COLOR_VALUE" val="{&quot;color_scheme&quot;:1,&quot;color_type&quot;:1,&quot;theme_color_indexes&quot;:[]}"/>
</p:tagLst>
</file>

<file path=ppt/tags/tag43.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125_1*l_h_f*1_1_1"/>
  <p:tag name="KSO_WM_TEMPLATE_CATEGORY" val="diagram"/>
  <p:tag name="KSO_WM_TEMPLATE_INDEX" val="20231125"/>
  <p:tag name="KSO_WM_UNIT_LAYERLEVEL" val="1_1_1"/>
  <p:tag name="KSO_WM_TAG_VERSION" val="3.0"/>
  <p:tag name="KSO_WM_BEAUTIFY_FLAG" val="#wm#"/>
  <p:tag name="KSO_WM_UNIT_VALUE" val="22"/>
  <p:tag name="KSO_WM_DIAGRAM_MAX_ITEMCNT" val="4"/>
  <p:tag name="KSO_WM_DIAGRAM_MIN_ITEMCNT" val="4"/>
  <p:tag name="KSO_WM_DIAGRAM_VIRTUALLY_FRAME" val="{&quot;height&quot;:281.20001220703125,&quot;left&quot;:90.65,&quot;top&quot;:129.4499938964844,&quot;width&quot;:7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内容，简明扼要地阐述"/>
  <p:tag name="KSO_WM_UNIT_TEXT_FILL_FORE_SCHEMECOLOR_INDEX" val="1"/>
  <p:tag name="KSO_WM_UNIT_TEXT_FILL_TYPE" val="1"/>
  <p:tag name="KSO_WM_DIAGRAM_USE_COLOR_VALUE" val="{&quot;color_scheme&quot;:1,&quot;color_type&quot;:1,&quot;theme_color_indexes&quot;:[]}"/>
</p:tagLst>
</file>

<file path=ppt/tags/tag44.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125_1*l_h_a*1_1_1"/>
  <p:tag name="KSO_WM_TEMPLATE_CATEGORY" val="diagram"/>
  <p:tag name="KSO_WM_TEMPLATE_INDEX" val="20231125"/>
  <p:tag name="KSO_WM_UNIT_LAYERLEVEL" val="1_1_1"/>
  <p:tag name="KSO_WM_TAG_VERSION" val="3.0"/>
  <p:tag name="KSO_WM_BEAUTIFY_FLAG" val="#wm#"/>
  <p:tag name="KSO_WM_UNIT_VALUE" val="8"/>
  <p:tag name="KSO_WM_DIAGRAM_MAX_ITEMCNT" val="4"/>
  <p:tag name="KSO_WM_DIAGRAM_MIN_ITEMCNT" val="4"/>
  <p:tag name="KSO_WM_DIAGRAM_VIRTUALLY_FRAME" val="{&quot;height&quot;:281.20001220703125,&quot;left&quot;:90.65,&quot;top&quot;:129.4499938964844,&quot;width&quot;:7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内容"/>
  <p:tag name="KSO_WM_UNIT_TEXT_FILL_FORE_SCHEMECOLOR_INDEX" val="1"/>
  <p:tag name="KSO_WM_UNIT_TEXT_FILL_TYPE" val="1"/>
  <p:tag name="KSO_WM_DIAGRAM_USE_COLOR_VALUE" val="{&quot;color_scheme&quot;:1,&quot;color_type&quot;:1,&quot;theme_color_indexes&quot;:[]}"/>
</p:tagLst>
</file>

<file path=ppt/tags/tag45.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125_1*l_h_i*1_3_1"/>
  <p:tag name="KSO_WM_TEMPLATE_CATEGORY" val="diagram"/>
  <p:tag name="KSO_WM_TEMPLATE_INDEX" val="20231125"/>
  <p:tag name="KSO_WM_UNIT_LAYERLEVEL" val="1_1_1"/>
  <p:tag name="KSO_WM_TAG_VERSION" val="3.0"/>
  <p:tag name="KSO_WM_BEAUTIFY_FLAG" val="#wm#"/>
  <p:tag name="KSO_WM_DIAGRAM_MAX_ITEMCNT" val="4"/>
  <p:tag name="KSO_WM_DIAGRAM_MIN_ITEMCNT" val="4"/>
  <p:tag name="KSO_WM_DIAGRAM_VIRTUALLY_FRAME" val="{&quot;height&quot;:281.20001220703125,&quot;left&quot;:90.65,&quot;top&quot;:129.4499938964844,&quot;width&quot;:778.8}"/>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5,&quot;transparency&quot;:0},&quot;type&quot;:1},&quot;shadow&quot;:{&quot;brightness&quot;:-0.5,&quot;colorType&quot;:2,&quot;rgb&quot;:&quot;#002b9b&quot;,&quot;transparency&quot;:0.959999978542327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DIAGRAM_USE_COLOR_VALUE" val="{&quot;color_scheme&quot;:1,&quot;color_type&quot;:1,&quot;theme_color_indexes&quot;:[]}"/>
</p:tagLst>
</file>

<file path=ppt/tags/tag46.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125_1*l_h_f*1_3_1"/>
  <p:tag name="KSO_WM_TEMPLATE_CATEGORY" val="diagram"/>
  <p:tag name="KSO_WM_TEMPLATE_INDEX" val="20231125"/>
  <p:tag name="KSO_WM_UNIT_LAYERLEVEL" val="1_1_1"/>
  <p:tag name="KSO_WM_TAG_VERSION" val="3.0"/>
  <p:tag name="KSO_WM_BEAUTIFY_FLAG" val="#wm#"/>
  <p:tag name="KSO_WM_UNIT_VALUE" val="22"/>
  <p:tag name="KSO_WM_DIAGRAM_MAX_ITEMCNT" val="4"/>
  <p:tag name="KSO_WM_DIAGRAM_MIN_ITEMCNT" val="4"/>
  <p:tag name="KSO_WM_DIAGRAM_VIRTUALLY_FRAME" val="{&quot;height&quot;:281.20001220703125,&quot;left&quot;:90.65,&quot;top&quot;:129.4499938964844,&quot;width&quot;:7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内容，简明扼要地阐述"/>
  <p:tag name="KSO_WM_UNIT_TEXT_FILL_FORE_SCHEMECOLOR_INDEX" val="1"/>
  <p:tag name="KSO_WM_UNIT_TEXT_FILL_TYPE" val="1"/>
  <p:tag name="KSO_WM_DIAGRAM_USE_COLOR_VALUE" val="{&quot;color_scheme&quot;:1,&quot;color_type&quot;:1,&quot;theme_color_indexes&quot;:[]}"/>
</p:tagLst>
</file>

<file path=ppt/tags/tag47.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125_1*l_h_a*1_3_1"/>
  <p:tag name="KSO_WM_TEMPLATE_CATEGORY" val="diagram"/>
  <p:tag name="KSO_WM_TEMPLATE_INDEX" val="20231125"/>
  <p:tag name="KSO_WM_UNIT_LAYERLEVEL" val="1_1_1"/>
  <p:tag name="KSO_WM_TAG_VERSION" val="3.0"/>
  <p:tag name="KSO_WM_BEAUTIFY_FLAG" val="#wm#"/>
  <p:tag name="KSO_WM_UNIT_VALUE" val="8"/>
  <p:tag name="KSO_WM_DIAGRAM_MAX_ITEMCNT" val="4"/>
  <p:tag name="KSO_WM_DIAGRAM_MIN_ITEMCNT" val="4"/>
  <p:tag name="KSO_WM_DIAGRAM_VIRTUALLY_FRAME" val="{&quot;height&quot;:281.20001220703125,&quot;left&quot;:90.65,&quot;top&quot;:129.4499938964844,&quot;width&quot;:7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内容"/>
  <p:tag name="KSO_WM_UNIT_TEXT_FILL_FORE_SCHEMECOLOR_INDEX" val="1"/>
  <p:tag name="KSO_WM_UNIT_TEXT_FILL_TYPE" val="1"/>
  <p:tag name="KSO_WM_DIAGRAM_USE_COLOR_VALUE" val="{&quot;color_scheme&quot;:1,&quot;color_type&quot;:1,&quot;theme_color_indexes&quot;:[]}"/>
</p:tagLst>
</file>

<file path=ppt/tags/tag48.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125_1*l_h_i*1_2_1"/>
  <p:tag name="KSO_WM_TEMPLATE_CATEGORY" val="diagram"/>
  <p:tag name="KSO_WM_TEMPLATE_INDEX" val="20231125"/>
  <p:tag name="KSO_WM_UNIT_LAYERLEVEL" val="1_1_1"/>
  <p:tag name="KSO_WM_TAG_VERSION" val="3.0"/>
  <p:tag name="KSO_WM_BEAUTIFY_FLAG" val="#wm#"/>
  <p:tag name="KSO_WM_DIAGRAM_MAX_ITEMCNT" val="4"/>
  <p:tag name="KSO_WM_DIAGRAM_MIN_ITEMCNT" val="4"/>
  <p:tag name="KSO_WM_DIAGRAM_VIRTUALLY_FRAME" val="{&quot;height&quot;:281.20001220703125,&quot;left&quot;:90.65,&quot;top&quot;:129.4499938964844,&quot;width&quot;:778.8}"/>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5,&quot;transparency&quot;:0},&quot;type&quot;:1},&quot;shadow&quot;:{&quot;brightness&quot;:-0.5,&quot;colorType&quot;:2,&quot;rgb&quot;:&quot;#002b9b&quot;,&quot;transparency&quot;:0.959999978542327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DIAGRAM_USE_COLOR_VALUE" val="{&quot;color_scheme&quot;:1,&quot;color_type&quot;:1,&quot;theme_color_indexes&quot;:[]}"/>
</p:tagLst>
</file>

<file path=ppt/tags/tag49.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125_1*l_h_f*1_2_1"/>
  <p:tag name="KSO_WM_TEMPLATE_CATEGORY" val="diagram"/>
  <p:tag name="KSO_WM_TEMPLATE_INDEX" val="20231125"/>
  <p:tag name="KSO_WM_UNIT_LAYERLEVEL" val="1_1_1"/>
  <p:tag name="KSO_WM_TAG_VERSION" val="3.0"/>
  <p:tag name="KSO_WM_BEAUTIFY_FLAG" val="#wm#"/>
  <p:tag name="KSO_WM_UNIT_VALUE" val="22"/>
  <p:tag name="KSO_WM_DIAGRAM_MAX_ITEMCNT" val="4"/>
  <p:tag name="KSO_WM_DIAGRAM_MIN_ITEMCNT" val="4"/>
  <p:tag name="KSO_WM_DIAGRAM_VIRTUALLY_FRAME" val="{&quot;height&quot;:281.20001220703125,&quot;left&quot;:90.65,&quot;top&quot;:129.4499938964844,&quot;width&quot;:7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内容，简明扼要地阐述"/>
  <p:tag name="KSO_WM_UNIT_TEXT_FILL_FORE_SCHEMECOLOR_INDEX" val="1"/>
  <p:tag name="KSO_WM_UNIT_TEXT_FILL_TYPE" val="1"/>
  <p:tag name="KSO_WM_DIAGRAM_USE_COLOR_VALUE" val="{&quot;color_scheme&quot;:1,&quot;color_type&quot;:1,&quot;theme_color_indexes&quot;:[]}"/>
</p:tagLst>
</file>

<file path=ppt/tags/tag50.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125_1*l_h_a*1_2_1"/>
  <p:tag name="KSO_WM_TEMPLATE_CATEGORY" val="diagram"/>
  <p:tag name="KSO_WM_TEMPLATE_INDEX" val="20231125"/>
  <p:tag name="KSO_WM_UNIT_LAYERLEVEL" val="1_1_1"/>
  <p:tag name="KSO_WM_TAG_VERSION" val="3.0"/>
  <p:tag name="KSO_WM_BEAUTIFY_FLAG" val="#wm#"/>
  <p:tag name="KSO_WM_UNIT_VALUE" val="8"/>
  <p:tag name="KSO_WM_DIAGRAM_MAX_ITEMCNT" val="4"/>
  <p:tag name="KSO_WM_DIAGRAM_MIN_ITEMCNT" val="4"/>
  <p:tag name="KSO_WM_DIAGRAM_VIRTUALLY_FRAME" val="{&quot;height&quot;:281.20001220703125,&quot;left&quot;:90.65,&quot;top&quot;:129.4499938964844,&quot;width&quot;:7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内容"/>
  <p:tag name="KSO_WM_UNIT_TEXT_FILL_FORE_SCHEMECOLOR_INDEX" val="1"/>
  <p:tag name="KSO_WM_UNIT_TEXT_FILL_TYPE" val="1"/>
  <p:tag name="KSO_WM_DIAGRAM_USE_COLOR_VALUE" val="{&quot;color_scheme&quot;:1,&quot;color_type&quot;:1,&quot;theme_color_indexes&quot;:[]}"/>
</p:tagLst>
</file>

<file path=ppt/tags/tag51.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125_1*l_h_i*1_4_1"/>
  <p:tag name="KSO_WM_TEMPLATE_CATEGORY" val="diagram"/>
  <p:tag name="KSO_WM_TEMPLATE_INDEX" val="20231125"/>
  <p:tag name="KSO_WM_UNIT_LAYERLEVEL" val="1_1_1"/>
  <p:tag name="KSO_WM_TAG_VERSION" val="3.0"/>
  <p:tag name="KSO_WM_BEAUTIFY_FLAG" val="#wm#"/>
  <p:tag name="KSO_WM_DIAGRAM_MAX_ITEMCNT" val="4"/>
  <p:tag name="KSO_WM_DIAGRAM_MIN_ITEMCNT" val="4"/>
  <p:tag name="KSO_WM_DIAGRAM_VIRTUALLY_FRAME" val="{&quot;height&quot;:281.20001220703125,&quot;left&quot;:90.65,&quot;top&quot;:129.4499938964844,&quot;width&quot;:778.8}"/>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5,&quot;transparency&quot;:0},&quot;type&quot;:1},&quot;shadow&quot;:{&quot;brightness&quot;:-0.5,&quot;colorType&quot;:2,&quot;rgb&quot;:&quot;#002b9b&quot;,&quot;transparency&quot;:0.959999978542327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DIAGRAM_USE_COLOR_VALUE" val="{&quot;color_scheme&quot;:1,&quot;color_type&quot;:1,&quot;theme_color_indexes&quot;:[]}"/>
</p:tagLst>
</file>

<file path=ppt/tags/tag52.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125_1*l_h_f*1_4_1"/>
  <p:tag name="KSO_WM_TEMPLATE_CATEGORY" val="diagram"/>
  <p:tag name="KSO_WM_TEMPLATE_INDEX" val="20231125"/>
  <p:tag name="KSO_WM_UNIT_LAYERLEVEL" val="1_1_1"/>
  <p:tag name="KSO_WM_TAG_VERSION" val="3.0"/>
  <p:tag name="KSO_WM_BEAUTIFY_FLAG" val="#wm#"/>
  <p:tag name="KSO_WM_UNIT_VALUE" val="22"/>
  <p:tag name="KSO_WM_DIAGRAM_MAX_ITEMCNT" val="4"/>
  <p:tag name="KSO_WM_DIAGRAM_MIN_ITEMCNT" val="4"/>
  <p:tag name="KSO_WM_DIAGRAM_VIRTUALLY_FRAME" val="{&quot;height&quot;:281.20001220703125,&quot;left&quot;:90.65,&quot;top&quot;:129.4499938964844,&quot;width&quot;:7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内容，简明扼要地阐述"/>
  <p:tag name="KSO_WM_UNIT_TEXT_FILL_FORE_SCHEMECOLOR_INDEX" val="1"/>
  <p:tag name="KSO_WM_UNIT_TEXT_FILL_TYPE" val="1"/>
  <p:tag name="KSO_WM_DIAGRAM_USE_COLOR_VALUE" val="{&quot;color_scheme&quot;:1,&quot;color_type&quot;:1,&quot;theme_color_indexes&quot;:[]}"/>
</p:tagLst>
</file>

<file path=ppt/tags/tag53.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125_1*l_h_a*1_4_1"/>
  <p:tag name="KSO_WM_TEMPLATE_CATEGORY" val="diagram"/>
  <p:tag name="KSO_WM_TEMPLATE_INDEX" val="20231125"/>
  <p:tag name="KSO_WM_UNIT_LAYERLEVEL" val="1_1_1"/>
  <p:tag name="KSO_WM_TAG_VERSION" val="3.0"/>
  <p:tag name="KSO_WM_BEAUTIFY_FLAG" val="#wm#"/>
  <p:tag name="KSO_WM_UNIT_VALUE" val="8"/>
  <p:tag name="KSO_WM_DIAGRAM_MAX_ITEMCNT" val="4"/>
  <p:tag name="KSO_WM_DIAGRAM_MIN_ITEMCNT" val="4"/>
  <p:tag name="KSO_WM_DIAGRAM_VIRTUALLY_FRAME" val="{&quot;height&quot;:281.20001220703125,&quot;left&quot;:90.65,&quot;top&quot;:129.4499938964844,&quot;width&quot;:7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内容"/>
  <p:tag name="KSO_WM_UNIT_TEXT_FILL_FORE_SCHEMECOLOR_INDEX" val="1"/>
  <p:tag name="KSO_WM_UNIT_TEXT_FILL_TYPE" val="1"/>
  <p:tag name="KSO_WM_DIAGRAM_USE_COLOR_VALUE" val="{&quot;color_scheme&quot;:1,&quot;color_type&quot;:1,&quot;theme_color_indexes&quot;:[]}"/>
</p:tagLst>
</file>

<file path=ppt/tags/tag54.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VALUE" val="89*96"/>
  <p:tag name="KSO_WM_UNIT_HIGHLIGHT" val="0"/>
  <p:tag name="KSO_WM_UNIT_COMPATIBLE" val="0"/>
  <p:tag name="KSO_WM_UNIT_DIAGRAM_ISNUMVISUAL" val="0"/>
  <p:tag name="KSO_WM_UNIT_DIAGRAM_ISREFERUNIT" val="0"/>
  <p:tag name="KSO_WM_DIAGRAM_GROUP_CODE" val="l1-1"/>
  <p:tag name="KSO_WM_UNIT_TYPE" val="l_h_x"/>
  <p:tag name="KSO_WM_UNIT_INDEX" val="1_1_1"/>
  <p:tag name="KSO_WM_UNIT_ID" val="diagram20231125_1*l_h_x*1_1_1"/>
  <p:tag name="KSO_WM_TEMPLATE_CATEGORY" val="diagram"/>
  <p:tag name="KSO_WM_TEMPLATE_INDEX" val="20231125"/>
  <p:tag name="KSO_WM_UNIT_LAYERLEVEL" val="1_1_1"/>
  <p:tag name="KSO_WM_TAG_VERSION" val="3.0"/>
  <p:tag name="KSO_WM_BEAUTIFY_FLAG" val="#wm#"/>
  <p:tag name="KSO_WM_DIAGRAM_MAX_ITEMCNT" val="4"/>
  <p:tag name="KSO_WM_DIAGRAM_MIN_ITEMCNT" val="4"/>
  <p:tag name="KSO_WM_DIAGRAM_VIRTUALLY_FRAME" val="{&quot;height&quot;:281.20001220703125,&quot;left&quot;:90.65,&quot;top&quot;:129.4499938964844,&quot;width&quot;:77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DIAGRAM_USE_COLOR_VALUE" val="{&quot;color_scheme&quot;:1,&quot;color_type&quot;:1,&quot;theme_color_indexes&quot;:[]}"/>
</p:tagLst>
</file>

<file path=ppt/tags/tag55.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VALUE" val="96*96"/>
  <p:tag name="KSO_WM_UNIT_HIGHLIGHT" val="0"/>
  <p:tag name="KSO_WM_UNIT_COMPATIBLE" val="0"/>
  <p:tag name="KSO_WM_UNIT_DIAGRAM_ISNUMVISUAL" val="0"/>
  <p:tag name="KSO_WM_UNIT_DIAGRAM_ISREFERUNIT" val="0"/>
  <p:tag name="KSO_WM_DIAGRAM_GROUP_CODE" val="l1-1"/>
  <p:tag name="KSO_WM_UNIT_TYPE" val="l_h_x"/>
  <p:tag name="KSO_WM_UNIT_INDEX" val="1_2_1"/>
  <p:tag name="KSO_WM_UNIT_ID" val="diagram20231125_1*l_h_x*1_2_1"/>
  <p:tag name="KSO_WM_TEMPLATE_CATEGORY" val="diagram"/>
  <p:tag name="KSO_WM_TEMPLATE_INDEX" val="20231125"/>
  <p:tag name="KSO_WM_UNIT_LAYERLEVEL" val="1_1_1"/>
  <p:tag name="KSO_WM_TAG_VERSION" val="3.0"/>
  <p:tag name="KSO_WM_BEAUTIFY_FLAG" val="#wm#"/>
  <p:tag name="KSO_WM_DIAGRAM_MAX_ITEMCNT" val="4"/>
  <p:tag name="KSO_WM_DIAGRAM_MIN_ITEMCNT" val="4"/>
  <p:tag name="KSO_WM_DIAGRAM_VIRTUALLY_FRAME" val="{&quot;height&quot;:281.20001220703125,&quot;left&quot;:90.65,&quot;top&quot;:129.4499938964844,&quot;width&quot;:77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DIAGRAM_USE_COLOR_VALUE" val="{&quot;color_scheme&quot;:1,&quot;color_type&quot;:1,&quot;theme_color_indexes&quot;:[]}"/>
</p:tagLst>
</file>

<file path=ppt/tags/tag56.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VALUE" val="103*107"/>
  <p:tag name="KSO_WM_UNIT_HIGHLIGHT" val="0"/>
  <p:tag name="KSO_WM_UNIT_COMPATIBLE" val="0"/>
  <p:tag name="KSO_WM_UNIT_DIAGRAM_ISNUMVISUAL" val="0"/>
  <p:tag name="KSO_WM_UNIT_DIAGRAM_ISREFERUNIT" val="0"/>
  <p:tag name="KSO_WM_DIAGRAM_GROUP_CODE" val="l1-1"/>
  <p:tag name="KSO_WM_UNIT_TYPE" val="l_h_x"/>
  <p:tag name="KSO_WM_UNIT_INDEX" val="1_3_1"/>
  <p:tag name="KSO_WM_UNIT_ID" val="diagram20231125_1*l_h_x*1_3_1"/>
  <p:tag name="KSO_WM_TEMPLATE_CATEGORY" val="diagram"/>
  <p:tag name="KSO_WM_TEMPLATE_INDEX" val="20231125"/>
  <p:tag name="KSO_WM_UNIT_LAYERLEVEL" val="1_1_1"/>
  <p:tag name="KSO_WM_TAG_VERSION" val="3.0"/>
  <p:tag name="KSO_WM_BEAUTIFY_FLAG" val="#wm#"/>
  <p:tag name="KSO_WM_DIAGRAM_MAX_ITEMCNT" val="4"/>
  <p:tag name="KSO_WM_DIAGRAM_MIN_ITEMCNT" val="4"/>
  <p:tag name="KSO_WM_DIAGRAM_VIRTUALLY_FRAME" val="{&quot;height&quot;:281.20001220703125,&quot;left&quot;:90.65,&quot;top&quot;:129.4499938964844,&quot;width&quot;:77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DIAGRAM_USE_COLOR_VALUE" val="{&quot;color_scheme&quot;:1,&quot;color_type&quot;:1,&quot;theme_color_indexes&quot;:[]}"/>
</p:tagLst>
</file>

<file path=ppt/tags/tag57.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VALUE" val="96*96"/>
  <p:tag name="KSO_WM_UNIT_HIGHLIGHT" val="0"/>
  <p:tag name="KSO_WM_UNIT_COMPATIBLE" val="0"/>
  <p:tag name="KSO_WM_UNIT_DIAGRAM_ISNUMVISUAL" val="0"/>
  <p:tag name="KSO_WM_UNIT_DIAGRAM_ISREFERUNIT" val="0"/>
  <p:tag name="KSO_WM_DIAGRAM_GROUP_CODE" val="l1-1"/>
  <p:tag name="KSO_WM_UNIT_TYPE" val="l_h_x"/>
  <p:tag name="KSO_WM_UNIT_INDEX" val="1_4_1"/>
  <p:tag name="KSO_WM_UNIT_ID" val="diagram20231125_1*l_h_x*1_4_1"/>
  <p:tag name="KSO_WM_TEMPLATE_CATEGORY" val="diagram"/>
  <p:tag name="KSO_WM_TEMPLATE_INDEX" val="20231125"/>
  <p:tag name="KSO_WM_UNIT_LAYERLEVEL" val="1_1_1"/>
  <p:tag name="KSO_WM_TAG_VERSION" val="3.0"/>
  <p:tag name="KSO_WM_BEAUTIFY_FLAG" val="#wm#"/>
  <p:tag name="KSO_WM_DIAGRAM_MAX_ITEMCNT" val="4"/>
  <p:tag name="KSO_WM_DIAGRAM_MIN_ITEMCNT" val="4"/>
  <p:tag name="KSO_WM_DIAGRAM_VIRTUALLY_FRAME" val="{&quot;height&quot;:281.20001220703125,&quot;left&quot;:90.65,&quot;top&quot;:129.4499938964844,&quot;width&quot;:778.8}"/>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DIAGRAM_USE_COLOR_VALUE" val="{&quot;color_scheme&quot;:1,&quot;color_type&quot;:1,&quot;theme_color_indexes&quot;:[]}"/>
</p:tagLst>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1148</TotalTime>
  <Words>7206</Words>
  <Application>Microsoft Office PowerPoint</Application>
  <PresentationFormat>宽屏</PresentationFormat>
  <Paragraphs>692</Paragraphs>
  <Slides>46</Slides>
  <Notes>5</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46</vt:i4>
      </vt:variant>
    </vt:vector>
  </HeadingPairs>
  <TitlesOfParts>
    <vt:vector size="57" baseType="lpstr">
      <vt:lpstr>Noto Sans Symbols</vt:lpstr>
      <vt:lpstr>等线</vt:lpstr>
      <vt:lpstr>等线 Light</vt:lpstr>
      <vt:lpstr>黑体</vt:lpstr>
      <vt:lpstr>宋体</vt:lpstr>
      <vt:lpstr>Microsoft YaHei</vt:lpstr>
      <vt:lpstr>Microsoft YaHei</vt:lpstr>
      <vt:lpstr>Arial</vt:lpstr>
      <vt:lpstr>Calibri</vt:lpstr>
      <vt:lpstr>Wingdings</vt:lpstr>
      <vt:lpstr>自定义设计方案</vt:lpstr>
      <vt:lpstr>抗流感病毒药物处方审核要点</vt:lpstr>
      <vt:lpstr>目录</vt:lpstr>
      <vt:lpstr>流感</vt:lpstr>
      <vt:lpstr>流感</vt:lpstr>
      <vt:lpstr>沉重的流行病学负担</vt:lpstr>
      <vt:lpstr>流感-传染性</vt:lpstr>
      <vt:lpstr>临床症状</vt:lpstr>
      <vt:lpstr>流感并发症</vt:lpstr>
      <vt:lpstr>重症高危人群早期识别</vt:lpstr>
      <vt:lpstr>重症高危患者</vt:lpstr>
      <vt:lpstr>流行分析</vt:lpstr>
      <vt:lpstr>流感治疗原则</vt:lpstr>
      <vt:lpstr>PowerPoint 演示文稿</vt:lpstr>
      <vt:lpstr>国内外指南共识推荐药物</vt:lpstr>
      <vt:lpstr>抗流感病毒药物的应用</vt:lpstr>
      <vt:lpstr>PowerPoint 演示文稿</vt:lpstr>
      <vt:lpstr>神经氨酸酶抑制剂-奥司他韦</vt:lpstr>
      <vt:lpstr>奥司他韦-用法用量</vt:lpstr>
      <vt:lpstr>奥司他韦-特殊人群</vt:lpstr>
      <vt:lpstr>奥司他韦肾功能不全患者调量</vt:lpstr>
      <vt:lpstr>神经氨酸酶抑制剂-扎那米韦</vt:lpstr>
      <vt:lpstr>扎那米韦</vt:lpstr>
      <vt:lpstr>PowerPoint 演示文稿</vt:lpstr>
      <vt:lpstr>玛巴洛沙韦用法用量</vt:lpstr>
      <vt:lpstr>玛巴洛沙韦-特殊人群</vt:lpstr>
      <vt:lpstr>玛巴洛沙韦-特殊人群</vt:lpstr>
      <vt:lpstr>PowerPoint 演示文稿</vt:lpstr>
      <vt:lpstr> RNA聚合酶抑制剂-法维拉韦</vt:lpstr>
      <vt:lpstr>非核苷类抗病毒药-阿比多尔</vt:lpstr>
      <vt:lpstr>非核苷类抗病毒药-阿比多尔</vt:lpstr>
      <vt:lpstr>PowerPoint 演示文稿</vt:lpstr>
      <vt:lpstr>PowerPoint 演示文稿</vt:lpstr>
      <vt:lpstr>PowerPoint 演示文稿</vt:lpstr>
      <vt:lpstr>PowerPoint 演示文稿</vt:lpstr>
      <vt:lpstr>PowerPoint 演示文稿</vt:lpstr>
      <vt:lpstr>免疫功能低下人群</vt:lpstr>
      <vt:lpstr>抗流感病毒耐药性</vt:lpstr>
      <vt:lpstr>中医药治疗</vt:lpstr>
      <vt:lpstr>处方点评案例分享（一）</vt:lpstr>
      <vt:lpstr>处方点评案例分享（二）</vt:lpstr>
      <vt:lpstr>其他对症治疗</vt:lpstr>
      <vt:lpstr>对症治疗</vt:lpstr>
      <vt:lpstr>对症治疗</vt:lpstr>
      <vt:lpstr>对症治疗</vt:lpstr>
      <vt:lpstr>预防</vt:lpstr>
      <vt:lpstr>感谢聆听，请批评指正！</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ziran niu</cp:lastModifiedBy>
  <cp:revision>81</cp:revision>
  <dcterms:created xsi:type="dcterms:W3CDTF">2020-05-07T07:54:00Z</dcterms:created>
  <dcterms:modified xsi:type="dcterms:W3CDTF">2024-09-21T00:45:40Z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2052-12.1.0.16929</vt:lpwstr>
  </property>
  <property fmtid="{D5CDD505-2E9C-101B-9397-08002B2CF9AE}" pid="3" name="ICV">
    <vt:lpwstr>F569CEF080B74AA0A6CAA83E3973F67E_13</vt:lpwstr>
  </property>
</Properties>
</file>