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263" r:id="rId2"/>
    <p:sldId id="264" r:id="rId3"/>
    <p:sldId id="342" r:id="rId4"/>
    <p:sldId id="323" r:id="rId5"/>
    <p:sldId id="325" r:id="rId6"/>
    <p:sldId id="270" r:id="rId7"/>
    <p:sldId id="326" r:id="rId8"/>
    <p:sldId id="327" r:id="rId9"/>
    <p:sldId id="356" r:id="rId10"/>
    <p:sldId id="276" r:id="rId11"/>
    <p:sldId id="278" r:id="rId12"/>
    <p:sldId id="279" r:id="rId13"/>
    <p:sldId id="280" r:id="rId14"/>
    <p:sldId id="281" r:id="rId15"/>
    <p:sldId id="282" r:id="rId16"/>
    <p:sldId id="283" r:id="rId17"/>
    <p:sldId id="284" r:id="rId18"/>
    <p:sldId id="285" r:id="rId19"/>
    <p:sldId id="286" r:id="rId20"/>
    <p:sldId id="343" r:id="rId21"/>
    <p:sldId id="287" r:id="rId22"/>
    <p:sldId id="289" r:id="rId23"/>
    <p:sldId id="290" r:id="rId24"/>
    <p:sldId id="291" r:id="rId25"/>
    <p:sldId id="292" r:id="rId26"/>
    <p:sldId id="293" r:id="rId27"/>
    <p:sldId id="294" r:id="rId28"/>
    <p:sldId id="295" r:id="rId29"/>
    <p:sldId id="296" r:id="rId30"/>
    <p:sldId id="340" r:id="rId31"/>
    <p:sldId id="341" r:id="rId32"/>
    <p:sldId id="298" r:id="rId33"/>
    <p:sldId id="299" r:id="rId34"/>
    <p:sldId id="300" r:id="rId35"/>
    <p:sldId id="303" r:id="rId36"/>
    <p:sldId id="331" r:id="rId37"/>
    <p:sldId id="304" r:id="rId38"/>
    <p:sldId id="344" r:id="rId39"/>
    <p:sldId id="345" r:id="rId40"/>
    <p:sldId id="352" r:id="rId41"/>
    <p:sldId id="348" r:id="rId42"/>
    <p:sldId id="349" r:id="rId43"/>
    <p:sldId id="306" r:id="rId44"/>
    <p:sldId id="307" r:id="rId45"/>
    <p:sldId id="350" r:id="rId46"/>
    <p:sldId id="308" r:id="rId47"/>
    <p:sldId id="309" r:id="rId48"/>
    <p:sldId id="332" r:id="rId49"/>
    <p:sldId id="334" r:id="rId50"/>
    <p:sldId id="335" r:id="rId51"/>
    <p:sldId id="354" r:id="rId52"/>
    <p:sldId id="337" r:id="rId53"/>
    <p:sldId id="339" r:id="rId54"/>
    <p:sldId id="351" r:id="rId55"/>
    <p:sldId id="316" r:id="rId56"/>
    <p:sldId id="317" r:id="rId57"/>
    <p:sldId id="318" r:id="rId58"/>
    <p:sldId id="319" r:id="rId59"/>
    <p:sldId id="353" r:id="rId60"/>
    <p:sldId id="322" r:id="rId61"/>
  </p:sldIdLst>
  <p:sldSz cx="12192000" cy="6858000"/>
  <p:notesSz cx="6735763" cy="9799638"/>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8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5FB9"/>
    <a:srgbClr val="B3DCE5"/>
    <a:srgbClr val="FFFFFF"/>
    <a:srgbClr val="080808"/>
    <a:srgbClr val="44AE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636" y="108"/>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3087"/>
        <p:guide pos="2122"/>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642A01-BB77-4526-938D-2E2E92286F26}"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zh-CN" altLang="en-US"/>
        </a:p>
      </dgm:t>
    </dgm:pt>
    <dgm:pt modelId="{5DCC07EA-E07E-448D-BED4-29565F7DA7ED}">
      <dgm:prSet phldrT="[文本]" custT="1"/>
      <dgm:spPr/>
      <dgm:t>
        <a:bodyPr/>
        <a:lstStyle/>
        <a:p>
          <a:r>
            <a:rPr lang="en-US" altLang="zh-CN" sz="2400" b="1" dirty="0"/>
            <a:t> </a:t>
          </a:r>
          <a:r>
            <a:rPr lang="zh-CN" altLang="en-US" sz="2400" b="1" dirty="0"/>
            <a:t>患者</a:t>
          </a:r>
        </a:p>
      </dgm:t>
    </dgm:pt>
    <dgm:pt modelId="{082A9AB4-093C-4CC2-A74E-B8572004D692}" type="parTrans" cxnId="{F6969B66-07A1-44E1-B5BB-C80D0B26077E}">
      <dgm:prSet/>
      <dgm:spPr/>
      <dgm:t>
        <a:bodyPr/>
        <a:lstStyle/>
        <a:p>
          <a:endParaRPr lang="zh-CN" altLang="en-US"/>
        </a:p>
      </dgm:t>
    </dgm:pt>
    <dgm:pt modelId="{6FB24B7C-29BA-47C6-A757-CECE14F74889}" type="sibTrans" cxnId="{F6969B66-07A1-44E1-B5BB-C80D0B26077E}">
      <dgm:prSet/>
      <dgm:spPr/>
      <dgm:t>
        <a:bodyPr/>
        <a:lstStyle/>
        <a:p>
          <a:endParaRPr lang="zh-CN" altLang="en-US"/>
        </a:p>
      </dgm:t>
    </dgm:pt>
    <dgm:pt modelId="{74510B5D-67D8-407E-A618-75E6D9E08389}">
      <dgm:prSet phldrT="[文本]" custT="1"/>
      <dgm:spPr/>
      <dgm:t>
        <a:bodyPr/>
        <a:lstStyle/>
        <a:p>
          <a:r>
            <a:rPr lang="zh-CN" altLang="en-US" sz="2400" b="1" dirty="0"/>
            <a:t>医生</a:t>
          </a:r>
        </a:p>
      </dgm:t>
    </dgm:pt>
    <dgm:pt modelId="{10043D0C-5495-42EA-913F-E47FE1D308D9}" type="parTrans" cxnId="{B53DBC86-DE9F-4DDF-B722-6EE4D3824594}">
      <dgm:prSet/>
      <dgm:spPr/>
      <dgm:t>
        <a:bodyPr/>
        <a:lstStyle/>
        <a:p>
          <a:endParaRPr lang="zh-CN" altLang="en-US"/>
        </a:p>
      </dgm:t>
    </dgm:pt>
    <dgm:pt modelId="{195DD5EA-A1C6-41DE-9157-CDC5B270C899}" type="sibTrans" cxnId="{B53DBC86-DE9F-4DDF-B722-6EE4D3824594}">
      <dgm:prSet/>
      <dgm:spPr/>
      <dgm:t>
        <a:bodyPr/>
        <a:lstStyle/>
        <a:p>
          <a:endParaRPr lang="zh-CN" altLang="en-US"/>
        </a:p>
      </dgm:t>
    </dgm:pt>
    <dgm:pt modelId="{592D63F7-A45E-491D-8261-DDB02517DB3A}">
      <dgm:prSet phldrT="[文本]" custT="1"/>
      <dgm:spPr/>
      <dgm:t>
        <a:bodyPr/>
        <a:lstStyle/>
        <a:p>
          <a:r>
            <a:rPr lang="zh-CN" altLang="en-US" sz="2400" b="1" dirty="0"/>
            <a:t>护士</a:t>
          </a:r>
        </a:p>
      </dgm:t>
    </dgm:pt>
    <dgm:pt modelId="{F02B3C13-3BB2-447A-B127-D65F113EEE44}" type="parTrans" cxnId="{BF26A625-9F23-45EE-852E-780677910FC0}">
      <dgm:prSet/>
      <dgm:spPr/>
      <dgm:t>
        <a:bodyPr/>
        <a:lstStyle/>
        <a:p>
          <a:endParaRPr lang="zh-CN" altLang="en-US"/>
        </a:p>
      </dgm:t>
    </dgm:pt>
    <dgm:pt modelId="{B554F11A-3690-42F4-8A95-EA0D92ECC886}" type="sibTrans" cxnId="{BF26A625-9F23-45EE-852E-780677910FC0}">
      <dgm:prSet/>
      <dgm:spPr/>
      <dgm:t>
        <a:bodyPr/>
        <a:lstStyle/>
        <a:p>
          <a:endParaRPr lang="zh-CN" altLang="en-US"/>
        </a:p>
      </dgm:t>
    </dgm:pt>
    <dgm:pt modelId="{EA621947-F7D9-49FC-B275-304D344EA465}">
      <dgm:prSet phldrT="[文本]" custT="1"/>
      <dgm:spPr/>
      <dgm:t>
        <a:bodyPr anchor="t" anchorCtr="1"/>
        <a:lstStyle/>
        <a:p>
          <a:pPr>
            <a:lnSpc>
              <a:spcPct val="150000"/>
            </a:lnSpc>
          </a:pPr>
          <a:r>
            <a:rPr lang="zh-CN" altLang="en-US" sz="2400" b="1" dirty="0"/>
            <a:t>药师</a:t>
          </a:r>
        </a:p>
      </dgm:t>
    </dgm:pt>
    <dgm:pt modelId="{1A2DB826-1C2B-4665-AB84-6F842538F5BB}" type="parTrans" cxnId="{D2783034-652A-4982-A269-E7BD9E918200}">
      <dgm:prSet/>
      <dgm:spPr/>
      <dgm:t>
        <a:bodyPr/>
        <a:lstStyle/>
        <a:p>
          <a:endParaRPr lang="zh-CN" altLang="en-US"/>
        </a:p>
      </dgm:t>
    </dgm:pt>
    <dgm:pt modelId="{EDA35C39-2141-4ADF-9C39-E172E829679F}" type="sibTrans" cxnId="{D2783034-652A-4982-A269-E7BD9E918200}">
      <dgm:prSet/>
      <dgm:spPr/>
      <dgm:t>
        <a:bodyPr/>
        <a:lstStyle/>
        <a:p>
          <a:endParaRPr lang="zh-CN" altLang="en-US"/>
        </a:p>
      </dgm:t>
    </dgm:pt>
    <dgm:pt modelId="{9A32A00A-36DF-44AF-97C9-004A3867F5CE}">
      <dgm:prSet phldrT="[文本]" custScaleX="148046" custLinFactNeighborX="-4828"/>
      <dgm:spPr/>
      <dgm:t>
        <a:bodyPr/>
        <a:lstStyle/>
        <a:p>
          <a:endParaRPr lang="zh-CN" altLang="en-US" dirty="0"/>
        </a:p>
      </dgm:t>
    </dgm:pt>
    <dgm:pt modelId="{BB1F6244-32B2-48F1-9BCD-2D6D9B821C38}" type="parTrans" cxnId="{1A9545A7-EA4E-4917-AB36-5FED5CDD1BBF}">
      <dgm:prSet/>
      <dgm:spPr/>
      <dgm:t>
        <a:bodyPr/>
        <a:lstStyle/>
        <a:p>
          <a:endParaRPr lang="zh-CN" altLang="en-US"/>
        </a:p>
      </dgm:t>
    </dgm:pt>
    <dgm:pt modelId="{09FA7370-13B6-4CAE-9E8E-A40AB2C97341}" type="sibTrans" cxnId="{1A9545A7-EA4E-4917-AB36-5FED5CDD1BBF}">
      <dgm:prSet/>
      <dgm:spPr/>
      <dgm:t>
        <a:bodyPr/>
        <a:lstStyle/>
        <a:p>
          <a:endParaRPr lang="zh-CN" altLang="en-US"/>
        </a:p>
      </dgm:t>
    </dgm:pt>
    <dgm:pt modelId="{2869A5BC-6A46-4CEF-9B6A-CEC23622D892}">
      <dgm:prSet phldrT="[文本]" custScaleX="148046" custLinFactNeighborX="-4828"/>
      <dgm:spPr/>
      <dgm:t>
        <a:bodyPr/>
        <a:lstStyle/>
        <a:p>
          <a:endParaRPr lang="zh-CN" altLang="en-US" dirty="0"/>
        </a:p>
      </dgm:t>
    </dgm:pt>
    <dgm:pt modelId="{DEE69840-9E25-402D-A376-AEF7FFFB48E0}" type="parTrans" cxnId="{77F4DEEC-04FD-4B57-B584-88AB3A025532}">
      <dgm:prSet/>
      <dgm:spPr/>
      <dgm:t>
        <a:bodyPr/>
        <a:lstStyle/>
        <a:p>
          <a:endParaRPr lang="zh-CN" altLang="en-US"/>
        </a:p>
      </dgm:t>
    </dgm:pt>
    <dgm:pt modelId="{F68A33B4-F151-4A65-8CD3-B3A2DE5046DC}" type="sibTrans" cxnId="{77F4DEEC-04FD-4B57-B584-88AB3A025532}">
      <dgm:prSet/>
      <dgm:spPr/>
      <dgm:t>
        <a:bodyPr/>
        <a:lstStyle/>
        <a:p>
          <a:endParaRPr lang="zh-CN" altLang="en-US"/>
        </a:p>
      </dgm:t>
    </dgm:pt>
    <dgm:pt modelId="{FA02DABE-D320-499B-B886-D32D59B0524A}">
      <dgm:prSet phldrT="[文本]" custScaleX="148046" custLinFactNeighborX="-4828"/>
      <dgm:spPr/>
      <dgm:t>
        <a:bodyPr/>
        <a:lstStyle/>
        <a:p>
          <a:endParaRPr lang="zh-CN" altLang="en-US" dirty="0"/>
        </a:p>
      </dgm:t>
    </dgm:pt>
    <dgm:pt modelId="{2C431C76-FA81-48B5-9133-2C06DFFE1372}" type="parTrans" cxnId="{36905CB0-EE44-4730-974E-10E2063DF88B}">
      <dgm:prSet/>
      <dgm:spPr/>
      <dgm:t>
        <a:bodyPr/>
        <a:lstStyle/>
        <a:p>
          <a:endParaRPr lang="zh-CN" altLang="en-US"/>
        </a:p>
      </dgm:t>
    </dgm:pt>
    <dgm:pt modelId="{E8FBDBBF-823A-4FEC-B408-FFE390136C8F}" type="sibTrans" cxnId="{36905CB0-EE44-4730-974E-10E2063DF88B}">
      <dgm:prSet/>
      <dgm:spPr/>
      <dgm:t>
        <a:bodyPr/>
        <a:lstStyle/>
        <a:p>
          <a:endParaRPr lang="zh-CN" altLang="en-US"/>
        </a:p>
      </dgm:t>
    </dgm:pt>
    <dgm:pt modelId="{2A59FECC-8ADA-4512-8106-019E630BE21C}">
      <dgm:prSet/>
      <dgm:spPr/>
      <dgm:t>
        <a:bodyPr/>
        <a:lstStyle/>
        <a:p>
          <a:endParaRPr lang="zh-CN" altLang="en-US" dirty="0"/>
        </a:p>
      </dgm:t>
    </dgm:pt>
    <dgm:pt modelId="{37000BE3-CCA7-4039-9032-C839D182F6CB}" type="parTrans" cxnId="{C252C369-AB5D-49C6-B7AE-43BEDEE1874C}">
      <dgm:prSet/>
      <dgm:spPr/>
      <dgm:t>
        <a:bodyPr/>
        <a:lstStyle/>
        <a:p>
          <a:endParaRPr lang="zh-CN" altLang="en-US"/>
        </a:p>
      </dgm:t>
    </dgm:pt>
    <dgm:pt modelId="{3E6EE84A-0977-47DF-B489-D5B71DB96AE3}" type="sibTrans" cxnId="{C252C369-AB5D-49C6-B7AE-43BEDEE1874C}">
      <dgm:prSet/>
      <dgm:spPr/>
      <dgm:t>
        <a:bodyPr/>
        <a:lstStyle/>
        <a:p>
          <a:endParaRPr lang="zh-CN" altLang="en-US"/>
        </a:p>
      </dgm:t>
    </dgm:pt>
    <dgm:pt modelId="{C8509BB0-9398-4169-99BD-93CFE88A087D}">
      <dgm:prSet custScaleX="144710" custRadScaleRad="158708" custRadScaleInc="22142"/>
      <dgm:spPr/>
      <dgm:t>
        <a:bodyPr/>
        <a:lstStyle/>
        <a:p>
          <a:endParaRPr lang="zh-CN" altLang="en-US" dirty="0"/>
        </a:p>
      </dgm:t>
    </dgm:pt>
    <dgm:pt modelId="{63BCA202-A276-4D1B-801C-3E9774FC0BBE}" type="parTrans" cxnId="{FE646273-3409-4A81-93E6-FDC21D866866}">
      <dgm:prSet custAng="2667934" custScaleX="142182" custLinFactX="206964" custLinFactNeighborX="300000" custLinFactNeighborY="3820"/>
      <dgm:spPr/>
      <dgm:t>
        <a:bodyPr/>
        <a:lstStyle/>
        <a:p>
          <a:endParaRPr lang="zh-CN" altLang="en-US"/>
        </a:p>
      </dgm:t>
    </dgm:pt>
    <dgm:pt modelId="{4B0E5B4F-DE55-4D22-9B34-9DA5DDCA500D}" type="sibTrans" cxnId="{FE646273-3409-4A81-93E6-FDC21D866866}">
      <dgm:prSet/>
      <dgm:spPr/>
      <dgm:t>
        <a:bodyPr/>
        <a:lstStyle/>
        <a:p>
          <a:endParaRPr lang="zh-CN" altLang="en-US"/>
        </a:p>
      </dgm:t>
    </dgm:pt>
    <dgm:pt modelId="{CB046D31-575C-4926-9C18-515CF707577D}">
      <dgm:prSet custScaleX="144710" custRadScaleRad="158708" custRadScaleInc="22142"/>
      <dgm:spPr/>
      <dgm:t>
        <a:bodyPr/>
        <a:lstStyle/>
        <a:p>
          <a:endParaRPr lang="zh-CN" altLang="en-US" dirty="0"/>
        </a:p>
      </dgm:t>
    </dgm:pt>
    <dgm:pt modelId="{9068629F-CEEB-462D-A0DF-A12E5E675992}" type="parTrans" cxnId="{41E3D6A4-8B95-46A8-B9EC-88B593ECF700}">
      <dgm:prSet custAng="2667934" custScaleX="142182" custLinFactX="206964" custLinFactNeighborX="300000" custLinFactNeighborY="3820"/>
      <dgm:spPr/>
      <dgm:t>
        <a:bodyPr/>
        <a:lstStyle/>
        <a:p>
          <a:endParaRPr lang="zh-CN" altLang="en-US"/>
        </a:p>
      </dgm:t>
    </dgm:pt>
    <dgm:pt modelId="{5ED341CA-A3F1-461A-A07B-DC226DC08EF8}" type="sibTrans" cxnId="{41E3D6A4-8B95-46A8-B9EC-88B593ECF700}">
      <dgm:prSet/>
      <dgm:spPr/>
      <dgm:t>
        <a:bodyPr/>
        <a:lstStyle/>
        <a:p>
          <a:endParaRPr lang="zh-CN" altLang="en-US"/>
        </a:p>
      </dgm:t>
    </dgm:pt>
    <dgm:pt modelId="{5E23CEE9-982B-43DD-9CD2-778E1BFAD96F}">
      <dgm:prSet custScaleX="144710" custRadScaleRad="158708" custRadScaleInc="22142"/>
      <dgm:spPr/>
      <dgm:t>
        <a:bodyPr/>
        <a:lstStyle/>
        <a:p>
          <a:endParaRPr lang="zh-CN" altLang="en-US" dirty="0"/>
        </a:p>
      </dgm:t>
    </dgm:pt>
    <dgm:pt modelId="{84F4C485-CA65-4E8F-9CE4-8367004443F6}" type="parTrans" cxnId="{67D3A216-DD15-4315-A439-E4DD269B3D98}">
      <dgm:prSet custAng="2667934" custScaleX="142182" custLinFactX="206964" custLinFactNeighborX="300000" custLinFactNeighborY="3820"/>
      <dgm:spPr/>
      <dgm:t>
        <a:bodyPr/>
        <a:lstStyle/>
        <a:p>
          <a:endParaRPr lang="zh-CN" altLang="en-US"/>
        </a:p>
      </dgm:t>
    </dgm:pt>
    <dgm:pt modelId="{6D5EC6FB-E70F-49BF-98FE-7BDEF5D4F0D7}" type="sibTrans" cxnId="{67D3A216-DD15-4315-A439-E4DD269B3D98}">
      <dgm:prSet/>
      <dgm:spPr/>
      <dgm:t>
        <a:bodyPr/>
        <a:lstStyle/>
        <a:p>
          <a:endParaRPr lang="zh-CN" altLang="en-US"/>
        </a:p>
      </dgm:t>
    </dgm:pt>
    <dgm:pt modelId="{0DE8E66D-A69C-4349-9A65-055603EA9271}">
      <dgm:prSet custScaleX="144710" custRadScaleRad="158708" custRadScaleInc="22142"/>
      <dgm:spPr/>
      <dgm:t>
        <a:bodyPr/>
        <a:lstStyle/>
        <a:p>
          <a:endParaRPr lang="zh-CN" altLang="en-US" dirty="0"/>
        </a:p>
      </dgm:t>
    </dgm:pt>
    <dgm:pt modelId="{274B17C2-DE6A-496C-AF79-7B7FE1843708}" type="parTrans" cxnId="{7D5ED5A2-F761-41F1-BEEE-574DE306ADA9}">
      <dgm:prSet custAng="2667934" custScaleX="142182" custLinFactX="200000" custLinFactNeighborX="296128" custLinFactNeighborY="-7341"/>
      <dgm:spPr/>
      <dgm:t>
        <a:bodyPr/>
        <a:lstStyle/>
        <a:p>
          <a:endParaRPr lang="zh-CN" altLang="en-US"/>
        </a:p>
      </dgm:t>
    </dgm:pt>
    <dgm:pt modelId="{B0FEE7D9-E5AA-404B-B995-DEFA0F75253C}" type="sibTrans" cxnId="{7D5ED5A2-F761-41F1-BEEE-574DE306ADA9}">
      <dgm:prSet/>
      <dgm:spPr/>
      <dgm:t>
        <a:bodyPr/>
        <a:lstStyle/>
        <a:p>
          <a:endParaRPr lang="zh-CN" altLang="en-US"/>
        </a:p>
      </dgm:t>
    </dgm:pt>
    <dgm:pt modelId="{C59BEF5F-D7B2-4ED5-BB5B-36191A936C6C}">
      <dgm:prSet custScaleX="122033" custScaleY="78102" custRadScaleRad="159910" custRadScaleInc="-21682"/>
      <dgm:spPr/>
      <dgm:t>
        <a:bodyPr/>
        <a:lstStyle/>
        <a:p>
          <a:endParaRPr lang="zh-CN" altLang="en-US" dirty="0"/>
        </a:p>
      </dgm:t>
    </dgm:pt>
    <dgm:pt modelId="{9B9BA8CE-7AFD-482B-A7A0-7AE571521866}" type="parTrans" cxnId="{D3023400-7B6F-42DA-9B64-6902D3F60CF2}">
      <dgm:prSet custAng="19467677" custFlipHor="0" custScaleX="154556" custLinFactX="-200000" custLinFactNeighborX="-219148" custLinFactNeighborY="-8172"/>
      <dgm:spPr/>
      <dgm:t>
        <a:bodyPr/>
        <a:lstStyle/>
        <a:p>
          <a:endParaRPr lang="zh-CN" altLang="en-US"/>
        </a:p>
      </dgm:t>
    </dgm:pt>
    <dgm:pt modelId="{7C0D9BD8-F5D9-4D20-A6C6-AB384608FFC6}" type="sibTrans" cxnId="{D3023400-7B6F-42DA-9B64-6902D3F60CF2}">
      <dgm:prSet/>
      <dgm:spPr/>
      <dgm:t>
        <a:bodyPr/>
        <a:lstStyle/>
        <a:p>
          <a:endParaRPr lang="zh-CN" altLang="en-US"/>
        </a:p>
      </dgm:t>
    </dgm:pt>
    <dgm:pt modelId="{0DE4DE61-9D4E-4FBC-8C58-8EA6F8D5946B}" type="pres">
      <dgm:prSet presAssocID="{27642A01-BB77-4526-938D-2E2E92286F26}" presName="Name0" presStyleCnt="0">
        <dgm:presLayoutVars>
          <dgm:chMax val="1"/>
          <dgm:dir/>
          <dgm:animLvl val="ctr"/>
          <dgm:resizeHandles val="exact"/>
        </dgm:presLayoutVars>
      </dgm:prSet>
      <dgm:spPr/>
      <dgm:t>
        <a:bodyPr/>
        <a:lstStyle/>
        <a:p>
          <a:endParaRPr lang="zh-CN" altLang="en-US"/>
        </a:p>
      </dgm:t>
    </dgm:pt>
    <dgm:pt modelId="{A3AD4FCC-49E7-4BDD-B752-014EB3A0B3B5}" type="pres">
      <dgm:prSet presAssocID="{5DCC07EA-E07E-448D-BED4-29565F7DA7ED}" presName="centerShape" presStyleLbl="node0" presStyleIdx="0" presStyleCnt="1" custAng="0" custScaleX="169496" custScaleY="78975" custLinFactNeighborX="-670" custLinFactNeighborY="2802"/>
      <dgm:spPr/>
      <dgm:t>
        <a:bodyPr/>
        <a:lstStyle/>
        <a:p>
          <a:endParaRPr lang="zh-CN" altLang="en-US"/>
        </a:p>
      </dgm:t>
    </dgm:pt>
    <dgm:pt modelId="{3F57FDA2-DE3A-4DA7-9C20-53791236447C}" type="pres">
      <dgm:prSet presAssocID="{10043D0C-5495-42EA-913F-E47FE1D308D9}" presName="parTrans" presStyleLbl="sibTrans2D1" presStyleIdx="0" presStyleCnt="3" custAng="10842973" custFlipHor="1" custScaleX="157354" custScaleY="75663" custLinFactNeighborX="-8852" custLinFactNeighborY="1426"/>
      <dgm:spPr/>
      <dgm:t>
        <a:bodyPr/>
        <a:lstStyle/>
        <a:p>
          <a:endParaRPr lang="zh-CN" altLang="en-US"/>
        </a:p>
      </dgm:t>
    </dgm:pt>
    <dgm:pt modelId="{6532F7A3-EE9A-45DD-8643-9BB860D99326}" type="pres">
      <dgm:prSet presAssocID="{10043D0C-5495-42EA-913F-E47FE1D308D9}" presName="connectorText" presStyleLbl="sibTrans2D1" presStyleIdx="0" presStyleCnt="3"/>
      <dgm:spPr/>
      <dgm:t>
        <a:bodyPr/>
        <a:lstStyle/>
        <a:p>
          <a:endParaRPr lang="zh-CN" altLang="en-US"/>
        </a:p>
      </dgm:t>
    </dgm:pt>
    <dgm:pt modelId="{76841158-CFDC-4235-8264-A79F0F457AE6}" type="pres">
      <dgm:prSet presAssocID="{74510B5D-67D8-407E-A618-75E6D9E08389}" presName="node" presStyleLbl="node1" presStyleIdx="0" presStyleCnt="3" custScaleX="108579" custScaleY="80118" custRadScaleRad="109090" custRadScaleInc="-2369">
        <dgm:presLayoutVars>
          <dgm:bulletEnabled val="1"/>
        </dgm:presLayoutVars>
      </dgm:prSet>
      <dgm:spPr/>
      <dgm:t>
        <a:bodyPr/>
        <a:lstStyle/>
        <a:p>
          <a:endParaRPr lang="zh-CN" altLang="en-US"/>
        </a:p>
      </dgm:t>
    </dgm:pt>
    <dgm:pt modelId="{E5CC2A20-A04F-437B-9085-850B423EB228}" type="pres">
      <dgm:prSet presAssocID="{F02B3C13-3BB2-447A-B127-D65F113EEE44}" presName="parTrans" presStyleLbl="sibTrans2D1" presStyleIdx="1" presStyleCnt="3" custAng="19467677" custFlipHor="0" custScaleX="154556" custLinFactX="-200000" custLinFactNeighborX="-273506" custLinFactNeighborY="23768"/>
      <dgm:spPr/>
      <dgm:t>
        <a:bodyPr/>
        <a:lstStyle/>
        <a:p>
          <a:endParaRPr lang="zh-CN" altLang="en-US"/>
        </a:p>
      </dgm:t>
    </dgm:pt>
    <dgm:pt modelId="{CBAA3B61-1F7F-4889-913A-8F300F721694}" type="pres">
      <dgm:prSet presAssocID="{F02B3C13-3BB2-447A-B127-D65F113EEE44}" presName="connectorText" presStyleLbl="sibTrans2D1" presStyleIdx="1" presStyleCnt="3"/>
      <dgm:spPr/>
      <dgm:t>
        <a:bodyPr/>
        <a:lstStyle/>
        <a:p>
          <a:endParaRPr lang="zh-CN" altLang="en-US"/>
        </a:p>
      </dgm:t>
    </dgm:pt>
    <dgm:pt modelId="{920F79D5-8FDE-4D95-9342-F092757375E7}" type="pres">
      <dgm:prSet presAssocID="{592D63F7-A45E-491D-8261-DDB02517DB3A}" presName="node" presStyleLbl="node1" presStyleIdx="1" presStyleCnt="3" custScaleX="122033" custScaleY="78102" custRadScaleRad="159910" custRadScaleInc="-21682">
        <dgm:presLayoutVars>
          <dgm:bulletEnabled val="1"/>
        </dgm:presLayoutVars>
      </dgm:prSet>
      <dgm:spPr/>
      <dgm:t>
        <a:bodyPr/>
        <a:lstStyle/>
        <a:p>
          <a:endParaRPr lang="zh-CN" altLang="en-US"/>
        </a:p>
      </dgm:t>
    </dgm:pt>
    <dgm:pt modelId="{0D08E4E6-6B33-4DDD-8C72-B6E39D27D205}" type="pres">
      <dgm:prSet presAssocID="{1A2DB826-1C2B-4665-AB84-6F842538F5BB}" presName="parTrans" presStyleLbl="sibTrans2D1" presStyleIdx="2" presStyleCnt="3" custAng="2667934" custScaleX="191890" custLinFactX="224062" custLinFactNeighborX="300000" custLinFactNeighborY="32579"/>
      <dgm:spPr/>
      <dgm:t>
        <a:bodyPr/>
        <a:lstStyle/>
        <a:p>
          <a:endParaRPr lang="zh-CN" altLang="en-US"/>
        </a:p>
      </dgm:t>
    </dgm:pt>
    <dgm:pt modelId="{490F078D-A3C3-4735-A8F6-B29CF2EFBDE9}" type="pres">
      <dgm:prSet presAssocID="{1A2DB826-1C2B-4665-AB84-6F842538F5BB}" presName="connectorText" presStyleLbl="sibTrans2D1" presStyleIdx="2" presStyleCnt="3"/>
      <dgm:spPr/>
      <dgm:t>
        <a:bodyPr/>
        <a:lstStyle/>
        <a:p>
          <a:endParaRPr lang="zh-CN" altLang="en-US"/>
        </a:p>
      </dgm:t>
    </dgm:pt>
    <dgm:pt modelId="{E44A871D-39AC-4846-B660-2083D3FAC43A}" type="pres">
      <dgm:prSet presAssocID="{EA621947-F7D9-49FC-B275-304D344EA465}" presName="node" presStyleLbl="node1" presStyleIdx="2" presStyleCnt="3" custScaleX="124802" custScaleY="76998" custRadScaleRad="158708" custRadScaleInc="22142">
        <dgm:presLayoutVars>
          <dgm:bulletEnabled val="1"/>
        </dgm:presLayoutVars>
      </dgm:prSet>
      <dgm:spPr/>
      <dgm:t>
        <a:bodyPr/>
        <a:lstStyle/>
        <a:p>
          <a:endParaRPr lang="zh-CN" altLang="en-US"/>
        </a:p>
      </dgm:t>
    </dgm:pt>
  </dgm:ptLst>
  <dgm:cxnLst>
    <dgm:cxn modelId="{4363A805-1495-4290-A0A2-BB39BE9CB46E}" type="presOf" srcId="{EA621947-F7D9-49FC-B275-304D344EA465}" destId="{E44A871D-39AC-4846-B660-2083D3FAC43A}" srcOrd="0" destOrd="0" presId="urn:microsoft.com/office/officeart/2005/8/layout/radial5"/>
    <dgm:cxn modelId="{D2783034-652A-4982-A269-E7BD9E918200}" srcId="{5DCC07EA-E07E-448D-BED4-29565F7DA7ED}" destId="{EA621947-F7D9-49FC-B275-304D344EA465}" srcOrd="2" destOrd="0" parTransId="{1A2DB826-1C2B-4665-AB84-6F842538F5BB}" sibTransId="{EDA35C39-2141-4ADF-9C39-E172E829679F}"/>
    <dgm:cxn modelId="{6B50CB01-7470-47DD-8B1A-B3995F46F4F2}" type="presOf" srcId="{F02B3C13-3BB2-447A-B127-D65F113EEE44}" destId="{CBAA3B61-1F7F-4889-913A-8F300F721694}" srcOrd="1" destOrd="0" presId="urn:microsoft.com/office/officeart/2005/8/layout/radial5"/>
    <dgm:cxn modelId="{BF26A625-9F23-45EE-852E-780677910FC0}" srcId="{5DCC07EA-E07E-448D-BED4-29565F7DA7ED}" destId="{592D63F7-A45E-491D-8261-DDB02517DB3A}" srcOrd="1" destOrd="0" parTransId="{F02B3C13-3BB2-447A-B127-D65F113EEE44}" sibTransId="{B554F11A-3690-42F4-8A95-EA0D92ECC886}"/>
    <dgm:cxn modelId="{36905CB0-EE44-4730-974E-10E2063DF88B}" srcId="{27642A01-BB77-4526-938D-2E2E92286F26}" destId="{FA02DABE-D320-499B-B886-D32D59B0524A}" srcOrd="3" destOrd="0" parTransId="{2C431C76-FA81-48B5-9133-2C06DFFE1372}" sibTransId="{E8FBDBBF-823A-4FEC-B408-FFE390136C8F}"/>
    <dgm:cxn modelId="{FE646273-3409-4A81-93E6-FDC21D866866}" srcId="{27642A01-BB77-4526-938D-2E2E92286F26}" destId="{C8509BB0-9398-4169-99BD-93CFE88A087D}" srcOrd="5" destOrd="0" parTransId="{63BCA202-A276-4D1B-801C-3E9774FC0BBE}" sibTransId="{4B0E5B4F-DE55-4D22-9B34-9DA5DDCA500D}"/>
    <dgm:cxn modelId="{A85D61BC-2562-418F-8F44-CAEC5D24EA05}" type="presOf" srcId="{10043D0C-5495-42EA-913F-E47FE1D308D9}" destId="{6532F7A3-EE9A-45DD-8643-9BB860D99326}" srcOrd="1" destOrd="0" presId="urn:microsoft.com/office/officeart/2005/8/layout/radial5"/>
    <dgm:cxn modelId="{500F768C-0B16-444C-8530-C14F2859CC7D}" type="presOf" srcId="{F02B3C13-3BB2-447A-B127-D65F113EEE44}" destId="{E5CC2A20-A04F-437B-9085-850B423EB228}" srcOrd="0" destOrd="0" presId="urn:microsoft.com/office/officeart/2005/8/layout/radial5"/>
    <dgm:cxn modelId="{373E55F6-8E68-4EAE-8417-CDE7CE081ECF}" type="presOf" srcId="{1A2DB826-1C2B-4665-AB84-6F842538F5BB}" destId="{0D08E4E6-6B33-4DDD-8C72-B6E39D27D205}" srcOrd="0" destOrd="0" presId="urn:microsoft.com/office/officeart/2005/8/layout/radial5"/>
    <dgm:cxn modelId="{8848B793-8896-4F5F-8A82-1A035BD472C4}" type="presOf" srcId="{27642A01-BB77-4526-938D-2E2E92286F26}" destId="{0DE4DE61-9D4E-4FBC-8C58-8EA6F8D5946B}" srcOrd="0" destOrd="0" presId="urn:microsoft.com/office/officeart/2005/8/layout/radial5"/>
    <dgm:cxn modelId="{7D5ED5A2-F761-41F1-BEEE-574DE306ADA9}" srcId="{27642A01-BB77-4526-938D-2E2E92286F26}" destId="{0DE8E66D-A69C-4349-9A65-055603EA9271}" srcOrd="8" destOrd="0" parTransId="{274B17C2-DE6A-496C-AF79-7B7FE1843708}" sibTransId="{B0FEE7D9-E5AA-404B-B995-DEFA0F75253C}"/>
    <dgm:cxn modelId="{F6969B66-07A1-44E1-B5BB-C80D0B26077E}" srcId="{27642A01-BB77-4526-938D-2E2E92286F26}" destId="{5DCC07EA-E07E-448D-BED4-29565F7DA7ED}" srcOrd="0" destOrd="0" parTransId="{082A9AB4-093C-4CC2-A74E-B8572004D692}" sibTransId="{6FB24B7C-29BA-47C6-A757-CECE14F74889}"/>
    <dgm:cxn modelId="{B53DBC86-DE9F-4DDF-B722-6EE4D3824594}" srcId="{5DCC07EA-E07E-448D-BED4-29565F7DA7ED}" destId="{74510B5D-67D8-407E-A618-75E6D9E08389}" srcOrd="0" destOrd="0" parTransId="{10043D0C-5495-42EA-913F-E47FE1D308D9}" sibTransId="{195DD5EA-A1C6-41DE-9157-CDC5B270C899}"/>
    <dgm:cxn modelId="{2C464536-958A-4C8F-86A8-C1774EFEF79A}" type="presOf" srcId="{1A2DB826-1C2B-4665-AB84-6F842538F5BB}" destId="{490F078D-A3C3-4735-A8F6-B29CF2EFBDE9}" srcOrd="1" destOrd="0" presId="urn:microsoft.com/office/officeart/2005/8/layout/radial5"/>
    <dgm:cxn modelId="{67D3A216-DD15-4315-A439-E4DD269B3D98}" srcId="{27642A01-BB77-4526-938D-2E2E92286F26}" destId="{5E23CEE9-982B-43DD-9CD2-778E1BFAD96F}" srcOrd="7" destOrd="0" parTransId="{84F4C485-CA65-4E8F-9CE4-8367004443F6}" sibTransId="{6D5EC6FB-E70F-49BF-98FE-7BDEF5D4F0D7}"/>
    <dgm:cxn modelId="{D3023400-7B6F-42DA-9B64-6902D3F60CF2}" srcId="{27642A01-BB77-4526-938D-2E2E92286F26}" destId="{C59BEF5F-D7B2-4ED5-BB5B-36191A936C6C}" srcOrd="9" destOrd="0" parTransId="{9B9BA8CE-7AFD-482B-A7A0-7AE571521866}" sibTransId="{7C0D9BD8-F5D9-4D20-A6C6-AB384608FFC6}"/>
    <dgm:cxn modelId="{B9E6513D-9BA1-4CD5-99DC-CBCC518AABDA}" type="presOf" srcId="{74510B5D-67D8-407E-A618-75E6D9E08389}" destId="{76841158-CFDC-4235-8264-A79F0F457AE6}" srcOrd="0" destOrd="0" presId="urn:microsoft.com/office/officeart/2005/8/layout/radial5"/>
    <dgm:cxn modelId="{79D402ED-0CD2-4BD1-ACDF-490C5C5FF5A6}" type="presOf" srcId="{10043D0C-5495-42EA-913F-E47FE1D308D9}" destId="{3F57FDA2-DE3A-4DA7-9C20-53791236447C}" srcOrd="0" destOrd="0" presId="urn:microsoft.com/office/officeart/2005/8/layout/radial5"/>
    <dgm:cxn modelId="{1A9545A7-EA4E-4917-AB36-5FED5CDD1BBF}" srcId="{27642A01-BB77-4526-938D-2E2E92286F26}" destId="{9A32A00A-36DF-44AF-97C9-004A3867F5CE}" srcOrd="1" destOrd="0" parTransId="{BB1F6244-32B2-48F1-9BCD-2D6D9B821C38}" sibTransId="{09FA7370-13B6-4CAE-9E8E-A40AB2C97341}"/>
    <dgm:cxn modelId="{77F4DEEC-04FD-4B57-B584-88AB3A025532}" srcId="{27642A01-BB77-4526-938D-2E2E92286F26}" destId="{2869A5BC-6A46-4CEF-9B6A-CEC23622D892}" srcOrd="2" destOrd="0" parTransId="{DEE69840-9E25-402D-A376-AEF7FFFB48E0}" sibTransId="{F68A33B4-F151-4A65-8CD3-B3A2DE5046DC}"/>
    <dgm:cxn modelId="{50B9B5D3-B399-4932-B943-51FE061D9921}" type="presOf" srcId="{5DCC07EA-E07E-448D-BED4-29565F7DA7ED}" destId="{A3AD4FCC-49E7-4BDD-B752-014EB3A0B3B5}" srcOrd="0" destOrd="0" presId="urn:microsoft.com/office/officeart/2005/8/layout/radial5"/>
    <dgm:cxn modelId="{41E3D6A4-8B95-46A8-B9EC-88B593ECF700}" srcId="{27642A01-BB77-4526-938D-2E2E92286F26}" destId="{CB046D31-575C-4926-9C18-515CF707577D}" srcOrd="6" destOrd="0" parTransId="{9068629F-CEEB-462D-A0DF-A12E5E675992}" sibTransId="{5ED341CA-A3F1-461A-A07B-DC226DC08EF8}"/>
    <dgm:cxn modelId="{ACC36B75-EAED-49C0-AF56-9A19CEA9DFA6}" type="presOf" srcId="{592D63F7-A45E-491D-8261-DDB02517DB3A}" destId="{920F79D5-8FDE-4D95-9342-F092757375E7}" srcOrd="0" destOrd="0" presId="urn:microsoft.com/office/officeart/2005/8/layout/radial5"/>
    <dgm:cxn modelId="{C252C369-AB5D-49C6-B7AE-43BEDEE1874C}" srcId="{27642A01-BB77-4526-938D-2E2E92286F26}" destId="{2A59FECC-8ADA-4512-8106-019E630BE21C}" srcOrd="4" destOrd="0" parTransId="{37000BE3-CCA7-4039-9032-C839D182F6CB}" sibTransId="{3E6EE84A-0977-47DF-B489-D5B71DB96AE3}"/>
    <dgm:cxn modelId="{3BA05AFB-DB25-4342-ADD0-48E00EFFC21E}" type="presParOf" srcId="{0DE4DE61-9D4E-4FBC-8C58-8EA6F8D5946B}" destId="{A3AD4FCC-49E7-4BDD-B752-014EB3A0B3B5}" srcOrd="0" destOrd="0" presId="urn:microsoft.com/office/officeart/2005/8/layout/radial5"/>
    <dgm:cxn modelId="{E97F43F3-952B-4451-B101-07E29B59FACF}" type="presParOf" srcId="{0DE4DE61-9D4E-4FBC-8C58-8EA6F8D5946B}" destId="{3F57FDA2-DE3A-4DA7-9C20-53791236447C}" srcOrd="1" destOrd="0" presId="urn:microsoft.com/office/officeart/2005/8/layout/radial5"/>
    <dgm:cxn modelId="{E319CFF4-37C9-47FE-B0AC-ACC7799A06AF}" type="presParOf" srcId="{3F57FDA2-DE3A-4DA7-9C20-53791236447C}" destId="{6532F7A3-EE9A-45DD-8643-9BB860D99326}" srcOrd="0" destOrd="0" presId="urn:microsoft.com/office/officeart/2005/8/layout/radial5"/>
    <dgm:cxn modelId="{4A326F61-070B-4C38-AA93-18079BBB9A63}" type="presParOf" srcId="{0DE4DE61-9D4E-4FBC-8C58-8EA6F8D5946B}" destId="{76841158-CFDC-4235-8264-A79F0F457AE6}" srcOrd="2" destOrd="0" presId="urn:microsoft.com/office/officeart/2005/8/layout/radial5"/>
    <dgm:cxn modelId="{97ED86E5-8B5E-4B53-8332-07FBA5195728}" type="presParOf" srcId="{0DE4DE61-9D4E-4FBC-8C58-8EA6F8D5946B}" destId="{E5CC2A20-A04F-437B-9085-850B423EB228}" srcOrd="3" destOrd="0" presId="urn:microsoft.com/office/officeart/2005/8/layout/radial5"/>
    <dgm:cxn modelId="{CF18DB20-2E88-4567-B7D1-7DF1515FA2F8}" type="presParOf" srcId="{E5CC2A20-A04F-437B-9085-850B423EB228}" destId="{CBAA3B61-1F7F-4889-913A-8F300F721694}" srcOrd="0" destOrd="0" presId="urn:microsoft.com/office/officeart/2005/8/layout/radial5"/>
    <dgm:cxn modelId="{D1B44F7A-5C28-4427-A112-7E97F56F00B3}" type="presParOf" srcId="{0DE4DE61-9D4E-4FBC-8C58-8EA6F8D5946B}" destId="{920F79D5-8FDE-4D95-9342-F092757375E7}" srcOrd="4" destOrd="0" presId="urn:microsoft.com/office/officeart/2005/8/layout/radial5"/>
    <dgm:cxn modelId="{465DB7F9-2B17-4523-BCF7-B05DE2B0BB68}" type="presParOf" srcId="{0DE4DE61-9D4E-4FBC-8C58-8EA6F8D5946B}" destId="{0D08E4E6-6B33-4DDD-8C72-B6E39D27D205}" srcOrd="5" destOrd="0" presId="urn:microsoft.com/office/officeart/2005/8/layout/radial5"/>
    <dgm:cxn modelId="{69A58E3F-EE70-4270-99F7-676DA50CDA52}" type="presParOf" srcId="{0D08E4E6-6B33-4DDD-8C72-B6E39D27D205}" destId="{490F078D-A3C3-4735-A8F6-B29CF2EFBDE9}" srcOrd="0" destOrd="0" presId="urn:microsoft.com/office/officeart/2005/8/layout/radial5"/>
    <dgm:cxn modelId="{8180A7A0-AEB1-4DD0-A9A3-BD5963A8DD78}" type="presParOf" srcId="{0DE4DE61-9D4E-4FBC-8C58-8EA6F8D5946B}" destId="{E44A871D-39AC-4846-B660-2083D3FAC43A}"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D4FCC-49E7-4BDD-B752-014EB3A0B3B5}">
      <dsp:nvSpPr>
        <dsp:cNvPr id="0" name=""/>
        <dsp:cNvSpPr/>
      </dsp:nvSpPr>
      <dsp:spPr>
        <a:xfrm>
          <a:off x="2858711" y="2443700"/>
          <a:ext cx="2604393" cy="121349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altLang="zh-CN" sz="2400" b="1" kern="1200" dirty="0"/>
            <a:t> </a:t>
          </a:r>
          <a:r>
            <a:rPr lang="zh-CN" altLang="en-US" sz="2400" b="1" kern="1200" dirty="0"/>
            <a:t>患者</a:t>
          </a:r>
        </a:p>
      </dsp:txBody>
      <dsp:txXfrm>
        <a:off x="3240116" y="2621412"/>
        <a:ext cx="1841583" cy="858067"/>
      </dsp:txXfrm>
    </dsp:sp>
    <dsp:sp modelId="{3F57FDA2-DE3A-4DA7-9C20-53791236447C}">
      <dsp:nvSpPr>
        <dsp:cNvPr id="0" name=""/>
        <dsp:cNvSpPr/>
      </dsp:nvSpPr>
      <dsp:spPr>
        <a:xfrm rot="16198509" flipH="1">
          <a:off x="3583881" y="1665367"/>
          <a:ext cx="1011419" cy="39528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zh-CN" altLang="en-US" sz="1400" kern="1200"/>
        </a:p>
      </dsp:txBody>
      <dsp:txXfrm rot="10800000">
        <a:off x="3643148" y="1685132"/>
        <a:ext cx="892834" cy="237170"/>
      </dsp:txXfrm>
    </dsp:sp>
    <dsp:sp modelId="{76841158-CFDC-4235-8264-A79F0F457AE6}">
      <dsp:nvSpPr>
        <dsp:cNvPr id="0" name=""/>
        <dsp:cNvSpPr/>
      </dsp:nvSpPr>
      <dsp:spPr>
        <a:xfrm>
          <a:off x="3297339" y="0"/>
          <a:ext cx="1668372" cy="12310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a:t>医生</a:t>
          </a:r>
        </a:p>
      </dsp:txBody>
      <dsp:txXfrm>
        <a:off x="3541666" y="180284"/>
        <a:ext cx="1179718" cy="870486"/>
      </dsp:txXfrm>
    </dsp:sp>
    <dsp:sp modelId="{E5CC2A20-A04F-437B-9085-850B423EB228}">
      <dsp:nvSpPr>
        <dsp:cNvPr id="0" name=""/>
        <dsp:cNvSpPr/>
      </dsp:nvSpPr>
      <dsp:spPr>
        <a:xfrm rot="20378617">
          <a:off x="2057432" y="3386075"/>
          <a:ext cx="1079039" cy="5224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a:off x="2062326" y="3517820"/>
        <a:ext cx="922311" cy="313457"/>
      </dsp:txXfrm>
    </dsp:sp>
    <dsp:sp modelId="{920F79D5-8FDE-4D95-9342-F092757375E7}">
      <dsp:nvSpPr>
        <dsp:cNvPr id="0" name=""/>
        <dsp:cNvSpPr/>
      </dsp:nvSpPr>
      <dsp:spPr>
        <a:xfrm>
          <a:off x="6483087" y="3334977"/>
          <a:ext cx="1875100" cy="12000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zh-CN" altLang="en-US" sz="2400" b="1" kern="1200" dirty="0"/>
            <a:t>护士</a:t>
          </a:r>
        </a:p>
      </dsp:txBody>
      <dsp:txXfrm>
        <a:off x="6757689" y="3510724"/>
        <a:ext cx="1325896" cy="848583"/>
      </dsp:txXfrm>
    </dsp:sp>
    <dsp:sp modelId="{0D08E4E6-6B33-4DDD-8C72-B6E39D27D205}">
      <dsp:nvSpPr>
        <dsp:cNvPr id="0" name=""/>
        <dsp:cNvSpPr/>
      </dsp:nvSpPr>
      <dsp:spPr>
        <a:xfrm rot="12564649">
          <a:off x="5262121" y="3418716"/>
          <a:ext cx="1258933" cy="5224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zh-CN" altLang="en-US" sz="1900" kern="1200"/>
        </a:p>
      </dsp:txBody>
      <dsp:txXfrm rot="10800000">
        <a:off x="5408750" y="3561683"/>
        <a:ext cx="1102205" cy="313457"/>
      </dsp:txXfrm>
    </dsp:sp>
    <dsp:sp modelId="{E44A871D-39AC-4846-B660-2083D3FAC43A}">
      <dsp:nvSpPr>
        <dsp:cNvPr id="0" name=""/>
        <dsp:cNvSpPr/>
      </dsp:nvSpPr>
      <dsp:spPr>
        <a:xfrm>
          <a:off x="0" y="3320165"/>
          <a:ext cx="1917647" cy="118311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t" anchorCtr="1">
          <a:noAutofit/>
        </a:bodyPr>
        <a:lstStyle/>
        <a:p>
          <a:pPr lvl="0" algn="ctr" defTabSz="1066800">
            <a:lnSpc>
              <a:spcPct val="150000"/>
            </a:lnSpc>
            <a:spcBef>
              <a:spcPct val="0"/>
            </a:spcBef>
            <a:spcAft>
              <a:spcPct val="35000"/>
            </a:spcAft>
          </a:pPr>
          <a:r>
            <a:rPr lang="zh-CN" altLang="en-US" sz="2400" b="1" kern="1200" dirty="0"/>
            <a:t>药师</a:t>
          </a:r>
        </a:p>
      </dsp:txBody>
      <dsp:txXfrm>
        <a:off x="280833" y="3493428"/>
        <a:ext cx="1355981" cy="836588"/>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18831" cy="489982"/>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15373" y="0"/>
            <a:ext cx="2918831" cy="489982"/>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2025/5/13</a:t>
            </a:fld>
            <a:endParaRPr lang="zh-CN" altLang="en-US"/>
          </a:p>
        </p:txBody>
      </p:sp>
      <p:sp>
        <p:nvSpPr>
          <p:cNvPr id="1048677" name="页脚占位符 3"/>
          <p:cNvSpPr>
            <a:spLocks noGrp="1"/>
          </p:cNvSpPr>
          <p:nvPr>
            <p:ph type="ftr" sz="quarter" idx="2"/>
          </p:nvPr>
        </p:nvSpPr>
        <p:spPr>
          <a:xfrm>
            <a:off x="0" y="9307955"/>
            <a:ext cx="2918831" cy="489982"/>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15373" y="9307955"/>
            <a:ext cx="2918831" cy="489982"/>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18831" cy="491684"/>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15373" y="0"/>
            <a:ext cx="2918831" cy="491684"/>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2025/5/13</a:t>
            </a:fld>
            <a:endParaRPr lang="zh-CN" altLang="en-US"/>
          </a:p>
        </p:txBody>
      </p:sp>
      <p:sp>
        <p:nvSpPr>
          <p:cNvPr id="1048671" name="幻灯片图像占位符 3"/>
          <p:cNvSpPr>
            <a:spLocks noGrp="1" noRot="1" noChangeAspect="1"/>
          </p:cNvSpPr>
          <p:nvPr>
            <p:ph type="sldImg" idx="2"/>
          </p:nvPr>
        </p:nvSpPr>
        <p:spPr>
          <a:xfrm>
            <a:off x="428625" y="1225550"/>
            <a:ext cx="5878513" cy="3306763"/>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73577" y="4716076"/>
            <a:ext cx="5388610" cy="3858607"/>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9307956"/>
            <a:ext cx="2918831" cy="491683"/>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15373" y="9307956"/>
            <a:ext cx="2918831" cy="491683"/>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2253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2253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10</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pPr rtl="0" eaLnBrk="1" fontAlgn="auto" latinLnBrk="0" hangingPunct="1"/>
            <a:r>
              <a:rPr lang="zh-CN" altLang="en-US" sz="1200" b="1" i="0" u="none" strike="noStrike" kern="1200" dirty="0">
                <a:solidFill>
                  <a:schemeClr val="tx1"/>
                </a:solidFill>
                <a:latin typeface="+mn-lt"/>
                <a:ea typeface="+mn-ea"/>
                <a:cs typeface="+mn-cs"/>
              </a:rPr>
              <a:t>磺脲类</a:t>
            </a:r>
            <a:endParaRPr lang="zh-CN" altLang="en-US" sz="1200" b="0" i="0" u="none" strike="noStrike" kern="1200" dirty="0">
              <a:solidFill>
                <a:schemeClr val="tx1"/>
              </a:solidFill>
              <a:latin typeface="+mn-lt"/>
              <a:ea typeface="+mn-ea"/>
              <a:cs typeface="+mn-cs"/>
            </a:endParaRPr>
          </a:p>
          <a:p>
            <a:pPr rtl="0" eaLnBrk="1" fontAlgn="t" latinLnBrk="0" hangingPunct="1"/>
            <a:endParaRPr lang="zh-CN" altLang="en-US" sz="1200" b="1" i="0" u="none" strike="noStrike" kern="1200" dirty="0">
              <a:solidFill>
                <a:schemeClr val="tx1"/>
              </a:solidFill>
              <a:latin typeface="+mn-lt"/>
              <a:ea typeface="+mn-ea"/>
              <a:cs typeface="+mn-cs"/>
            </a:endParaRPr>
          </a:p>
          <a:p>
            <a:pPr rtl="0" eaLnBrk="1" fontAlgn="t" latinLnBrk="0" hangingPunct="1"/>
            <a:r>
              <a:rPr lang="zh-CN" altLang="en-US" sz="1200" b="1" i="0" u="none" strike="noStrike" kern="1200" dirty="0">
                <a:solidFill>
                  <a:schemeClr val="tx1"/>
                </a:solidFill>
                <a:latin typeface="+mn-lt"/>
                <a:ea typeface="+mn-ea"/>
                <a:cs typeface="+mn-cs"/>
              </a:rPr>
              <a:t>噻嗪类利尿药</a:t>
            </a:r>
          </a:p>
          <a:p>
            <a:pPr rtl="0" eaLnBrk="1" fontAlgn="t" latinLnBrk="0" hangingPunct="1"/>
            <a:r>
              <a:rPr lang="zh-CN" altLang="en-US" sz="1200" b="1" i="0" u="none" strike="noStrike" kern="1200" dirty="0">
                <a:solidFill>
                  <a:schemeClr val="tx1"/>
                </a:solidFill>
                <a:latin typeface="+mn-lt"/>
                <a:ea typeface="+mn-ea"/>
                <a:cs typeface="+mn-cs"/>
              </a:rPr>
              <a:t>拮抗其降糖作用，使血糖升高</a:t>
            </a:r>
            <a:endParaRPr lang="en-US" sz="1200" b="1" i="0" u="none" strike="noStrike" kern="1200" dirty="0">
              <a:solidFill>
                <a:schemeClr val="tx1"/>
              </a:solidFill>
              <a:latin typeface="+mn-lt"/>
              <a:ea typeface="+mn-ea"/>
              <a:cs typeface="+mn-cs"/>
            </a:endParaRPr>
          </a:p>
          <a:p>
            <a:pPr rtl="0" eaLnBrk="1" fontAlgn="auto" latinLnBrk="0" hangingPunct="1"/>
            <a:r>
              <a:rPr lang="zh-CN" altLang="en-US" sz="1200" b="1" i="0" u="none" strike="noStrike" kern="1200" dirty="0">
                <a:solidFill>
                  <a:schemeClr val="tx1"/>
                </a:solidFill>
                <a:latin typeface="+mn-lt"/>
                <a:ea typeface="+mn-ea"/>
                <a:cs typeface="+mn-cs"/>
              </a:rPr>
              <a:t>监测血糖，调整降糖药物的用量</a:t>
            </a:r>
            <a:endParaRPr lang="en-US" sz="1200" b="1" i="0" u="none" strike="noStrike" kern="1200" dirty="0">
              <a:solidFill>
                <a:schemeClr val="tx1"/>
              </a:solidFill>
              <a:latin typeface="+mn-lt"/>
              <a:ea typeface="+mn-ea"/>
              <a:cs typeface="+mn-cs"/>
            </a:endParaRPr>
          </a:p>
          <a:p>
            <a:pPr rtl="0" eaLnBrk="1" fontAlgn="t" latinLnBrk="0" hangingPunct="1"/>
            <a:endParaRPr lang="en-US" sz="1200" b="1" i="0" u="none" strike="noStrike" kern="1200" dirty="0">
              <a:solidFill>
                <a:schemeClr val="tx1"/>
              </a:solidFill>
              <a:latin typeface="+mn-lt"/>
              <a:ea typeface="+mn-ea"/>
              <a:cs typeface="+mn-cs"/>
            </a:endParaRPr>
          </a:p>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 name="备注占位符 2"/>
          <p:cNvSpPr>
            <a:spLocks noGrp="1"/>
          </p:cNvSpPr>
          <p:nvPr>
            <p:ph type="body" idx="1"/>
          </p:nvPr>
        </p:nvSpPr>
        <p:spPr/>
        <p:txBody>
          <a:bodyPr wrap="square" lIns="91440" tIns="45720" rIns="91440" bIns="45720" numCol="1" anchor="t" anchorCtr="0" compatLnSpc="1">
            <a:normAutofit fontScale="85000" lnSpcReduction="20000"/>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CYP2C9酶是磺脲类降糖药代谢过程中一个重要的药物代谢酶</a:t>
            </a:r>
          </a:p>
          <a:p>
            <a:pPr marL="0" marR="0" lvl="0" indent="0" algn="l" defTabSz="914400" rtl="0" eaLnBrk="0" fontAlgn="base" latinLnBrk="0" hangingPunct="0">
              <a:lnSpc>
                <a:spcPct val="100000"/>
              </a:lnSpc>
              <a:spcBef>
                <a:spcPct val="30000"/>
              </a:spcBef>
              <a:spcAft>
                <a:spcPct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CYP2C9酶抑制剂</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真菌药物（酮康唑、伏立康唑、氟康唑、咪康唑）、</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贝特类药物（吉非罗齐）、</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3000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H2受体拮抗剂（西咪替丁）等均能不同程度抑制CYP2C9酶，使磺脲类药物代谢减慢、血药浓度增加，增加低血糖发生风险。</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CYP2C9酶诱导剂则可加快磺脲类代谢，使降糖作用降低，如利福平、波生坦。</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波生坦与格列本脲联合使用还会产生肝脏毒性，引起转氨酶升高，因此临床禁忌联合使用。</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26627"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14</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ChangeArrowheads="1" noTextEdit="1"/>
          </p:cNvSpPr>
          <p:nvPr>
            <p:ph type="sldImg" idx="4294967295"/>
          </p:nvPr>
        </p:nvSpPr>
        <p:spPr>
          <a:xfrm>
            <a:off x="101600" y="735013"/>
            <a:ext cx="6532563" cy="3675062"/>
          </a:xfrm>
          <a:ln/>
        </p:spPr>
      </p:sp>
      <p:sp>
        <p:nvSpPr>
          <p:cNvPr id="27650" name="备注占位符 2"/>
          <p:cNvSpPr>
            <a:spLocks noGrp="1" noChangeArrowheads="1"/>
          </p:cNvSpPr>
          <p:nvPr>
            <p:ph type="body" idx="4294967295"/>
          </p:nvPr>
        </p:nvSpPr>
        <p:spPr/>
        <p:txBody>
          <a:bodyPr>
            <a:prstTxWarp prst="textNoShape">
              <a:avLst/>
            </a:prstTxWarp>
          </a:bodyPr>
          <a:lstStyle/>
          <a:p>
            <a:r>
              <a:rPr lang="zh-CN" altLang="en-US"/>
              <a:t>特别是针对老年患者和肝、肾功能不</a:t>
            </a:r>
          </a:p>
        </p:txBody>
      </p:sp>
      <p:sp>
        <p:nvSpPr>
          <p:cNvPr id="27651" name="灯片编号占位符 3"/>
          <p:cNvSpPr>
            <a:spLocks noGrp="1" noChangeArrowheads="1"/>
          </p:cNvSpPr>
          <p:nvPr>
            <p:ph type="sldNum" sz="quarter" idx="5"/>
          </p:nvPr>
        </p:nvSpPr>
        <p:spPr>
          <a:noFill/>
          <a:ln>
            <a:headEnd/>
            <a:tailEnd/>
          </a:ln>
        </p:spPr>
        <p:txBody>
          <a:bodyPr/>
          <a:lstStyle/>
          <a:p>
            <a:fld id="{92BA10B4-6D99-4EBC-998C-CEABE8C83C08}" type="slidenum">
              <a:rPr lang="en-US" altLang="zh-CN"/>
              <a:pPr/>
              <a:t>15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2253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2253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16</a:t>
            </a:fld>
            <a:endParaRPr lang="zh-CN" altLang="en-US"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21</a:t>
            </a:fld>
            <a:endParaRPr lang="zh-CN" altLang="en-US" sz="12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ChangeArrowheads="1" noTextEdit="1"/>
          </p:cNvSpPr>
          <p:nvPr>
            <p:ph type="sldImg" idx="4294967295"/>
          </p:nvPr>
        </p:nvSpPr>
        <p:spPr>
          <a:xfrm>
            <a:off x="101600" y="735013"/>
            <a:ext cx="6532563" cy="3675062"/>
          </a:xfrm>
          <a:ln/>
        </p:spPr>
      </p:sp>
      <p:sp>
        <p:nvSpPr>
          <p:cNvPr id="3" name="备注占位符 2"/>
          <p:cNvSpPr>
            <a:spLocks noGrp="1"/>
          </p:cNvSpPr>
          <p:nvPr>
            <p:ph type="body" idx="1"/>
          </p:nvPr>
        </p:nvSpPr>
        <p:spPr>
          <a:ln/>
        </p:spPr>
        <p:txBody>
          <a:bodyPr>
            <a:normAutofit/>
          </a:bodyPr>
          <a:lstStyle/>
          <a:p>
            <a:pPr>
              <a:defRPr/>
            </a:pPr>
            <a:r>
              <a:rPr lang="zh-CN" altLang="en-US" dirty="0">
                <a:latin typeface="+mn-ea"/>
              </a:rPr>
              <a:t>作为治疗</a:t>
            </a:r>
            <a:r>
              <a:rPr lang="en-US" dirty="0">
                <a:latin typeface="+mn-ea"/>
              </a:rPr>
              <a:t>2</a:t>
            </a:r>
            <a:r>
              <a:rPr lang="zh-CN" altLang="en-US" dirty="0">
                <a:latin typeface="+mn-ea"/>
              </a:rPr>
              <a:t>型糖尿病的首选用药，患者在使用时要学会计算用量，而不是简单的按片数吃。</a:t>
            </a:r>
            <a:endParaRPr lang="zh-CN" altLang="en-US" dirty="0"/>
          </a:p>
        </p:txBody>
      </p:sp>
      <p:sp>
        <p:nvSpPr>
          <p:cNvPr id="56323" name="灯片编号占位符 3"/>
          <p:cNvSpPr>
            <a:spLocks noGrp="1" noChangeArrowheads="1"/>
          </p:cNvSpPr>
          <p:nvPr>
            <p:ph type="sldNum" sz="quarter" idx="5"/>
          </p:nvPr>
        </p:nvSpPr>
        <p:spPr>
          <a:noFill/>
          <a:ln>
            <a:headEnd/>
            <a:tailEnd/>
          </a:ln>
        </p:spPr>
        <p:txBody>
          <a:bodyPr/>
          <a:lstStyle/>
          <a:p>
            <a:fld id="{E5B4903F-C9D8-4511-9A74-A80E87298680}" type="slidenum">
              <a:rPr lang="en-US" altLang="zh-CN"/>
              <a:pPr/>
              <a:t>25</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ChangeArrowheads="1" noTextEdit="1"/>
          </p:cNvSpPr>
          <p:nvPr>
            <p:ph type="sldImg" idx="4294967295"/>
          </p:nvPr>
        </p:nvSpPr>
        <p:spPr>
          <a:xfrm>
            <a:off x="101600" y="735013"/>
            <a:ext cx="6532563" cy="3675062"/>
          </a:xfrm>
        </p:spPr>
      </p:sp>
      <p:sp>
        <p:nvSpPr>
          <p:cNvPr id="63490" name="备注占位符 2"/>
          <p:cNvSpPr>
            <a:spLocks noGrp="1" noChangeArrowheads="1"/>
          </p:cNvSpPr>
          <p:nvPr>
            <p:ph type="body" idx="4294967295"/>
          </p:nvPr>
        </p:nvSpPr>
        <p:spPr/>
        <p:txBody>
          <a:bodyPr/>
          <a:lstStyle/>
          <a:p>
            <a:endParaRPr lang="zh-CN" altLang="en-US"/>
          </a:p>
        </p:txBody>
      </p:sp>
      <p:sp>
        <p:nvSpPr>
          <p:cNvPr id="63491" name="灯片编号占位符 3"/>
          <p:cNvSpPr>
            <a:spLocks noGrp="1" noChangeArrowheads="1"/>
          </p:cNvSpPr>
          <p:nvPr>
            <p:ph type="sldNum" sz="quarter" idx="5"/>
          </p:nvPr>
        </p:nvSpPr>
        <p:spPr>
          <a:noFill/>
        </p:spPr>
        <p:txBody>
          <a:bodyPr/>
          <a:lstStyle/>
          <a:p>
            <a:fld id="{56D810C8-F326-4982-9C1E-F4958FC4260A}" type="slidenum">
              <a:rPr lang="en-US" altLang="zh-CN"/>
              <a:pPr/>
              <a:t>26</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28</a:t>
            </a:fld>
            <a:endParaRPr lang="zh-CN" altLang="en-US" sz="12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28625" y="1225550"/>
            <a:ext cx="5878513" cy="3306763"/>
          </a:xfrm>
        </p:spPr>
      </p:sp>
      <p:sp>
        <p:nvSpPr>
          <p:cNvPr id="3" name="备注占位符 2"/>
          <p:cNvSpPr>
            <a:spLocks noGrp="1"/>
          </p:cNvSpPr>
          <p:nvPr>
            <p:ph type="body" idx="1"/>
          </p:nvPr>
        </p:nvSpPr>
        <p:spPr/>
        <p:txBody>
          <a:bodyPr>
            <a:normAutofit/>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32</a:t>
            </a:fld>
            <a:endParaRPr lang="zh-CN" altLang="en-US" sz="12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34</a:t>
            </a:fld>
            <a:endParaRPr lang="zh-CN" altLang="en-US" sz="12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4294967295"/>
          </p:nvPr>
        </p:nvSpPr>
        <p:spPr bwMode="auto">
          <a:xfrm>
            <a:off x="3815556" y="9308062"/>
            <a:ext cx="2918676" cy="489898"/>
          </a:xfrm>
          <a:prstGeom prst="rect">
            <a:avLst/>
          </a:prstGeom>
          <a:noFill/>
          <a:ln>
            <a:miter lim="800000"/>
            <a:headEnd/>
            <a:tailEnd/>
          </a:ln>
        </p:spPr>
        <p:txBody>
          <a:bodyPr lIns="91426" tIns="45713" rIns="91426" bIns="45713"/>
          <a:lstStyle/>
          <a:p>
            <a:fld id="{2E248843-021E-483B-957D-B3DA3E896AD7}" type="slidenum">
              <a:rPr lang="en-US" altLang="zh-CN"/>
              <a:pPr/>
              <a:t>35</a:t>
            </a:fld>
            <a:endParaRPr lang="en-US" altLang="zh-CN"/>
          </a:p>
        </p:txBody>
      </p:sp>
      <p:sp>
        <p:nvSpPr>
          <p:cNvPr id="61442" name="Rectangle 2"/>
          <p:cNvSpPr>
            <a:spLocks noGrp="1" noRot="1" noChangeAspect="1" noChangeArrowheads="1" noTextEdit="1"/>
          </p:cNvSpPr>
          <p:nvPr>
            <p:ph type="sldImg"/>
          </p:nvPr>
        </p:nvSpPr>
        <p:spPr>
          <a:xfrm>
            <a:off x="101600" y="735013"/>
            <a:ext cx="6532563" cy="3675062"/>
          </a:xfrm>
          <a:ln/>
        </p:spPr>
      </p:sp>
      <p:sp>
        <p:nvSpPr>
          <p:cNvPr id="61443" name="Rectangle 3"/>
          <p:cNvSpPr>
            <a:spLocks noGrp="1" noChangeArrowheads="1"/>
          </p:cNvSpPr>
          <p:nvPr>
            <p:ph type="body" idx="1"/>
          </p:nvPr>
        </p:nvSpPr>
        <p:spPr>
          <a:xfrm>
            <a:off x="673424" y="4655709"/>
            <a:ext cx="5388917" cy="4409082"/>
          </a:xfrm>
          <a:noFill/>
          <a:ln/>
        </p:spPr>
        <p:txBody>
          <a:bodyPr/>
          <a:lstStyle/>
          <a:p>
            <a:endParaRPr lang="en-US" altLang="en-US">
              <a:latin typeface="Arial" pitchFamily="34" charset="0"/>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r>
              <a:rPr lang="zh-CN" altLang="en-US" dirty="0"/>
              <a:t>年龄，肾功，有没有药物相互作用</a:t>
            </a:r>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36</a:t>
            </a:fld>
            <a:endParaRPr lang="zh-CN" altLang="en-US" sz="12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01600" y="735013"/>
            <a:ext cx="6532563" cy="3675062"/>
          </a:xfrm>
        </p:spPr>
      </p:sp>
      <p:sp>
        <p:nvSpPr>
          <p:cNvPr id="3" name="备注占位符 2"/>
          <p:cNvSpPr>
            <a:spLocks noGrp="1"/>
          </p:cNvSpPr>
          <p:nvPr>
            <p:ph type="body" idx="1"/>
          </p:nvPr>
        </p:nvSpPr>
        <p:spPr/>
        <p:txBody>
          <a:bodyPr>
            <a:normAutofit fontScale="77500" lnSpcReduction="20000"/>
          </a:bodyPr>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不经过肝药酶代谢</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故不存在与肝药酶相关的药物相互作用。</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延缓胃排空</a:t>
            </a: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作用可减少口服药物的吸收程度和速度。</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对正在口服需快速通过胃肠道吸收药物的患者，使用</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GLP-1</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时应该谨慎。</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742950" marR="0" lvl="1" indent="-28575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对疗效依赖于阈浓度的口服药物，如抗生素，建议患者在注射</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GLP-1</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前至少1小时服用。</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与口服抗糖尿病药物、调血脂药物、赖诺普利、口服避孕药、地高辛和华法林等联用</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相对安全，不存在临床意义的药动学方面的不良相互作用，临床可以根据需要选 </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择联用而无需调整药物的剂量。</a:t>
            </a:r>
          </a:p>
          <a:p>
            <a:pPr marL="0" marR="0" lvl="0" indent="0" algn="l" defTabSz="914400" rtl="0" eaLnBrk="0" fontAlgn="base" latinLnBrk="0" hangingPunct="0">
              <a:lnSpc>
                <a:spcPct val="100000"/>
              </a:lnSpc>
              <a:spcBef>
                <a:spcPct val="20000"/>
              </a:spcBef>
              <a:spcAft>
                <a:spcPct val="0"/>
              </a:spcAft>
              <a:buClrTx/>
              <a:buSzTx/>
              <a:buFont typeface="Wingdings" panose="05000000000000000000" pitchFamily="2" charset="2"/>
              <a:buChar char="Ø"/>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利拉鲁肽与华法林尚未进行任何药物相互作用研究。</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接受华法林或其他香豆素衍生物治疗的患者开始接受本品治疗后,推荐进行更为频</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400050" marR="0" lvl="1"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繁的INR监测。</a:t>
            </a:r>
          </a:p>
          <a:p>
            <a:endParaRPr lang="zh-CN" altLang="en-US" dirty="0"/>
          </a:p>
        </p:txBody>
      </p:sp>
    </p:spTree>
    <p:extLst>
      <p:ext uri="{BB962C8B-B14F-4D97-AF65-F5344CB8AC3E}">
        <p14:creationId xmlns:p14="http://schemas.microsoft.com/office/powerpoint/2010/main" val="3184173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01600" y="735013"/>
            <a:ext cx="6532563" cy="3675062"/>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47</a:t>
            </a:fld>
            <a:endParaRPr lang="zh-CN" altLang="en-US" sz="12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48</a:t>
            </a:fld>
            <a:endParaRPr lang="zh-CN" altLang="en-US" sz="12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56</a:t>
            </a:fld>
            <a:endParaRPr lang="zh-CN" altLang="en-US"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57</a:t>
            </a:fld>
            <a:endParaRPr lang="zh-CN" altLang="en-US" sz="12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101600" y="735013"/>
            <a:ext cx="6532563" cy="3675062"/>
          </a:xfrm>
          <a:ln>
            <a:solidFill>
              <a:srgbClr val="000000"/>
            </a:solidFill>
            <a:miter/>
          </a:ln>
        </p:spPr>
      </p:sp>
      <p:sp>
        <p:nvSpPr>
          <p:cNvPr id="32770" name="备注占位符 2"/>
          <p:cNvSpPr>
            <a:spLocks noGrp="1"/>
          </p:cNvSpPr>
          <p:nvPr>
            <p:ph type="body"/>
          </p:nvPr>
        </p:nvSpPr>
        <p:spPr>
          <a:noFill/>
          <a:ln>
            <a:noFill/>
          </a:ln>
        </p:spPr>
        <p:txBody>
          <a:bodyPr wrap="square" lIns="91440" tIns="45720" rIns="91440" bIns="45720" anchor="t"/>
          <a:lstStyle/>
          <a:p>
            <a:pPr lvl="0"/>
            <a:endParaRPr lang="zh-CN" altLang="en-US" dirty="0"/>
          </a:p>
        </p:txBody>
      </p:sp>
      <p:sp>
        <p:nvSpPr>
          <p:cNvPr id="32771" name="灯片编号占位符 3"/>
          <p:cNvSpPr txBox="1">
            <a:spLocks noGrp="1"/>
          </p:cNvSpPr>
          <p:nvPr>
            <p:ph type="sldNum" sz="quarter"/>
          </p:nvPr>
        </p:nvSpPr>
        <p:spPr>
          <a:xfrm>
            <a:off x="3814763" y="9307514"/>
            <a:ext cx="2919412" cy="490537"/>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dirty="0"/>
              <a:pPr lvl="0" indent="0" algn="r"/>
              <a:t>58</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1048590" name="内容占位符 2"/>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2025/5/13</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pPr>
              <a:defRPr/>
            </a:pPr>
            <a:endParaRPr lang="zh-CN" altLang="en-US" sz="1200">
              <a:solidFill>
                <a:schemeClr val="tx1">
                  <a:tint val="75000"/>
                </a:schemeClr>
              </a:solidFill>
            </a:endParaRPr>
          </a:p>
        </p:txBody>
      </p:sp>
      <p:sp>
        <p:nvSpPr>
          <p:cNvPr id="3" name="页脚占位符 2"/>
          <p:cNvSpPr>
            <a:spLocks noGrp="1"/>
          </p:cNvSpPr>
          <p:nvPr>
            <p:ph type="ftr" sz="quarter" idx="11"/>
          </p:nvPr>
        </p:nvSpPr>
        <p:spPr/>
        <p:txBody>
          <a:bodyPr/>
          <a:lstStyle/>
          <a:p>
            <a:pPr>
              <a:defRPr/>
            </a:pPr>
            <a:endParaRPr lang="zh-CN" altLang="en-US"/>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Calibri" panose="020F0502020204030204" pitchFamily="34" charset="0"/>
                <a:ea typeface="宋体" panose="02010600030101010101" pitchFamily="2" charset="-122"/>
                <a:cs typeface="+mn-cs"/>
              </a:rPr>
              <a:pPr lvl="0" eaLnBrk="1" fontAlgn="base" hangingPunct="1"/>
              <a:t>‹#›</a:t>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notesSlide" Target="../notesSlides/notesSlide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1048612" name="内容占位符 2"/>
          <p:cNvSpPr>
            <a:spLocks noGrp="1"/>
          </p:cNvSpPr>
          <p:nvPr>
            <p:ph idx="1"/>
          </p:nvPr>
        </p:nvSpPr>
        <p:spPr>
          <a:xfrm>
            <a:off x="4667240" y="1214423"/>
            <a:ext cx="5500726" cy="5081495"/>
          </a:xfrm>
        </p:spPr>
        <p:txBody>
          <a:bodyPr>
            <a:noAutofit/>
          </a:bodyPr>
          <a:lstStyle/>
          <a:p>
            <a:pPr eaLnBrk="0" hangingPunct="0">
              <a:lnSpc>
                <a:spcPct val="150000"/>
              </a:lnSpc>
              <a:spcBef>
                <a:spcPts val="0"/>
              </a:spcBef>
            </a:pPr>
            <a:r>
              <a:rPr lang="zh-CN" altLang="en-US" sz="2000" dirty="0">
                <a:latin typeface="微软雅黑" pitchFamily="34" charset="-122"/>
                <a:ea typeface="微软雅黑" pitchFamily="34" charset="-122"/>
              </a:rPr>
              <a:t>基本情况</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 </a:t>
            </a:r>
            <a:r>
              <a:rPr lang="en-US" altLang="zh-CN" sz="2000" dirty="0">
                <a:latin typeface="微软雅黑" panose="020B0503020204020204" pitchFamily="34" charset="-122"/>
                <a:ea typeface="微软雅黑" panose="020B0503020204020204" pitchFamily="34" charset="-122"/>
              </a:rPr>
              <a:t> </a:t>
            </a:r>
            <a:r>
              <a:rPr lang="zh-CN" altLang="zh-CN" sz="2000" dirty="0">
                <a:latin typeface="微软雅黑" panose="020B0503020204020204" pitchFamily="34" charset="-122"/>
                <a:ea typeface="微软雅黑" panose="020B0503020204020204" pitchFamily="34" charset="-122"/>
              </a:rPr>
              <a:t>毕业于北京大学药学院</a:t>
            </a:r>
          </a:p>
          <a:p>
            <a:pPr eaLnBrk="0" hangingPunct="0">
              <a:lnSpc>
                <a:spcPct val="150000"/>
              </a:lnSpc>
              <a:spcBef>
                <a:spcPts val="0"/>
              </a:spcBef>
              <a:buNone/>
            </a:pPr>
            <a:r>
              <a:rPr lang="en-US" altLang="zh-CN" sz="2000" dirty="0">
                <a:latin typeface="微软雅黑" panose="020B0503020204020204" pitchFamily="34" charset="-122"/>
                <a:ea typeface="微软雅黑" panose="020B0503020204020204" pitchFamily="34" charset="-122"/>
              </a:rPr>
              <a:t>   2010</a:t>
            </a:r>
            <a:r>
              <a:rPr lang="zh-CN" altLang="zh-CN" sz="2000" dirty="0">
                <a:latin typeface="微软雅黑" panose="020B0503020204020204" pitchFamily="34" charset="-122"/>
                <a:ea typeface="微软雅黑" panose="020B0503020204020204" pitchFamily="34" charset="-122"/>
              </a:rPr>
              <a:t>年参加卫生部临床药师基地内分泌专业的培训</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2012</a:t>
            </a:r>
            <a:r>
              <a:rPr lang="zh-CN" altLang="zh-CN" sz="2000" dirty="0">
                <a:latin typeface="微软雅黑" panose="020B0503020204020204" pitchFamily="34" charset="-122"/>
                <a:ea typeface="微软雅黑" panose="020B0503020204020204" pitchFamily="34" charset="-122"/>
              </a:rPr>
              <a:t>年取得卫生部临床药师培训基地内分泌专业带教资格</a:t>
            </a:r>
            <a:endParaRPr lang="en-US" altLang="zh-CN" sz="2400" dirty="0">
              <a:latin typeface="微软雅黑" pitchFamily="34" charset="-122"/>
              <a:ea typeface="微软雅黑"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临床药学内分泌专业</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学术成就</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参与编写、校对及翻译多部书籍，</a:t>
            </a:r>
            <a:r>
              <a:rPr lang="zh-CN" altLang="en-US" sz="2000" dirty="0">
                <a:latin typeface="微软雅黑" panose="020B0503020204020204" pitchFamily="34" charset="-122"/>
                <a:ea typeface="微软雅黑" panose="020B0503020204020204" pitchFamily="34" charset="-122"/>
              </a:rPr>
              <a:t>核心期刊发表文章</a:t>
            </a:r>
            <a:r>
              <a:rPr lang="en-US" altLang="zh-CN" sz="2000" dirty="0">
                <a:latin typeface="微软雅黑" panose="020B0503020204020204" pitchFamily="34" charset="-122"/>
                <a:ea typeface="微软雅黑" panose="020B0503020204020204" pitchFamily="34" charset="-122"/>
              </a:rPr>
              <a:t>3</a:t>
            </a:r>
            <a:r>
              <a:rPr lang="en-US" altLang="zh-CN" sz="2000">
                <a:latin typeface="微软雅黑" panose="020B0503020204020204" pitchFamily="34" charset="-122"/>
                <a:ea typeface="微软雅黑" panose="020B0503020204020204" pitchFamily="34" charset="-122"/>
              </a:rPr>
              <a:t>0</a:t>
            </a:r>
            <a:r>
              <a:rPr lang="zh-CN" altLang="en-US" sz="2000" dirty="0">
                <a:latin typeface="微软雅黑" panose="020B0503020204020204" pitchFamily="34" charset="-122"/>
                <a:ea typeface="微软雅黑" panose="020B0503020204020204" pitchFamily="34" charset="-122"/>
              </a:rPr>
              <a:t>篇</a:t>
            </a:r>
            <a:endParaRPr lang="en-US" altLang="zh-CN" sz="2400" dirty="0">
              <a:latin typeface="微软雅黑" pitchFamily="34" charset="-122"/>
              <a:ea typeface="微软雅黑" pitchFamily="34" charset="-122"/>
            </a:endParaRPr>
          </a:p>
          <a:p>
            <a:r>
              <a:rPr lang="zh-CN" altLang="en-US" sz="2000" dirty="0">
                <a:latin typeface="微软雅黑" panose="020B0503020204020204" pitchFamily="34" charset="-122"/>
                <a:ea typeface="微软雅黑" panose="020B0503020204020204" pitchFamily="34" charset="-122"/>
              </a:rPr>
              <a:t>学术兼职</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中国垂体腺瘤协作组委员</a:t>
            </a:r>
            <a:endParaRPr lang="en-US" altLang="zh-CN" sz="2000" dirty="0">
              <a:latin typeface="微软雅黑" panose="020B0503020204020204" pitchFamily="34" charset="-122"/>
              <a:ea typeface="微软雅黑" panose="020B0503020204020204" pitchFamily="34" charset="-122"/>
            </a:endParaRPr>
          </a:p>
        </p:txBody>
      </p:sp>
      <p:sp>
        <p:nvSpPr>
          <p:cNvPr id="1048614" name="TextBox 5"/>
          <p:cNvSpPr txBox="1"/>
          <p:nvPr/>
        </p:nvSpPr>
        <p:spPr>
          <a:xfrm>
            <a:off x="1988315" y="4581128"/>
            <a:ext cx="2357454" cy="923330"/>
          </a:xfrm>
          <a:prstGeom prst="rect">
            <a:avLst/>
          </a:prstGeom>
          <a:noFill/>
          <a:ln w="9525">
            <a:solidFill>
              <a:schemeClr val="tx1"/>
            </a:solidFill>
          </a:ln>
        </p:spPr>
        <p:txBody>
          <a:bodyPr wrap="square" rtlCol="0">
            <a:spAutoFit/>
          </a:bodyPr>
          <a:lstStyle/>
          <a:p>
            <a:r>
              <a:rPr lang="zh-CN" altLang="en-US" dirty="0"/>
              <a:t>姓名：唐彦</a:t>
            </a:r>
            <a:endParaRPr lang="en-US" altLang="zh-CN" dirty="0"/>
          </a:p>
          <a:p>
            <a:r>
              <a:rPr lang="zh-CN" altLang="en-US" dirty="0"/>
              <a:t>职务：副主任药师</a:t>
            </a:r>
            <a:endParaRPr lang="en-US" altLang="zh-CN" dirty="0"/>
          </a:p>
          <a:p>
            <a:endParaRPr lang="zh-CN" altLang="en-US" dirty="0"/>
          </a:p>
        </p:txBody>
      </p:sp>
      <p:pic>
        <p:nvPicPr>
          <p:cNvPr id="6" name="图片 2" descr="唐彦-1.jpg"/>
          <p:cNvPicPr>
            <a:picLocks noChangeAspect="1"/>
          </p:cNvPicPr>
          <p:nvPr/>
        </p:nvPicPr>
        <p:blipFill>
          <a:blip r:embed="rId2" cstate="print"/>
          <a:stretch>
            <a:fillRect/>
          </a:stretch>
        </p:blipFill>
        <p:spPr>
          <a:xfrm>
            <a:off x="2095472" y="1340768"/>
            <a:ext cx="1928826" cy="2496758"/>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238348" y="1785926"/>
            <a:ext cx="8034116" cy="1427050"/>
          </a:xfrm>
        </p:spPr>
        <p:txBody>
          <a:bodyPr>
            <a:normAutofit/>
          </a:bodyPr>
          <a:lstStyle/>
          <a:p>
            <a:r>
              <a:rPr lang="zh-CN" altLang="en-US" sz="4800" b="1" dirty="0">
                <a:solidFill>
                  <a:schemeClr val="accent1">
                    <a:lumMod val="50000"/>
                  </a:schemeClr>
                </a:solidFill>
                <a:latin typeface="微软雅黑" panose="020B0503020204020204" pitchFamily="34" charset="-122"/>
                <a:ea typeface="微软雅黑" panose="020B0503020204020204" pitchFamily="34" charset="-122"/>
              </a:rPr>
              <a:t>糖尿病药物处方审核要点</a:t>
            </a:r>
          </a:p>
        </p:txBody>
      </p:sp>
      <p:sp>
        <p:nvSpPr>
          <p:cNvPr id="1048616" name="副标题 2"/>
          <p:cNvSpPr>
            <a:spLocks noGrp="1"/>
          </p:cNvSpPr>
          <p:nvPr>
            <p:ph type="subTitle" idx="1"/>
          </p:nvPr>
        </p:nvSpPr>
        <p:spPr>
          <a:xfrm>
            <a:off x="3952860" y="4429132"/>
            <a:ext cx="6400800" cy="1643074"/>
          </a:xfrm>
        </p:spPr>
        <p:txBody>
          <a:bodyPr>
            <a:normAutofit/>
          </a:bodyPr>
          <a:lstStyle/>
          <a:p>
            <a:pPr lvl="0"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唐彦</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smtClean="0">
                <a:latin typeface="黑体"/>
                <a:ea typeface="黑体"/>
                <a:cs typeface="黑体"/>
              </a:rPr>
              <a:t>2025-5-17</a:t>
            </a:r>
            <a:endParaRPr lang="en-US" altLang="zh-CN" sz="3200" dirty="0">
              <a:latin typeface="黑体"/>
              <a:ea typeface="黑体"/>
              <a:cs typeface="黑体"/>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ea typeface="微软雅黑" panose="020B0503020204020204" pitchFamily="34" charset="-122"/>
                <a:cs typeface="Times New Roman" panose="02020603050405020304" pitchFamily="18" charset="0"/>
              </a:rPr>
              <a:t>中国</a:t>
            </a:r>
            <a:r>
              <a:rPr lang="en-US" altLang="zh-CN" sz="3200" b="1" dirty="0">
                <a:ea typeface="微软雅黑" panose="020B0503020204020204" pitchFamily="34" charset="-122"/>
                <a:cs typeface="Times New Roman" panose="02020603050405020304" pitchFamily="18" charset="0"/>
              </a:rPr>
              <a:t>2</a:t>
            </a:r>
            <a:r>
              <a:rPr lang="zh-CN" altLang="en-US" sz="3200" b="1" dirty="0">
                <a:ea typeface="微软雅黑" panose="020B0503020204020204" pitchFamily="34" charset="-122"/>
                <a:cs typeface="Times New Roman" panose="02020603050405020304" pitchFamily="18" charset="0"/>
              </a:rPr>
              <a:t>型糖尿病流行病学</a:t>
            </a:r>
          </a:p>
        </p:txBody>
      </p:sp>
      <p:pic>
        <p:nvPicPr>
          <p:cNvPr id="4" name="图片 3"/>
          <p:cNvPicPr>
            <a:picLocks noChangeAspect="1"/>
          </p:cNvPicPr>
          <p:nvPr/>
        </p:nvPicPr>
        <p:blipFill>
          <a:blip r:embed="rId2"/>
          <a:stretch>
            <a:fillRect/>
          </a:stretch>
        </p:blipFill>
        <p:spPr>
          <a:xfrm>
            <a:off x="1847529" y="2060848"/>
            <a:ext cx="8685273" cy="3528392"/>
          </a:xfrm>
          <a:prstGeom prst="rect">
            <a:avLst/>
          </a:prstGeom>
        </p:spPr>
      </p:pic>
      <p:sp>
        <p:nvSpPr>
          <p:cNvPr id="5"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
        <p:nvSpPr>
          <p:cNvPr id="3" name="文本框 2"/>
          <p:cNvSpPr txBox="1"/>
          <p:nvPr/>
        </p:nvSpPr>
        <p:spPr>
          <a:xfrm>
            <a:off x="2063552" y="1179269"/>
            <a:ext cx="7704856"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我国糖尿病患病率不断上升，</a:t>
            </a:r>
            <a:r>
              <a:rPr lang="en-US" altLang="zh-CN" sz="2400" dirty="0">
                <a:latin typeface="微软雅黑" panose="020B0503020204020204" pitchFamily="34" charset="-122"/>
                <a:ea typeface="微软雅黑" panose="020B0503020204020204" pitchFamily="34" charset="-122"/>
              </a:rPr>
              <a:t>2015</a:t>
            </a:r>
            <a:r>
              <a:rPr lang="zh-CN" altLang="en-US" sz="2400" dirty="0">
                <a:latin typeface="微软雅黑" panose="020B0503020204020204" pitchFamily="34" charset="-122"/>
                <a:ea typeface="微软雅黑" panose="020B0503020204020204" pitchFamily="34" charset="-122"/>
              </a:rPr>
              <a:t>至</a:t>
            </a:r>
            <a:r>
              <a:rPr lang="en-US" altLang="zh-CN" sz="2400" dirty="0">
                <a:latin typeface="微软雅黑" panose="020B0503020204020204" pitchFamily="34" charset="-122"/>
                <a:ea typeface="微软雅黑" panose="020B0503020204020204" pitchFamily="34" charset="-122"/>
              </a:rPr>
              <a:t>2017</a:t>
            </a:r>
            <a:r>
              <a:rPr lang="zh-CN" altLang="en-US" sz="2400" dirty="0">
                <a:latin typeface="微软雅黑" panose="020B0503020204020204" pitchFamily="34" charset="-122"/>
                <a:ea typeface="微软雅黑" panose="020B0503020204020204" pitchFamily="34" charset="-122"/>
              </a:rPr>
              <a:t>年达到</a:t>
            </a:r>
            <a:r>
              <a:rPr lang="en-US" altLang="zh-CN" sz="2400" dirty="0">
                <a:latin typeface="微软雅黑" panose="020B0503020204020204" pitchFamily="34" charset="-122"/>
                <a:ea typeface="微软雅黑" panose="020B0503020204020204" pitchFamily="34" charset="-122"/>
              </a:rPr>
              <a:t>11.2%</a:t>
            </a:r>
            <a:endParaRPr lang="zh-CN" altLang="en-US" sz="2400" dirty="0">
              <a:latin typeface="微软雅黑" panose="020B0503020204020204" pitchFamily="34" charset="-122"/>
              <a:ea typeface="微软雅黑" panose="020B0503020204020204" pitchFamily="34" charset="-122"/>
            </a:endParaRPr>
          </a:p>
        </p:txBody>
      </p:sp>
      <p:sp>
        <p:nvSpPr>
          <p:cNvPr id="7" name="椭圆 6"/>
          <p:cNvSpPr/>
          <p:nvPr/>
        </p:nvSpPr>
        <p:spPr>
          <a:xfrm>
            <a:off x="5879976" y="4293096"/>
            <a:ext cx="504056" cy="21602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006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ea typeface="微软雅黑" panose="020B0503020204020204" pitchFamily="34" charset="-122"/>
                <a:cs typeface="Times New Roman" panose="02020603050405020304" pitchFamily="18" charset="0"/>
              </a:rPr>
              <a:t>中国半数以上糖尿病患者伴有并发症</a:t>
            </a:r>
            <a:endParaRPr lang="zh-CN" altLang="en-US" sz="3200" dirty="0"/>
          </a:p>
        </p:txBody>
      </p:sp>
      <p:sp>
        <p:nvSpPr>
          <p:cNvPr id="11266" name="内容占位符 2"/>
          <p:cNvSpPr>
            <a:spLocks noGrp="1"/>
          </p:cNvSpPr>
          <p:nvPr>
            <p:ph idx="1"/>
          </p:nvPr>
        </p:nvSpPr>
        <p:spPr>
          <a:xfrm>
            <a:off x="1952625" y="1357313"/>
            <a:ext cx="8358188" cy="4768850"/>
          </a:xfrm>
          <a:ln/>
        </p:spPr>
        <p:txBody>
          <a:bodyPr vert="horz" wrap="square" lIns="91440" tIns="45720" rIns="91440" bIns="45720" rtlCol="0" anchor="t">
            <a:normAutofit/>
          </a:bodyPr>
          <a:lstStyle/>
          <a:p>
            <a:pPr>
              <a:buFont typeface="Wingdings" panose="05000000000000000000" pitchFamily="2" charset="2"/>
              <a:buChar char="Ø"/>
            </a:pPr>
            <a:r>
              <a:rPr lang="en-US" altLang="zh-CN" sz="2000" dirty="0">
                <a:latin typeface="微软雅黑" panose="020B0503020204020204" pitchFamily="34" charset="-122"/>
                <a:ea typeface="微软雅黑" panose="020B0503020204020204" pitchFamily="34" charset="-122"/>
              </a:rPr>
              <a:t>2009-2012</a:t>
            </a:r>
            <a:r>
              <a:rPr lang="zh-CN" altLang="en-US" sz="2000" dirty="0">
                <a:latin typeface="微软雅黑" panose="020B0503020204020204" pitchFamily="34" charset="-122"/>
                <a:ea typeface="微软雅黑" panose="020B0503020204020204" pitchFamily="34" charset="-122"/>
              </a:rPr>
              <a:t>年“糖化血红蛋白监测网”数据调查显示，半数以上患者至少存在</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种合并症</a:t>
            </a:r>
            <a:endParaRPr lang="en-US" altLang="zh-CN" sz="2000"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sz="2000" dirty="0">
                <a:latin typeface="微软雅黑" panose="020B0503020204020204" pitchFamily="34" charset="-122"/>
                <a:ea typeface="微软雅黑" panose="020B0503020204020204" pitchFamily="34" charset="-122"/>
              </a:rPr>
              <a:t>2006-2012</a:t>
            </a:r>
            <a:r>
              <a:rPr lang="zh-CN" altLang="en-US" sz="2000" dirty="0">
                <a:latin typeface="微软雅黑" panose="020B0503020204020204" pitchFamily="34" charset="-122"/>
                <a:ea typeface="微软雅黑" panose="020B0503020204020204" pitchFamily="34" charset="-122"/>
              </a:rPr>
              <a:t>年对</a:t>
            </a:r>
            <a:r>
              <a:rPr lang="en-US" altLang="zh-CN" sz="2000" dirty="0">
                <a:latin typeface="微软雅黑" panose="020B0503020204020204" pitchFamily="34" charset="-122"/>
                <a:ea typeface="微软雅黑" panose="020B0503020204020204" pitchFamily="34" charset="-122"/>
              </a:rPr>
              <a:t>14,289</a:t>
            </a:r>
            <a:r>
              <a:rPr lang="zh-CN" altLang="en-US" sz="2000" dirty="0">
                <a:latin typeface="微软雅黑" panose="020B0503020204020204" pitchFamily="34" charset="-122"/>
                <a:ea typeface="微软雅黑" panose="020B0503020204020204" pitchFamily="34" charset="-122"/>
              </a:rPr>
              <a:t>例</a:t>
            </a:r>
            <a:r>
              <a:rPr lang="en-US" altLang="zh-CN" sz="2000" dirty="0">
                <a:latin typeface="微软雅黑" panose="020B0503020204020204" pitchFamily="34" charset="-122"/>
                <a:ea typeface="微软雅黑" panose="020B0503020204020204" pitchFamily="34" charset="-122"/>
              </a:rPr>
              <a:t>T2DM</a:t>
            </a:r>
            <a:r>
              <a:rPr lang="zh-CN" altLang="en-US" sz="2000" dirty="0">
                <a:latin typeface="微软雅黑" panose="020B0503020204020204" pitchFamily="34" charset="-122"/>
                <a:ea typeface="微软雅黑" panose="020B0503020204020204" pitchFamily="34" charset="-122"/>
              </a:rPr>
              <a:t>住院患者的调查显示，糖尿病并发症较为普遍</a:t>
            </a: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1800" dirty="0">
              <a:latin typeface="微软雅黑" panose="020B0503020204020204" pitchFamily="34" charset="-122"/>
              <a:ea typeface="微软雅黑" panose="020B0503020204020204" pitchFamily="34" charset="-122"/>
            </a:endParaRPr>
          </a:p>
        </p:txBody>
      </p:sp>
      <p:pic>
        <p:nvPicPr>
          <p:cNvPr id="4" name="图片 10" descr="QQ截图20101206001443.png"/>
          <p:cNvPicPr>
            <a:picLocks noChangeAspect="1"/>
          </p:cNvPicPr>
          <p:nvPr/>
        </p:nvPicPr>
        <p:blipFill>
          <a:blip r:embed="rId2"/>
          <a:stretch>
            <a:fillRect/>
          </a:stretch>
        </p:blipFill>
        <p:spPr>
          <a:xfrm>
            <a:off x="2197894" y="2852936"/>
            <a:ext cx="7867650" cy="314325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老年人常常同时患有多种慢性疾病</a:t>
            </a:r>
            <a:endParaRPr lang="zh-CN" altLang="en-US" sz="3200" dirty="0"/>
          </a:p>
        </p:txBody>
      </p:sp>
      <p:sp>
        <p:nvSpPr>
          <p:cNvPr id="11266" name="内容占位符 2"/>
          <p:cNvSpPr>
            <a:spLocks noGrp="1"/>
          </p:cNvSpPr>
          <p:nvPr>
            <p:ph idx="1"/>
          </p:nvPr>
        </p:nvSpPr>
        <p:spPr>
          <a:xfrm>
            <a:off x="767408" y="1268760"/>
            <a:ext cx="10657184" cy="4768850"/>
          </a:xfrm>
          <a:ln/>
        </p:spPr>
        <p:txBody>
          <a:bodyPr vert="horz" wrap="square" lIns="91440" tIns="45720" rIns="91440" bIns="45720" rtlCol="0" anchor="t">
            <a:normAutofit/>
          </a:bodyPr>
          <a:lstStyle/>
          <a:p>
            <a:pPr>
              <a:lnSpc>
                <a:spcPct val="150000"/>
              </a:lnSpc>
              <a:buFont typeface="Wingdings" panose="05000000000000000000" pitchFamily="2" charset="2"/>
              <a:buChar char="Ø"/>
            </a:pPr>
            <a:r>
              <a:rPr lang="zh-CN" altLang="en-US" sz="2000" dirty="0">
                <a:solidFill>
                  <a:srgbClr val="FF0000"/>
                </a:solidFill>
                <a:latin typeface="微软雅黑" panose="020B0503020204020204" pitchFamily="34" charset="-122"/>
                <a:ea typeface="微软雅黑" panose="020B0503020204020204" pitchFamily="34" charset="-122"/>
              </a:rPr>
              <a:t>老年人多病共存，联合用药比例高</a:t>
            </a:r>
          </a:p>
          <a:p>
            <a:pPr lvl="1">
              <a:lnSpc>
                <a:spcPct val="150000"/>
              </a:lnSpc>
            </a:pPr>
            <a:r>
              <a:rPr lang="zh-CN" altLang="en-US" sz="1800" dirty="0">
                <a:latin typeface="微软雅黑" panose="020B0503020204020204" pitchFamily="34" charset="-122"/>
                <a:ea typeface="微软雅黑" panose="020B0503020204020204" pitchFamily="34" charset="-122"/>
              </a:rPr>
              <a:t>美国：老年人</a:t>
            </a:r>
            <a:r>
              <a:rPr lang="zh-CN" altLang="en-US" sz="1800" dirty="0">
                <a:solidFill>
                  <a:srgbClr val="C00000"/>
                </a:solidFill>
                <a:latin typeface="微软雅黑" panose="020B0503020204020204" pitchFamily="34" charset="-122"/>
                <a:ea typeface="微软雅黑" panose="020B0503020204020204" pitchFamily="34" charset="-122"/>
              </a:rPr>
              <a:t>平均用药</a:t>
            </a:r>
            <a:r>
              <a:rPr lang="en-US" altLang="zh-CN" sz="1800" dirty="0">
                <a:solidFill>
                  <a:srgbClr val="C00000"/>
                </a:solidFill>
                <a:latin typeface="微软雅黑" panose="020B0503020204020204" pitchFamily="34" charset="-122"/>
                <a:ea typeface="微软雅黑" panose="020B0503020204020204" pitchFamily="34" charset="-122"/>
              </a:rPr>
              <a:t>10</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65</a:t>
            </a:r>
            <a:r>
              <a:rPr lang="zh-CN" altLang="en-US" sz="1800" dirty="0">
                <a:latin typeface="微软雅黑" panose="020B0503020204020204" pitchFamily="34" charset="-122"/>
                <a:ea typeface="微软雅黑" panose="020B0503020204020204" pitchFamily="34" charset="-122"/>
              </a:rPr>
              <a:t>岁以上女性患者中</a:t>
            </a:r>
            <a:r>
              <a:rPr lang="en-US" altLang="zh-CN" sz="1800" dirty="0">
                <a:latin typeface="微软雅黑" panose="020B0503020204020204" pitchFamily="34" charset="-122"/>
                <a:ea typeface="微软雅黑" panose="020B0503020204020204" pitchFamily="34" charset="-122"/>
              </a:rPr>
              <a:t>28%</a:t>
            </a:r>
            <a:r>
              <a:rPr lang="zh-CN" altLang="en-US" sz="1800" dirty="0">
                <a:latin typeface="微软雅黑" panose="020B0503020204020204" pitchFamily="34" charset="-122"/>
                <a:ea typeface="微软雅黑" panose="020B0503020204020204" pitchFamily="34" charset="-122"/>
              </a:rPr>
              <a:t>的人群用药超过</a:t>
            </a:r>
            <a:r>
              <a:rPr lang="en-US" altLang="zh-CN" sz="1800" dirty="0">
                <a:latin typeface="微软雅黑" panose="020B0503020204020204" pitchFamily="34" charset="-122"/>
                <a:ea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rPr>
              <a:t>种，</a:t>
            </a:r>
            <a:r>
              <a:rPr lang="en-US" altLang="zh-CN" sz="1800" dirty="0">
                <a:latin typeface="微软雅黑" panose="020B0503020204020204" pitchFamily="34" charset="-122"/>
                <a:ea typeface="微软雅黑" panose="020B0503020204020204" pitchFamily="34" charset="-122"/>
              </a:rPr>
              <a:t>12%</a:t>
            </a:r>
            <a:r>
              <a:rPr lang="zh-CN" altLang="en-US" sz="1800" dirty="0">
                <a:latin typeface="微软雅黑" panose="020B0503020204020204" pitchFamily="34" charset="-122"/>
                <a:ea typeface="微软雅黑" panose="020B0503020204020204" pitchFamily="34" charset="-122"/>
              </a:rPr>
              <a:t>超过</a:t>
            </a:r>
            <a:r>
              <a:rPr lang="en-US" altLang="zh-CN" sz="1800" dirty="0">
                <a:latin typeface="微软雅黑" panose="020B0503020204020204" pitchFamily="34" charset="-122"/>
                <a:ea typeface="微软雅黑" panose="020B0503020204020204" pitchFamily="34" charset="-122"/>
              </a:rPr>
              <a:t>10</a:t>
            </a:r>
            <a:r>
              <a:rPr lang="zh-CN" altLang="en-US" sz="1800" dirty="0">
                <a:latin typeface="微软雅黑" panose="020B0503020204020204" pitchFamily="34" charset="-122"/>
                <a:ea typeface="微软雅黑" panose="020B0503020204020204" pitchFamily="34" charset="-122"/>
              </a:rPr>
              <a:t>种；</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欧洲：半数</a:t>
            </a:r>
            <a:r>
              <a:rPr lang="en-US" altLang="zh-CN" sz="1800" dirty="0">
                <a:latin typeface="微软雅黑" panose="020B0503020204020204" pitchFamily="34" charset="-122"/>
                <a:ea typeface="微软雅黑" panose="020B0503020204020204" pitchFamily="34" charset="-122"/>
              </a:rPr>
              <a:t>80</a:t>
            </a:r>
            <a:r>
              <a:rPr lang="zh-CN" altLang="en-US" sz="1800" dirty="0">
                <a:latin typeface="微软雅黑" panose="020B0503020204020204" pitchFamily="34" charset="-122"/>
                <a:ea typeface="微软雅黑" panose="020B0503020204020204" pitchFamily="34" charset="-122"/>
              </a:rPr>
              <a:t>岁的老年人群用药</a:t>
            </a:r>
            <a:r>
              <a:rPr lang="zh-CN" altLang="en-US" sz="1800" dirty="0">
                <a:solidFill>
                  <a:srgbClr val="C00000"/>
                </a:solidFill>
                <a:latin typeface="微软雅黑" panose="020B0503020204020204" pitchFamily="34" charset="-122"/>
                <a:ea typeface="微软雅黑" panose="020B0503020204020204" pitchFamily="34" charset="-122"/>
              </a:rPr>
              <a:t>超过</a:t>
            </a:r>
            <a:r>
              <a:rPr lang="en-US" altLang="zh-CN" sz="1800" dirty="0">
                <a:solidFill>
                  <a:srgbClr val="C00000"/>
                </a:solidFill>
                <a:latin typeface="微软雅黑" panose="020B0503020204020204" pitchFamily="34" charset="-122"/>
                <a:ea typeface="微软雅黑" panose="020B0503020204020204" pitchFamily="34" charset="-122"/>
              </a:rPr>
              <a:t>6</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韩国：服用</a:t>
            </a:r>
            <a:r>
              <a:rPr lang="en-US" altLang="zh-CN" sz="1800" dirty="0">
                <a:solidFill>
                  <a:srgbClr val="C00000"/>
                </a:solidFill>
                <a:latin typeface="微软雅黑" panose="020B0503020204020204" pitchFamily="34" charset="-122"/>
                <a:ea typeface="微软雅黑" panose="020B0503020204020204" pitchFamily="34" charset="-122"/>
              </a:rPr>
              <a:t>6</a:t>
            </a:r>
            <a:r>
              <a:rPr lang="zh-CN" altLang="en-US" sz="1800"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及以上药物的老年人占</a:t>
            </a:r>
            <a:r>
              <a:rPr lang="en-US" altLang="zh-CN" sz="1800" dirty="0">
                <a:latin typeface="微软雅黑" panose="020B0503020204020204" pitchFamily="34" charset="-122"/>
                <a:ea typeface="微软雅黑" panose="020B0503020204020204" pitchFamily="34" charset="-122"/>
              </a:rPr>
              <a:t>86.4%</a:t>
            </a:r>
            <a:r>
              <a:rPr lang="zh-CN" altLang="en-US" sz="1800" dirty="0">
                <a:latin typeface="微软雅黑" panose="020B0503020204020204" pitchFamily="34" charset="-122"/>
                <a:ea typeface="微软雅黑" panose="020B0503020204020204" pitchFamily="34" charset="-122"/>
              </a:rPr>
              <a:t>；</a:t>
            </a:r>
            <a:endParaRPr lang="en-US" altLang="zh-CN" sz="1800" dirty="0">
              <a:latin typeface="微软雅黑" panose="020B0503020204020204" pitchFamily="34" charset="-122"/>
              <a:ea typeface="微软雅黑" panose="020B0503020204020204" pitchFamily="34" charset="-122"/>
            </a:endParaRPr>
          </a:p>
          <a:p>
            <a:pPr lvl="1">
              <a:lnSpc>
                <a:spcPct val="150000"/>
              </a:lnSpc>
            </a:pPr>
            <a:r>
              <a:rPr lang="zh-CN" altLang="en-US" sz="1800" dirty="0">
                <a:latin typeface="微软雅黑" panose="020B0503020204020204" pitchFamily="34" charset="-122"/>
                <a:ea typeface="微软雅黑" panose="020B0503020204020204" pitchFamily="34" charset="-122"/>
              </a:rPr>
              <a:t>中国：</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zh-CN" altLang="en-US" sz="1800" dirty="0">
                <a:latin typeface="微软雅黑" panose="020B0503020204020204" pitchFamily="34" charset="-122"/>
                <a:ea typeface="微软雅黑" panose="020B0503020204020204" pitchFamily="34" charset="-122"/>
              </a:rPr>
              <a:t>香港</a:t>
            </a:r>
            <a:r>
              <a:rPr lang="en-US" altLang="zh-CN" sz="1800" dirty="0">
                <a:latin typeface="微软雅黑" panose="020B0503020204020204" pitchFamily="34" charset="-122"/>
                <a:ea typeface="微软雅黑" panose="020B0503020204020204" pitchFamily="34" charset="-122"/>
              </a:rPr>
              <a:t>65%</a:t>
            </a:r>
            <a:r>
              <a:rPr lang="zh-CN" altLang="en-US" sz="1800" dirty="0">
                <a:latin typeface="微软雅黑" panose="020B0503020204020204" pitchFamily="34" charset="-122"/>
                <a:ea typeface="微软雅黑" panose="020B0503020204020204" pitchFamily="34" charset="-122"/>
              </a:rPr>
              <a:t>老年人服用</a:t>
            </a:r>
            <a:r>
              <a:rPr lang="en-US" altLang="zh-CN" sz="1800" dirty="0">
                <a:latin typeface="微软雅黑" panose="020B0503020204020204" pitchFamily="34" charset="-122"/>
                <a:ea typeface="微软雅黑" panose="020B0503020204020204" pitchFamily="34" charset="-122"/>
              </a:rPr>
              <a:t>5</a:t>
            </a:r>
            <a:r>
              <a:rPr lang="zh-CN" altLang="en-US" sz="1800" dirty="0">
                <a:latin typeface="微软雅黑" panose="020B0503020204020204" pitchFamily="34" charset="-122"/>
                <a:ea typeface="微软雅黑" panose="020B0503020204020204" pitchFamily="34" charset="-122"/>
              </a:rPr>
              <a:t>种以上药物，</a:t>
            </a:r>
            <a:r>
              <a:rPr lang="en-US" altLang="zh-CN" sz="1800" dirty="0">
                <a:latin typeface="微软雅黑" panose="020B0503020204020204" pitchFamily="34" charset="-122"/>
                <a:ea typeface="微软雅黑" panose="020B0503020204020204" pitchFamily="34" charset="-122"/>
              </a:rPr>
              <a:t>10.8%</a:t>
            </a:r>
            <a:r>
              <a:rPr lang="zh-CN" altLang="en-US" sz="1800" dirty="0">
                <a:latin typeface="微软雅黑" panose="020B0503020204020204" pitchFamily="34" charset="-122"/>
                <a:ea typeface="微软雅黑" panose="020B0503020204020204" pitchFamily="34" charset="-122"/>
              </a:rPr>
              <a:t>服用</a:t>
            </a:r>
            <a:r>
              <a:rPr lang="en-US" altLang="zh-CN" sz="1800" dirty="0">
                <a:latin typeface="微软雅黑" panose="020B0503020204020204" pitchFamily="34" charset="-122"/>
                <a:ea typeface="微软雅黑" panose="020B0503020204020204" pitchFamily="34" charset="-122"/>
              </a:rPr>
              <a:t>10</a:t>
            </a:r>
            <a:r>
              <a:rPr lang="zh-CN" altLang="en-US" sz="1800" dirty="0">
                <a:latin typeface="微软雅黑" panose="020B0503020204020204" pitchFamily="34" charset="-122"/>
                <a:ea typeface="微软雅黑" panose="020B0503020204020204" pitchFamily="34" charset="-122"/>
              </a:rPr>
              <a:t>种以上药物；</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zh-CN" altLang="en-US" sz="1800" dirty="0">
                <a:latin typeface="微软雅黑" panose="020B0503020204020204" pitchFamily="34" charset="-122"/>
                <a:ea typeface="微软雅黑" panose="020B0503020204020204" pitchFamily="34" charset="-122"/>
              </a:rPr>
              <a:t>我国老年人也多病共存，平均患有</a:t>
            </a:r>
            <a:r>
              <a:rPr lang="en-US" altLang="zh-CN" sz="1800" dirty="0">
                <a:latin typeface="微软雅黑" panose="020B0503020204020204" pitchFamily="34" charset="-122"/>
                <a:ea typeface="微软雅黑" panose="020B0503020204020204" pitchFamily="34" charset="-122"/>
              </a:rPr>
              <a:t>6</a:t>
            </a:r>
            <a:r>
              <a:rPr lang="zh-CN" altLang="en-US" sz="1800" dirty="0">
                <a:latin typeface="微软雅黑" panose="020B0503020204020204" pitchFamily="34" charset="-122"/>
                <a:ea typeface="微软雅黑" panose="020B0503020204020204" pitchFamily="34" charset="-122"/>
              </a:rPr>
              <a:t>种疾病，治疗中常常多药合用，</a:t>
            </a:r>
            <a:r>
              <a:rPr lang="zh-CN" altLang="en-US" sz="1800" b="1" dirty="0">
                <a:solidFill>
                  <a:srgbClr val="C00000"/>
                </a:solidFill>
                <a:latin typeface="微软雅黑" panose="020B0503020204020204" pitchFamily="34" charset="-122"/>
                <a:ea typeface="微软雅黑" panose="020B0503020204020204" pitchFamily="34" charset="-122"/>
              </a:rPr>
              <a:t>平均</a:t>
            </a:r>
            <a:r>
              <a:rPr lang="en-US" altLang="zh-CN" sz="1800" b="1" dirty="0">
                <a:solidFill>
                  <a:srgbClr val="C00000"/>
                </a:solidFill>
                <a:latin typeface="微软雅黑" panose="020B0503020204020204" pitchFamily="34" charset="-122"/>
                <a:ea typeface="微软雅黑" panose="020B0503020204020204" pitchFamily="34" charset="-122"/>
              </a:rPr>
              <a:t>9.1</a:t>
            </a:r>
            <a:r>
              <a:rPr lang="zh-CN" altLang="en-US" sz="1800" b="1" dirty="0">
                <a:solidFill>
                  <a:srgbClr val="C00000"/>
                </a:solidFill>
                <a:latin typeface="微软雅黑" panose="020B0503020204020204" pitchFamily="34" charset="-122"/>
                <a:ea typeface="微软雅黑" panose="020B0503020204020204" pitchFamily="34" charset="-122"/>
              </a:rPr>
              <a:t>种</a:t>
            </a:r>
            <a:r>
              <a:rPr lang="zh-CN" altLang="en-US" sz="1800" dirty="0">
                <a:latin typeface="微软雅黑" panose="020B0503020204020204" pitchFamily="34" charset="-122"/>
                <a:ea typeface="微软雅黑" panose="020B0503020204020204" pitchFamily="34" charset="-122"/>
              </a:rPr>
              <a:t>，多者达</a:t>
            </a:r>
            <a:r>
              <a:rPr lang="en-US" altLang="zh-CN" sz="1800" dirty="0">
                <a:latin typeface="微软雅黑" panose="020B0503020204020204" pitchFamily="34" charset="-122"/>
                <a:ea typeface="微软雅黑" panose="020B0503020204020204" pitchFamily="34" charset="-122"/>
              </a:rPr>
              <a:t>36</a:t>
            </a:r>
            <a:r>
              <a:rPr lang="zh-CN" altLang="en-US" sz="1800" dirty="0">
                <a:latin typeface="微软雅黑" panose="020B0503020204020204" pitchFamily="34" charset="-122"/>
                <a:ea typeface="微软雅黑" panose="020B0503020204020204" pitchFamily="34" charset="-122"/>
              </a:rPr>
              <a:t>种；</a:t>
            </a:r>
            <a:endParaRPr lang="en-US" altLang="zh-CN" sz="1800" dirty="0">
              <a:latin typeface="微软雅黑" panose="020B0503020204020204" pitchFamily="34" charset="-122"/>
              <a:ea typeface="微软雅黑" panose="020B0503020204020204" pitchFamily="34" charset="-122"/>
            </a:endParaRPr>
          </a:p>
          <a:p>
            <a:pPr lvl="2">
              <a:lnSpc>
                <a:spcPct val="150000"/>
              </a:lnSpc>
            </a:pPr>
            <a:r>
              <a:rPr lang="en-US" altLang="zh-CN" sz="1800" dirty="0">
                <a:solidFill>
                  <a:srgbClr val="C00000"/>
                </a:solidFill>
                <a:latin typeface="微软雅黑" panose="020B0503020204020204" pitchFamily="34" charset="-122"/>
                <a:ea typeface="微软雅黑" panose="020B0503020204020204" pitchFamily="34" charset="-122"/>
              </a:rPr>
              <a:t>50%</a:t>
            </a:r>
            <a:r>
              <a:rPr lang="zh-CN" altLang="en-US" sz="1800" dirty="0">
                <a:solidFill>
                  <a:srgbClr val="C00000"/>
                </a:solidFill>
                <a:latin typeface="微软雅黑" panose="020B0503020204020204" pitchFamily="34" charset="-122"/>
                <a:ea typeface="微软雅黑" panose="020B0503020204020204" pitchFamily="34" charset="-122"/>
              </a:rPr>
              <a:t>的老年患者同时使用</a:t>
            </a:r>
            <a:r>
              <a:rPr lang="en-US" altLang="zh-CN" sz="1800" dirty="0">
                <a:solidFill>
                  <a:srgbClr val="C00000"/>
                </a:solidFill>
                <a:latin typeface="微软雅黑" panose="020B0503020204020204" pitchFamily="34" charset="-122"/>
                <a:ea typeface="微软雅黑" panose="020B0503020204020204" pitchFamily="34" charset="-122"/>
              </a:rPr>
              <a:t>3</a:t>
            </a:r>
            <a:r>
              <a:rPr lang="zh-CN" altLang="en-US" sz="1800" dirty="0">
                <a:solidFill>
                  <a:srgbClr val="C00000"/>
                </a:solidFill>
                <a:latin typeface="微软雅黑" panose="020B0503020204020204" pitchFamily="34" charset="-122"/>
                <a:ea typeface="微软雅黑" panose="020B0503020204020204" pitchFamily="34" charset="-122"/>
              </a:rPr>
              <a:t>种药物，服用</a:t>
            </a:r>
            <a:r>
              <a:rPr lang="en-US" altLang="zh-CN" sz="1800" dirty="0">
                <a:solidFill>
                  <a:srgbClr val="C00000"/>
                </a:solidFill>
                <a:latin typeface="微软雅黑" panose="020B0503020204020204" pitchFamily="34" charset="-122"/>
                <a:ea typeface="微软雅黑" panose="020B0503020204020204" pitchFamily="34" charset="-122"/>
              </a:rPr>
              <a:t>4-6</a:t>
            </a:r>
            <a:r>
              <a:rPr lang="zh-CN" altLang="en-US" sz="1800" dirty="0">
                <a:solidFill>
                  <a:srgbClr val="C00000"/>
                </a:solidFill>
                <a:latin typeface="微软雅黑" panose="020B0503020204020204" pitchFamily="34" charset="-122"/>
                <a:ea typeface="微软雅黑" panose="020B0503020204020204" pitchFamily="34" charset="-122"/>
              </a:rPr>
              <a:t>种药物者占</a:t>
            </a:r>
            <a:r>
              <a:rPr lang="en-US" altLang="zh-CN" sz="1800" dirty="0">
                <a:solidFill>
                  <a:srgbClr val="C00000"/>
                </a:solidFill>
                <a:latin typeface="微软雅黑" panose="020B0503020204020204" pitchFamily="34" charset="-122"/>
                <a:ea typeface="微软雅黑" panose="020B0503020204020204" pitchFamily="34" charset="-122"/>
              </a:rPr>
              <a:t>25%</a:t>
            </a:r>
          </a:p>
          <a:p>
            <a:pPr lvl="1">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2095473" y="214291"/>
            <a:ext cx="8472487" cy="796925"/>
          </a:xfrm>
          <a:ln/>
        </p:spPr>
        <p:txBody>
          <a:bodyPr vert="horz" wrap="square" lIns="91440" tIns="45720" rIns="91440" bIns="45720" rtlCol="0" anchor="ctr">
            <a:normAutofit/>
          </a:bodyPr>
          <a:lstStyle/>
          <a:p>
            <a:r>
              <a:rPr lang="zh-CN" altLang="en-US" sz="3200" b="1" dirty="0">
                <a:latin typeface="微软雅黑" panose="020B0503020204020204" pitchFamily="34" charset="-122"/>
                <a:ea typeface="微软雅黑" panose="020B0503020204020204" pitchFamily="34" charset="-122"/>
              </a:rPr>
              <a:t>多药联合治疗增加发生不良药物相互作用风险</a:t>
            </a:r>
          </a:p>
        </p:txBody>
      </p:sp>
      <p:sp>
        <p:nvSpPr>
          <p:cNvPr id="14338" name="内容占位符 2"/>
          <p:cNvSpPr>
            <a:spLocks noGrp="1"/>
          </p:cNvSpPr>
          <p:nvPr>
            <p:ph idx="1"/>
          </p:nvPr>
        </p:nvSpPr>
        <p:spPr>
          <a:xfrm>
            <a:off x="1938339" y="1341439"/>
            <a:ext cx="8485187" cy="498475"/>
          </a:xfrm>
          <a:ln/>
        </p:spPr>
        <p:txBody>
          <a:bodyPr vert="horz" wrap="square" lIns="91440" tIns="45720" rIns="91440" bIns="45720" rtlCol="0" anchor="ctr">
            <a:noAutofit/>
          </a:bodyPr>
          <a:lstStyle/>
          <a:p>
            <a:pPr marL="339725" lvl="1" indent="-339725" algn="ctr">
              <a:lnSpc>
                <a:spcPct val="200000"/>
              </a:lnSpc>
              <a:buFont typeface="Wingdings" panose="05000000000000000000" pitchFamily="2" charset="2"/>
              <a:buChar char="l"/>
            </a:pPr>
            <a:r>
              <a:rPr lang="zh-CN" altLang="en-US" sz="2000" b="1" dirty="0">
                <a:solidFill>
                  <a:srgbClr val="FF0000"/>
                </a:solidFill>
                <a:latin typeface="微软雅黑" panose="020B0503020204020204" pitchFamily="34" charset="-122"/>
                <a:ea typeface="微软雅黑" panose="020B0503020204020204" pitchFamily="34" charset="-122"/>
              </a:rPr>
              <a:t>联合用药品种越多，药物相互作用发生率越高</a:t>
            </a:r>
            <a:endParaRPr lang="en-US" altLang="zh-CN" sz="2000" b="1" dirty="0">
              <a:solidFill>
                <a:srgbClr val="FF0000"/>
              </a:solidFill>
              <a:latin typeface="微软雅黑" panose="020B0503020204020204" pitchFamily="34" charset="-122"/>
              <a:ea typeface="微软雅黑" panose="020B0503020204020204" pitchFamily="34" charset="-122"/>
            </a:endParaRPr>
          </a:p>
        </p:txBody>
      </p:sp>
      <p:sp>
        <p:nvSpPr>
          <p:cNvPr id="14339" name="矩形 4"/>
          <p:cNvSpPr/>
          <p:nvPr/>
        </p:nvSpPr>
        <p:spPr>
          <a:xfrm>
            <a:off x="6384033" y="6025357"/>
            <a:ext cx="3855343" cy="315837"/>
          </a:xfrm>
          <a:prstGeom prst="rect">
            <a:avLst/>
          </a:prstGeom>
          <a:noFill/>
          <a:ln w="9525">
            <a:noFill/>
          </a:ln>
        </p:spPr>
        <p:txBody>
          <a:bodyPr wrap="square" lIns="145143" tIns="72571" rIns="145143" bIns="72571" anchor="t">
            <a:spAutoFit/>
          </a:bodyPr>
          <a:lstStyle/>
          <a:p>
            <a:pPr eaLnBrk="0" hangingPunct="0"/>
            <a:r>
              <a:rPr lang="zh-CN" altLang="en-US" sz="1100" dirty="0">
                <a:latin typeface="Arial" panose="020B0604020202020204" pitchFamily="34" charset="0"/>
                <a:ea typeface="宋体" panose="02010600030101010101" pitchFamily="2" charset="-122"/>
              </a:rPr>
              <a:t>殷立新，张立辉</a:t>
            </a:r>
            <a:r>
              <a:rPr lang="en-US" altLang="zh-CN" sz="1100" dirty="0">
                <a:latin typeface="Arial" panose="020B0604020202020204" pitchFamily="34" charset="0"/>
                <a:ea typeface="宋体" panose="02010600030101010101" pitchFamily="2" charset="-122"/>
              </a:rPr>
              <a:t>. </a:t>
            </a:r>
            <a:r>
              <a:rPr lang="zh-CN" altLang="en-US" sz="1100" dirty="0">
                <a:latin typeface="Arial" panose="020B0604020202020204" pitchFamily="34" charset="0"/>
                <a:ea typeface="宋体" panose="02010600030101010101" pitchFamily="2" charset="-122"/>
              </a:rPr>
              <a:t>特殊人群用药指导丛书</a:t>
            </a:r>
            <a:r>
              <a:rPr lang="en-US" altLang="zh-CN" sz="1100" dirty="0">
                <a:latin typeface="Arial" panose="020B0604020202020204" pitchFamily="34" charset="0"/>
                <a:ea typeface="宋体" panose="02010600030101010101" pitchFamily="2" charset="-122"/>
              </a:rPr>
              <a:t>-</a:t>
            </a:r>
            <a:r>
              <a:rPr lang="zh-CN" altLang="en-US" sz="1100" dirty="0">
                <a:latin typeface="Arial" panose="020B0604020202020204" pitchFamily="34" charset="0"/>
                <a:ea typeface="宋体" panose="02010600030101010101" pitchFamily="2" charset="-122"/>
              </a:rPr>
              <a:t>老年人用药指导</a:t>
            </a:r>
            <a:r>
              <a:rPr lang="en-US" altLang="zh-CN" sz="1100" dirty="0">
                <a:latin typeface="Arial" panose="020B0604020202020204" pitchFamily="34" charset="0"/>
                <a:ea typeface="宋体" panose="02010600030101010101" pitchFamily="2" charset="-122"/>
              </a:rPr>
              <a:t>.    </a:t>
            </a:r>
            <a:endParaRPr lang="zh-CN" altLang="en-US" sz="1100" dirty="0">
              <a:latin typeface="Arial" panose="020B0604020202020204" pitchFamily="34" charset="0"/>
              <a:ea typeface="宋体" panose="02010600030101010101" pitchFamily="2" charset="-122"/>
            </a:endParaRPr>
          </a:p>
        </p:txBody>
      </p:sp>
      <p:sp>
        <p:nvSpPr>
          <p:cNvPr id="14340" name="矩形 12"/>
          <p:cNvSpPr/>
          <p:nvPr/>
        </p:nvSpPr>
        <p:spPr>
          <a:xfrm>
            <a:off x="7524751" y="2428875"/>
            <a:ext cx="2714625" cy="2300288"/>
          </a:xfrm>
          <a:prstGeom prst="rect">
            <a:avLst/>
          </a:prstGeom>
          <a:noFill/>
          <a:ln w="9525">
            <a:noFill/>
          </a:ln>
        </p:spPr>
        <p:txBody>
          <a:bodyPr lIns="145143" tIns="72571" rIns="145143" bIns="72571" anchor="t">
            <a:spAutoFit/>
          </a:bodyPr>
          <a:lstStyle/>
          <a:p>
            <a:pPr marL="339725" lvl="1" indent="-339725" eaLnBrk="0" hangingPunct="0"/>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我国</a:t>
            </a:r>
            <a:r>
              <a:rPr lang="en-US" altLang="zh-CN" sz="2000" b="1" dirty="0">
                <a:latin typeface="微软雅黑" panose="020B0503020204020204" pitchFamily="34" charset="-122"/>
                <a:ea typeface="微软雅黑" panose="020B0503020204020204" pitchFamily="34" charset="-122"/>
              </a:rPr>
              <a:t>40%</a:t>
            </a:r>
            <a:r>
              <a:rPr lang="zh-CN" altLang="en-US" sz="2000" dirty="0">
                <a:latin typeface="微软雅黑" panose="020B0503020204020204" pitchFamily="34" charset="-122"/>
                <a:ea typeface="微软雅黑" panose="020B0503020204020204" pitchFamily="34" charset="-122"/>
              </a:rPr>
              <a:t>卧床老年人</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处于潜在药物相互作</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用危险之中，其中</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en-US" altLang="zh-CN" sz="2000" b="1" dirty="0">
                <a:latin typeface="微软雅黑" panose="020B0503020204020204" pitchFamily="34" charset="-122"/>
                <a:ea typeface="微软雅黑" panose="020B0503020204020204" pitchFamily="34" charset="-122"/>
              </a:rPr>
              <a:t>27%</a:t>
            </a:r>
            <a:r>
              <a:rPr lang="zh-CN" altLang="en-US" sz="2000" dirty="0">
                <a:latin typeface="微软雅黑" panose="020B0503020204020204" pitchFamily="34" charset="-122"/>
                <a:ea typeface="微软雅黑" panose="020B0503020204020204" pitchFamily="34" charset="-122"/>
              </a:rPr>
              <a:t>的老年人处于严</a:t>
            </a:r>
            <a:endParaRPr lang="en-US" altLang="zh-CN" sz="2000" dirty="0">
              <a:latin typeface="微软雅黑" panose="020B0503020204020204" pitchFamily="34" charset="-122"/>
              <a:ea typeface="微软雅黑" panose="020B0503020204020204" pitchFamily="34" charset="-122"/>
            </a:endParaRPr>
          </a:p>
          <a:p>
            <a:pPr marL="339725" lvl="1" indent="-339725" eaLnBrk="0" hangingPunct="0"/>
            <a:r>
              <a:rPr lang="zh-CN" altLang="en-US" sz="2000" dirty="0">
                <a:latin typeface="微软雅黑" panose="020B0503020204020204" pitchFamily="34" charset="-122"/>
                <a:ea typeface="微软雅黑" panose="020B0503020204020204" pitchFamily="34" charset="-122"/>
              </a:rPr>
              <a:t>重危险状态</a:t>
            </a:r>
          </a:p>
          <a:p>
            <a:pPr marL="339725" indent="-339725" eaLnBrk="0" hangingPunct="0">
              <a:buChar char="•"/>
            </a:pP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14341" name="图片 1"/>
          <p:cNvPicPr>
            <a:picLocks noChangeAspect="1"/>
          </p:cNvPicPr>
          <p:nvPr/>
        </p:nvPicPr>
        <p:blipFill>
          <a:blip r:embed="rId2"/>
          <a:stretch>
            <a:fillRect/>
          </a:stretch>
        </p:blipFill>
        <p:spPr>
          <a:xfrm>
            <a:off x="2024064" y="2143126"/>
            <a:ext cx="5214937" cy="3451225"/>
          </a:xfrm>
          <a:prstGeom prst="rect">
            <a:avLst/>
          </a:prstGeom>
          <a:noFill/>
          <a:ln w="9525">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1"/>
            <a:ext cx="7901014" cy="1071563"/>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以患者为中心，药师应该做些什么</a:t>
            </a:r>
          </a:p>
        </p:txBody>
      </p:sp>
      <p:graphicFrame>
        <p:nvGraphicFramePr>
          <p:cNvPr id="4" name="内容占位符 3"/>
          <p:cNvGraphicFramePr>
            <a:graphicFrameLocks noGrp="1"/>
          </p:cNvGraphicFramePr>
          <p:nvPr>
            <p:ph idx="1"/>
          </p:nvPr>
        </p:nvGraphicFramePr>
        <p:xfrm>
          <a:off x="2024034" y="1214422"/>
          <a:ext cx="8358188" cy="4768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处方审核要点</a:t>
            </a:r>
          </a:p>
        </p:txBody>
      </p:sp>
      <p:sp>
        <p:nvSpPr>
          <p:cNvPr id="11266" name="内容占位符 2"/>
          <p:cNvSpPr>
            <a:spLocks noGrp="1"/>
          </p:cNvSpPr>
          <p:nvPr>
            <p:ph idx="1"/>
          </p:nvPr>
        </p:nvSpPr>
        <p:spPr>
          <a:xfrm>
            <a:off x="1199456" y="1214423"/>
            <a:ext cx="10153128" cy="4911741"/>
          </a:xfrm>
          <a:ln/>
        </p:spPr>
        <p:txBody>
          <a:bodyPr vert="horz" wrap="square" lIns="91440" tIns="45720" rIns="91440" bIns="45720" rtlCol="0" anchor="t">
            <a:normAutofit fontScale="25000" lnSpcReduction="20000"/>
          </a:bodyPr>
          <a:lstStyle/>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用法用量</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用药剂量：单次剂量、用药频次、日用药总量、医保疗程</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用法：每周服用、</a:t>
            </a:r>
            <a:r>
              <a:rPr lang="en-US" altLang="zh-CN" sz="8000" dirty="0" err="1">
                <a:latin typeface="微软雅黑" pitchFamily="34" charset="-122"/>
                <a:ea typeface="微软雅黑" pitchFamily="34" charset="-122"/>
              </a:rPr>
              <a:t>mg→g</a:t>
            </a:r>
            <a:r>
              <a:rPr lang="zh-CN" altLang="en-US" sz="8000" dirty="0">
                <a:latin typeface="微软雅黑" pitchFamily="34" charset="-122"/>
                <a:ea typeface="微软雅黑" pitchFamily="34" charset="-122"/>
              </a:rPr>
              <a:t>、</a:t>
            </a:r>
            <a:r>
              <a:rPr lang="en-US" altLang="zh-CN" sz="8000" dirty="0">
                <a:latin typeface="微软雅黑" pitchFamily="34" charset="-122"/>
                <a:ea typeface="微软雅黑" pitchFamily="34" charset="-122"/>
              </a:rPr>
              <a:t>40mg→400mg</a:t>
            </a: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特殊剂型：缓控释制剂、肠溶制剂</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用药时间：餐前</a:t>
            </a:r>
            <a:r>
              <a:rPr lang="en-US" altLang="zh-CN" sz="8000" dirty="0">
                <a:latin typeface="微软雅黑" pitchFamily="34" charset="-122"/>
                <a:ea typeface="微软雅黑" pitchFamily="34" charset="-122"/>
              </a:rPr>
              <a:t>30</a:t>
            </a:r>
            <a:r>
              <a:rPr lang="zh-CN" altLang="en-US" sz="8000" dirty="0">
                <a:latin typeface="微软雅黑" pitchFamily="34" charset="-122"/>
                <a:ea typeface="微软雅黑" pitchFamily="34" charset="-122"/>
              </a:rPr>
              <a:t>分钟、需要间隔时间服用</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给药途径：皮下、肌肉、静脉</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患者</a:t>
            </a:r>
            <a:endParaRPr lang="en-US" altLang="zh-CN" sz="8000" dirty="0">
              <a:latin typeface="微软雅黑" pitchFamily="34" charset="-122"/>
              <a:ea typeface="微软雅黑" pitchFamily="34" charset="-122"/>
            </a:endParaRPr>
          </a:p>
          <a:p>
            <a:pPr lvl="1">
              <a:lnSpc>
                <a:spcPct val="170000"/>
              </a:lnSpc>
              <a:spcBef>
                <a:spcPts val="0"/>
              </a:spcBef>
              <a:buFont typeface="Wingdings" pitchFamily="2" charset="2"/>
              <a:buChar char="Ø"/>
            </a:pPr>
            <a:r>
              <a:rPr lang="zh-CN" altLang="en-US" sz="8000" dirty="0">
                <a:latin typeface="微软雅黑" pitchFamily="34" charset="-122"/>
                <a:ea typeface="微软雅黑" pitchFamily="34" charset="-122"/>
              </a:rPr>
              <a:t>年龄、特殊人群</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禁忌</a:t>
            </a:r>
            <a:endParaRPr lang="en-US" altLang="zh-CN" sz="8000" dirty="0">
              <a:latin typeface="微软雅黑" pitchFamily="34" charset="-122"/>
              <a:ea typeface="微软雅黑" pitchFamily="34" charset="-122"/>
            </a:endParaRPr>
          </a:p>
          <a:p>
            <a:pPr>
              <a:lnSpc>
                <a:spcPct val="170000"/>
              </a:lnSpc>
              <a:spcBef>
                <a:spcPts val="0"/>
              </a:spcBef>
              <a:buFont typeface="Wingdings" pitchFamily="2" charset="2"/>
              <a:buChar char="n"/>
            </a:pPr>
            <a:r>
              <a:rPr lang="zh-CN" altLang="en-US" sz="8000" dirty="0">
                <a:latin typeface="微软雅黑" pitchFamily="34" charset="-122"/>
                <a:ea typeface="微软雅黑" pitchFamily="34" charset="-122"/>
              </a:rPr>
              <a:t> 联合用药</a:t>
            </a:r>
            <a:endParaRPr lang="en-US" altLang="zh-CN" sz="8000" dirty="0">
              <a:latin typeface="微软雅黑" pitchFamily="34" charset="-122"/>
              <a:ea typeface="微软雅黑" pitchFamily="34" charset="-122"/>
            </a:endParaRPr>
          </a:p>
          <a:p>
            <a:pPr>
              <a:lnSpc>
                <a:spcPts val="3600"/>
              </a:lnSpc>
              <a:buFont typeface="Wingdings" pitchFamily="2" charset="2"/>
              <a:buChar char="n"/>
            </a:pPr>
            <a:endParaRPr lang="en-US" altLang="zh-CN" sz="2200" dirty="0">
              <a:latin typeface="微软雅黑" pitchFamily="34" charset="-122"/>
              <a:ea typeface="微软雅黑" pitchFamily="34" charset="-122"/>
            </a:endParaRPr>
          </a:p>
          <a:p>
            <a:pPr lvl="1">
              <a:lnSpc>
                <a:spcPct val="150000"/>
              </a:lnSpc>
            </a:pP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nvGrpSpPr>
          <p:cNvPr id="4" name="组合 2"/>
          <p:cNvGrpSpPr>
            <a:grpSpLocks/>
          </p:cNvGrpSpPr>
          <p:nvPr/>
        </p:nvGrpSpPr>
        <p:grpSpPr bwMode="auto">
          <a:xfrm>
            <a:off x="9543736" y="3429000"/>
            <a:ext cx="1352550" cy="2520950"/>
            <a:chOff x="0" y="0"/>
            <a:chExt cx="1352550" cy="2592388"/>
          </a:xfrm>
        </p:grpSpPr>
        <p:pic>
          <p:nvPicPr>
            <p:cNvPr id="5" name="Picture 7" descr="11副本"/>
            <p:cNvPicPr>
              <a:picLocks noChangeAspect="1" noChangeArrowheads="1"/>
            </p:cNvPicPr>
            <p:nvPr/>
          </p:nvPicPr>
          <p:blipFill>
            <a:blip r:embed="rId2"/>
            <a:srcRect/>
            <a:stretch>
              <a:fillRect/>
            </a:stretch>
          </p:blipFill>
          <p:spPr bwMode="auto">
            <a:xfrm>
              <a:off x="0" y="0"/>
              <a:ext cx="1352550" cy="2592388"/>
            </a:xfrm>
            <a:prstGeom prst="rect">
              <a:avLst/>
            </a:prstGeom>
            <a:noFill/>
            <a:ln w="9525">
              <a:noFill/>
              <a:miter lim="800000"/>
              <a:headEnd/>
              <a:tailEnd/>
            </a:ln>
          </p:spPr>
        </p:pic>
        <p:sp>
          <p:nvSpPr>
            <p:cNvPr id="6" name="圆角矩形 1"/>
            <p:cNvSpPr>
              <a:spLocks noChangeArrowheads="1"/>
            </p:cNvSpPr>
            <p:nvPr/>
          </p:nvSpPr>
          <p:spPr bwMode="auto">
            <a:xfrm>
              <a:off x="676275" y="0"/>
              <a:ext cx="222250" cy="275890"/>
            </a:xfrm>
            <a:prstGeom prst="roundRect">
              <a:avLst>
                <a:gd name="adj" fmla="val 16667"/>
              </a:avLst>
            </a:prstGeom>
            <a:solidFill>
              <a:schemeClr val="bg1"/>
            </a:solidFill>
            <a:ln w="9525">
              <a:noFill/>
              <a:round/>
              <a:headEnd/>
              <a:tailEnd/>
            </a:ln>
          </p:spPr>
          <p:txBody>
            <a:bodyPr anchor="ctr"/>
            <a:lstStyle/>
            <a:p>
              <a:pPr algn="ctr"/>
              <a:endParaRPr lang="zh-CN" altLang="en-US"/>
            </a:p>
          </p:txBody>
        </p:sp>
      </p:grpSp>
      <p:pic>
        <p:nvPicPr>
          <p:cNvPr id="7" name="图片 6" descr="微信图片_20190701204642.jpg"/>
          <p:cNvPicPr>
            <a:picLocks noChangeAspect="1"/>
          </p:cNvPicPr>
          <p:nvPr/>
        </p:nvPicPr>
        <p:blipFill>
          <a:blip r:embed="rId3" cstate="print"/>
          <a:stretch>
            <a:fillRect/>
          </a:stretch>
        </p:blipFill>
        <p:spPr>
          <a:xfrm>
            <a:off x="6384032" y="3936995"/>
            <a:ext cx="2809403" cy="185738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600" dirty="0">
                <a:latin typeface="微软雅黑" panose="020B0503020204020204" pitchFamily="34" charset="-122"/>
                <a:ea typeface="微软雅黑" panose="020B0503020204020204" pitchFamily="34" charset="-122"/>
              </a:rPr>
              <a:t>高血糖的药物治疗</a:t>
            </a:r>
          </a:p>
        </p:txBody>
      </p:sp>
      <p:sp>
        <p:nvSpPr>
          <p:cNvPr id="3" name="内容占位符 2"/>
          <p:cNvSpPr>
            <a:spLocks noGrp="1"/>
          </p:cNvSpPr>
          <p:nvPr>
            <p:ph idx="1"/>
          </p:nvPr>
        </p:nvSpPr>
        <p:spPr>
          <a:xfrm>
            <a:off x="1919536" y="1052736"/>
            <a:ext cx="9001000" cy="5040560"/>
          </a:xfrm>
        </p:spPr>
        <p:txBody>
          <a:bodyPr>
            <a:normAutofit/>
          </a:bodyPr>
          <a:lstStyle/>
          <a:p>
            <a:pPr marL="0" indent="0">
              <a:lnSpc>
                <a:spcPct val="100000"/>
              </a:lnSpc>
              <a:buNone/>
            </a:pPr>
            <a:r>
              <a:rPr lang="zh-CN" altLang="en-US" sz="2400" dirty="0">
                <a:latin typeface="微软雅黑" panose="020B0503020204020204" pitchFamily="34" charset="-122"/>
                <a:ea typeface="微软雅黑" panose="020B0503020204020204" pitchFamily="34" charset="-122"/>
              </a:rPr>
              <a:t>口服降糖药</a:t>
            </a:r>
            <a:endParaRPr lang="en-US" altLang="zh-CN" sz="2400"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促进胰岛素分泌为主要作用的药物</a:t>
            </a:r>
            <a:endParaRPr lang="en-US" altLang="zh-CN" sz="2000"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磺脲类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格列奈类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二肽基肽酶</a:t>
            </a:r>
            <a:r>
              <a:rPr lang="en-US" altLang="zh-CN" dirty="0">
                <a:latin typeface="微软雅黑" panose="020B0503020204020204" pitchFamily="34" charset="-122"/>
                <a:ea typeface="微软雅黑" panose="020B0503020204020204" pitchFamily="34" charset="-122"/>
              </a:rPr>
              <a:t>Ⅳ</a:t>
            </a:r>
            <a:r>
              <a:rPr lang="zh-CN" altLang="en-US" dirty="0">
                <a:latin typeface="微软雅黑" panose="020B0503020204020204" pitchFamily="34" charset="-122"/>
                <a:ea typeface="微软雅黑" panose="020B0503020204020204" pitchFamily="34" charset="-122"/>
              </a:rPr>
              <a:t>抑制剂（</a:t>
            </a:r>
            <a:r>
              <a:rPr lang="en-US" altLang="zh-CN" dirty="0">
                <a:latin typeface="微软雅黑" panose="020B0503020204020204" pitchFamily="34" charset="-122"/>
                <a:ea typeface="微软雅黑" panose="020B0503020204020204" pitchFamily="34" charset="-122"/>
              </a:rPr>
              <a:t>DPP‑4i</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lvl="1">
              <a:lnSpc>
                <a:spcPct val="10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通过其他机制降低血糖的药物</a:t>
            </a:r>
            <a:endParaRPr lang="en-US" altLang="zh-CN" sz="2000"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双胍类</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噻唑烷二酮类（</a:t>
            </a:r>
            <a:r>
              <a:rPr lang="en-US" altLang="zh-CN" dirty="0">
                <a:latin typeface="微软雅黑" panose="020B0503020204020204" pitchFamily="34" charset="-122"/>
                <a:ea typeface="微软雅黑" panose="020B0503020204020204" pitchFamily="34" charset="-122"/>
              </a:rPr>
              <a:t>TZD</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en-US" altLang="zh-CN" dirty="0">
                <a:latin typeface="微软雅黑" panose="020B0503020204020204" pitchFamily="34" charset="-122"/>
                <a:ea typeface="微软雅黑" panose="020B0503020204020204" pitchFamily="34" charset="-122"/>
              </a:rPr>
              <a:t>α‑</a:t>
            </a:r>
            <a:r>
              <a:rPr lang="zh-CN" altLang="en-US" dirty="0">
                <a:latin typeface="微软雅黑" panose="020B0503020204020204" pitchFamily="34" charset="-122"/>
                <a:ea typeface="微软雅黑" panose="020B0503020204020204" pitchFamily="34" charset="-122"/>
              </a:rPr>
              <a:t>糖苷酶抑制剂</a:t>
            </a:r>
            <a:endParaRPr lang="en-US" altLang="zh-CN" dirty="0">
              <a:latin typeface="微软雅黑" panose="020B0503020204020204" pitchFamily="34" charset="-122"/>
              <a:ea typeface="微软雅黑" panose="020B0503020204020204" pitchFamily="34" charset="-122"/>
            </a:endParaRPr>
          </a:p>
          <a:p>
            <a:pPr lvl="2">
              <a:lnSpc>
                <a:spcPct val="100000"/>
              </a:lnSpc>
            </a:pPr>
            <a:r>
              <a:rPr lang="zh-CN" altLang="en-US" dirty="0">
                <a:latin typeface="微软雅黑" panose="020B0503020204020204" pitchFamily="34" charset="-122"/>
                <a:ea typeface="微软雅黑" panose="020B0503020204020204" pitchFamily="34" charset="-122"/>
              </a:rPr>
              <a:t>钠</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葡萄糖共转运蛋白</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抑制剂（</a:t>
            </a:r>
            <a:r>
              <a:rPr lang="en-US" altLang="zh-CN" dirty="0">
                <a:latin typeface="微软雅黑" panose="020B0503020204020204" pitchFamily="34" charset="-122"/>
                <a:ea typeface="微软雅黑" panose="020B0503020204020204" pitchFamily="34" charset="-122"/>
              </a:rPr>
              <a:t>SGLT2i</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胰岛素</a:t>
            </a:r>
            <a:endParaRPr lang="en-US" altLang="zh-CN" sz="2400" dirty="0"/>
          </a:p>
          <a:p>
            <a:pPr marL="0" indent="0">
              <a:lnSpc>
                <a:spcPct val="100000"/>
              </a:lnSpc>
              <a:buNone/>
            </a:pPr>
            <a:r>
              <a:rPr lang="zh-CN" altLang="en-US" sz="2400" dirty="0">
                <a:latin typeface="微软雅黑" panose="020B0503020204020204" pitchFamily="34" charset="-122"/>
                <a:ea typeface="微软雅黑" panose="020B0503020204020204" pitchFamily="34" charset="-122"/>
              </a:rPr>
              <a:t>胰高糖素样肽</a:t>
            </a:r>
            <a:r>
              <a:rPr lang="en-US" altLang="zh-CN" sz="2400" dirty="0">
                <a:latin typeface="微软雅黑" panose="020B0503020204020204" pitchFamily="34" charset="-122"/>
                <a:ea typeface="微软雅黑" panose="020B0503020204020204" pitchFamily="34" charset="-122"/>
              </a:rPr>
              <a:t>‑1(GLP-1)</a:t>
            </a:r>
            <a:r>
              <a:rPr lang="zh-CN" altLang="en-US" sz="2400" dirty="0">
                <a:latin typeface="微软雅黑" panose="020B0503020204020204" pitchFamily="34" charset="-122"/>
                <a:ea typeface="微软雅黑" panose="020B0503020204020204" pitchFamily="34" charset="-122"/>
              </a:rPr>
              <a:t>受体激动剂</a:t>
            </a:r>
            <a:endParaRPr lang="zh-CN" altLang="en-US" dirty="0"/>
          </a:p>
          <a:p>
            <a:pPr lvl="1"/>
            <a:endParaRPr lang="zh-CN" altLang="en-US" dirty="0"/>
          </a:p>
          <a:p>
            <a:endParaRPr lang="en-US" altLang="zh-CN" dirty="0"/>
          </a:p>
          <a:p>
            <a:pPr lvl="1"/>
            <a:endParaRPr lang="zh-CN" altLang="en-US" dirty="0"/>
          </a:p>
        </p:txBody>
      </p:sp>
      <p:sp>
        <p:nvSpPr>
          <p:cNvPr id="4" name="文本框 3"/>
          <p:cNvSpPr txBox="1"/>
          <p:nvPr/>
        </p:nvSpPr>
        <p:spPr>
          <a:xfrm>
            <a:off x="6023993" y="6327145"/>
            <a:ext cx="4160113" cy="677108"/>
          </a:xfrm>
          <a:prstGeom prst="rect">
            <a:avLst/>
          </a:prstGeom>
          <a:noFill/>
        </p:spPr>
        <p:txBody>
          <a:bodyPr wrap="none" rtlCol="0">
            <a:spAutoFit/>
          </a:bodyPr>
          <a:lstStyle/>
          <a:p>
            <a:pPr eaLnBrk="0" hangingPunct="0"/>
            <a:r>
              <a:rPr lang="zh-CN" altLang="en-US" sz="1000" dirty="0">
                <a:latin typeface="宋体" panose="02010600030101010101" pitchFamily="2" charset="-122"/>
                <a:ea typeface="宋体" panose="02010600030101010101" pitchFamily="2" charset="-122"/>
                <a:sym typeface="宋体" panose="02010600030101010101" pitchFamily="2" charset="-122"/>
              </a:rPr>
              <a:t>中国</a:t>
            </a:r>
            <a:r>
              <a:rPr lang="en-US" altLang="zh-CN" sz="1000" dirty="0">
                <a:latin typeface="宋体" panose="02010600030101010101" pitchFamily="2" charset="-122"/>
                <a:ea typeface="宋体" panose="02010600030101010101" pitchFamily="2" charset="-122"/>
                <a:sym typeface="宋体" panose="02010600030101010101" pitchFamily="2" charset="-122"/>
              </a:rPr>
              <a:t>2</a:t>
            </a:r>
            <a:r>
              <a:rPr lang="zh-CN" altLang="en-US" sz="1000" dirty="0">
                <a:latin typeface="宋体" panose="02010600030101010101" pitchFamily="2" charset="-122"/>
                <a:ea typeface="宋体" panose="02010600030101010101" pitchFamily="2" charset="-122"/>
                <a:sym typeface="宋体" panose="02010600030101010101" pitchFamily="2" charset="-122"/>
              </a:rPr>
              <a:t>型糖尿病防治指南[J]. 中华糖尿病杂志, 20</a:t>
            </a:r>
            <a:r>
              <a:rPr lang="en-US" altLang="zh-CN" sz="1000" dirty="0">
                <a:latin typeface="宋体" panose="02010600030101010101" pitchFamily="2" charset="-122"/>
                <a:ea typeface="宋体" panose="02010600030101010101" pitchFamily="2" charset="-122"/>
                <a:sym typeface="宋体" panose="02010600030101010101" pitchFamily="2" charset="-122"/>
              </a:rPr>
              <a:t>21</a:t>
            </a:r>
            <a:r>
              <a:rPr lang="zh-CN" altLang="en-US" sz="1000" dirty="0">
                <a:latin typeface="宋体" panose="02010600030101010101" pitchFamily="2" charset="-122"/>
                <a:ea typeface="宋体" panose="02010600030101010101" pitchFamily="2" charset="-122"/>
                <a:sym typeface="宋体" panose="02010600030101010101" pitchFamily="2" charset="-122"/>
              </a:rPr>
              <a:t>, </a:t>
            </a:r>
            <a:r>
              <a:rPr lang="en-US" altLang="zh-CN" sz="1000" dirty="0">
                <a:latin typeface="宋体" panose="02010600030101010101" pitchFamily="2" charset="-122"/>
                <a:ea typeface="宋体" panose="02010600030101010101" pitchFamily="2" charset="-122"/>
                <a:sym typeface="宋体" panose="02010600030101010101" pitchFamily="2" charset="-122"/>
              </a:rPr>
              <a:t>13</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4</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315</a:t>
            </a:r>
            <a:r>
              <a:rPr lang="zh-CN" altLang="en-US" sz="1000" dirty="0">
                <a:latin typeface="宋体" panose="02010600030101010101" pitchFamily="2" charset="-122"/>
                <a:ea typeface="宋体" panose="02010600030101010101" pitchFamily="2" charset="-122"/>
                <a:sym typeface="宋体" panose="02010600030101010101" pitchFamily="2" charset="-122"/>
              </a:rPr>
              <a:t>-</a:t>
            </a:r>
            <a:r>
              <a:rPr lang="en-US" altLang="zh-CN" sz="1000" dirty="0">
                <a:latin typeface="宋体" panose="02010600030101010101" pitchFamily="2" charset="-122"/>
                <a:ea typeface="宋体" panose="02010600030101010101" pitchFamily="2" charset="-122"/>
                <a:sym typeface="宋体" panose="02010600030101010101" pitchFamily="2" charset="-122"/>
              </a:rPr>
              <a:t>409</a:t>
            </a:r>
            <a:r>
              <a:rPr lang="zh-CN" altLang="en-US" sz="1000" dirty="0">
                <a:latin typeface="宋体" panose="02010600030101010101" pitchFamily="2" charset="-122"/>
                <a:ea typeface="宋体" panose="02010600030101010101" pitchFamily="2" charset="-122"/>
                <a:sym typeface="宋体" panose="02010600030101010101" pitchFamily="2" charset="-122"/>
              </a:rPr>
              <a:t>.</a:t>
            </a:r>
            <a:endParaRPr lang="zh-CN" altLang="en-US" sz="1000" dirty="0">
              <a:latin typeface="宋体" panose="02010600030101010101" pitchFamily="2" charset="-122"/>
              <a:ea typeface="宋体" panose="02010600030101010101" pitchFamily="2" charset="-122"/>
            </a:endParaRPr>
          </a:p>
          <a:p>
            <a:pPr eaLnBrk="0" hangingPunct="0"/>
            <a:endParaRPr lang="en-US" altLang="zh-CN" sz="1000"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262163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1981200" y="1"/>
            <a:ext cx="8229600" cy="1274763"/>
          </a:xfrm>
          <a:ln/>
        </p:spPr>
        <p:txBody>
          <a:bodyPr vert="horz" wrap="square" lIns="91440" tIns="45720" rIns="91440" bIns="45720" rtlCol="0" anchor="ctr">
            <a:normAutofit/>
          </a:bodyPr>
          <a:lstStyle/>
          <a:p>
            <a:pPr algn="l"/>
            <a:r>
              <a:rPr lang="zh-CN" altLang="en-US" sz="3600" b="1" dirty="0">
                <a:solidFill>
                  <a:srgbClr val="FFFF00"/>
                </a:solidFill>
                <a:sym typeface="+mn-ea"/>
              </a:rPr>
              <a:t>      </a:t>
            </a:r>
            <a:r>
              <a:rPr lang="zh-CN" altLang="en-US" sz="3600" b="1" dirty="0">
                <a:latin typeface="微软雅黑" pitchFamily="34" charset="-122"/>
                <a:ea typeface="微软雅黑" pitchFamily="34" charset="-122"/>
                <a:sym typeface="+mn-ea"/>
              </a:rPr>
              <a:t>处方</a:t>
            </a:r>
            <a:r>
              <a:rPr lang="en-US" altLang="zh-CN" sz="3600" b="1" dirty="0">
                <a:latin typeface="微软雅黑" pitchFamily="34" charset="-122"/>
                <a:ea typeface="微软雅黑" pitchFamily="34" charset="-122"/>
                <a:sym typeface="+mn-ea"/>
              </a:rPr>
              <a:t>-</a:t>
            </a:r>
            <a:r>
              <a:rPr lang="zh-CN" altLang="en-US" sz="2800" b="1" dirty="0">
                <a:solidFill>
                  <a:srgbClr val="0070C0"/>
                </a:solidFill>
                <a:latin typeface="微软雅黑" pitchFamily="34" charset="-122"/>
                <a:ea typeface="微软雅黑" pitchFamily="34" charset="-122"/>
                <a:sym typeface="+mn-ea"/>
              </a:rPr>
              <a:t>磺脲类</a:t>
            </a:r>
          </a:p>
        </p:txBody>
      </p:sp>
      <p:sp>
        <p:nvSpPr>
          <p:cNvPr id="21506" name="内容占位符 2"/>
          <p:cNvSpPr>
            <a:spLocks noGrp="1"/>
          </p:cNvSpPr>
          <p:nvPr>
            <p:ph idx="1"/>
          </p:nvPr>
        </p:nvSpPr>
        <p:spPr>
          <a:xfrm>
            <a:off x="1775520" y="1357299"/>
            <a:ext cx="9361040" cy="4668839"/>
          </a:xfrm>
          <a:ln/>
        </p:spPr>
        <p:txBody>
          <a:bodyPr vert="horz" wrap="square" lIns="91440" tIns="45720" rIns="91440" bIns="45720" rtlCol="0" anchor="t">
            <a:normAutofit lnSpcReduction="10000"/>
          </a:bodyPr>
          <a:lstStyle/>
          <a:p>
            <a:pPr>
              <a:lnSpc>
                <a:spcPct val="150000"/>
              </a:lnSpc>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女性，</a:t>
            </a: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3岁，</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格列吡嗪控释片  </a:t>
            </a:r>
            <a:r>
              <a:rPr lang="en-US" altLang="zh-CN" sz="2000" dirty="0">
                <a:latin typeface="微软雅黑" pitchFamily="34" charset="-122"/>
                <a:ea typeface="微软雅黑" pitchFamily="34" charset="-122"/>
              </a:rPr>
              <a:t>5mgx14</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2.5mg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lnSpc>
                <a:spcPct val="150000"/>
              </a:lnSpc>
              <a:buFont typeface="Wingdings" panose="05000000000000000000" pitchFamily="2" charset="2"/>
              <a:buChar char="u"/>
            </a:pPr>
            <a:endParaRPr lang="en-US" altLang="zh-CN" sz="2000" dirty="0"/>
          </a:p>
          <a:p>
            <a:pPr>
              <a:lnSpc>
                <a:spcPct val="150000"/>
              </a:lnSpc>
              <a:buFont typeface="Wingdings" panose="05000000000000000000" pitchFamily="2" charset="2"/>
              <a:buChar char="u"/>
            </a:pPr>
            <a:r>
              <a:rPr lang="zh-CN" altLang="en-US" sz="2000" dirty="0">
                <a:latin typeface="微软雅黑" pitchFamily="34" charset="-122"/>
                <a:ea typeface="微软雅黑" pitchFamily="34" charset="-122"/>
              </a:rPr>
              <a:t>处方</a:t>
            </a:r>
            <a:r>
              <a:rPr lang="en-US" altLang="zh-CN" sz="2000" dirty="0">
                <a:latin typeface="微软雅黑" pitchFamily="34" charset="-122"/>
                <a:ea typeface="微软雅黑" pitchFamily="34" charset="-122"/>
              </a:rPr>
              <a:t>2   </a:t>
            </a:r>
            <a:r>
              <a:rPr lang="zh-CN" altLang="en-US" sz="2000" dirty="0">
                <a:latin typeface="微软雅黑" pitchFamily="34" charset="-122"/>
                <a:ea typeface="微软雅黑" pitchFamily="34" charset="-122"/>
              </a:rPr>
              <a:t>男性，</a:t>
            </a:r>
            <a:r>
              <a:rPr lang="en-US" altLang="zh-CN" sz="2000" dirty="0">
                <a:latin typeface="微软雅黑" pitchFamily="34" charset="-122"/>
                <a:ea typeface="微软雅黑" pitchFamily="34" charset="-122"/>
              </a:rPr>
              <a:t>46</a:t>
            </a:r>
            <a:r>
              <a:rPr lang="zh-CN" altLang="en-US" sz="2000" dirty="0">
                <a:latin typeface="微软雅黑" pitchFamily="34" charset="-122"/>
                <a:ea typeface="微软雅黑" pitchFamily="34" charset="-122"/>
              </a:rPr>
              <a:t>岁，</a:t>
            </a:r>
            <a:r>
              <a:rPr lang="en-US" altLang="zh-CN" sz="2000" dirty="0">
                <a:latin typeface="微软雅黑" pitchFamily="34" charset="-122"/>
                <a:ea typeface="微软雅黑" pitchFamily="34" charset="-122"/>
              </a:rPr>
              <a:t> 2</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格列美脲  </a:t>
            </a:r>
            <a:r>
              <a:rPr lang="en-US" altLang="zh-CN" sz="2000" dirty="0">
                <a:latin typeface="微软雅黑" pitchFamily="34" charset="-122"/>
                <a:ea typeface="微软雅黑" pitchFamily="34" charset="-122"/>
              </a:rPr>
              <a:t>2mgx15</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4mg  bid</a:t>
            </a:r>
          </a:p>
          <a:p>
            <a:pPr lvl="1">
              <a:lnSpc>
                <a:spcPct val="150000"/>
              </a:lnSpc>
              <a:buNone/>
            </a:pPr>
            <a:endParaRPr lang="en-US" altLang="zh-CN" sz="2000" dirty="0"/>
          </a:p>
          <a:p>
            <a:pPr>
              <a:lnSpc>
                <a:spcPct val="150000"/>
              </a:lnSpc>
              <a:buFont typeface="Wingdings" panose="05000000000000000000" pitchFamily="2" charset="2"/>
              <a:buChar char="u"/>
            </a:pPr>
            <a:r>
              <a:rPr lang="zh-CN" altLang="en-US" sz="2000" dirty="0">
                <a:latin typeface="微软雅黑" pitchFamily="34" charset="-122"/>
                <a:ea typeface="微软雅黑" pitchFamily="34" charset="-122"/>
              </a:rPr>
              <a:t>处方</a:t>
            </a:r>
            <a:r>
              <a:rPr lang="en-US" altLang="zh-CN" sz="2000" dirty="0">
                <a:latin typeface="微软雅黑" pitchFamily="34" charset="-122"/>
                <a:ea typeface="微软雅黑" pitchFamily="34" charset="-122"/>
              </a:rPr>
              <a:t>3   </a:t>
            </a:r>
            <a:r>
              <a:rPr lang="zh-CN" altLang="en-US" sz="2000" dirty="0">
                <a:latin typeface="微软雅黑" pitchFamily="34" charset="-122"/>
                <a:ea typeface="微软雅黑" pitchFamily="34" charset="-122"/>
              </a:rPr>
              <a:t>男性，</a:t>
            </a:r>
            <a:r>
              <a:rPr lang="en-US" altLang="zh-CN" sz="2000" dirty="0">
                <a:latin typeface="微软雅黑" pitchFamily="34" charset="-122"/>
                <a:ea typeface="微软雅黑" pitchFamily="34" charset="-122"/>
              </a:rPr>
              <a:t>53</a:t>
            </a:r>
            <a:r>
              <a:rPr lang="zh-CN" altLang="en-US" sz="2000" dirty="0">
                <a:latin typeface="微软雅黑" pitchFamily="34" charset="-122"/>
                <a:ea typeface="微软雅黑" pitchFamily="34" charset="-122"/>
              </a:rPr>
              <a:t>岁，</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格列美脲</a:t>
            </a:r>
            <a:r>
              <a:rPr lang="en-US" altLang="zh-CN" sz="2000" dirty="0">
                <a:latin typeface="微软雅黑" pitchFamily="34" charset="-122"/>
                <a:ea typeface="微软雅黑" pitchFamily="34" charset="-122"/>
              </a:rPr>
              <a:t>2mgx15</a:t>
            </a:r>
            <a:r>
              <a:rPr lang="zh-CN" altLang="en-US" sz="2000" dirty="0">
                <a:latin typeface="微软雅黑" pitchFamily="34" charset="-122"/>
                <a:ea typeface="微软雅黑" pitchFamily="34" charset="-122"/>
              </a:rPr>
              <a:t>片</a:t>
            </a:r>
            <a:r>
              <a:rPr lang="en-US" altLang="zh-CN" sz="2000" dirty="0">
                <a:latin typeface="微软雅黑" pitchFamily="34" charset="-122"/>
                <a:ea typeface="微软雅黑" pitchFamily="34" charset="-122"/>
              </a:rPr>
              <a:t>/   2mg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lnSpc>
                <a:spcPct val="150000"/>
              </a:lnSpc>
              <a:buFont typeface="Wingdings" pitchFamily="2" charset="2"/>
              <a:buChar char="Ø"/>
            </a:pPr>
            <a:r>
              <a:rPr lang="zh-CN" altLang="en-US" sz="2000" dirty="0">
                <a:latin typeface="微软雅黑" pitchFamily="34" charset="-122"/>
                <a:ea typeface="微软雅黑" pitchFamily="34" charset="-122"/>
              </a:rPr>
              <a:t>消渴丸   </a:t>
            </a:r>
            <a:r>
              <a:rPr lang="en-US" altLang="zh-CN" sz="2000" dirty="0">
                <a:latin typeface="微软雅黑" pitchFamily="34" charset="-122"/>
                <a:ea typeface="微软雅黑" pitchFamily="34" charset="-122"/>
              </a:rPr>
              <a:t>10</a:t>
            </a:r>
            <a:r>
              <a:rPr lang="zh-CN" altLang="en-US" sz="2000" dirty="0">
                <a:latin typeface="微软雅黑" pitchFamily="34" charset="-122"/>
                <a:ea typeface="微软雅黑" pitchFamily="34" charset="-122"/>
              </a:rPr>
              <a:t>丸  </a:t>
            </a:r>
            <a:r>
              <a:rPr lang="en-US" altLang="zh-CN" sz="2000" dirty="0">
                <a:latin typeface="微软雅黑" pitchFamily="34" charset="-122"/>
                <a:ea typeface="微软雅黑" pitchFamily="34" charset="-122"/>
              </a:rPr>
              <a:t>bid</a:t>
            </a: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400" dirty="0">
              <a:solidFill>
                <a:srgbClr val="FF0000"/>
              </a:solidFill>
              <a:latin typeface="微软雅黑" panose="020B0503020204020204" pitchFamily="34" charset="-122"/>
              <a:ea typeface="微软雅黑" panose="020B0503020204020204" pitchFamily="34" charset="-122"/>
            </a:endParaRPr>
          </a:p>
        </p:txBody>
      </p:sp>
      <p:pic>
        <p:nvPicPr>
          <p:cNvPr id="4" name="图片 4" descr="timg.jpg"/>
          <p:cNvPicPr>
            <a:picLocks noChangeAspect="1"/>
          </p:cNvPicPr>
          <p:nvPr/>
        </p:nvPicPr>
        <p:blipFill>
          <a:blip r:embed="rId4" cstate="print"/>
          <a:srcRect/>
          <a:stretch>
            <a:fillRect/>
          </a:stretch>
        </p:blipFill>
        <p:spPr bwMode="auto">
          <a:xfrm>
            <a:off x="8239140" y="4143380"/>
            <a:ext cx="1785930" cy="1785930"/>
          </a:xfrm>
          <a:prstGeom prst="rect">
            <a:avLst/>
          </a:prstGeom>
          <a:noFill/>
          <a:ln w="9525">
            <a:noFill/>
            <a:miter lim="800000"/>
            <a:headEnd/>
            <a:tailEnd/>
          </a:ln>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noChangeArrowheads="1"/>
          </p:cNvSpPr>
          <p:nvPr>
            <p:ph type="title"/>
          </p:nvPr>
        </p:nvSpPr>
        <p:spPr>
          <a:xfrm>
            <a:off x="1775520" y="116632"/>
            <a:ext cx="8086753" cy="785835"/>
          </a:xfrm>
        </p:spPr>
        <p:txBody>
          <a:bodyPr/>
          <a:lstStyle/>
          <a:p>
            <a:pPr algn="l"/>
            <a:r>
              <a:rPr lang="zh-CN" altLang="en-US" sz="3600" b="1" dirty="0">
                <a:latin typeface="微软雅黑" pitchFamily="34" charset="-122"/>
                <a:ea typeface="微软雅黑" pitchFamily="34" charset="-122"/>
              </a:rPr>
              <a:t>磺脲类降糖药作用特点</a:t>
            </a:r>
          </a:p>
        </p:txBody>
      </p:sp>
      <p:graphicFrame>
        <p:nvGraphicFramePr>
          <p:cNvPr id="8" name="内容占位符 7"/>
          <p:cNvGraphicFramePr>
            <a:graphicFrameLocks noGrp="1"/>
          </p:cNvGraphicFramePr>
          <p:nvPr>
            <p:ph idx="1"/>
            <p:extLst>
              <p:ext uri="{D42A27DB-BD31-4B8C-83A1-F6EECF244321}">
                <p14:modId xmlns:p14="http://schemas.microsoft.com/office/powerpoint/2010/main" val="3186803188"/>
              </p:ext>
            </p:extLst>
          </p:nvPr>
        </p:nvGraphicFramePr>
        <p:xfrm>
          <a:off x="1415480" y="1340768"/>
          <a:ext cx="9505055" cy="4667683"/>
        </p:xfrm>
        <a:graphic>
          <a:graphicData uri="http://schemas.openxmlformats.org/drawingml/2006/table">
            <a:tbl>
              <a:tblPr firstRow="1" bandRow="1">
                <a:tableStyleId>{5C22544A-7EE6-4342-B048-85BDC9FD1C3A}</a:tableStyleId>
              </a:tblPr>
              <a:tblGrid>
                <a:gridCol w="2121664">
                  <a:extLst>
                    <a:ext uri="{9D8B030D-6E8A-4147-A177-3AD203B41FA5}">
                      <a16:colId xmlns:a16="http://schemas.microsoft.com/office/drawing/2014/main" val="20000"/>
                    </a:ext>
                  </a:extLst>
                </a:gridCol>
                <a:gridCol w="2206531">
                  <a:extLst>
                    <a:ext uri="{9D8B030D-6E8A-4147-A177-3AD203B41FA5}">
                      <a16:colId xmlns:a16="http://schemas.microsoft.com/office/drawing/2014/main" val="20001"/>
                    </a:ext>
                  </a:extLst>
                </a:gridCol>
                <a:gridCol w="5176860">
                  <a:extLst>
                    <a:ext uri="{9D8B030D-6E8A-4147-A177-3AD203B41FA5}">
                      <a16:colId xmlns:a16="http://schemas.microsoft.com/office/drawing/2014/main" val="20002"/>
                    </a:ext>
                  </a:extLst>
                </a:gridCol>
              </a:tblGrid>
              <a:tr h="623077">
                <a:tc>
                  <a:txBody>
                    <a:bodyPr/>
                    <a:lstStyle/>
                    <a:p>
                      <a:pPr algn="ctr"/>
                      <a:r>
                        <a:rPr lang="zh-CN" altLang="en-US" sz="2000" dirty="0">
                          <a:latin typeface="微软雅黑" panose="020B0503020204020204" pitchFamily="34" charset="-122"/>
                          <a:ea typeface="微软雅黑" panose="020B0503020204020204" pitchFamily="34" charset="-122"/>
                        </a:rPr>
                        <a:t>药品名称</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作用机制</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主要特点</a:t>
                      </a:r>
                    </a:p>
                  </a:txBody>
                  <a:tcPr anchor="ctr"/>
                </a:tc>
                <a:extLst>
                  <a:ext uri="{0D108BD9-81ED-4DB2-BD59-A6C34878D82A}">
                    <a16:rowId xmlns:a16="http://schemas.microsoft.com/office/drawing/2014/main" val="10000"/>
                  </a:ext>
                </a:extLst>
              </a:tr>
              <a:tr h="491096">
                <a:tc>
                  <a:txBody>
                    <a:bodyPr/>
                    <a:lstStyle/>
                    <a:p>
                      <a:r>
                        <a:rPr lang="zh-CN" altLang="en-US" sz="2000" b="0" dirty="0">
                          <a:latin typeface="微软雅黑" panose="020B0503020204020204" pitchFamily="34" charset="-122"/>
                          <a:ea typeface="微软雅黑" panose="020B0503020204020204" pitchFamily="34" charset="-122"/>
                        </a:rPr>
                        <a:t>格列本脲</a:t>
                      </a:r>
                    </a:p>
                  </a:txBody>
                  <a:tcPr/>
                </a:tc>
                <a:tc rowSpan="5">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solidFill>
                            <a:schemeClr val="tx1"/>
                          </a:solidFill>
                          <a:latin typeface="微软雅黑" panose="020B0503020204020204" pitchFamily="34" charset="-122"/>
                          <a:ea typeface="微软雅黑" panose="020B0503020204020204" pitchFamily="34" charset="-122"/>
                        </a:rPr>
                        <a:t>刺激胰岛</a:t>
                      </a:r>
                      <a:r>
                        <a:rPr lang="el-GR" altLang="zh-CN" sz="2000" dirty="0">
                          <a:solidFill>
                            <a:schemeClr val="tx1"/>
                          </a:solidFill>
                          <a:latin typeface="微软雅黑" panose="020B0503020204020204" pitchFamily="34" charset="-122"/>
                          <a:ea typeface="微软雅黑" panose="020B0503020204020204" pitchFamily="34" charset="-122"/>
                        </a:rPr>
                        <a:t>β</a:t>
                      </a:r>
                      <a:r>
                        <a:rPr lang="zh-CN" altLang="en-US" sz="2000" dirty="0">
                          <a:solidFill>
                            <a:schemeClr val="tx1"/>
                          </a:solidFill>
                          <a:latin typeface="微软雅黑" panose="020B0503020204020204" pitchFamily="34" charset="-122"/>
                          <a:ea typeface="微软雅黑" panose="020B0503020204020204" pitchFamily="34" charset="-122"/>
                        </a:rPr>
                        <a:t>细胞分泌胰岛素</a:t>
                      </a:r>
                    </a:p>
                    <a:p>
                      <a:endParaRPr lang="zh-CN" altLang="en-US" sz="2000" kern="1200" dirty="0">
                        <a:solidFill>
                          <a:schemeClr val="tx1"/>
                        </a:solidFill>
                        <a:latin typeface="微软雅黑" panose="020B0503020204020204" pitchFamily="34" charset="-122"/>
                        <a:ea typeface="微软雅黑" panose="020B0503020204020204" pitchFamily="34" charset="-122"/>
                        <a:cs typeface="+mn-cs"/>
                      </a:endParaRPr>
                    </a:p>
                  </a:txBody>
                  <a:tcPr anchor="ct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作用强，作用时间长</a:t>
                      </a:r>
                    </a:p>
                  </a:txBody>
                  <a:tcPr/>
                </a:tc>
                <a:extLst>
                  <a:ext uri="{0D108BD9-81ED-4DB2-BD59-A6C34878D82A}">
                    <a16:rowId xmlns:a16="http://schemas.microsoft.com/office/drawing/2014/main" val="10001"/>
                  </a:ext>
                </a:extLst>
              </a:tr>
              <a:tr h="982198">
                <a:tc>
                  <a:txBody>
                    <a:bodyPr/>
                    <a:lstStyle/>
                    <a:p>
                      <a:r>
                        <a:rPr lang="zh-CN" altLang="en-US" sz="2000" b="0" dirty="0">
                          <a:latin typeface="微软雅黑" panose="020B0503020204020204" pitchFamily="34" charset="-122"/>
                          <a:ea typeface="微软雅黑" panose="020B0503020204020204" pitchFamily="34" charset="-122"/>
                        </a:rPr>
                        <a:t>格列吡嗪</a:t>
                      </a:r>
                    </a:p>
                  </a:txBody>
                  <a:tcPr/>
                </a:tc>
                <a:tc vMerge="1">
                  <a:txBody>
                    <a:bodyPr/>
                    <a:lstStyle/>
                    <a:p>
                      <a:endParaRPr lang="zh-CN" altLang="en-US"/>
                    </a:p>
                  </a:txBody>
                  <a:tcPr/>
                </a:tc>
                <a:tc>
                  <a:txBody>
                    <a:bodyPr/>
                    <a:lstStyle/>
                    <a:p>
                      <a:pPr>
                        <a:lnSpc>
                          <a:spcPct val="150000"/>
                        </a:lnSpc>
                      </a:pPr>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作用时间短，作用强度中等长期服用体重增加不明显</a:t>
                      </a:r>
                    </a:p>
                  </a:txBody>
                  <a:tcPr/>
                </a:tc>
                <a:extLst>
                  <a:ext uri="{0D108BD9-81ED-4DB2-BD59-A6C34878D82A}">
                    <a16:rowId xmlns:a16="http://schemas.microsoft.com/office/drawing/2014/main" val="10002"/>
                  </a:ext>
                </a:extLst>
              </a:tr>
              <a:tr h="563562">
                <a:tc>
                  <a:txBody>
                    <a:bodyPr/>
                    <a:lstStyle/>
                    <a:p>
                      <a:r>
                        <a:rPr lang="zh-CN" altLang="en-US" sz="2000" b="0" dirty="0">
                          <a:latin typeface="微软雅黑" panose="020B0503020204020204" pitchFamily="34" charset="-122"/>
                          <a:ea typeface="微软雅黑" panose="020B0503020204020204" pitchFamily="34" charset="-122"/>
                        </a:rPr>
                        <a:t>格列喹酮</a:t>
                      </a:r>
                    </a:p>
                  </a:txBody>
                  <a:tcPr/>
                </a:tc>
                <a:tc vMerge="1">
                  <a:txBody>
                    <a:bodyPr/>
                    <a:lstStyle/>
                    <a:p>
                      <a:endParaRPr lang="zh-CN"/>
                    </a:p>
                  </a:txBody>
                  <a:tcPr marL="68580" marR="68580" marT="0" marB="0" anchor="ctr"/>
                </a:tc>
                <a:tc>
                  <a:txBody>
                    <a:bodyPr/>
                    <a:lstStyle/>
                    <a:p>
                      <a:pPr algn="l">
                        <a:spcAft>
                          <a:spcPts val="0"/>
                        </a:spcAft>
                      </a:pPr>
                      <a:r>
                        <a:rPr lang="en-US" altLang="en-US" sz="2000" kern="1200" dirty="0">
                          <a:solidFill>
                            <a:srgbClr val="0070C0"/>
                          </a:solidFill>
                          <a:latin typeface="微软雅黑" panose="020B0503020204020204" pitchFamily="34" charset="-122"/>
                          <a:ea typeface="微软雅黑" panose="020B0503020204020204" pitchFamily="34" charset="-122"/>
                          <a:cs typeface="+mn-cs"/>
                        </a:rPr>
                        <a:t>95%</a:t>
                      </a:r>
                      <a:r>
                        <a:rPr lang="zh-CN" altLang="en-US" sz="2000" kern="1200" dirty="0">
                          <a:solidFill>
                            <a:srgbClr val="0070C0"/>
                          </a:solidFill>
                          <a:latin typeface="微软雅黑" panose="020B0503020204020204" pitchFamily="34" charset="-122"/>
                          <a:ea typeface="微软雅黑" panose="020B0503020204020204" pitchFamily="34" charset="-122"/>
                          <a:cs typeface="+mn-cs"/>
                        </a:rPr>
                        <a:t>由胆道排泄，</a:t>
                      </a:r>
                      <a:r>
                        <a:rPr lang="en-US" altLang="en-US" sz="2000" kern="1200" dirty="0">
                          <a:solidFill>
                            <a:srgbClr val="0070C0"/>
                          </a:solidFill>
                          <a:latin typeface="微软雅黑" panose="020B0503020204020204" pitchFamily="34" charset="-122"/>
                          <a:ea typeface="微软雅黑" panose="020B0503020204020204" pitchFamily="34" charset="-122"/>
                          <a:cs typeface="+mn-cs"/>
                        </a:rPr>
                        <a:t>5%</a:t>
                      </a:r>
                      <a:r>
                        <a:rPr lang="zh-CN" altLang="en-US" sz="2000" kern="1200" dirty="0">
                          <a:solidFill>
                            <a:srgbClr val="0070C0"/>
                          </a:solidFill>
                          <a:latin typeface="微软雅黑" panose="020B0503020204020204" pitchFamily="34" charset="-122"/>
                          <a:ea typeface="微软雅黑" panose="020B0503020204020204" pitchFamily="34" charset="-122"/>
                          <a:cs typeface="+mn-cs"/>
                        </a:rPr>
                        <a:t>由肾脏排泄</a:t>
                      </a:r>
                    </a:p>
                  </a:txBody>
                  <a:tcPr marL="68580" marR="68580" marT="0" marB="0" anchor="ctr"/>
                </a:tc>
                <a:extLst>
                  <a:ext uri="{0D108BD9-81ED-4DB2-BD59-A6C34878D82A}">
                    <a16:rowId xmlns:a16="http://schemas.microsoft.com/office/drawing/2014/main" val="10003"/>
                  </a:ext>
                </a:extLst>
              </a:tr>
              <a:tr h="553846">
                <a:tc>
                  <a:txBody>
                    <a:bodyPr/>
                    <a:lstStyle/>
                    <a:p>
                      <a:r>
                        <a:rPr lang="zh-CN" altLang="en-US" sz="2000" b="0" dirty="0">
                          <a:latin typeface="微软雅黑" panose="020B0503020204020204" pitchFamily="34" charset="-122"/>
                          <a:ea typeface="微软雅黑" panose="020B0503020204020204" pitchFamily="34" charset="-122"/>
                        </a:rPr>
                        <a:t>格列齐特</a:t>
                      </a:r>
                    </a:p>
                  </a:txBody>
                  <a:tcPr/>
                </a:tc>
                <a:tc vMerge="1">
                  <a:txBody>
                    <a:bodyPr/>
                    <a:lstStyle/>
                    <a:p>
                      <a:endParaRPr lang="zh-CN"/>
                    </a:p>
                  </a:txBody>
                  <a:tcPr/>
                </a:tc>
                <a:tc>
                  <a:txBody>
                    <a:bodyPr/>
                    <a:lstStyle/>
                    <a:p>
                      <a:r>
                        <a:rPr lang="zh-CN" altLang="en-US" sz="2000" kern="1200" dirty="0">
                          <a:solidFill>
                            <a:schemeClr val="dk1"/>
                          </a:solidFill>
                          <a:latin typeface="微软雅黑" panose="020B0503020204020204" pitchFamily="34" charset="-122"/>
                          <a:ea typeface="微软雅黑" panose="020B0503020204020204" pitchFamily="34" charset="-122"/>
                          <a:cs typeface="+mn-cs"/>
                        </a:rPr>
                        <a:t>作用强度中等，抑制血小板聚集</a:t>
                      </a:r>
                      <a:endParaRPr lang="zh-CN" altLang="en-US" sz="20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4"/>
                  </a:ext>
                </a:extLst>
              </a:tr>
              <a:tr h="1453904">
                <a:tc>
                  <a:txBody>
                    <a:bodyPr/>
                    <a:lstStyle/>
                    <a:p>
                      <a:r>
                        <a:rPr lang="zh-CN" altLang="en-US" sz="2000" b="0" dirty="0">
                          <a:latin typeface="微软雅黑" panose="020B0503020204020204" pitchFamily="34" charset="-122"/>
                          <a:ea typeface="微软雅黑" panose="020B0503020204020204" pitchFamily="34" charset="-122"/>
                        </a:rPr>
                        <a:t>格列美脲</a:t>
                      </a:r>
                    </a:p>
                  </a:txBody>
                  <a:tcPr/>
                </a:tc>
                <a:tc vMerge="1">
                  <a:txBody>
                    <a:bodyPr/>
                    <a:lstStyle/>
                    <a:p>
                      <a:endParaRPr lang="zh-CN" altLang="en-US"/>
                    </a:p>
                  </a:txBody>
                  <a:tcPr/>
                </a:tc>
                <a:tc>
                  <a:txBody>
                    <a:bodyPr/>
                    <a:lstStyle/>
                    <a:p>
                      <a:pPr>
                        <a:lnSpc>
                          <a:spcPct val="150000"/>
                        </a:lnSpc>
                      </a:pPr>
                      <a:r>
                        <a:rPr lang="zh-CN" altLang="en-US" sz="2000" kern="1200" dirty="0">
                          <a:solidFill>
                            <a:schemeClr val="dk1"/>
                          </a:solidFill>
                          <a:latin typeface="微软雅黑" panose="020B0503020204020204" pitchFamily="34" charset="-122"/>
                          <a:ea typeface="微软雅黑" panose="020B0503020204020204" pitchFamily="34" charset="-122"/>
                          <a:cs typeface="+mn-cs"/>
                        </a:rPr>
                        <a:t>用量少，副作用轻，半衰期更长</a:t>
                      </a:r>
                      <a:r>
                        <a:rPr lang="en-US" sz="2000" kern="1200" dirty="0">
                          <a:solidFill>
                            <a:schemeClr val="dk1"/>
                          </a:solidFill>
                          <a:latin typeface="微软雅黑" panose="020B0503020204020204" pitchFamily="34" charset="-122"/>
                          <a:ea typeface="微软雅黑" panose="020B0503020204020204" pitchFamily="34" charset="-122"/>
                          <a:cs typeface="+mn-cs"/>
                        </a:rPr>
                        <a:t/>
                      </a:r>
                      <a:br>
                        <a:rPr lang="en-US" sz="2000" kern="1200" dirty="0">
                          <a:solidFill>
                            <a:schemeClr val="dk1"/>
                          </a:solidFill>
                          <a:latin typeface="微软雅黑" panose="020B0503020204020204" pitchFamily="34" charset="-122"/>
                          <a:ea typeface="微软雅黑" panose="020B0503020204020204" pitchFamily="34" charset="-122"/>
                          <a:cs typeface="+mn-cs"/>
                        </a:rPr>
                      </a:br>
                      <a:r>
                        <a:rPr lang="zh-CN" altLang="en-US" sz="2000" kern="1200" dirty="0">
                          <a:solidFill>
                            <a:schemeClr val="dk1"/>
                          </a:solidFill>
                          <a:latin typeface="微软雅黑" panose="020B0503020204020204" pitchFamily="34" charset="-122"/>
                          <a:ea typeface="微软雅黑" panose="020B0503020204020204" pitchFamily="34" charset="-122"/>
                          <a:cs typeface="+mn-cs"/>
                        </a:rPr>
                        <a:t>双通道排泄，经肾脏排泄</a:t>
                      </a:r>
                      <a:r>
                        <a:rPr lang="en-US" sz="2000" kern="1200" dirty="0">
                          <a:solidFill>
                            <a:schemeClr val="dk1"/>
                          </a:solidFill>
                          <a:latin typeface="微软雅黑" panose="020B0503020204020204" pitchFamily="34" charset="-122"/>
                          <a:ea typeface="微软雅黑" panose="020B0503020204020204" pitchFamily="34" charset="-122"/>
                          <a:cs typeface="+mn-cs"/>
                        </a:rPr>
                        <a:t>60%</a:t>
                      </a:r>
                      <a:r>
                        <a:rPr lang="zh-CN" altLang="en-US" sz="2000" kern="1200" dirty="0">
                          <a:solidFill>
                            <a:schemeClr val="dk1"/>
                          </a:solidFill>
                          <a:latin typeface="微软雅黑" panose="020B0503020204020204" pitchFamily="34" charset="-122"/>
                          <a:ea typeface="微软雅黑" panose="020B0503020204020204" pitchFamily="34" charset="-122"/>
                          <a:cs typeface="+mn-cs"/>
                        </a:rPr>
                        <a:t>，胆道</a:t>
                      </a:r>
                      <a:r>
                        <a:rPr lang="en-US" sz="2000" kern="1200" dirty="0">
                          <a:solidFill>
                            <a:schemeClr val="dk1"/>
                          </a:solidFill>
                          <a:latin typeface="微软雅黑" panose="020B0503020204020204" pitchFamily="34" charset="-122"/>
                          <a:ea typeface="微软雅黑" panose="020B0503020204020204" pitchFamily="34" charset="-122"/>
                          <a:cs typeface="+mn-cs"/>
                        </a:rPr>
                        <a:t>40%</a:t>
                      </a:r>
                      <a:br>
                        <a:rPr lang="en-US" sz="2000" kern="1200" dirty="0">
                          <a:solidFill>
                            <a:schemeClr val="dk1"/>
                          </a:solidFill>
                          <a:latin typeface="微软雅黑" panose="020B0503020204020204" pitchFamily="34" charset="-122"/>
                          <a:ea typeface="微软雅黑" panose="020B0503020204020204" pitchFamily="34" charset="-122"/>
                          <a:cs typeface="+mn-cs"/>
                        </a:rPr>
                      </a:br>
                      <a:r>
                        <a:rPr lang="zh-CN" altLang="en-US" sz="2000" kern="1200" dirty="0">
                          <a:solidFill>
                            <a:srgbClr val="0070C0"/>
                          </a:solidFill>
                          <a:latin typeface="微软雅黑" panose="020B0503020204020204" pitchFamily="34" charset="-122"/>
                          <a:ea typeface="微软雅黑" panose="020B0503020204020204" pitchFamily="34" charset="-122"/>
                          <a:cs typeface="+mn-cs"/>
                        </a:rPr>
                        <a:t>不受进餐时间影响</a:t>
                      </a:r>
                      <a:endParaRPr lang="zh-CN" altLang="en-US" sz="2000" dirty="0">
                        <a:solidFill>
                          <a:srgbClr val="0070C0"/>
                        </a:solidFill>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24100" y="214290"/>
            <a:ext cx="7758138" cy="785818"/>
          </a:xfrm>
        </p:spPr>
        <p:txBody>
          <a:bodyPr/>
          <a:lstStyle/>
          <a:p>
            <a:pPr algn="l"/>
            <a:r>
              <a:rPr lang="zh-CN" altLang="en-US" sz="3600" b="1" dirty="0">
                <a:latin typeface="微软雅黑" pitchFamily="34" charset="-122"/>
                <a:ea typeface="微软雅黑" pitchFamily="34" charset="-122"/>
              </a:rPr>
              <a:t>磺脲类降糖药</a:t>
            </a:r>
          </a:p>
        </p:txBody>
      </p:sp>
      <p:sp>
        <p:nvSpPr>
          <p:cNvPr id="3" name="内容占位符 2"/>
          <p:cNvSpPr>
            <a:spLocks noGrp="1"/>
          </p:cNvSpPr>
          <p:nvPr>
            <p:ph idx="1"/>
          </p:nvPr>
        </p:nvSpPr>
        <p:spPr>
          <a:xfrm>
            <a:off x="2024034" y="1500175"/>
            <a:ext cx="8229600" cy="4525963"/>
          </a:xfrm>
        </p:spPr>
        <p:txBody>
          <a:bodyPr/>
          <a:lstStyle/>
          <a:p>
            <a:endParaRPr lang="zh-CN" altLang="en-US" dirty="0"/>
          </a:p>
        </p:txBody>
      </p:sp>
      <p:graphicFrame>
        <p:nvGraphicFramePr>
          <p:cNvPr id="15" name="表格 14"/>
          <p:cNvGraphicFramePr/>
          <p:nvPr>
            <p:extLst>
              <p:ext uri="{D42A27DB-BD31-4B8C-83A1-F6EECF244321}">
                <p14:modId xmlns:p14="http://schemas.microsoft.com/office/powerpoint/2010/main" val="1766578407"/>
              </p:ext>
            </p:extLst>
          </p:nvPr>
        </p:nvGraphicFramePr>
        <p:xfrm>
          <a:off x="1343472" y="1285861"/>
          <a:ext cx="9217024" cy="3836751"/>
        </p:xfrm>
        <a:graphic>
          <a:graphicData uri="http://schemas.openxmlformats.org/drawingml/2006/table">
            <a:tbl>
              <a:tblPr firstRow="1" bandRow="1">
                <a:tableStyleId>{5C22544A-7EE6-4342-B048-85BDC9FD1C3A}</a:tableStyleId>
              </a:tblPr>
              <a:tblGrid>
                <a:gridCol w="1279213">
                  <a:extLst>
                    <a:ext uri="{9D8B030D-6E8A-4147-A177-3AD203B41FA5}">
                      <a16:colId xmlns:a16="http://schemas.microsoft.com/office/drawing/2014/main" val="20000"/>
                    </a:ext>
                  </a:extLst>
                </a:gridCol>
                <a:gridCol w="1024855">
                  <a:extLst>
                    <a:ext uri="{9D8B030D-6E8A-4147-A177-3AD203B41FA5}">
                      <a16:colId xmlns:a16="http://schemas.microsoft.com/office/drawing/2014/main" val="20001"/>
                    </a:ext>
                  </a:extLst>
                </a:gridCol>
                <a:gridCol w="1286278">
                  <a:extLst>
                    <a:ext uri="{9D8B030D-6E8A-4147-A177-3AD203B41FA5}">
                      <a16:colId xmlns:a16="http://schemas.microsoft.com/office/drawing/2014/main" val="20002"/>
                    </a:ext>
                  </a:extLst>
                </a:gridCol>
                <a:gridCol w="1451445">
                  <a:extLst>
                    <a:ext uri="{9D8B030D-6E8A-4147-A177-3AD203B41FA5}">
                      <a16:colId xmlns:a16="http://schemas.microsoft.com/office/drawing/2014/main" val="20003"/>
                    </a:ext>
                  </a:extLst>
                </a:gridCol>
                <a:gridCol w="933877">
                  <a:extLst>
                    <a:ext uri="{9D8B030D-6E8A-4147-A177-3AD203B41FA5}">
                      <a16:colId xmlns:a16="http://schemas.microsoft.com/office/drawing/2014/main" val="20004"/>
                    </a:ext>
                  </a:extLst>
                </a:gridCol>
                <a:gridCol w="1024855">
                  <a:extLst>
                    <a:ext uri="{9D8B030D-6E8A-4147-A177-3AD203B41FA5}">
                      <a16:colId xmlns:a16="http://schemas.microsoft.com/office/drawing/2014/main" val="20005"/>
                    </a:ext>
                  </a:extLst>
                </a:gridCol>
                <a:gridCol w="897412">
                  <a:extLst>
                    <a:ext uri="{9D8B030D-6E8A-4147-A177-3AD203B41FA5}">
                      <a16:colId xmlns:a16="http://schemas.microsoft.com/office/drawing/2014/main" val="20006"/>
                    </a:ext>
                  </a:extLst>
                </a:gridCol>
                <a:gridCol w="1319089">
                  <a:extLst>
                    <a:ext uri="{9D8B030D-6E8A-4147-A177-3AD203B41FA5}">
                      <a16:colId xmlns:a16="http://schemas.microsoft.com/office/drawing/2014/main" val="20007"/>
                    </a:ext>
                  </a:extLst>
                </a:gridCol>
              </a:tblGrid>
              <a:tr h="402094">
                <a:tc>
                  <a:txBody>
                    <a:bodyPr/>
                    <a:lstStyle/>
                    <a:p>
                      <a:pPr>
                        <a:buNone/>
                      </a:pPr>
                      <a:r>
                        <a:rPr lang="en-US" altLang="zh-CN" dirty="0"/>
                        <a:t>DRUG</a:t>
                      </a:r>
                    </a:p>
                  </a:txBody>
                  <a:tcPr/>
                </a:tc>
                <a:tc>
                  <a:txBody>
                    <a:bodyPr/>
                    <a:lstStyle/>
                    <a:p>
                      <a:pPr>
                        <a:buNone/>
                      </a:pPr>
                      <a:r>
                        <a:rPr lang="zh-CN" altLang="en-US" dirty="0"/>
                        <a:t>剂型</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dirty="0"/>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526600">
                <a:tc>
                  <a:txBody>
                    <a:bodyPr/>
                    <a:lstStyle/>
                    <a:p>
                      <a:pPr>
                        <a:buNone/>
                      </a:pPr>
                      <a:r>
                        <a:rPr lang="zh-CN" altLang="en-US" sz="1600" dirty="0">
                          <a:latin typeface="微软雅黑" pitchFamily="34" charset="-122"/>
                          <a:ea typeface="微软雅黑" pitchFamily="34" charset="-122"/>
                        </a:rPr>
                        <a:t>格列本脲</a:t>
                      </a:r>
                    </a:p>
                  </a:txBody>
                  <a:tcPr/>
                </a:tc>
                <a:tc>
                  <a:txBody>
                    <a:bodyPr/>
                    <a:lstStyle/>
                    <a:p>
                      <a:pPr>
                        <a:buNone/>
                      </a:pPr>
                      <a:r>
                        <a:rPr lang="zh-CN" altLang="en-US" sz="1600" dirty="0">
                          <a:latin typeface="微软雅黑" pitchFamily="34" charset="-122"/>
                          <a:ea typeface="微软雅黑" pitchFamily="34" charset="-122"/>
                        </a:rPr>
                        <a:t>普通片</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15mg/d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endParaRPr lang="zh-CN" altLang="en-US" sz="1600" dirty="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rPr>
                        <a:t>不宜</a:t>
                      </a:r>
                    </a:p>
                  </a:txBody>
                  <a:tcPr/>
                </a:tc>
                <a:tc>
                  <a:txBody>
                    <a:bodyPr/>
                    <a:lstStyle/>
                    <a:p>
                      <a:pPr>
                        <a:buNone/>
                      </a:pPr>
                      <a:r>
                        <a:rPr lang="zh-CN" altLang="en-US" sz="1600" dirty="0">
                          <a:latin typeface="微软雅黑" pitchFamily="34" charset="-122"/>
                          <a:ea typeface="微软雅黑" pitchFamily="34" charset="-122"/>
                        </a:rPr>
                        <a:t>不宜</a:t>
                      </a:r>
                    </a:p>
                  </a:txBody>
                  <a:tcPr/>
                </a:tc>
                <a:tc>
                  <a:txBody>
                    <a:bodyPr/>
                    <a:lstStyle/>
                    <a:p>
                      <a:pPr>
                        <a:buNone/>
                      </a:pPr>
                      <a:r>
                        <a:rPr lang="zh-CN" altLang="en-US" sz="1600" dirty="0">
                          <a:latin typeface="微软雅黑" pitchFamily="34" charset="-122"/>
                          <a:ea typeface="微软雅黑" pitchFamily="34" charset="-122"/>
                        </a:rPr>
                        <a:t>不宜</a:t>
                      </a:r>
                    </a:p>
                  </a:txBody>
                  <a:tcPr/>
                </a:tc>
                <a:extLst>
                  <a:ext uri="{0D108BD9-81ED-4DB2-BD59-A6C34878D82A}">
                    <a16:rowId xmlns:a16="http://schemas.microsoft.com/office/drawing/2014/main" val="10001"/>
                  </a:ext>
                </a:extLst>
              </a:tr>
              <a:tr h="675518">
                <a:tc>
                  <a:txBody>
                    <a:bodyPr/>
                    <a:lstStyle/>
                    <a:p>
                      <a:pPr>
                        <a:buNone/>
                      </a:pPr>
                      <a:r>
                        <a:rPr lang="zh-CN" altLang="en-US" sz="1600">
                          <a:latin typeface="微软雅黑" pitchFamily="34" charset="-122"/>
                          <a:ea typeface="微软雅黑" pitchFamily="34" charset="-122"/>
                        </a:rPr>
                        <a:t>格列齐特</a:t>
                      </a:r>
                    </a:p>
                  </a:txBody>
                  <a:tcPr/>
                </a:tc>
                <a:tc>
                  <a:txBody>
                    <a:bodyPr/>
                    <a:lstStyle/>
                    <a:p>
                      <a:pPr>
                        <a:buNone/>
                      </a:pPr>
                      <a:r>
                        <a:rPr lang="zh-CN" altLang="en-US" sz="1600" dirty="0">
                          <a:latin typeface="微软雅黑" pitchFamily="34" charset="-122"/>
                          <a:ea typeface="微软雅黑" pitchFamily="34" charset="-122"/>
                        </a:rPr>
                        <a:t>缓释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120mg/d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rPr>
                        <a:t>未确定</a:t>
                      </a:r>
                    </a:p>
                  </a:txBody>
                  <a:tcPr/>
                </a:tc>
                <a:tc>
                  <a:txBody>
                    <a:bodyPr/>
                    <a:lstStyle/>
                    <a:p>
                      <a:pPr>
                        <a:buNone/>
                      </a:pPr>
                      <a:r>
                        <a:rPr lang="zh-CN" altLang="en-US" sz="1600" dirty="0">
                          <a:latin typeface="微软雅黑" pitchFamily="34" charset="-122"/>
                          <a:ea typeface="微软雅黑" pitchFamily="34" charset="-122"/>
                        </a:rPr>
                        <a:t>不推荐</a:t>
                      </a:r>
                    </a:p>
                  </a:txBody>
                  <a:tcPr/>
                </a:tc>
                <a:tc>
                  <a:txBody>
                    <a:bodyPr/>
                    <a:lstStyle/>
                    <a:p>
                      <a:pPr>
                        <a:buNone/>
                      </a:pPr>
                      <a:r>
                        <a:rPr lang="zh-CN" altLang="en-US" sz="1600" dirty="0">
                          <a:latin typeface="微软雅黑" pitchFamily="34" charset="-122"/>
                          <a:ea typeface="微软雅黑" pitchFamily="34" charset="-122"/>
                        </a:rPr>
                        <a:t>禁用</a:t>
                      </a:r>
                    </a:p>
                  </a:txBody>
                  <a:tcPr/>
                </a:tc>
                <a:tc>
                  <a:txBody>
                    <a:bodyPr/>
                    <a:lstStyle/>
                    <a:p>
                      <a:pPr>
                        <a:buNone/>
                      </a:pPr>
                      <a:r>
                        <a:rPr lang="zh-CN" altLang="en-US" sz="1600" dirty="0">
                          <a:latin typeface="微软雅黑" pitchFamily="34" charset="-122"/>
                          <a:ea typeface="微软雅黑" pitchFamily="34" charset="-122"/>
                        </a:rPr>
                        <a:t>无需调量</a:t>
                      </a:r>
                    </a:p>
                  </a:txBody>
                  <a:tcPr/>
                </a:tc>
                <a:extLst>
                  <a:ext uri="{0D108BD9-81ED-4DB2-BD59-A6C34878D82A}">
                    <a16:rowId xmlns:a16="http://schemas.microsoft.com/office/drawing/2014/main" val="10002"/>
                  </a:ext>
                </a:extLst>
              </a:tr>
              <a:tr h="591996">
                <a:tc>
                  <a:txBody>
                    <a:bodyPr/>
                    <a:lstStyle/>
                    <a:p>
                      <a:pPr>
                        <a:buNone/>
                      </a:pPr>
                      <a:r>
                        <a:rPr lang="zh-CN" altLang="en-US" sz="1600" dirty="0">
                          <a:latin typeface="微软雅黑" pitchFamily="34" charset="-122"/>
                          <a:ea typeface="微软雅黑" pitchFamily="34" charset="-122"/>
                        </a:rPr>
                        <a:t>格列喹酮</a:t>
                      </a:r>
                    </a:p>
                  </a:txBody>
                  <a:tcPr/>
                </a:tc>
                <a:tc>
                  <a:txBody>
                    <a:bodyPr/>
                    <a:lstStyle/>
                    <a:p>
                      <a:pPr>
                        <a:buNone/>
                      </a:pP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180mg/d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sym typeface="+mn-ea"/>
                        </a:rPr>
                        <a:t>未确定</a:t>
                      </a:r>
                    </a:p>
                    <a:p>
                      <a:pPr>
                        <a:buNone/>
                      </a:pPr>
                      <a:endParaRPr lang="zh-CN" altLang="en-US" sz="1600" dirty="0">
                        <a:latin typeface="微软雅黑" pitchFamily="34" charset="-122"/>
                        <a:ea typeface="微软雅黑" pitchFamily="34" charset="-122"/>
                      </a:endParaRPr>
                    </a:p>
                  </a:txBody>
                  <a:tcPr/>
                </a:tc>
                <a:tc>
                  <a:txBody>
                    <a:bodyPr/>
                    <a:lstStyle/>
                    <a:p>
                      <a:pPr>
                        <a:buNone/>
                      </a:pPr>
                      <a:r>
                        <a:rPr lang="zh-CN" altLang="en-US" sz="1600">
                          <a:latin typeface="微软雅黑" pitchFamily="34" charset="-122"/>
                          <a:ea typeface="微软雅黑" pitchFamily="34" charset="-122"/>
                          <a:sym typeface="+mn-ea"/>
                        </a:rPr>
                        <a:t>禁用</a:t>
                      </a:r>
                    </a:p>
                    <a:p>
                      <a:pPr>
                        <a:buNone/>
                      </a:pPr>
                      <a:endParaRPr lang="zh-CN" altLang="en-US" sz="1600">
                        <a:latin typeface="微软雅黑" pitchFamily="34" charset="-122"/>
                        <a:ea typeface="微软雅黑" pitchFamily="34" charset="-122"/>
                      </a:endParaRPr>
                    </a:p>
                  </a:txBody>
                  <a:tcPr/>
                </a:tc>
                <a:tc>
                  <a:txBody>
                    <a:bodyPr/>
                    <a:lstStyle/>
                    <a:p>
                      <a:pPr>
                        <a:buNone/>
                      </a:pPr>
                      <a:r>
                        <a:rPr lang="zh-CN" altLang="en-US" sz="1600">
                          <a:latin typeface="微软雅黑" pitchFamily="34" charset="-122"/>
                          <a:ea typeface="微软雅黑" pitchFamily="34" charset="-122"/>
                          <a:sym typeface="+mn-ea"/>
                        </a:rPr>
                        <a:t>禁用</a:t>
                      </a:r>
                    </a:p>
                    <a:p>
                      <a:pPr>
                        <a:buNone/>
                      </a:pPr>
                      <a:endParaRPr lang="zh-CN" altLang="en-US" sz="160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sym typeface="+mn-ea"/>
                        </a:rPr>
                        <a:t>未确定</a:t>
                      </a:r>
                    </a:p>
                    <a:p>
                      <a:pPr>
                        <a:buNone/>
                      </a:pP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3"/>
                  </a:ext>
                </a:extLst>
              </a:tr>
              <a:tr h="965025">
                <a:tc>
                  <a:txBody>
                    <a:bodyPr/>
                    <a:lstStyle/>
                    <a:p>
                      <a:pPr>
                        <a:buNone/>
                      </a:pPr>
                      <a:r>
                        <a:rPr lang="zh-CN" altLang="en-US" sz="1600" dirty="0">
                          <a:latin typeface="微软雅黑" pitchFamily="34" charset="-122"/>
                          <a:ea typeface="微软雅黑" pitchFamily="34" charset="-122"/>
                        </a:rPr>
                        <a:t>格列吡嗪</a:t>
                      </a:r>
                    </a:p>
                  </a:txBody>
                  <a:tcPr/>
                </a:tc>
                <a:tc>
                  <a:txBody>
                    <a:bodyPr/>
                    <a:lstStyle/>
                    <a:p>
                      <a:pPr>
                        <a:buNone/>
                      </a:pPr>
                      <a:r>
                        <a:rPr lang="zh-CN" altLang="en-US" sz="1600" dirty="0">
                          <a:latin typeface="微软雅黑" pitchFamily="34" charset="-122"/>
                          <a:ea typeface="微软雅黑" pitchFamily="34" charset="-122"/>
                        </a:rPr>
                        <a:t>控释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缓释</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20mg/d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endParaRPr lang="en-US" altLang="zh-CN" sz="1600" dirty="0">
                        <a:latin typeface="微软雅黑" pitchFamily="34" charset="-122"/>
                        <a:ea typeface="微软雅黑" pitchFamily="34" charset="-122"/>
                      </a:endParaRPr>
                    </a:p>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2-3</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rPr>
                        <a:t>未确定</a:t>
                      </a:r>
                    </a:p>
                  </a:txBody>
                  <a:tcPr/>
                </a:tc>
                <a:tc>
                  <a:txBody>
                    <a:bodyPr/>
                    <a:lstStyle/>
                    <a:p>
                      <a:pPr>
                        <a:buNone/>
                      </a:pPr>
                      <a:r>
                        <a:rPr lang="zh-CN" altLang="en-US" sz="1600" dirty="0">
                          <a:latin typeface="微软雅黑" pitchFamily="34" charset="-122"/>
                          <a:ea typeface="微软雅黑" pitchFamily="34" charset="-122"/>
                        </a:rPr>
                        <a:t>慎用</a:t>
                      </a:r>
                    </a:p>
                  </a:txBody>
                  <a:tcPr/>
                </a:tc>
                <a:tc>
                  <a:txBody>
                    <a:bodyPr/>
                    <a:lstStyle/>
                    <a:p>
                      <a:pPr>
                        <a:buNone/>
                      </a:pPr>
                      <a:r>
                        <a:rPr lang="zh-CN" altLang="en-US" sz="1600" dirty="0">
                          <a:latin typeface="微软雅黑" pitchFamily="34" charset="-122"/>
                          <a:ea typeface="微软雅黑" pitchFamily="34" charset="-122"/>
                        </a:rPr>
                        <a:t>慎用</a:t>
                      </a:r>
                    </a:p>
                  </a:txBody>
                  <a:tcPr/>
                </a:tc>
                <a:tc>
                  <a:txBody>
                    <a:bodyPr/>
                    <a:lstStyle/>
                    <a:p>
                      <a:pPr>
                        <a:buNone/>
                      </a:pPr>
                      <a:r>
                        <a:rPr lang="zh-CN" altLang="en-US" sz="1600" dirty="0">
                          <a:latin typeface="微软雅黑" pitchFamily="34" charset="-122"/>
                          <a:ea typeface="微软雅黑" pitchFamily="34" charset="-122"/>
                        </a:rPr>
                        <a:t>慎用</a:t>
                      </a:r>
                    </a:p>
                  </a:txBody>
                  <a:tcPr/>
                </a:tc>
                <a:extLst>
                  <a:ext uri="{0D108BD9-81ED-4DB2-BD59-A6C34878D82A}">
                    <a16:rowId xmlns:a16="http://schemas.microsoft.com/office/drawing/2014/main" val="10004"/>
                  </a:ext>
                </a:extLst>
              </a:tr>
              <a:tr h="675518">
                <a:tc>
                  <a:txBody>
                    <a:bodyPr/>
                    <a:lstStyle/>
                    <a:p>
                      <a:pPr>
                        <a:buNone/>
                      </a:pPr>
                      <a:r>
                        <a:rPr lang="zh-CN" altLang="en-US" sz="1600" dirty="0">
                          <a:latin typeface="微软雅黑" pitchFamily="34" charset="-122"/>
                          <a:ea typeface="微软雅黑" pitchFamily="34" charset="-122"/>
                        </a:rPr>
                        <a:t>格列美脲</a:t>
                      </a:r>
                    </a:p>
                  </a:txBody>
                  <a:tcPr/>
                </a:tc>
                <a:tc>
                  <a:txBody>
                    <a:bodyPr/>
                    <a:lstStyle/>
                    <a:p>
                      <a:pPr>
                        <a:buNone/>
                      </a:pPr>
                      <a:r>
                        <a:rPr lang="zh-CN" altLang="en-US" sz="1600" dirty="0">
                          <a:latin typeface="微软雅黑" pitchFamily="34" charset="-122"/>
                          <a:ea typeface="微软雅黑" pitchFamily="34" charset="-122"/>
                        </a:rPr>
                        <a:t>普通</a:t>
                      </a:r>
                      <a:endParaRPr lang="en-US" altLang="zh-CN" sz="1600" dirty="0">
                        <a:latin typeface="微软雅黑" pitchFamily="34" charset="-122"/>
                        <a:ea typeface="微软雅黑" pitchFamily="34" charset="-122"/>
                      </a:endParaRPr>
                    </a:p>
                  </a:txBody>
                  <a:tcPr/>
                </a:tc>
                <a:tc>
                  <a:txBody>
                    <a:bodyPr/>
                    <a:lstStyle/>
                    <a:p>
                      <a:pPr>
                        <a:buNone/>
                      </a:pPr>
                      <a:r>
                        <a:rPr lang="en-US" altLang="zh-CN" sz="1600" dirty="0">
                          <a:solidFill>
                            <a:srgbClr val="FF0000"/>
                          </a:solidFill>
                          <a:latin typeface="微软雅黑" pitchFamily="34" charset="-122"/>
                          <a:ea typeface="微软雅黑" pitchFamily="34" charset="-122"/>
                        </a:rPr>
                        <a:t>6mg/d</a:t>
                      </a:r>
                    </a:p>
                  </a:txBody>
                  <a:tcPr/>
                </a:tc>
                <a:tc>
                  <a:txBody>
                    <a:bodyPr/>
                    <a:lstStyle/>
                    <a:p>
                      <a:pPr>
                        <a:buNone/>
                      </a:pPr>
                      <a:r>
                        <a:rPr lang="zh-CN" altLang="en-US" sz="1600" dirty="0">
                          <a:latin typeface="微软雅黑" pitchFamily="34" charset="-122"/>
                          <a:ea typeface="微软雅黑" pitchFamily="34" charset="-122"/>
                        </a:rPr>
                        <a:t>一日</a:t>
                      </a:r>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次</a:t>
                      </a:r>
                    </a:p>
                  </a:txBody>
                  <a:tcPr/>
                </a:tc>
                <a:tc>
                  <a:txBody>
                    <a:bodyPr/>
                    <a:lstStyle/>
                    <a:p>
                      <a:pPr>
                        <a:buNone/>
                      </a:pPr>
                      <a:r>
                        <a:rPr lang="zh-CN" altLang="en-US" sz="1600" dirty="0">
                          <a:latin typeface="微软雅黑" pitchFamily="34" charset="-122"/>
                          <a:ea typeface="微软雅黑" pitchFamily="34" charset="-122"/>
                          <a:sym typeface="+mn-ea"/>
                        </a:rPr>
                        <a:t>未确定</a:t>
                      </a:r>
                    </a:p>
                  </a:txBody>
                  <a:tcPr/>
                </a:tc>
                <a:tc>
                  <a:txBody>
                    <a:bodyPr/>
                    <a:lstStyle/>
                    <a:p>
                      <a:pPr>
                        <a:buNone/>
                      </a:pPr>
                      <a:r>
                        <a:rPr lang="zh-CN" altLang="en-US" sz="1600" dirty="0">
                          <a:latin typeface="微软雅黑" pitchFamily="34" charset="-122"/>
                          <a:ea typeface="微软雅黑" pitchFamily="34" charset="-122"/>
                          <a:sym typeface="+mn-ea"/>
                        </a:rPr>
                        <a:t>禁用</a:t>
                      </a:r>
                    </a:p>
                  </a:txBody>
                  <a:tcPr/>
                </a:tc>
                <a:tc>
                  <a:txBody>
                    <a:bodyPr/>
                    <a:lstStyle/>
                    <a:p>
                      <a:pPr>
                        <a:buNone/>
                      </a:pPr>
                      <a:r>
                        <a:rPr lang="zh-CN" altLang="en-US" sz="1600" dirty="0">
                          <a:latin typeface="微软雅黑" pitchFamily="34" charset="-122"/>
                          <a:ea typeface="微软雅黑" pitchFamily="34" charset="-122"/>
                          <a:sym typeface="+mn-ea"/>
                        </a:rPr>
                        <a:t>禁用</a:t>
                      </a:r>
                    </a:p>
                  </a:txBody>
                  <a:tcPr/>
                </a:tc>
                <a:tc>
                  <a:txBody>
                    <a:bodyPr/>
                    <a:lstStyle/>
                    <a:p>
                      <a:pPr>
                        <a:buNone/>
                      </a:pPr>
                      <a:r>
                        <a:rPr lang="zh-CN" altLang="en-US" sz="1600" dirty="0">
                          <a:latin typeface="微软雅黑" pitchFamily="34" charset="-122"/>
                          <a:ea typeface="微软雅黑" pitchFamily="34" charset="-122"/>
                          <a:sym typeface="+mn-ea"/>
                        </a:rPr>
                        <a:t>无需调量</a:t>
                      </a:r>
                    </a:p>
                  </a:txBody>
                  <a:tcPr/>
                </a:tc>
                <a:extLst>
                  <a:ext uri="{0D108BD9-81ED-4DB2-BD59-A6C34878D82A}">
                    <a16:rowId xmlns:a16="http://schemas.microsoft.com/office/drawing/2014/main" val="10005"/>
                  </a:ext>
                </a:extLst>
              </a:tr>
            </a:tbl>
          </a:graphicData>
        </a:graphic>
      </p:graphicFrame>
      <p:sp>
        <p:nvSpPr>
          <p:cNvPr id="20" name="文本框 19"/>
          <p:cNvSpPr txBox="1"/>
          <p:nvPr/>
        </p:nvSpPr>
        <p:spPr>
          <a:xfrm>
            <a:off x="2639616" y="5218782"/>
            <a:ext cx="4000528" cy="1015663"/>
          </a:xfrm>
          <a:prstGeom prst="rect">
            <a:avLst/>
          </a:prstGeom>
          <a:noFill/>
        </p:spPr>
        <p:txBody>
          <a:bodyPr wrap="square" rtlCol="0">
            <a:spAutoFit/>
          </a:bodyPr>
          <a:lstStyle/>
          <a:p>
            <a:pPr>
              <a:lnSpc>
                <a:spcPct val="150000"/>
              </a:lnSpc>
            </a:pPr>
            <a:r>
              <a:rPr lang="zh-CN" altLang="en-US" sz="2000" b="1" dirty="0">
                <a:solidFill>
                  <a:srgbClr val="FF0000"/>
                </a:solidFill>
                <a:latin typeface="微软雅黑" pitchFamily="34" charset="-122"/>
                <a:ea typeface="微软雅黑" pitchFamily="34" charset="-122"/>
              </a:rPr>
              <a:t>消渴丸</a:t>
            </a:r>
            <a:r>
              <a:rPr lang="en-US" altLang="zh-CN" sz="2000" b="1" dirty="0">
                <a:solidFill>
                  <a:srgbClr val="FF0000"/>
                </a:solidFill>
                <a:latin typeface="微软雅黑" pitchFamily="34" charset="-122"/>
                <a:ea typeface="微软雅黑" pitchFamily="34" charset="-122"/>
              </a:rPr>
              <a:t>10</a:t>
            </a:r>
            <a:r>
              <a:rPr lang="zh-CN" altLang="en-US" sz="2000" b="1" dirty="0">
                <a:solidFill>
                  <a:srgbClr val="FF0000"/>
                </a:solidFill>
                <a:latin typeface="微软雅黑" pitchFamily="34" charset="-122"/>
                <a:ea typeface="微软雅黑" pitchFamily="34" charset="-122"/>
              </a:rPr>
              <a:t>丸</a:t>
            </a:r>
            <a:r>
              <a:rPr lang="en-US" altLang="zh-CN" sz="2000" b="1" dirty="0">
                <a:solidFill>
                  <a:srgbClr val="FF0000"/>
                </a:solidFill>
                <a:latin typeface="微软雅黑" pitchFamily="34" charset="-122"/>
                <a:ea typeface="微软雅黑" pitchFamily="34" charset="-122"/>
              </a:rPr>
              <a:t>=</a:t>
            </a:r>
            <a:r>
              <a:rPr lang="zh-CN" altLang="en-US" sz="2000" b="1" dirty="0">
                <a:solidFill>
                  <a:srgbClr val="FF0000"/>
                </a:solidFill>
                <a:latin typeface="微软雅黑" pitchFamily="34" charset="-122"/>
                <a:ea typeface="微软雅黑" pitchFamily="34" charset="-122"/>
              </a:rPr>
              <a:t>格列本脲</a:t>
            </a:r>
            <a:r>
              <a:rPr lang="en-US" altLang="zh-CN" sz="2000" b="1" dirty="0">
                <a:solidFill>
                  <a:srgbClr val="FF0000"/>
                </a:solidFill>
                <a:latin typeface="微软雅黑" pitchFamily="34" charset="-122"/>
                <a:ea typeface="微软雅黑" pitchFamily="34" charset="-122"/>
              </a:rPr>
              <a:t>2.5mg</a:t>
            </a:r>
          </a:p>
          <a:p>
            <a:pPr>
              <a:lnSpc>
                <a:spcPct val="150000"/>
              </a:lnSpc>
            </a:pPr>
            <a:r>
              <a:rPr lang="zh-CN" altLang="en-US" sz="2000" b="1" dirty="0">
                <a:solidFill>
                  <a:srgbClr val="7030A0"/>
                </a:solidFill>
                <a:latin typeface="微软雅黑" pitchFamily="34" charset="-122"/>
                <a:ea typeface="微软雅黑" pitchFamily="34" charset="-122"/>
              </a:rPr>
              <a:t>普通剂型应在餐前</a:t>
            </a:r>
            <a:r>
              <a:rPr lang="en-US" altLang="zh-CN" sz="2000" b="1" dirty="0">
                <a:solidFill>
                  <a:srgbClr val="7030A0"/>
                </a:solidFill>
                <a:latin typeface="微软雅黑" pitchFamily="34" charset="-122"/>
                <a:ea typeface="微软雅黑" pitchFamily="34" charset="-122"/>
              </a:rPr>
              <a:t>30</a:t>
            </a:r>
            <a:r>
              <a:rPr lang="zh-CN" altLang="en-US" sz="2000" b="1" dirty="0">
                <a:solidFill>
                  <a:srgbClr val="7030A0"/>
                </a:solidFill>
                <a:latin typeface="微软雅黑" pitchFamily="34" charset="-122"/>
                <a:ea typeface="微软雅黑" pitchFamily="34" charset="-122"/>
              </a:rPr>
              <a:t>分钟服用</a:t>
            </a:r>
            <a:endParaRPr lang="en-US" altLang="zh-CN" sz="2000" b="1" dirty="0">
              <a:solidFill>
                <a:srgbClr val="7030A0"/>
              </a:solidFill>
              <a:latin typeface="微软雅黑" pitchFamily="34" charset="-122"/>
              <a:ea typeface="微软雅黑" pitchFamily="34"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a:xfrm>
            <a:off x="2166939" y="58738"/>
            <a:ext cx="6751637" cy="1143000"/>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磺脲类相互作用</a:t>
            </a:r>
          </a:p>
        </p:txBody>
      </p:sp>
      <p:graphicFrame>
        <p:nvGraphicFramePr>
          <p:cNvPr id="4" name="内容占位符 3"/>
          <p:cNvGraphicFramePr>
            <a:graphicFrameLocks noGrp="1"/>
          </p:cNvGraphicFramePr>
          <p:nvPr>
            <p:ph idx="4294967295"/>
            <p:extLst>
              <p:ext uri="{D42A27DB-BD31-4B8C-83A1-F6EECF244321}">
                <p14:modId xmlns:p14="http://schemas.microsoft.com/office/powerpoint/2010/main" val="2351217930"/>
              </p:ext>
            </p:extLst>
          </p:nvPr>
        </p:nvGraphicFramePr>
        <p:xfrm>
          <a:off x="1199457" y="1357297"/>
          <a:ext cx="9577064" cy="4064234"/>
        </p:xfrm>
        <a:graphic>
          <a:graphicData uri="http://schemas.openxmlformats.org/drawingml/2006/table">
            <a:tbl>
              <a:tblPr firstRow="1" bandRow="1">
                <a:tableStyleId>{5C22544A-7EE6-4342-B048-85BDC9FD1C3A}</a:tableStyleId>
              </a:tblPr>
              <a:tblGrid>
                <a:gridCol w="1486075">
                  <a:extLst>
                    <a:ext uri="{9D8B030D-6E8A-4147-A177-3AD203B41FA5}">
                      <a16:colId xmlns:a16="http://schemas.microsoft.com/office/drawing/2014/main" val="20000"/>
                    </a:ext>
                  </a:extLst>
                </a:gridCol>
                <a:gridCol w="1943802">
                  <a:extLst>
                    <a:ext uri="{9D8B030D-6E8A-4147-A177-3AD203B41FA5}">
                      <a16:colId xmlns:a16="http://schemas.microsoft.com/office/drawing/2014/main" val="20001"/>
                    </a:ext>
                  </a:extLst>
                </a:gridCol>
                <a:gridCol w="3338874">
                  <a:extLst>
                    <a:ext uri="{9D8B030D-6E8A-4147-A177-3AD203B41FA5}">
                      <a16:colId xmlns:a16="http://schemas.microsoft.com/office/drawing/2014/main" val="20002"/>
                    </a:ext>
                  </a:extLst>
                </a:gridCol>
                <a:gridCol w="2808313">
                  <a:extLst>
                    <a:ext uri="{9D8B030D-6E8A-4147-A177-3AD203B41FA5}">
                      <a16:colId xmlns:a16="http://schemas.microsoft.com/office/drawing/2014/main" val="20003"/>
                    </a:ext>
                  </a:extLst>
                </a:gridCol>
              </a:tblGrid>
              <a:tr h="751277">
                <a:tc>
                  <a:txBody>
                    <a:bodyPr/>
                    <a:lstStyle/>
                    <a:p>
                      <a:pPr algn="ctr">
                        <a:buNone/>
                      </a:pPr>
                      <a:r>
                        <a:rPr lang="en-US" altLang="zh-CN" sz="1800" dirty="0">
                          <a:latin typeface="微软雅黑" pitchFamily="34" charset="-122"/>
                          <a:ea typeface="微软雅黑" pitchFamily="34" charset="-122"/>
                          <a:sym typeface="+mn-ea"/>
                        </a:rPr>
                        <a:t>DRUG  A</a:t>
                      </a:r>
                    </a:p>
                  </a:txBody>
                  <a:tcPr marL="68580" marR="68580"/>
                </a:tc>
                <a:tc>
                  <a:txBody>
                    <a:bodyPr/>
                    <a:lstStyle/>
                    <a:p>
                      <a:pPr algn="ctr">
                        <a:buNone/>
                      </a:pPr>
                      <a:r>
                        <a:rPr lang="en-US" altLang="zh-CN" sz="1800" dirty="0">
                          <a:latin typeface="微软雅黑" pitchFamily="34" charset="-122"/>
                          <a:ea typeface="微软雅黑" pitchFamily="34" charset="-122"/>
                        </a:rPr>
                        <a:t>DRUG  </a:t>
                      </a:r>
                      <a:r>
                        <a:rPr lang="en-US" altLang="zh-CN" sz="1800" dirty="0">
                          <a:latin typeface="微软雅黑" pitchFamily="34" charset="-122"/>
                          <a:ea typeface="微软雅黑" pitchFamily="34" charset="-122"/>
                          <a:sym typeface="+mn-ea"/>
                        </a:rPr>
                        <a:t>B</a:t>
                      </a:r>
                    </a:p>
                    <a:p>
                      <a:pPr algn="ctr">
                        <a:buNone/>
                      </a:pPr>
                      <a:endParaRPr lang="en-US" altLang="zh-CN" sz="1800" dirty="0">
                        <a:latin typeface="微软雅黑" pitchFamily="34" charset="-122"/>
                        <a:ea typeface="微软雅黑" pitchFamily="34" charset="-122"/>
                        <a:sym typeface="+mn-ea"/>
                      </a:endParaRPr>
                    </a:p>
                  </a:txBody>
                  <a:tcPr marL="68580" marR="68580"/>
                </a:tc>
                <a:tc>
                  <a:txBody>
                    <a:bodyPr/>
                    <a:lstStyle/>
                    <a:p>
                      <a:pPr algn="ctr">
                        <a:buNone/>
                      </a:pPr>
                      <a:r>
                        <a:rPr lang="zh-CN" altLang="en-US" sz="1800" dirty="0">
                          <a:latin typeface="微软雅黑" pitchFamily="34" charset="-122"/>
                          <a:ea typeface="微软雅黑" pitchFamily="34" charset="-122"/>
                        </a:rPr>
                        <a:t>相互作用</a:t>
                      </a:r>
                    </a:p>
                  </a:txBody>
                  <a:tcPr marL="68580" marR="68580"/>
                </a:tc>
                <a:tc>
                  <a:txBody>
                    <a:bodyPr/>
                    <a:lstStyle/>
                    <a:p>
                      <a:pPr algn="ctr">
                        <a:buNone/>
                      </a:pPr>
                      <a:r>
                        <a:rPr lang="zh-CN" altLang="en-US" sz="1800" dirty="0">
                          <a:latin typeface="微软雅黑" pitchFamily="34" charset="-122"/>
                          <a:ea typeface="微软雅黑" pitchFamily="34" charset="-122"/>
                        </a:rPr>
                        <a:t>临床处理</a:t>
                      </a:r>
                    </a:p>
                  </a:txBody>
                  <a:tcPr marL="68580" marR="68580"/>
                </a:tc>
                <a:extLst>
                  <a:ext uri="{0D108BD9-81ED-4DB2-BD59-A6C34878D82A}">
                    <a16:rowId xmlns:a16="http://schemas.microsoft.com/office/drawing/2014/main" val="10000"/>
                  </a:ext>
                </a:extLst>
              </a:tr>
              <a:tr h="939096">
                <a:tc>
                  <a:txBody>
                    <a:bodyPr/>
                    <a:lstStyle/>
                    <a:p>
                      <a:pPr algn="ctr">
                        <a:buNone/>
                      </a:pPr>
                      <a:r>
                        <a:rPr lang="zh-CN" altLang="en-US" sz="1800" dirty="0">
                          <a:latin typeface="微软雅黑" panose="020B0503020204020204" pitchFamily="34" charset="-122"/>
                          <a:ea typeface="微软雅黑" panose="020B0503020204020204" pitchFamily="34" charset="-122"/>
                        </a:rPr>
                        <a:t>磺脲类</a:t>
                      </a:r>
                    </a:p>
                    <a:p>
                      <a:pPr>
                        <a:buNone/>
                      </a:pPr>
                      <a:endParaRPr lang="zh-CN" altLang="en-US" sz="1800" dirty="0">
                        <a:latin typeface="微软雅黑" panose="020B0503020204020204" pitchFamily="34" charset="-122"/>
                        <a:ea typeface="微软雅黑" panose="020B0503020204020204" pitchFamily="34" charset="-122"/>
                      </a:endParaRPr>
                    </a:p>
                  </a:txBody>
                  <a:tcPr marL="68580" marR="6858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噻嗪类利尿药</a:t>
                      </a:r>
                    </a:p>
                    <a:p>
                      <a:pPr algn="ctr">
                        <a:buNone/>
                      </a:pPr>
                      <a:endParaRPr lang="zh-CN" altLang="en-US" sz="1800" b="0" dirty="0">
                        <a:solidFill>
                          <a:schemeClr val="tx1"/>
                        </a:solidFill>
                        <a:latin typeface="微软雅黑" pitchFamily="34" charset="-122"/>
                        <a:ea typeface="微软雅黑" pitchFamily="34" charset="-122"/>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拮抗其降糖作用，使血糖升高</a:t>
                      </a:r>
                      <a:endParaRPr lang="en-US" sz="1800" b="0" i="0" u="none" strike="noStrike" kern="1200" dirty="0">
                        <a:solidFill>
                          <a:schemeClr val="tx1"/>
                        </a:solidFill>
                        <a:latin typeface="微软雅黑" pitchFamily="34" charset="-122"/>
                        <a:ea typeface="微软雅黑" pitchFamily="34" charset="-122"/>
                        <a:cs typeface="+mn-cs"/>
                      </a:endParaRPr>
                    </a:p>
                    <a:p>
                      <a:pPr>
                        <a:lnSpc>
                          <a:spcPct val="100000"/>
                        </a:lnSpc>
                        <a:buNone/>
                      </a:pPr>
                      <a:endParaRPr lang="en-US" altLang="zh-CN" sz="1800" b="0" kern="1200" dirty="0">
                        <a:solidFill>
                          <a:schemeClr val="tx1"/>
                        </a:solidFill>
                        <a:latin typeface="微软雅黑" pitchFamily="34" charset="-122"/>
                        <a:ea typeface="微软雅黑" pitchFamily="34" charset="-122"/>
                        <a:cs typeface="+mn-cs"/>
                        <a:sym typeface="+mn-ea"/>
                      </a:endParaRPr>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800" b="0" i="0" u="none" strike="noStrike" kern="1200" dirty="0">
                          <a:solidFill>
                            <a:schemeClr val="tx1"/>
                          </a:solidFill>
                          <a:latin typeface="微软雅黑" pitchFamily="34" charset="-122"/>
                          <a:ea typeface="微软雅黑" pitchFamily="34" charset="-122"/>
                          <a:cs typeface="+mn-cs"/>
                        </a:rPr>
                        <a:t>监测血糖，调整降糖药物的用量</a:t>
                      </a:r>
                      <a:endParaRPr lang="en-US" sz="1800" b="0" i="0" u="none" strike="noStrike" kern="1200" dirty="0">
                        <a:solidFill>
                          <a:schemeClr val="tx1"/>
                        </a:solidFill>
                        <a:latin typeface="微软雅黑" pitchFamily="34" charset="-122"/>
                        <a:ea typeface="微软雅黑" pitchFamily="34" charset="-122"/>
                        <a:cs typeface="+mn-cs"/>
                      </a:endParaRPr>
                    </a:p>
                    <a:p>
                      <a:pPr marL="0" algn="l" defTabSz="914400" rtl="0" eaLnBrk="1" latinLnBrk="0" hangingPunct="1">
                        <a:lnSpc>
                          <a:spcPct val="100000"/>
                        </a:lnSpc>
                        <a:buNone/>
                      </a:pPr>
                      <a:endParaRPr lang="en-US" altLang="zh-CN" sz="1800" b="0" kern="1200" noProof="0" dirty="0">
                        <a:solidFill>
                          <a:schemeClr val="tx1"/>
                        </a:solidFill>
                        <a:latin typeface="微软雅黑" pitchFamily="34" charset="-122"/>
                        <a:ea typeface="微软雅黑" pitchFamily="34" charset="-122"/>
                        <a:cs typeface="+mn-cs"/>
                        <a:sym typeface="+mn-ea"/>
                      </a:endParaRPr>
                    </a:p>
                  </a:txBody>
                  <a:tcPr marL="68580" marR="68580"/>
                </a:tc>
                <a:extLst>
                  <a:ext uri="{0D108BD9-81ED-4DB2-BD59-A6C34878D82A}">
                    <a16:rowId xmlns:a16="http://schemas.microsoft.com/office/drawing/2014/main" val="10001"/>
                  </a:ext>
                </a:extLst>
              </a:tr>
              <a:tr h="657366">
                <a:tc rowSpan="4">
                  <a:txBody>
                    <a:bodyPr/>
                    <a:lstStyle/>
                    <a:p>
                      <a:pPr algn="ctr">
                        <a:buNone/>
                      </a:pPr>
                      <a:r>
                        <a:rPr lang="zh-CN" altLang="en-US" sz="1800" dirty="0">
                          <a:latin typeface="微软雅黑" panose="020B0503020204020204" pitchFamily="34" charset="-122"/>
                          <a:ea typeface="微软雅黑" panose="020B0503020204020204" pitchFamily="34" charset="-122"/>
                        </a:rPr>
                        <a:t>磺脲类</a:t>
                      </a:r>
                    </a:p>
                  </a:txBody>
                  <a:tcPr marL="68580" marR="68580"/>
                </a:tc>
                <a:tc>
                  <a:txBody>
                    <a:bodyPr/>
                    <a:lstStyle/>
                    <a:p>
                      <a:pPr algn="ctr">
                        <a:buNone/>
                      </a:pPr>
                      <a:r>
                        <a:rPr lang="zh-CN" altLang="en-US" sz="1800" dirty="0">
                          <a:latin typeface="微软雅黑" panose="020B0503020204020204" pitchFamily="34" charset="-122"/>
                          <a:ea typeface="微软雅黑" panose="020B0503020204020204" pitchFamily="34" charset="-122"/>
                        </a:rPr>
                        <a:t>水杨酸类</a:t>
                      </a:r>
                      <a:endParaRPr lang="en-US" altLang="zh-CN" sz="1800" dirty="0">
                        <a:latin typeface="微软雅黑" panose="020B0503020204020204" pitchFamily="34" charset="-122"/>
                        <a:ea typeface="微软雅黑" panose="020B0503020204020204" pitchFamily="34" charset="-122"/>
                      </a:endParaRPr>
                    </a:p>
                    <a:p>
                      <a:pPr algn="ctr">
                        <a:buNone/>
                      </a:pPr>
                      <a:r>
                        <a:rPr lang="zh-CN" altLang="en-US" sz="1800" dirty="0">
                          <a:latin typeface="微软雅黑" panose="020B0503020204020204" pitchFamily="34" charset="-122"/>
                          <a:ea typeface="微软雅黑" panose="020B0503020204020204" pitchFamily="34" charset="-122"/>
                        </a:rPr>
                        <a:t>（阿司匹林）</a:t>
                      </a:r>
                    </a:p>
                  </a:txBody>
                  <a:tcPr marL="68580" marR="68580"/>
                </a:tc>
                <a:tc rowSpan="4">
                  <a:txBody>
                    <a:bodyPr/>
                    <a:lstStyle/>
                    <a:p>
                      <a:pPr>
                        <a:buNone/>
                      </a:pPr>
                      <a:r>
                        <a:rPr lang="zh-CN" sz="1800" dirty="0">
                          <a:solidFill>
                            <a:schemeClr val="tx1"/>
                          </a:solidFill>
                          <a:latin typeface="微软雅黑" panose="020B0503020204020204" pitchFamily="34" charset="-122"/>
                          <a:ea typeface="微软雅黑" panose="020B0503020204020204" pitchFamily="34" charset="-122"/>
                        </a:rPr>
                        <a:t>二代磺脲类药物有较高的蛋白结合率，与蛋白结合率高的药物联用时，可被置换、游离，使其降糖作用增强，</a:t>
                      </a:r>
                      <a:r>
                        <a:rPr lang="zh-CN" altLang="en-US" sz="1800" dirty="0">
                          <a:solidFill>
                            <a:srgbClr val="FF0000"/>
                          </a:solidFill>
                          <a:latin typeface="微软雅黑" panose="020B0503020204020204" pitchFamily="34" charset="-122"/>
                          <a:ea typeface="微软雅黑" panose="020B0503020204020204" pitchFamily="34" charset="-122"/>
                        </a:rPr>
                        <a:t>发生</a:t>
                      </a:r>
                      <a:r>
                        <a:rPr lang="zh-CN" sz="1800" dirty="0">
                          <a:solidFill>
                            <a:srgbClr val="FF0000"/>
                          </a:solidFill>
                          <a:latin typeface="微软雅黑" panose="020B0503020204020204" pitchFamily="34" charset="-122"/>
                          <a:ea typeface="微软雅黑" panose="020B0503020204020204" pitchFamily="34" charset="-122"/>
                        </a:rPr>
                        <a:t>低血糖</a:t>
                      </a:r>
                      <a:r>
                        <a:rPr lang="zh-CN" sz="1800" dirty="0">
                          <a:solidFill>
                            <a:schemeClr val="tx1"/>
                          </a:solidFill>
                          <a:latin typeface="微软雅黑" panose="020B0503020204020204" pitchFamily="34" charset="-122"/>
                          <a:ea typeface="微软雅黑" panose="020B0503020204020204" pitchFamily="34" charset="-122"/>
                        </a:rPr>
                        <a:t>。</a:t>
                      </a:r>
                    </a:p>
                  </a:txBody>
                  <a:tcPr marL="68580" marR="68580"/>
                </a:tc>
                <a:tc rowSpan="4">
                  <a:txBody>
                    <a:bodyPr/>
                    <a:lstStyle/>
                    <a:p>
                      <a:pPr>
                        <a:lnSpc>
                          <a:spcPct val="150000"/>
                        </a:lnSpc>
                        <a:buNone/>
                      </a:pPr>
                      <a:r>
                        <a:rPr lang="zh-CN" altLang="en-US" sz="1800" dirty="0">
                          <a:solidFill>
                            <a:schemeClr val="tx1"/>
                          </a:solidFill>
                          <a:latin typeface="微软雅黑" panose="020B0503020204020204" pitchFamily="34" charset="-122"/>
                          <a:ea typeface="微软雅黑" panose="020B0503020204020204" pitchFamily="34" charset="-122"/>
                        </a:rPr>
                        <a:t>监测血糖和凝血功能，可能需要减少磺脲类药物用量</a:t>
                      </a:r>
                    </a:p>
                  </a:txBody>
                  <a:tcPr marL="68580" marR="68580"/>
                </a:tc>
                <a:extLst>
                  <a:ext uri="{0D108BD9-81ED-4DB2-BD59-A6C34878D82A}">
                    <a16:rowId xmlns:a16="http://schemas.microsoft.com/office/drawing/2014/main" val="10002"/>
                  </a:ext>
                </a:extLst>
              </a:tr>
              <a:tr h="657366">
                <a:tc vMerge="1">
                  <a:txBody>
                    <a:bodyPr/>
                    <a:lstStyle/>
                    <a:p>
                      <a:endParaRPr lang="zh-CN"/>
                    </a:p>
                  </a:txBody>
                  <a:tcPr/>
                </a:tc>
                <a:tc>
                  <a:txBody>
                    <a:bodyPr/>
                    <a:lstStyle/>
                    <a:p>
                      <a:pPr algn="ctr">
                        <a:buNone/>
                      </a:pPr>
                      <a:r>
                        <a:rPr lang="zh-CN" altLang="en-US" sz="1800" dirty="0">
                          <a:latin typeface="微软雅黑" panose="020B0503020204020204" pitchFamily="34" charset="-122"/>
                          <a:ea typeface="微软雅黑" panose="020B0503020204020204" pitchFamily="34" charset="-122"/>
                          <a:sym typeface="+mn-ea"/>
                        </a:rPr>
                        <a:t>双香豆素类</a:t>
                      </a:r>
                      <a:endParaRPr lang="en-US" altLang="zh-CN" sz="1800" dirty="0">
                        <a:latin typeface="微软雅黑" panose="020B0503020204020204" pitchFamily="34" charset="-122"/>
                        <a:ea typeface="微软雅黑" panose="020B0503020204020204" pitchFamily="34" charset="-122"/>
                        <a:sym typeface="+mn-ea"/>
                      </a:endParaRPr>
                    </a:p>
                    <a:p>
                      <a:pPr algn="ctr">
                        <a:buNone/>
                      </a:pPr>
                      <a:r>
                        <a:rPr lang="zh-CN" altLang="en-US" sz="1800" dirty="0">
                          <a:latin typeface="微软雅黑" panose="020B0503020204020204" pitchFamily="34" charset="-122"/>
                          <a:ea typeface="微软雅黑" panose="020B0503020204020204" pitchFamily="34" charset="-122"/>
                          <a:sym typeface="+mn-ea"/>
                        </a:rPr>
                        <a:t>抗凝药</a:t>
                      </a:r>
                      <a:endParaRPr lang="zh-CN" altLang="en-US" sz="1800" dirty="0">
                        <a:latin typeface="微软雅黑" panose="020B0503020204020204" pitchFamily="34" charset="-122"/>
                        <a:ea typeface="微软雅黑" panose="020B0503020204020204" pitchFamily="34" charset="-122"/>
                      </a:endParaRP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r h="506758">
                <a:tc vMerge="1">
                  <a:txBody>
                    <a:bodyPr/>
                    <a:lstStyle/>
                    <a:p>
                      <a:endParaRPr lang="zh-CN"/>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latin typeface="微软雅黑" panose="020B0503020204020204" pitchFamily="34" charset="-122"/>
                          <a:ea typeface="微软雅黑" panose="020B0503020204020204" pitchFamily="34" charset="-122"/>
                          <a:cs typeface="+mn-cs"/>
                        </a:rPr>
                        <a:t>磺胺类</a:t>
                      </a: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4"/>
                  </a:ext>
                </a:extLst>
              </a:tr>
              <a:tr h="552371">
                <a:tc vMerge="1">
                  <a:txBody>
                    <a:bodyPr/>
                    <a:lstStyle/>
                    <a:p>
                      <a:endParaRPr lang="zh-CN"/>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dirty="0">
                          <a:latin typeface="微软雅黑" panose="020B0503020204020204" pitchFamily="34" charset="-122"/>
                          <a:ea typeface="微软雅黑" panose="020B0503020204020204" pitchFamily="34" charset="-122"/>
                        </a:rPr>
                        <a:t>ACEI</a:t>
                      </a:r>
                      <a:endParaRPr lang="zh-CN" altLang="en-US" sz="1600" dirty="0">
                        <a:latin typeface="微软雅黑" panose="020B0503020204020204" pitchFamily="34" charset="-122"/>
                        <a:ea typeface="微软雅黑" panose="020B0503020204020204" pitchFamily="34" charset="-122"/>
                      </a:endParaRPr>
                    </a:p>
                  </a:txBody>
                  <a:tcPr marL="68580" marR="68580"/>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5"/>
                  </a:ext>
                </a:extLst>
              </a:tr>
            </a:tbl>
          </a:graphicData>
        </a:graphic>
      </p:graphicFrame>
      <p:sp>
        <p:nvSpPr>
          <p:cNvPr id="24608" name="文本框 4"/>
          <p:cNvSpPr txBox="1"/>
          <p:nvPr/>
        </p:nvSpPr>
        <p:spPr>
          <a:xfrm>
            <a:off x="2166939" y="5713413"/>
            <a:ext cx="8288337" cy="830262"/>
          </a:xfrm>
          <a:prstGeom prst="rect">
            <a:avLst/>
          </a:prstGeom>
          <a:noFill/>
          <a:ln w="9525">
            <a:noFill/>
          </a:ln>
        </p:spPr>
        <p:txBody>
          <a:bodyPr wrap="square" anchor="t">
            <a:spAutoFit/>
          </a:bodyPr>
          <a:lstStyle/>
          <a:p>
            <a:pPr eaLnBrk="0" hangingPunct="0"/>
            <a:r>
              <a:rPr lang="en-US" altLang="zh-CN" sz="1200" dirty="0">
                <a:latin typeface="Arial" panose="020B0604020202020204" pitchFamily="34" charset="0"/>
                <a:ea typeface="宋体" panose="02010600030101010101" pitchFamily="2" charset="-122"/>
              </a:rPr>
              <a:t>1.</a:t>
            </a:r>
            <a:r>
              <a:rPr lang="zh-CN" altLang="en-US" sz="1200" dirty="0">
                <a:latin typeface="Arial" panose="020B0604020202020204" pitchFamily="34" charset="0"/>
                <a:ea typeface="宋体" panose="02010600030101010101" pitchFamily="2" charset="-122"/>
              </a:rPr>
              <a:t>Brown KS, Armstrong IC, Wang A, et al. Effect of the bile acid sequestrant colesevelam on the  pharmacokinetics of pioglitazone,repaglinide, estrogen estradiol, norethindrone, levothyroxine, and glyburide[J]. J Clin Pharmacol, 2010, 50(5): 554-565.</a:t>
            </a:r>
          </a:p>
          <a:p>
            <a:pPr eaLnBrk="0" hangingPunct="0"/>
            <a:r>
              <a:rPr lang="en-US" altLang="zh-CN" sz="1200" dirty="0">
                <a:latin typeface="Arial" panose="020B0604020202020204" pitchFamily="34" charset="0"/>
                <a:ea typeface="宋体" panose="02010600030101010101" pitchFamily="2" charset="-122"/>
              </a:rPr>
              <a:t>2.陈新谦,金有豫,汤光.新编药物学[M]].第17版. 北京: 人民卫生出版社, 2011: 656.</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标题 1"/>
          <p:cNvSpPr>
            <a:spLocks noGrp="1"/>
          </p:cNvSpPr>
          <p:nvPr>
            <p:ph type="title"/>
          </p:nvPr>
        </p:nvSpPr>
        <p:spPr>
          <a:xfrm>
            <a:off x="1622426" y="60326"/>
            <a:ext cx="6073775" cy="1120775"/>
          </a:xfrm>
          <a:ln/>
        </p:spPr>
        <p:txBody>
          <a:bodyPr vert="horz" wrap="square" lIns="91440" tIns="45720" rIns="91440" bIns="45720" rtlCol="0" anchor="ctr">
            <a:normAutofit/>
          </a:bodyPr>
          <a:lstStyle/>
          <a:p>
            <a:pPr algn="l"/>
            <a:r>
              <a:rPr lang="zh-CN" altLang="en-US" sz="3200" b="1" dirty="0">
                <a:solidFill>
                  <a:srgbClr val="FFFF00"/>
                </a:solidFill>
                <a:latin typeface="微软雅黑" panose="020B0503020204020204" pitchFamily="34" charset="-122"/>
                <a:ea typeface="微软雅黑" panose="020B0503020204020204" pitchFamily="34" charset="-122"/>
              </a:rPr>
              <a:t>     </a:t>
            </a:r>
            <a:r>
              <a:rPr lang="zh-CN" altLang="en-US" sz="3200" b="1" dirty="0">
                <a:latin typeface="微软雅黑" panose="020B0503020204020204" pitchFamily="34" charset="-122"/>
                <a:ea typeface="微软雅黑" panose="020B0503020204020204" pitchFamily="34" charset="-122"/>
              </a:rPr>
              <a:t>磺脲类</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代谢</a:t>
            </a:r>
          </a:p>
        </p:txBody>
      </p:sp>
      <p:sp>
        <p:nvSpPr>
          <p:cNvPr id="34819" name="内容占位符 4"/>
          <p:cNvSpPr>
            <a:spLocks noGrp="1" noChangeArrowheads="1"/>
          </p:cNvSpPr>
          <p:nvPr>
            <p:ph idx="1"/>
          </p:nvPr>
        </p:nvSpPr>
        <p:spPr>
          <a:xfrm>
            <a:off x="1703512" y="1268760"/>
            <a:ext cx="8678168" cy="4679950"/>
          </a:xfrm>
        </p:spPr>
        <p:txBody>
          <a:bodyPr vert="horz" wrap="square" lIns="91440" tIns="45720" rIns="91440" bIns="45720" numCol="1" rtlCol="0" anchor="t" anchorCtr="0" compatLnSpc="1">
            <a:normAutofit/>
          </a:bodyPr>
          <a:lstStyle/>
          <a:p>
            <a:pPr marL="0" indent="0" eaLnBrk="0" fontAlgn="base" hangingPunct="0">
              <a:lnSpc>
                <a:spcPct val="100000"/>
              </a:lnSpc>
              <a:spcBef>
                <a:spcPct val="20000"/>
              </a:spcBef>
              <a:spcAft>
                <a:spcPct val="0"/>
              </a:spcAft>
              <a:buNone/>
              <a:defRPr/>
            </a:pPr>
            <a:r>
              <a:rPr lang="zh-CN" altLang="en-US" sz="2000" dirty="0">
                <a:latin typeface="微软雅黑" pitchFamily="34" charset="-122"/>
                <a:ea typeface="微软雅黑" pitchFamily="34" charset="-122"/>
              </a:rPr>
              <a:t>CYP2C9酶是磺脲类降糖药代谢过程中一个重要的药物代谢酶</a:t>
            </a:r>
            <a:endParaRPr lang="en-US" altLang="zh-CN"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Font typeface="Wingdings" panose="05000000000000000000" pitchFamily="2" charset="2"/>
              <a:buChar char="Ø"/>
              <a:defRPr/>
            </a:pPr>
            <a:r>
              <a:rPr lang="zh-CN" altLang="en-US" sz="2000" dirty="0">
                <a:latin typeface="微软雅黑" pitchFamily="34" charset="-122"/>
                <a:ea typeface="微软雅黑" pitchFamily="34" charset="-122"/>
              </a:rPr>
              <a:t>CYP2C9酶抑制剂</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None/>
              <a:defRPr/>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抗真菌药物（酮康唑、伏立康唑、氟康唑、咪康唑）</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 H2受体拮抗剂（西咪替丁）</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 磺胺类（磺胺甲噁唑）</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 typeface="Wingdings" panose="05000000000000000000" pitchFamily="2" charset="2"/>
              <a:buChar char="n"/>
              <a:defRPr/>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使磺脲类药物代谢</a:t>
            </a:r>
            <a:r>
              <a:rPr lang="zh-CN" altLang="en-US" sz="2000" dirty="0">
                <a:solidFill>
                  <a:srgbClr val="C00000"/>
                </a:solidFill>
                <a:latin typeface="微软雅黑" pitchFamily="34" charset="-122"/>
                <a:ea typeface="微软雅黑" pitchFamily="34" charset="-122"/>
              </a:rPr>
              <a:t>减慢</a:t>
            </a:r>
            <a:r>
              <a:rPr lang="zh-CN" altLang="en-US" sz="2000" dirty="0">
                <a:latin typeface="微软雅黑" pitchFamily="34" charset="-122"/>
                <a:ea typeface="微软雅黑" pitchFamily="34" charset="-122"/>
              </a:rPr>
              <a:t>、血药浓度增加，增加低血糖发生风险</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Font typeface="Wingdings" panose="05000000000000000000" pitchFamily="2" charset="2"/>
              <a:buChar char="Ø"/>
              <a:defRPr/>
            </a:pPr>
            <a:r>
              <a:rPr lang="zh-CN" altLang="en-US" sz="2000" dirty="0">
                <a:latin typeface="微软雅黑" pitchFamily="34" charset="-122"/>
                <a:ea typeface="微软雅黑" pitchFamily="34" charset="-122"/>
              </a:rPr>
              <a:t>CYP2C9酶诱导剂</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利福平</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Tx/>
              <a:buChar char="-"/>
              <a:defRPr/>
            </a:pPr>
            <a:r>
              <a:rPr lang="zh-CN" altLang="en-US" sz="2000" dirty="0">
                <a:latin typeface="微软雅黑" pitchFamily="34" charset="-122"/>
                <a:ea typeface="微软雅黑" pitchFamily="34" charset="-122"/>
              </a:rPr>
              <a:t>巴比妥</a:t>
            </a:r>
            <a:endParaRPr lang="en-US" altLang="zh-CN" sz="2000" dirty="0">
              <a:latin typeface="微软雅黑" pitchFamily="34" charset="-122"/>
              <a:ea typeface="微软雅黑" pitchFamily="34" charset="-122"/>
            </a:endParaRPr>
          </a:p>
          <a:p>
            <a:pPr marL="400050" lvl="1" indent="0" eaLnBrk="0" fontAlgn="base" hangingPunct="0">
              <a:lnSpc>
                <a:spcPct val="100000"/>
              </a:lnSpc>
              <a:spcBef>
                <a:spcPct val="20000"/>
              </a:spcBef>
              <a:spcAft>
                <a:spcPct val="0"/>
              </a:spcAft>
              <a:buFont typeface="Wingdings" panose="05000000000000000000" pitchFamily="2" charset="2"/>
              <a:buChar char="n"/>
              <a:defRPr/>
            </a:pPr>
            <a:r>
              <a:rPr lang="zh-CN" altLang="en-US" sz="2000" dirty="0">
                <a:latin typeface="微软雅黑" pitchFamily="34" charset="-122"/>
                <a:ea typeface="微软雅黑" pitchFamily="34" charset="-122"/>
              </a:rPr>
              <a:t> 可加快磺脲类代谢，使降糖作用降低</a:t>
            </a:r>
          </a:p>
          <a:p>
            <a:pPr marL="0" indent="0" eaLnBrk="0" fontAlgn="base" hangingPunct="0">
              <a:lnSpc>
                <a:spcPct val="100000"/>
              </a:lnSpc>
              <a:spcBef>
                <a:spcPct val="20000"/>
              </a:spcBef>
              <a:spcAft>
                <a:spcPct val="0"/>
              </a:spcAft>
              <a:buNone/>
              <a:defRPr/>
            </a:pPr>
            <a:endParaRPr lang="zh-CN" altLang="en-US" sz="2000" dirty="0">
              <a:latin typeface="微软雅黑" pitchFamily="34" charset="-122"/>
              <a:ea typeface="微软雅黑" pitchFamily="34" charset="-122"/>
            </a:endParaRPr>
          </a:p>
          <a:p>
            <a:pPr marL="0" indent="0" eaLnBrk="0" fontAlgn="base" hangingPunct="0">
              <a:lnSpc>
                <a:spcPct val="100000"/>
              </a:lnSpc>
              <a:spcBef>
                <a:spcPct val="20000"/>
              </a:spcBef>
              <a:spcAft>
                <a:spcPct val="0"/>
              </a:spcAft>
              <a:buNone/>
              <a:defRPr/>
            </a:pPr>
            <a:endParaRPr lang="zh-CN" altLang="en-US" sz="2400"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noChangeArrowheads="1"/>
          </p:cNvSpPr>
          <p:nvPr>
            <p:ph type="title"/>
          </p:nvPr>
        </p:nvSpPr>
        <p:spPr>
          <a:xfrm>
            <a:off x="2381224" y="274639"/>
            <a:ext cx="7829576" cy="796908"/>
          </a:xfrm>
        </p:spPr>
        <p:txBody>
          <a:bodyPr>
            <a:normAutofit/>
          </a:bodyPr>
          <a:lstStyle/>
          <a:p>
            <a:pPr algn="l"/>
            <a:r>
              <a:rPr lang="zh-CN" altLang="zh-CN" sz="3200" b="1" dirty="0">
                <a:latin typeface="微软雅黑" pitchFamily="34" charset="-122"/>
                <a:ea typeface="微软雅黑" pitchFamily="34" charset="-122"/>
              </a:rPr>
              <a:t>磺酰脲类</a:t>
            </a:r>
            <a:r>
              <a:rPr lang="zh-CN" altLang="en-US" sz="3200" b="1" dirty="0">
                <a:latin typeface="微软雅黑" pitchFamily="34" charset="-122"/>
                <a:ea typeface="微软雅黑" pitchFamily="34" charset="-122"/>
              </a:rPr>
              <a:t>降糖药</a:t>
            </a:r>
            <a:endParaRPr lang="zh-CN" altLang="en-US" sz="3200" dirty="0">
              <a:latin typeface="微软雅黑" pitchFamily="34" charset="-122"/>
              <a:ea typeface="微软雅黑" pitchFamily="34" charset="-122"/>
            </a:endParaRPr>
          </a:p>
        </p:txBody>
      </p:sp>
      <p:sp>
        <p:nvSpPr>
          <p:cNvPr id="20483" name="内容占位符 2"/>
          <p:cNvSpPr>
            <a:spLocks noGrp="1"/>
          </p:cNvSpPr>
          <p:nvPr>
            <p:ph idx="1"/>
          </p:nvPr>
        </p:nvSpPr>
        <p:spPr>
          <a:xfrm>
            <a:off x="1991545" y="1071548"/>
            <a:ext cx="8568951" cy="4911741"/>
          </a:xfrm>
        </p:spPr>
        <p:txBody>
          <a:bodyPr>
            <a:noAutofit/>
          </a:bodyPr>
          <a:lstStyle/>
          <a:p>
            <a:pPr>
              <a:buFontTx/>
              <a:buNone/>
              <a:defRPr/>
            </a:pPr>
            <a:r>
              <a:rPr lang="zh-CN" altLang="en-US" sz="2000" b="1" dirty="0">
                <a:latin typeface="微软雅黑" pitchFamily="34" charset="-122"/>
                <a:ea typeface="微软雅黑" pitchFamily="34" charset="-122"/>
              </a:rPr>
              <a:t>不良反应：</a:t>
            </a:r>
            <a:endParaRPr lang="en-US" altLang="zh-CN" sz="2000" b="1" dirty="0">
              <a:latin typeface="微软雅黑" pitchFamily="34" charset="-122"/>
              <a:ea typeface="微软雅黑" pitchFamily="34" charset="-122"/>
            </a:endParaRPr>
          </a:p>
          <a:p>
            <a:pPr>
              <a:buFont typeface="Wingdings" pitchFamily="2" charset="2"/>
              <a:buChar char="Ø"/>
              <a:defRPr/>
            </a:pPr>
            <a:r>
              <a:rPr lang="zh-CN" altLang="zh-CN" sz="2000" b="1" dirty="0">
                <a:latin typeface="微软雅黑" pitchFamily="34" charset="-122"/>
                <a:ea typeface="微软雅黑" pitchFamily="34" charset="-122"/>
                <a:cs typeface="+mn-ea"/>
              </a:rPr>
              <a:t>低血糖反应</a:t>
            </a:r>
            <a:r>
              <a:rPr lang="zh-CN" altLang="en-US" sz="2000" b="1" dirty="0">
                <a:latin typeface="微软雅黑" pitchFamily="34" charset="-122"/>
                <a:ea typeface="微软雅黑" pitchFamily="34" charset="-122"/>
                <a:cs typeface="+mn-ea"/>
              </a:rPr>
              <a:t>：</a:t>
            </a:r>
            <a:r>
              <a:rPr lang="zh-CN" altLang="en-US" sz="2000" dirty="0">
                <a:latin typeface="微软雅黑" pitchFamily="34" charset="-122"/>
                <a:ea typeface="微软雅黑" pitchFamily="34" charset="-122"/>
                <a:cs typeface="+mn-ea"/>
              </a:rPr>
              <a:t>特别是老年患者和肝、肾功能不全</a:t>
            </a:r>
            <a:endParaRPr lang="en-US" altLang="zh-CN" sz="2000" b="1" dirty="0">
              <a:latin typeface="微软雅黑" pitchFamily="34" charset="-122"/>
              <a:ea typeface="微软雅黑" pitchFamily="34" charset="-122"/>
              <a:cs typeface="+mn-ea"/>
            </a:endParaRPr>
          </a:p>
          <a:p>
            <a:pPr>
              <a:buFont typeface="Wingdings" pitchFamily="2" charset="2"/>
              <a:buChar char="Ø"/>
              <a:defRPr/>
            </a:pPr>
            <a:r>
              <a:rPr lang="zh-CN" altLang="zh-CN" sz="2000" b="1" dirty="0">
                <a:latin typeface="微软雅黑" pitchFamily="34" charset="-122"/>
                <a:ea typeface="微软雅黑" pitchFamily="34" charset="-122"/>
                <a:cs typeface="+mn-ea"/>
              </a:rPr>
              <a:t>消化道反应</a:t>
            </a:r>
            <a:r>
              <a:rPr lang="zh-CN" altLang="en-US" sz="2000" b="1" dirty="0">
                <a:latin typeface="微软雅黑" pitchFamily="34" charset="-122"/>
                <a:ea typeface="微软雅黑" pitchFamily="34" charset="-122"/>
                <a:cs typeface="+mn-ea"/>
              </a:rPr>
              <a:t>：</a:t>
            </a:r>
            <a:r>
              <a:rPr lang="zh-CN" altLang="zh-CN" sz="2000" dirty="0">
                <a:latin typeface="微软雅黑" pitchFamily="34" charset="-122"/>
                <a:ea typeface="微软雅黑" pitchFamily="34" charset="-122"/>
                <a:cs typeface="+mn-ea"/>
              </a:rPr>
              <a:t>轻度恶心，呕吐，食欲减退，腹泻</a:t>
            </a:r>
            <a:endParaRPr lang="en-US" altLang="zh-CN" sz="2000" dirty="0">
              <a:latin typeface="微软雅黑" pitchFamily="34" charset="-122"/>
              <a:ea typeface="微软雅黑" pitchFamily="34" charset="-122"/>
              <a:cs typeface="+mn-ea"/>
            </a:endParaRPr>
          </a:p>
          <a:p>
            <a:pPr>
              <a:buFont typeface="Wingdings" pitchFamily="2" charset="2"/>
              <a:buChar char="Ø"/>
              <a:defRPr/>
            </a:pPr>
            <a:r>
              <a:rPr lang="zh-CN" altLang="en-US" sz="2000" b="1" dirty="0">
                <a:latin typeface="微软雅黑" pitchFamily="34" charset="-122"/>
                <a:ea typeface="微软雅黑" pitchFamily="34" charset="-122"/>
                <a:cs typeface="+mn-ea"/>
              </a:rPr>
              <a:t>体重增加</a:t>
            </a:r>
            <a:endParaRPr lang="en-US" altLang="zh-CN" sz="2000" b="1" dirty="0">
              <a:latin typeface="微软雅黑" pitchFamily="34" charset="-122"/>
              <a:ea typeface="微软雅黑" pitchFamily="34" charset="-122"/>
              <a:cs typeface="+mn-ea"/>
            </a:endParaRPr>
          </a:p>
          <a:p>
            <a:pPr marL="361950" lvl="1" indent="-361950">
              <a:buFont typeface="Wingdings" pitchFamily="2" charset="2"/>
              <a:buChar char="Ø"/>
              <a:defRPr/>
            </a:pPr>
            <a:endParaRPr lang="en-US" altLang="zh-CN" sz="2000" b="1" dirty="0">
              <a:latin typeface="微软雅黑" pitchFamily="34" charset="-122"/>
              <a:ea typeface="微软雅黑" pitchFamily="34" charset="-122"/>
              <a:cs typeface="+mn-ea"/>
            </a:endParaRPr>
          </a:p>
          <a:p>
            <a:pPr>
              <a:buNone/>
            </a:pPr>
            <a:r>
              <a:rPr lang="zh-CN" altLang="en-US" sz="2000" b="1" dirty="0">
                <a:latin typeface="微软雅黑" pitchFamily="34" charset="-122"/>
                <a:ea typeface="微软雅黑" pitchFamily="34" charset="-122"/>
                <a:cs typeface="+mn-ea"/>
              </a:rPr>
              <a:t>禁忌证：</a:t>
            </a:r>
            <a:endParaRPr lang="en-US" altLang="zh-CN" sz="2000" b="1" dirty="0">
              <a:latin typeface="微软雅黑" pitchFamily="34" charset="-122"/>
              <a:ea typeface="微软雅黑" pitchFamily="34" charset="-122"/>
              <a:cs typeface="+mn-ea"/>
            </a:endParaRPr>
          </a:p>
          <a:p>
            <a:pPr>
              <a:buFont typeface="Wingdings" pitchFamily="2" charset="2"/>
              <a:buChar char="Ø"/>
            </a:pPr>
            <a:r>
              <a:rPr lang="zh-CN" altLang="en-US" sz="2000" dirty="0">
                <a:latin typeface="微软雅黑" pitchFamily="34" charset="-122"/>
                <a:ea typeface="微软雅黑" pitchFamily="34" charset="-122"/>
              </a:rPr>
              <a:t>对磺脲类、磺胺类药物过敏者；</a:t>
            </a:r>
            <a:endParaRPr lang="en-US" altLang="zh-CN" sz="2000" dirty="0">
              <a:latin typeface="微软雅黑" pitchFamily="34" charset="-122"/>
              <a:ea typeface="微软雅黑" pitchFamily="34" charset="-122"/>
            </a:endParaRPr>
          </a:p>
          <a:p>
            <a:pPr>
              <a:buFont typeface="Wingdings" pitchFamily="2" charset="2"/>
              <a:buChar char="Ø"/>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型糖尿病；</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糖尿病酮症酸中毒；</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孕妇及哺乳期妇女；</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严重肝肾功能不全</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合并严重感染；</a:t>
            </a:r>
            <a:endParaRPr lang="en-US" altLang="zh-CN" sz="2000" dirty="0">
              <a:latin typeface="微软雅黑" pitchFamily="34" charset="-122"/>
              <a:ea typeface="微软雅黑" pitchFamily="34" charset="-122"/>
            </a:endParaRPr>
          </a:p>
          <a:p>
            <a:pPr>
              <a:buFont typeface="Wingdings" pitchFamily="2" charset="2"/>
              <a:buChar char="Ø"/>
            </a:pPr>
            <a:r>
              <a:rPr lang="zh-CN" altLang="en-US" sz="2000" dirty="0">
                <a:latin typeface="微软雅黑" pitchFamily="34" charset="-122"/>
                <a:ea typeface="微软雅黑" pitchFamily="34" charset="-122"/>
              </a:rPr>
              <a:t>外科手术（大中型）围手术期。</a:t>
            </a:r>
            <a:endParaRPr lang="zh-CN" altLang="zh-CN" sz="2000" dirty="0">
              <a:latin typeface="微软雅黑" pitchFamily="34" charset="-122"/>
              <a:ea typeface="微软雅黑" pitchFamily="34" charset="-122"/>
            </a:endParaRPr>
          </a:p>
          <a:p>
            <a:pPr>
              <a:lnSpc>
                <a:spcPct val="150000"/>
              </a:lnSpc>
              <a:buFontTx/>
              <a:buNone/>
              <a:defRPr/>
            </a:pPr>
            <a:endParaRPr lang="zh-CN" altLang="en-US" sz="2000" dirty="0"/>
          </a:p>
        </p:txBody>
      </p:sp>
      <p:pic>
        <p:nvPicPr>
          <p:cNvPr id="4" name="图片 3" descr="微信图片_20190628162001.jpg"/>
          <p:cNvPicPr>
            <a:picLocks noChangeAspect="1"/>
          </p:cNvPicPr>
          <p:nvPr/>
        </p:nvPicPr>
        <p:blipFill>
          <a:blip r:embed="rId3"/>
          <a:stretch>
            <a:fillRect/>
          </a:stretch>
        </p:blipFill>
        <p:spPr>
          <a:xfrm>
            <a:off x="5738810" y="3500439"/>
            <a:ext cx="2381250" cy="904875"/>
          </a:xfrm>
          <a:prstGeom prst="rect">
            <a:avLst/>
          </a:prstGeom>
        </p:spPr>
      </p:pic>
      <p:pic>
        <p:nvPicPr>
          <p:cNvPr id="5" name="图片 4" descr="微信图片_20190628161954.jpg"/>
          <p:cNvPicPr>
            <a:picLocks noChangeAspect="1"/>
          </p:cNvPicPr>
          <p:nvPr/>
        </p:nvPicPr>
        <p:blipFill>
          <a:blip r:embed="rId4"/>
          <a:stretch>
            <a:fillRect/>
          </a:stretch>
        </p:blipFill>
        <p:spPr>
          <a:xfrm>
            <a:off x="8524892" y="3000372"/>
            <a:ext cx="1714488" cy="1714488"/>
          </a:xfrm>
          <a:prstGeom prst="rect">
            <a:avLst/>
          </a:prstGeom>
        </p:spPr>
      </p:pic>
      <p:sp>
        <p:nvSpPr>
          <p:cNvPr id="6" name="TextBox 5"/>
          <p:cNvSpPr txBox="1"/>
          <p:nvPr/>
        </p:nvSpPr>
        <p:spPr>
          <a:xfrm>
            <a:off x="8953521" y="4786322"/>
            <a:ext cx="1030912" cy="338554"/>
          </a:xfrm>
          <a:prstGeom prst="rect">
            <a:avLst/>
          </a:prstGeom>
          <a:solidFill>
            <a:schemeClr val="accent1"/>
          </a:solidFill>
        </p:spPr>
        <p:txBody>
          <a:bodyPr wrap="square" rtlCol="0">
            <a:spAutoFit/>
          </a:bodyPr>
          <a:lstStyle/>
          <a:p>
            <a:r>
              <a:rPr lang="zh-CN" altLang="en-US" sz="1600" dirty="0">
                <a:solidFill>
                  <a:schemeClr val="bg1"/>
                </a:solidFill>
                <a:latin typeface="微软雅黑" pitchFamily="34" charset="-122"/>
                <a:ea typeface="微软雅黑" pitchFamily="34" charset="-122"/>
              </a:rPr>
              <a:t>   磺胺</a:t>
            </a:r>
          </a:p>
        </p:txBody>
      </p:sp>
      <p:sp>
        <p:nvSpPr>
          <p:cNvPr id="7" name="TextBox 6"/>
          <p:cNvSpPr txBox="1"/>
          <p:nvPr/>
        </p:nvSpPr>
        <p:spPr>
          <a:xfrm>
            <a:off x="6519357" y="4786322"/>
            <a:ext cx="1005403" cy="338554"/>
          </a:xfrm>
          <a:prstGeom prst="rect">
            <a:avLst/>
          </a:prstGeom>
          <a:solidFill>
            <a:schemeClr val="accent1"/>
          </a:solidFill>
        </p:spPr>
        <p:txBody>
          <a:bodyPr wrap="none" rtlCol="0">
            <a:spAutoFit/>
          </a:bodyPr>
          <a:lstStyle/>
          <a:p>
            <a:r>
              <a:rPr lang="zh-CN" altLang="en-US" sz="1600" dirty="0">
                <a:solidFill>
                  <a:schemeClr val="bg1"/>
                </a:solidFill>
                <a:latin typeface="微软雅黑" pitchFamily="34" charset="-122"/>
                <a:ea typeface="微软雅黑" pitchFamily="34" charset="-122"/>
              </a:rPr>
              <a:t>格列美脲</a:t>
            </a:r>
          </a:p>
        </p:txBody>
      </p:sp>
      <p:sp>
        <p:nvSpPr>
          <p:cNvPr id="8" name="椭圆 7"/>
          <p:cNvSpPr/>
          <p:nvPr/>
        </p:nvSpPr>
        <p:spPr>
          <a:xfrm>
            <a:off x="8953520" y="3500438"/>
            <a:ext cx="928694" cy="8572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738942" y="3429000"/>
            <a:ext cx="785818" cy="64294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a:xfrm>
            <a:off x="2009784" y="13999"/>
            <a:ext cx="8229600" cy="1143000"/>
          </a:xfrm>
          <a:ln/>
        </p:spPr>
        <p:txBody>
          <a:bodyPr vert="horz" wrap="square" lIns="91440" tIns="45720" rIns="91440" bIns="45720" rtlCol="0" anchor="ctr">
            <a:normAutofit/>
          </a:bodyPr>
          <a:lstStyle/>
          <a:p>
            <a:pPr algn="l"/>
            <a:r>
              <a:rPr lang="zh-CN" altLang="en-US" sz="3600" b="1" dirty="0">
                <a:solidFill>
                  <a:srgbClr val="FFFF00"/>
                </a:solidFill>
                <a:sym typeface="+mn-ea"/>
              </a:rPr>
              <a:t>      </a:t>
            </a:r>
            <a:r>
              <a:rPr lang="zh-CN" altLang="en-US" sz="3200" b="1" dirty="0">
                <a:latin typeface="微软雅黑" pitchFamily="34" charset="-122"/>
                <a:ea typeface="微软雅黑" pitchFamily="34" charset="-122"/>
                <a:sym typeface="+mn-ea"/>
              </a:rPr>
              <a:t>处方</a:t>
            </a:r>
            <a:r>
              <a:rPr lang="en-US" altLang="zh-CN" sz="3600" b="1" dirty="0">
                <a:latin typeface="微软雅黑" pitchFamily="34" charset="-122"/>
                <a:ea typeface="微软雅黑" pitchFamily="34" charset="-122"/>
                <a:sym typeface="+mn-ea"/>
              </a:rPr>
              <a:t>-</a:t>
            </a:r>
            <a:r>
              <a:rPr lang="zh-CN" altLang="en-US" sz="2800" b="1" dirty="0">
                <a:solidFill>
                  <a:srgbClr val="0070C0"/>
                </a:solidFill>
                <a:latin typeface="微软雅黑" pitchFamily="34" charset="-122"/>
                <a:ea typeface="微软雅黑" pitchFamily="34" charset="-122"/>
                <a:sym typeface="+mn-ea"/>
              </a:rPr>
              <a:t>磺脲类</a:t>
            </a:r>
          </a:p>
        </p:txBody>
      </p:sp>
      <p:sp>
        <p:nvSpPr>
          <p:cNvPr id="21506" name="内容占位符 2"/>
          <p:cNvSpPr>
            <a:spLocks noGrp="1"/>
          </p:cNvSpPr>
          <p:nvPr>
            <p:ph idx="1"/>
          </p:nvPr>
        </p:nvSpPr>
        <p:spPr>
          <a:xfrm>
            <a:off x="1703512" y="1380333"/>
            <a:ext cx="8856984" cy="4525963"/>
          </a:xfrm>
          <a:ln>
            <a:solidFill>
              <a:srgbClr val="FF0000"/>
            </a:solidFill>
          </a:ln>
        </p:spPr>
        <p:txBody>
          <a:bodyPr vert="horz" wrap="square" lIns="91440" tIns="45720" rIns="91440" bIns="45720" rtlCol="0" anchor="t">
            <a:normAutofit fontScale="92500" lnSpcReduction="20000"/>
          </a:bodyPr>
          <a:lstStyle/>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1    </a:t>
            </a:r>
            <a:r>
              <a:rPr lang="zh-CN" altLang="en-US" sz="2200" dirty="0">
                <a:latin typeface="微软雅黑" pitchFamily="34" charset="-122"/>
                <a:ea typeface="微软雅黑" pitchFamily="34" charset="-122"/>
              </a:rPr>
              <a:t>女性，</a:t>
            </a:r>
            <a:r>
              <a:rPr lang="en-US" altLang="zh-CN" sz="2200" dirty="0">
                <a:latin typeface="微软雅黑" pitchFamily="34" charset="-122"/>
                <a:ea typeface="微软雅黑" pitchFamily="34" charset="-122"/>
              </a:rPr>
              <a:t>7</a:t>
            </a:r>
            <a:r>
              <a:rPr lang="zh-CN" altLang="en-US" sz="2200" dirty="0">
                <a:latin typeface="微软雅黑" pitchFamily="34" charset="-122"/>
                <a:ea typeface="微软雅黑" pitchFamily="34" charset="-122"/>
              </a:rPr>
              <a:t>3岁，</a:t>
            </a:r>
            <a:r>
              <a:rPr lang="en-US" altLang="zh-CN" sz="2200" dirty="0">
                <a:latin typeface="微软雅黑" pitchFamily="34" charset="-122"/>
                <a:ea typeface="微软雅黑" pitchFamily="34" charset="-122"/>
              </a:rPr>
              <a:t>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格列吡嗪控释片  </a:t>
            </a:r>
            <a:r>
              <a:rPr lang="en-US" altLang="zh-CN" sz="2200" dirty="0">
                <a:latin typeface="微软雅黑" pitchFamily="34" charset="-122"/>
                <a:ea typeface="微软雅黑" pitchFamily="34" charset="-122"/>
              </a:rPr>
              <a:t>5mgx14</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2.5mg </a:t>
            </a:r>
            <a:r>
              <a:rPr lang="en-US" altLang="zh-CN" sz="2200" dirty="0" err="1">
                <a:latin typeface="微软雅黑" pitchFamily="34" charset="-122"/>
                <a:ea typeface="微软雅黑" pitchFamily="34" charset="-122"/>
              </a:rPr>
              <a:t>qd</a:t>
            </a:r>
            <a:endParaRPr lang="en-US" altLang="zh-CN" sz="2200" dirty="0">
              <a:latin typeface="微软雅黑" pitchFamily="34" charset="-122"/>
              <a:ea typeface="微软雅黑" pitchFamily="34" charset="-122"/>
            </a:endParaRPr>
          </a:p>
          <a:p>
            <a:pPr lvl="1">
              <a:lnSpc>
                <a:spcPct val="150000"/>
              </a:lnSpc>
              <a:buFont typeface="Wingdings" panose="05000000000000000000" pitchFamily="2" charset="2"/>
              <a:buChar char="u"/>
            </a:pPr>
            <a:endParaRPr lang="en-US" altLang="zh-CN" sz="2200" dirty="0">
              <a:latin typeface="微软雅黑" pitchFamily="34" charset="-122"/>
              <a:ea typeface="微软雅黑" pitchFamily="34" charset="-122"/>
            </a:endParaRPr>
          </a:p>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2   </a:t>
            </a:r>
            <a:r>
              <a:rPr lang="zh-CN" altLang="en-US" sz="2200" dirty="0">
                <a:latin typeface="微软雅黑" pitchFamily="34" charset="-122"/>
                <a:ea typeface="微软雅黑" pitchFamily="34" charset="-122"/>
              </a:rPr>
              <a:t>男性，</a:t>
            </a:r>
            <a:r>
              <a:rPr lang="en-US" altLang="zh-CN" sz="2200" dirty="0">
                <a:latin typeface="微软雅黑" pitchFamily="34" charset="-122"/>
                <a:ea typeface="微软雅黑" pitchFamily="34" charset="-122"/>
              </a:rPr>
              <a:t>46</a:t>
            </a:r>
            <a:r>
              <a:rPr lang="zh-CN" altLang="en-US" sz="2200" dirty="0">
                <a:latin typeface="微软雅黑" pitchFamily="34" charset="-122"/>
                <a:ea typeface="微软雅黑" pitchFamily="34" charset="-122"/>
              </a:rPr>
              <a:t>岁，</a:t>
            </a:r>
            <a:r>
              <a:rPr lang="en-US" altLang="zh-CN" sz="2200" dirty="0">
                <a:latin typeface="微软雅黑" pitchFamily="34" charset="-122"/>
                <a:ea typeface="微软雅黑" pitchFamily="34" charset="-122"/>
              </a:rPr>
              <a:t> 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格列美脲  </a:t>
            </a:r>
            <a:r>
              <a:rPr lang="en-US" altLang="zh-CN" sz="2200" dirty="0">
                <a:latin typeface="微软雅黑" pitchFamily="34" charset="-122"/>
                <a:ea typeface="微软雅黑" pitchFamily="34" charset="-122"/>
              </a:rPr>
              <a:t>2mgx15</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4mg  bid</a:t>
            </a:r>
          </a:p>
          <a:p>
            <a:pPr lvl="1">
              <a:lnSpc>
                <a:spcPct val="150000"/>
              </a:lnSpc>
              <a:buFont typeface="Wingdings" panose="05000000000000000000" pitchFamily="2" charset="2"/>
              <a:buChar char="u"/>
            </a:pPr>
            <a:endParaRPr lang="en-US" altLang="zh-CN" sz="2200" dirty="0">
              <a:latin typeface="微软雅黑" pitchFamily="34" charset="-122"/>
              <a:ea typeface="微软雅黑" pitchFamily="34" charset="-122"/>
            </a:endParaRPr>
          </a:p>
          <a:p>
            <a:pPr>
              <a:lnSpc>
                <a:spcPct val="150000"/>
              </a:lnSpc>
              <a:buFont typeface="Wingdings" panose="05000000000000000000" pitchFamily="2" charset="2"/>
              <a:buChar char="u"/>
            </a:pPr>
            <a:r>
              <a:rPr lang="zh-CN" altLang="en-US" sz="2200" dirty="0">
                <a:latin typeface="微软雅黑" pitchFamily="34" charset="-122"/>
                <a:ea typeface="微软雅黑" pitchFamily="34" charset="-122"/>
              </a:rPr>
              <a:t>处方</a:t>
            </a:r>
            <a:r>
              <a:rPr lang="en-US" altLang="zh-CN" sz="2200" dirty="0">
                <a:latin typeface="微软雅黑" pitchFamily="34" charset="-122"/>
                <a:ea typeface="微软雅黑" pitchFamily="34" charset="-122"/>
              </a:rPr>
              <a:t>3   </a:t>
            </a:r>
            <a:r>
              <a:rPr lang="zh-CN" altLang="en-US" sz="2200" dirty="0">
                <a:latin typeface="微软雅黑" pitchFamily="34" charset="-122"/>
                <a:ea typeface="微软雅黑" pitchFamily="34" charset="-122"/>
              </a:rPr>
              <a:t>男性，</a:t>
            </a:r>
            <a:r>
              <a:rPr lang="en-US" altLang="zh-CN" sz="2200" dirty="0">
                <a:latin typeface="微软雅黑" pitchFamily="34" charset="-122"/>
                <a:ea typeface="微软雅黑" pitchFamily="34" charset="-122"/>
              </a:rPr>
              <a:t>53</a:t>
            </a:r>
            <a:r>
              <a:rPr lang="zh-CN" altLang="en-US" sz="2200" dirty="0">
                <a:latin typeface="微软雅黑" pitchFamily="34" charset="-122"/>
                <a:ea typeface="微软雅黑" pitchFamily="34" charset="-122"/>
              </a:rPr>
              <a:t>岁，</a:t>
            </a:r>
            <a:r>
              <a:rPr lang="en-US" altLang="zh-CN" sz="2200" dirty="0">
                <a:latin typeface="微软雅黑" pitchFamily="34" charset="-122"/>
                <a:ea typeface="微软雅黑" pitchFamily="34" charset="-122"/>
              </a:rPr>
              <a:t>2</a:t>
            </a:r>
            <a:r>
              <a:rPr lang="zh-CN" altLang="en-US" sz="2200" dirty="0">
                <a:latin typeface="微软雅黑" pitchFamily="34" charset="-122"/>
                <a:ea typeface="微软雅黑" pitchFamily="34" charset="-122"/>
              </a:rPr>
              <a:t>型糖尿病</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格列美脲  </a:t>
            </a:r>
            <a:r>
              <a:rPr lang="en-US" altLang="zh-CN" sz="2200" dirty="0">
                <a:latin typeface="微软雅黑" pitchFamily="34" charset="-122"/>
                <a:ea typeface="微软雅黑" pitchFamily="34" charset="-122"/>
              </a:rPr>
              <a:t>2mgx15</a:t>
            </a:r>
            <a:r>
              <a:rPr lang="zh-CN" altLang="en-US" sz="2200" dirty="0">
                <a:latin typeface="微软雅黑" pitchFamily="34" charset="-122"/>
                <a:ea typeface="微软雅黑" pitchFamily="34" charset="-122"/>
              </a:rPr>
              <a:t>片</a:t>
            </a:r>
            <a:r>
              <a:rPr lang="en-US" altLang="zh-CN" sz="2200" dirty="0">
                <a:latin typeface="微软雅黑" pitchFamily="34" charset="-122"/>
                <a:ea typeface="微软雅黑" pitchFamily="34" charset="-122"/>
              </a:rPr>
              <a:t>/   2mg </a:t>
            </a:r>
            <a:r>
              <a:rPr lang="en-US" altLang="zh-CN" sz="2200" dirty="0" err="1">
                <a:latin typeface="微软雅黑" pitchFamily="34" charset="-122"/>
                <a:ea typeface="微软雅黑" pitchFamily="34" charset="-122"/>
              </a:rPr>
              <a:t>qd</a:t>
            </a:r>
            <a:endParaRPr lang="en-US" altLang="zh-CN" sz="2200" dirty="0">
              <a:latin typeface="微软雅黑" pitchFamily="34" charset="-122"/>
              <a:ea typeface="微软雅黑" pitchFamily="34" charset="-122"/>
            </a:endParaRPr>
          </a:p>
          <a:p>
            <a:pPr lvl="1">
              <a:lnSpc>
                <a:spcPct val="150000"/>
              </a:lnSpc>
              <a:buFont typeface="Wingdings" pitchFamily="2" charset="2"/>
              <a:buChar char="Ø"/>
            </a:pPr>
            <a:r>
              <a:rPr lang="zh-CN" altLang="en-US" sz="2200" dirty="0">
                <a:latin typeface="微软雅黑" pitchFamily="34" charset="-122"/>
                <a:ea typeface="微软雅黑" pitchFamily="34" charset="-122"/>
              </a:rPr>
              <a:t>消渴丸   </a:t>
            </a:r>
            <a:r>
              <a:rPr lang="en-US" altLang="zh-CN" sz="2200" dirty="0">
                <a:latin typeface="微软雅黑" pitchFamily="34" charset="-122"/>
                <a:ea typeface="微软雅黑" pitchFamily="34" charset="-122"/>
              </a:rPr>
              <a:t>10</a:t>
            </a:r>
            <a:r>
              <a:rPr lang="zh-CN" altLang="en-US" sz="2200" dirty="0">
                <a:latin typeface="微软雅黑" pitchFamily="34" charset="-122"/>
                <a:ea typeface="微软雅黑" pitchFamily="34" charset="-122"/>
              </a:rPr>
              <a:t>丸  </a:t>
            </a:r>
            <a:r>
              <a:rPr lang="en-US" altLang="zh-CN" sz="2200" dirty="0">
                <a:latin typeface="微软雅黑" pitchFamily="34" charset="-122"/>
                <a:ea typeface="微软雅黑" pitchFamily="34" charset="-122"/>
              </a:rPr>
              <a:t>bid</a:t>
            </a:r>
            <a:endParaRPr lang="en-US" altLang="zh-CN"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endParaRPr>
          </a:p>
          <a:p>
            <a:pPr>
              <a:lnSpc>
                <a:spcPct val="150000"/>
              </a:lnSpc>
              <a:buFont typeface="Wingdings" panose="05000000000000000000" pitchFamily="2" charset="2"/>
              <a:buChar char="u"/>
            </a:pPr>
            <a:endParaRPr lang="zh-CN" altLang="en-US" sz="2400" dirty="0">
              <a:solidFill>
                <a:schemeClr val="bg1"/>
              </a:solidFill>
            </a:endParaRPr>
          </a:p>
          <a:p>
            <a:pPr>
              <a:lnSpc>
                <a:spcPct val="150000"/>
              </a:lnSpc>
              <a:buFont typeface="Wingdings" panose="05000000000000000000" pitchFamily="2" charset="2"/>
              <a:buChar char="u"/>
            </a:pPr>
            <a:endParaRPr lang="en-US" altLang="zh-CN" sz="2400" dirty="0">
              <a:solidFill>
                <a:schemeClr val="bg1"/>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u"/>
            </a:pPr>
            <a:endParaRPr lang="zh-CN" altLang="en-US" sz="2400" dirty="0">
              <a:solidFill>
                <a:srgbClr val="FF0000"/>
              </a:solidFill>
              <a:latin typeface="微软雅黑" panose="020B0503020204020204" pitchFamily="34" charset="-122"/>
              <a:ea typeface="微软雅黑" panose="020B0503020204020204" pitchFamily="34" charset="-122"/>
            </a:endParaRPr>
          </a:p>
        </p:txBody>
      </p:sp>
      <p:sp>
        <p:nvSpPr>
          <p:cNvPr id="4" name="爆炸形 1 3"/>
          <p:cNvSpPr/>
          <p:nvPr/>
        </p:nvSpPr>
        <p:spPr>
          <a:xfrm>
            <a:off x="7896200" y="4072230"/>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
        <p:nvSpPr>
          <p:cNvPr id="5" name="椭圆 4"/>
          <p:cNvSpPr/>
          <p:nvPr/>
        </p:nvSpPr>
        <p:spPr>
          <a:xfrm>
            <a:off x="6167438" y="1857364"/>
            <a:ext cx="1500198"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374485" y="3310325"/>
            <a:ext cx="1500198" cy="571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809852" y="5143512"/>
            <a:ext cx="2428892"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52662" y="274638"/>
            <a:ext cx="7758138" cy="654032"/>
          </a:xfrm>
        </p:spPr>
        <p:txBody>
          <a:bodyPr>
            <a:normAutofit/>
          </a:bodyPr>
          <a:lstStyle/>
          <a:p>
            <a:pPr algn="l"/>
            <a:r>
              <a:rPr lang="zh-CN" altLang="en-US" sz="3200" b="1" dirty="0">
                <a:latin typeface="微软雅黑" pitchFamily="34" charset="-122"/>
                <a:ea typeface="微软雅黑" pitchFamily="34" charset="-122"/>
              </a:rPr>
              <a:t>格列奈类</a:t>
            </a:r>
          </a:p>
        </p:txBody>
      </p:sp>
      <p:graphicFrame>
        <p:nvGraphicFramePr>
          <p:cNvPr id="11" name="内容占位符 10"/>
          <p:cNvGraphicFramePr>
            <a:graphicFrameLocks noGrp="1"/>
          </p:cNvGraphicFramePr>
          <p:nvPr>
            <p:ph idx="1"/>
            <p:extLst>
              <p:ext uri="{D42A27DB-BD31-4B8C-83A1-F6EECF244321}">
                <p14:modId xmlns:p14="http://schemas.microsoft.com/office/powerpoint/2010/main" val="3721358218"/>
              </p:ext>
            </p:extLst>
          </p:nvPr>
        </p:nvGraphicFramePr>
        <p:xfrm>
          <a:off x="2024034" y="1500174"/>
          <a:ext cx="8229600" cy="1402080"/>
        </p:xfrm>
        <a:graphic>
          <a:graphicData uri="http://schemas.openxmlformats.org/drawingml/2006/table">
            <a:tbl>
              <a:tblPr firstRow="1" bandRow="1">
                <a:tableStyleId>{5C22544A-7EE6-4342-B048-85BDC9FD1C3A}</a:tableStyleId>
              </a:tblPr>
              <a:tblGrid>
                <a:gridCol w="1185842">
                  <a:extLst>
                    <a:ext uri="{9D8B030D-6E8A-4147-A177-3AD203B41FA5}">
                      <a16:colId xmlns:a16="http://schemas.microsoft.com/office/drawing/2014/main" val="20000"/>
                    </a:ext>
                  </a:extLst>
                </a:gridCol>
                <a:gridCol w="1243050">
                  <a:extLst>
                    <a:ext uri="{9D8B030D-6E8A-4147-A177-3AD203B41FA5}">
                      <a16:colId xmlns:a16="http://schemas.microsoft.com/office/drawing/2014/main" val="20001"/>
                    </a:ext>
                  </a:extLst>
                </a:gridCol>
                <a:gridCol w="1285884">
                  <a:extLst>
                    <a:ext uri="{9D8B030D-6E8A-4147-A177-3AD203B41FA5}">
                      <a16:colId xmlns:a16="http://schemas.microsoft.com/office/drawing/2014/main" val="20002"/>
                    </a:ext>
                  </a:extLst>
                </a:gridCol>
                <a:gridCol w="1071570">
                  <a:extLst>
                    <a:ext uri="{9D8B030D-6E8A-4147-A177-3AD203B41FA5}">
                      <a16:colId xmlns:a16="http://schemas.microsoft.com/office/drawing/2014/main" val="20003"/>
                    </a:ext>
                  </a:extLst>
                </a:gridCol>
                <a:gridCol w="1000132">
                  <a:extLst>
                    <a:ext uri="{9D8B030D-6E8A-4147-A177-3AD203B41FA5}">
                      <a16:colId xmlns:a16="http://schemas.microsoft.com/office/drawing/2014/main" val="20004"/>
                    </a:ext>
                  </a:extLst>
                </a:gridCol>
                <a:gridCol w="857256">
                  <a:extLst>
                    <a:ext uri="{9D8B030D-6E8A-4147-A177-3AD203B41FA5}">
                      <a16:colId xmlns:a16="http://schemas.microsoft.com/office/drawing/2014/main" val="20005"/>
                    </a:ext>
                  </a:extLst>
                </a:gridCol>
                <a:gridCol w="1585866">
                  <a:extLst>
                    <a:ext uri="{9D8B030D-6E8A-4147-A177-3AD203B41FA5}">
                      <a16:colId xmlns:a16="http://schemas.microsoft.com/office/drawing/2014/main" val="20006"/>
                    </a:ext>
                  </a:extLst>
                </a:gridCol>
              </a:tblGrid>
              <a:tr h="381000">
                <a:tc>
                  <a:txBody>
                    <a:bodyPr/>
                    <a:lstStyle/>
                    <a:p>
                      <a:pPr>
                        <a:buNone/>
                      </a:pPr>
                      <a:r>
                        <a:rPr lang="en-US" altLang="zh-CN" dirty="0"/>
                        <a:t>DRUG</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467706">
                <a:tc>
                  <a:txBody>
                    <a:bodyPr/>
                    <a:lstStyle/>
                    <a:p>
                      <a:pPr>
                        <a:buNone/>
                      </a:pPr>
                      <a:r>
                        <a:rPr lang="zh-CN" altLang="en-US" dirty="0"/>
                        <a:t>瑞格列奈</a:t>
                      </a:r>
                      <a:endParaRPr lang="en-US" altLang="zh-CN" dirty="0"/>
                    </a:p>
                  </a:txBody>
                  <a:tcPr/>
                </a:tc>
                <a:tc>
                  <a:txBody>
                    <a:bodyPr/>
                    <a:lstStyle/>
                    <a:p>
                      <a:pPr>
                        <a:buNone/>
                      </a:pPr>
                      <a:r>
                        <a:rPr lang="en-US" altLang="zh-CN" dirty="0"/>
                        <a:t>16mg/d</a:t>
                      </a:r>
                    </a:p>
                  </a:txBody>
                  <a:tcPr/>
                </a:tc>
                <a:tc>
                  <a:txBody>
                    <a:bodyPr/>
                    <a:lstStyle/>
                    <a:p>
                      <a:pPr>
                        <a:buNone/>
                      </a:pPr>
                      <a:r>
                        <a:rPr lang="zh-CN" altLang="en-US" dirty="0"/>
                        <a:t>每日</a:t>
                      </a:r>
                      <a:r>
                        <a:rPr lang="en-US" altLang="zh-CN" dirty="0"/>
                        <a:t>2-4</a:t>
                      </a:r>
                      <a:r>
                        <a:rPr lang="zh-CN" altLang="en-US" dirty="0"/>
                        <a:t>次</a:t>
                      </a:r>
                    </a:p>
                  </a:txBody>
                  <a:tcPr/>
                </a:tc>
                <a:tc>
                  <a:txBody>
                    <a:bodyPr/>
                    <a:lstStyle/>
                    <a:p>
                      <a:pPr>
                        <a:buNone/>
                      </a:pPr>
                      <a:r>
                        <a:rPr lang="zh-CN" altLang="en-US" sz="1800" dirty="0">
                          <a:sym typeface="+mn-ea"/>
                        </a:rPr>
                        <a:t>未确定</a:t>
                      </a:r>
                      <a:endParaRPr lang="zh-CN" altLang="en-US" dirty="0"/>
                    </a:p>
                  </a:txBody>
                  <a:tcPr/>
                </a:tc>
                <a:tc>
                  <a:txBody>
                    <a:bodyPr/>
                    <a:lstStyle/>
                    <a:p>
                      <a:pPr>
                        <a:buNone/>
                      </a:pPr>
                      <a:r>
                        <a:rPr lang="zh-CN" altLang="en-US" sz="1800">
                          <a:sym typeface="+mn-ea"/>
                        </a:rPr>
                        <a:t>未确定</a:t>
                      </a:r>
                      <a:endParaRPr lang="zh-CN" altLang="en-US" sz="1800"/>
                    </a:p>
                    <a:p>
                      <a:pPr>
                        <a:buNone/>
                      </a:pPr>
                      <a:endParaRPr lang="zh-CN" altLang="en-US"/>
                    </a:p>
                  </a:txBody>
                  <a:tcPr/>
                </a:tc>
                <a:tc>
                  <a:txBody>
                    <a:bodyPr/>
                    <a:lstStyle/>
                    <a:p>
                      <a:pPr>
                        <a:buNone/>
                      </a:pPr>
                      <a:endParaRPr lang="zh-CN" altLang="en-US"/>
                    </a:p>
                  </a:txBody>
                  <a:tcPr/>
                </a:tc>
                <a:tc>
                  <a:txBody>
                    <a:bodyPr/>
                    <a:lstStyle/>
                    <a:p>
                      <a:pPr>
                        <a:buNone/>
                      </a:pPr>
                      <a:r>
                        <a:rPr lang="zh-CN" altLang="en-US" sz="1800" dirty="0">
                          <a:sym typeface="+mn-ea"/>
                        </a:rPr>
                        <a:t>未确定</a:t>
                      </a:r>
                      <a:endParaRPr lang="zh-CN" altLang="en-US" dirty="0"/>
                    </a:p>
                  </a:txBody>
                  <a:tcPr/>
                </a:tc>
                <a:extLst>
                  <a:ext uri="{0D108BD9-81ED-4DB2-BD59-A6C34878D82A}">
                    <a16:rowId xmlns:a16="http://schemas.microsoft.com/office/drawing/2014/main" val="10001"/>
                  </a:ext>
                </a:extLst>
              </a:tr>
              <a:tr h="381000">
                <a:tc>
                  <a:txBody>
                    <a:bodyPr/>
                    <a:lstStyle/>
                    <a:p>
                      <a:pPr>
                        <a:buNone/>
                      </a:pPr>
                      <a:r>
                        <a:rPr lang="zh-CN" altLang="en-US" dirty="0"/>
                        <a:t>那格列奈</a:t>
                      </a:r>
                    </a:p>
                  </a:txBody>
                  <a:tcPr/>
                </a:tc>
                <a:tc>
                  <a:txBody>
                    <a:bodyPr/>
                    <a:lstStyle/>
                    <a:p>
                      <a:pPr>
                        <a:buNone/>
                      </a:pPr>
                      <a:r>
                        <a:rPr lang="en-US" altLang="zh-CN" dirty="0"/>
                        <a:t>180mg </a:t>
                      </a:r>
                      <a:r>
                        <a:rPr lang="en-US" altLang="zh-CN" dirty="0" err="1"/>
                        <a:t>tid</a:t>
                      </a:r>
                      <a:endParaRPr lang="en-US" altLang="zh-CN" dirty="0"/>
                    </a:p>
                  </a:txBody>
                  <a:tcPr/>
                </a:tc>
                <a:tc>
                  <a:txBody>
                    <a:bodyPr/>
                    <a:lstStyle/>
                    <a:p>
                      <a:pPr>
                        <a:buNone/>
                      </a:pPr>
                      <a:r>
                        <a:rPr lang="zh-CN" altLang="en-US" dirty="0"/>
                        <a:t>每日</a:t>
                      </a:r>
                      <a:r>
                        <a:rPr lang="en-US" altLang="zh-CN" dirty="0"/>
                        <a:t>3</a:t>
                      </a:r>
                      <a:r>
                        <a:rPr lang="zh-CN" altLang="en-US" dirty="0"/>
                        <a:t>次</a:t>
                      </a:r>
                    </a:p>
                  </a:txBody>
                  <a:tcPr/>
                </a:tc>
                <a:tc>
                  <a:txBody>
                    <a:bodyPr/>
                    <a:lstStyle/>
                    <a:p>
                      <a:pPr>
                        <a:buNone/>
                      </a:pPr>
                      <a:r>
                        <a:rPr lang="zh-CN" altLang="en-US" dirty="0"/>
                        <a:t>不推荐</a:t>
                      </a:r>
                    </a:p>
                  </a:txBody>
                  <a:tcPr/>
                </a:tc>
                <a:tc>
                  <a:txBody>
                    <a:bodyPr/>
                    <a:lstStyle/>
                    <a:p>
                      <a:pPr>
                        <a:buNone/>
                      </a:pPr>
                      <a:r>
                        <a:rPr lang="zh-CN" altLang="en-US"/>
                        <a:t>禁用</a:t>
                      </a:r>
                    </a:p>
                  </a:txBody>
                  <a:tcPr/>
                </a:tc>
                <a:tc>
                  <a:txBody>
                    <a:bodyPr/>
                    <a:lstStyle/>
                    <a:p>
                      <a:pPr>
                        <a:buNone/>
                      </a:pPr>
                      <a:r>
                        <a:rPr lang="zh-CN" altLang="en-US"/>
                        <a:t>禁用</a:t>
                      </a:r>
                    </a:p>
                  </a:txBody>
                  <a:tcPr/>
                </a:tc>
                <a:tc>
                  <a:txBody>
                    <a:bodyPr/>
                    <a:lstStyle/>
                    <a:p>
                      <a:pPr>
                        <a:buNone/>
                      </a:pPr>
                      <a:r>
                        <a:rPr lang="zh-CN" altLang="en-US" dirty="0"/>
                        <a:t>慎用</a:t>
                      </a:r>
                    </a:p>
                  </a:txBody>
                  <a:tcPr/>
                </a:tc>
                <a:extLst>
                  <a:ext uri="{0D108BD9-81ED-4DB2-BD59-A6C34878D82A}">
                    <a16:rowId xmlns:a16="http://schemas.microsoft.com/office/drawing/2014/main" val="10002"/>
                  </a:ext>
                </a:extLst>
              </a:tr>
            </a:tbl>
          </a:graphicData>
        </a:graphic>
      </p:graphicFrame>
      <p:sp>
        <p:nvSpPr>
          <p:cNvPr id="4" name="TextBox 3"/>
          <p:cNvSpPr txBox="1"/>
          <p:nvPr/>
        </p:nvSpPr>
        <p:spPr>
          <a:xfrm>
            <a:off x="1919536" y="3140968"/>
            <a:ext cx="9217024" cy="3016210"/>
          </a:xfrm>
          <a:prstGeom prst="rect">
            <a:avLst/>
          </a:prstGeom>
          <a:noFill/>
        </p:spPr>
        <p:txBody>
          <a:bodyPr wrap="square" rtlCol="0">
            <a:spAutoFit/>
          </a:bodyPr>
          <a:lstStyle/>
          <a:p>
            <a:pPr>
              <a:lnSpc>
                <a:spcPct val="150000"/>
              </a:lnSpc>
              <a:spcBef>
                <a:spcPts val="1200"/>
              </a:spcBef>
            </a:pPr>
            <a:r>
              <a:rPr lang="zh-CN" altLang="en-US" sz="2000" dirty="0">
                <a:latin typeface="微软雅黑" pitchFamily="34" charset="-122"/>
                <a:ea typeface="微软雅黑" pitchFamily="34" charset="-122"/>
              </a:rPr>
              <a:t>具有吸收快、起效快和作用时间短的特点</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zh-CN" altLang="en-US" sz="2000" dirty="0">
                <a:latin typeface="微软雅黑" pitchFamily="34" charset="-122"/>
                <a:ea typeface="微软雅黑" pitchFamily="34" charset="-122"/>
              </a:rPr>
              <a:t>餐前即刻服用，可单独使用或与其它降糖药物联合应用（磺脲类除外）</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en-US" altLang="zh-CN" sz="2000" dirty="0">
                <a:latin typeface="微软雅黑" pitchFamily="34" charset="-122"/>
                <a:ea typeface="微软雅黑" pitchFamily="34" charset="-122"/>
              </a:rPr>
              <a:t> </a:t>
            </a:r>
            <a:r>
              <a:rPr lang="zh-CN" altLang="en-US" sz="2000" dirty="0">
                <a:latin typeface="微软雅黑" pitchFamily="34" charset="-122"/>
                <a:ea typeface="微软雅黑" pitchFamily="34" charset="-122"/>
              </a:rPr>
              <a:t>不良反应：低血糖和体重增加，但低血糖的发生频率和程度较磺脲类药物轻</a:t>
            </a:r>
            <a:endParaRPr lang="en-US" altLang="zh-CN" sz="2000" dirty="0">
              <a:latin typeface="微软雅黑" pitchFamily="34" charset="-122"/>
              <a:ea typeface="微软雅黑" pitchFamily="34" charset="-122"/>
            </a:endParaRPr>
          </a:p>
          <a:p>
            <a:pPr>
              <a:lnSpc>
                <a:spcPct val="150000"/>
              </a:lnSpc>
              <a:spcBef>
                <a:spcPts val="1200"/>
              </a:spcBef>
              <a:buFont typeface="Wingdings" pitchFamily="2" charset="2"/>
              <a:buChar char="Ø"/>
            </a:pPr>
            <a:r>
              <a:rPr lang="zh-CN" altLang="en-US" sz="2000" dirty="0">
                <a:latin typeface="微软雅黑" pitchFamily="34" charset="-122"/>
                <a:ea typeface="微软雅黑" pitchFamily="34" charset="-122"/>
              </a:rPr>
              <a:t>优点：</a:t>
            </a:r>
            <a:r>
              <a:rPr lang="zh-CN" altLang="en-US" sz="2000" dirty="0">
                <a:solidFill>
                  <a:srgbClr val="FF0000"/>
                </a:solidFill>
                <a:latin typeface="微软雅黑" pitchFamily="34" charset="-122"/>
                <a:ea typeface="微软雅黑" pitchFamily="34" charset="-122"/>
              </a:rPr>
              <a:t>可在肾功能不全的患者中使用</a:t>
            </a:r>
          </a:p>
          <a:p>
            <a:pPr lvl="1">
              <a:buFont typeface="Wingdings" pitchFamily="2" charset="2"/>
              <a:buChar char="Ø"/>
              <a:defRPr/>
            </a:pPr>
            <a:endParaRPr lang="en-US" altLang="en-US" sz="2000" dirty="0">
              <a:latin typeface="微软雅黑" pitchFamily="34" charset="-122"/>
              <a:ea typeface="微软雅黑" pitchFamily="34" charset="-122"/>
            </a:endParaRPr>
          </a:p>
          <a:p>
            <a:endParaRPr lang="zh-CN" altLang="en-US" sz="2000" dirty="0">
              <a:latin typeface="微软雅黑" pitchFamily="34" charset="-122"/>
              <a:ea typeface="微软雅黑" pitchFamily="34" charset="-122"/>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noChangeArrowheads="1"/>
          </p:cNvSpPr>
          <p:nvPr>
            <p:ph type="title"/>
          </p:nvPr>
        </p:nvSpPr>
        <p:spPr>
          <a:xfrm>
            <a:off x="2381250" y="274639"/>
            <a:ext cx="7829550" cy="796925"/>
          </a:xfrm>
        </p:spPr>
        <p:txBody>
          <a:bodyPr>
            <a:normAutofit/>
          </a:bodyPr>
          <a:lstStyle/>
          <a:p>
            <a:pPr algn="l"/>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2800" b="1" dirty="0">
                <a:solidFill>
                  <a:srgbClr val="0070C0"/>
                </a:solidFill>
                <a:latin typeface="微软雅黑" pitchFamily="34" charset="-122"/>
                <a:ea typeface="微软雅黑" pitchFamily="34" charset="-122"/>
              </a:rPr>
              <a:t>格列奈类</a:t>
            </a:r>
          </a:p>
        </p:txBody>
      </p:sp>
      <p:sp>
        <p:nvSpPr>
          <p:cNvPr id="22531" name="内容占位符 2"/>
          <p:cNvSpPr>
            <a:spLocks noGrp="1" noChangeArrowheads="1"/>
          </p:cNvSpPr>
          <p:nvPr>
            <p:ph idx="1"/>
          </p:nvPr>
        </p:nvSpPr>
        <p:spPr>
          <a:xfrm>
            <a:off x="2207568" y="1071564"/>
            <a:ext cx="7658128" cy="5165749"/>
          </a:xfrm>
        </p:spPr>
        <p:txBody>
          <a:bodyPr>
            <a:normAutofit/>
          </a:bodyPr>
          <a:lstStyle/>
          <a:p>
            <a:pPr>
              <a:buFont typeface="Wingdings" panose="05000000000000000000" pitchFamily="2" charset="2"/>
              <a:buChar char="Ø"/>
            </a:pPr>
            <a:r>
              <a:rPr lang="zh-CN" altLang="en-US" sz="2000" dirty="0">
                <a:latin typeface="微软雅黑" pitchFamily="34" charset="-122"/>
                <a:ea typeface="微软雅黑" pitchFamily="34" charset="-122"/>
              </a:rPr>
              <a:t>患者，女性，</a:t>
            </a:r>
            <a:r>
              <a:rPr lang="en-US" altLang="zh-CN" sz="2000" dirty="0">
                <a:latin typeface="微软雅黑" pitchFamily="34" charset="-122"/>
                <a:ea typeface="微软雅黑" pitchFamily="34" charset="-122"/>
              </a:rPr>
              <a:t>76</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诊断：</a:t>
            </a:r>
            <a:r>
              <a:rPr lang="en-US" altLang="zh-CN" sz="1800" dirty="0">
                <a:latin typeface="微软雅黑" pitchFamily="34" charset="-122"/>
                <a:ea typeface="微软雅黑" pitchFamily="34" charset="-122"/>
              </a:rPr>
              <a:t>2</a:t>
            </a:r>
            <a:r>
              <a:rPr lang="zh-CN" altLang="en-US" sz="1800" dirty="0">
                <a:latin typeface="微软雅黑" pitchFamily="34" charset="-122"/>
                <a:ea typeface="微软雅黑" pitchFamily="34" charset="-122"/>
              </a:rPr>
              <a:t>型糖尿病、高血压、高脂血症</a:t>
            </a:r>
            <a:endParaRPr lang="en-US" altLang="zh-CN" sz="18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处方：</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瑞格列奈片 </a:t>
            </a:r>
            <a:r>
              <a:rPr lang="en-US" altLang="zh-CN" sz="1800" dirty="0">
                <a:latin typeface="微软雅黑" pitchFamily="34" charset="-122"/>
                <a:ea typeface="微软雅黑" pitchFamily="34" charset="-122"/>
              </a:rPr>
              <a:t>1mgx30/ 1mg </a:t>
            </a:r>
            <a:r>
              <a:rPr lang="en-US" altLang="zh-CN" sz="1800" dirty="0" err="1">
                <a:latin typeface="微软雅黑" pitchFamily="34" charset="-122"/>
                <a:ea typeface="微软雅黑" pitchFamily="34" charset="-122"/>
              </a:rPr>
              <a:t>tid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厄贝沙坦片 </a:t>
            </a:r>
            <a:r>
              <a:rPr lang="en-US" altLang="zh-CN" sz="1800" dirty="0">
                <a:latin typeface="微软雅黑" pitchFamily="34" charset="-122"/>
                <a:ea typeface="微软雅黑" pitchFamily="34" charset="-122"/>
              </a:rPr>
              <a:t>150mgx28/ 150mg </a:t>
            </a:r>
            <a:r>
              <a:rPr lang="en-US" altLang="zh-CN" sz="1800" dirty="0" err="1">
                <a:latin typeface="微软雅黑" pitchFamily="34" charset="-122"/>
                <a:ea typeface="微软雅黑" pitchFamily="34" charset="-122"/>
              </a:rPr>
              <a:t>qd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吉非贝齐  </a:t>
            </a:r>
            <a:r>
              <a:rPr lang="en-US" altLang="zh-CN" sz="1800" dirty="0">
                <a:latin typeface="微软雅黑" pitchFamily="34" charset="-122"/>
                <a:ea typeface="微软雅黑" pitchFamily="34" charset="-122"/>
              </a:rPr>
              <a:t>0.3gx20/0.3g bid</a:t>
            </a:r>
          </a:p>
          <a:p>
            <a:pPr lvl="2">
              <a:lnSpc>
                <a:spcPts val="2900"/>
              </a:lnSpc>
            </a:pPr>
            <a:endParaRPr lang="en-US" altLang="zh-CN" sz="1800" dirty="0">
              <a:latin typeface="微软雅黑" pitchFamily="34" charset="-122"/>
              <a:ea typeface="微软雅黑" pitchFamily="34" charset="-122"/>
            </a:endParaRPr>
          </a:p>
          <a:p>
            <a:pPr>
              <a:buFont typeface="Wingdings" panose="05000000000000000000" pitchFamily="2" charset="2"/>
              <a:buChar char="Ø"/>
            </a:pPr>
            <a:r>
              <a:rPr lang="zh-CN" altLang="en-US" sz="2000" dirty="0">
                <a:latin typeface="微软雅黑" pitchFamily="34" charset="-122"/>
                <a:ea typeface="微软雅黑" pitchFamily="34" charset="-122"/>
              </a:rPr>
              <a:t>患者，男性，</a:t>
            </a:r>
            <a:r>
              <a:rPr lang="en-US" altLang="zh-CN" sz="2000" dirty="0">
                <a:latin typeface="微软雅黑" pitchFamily="34" charset="-122"/>
                <a:ea typeface="微软雅黑" pitchFamily="34" charset="-122"/>
              </a:rPr>
              <a:t>78</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诊断：</a:t>
            </a:r>
            <a:r>
              <a:rPr lang="en-US" altLang="zh-CN" sz="1800" dirty="0">
                <a:latin typeface="微软雅黑" pitchFamily="34" charset="-122"/>
                <a:ea typeface="微软雅黑" pitchFamily="34" charset="-122"/>
              </a:rPr>
              <a:t>2</a:t>
            </a:r>
            <a:r>
              <a:rPr lang="zh-CN" altLang="en-US" sz="1800" dirty="0">
                <a:latin typeface="微软雅黑" pitchFamily="34" charset="-122"/>
                <a:ea typeface="微软雅黑" pitchFamily="34" charset="-122"/>
              </a:rPr>
              <a:t>型糖尿病、急性冠脉综合征</a:t>
            </a:r>
            <a:endParaRPr lang="en-US" altLang="zh-CN" sz="1800" dirty="0">
              <a:latin typeface="微软雅黑" pitchFamily="34" charset="-122"/>
              <a:ea typeface="微软雅黑" pitchFamily="34" charset="-122"/>
            </a:endParaRPr>
          </a:p>
          <a:p>
            <a:pPr lvl="1"/>
            <a:r>
              <a:rPr lang="zh-CN" altLang="en-US" sz="1800" dirty="0">
                <a:latin typeface="微软雅黑" pitchFamily="34" charset="-122"/>
                <a:ea typeface="微软雅黑" pitchFamily="34" charset="-122"/>
              </a:rPr>
              <a:t>处方：</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瑞格列奈片 </a:t>
            </a:r>
            <a:r>
              <a:rPr lang="en-US" altLang="zh-CN" sz="1800" dirty="0">
                <a:latin typeface="微软雅黑" pitchFamily="34" charset="-122"/>
                <a:ea typeface="微软雅黑" pitchFamily="34" charset="-122"/>
              </a:rPr>
              <a:t>1mgx30/ 1mg </a:t>
            </a:r>
            <a:r>
              <a:rPr lang="en-US" altLang="zh-CN" sz="1800" dirty="0" err="1">
                <a:latin typeface="微软雅黑" pitchFamily="34" charset="-122"/>
                <a:ea typeface="微软雅黑" pitchFamily="34" charset="-122"/>
              </a:rPr>
              <a:t>tid</a:t>
            </a:r>
            <a:endParaRPr lang="en-US" altLang="zh-CN" sz="1800" dirty="0">
              <a:latin typeface="微软雅黑" pitchFamily="34" charset="-122"/>
              <a:ea typeface="微软雅黑" pitchFamily="34" charset="-122"/>
            </a:endParaRPr>
          </a:p>
          <a:p>
            <a:pPr lvl="2">
              <a:lnSpc>
                <a:spcPts val="2900"/>
              </a:lnSpc>
            </a:pPr>
            <a:r>
              <a:rPr lang="zh-CN" altLang="en-US" sz="1800" dirty="0">
                <a:latin typeface="微软雅黑" pitchFamily="34" charset="-122"/>
                <a:ea typeface="微软雅黑" pitchFamily="34" charset="-122"/>
              </a:rPr>
              <a:t>氯吡格雷片 </a:t>
            </a:r>
            <a:r>
              <a:rPr lang="en-US" altLang="zh-CN" sz="1800" dirty="0">
                <a:latin typeface="微软雅黑" pitchFamily="34" charset="-122"/>
                <a:ea typeface="微软雅黑" pitchFamily="34" charset="-122"/>
              </a:rPr>
              <a:t>75mgx28/75mg </a:t>
            </a:r>
            <a:r>
              <a:rPr lang="en-US" altLang="zh-CN" sz="1800" dirty="0" err="1">
                <a:latin typeface="微软雅黑" pitchFamily="34" charset="-122"/>
                <a:ea typeface="微软雅黑" pitchFamily="34" charset="-122"/>
              </a:rPr>
              <a:t>qd</a:t>
            </a:r>
            <a:endParaRPr lang="en-US" altLang="zh-CN" sz="1800" dirty="0">
              <a:latin typeface="微软雅黑" pitchFamily="34" charset="-122"/>
              <a:ea typeface="微软雅黑" pitchFamily="34" charset="-122"/>
            </a:endParaRPr>
          </a:p>
          <a:p>
            <a:pPr>
              <a:lnSpc>
                <a:spcPts val="2900"/>
              </a:lnSpc>
            </a:pPr>
            <a:endParaRPr lang="en-US" altLang="zh-CN" sz="2400" dirty="0">
              <a:latin typeface="微软雅黑" pitchFamily="34" charset="-122"/>
              <a:ea typeface="微软雅黑" pitchFamily="34" charset="-122"/>
            </a:endParaRPr>
          </a:p>
          <a:p>
            <a:endParaRPr lang="en-US" altLang="zh-CN" sz="2000" dirty="0">
              <a:latin typeface="微软雅黑" pitchFamily="34" charset="-122"/>
              <a:ea typeface="微软雅黑" pitchFamily="34" charset="-122"/>
            </a:endParaRPr>
          </a:p>
          <a:p>
            <a:pPr>
              <a:buNone/>
            </a:pPr>
            <a:endParaRPr lang="zh-CN" altLang="en-US" sz="2000" dirty="0">
              <a:latin typeface="微软雅黑" pitchFamily="34" charset="-122"/>
              <a:ea typeface="微软雅黑" pitchFamily="34" charset="-122"/>
            </a:endParaRPr>
          </a:p>
        </p:txBody>
      </p:sp>
      <p:pic>
        <p:nvPicPr>
          <p:cNvPr id="11" name="图片 10" descr="timg (1).jpg"/>
          <p:cNvPicPr>
            <a:picLocks noChangeAspect="1"/>
          </p:cNvPicPr>
          <p:nvPr/>
        </p:nvPicPr>
        <p:blipFill>
          <a:blip r:embed="rId3"/>
          <a:stretch>
            <a:fillRect/>
          </a:stretch>
        </p:blipFill>
        <p:spPr>
          <a:xfrm>
            <a:off x="7810512" y="3357562"/>
            <a:ext cx="1857388" cy="247461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noChangeArrowheads="1"/>
          </p:cNvSpPr>
          <p:nvPr>
            <p:ph type="title"/>
          </p:nvPr>
        </p:nvSpPr>
        <p:spPr>
          <a:xfrm>
            <a:off x="2381250" y="274639"/>
            <a:ext cx="7829550" cy="796925"/>
          </a:xfrm>
        </p:spPr>
        <p:txBody>
          <a:bodyPr>
            <a:normAutofit/>
          </a:bodyPr>
          <a:lstStyle/>
          <a:p>
            <a:pPr algn="l"/>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3200" b="1" dirty="0">
                <a:latin typeface="微软雅黑" pitchFamily="34" charset="-122"/>
                <a:ea typeface="微软雅黑" pitchFamily="34" charset="-122"/>
              </a:rPr>
              <a:t>格列奈类</a:t>
            </a:r>
          </a:p>
        </p:txBody>
      </p:sp>
      <p:sp>
        <p:nvSpPr>
          <p:cNvPr id="22531" name="内容占位符 2"/>
          <p:cNvSpPr>
            <a:spLocks noGrp="1" noChangeArrowheads="1"/>
          </p:cNvSpPr>
          <p:nvPr>
            <p:ph idx="1"/>
          </p:nvPr>
        </p:nvSpPr>
        <p:spPr>
          <a:xfrm>
            <a:off x="1738282" y="1500175"/>
            <a:ext cx="8015318" cy="4597401"/>
          </a:xfrm>
        </p:spPr>
        <p:txBody>
          <a:bodyPr/>
          <a:lstStyle/>
          <a:p>
            <a:r>
              <a:rPr lang="zh-CN" altLang="en-US" sz="2000" dirty="0">
                <a:latin typeface="微软雅黑" pitchFamily="34" charset="-122"/>
                <a:ea typeface="微软雅黑" pitchFamily="34" charset="-122"/>
              </a:rPr>
              <a:t>患者，女性，</a:t>
            </a:r>
            <a:r>
              <a:rPr lang="en-US" altLang="zh-CN" sz="2000" dirty="0">
                <a:latin typeface="微软雅黑" pitchFamily="34" charset="-122"/>
                <a:ea typeface="微软雅黑" pitchFamily="34" charset="-122"/>
              </a:rPr>
              <a:t>76</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诊断：</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型糖尿病、高血压、高脂血症</a:t>
            </a:r>
            <a:endParaRPr lang="en-US" altLang="zh-CN" sz="2000" dirty="0">
              <a:latin typeface="微软雅黑" pitchFamily="34" charset="-122"/>
              <a:ea typeface="微软雅黑" pitchFamily="34" charset="-122"/>
            </a:endParaRPr>
          </a:p>
          <a:p>
            <a:r>
              <a:rPr lang="zh-CN" altLang="en-US" sz="2000" dirty="0">
                <a:latin typeface="微软雅黑" pitchFamily="34" charset="-122"/>
                <a:ea typeface="微软雅黑" pitchFamily="34" charset="-122"/>
              </a:rPr>
              <a:t>处方：</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瑞格列奈片 </a:t>
            </a:r>
            <a:r>
              <a:rPr lang="en-US" altLang="zh-CN" sz="2000" dirty="0">
                <a:latin typeface="微软雅黑" pitchFamily="34" charset="-122"/>
                <a:ea typeface="微软雅黑" pitchFamily="34" charset="-122"/>
              </a:rPr>
              <a:t>1mgx30/ 1mg </a:t>
            </a:r>
            <a:r>
              <a:rPr lang="en-US" altLang="zh-CN" sz="2000" dirty="0" err="1">
                <a:latin typeface="微软雅黑" pitchFamily="34" charset="-122"/>
                <a:ea typeface="微软雅黑" pitchFamily="34" charset="-122"/>
              </a:rPr>
              <a:t>tid</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厄贝沙坦片 </a:t>
            </a:r>
            <a:r>
              <a:rPr lang="en-US" altLang="zh-CN" sz="2000" dirty="0">
                <a:latin typeface="微软雅黑" pitchFamily="34" charset="-122"/>
                <a:ea typeface="微软雅黑" pitchFamily="34" charset="-122"/>
              </a:rPr>
              <a:t>150mgx28/ 150mg </a:t>
            </a:r>
            <a:r>
              <a:rPr lang="en-US" altLang="zh-CN" sz="2000" dirty="0" err="1">
                <a:latin typeface="微软雅黑" pitchFamily="34" charset="-122"/>
                <a:ea typeface="微软雅黑" pitchFamily="34" charset="-122"/>
              </a:rPr>
              <a:t>qd</a:t>
            </a:r>
            <a:endParaRPr lang="en-US" altLang="zh-CN" sz="2000" dirty="0">
              <a:latin typeface="微软雅黑" pitchFamily="34" charset="-122"/>
              <a:ea typeface="微软雅黑" pitchFamily="34" charset="-122"/>
            </a:endParaRPr>
          </a:p>
          <a:p>
            <a:pPr lvl="1"/>
            <a:r>
              <a:rPr lang="zh-CN" altLang="en-US" sz="2000" dirty="0">
                <a:latin typeface="微软雅黑" pitchFamily="34" charset="-122"/>
                <a:ea typeface="微软雅黑" pitchFamily="34" charset="-122"/>
              </a:rPr>
              <a:t>吉非贝齐  </a:t>
            </a:r>
            <a:r>
              <a:rPr lang="en-US" altLang="zh-CN" sz="2000" dirty="0">
                <a:latin typeface="微软雅黑" pitchFamily="34" charset="-122"/>
                <a:ea typeface="微软雅黑" pitchFamily="34" charset="-122"/>
              </a:rPr>
              <a:t>0.3gx20/0.3g bid</a:t>
            </a:r>
          </a:p>
          <a:p>
            <a:endParaRPr lang="en-US" altLang="zh-CN" sz="2000" dirty="0">
              <a:latin typeface="微软雅黑" pitchFamily="34" charset="-122"/>
              <a:ea typeface="微软雅黑" pitchFamily="34" charset="-122"/>
            </a:endParaRPr>
          </a:p>
          <a:p>
            <a:pPr>
              <a:buNone/>
            </a:pPr>
            <a:endParaRPr lang="zh-CN" altLang="en-US" sz="2000" dirty="0">
              <a:latin typeface="微软雅黑" pitchFamily="34" charset="-122"/>
              <a:ea typeface="微软雅黑" pitchFamily="34" charset="-122"/>
            </a:endParaRPr>
          </a:p>
        </p:txBody>
      </p:sp>
      <p:sp>
        <p:nvSpPr>
          <p:cNvPr id="5" name="TextBox 4"/>
          <p:cNvSpPr txBox="1"/>
          <p:nvPr/>
        </p:nvSpPr>
        <p:spPr>
          <a:xfrm>
            <a:off x="2095472" y="4143380"/>
            <a:ext cx="4429156" cy="2416046"/>
          </a:xfrm>
          <a:prstGeom prst="rect">
            <a:avLst/>
          </a:prstGeom>
          <a:noFill/>
        </p:spPr>
        <p:txBody>
          <a:bodyPr wrap="square" rtlCol="0">
            <a:spAutoFit/>
          </a:bodyPr>
          <a:lstStyle/>
          <a:p>
            <a:pPr>
              <a:lnSpc>
                <a:spcPts val="3000"/>
              </a:lnSpc>
            </a:pPr>
            <a:r>
              <a:rPr lang="zh-CN" altLang="en-US" dirty="0">
                <a:latin typeface="微软雅黑" pitchFamily="34" charset="-122"/>
                <a:ea typeface="微软雅黑" pitchFamily="34" charset="-122"/>
              </a:rPr>
              <a:t>瑞格列奈经</a:t>
            </a:r>
            <a:r>
              <a:rPr lang="en-US" altLang="zh-CN" dirty="0">
                <a:solidFill>
                  <a:srgbClr val="C00000"/>
                </a:solidFill>
                <a:latin typeface="微软雅黑" pitchFamily="34" charset="-122"/>
                <a:ea typeface="微软雅黑" pitchFamily="34" charset="-122"/>
              </a:rPr>
              <a:t>CYP2C8</a:t>
            </a: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和</a:t>
            </a:r>
            <a:r>
              <a:rPr lang="en-US" altLang="zh-CN" dirty="0">
                <a:latin typeface="微软雅黑" pitchFamily="34" charset="-122"/>
                <a:ea typeface="微软雅黑" pitchFamily="34" charset="-122"/>
              </a:rPr>
              <a:t>CYP3A4 </a:t>
            </a:r>
            <a:r>
              <a:rPr lang="zh-CN" altLang="en-US" dirty="0">
                <a:latin typeface="微软雅黑" pitchFamily="34" charset="-122"/>
                <a:ea typeface="微软雅黑" pitchFamily="34" charset="-122"/>
              </a:rPr>
              <a:t>代谢；</a:t>
            </a:r>
            <a:endParaRPr lang="en-US" altLang="zh-CN" dirty="0">
              <a:latin typeface="微软雅黑" pitchFamily="34" charset="-122"/>
              <a:ea typeface="微软雅黑" pitchFamily="34" charset="-122"/>
            </a:endParaRPr>
          </a:p>
          <a:p>
            <a:pPr>
              <a:lnSpc>
                <a:spcPct val="150000"/>
              </a:lnSpc>
              <a:buFont typeface="Wingdings" pitchFamily="2" charset="2"/>
              <a:buChar char="n"/>
            </a:pPr>
            <a:r>
              <a:rPr lang="zh-CN" altLang="en-US" dirty="0">
                <a:latin typeface="微软雅黑" pitchFamily="34" charset="-122"/>
                <a:ea typeface="微软雅黑" pitchFamily="34" charset="-122"/>
              </a:rPr>
              <a:t> 吉非贝齐是</a:t>
            </a:r>
            <a:r>
              <a:rPr lang="en-US" altLang="zh-CN" dirty="0">
                <a:solidFill>
                  <a:srgbClr val="C00000"/>
                </a:solidFill>
                <a:latin typeface="微软雅黑" pitchFamily="34" charset="-122"/>
                <a:ea typeface="微软雅黑" pitchFamily="34" charset="-122"/>
              </a:rPr>
              <a:t>CYP2C8</a:t>
            </a:r>
            <a:r>
              <a:rPr lang="zh-CN" altLang="en-US" dirty="0">
                <a:latin typeface="微软雅黑" pitchFamily="34" charset="-122"/>
                <a:ea typeface="微软雅黑" pitchFamily="34" charset="-122"/>
              </a:rPr>
              <a:t>抑制剂</a:t>
            </a:r>
            <a:endParaRPr lang="en-US" altLang="zh-CN" dirty="0">
              <a:latin typeface="微软雅黑" pitchFamily="34" charset="-122"/>
              <a:ea typeface="微软雅黑" pitchFamily="34" charset="-122"/>
            </a:endParaRPr>
          </a:p>
          <a:p>
            <a:pPr>
              <a:lnSpc>
                <a:spcPct val="150000"/>
              </a:lnSpc>
              <a:buFont typeface="Wingdings" pitchFamily="2" charset="2"/>
              <a:buChar char="Ø"/>
            </a:pPr>
            <a:r>
              <a:rPr lang="zh-CN" altLang="en-US" dirty="0">
                <a:latin typeface="微软雅黑" pitchFamily="34" charset="-122"/>
                <a:ea typeface="微软雅黑" pitchFamily="34" charset="-122"/>
              </a:rPr>
              <a:t>合用会使瑞格列奈的血浆浓度显著升高，</a:t>
            </a:r>
          </a:p>
          <a:p>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禁止同时使用</a:t>
            </a:r>
            <a:endParaRPr lang="en-US" altLang="zh-CN" dirty="0">
              <a:latin typeface="微软雅黑" pitchFamily="34" charset="-122"/>
              <a:ea typeface="微软雅黑" pitchFamily="34" charset="-122"/>
            </a:endParaRPr>
          </a:p>
          <a:p>
            <a:endParaRPr lang="en-US" altLang="zh-CN" dirty="0">
              <a:latin typeface="微软雅黑" pitchFamily="34" charset="-122"/>
              <a:ea typeface="微软雅黑" pitchFamily="34" charset="-122"/>
            </a:endParaRPr>
          </a:p>
          <a:p>
            <a:endParaRPr lang="zh-CN" altLang="en-US" dirty="0">
              <a:latin typeface="微软雅黑" pitchFamily="34" charset="-122"/>
              <a:ea typeface="微软雅黑" pitchFamily="34" charset="-122"/>
            </a:endParaRPr>
          </a:p>
          <a:p>
            <a:endParaRPr lang="zh-CN" altLang="en-US" dirty="0"/>
          </a:p>
        </p:txBody>
      </p:sp>
      <p:pic>
        <p:nvPicPr>
          <p:cNvPr id="6" name="图片 4" descr="微信图片_20190218233804.png"/>
          <p:cNvPicPr>
            <a:picLocks noChangeAspect="1"/>
          </p:cNvPicPr>
          <p:nvPr/>
        </p:nvPicPr>
        <p:blipFill>
          <a:blip r:embed="rId3"/>
          <a:srcRect/>
          <a:stretch>
            <a:fillRect/>
          </a:stretch>
        </p:blipFill>
        <p:spPr bwMode="auto">
          <a:xfrm>
            <a:off x="7381884" y="1357299"/>
            <a:ext cx="2703578" cy="3515621"/>
          </a:xfrm>
          <a:prstGeom prst="rect">
            <a:avLst/>
          </a:prstGeom>
          <a:noFill/>
          <a:ln w="9525">
            <a:noFill/>
            <a:miter lim="800000"/>
            <a:headEnd/>
            <a:tailEnd/>
          </a:ln>
        </p:spPr>
      </p:pic>
      <p:sp>
        <p:nvSpPr>
          <p:cNvPr id="7" name="矩形 6"/>
          <p:cNvSpPr/>
          <p:nvPr/>
        </p:nvSpPr>
        <p:spPr>
          <a:xfrm>
            <a:off x="7310446" y="4143380"/>
            <a:ext cx="2714644" cy="42862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圆角矩形 7"/>
          <p:cNvSpPr/>
          <p:nvPr/>
        </p:nvSpPr>
        <p:spPr>
          <a:xfrm>
            <a:off x="1952596" y="4214818"/>
            <a:ext cx="4857784" cy="164307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爆炸形 1 8"/>
          <p:cNvSpPr/>
          <p:nvPr/>
        </p:nvSpPr>
        <p:spPr>
          <a:xfrm>
            <a:off x="7453322" y="464344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处方</a:t>
            </a:r>
            <a:r>
              <a:rPr lang="en-US" altLang="zh-CN" sz="3200" b="1" dirty="0">
                <a:latin typeface="微软雅黑" pitchFamily="34" charset="-122"/>
                <a:ea typeface="微软雅黑" pitchFamily="34" charset="-122"/>
              </a:rPr>
              <a:t>-</a:t>
            </a:r>
            <a:r>
              <a:rPr lang="zh-CN" altLang="en-US" sz="3200" b="1" dirty="0">
                <a:latin typeface="微软雅黑" pitchFamily="34" charset="-122"/>
                <a:ea typeface="微软雅黑" pitchFamily="34" charset="-122"/>
              </a:rPr>
              <a:t>格列奈类</a:t>
            </a:r>
            <a:endParaRPr lang="zh-CN" altLang="en-US" sz="32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135560" y="1052737"/>
            <a:ext cx="7886700" cy="4621459"/>
          </a:xfrm>
        </p:spPr>
        <p:txBody>
          <a:bodyPr>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避免与氯吡格雷同时使用，如不能避免同时使用，则每餐前从</a:t>
            </a:r>
            <a:r>
              <a:rPr lang="en-US" altLang="zh-CN" sz="2000" dirty="0">
                <a:latin typeface="微软雅黑" panose="020B0503020204020204" pitchFamily="34" charset="-122"/>
                <a:ea typeface="微软雅黑" panose="020B0503020204020204" pitchFamily="34" charset="-122"/>
              </a:rPr>
              <a:t>0.5mg</a:t>
            </a:r>
            <a:r>
              <a:rPr lang="zh-CN" altLang="en-US" sz="2000" dirty="0">
                <a:latin typeface="微软雅黑" panose="020B0503020204020204" pitchFamily="34" charset="-122"/>
                <a:ea typeface="微软雅黑" panose="020B0503020204020204" pitchFamily="34" charset="-122"/>
              </a:rPr>
              <a:t>的剂量开始，每日总剂量不超过</a:t>
            </a:r>
            <a:r>
              <a:rPr lang="en-US" altLang="zh-CN" sz="2000" dirty="0">
                <a:latin typeface="微软雅黑" panose="020B0503020204020204" pitchFamily="34" charset="-122"/>
                <a:ea typeface="微软雅黑" panose="020B0503020204020204" pitchFamily="34" charset="-122"/>
              </a:rPr>
              <a:t>4mg </a:t>
            </a: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6120" y="2169687"/>
            <a:ext cx="2736304" cy="4154330"/>
          </a:xfrm>
          <a:prstGeom prst="rect">
            <a:avLst/>
          </a:prstGeom>
        </p:spPr>
      </p:pic>
      <p:sp>
        <p:nvSpPr>
          <p:cNvPr id="5" name="矩形 4"/>
          <p:cNvSpPr/>
          <p:nvPr/>
        </p:nvSpPr>
        <p:spPr>
          <a:xfrm>
            <a:off x="2135560" y="2852937"/>
            <a:ext cx="4572000" cy="1697901"/>
          </a:xfrm>
          <a:prstGeom prst="rect">
            <a:avLst/>
          </a:prstGeom>
        </p:spPr>
        <p:txBody>
          <a:bodyPr>
            <a:spAutoFit/>
          </a:bodyPr>
          <a:lstStyle/>
          <a:p>
            <a:pPr>
              <a:buFont typeface="Wingdings" panose="05000000000000000000" pitchFamily="2" charset="2"/>
              <a:buChar char="Ø"/>
            </a:pPr>
            <a:r>
              <a:rPr lang="zh-CN" altLang="en-US" sz="2000" dirty="0">
                <a:latin typeface="微软雅黑" pitchFamily="34" charset="-122"/>
                <a:ea typeface="微软雅黑" pitchFamily="34" charset="-122"/>
              </a:rPr>
              <a:t>患者，男性，</a:t>
            </a:r>
            <a:r>
              <a:rPr lang="en-US" altLang="zh-CN" sz="2000" dirty="0">
                <a:latin typeface="微软雅黑" pitchFamily="34" charset="-122"/>
                <a:ea typeface="微软雅黑" pitchFamily="34" charset="-122"/>
              </a:rPr>
              <a:t>78</a:t>
            </a:r>
            <a:r>
              <a:rPr lang="zh-CN" altLang="en-US" sz="2000" dirty="0">
                <a:latin typeface="微软雅黑" pitchFamily="34" charset="-122"/>
                <a:ea typeface="微软雅黑" pitchFamily="34" charset="-122"/>
              </a:rPr>
              <a:t>岁</a:t>
            </a:r>
            <a:endParaRPr lang="en-US" altLang="zh-CN" sz="2000" dirty="0">
              <a:latin typeface="微软雅黑" pitchFamily="34" charset="-122"/>
              <a:ea typeface="微软雅黑" pitchFamily="34" charset="-122"/>
            </a:endParaRPr>
          </a:p>
          <a:p>
            <a:pPr lvl="1"/>
            <a:r>
              <a:rPr lang="zh-CN" altLang="en-US" dirty="0">
                <a:latin typeface="微软雅黑" pitchFamily="34" charset="-122"/>
                <a:ea typeface="微软雅黑" pitchFamily="34" charset="-122"/>
              </a:rPr>
              <a:t>诊断：</a:t>
            </a:r>
            <a:r>
              <a:rPr lang="en-US" altLang="zh-CN" dirty="0">
                <a:latin typeface="微软雅黑" pitchFamily="34" charset="-122"/>
                <a:ea typeface="微软雅黑" pitchFamily="34" charset="-122"/>
              </a:rPr>
              <a:t>2</a:t>
            </a:r>
            <a:r>
              <a:rPr lang="zh-CN" altLang="en-US" dirty="0">
                <a:latin typeface="微软雅黑" pitchFamily="34" charset="-122"/>
                <a:ea typeface="微软雅黑" pitchFamily="34" charset="-122"/>
              </a:rPr>
              <a:t>型糖尿病、急性冠脉综合征</a:t>
            </a:r>
            <a:endParaRPr lang="en-US" altLang="zh-CN" dirty="0">
              <a:latin typeface="微软雅黑" pitchFamily="34" charset="-122"/>
              <a:ea typeface="微软雅黑" pitchFamily="34" charset="-122"/>
            </a:endParaRPr>
          </a:p>
          <a:p>
            <a:pPr lvl="1"/>
            <a:r>
              <a:rPr lang="zh-CN" altLang="en-US" dirty="0">
                <a:latin typeface="微软雅黑" pitchFamily="34" charset="-122"/>
                <a:ea typeface="微软雅黑" pitchFamily="34" charset="-122"/>
              </a:rPr>
              <a:t>处方：</a:t>
            </a:r>
            <a:endParaRPr lang="en-US" altLang="zh-CN" dirty="0">
              <a:latin typeface="微软雅黑" pitchFamily="34" charset="-122"/>
              <a:ea typeface="微软雅黑" pitchFamily="34" charset="-122"/>
            </a:endParaRPr>
          </a:p>
          <a:p>
            <a:pPr lvl="2">
              <a:lnSpc>
                <a:spcPts val="2900"/>
              </a:lnSpc>
            </a:pPr>
            <a:r>
              <a:rPr lang="zh-CN" altLang="en-US" dirty="0">
                <a:latin typeface="微软雅黑" pitchFamily="34" charset="-122"/>
                <a:ea typeface="微软雅黑" pitchFamily="34" charset="-122"/>
              </a:rPr>
              <a:t>瑞格列奈片 </a:t>
            </a:r>
            <a:r>
              <a:rPr lang="en-US" altLang="zh-CN" dirty="0">
                <a:latin typeface="微软雅黑" pitchFamily="34" charset="-122"/>
                <a:ea typeface="微软雅黑" pitchFamily="34" charset="-122"/>
              </a:rPr>
              <a:t>1mgx30/ 1mg </a:t>
            </a:r>
            <a:r>
              <a:rPr lang="en-US" altLang="zh-CN" dirty="0" err="1">
                <a:latin typeface="微软雅黑" pitchFamily="34" charset="-122"/>
                <a:ea typeface="微软雅黑" pitchFamily="34" charset="-122"/>
              </a:rPr>
              <a:t>tid</a:t>
            </a:r>
            <a:endParaRPr lang="en-US" altLang="zh-CN" dirty="0">
              <a:latin typeface="微软雅黑" pitchFamily="34" charset="-122"/>
              <a:ea typeface="微软雅黑" pitchFamily="34" charset="-122"/>
            </a:endParaRPr>
          </a:p>
          <a:p>
            <a:pPr lvl="2">
              <a:lnSpc>
                <a:spcPts val="2900"/>
              </a:lnSpc>
            </a:pPr>
            <a:r>
              <a:rPr lang="zh-CN" altLang="en-US" dirty="0">
                <a:latin typeface="微软雅黑" pitchFamily="34" charset="-122"/>
                <a:ea typeface="微软雅黑" pitchFamily="34" charset="-122"/>
              </a:rPr>
              <a:t>氯吡格雷片 </a:t>
            </a:r>
            <a:r>
              <a:rPr lang="en-US" altLang="zh-CN" dirty="0">
                <a:latin typeface="微软雅黑" pitchFamily="34" charset="-122"/>
                <a:ea typeface="微软雅黑" pitchFamily="34" charset="-122"/>
              </a:rPr>
              <a:t>75mgx28/75mg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p:txBody>
      </p:sp>
    </p:spTree>
    <p:extLst>
      <p:ext uri="{BB962C8B-B14F-4D97-AF65-F5344CB8AC3E}">
        <p14:creationId xmlns:p14="http://schemas.microsoft.com/office/powerpoint/2010/main" val="859516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二甲双胍</a:t>
            </a:r>
          </a:p>
        </p:txBody>
      </p:sp>
      <p:sp>
        <p:nvSpPr>
          <p:cNvPr id="31746" name="内容占位符 2"/>
          <p:cNvSpPr>
            <a:spLocks noGrp="1"/>
          </p:cNvSpPr>
          <p:nvPr>
            <p:ph idx="1"/>
          </p:nvPr>
        </p:nvSpPr>
        <p:spPr>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solidFill>
                  <a:srgbClr val="C00000"/>
                </a:solidFill>
                <a:latin typeface="微软雅黑" panose="020B0503020204020204" pitchFamily="34" charset="-122"/>
                <a:ea typeface="微软雅黑" panose="020B0503020204020204" pitchFamily="34" charset="-122"/>
              </a:rPr>
              <a:t>82</a:t>
            </a:r>
            <a:r>
              <a:rPr lang="zh-CN" altLang="en-US" sz="2000" dirty="0">
                <a:solidFill>
                  <a:srgbClr val="C00000"/>
                </a:solidFill>
                <a:latin typeface="微软雅黑" panose="020B0503020204020204" pitchFamily="34" charset="-122"/>
                <a:ea typeface="微软雅黑" panose="020B0503020204020204" pitchFamily="34" charset="-122"/>
              </a:rPr>
              <a:t>岁</a:t>
            </a: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dirty="0">
                <a:solidFill>
                  <a:srgbClr val="C00000"/>
                </a:solidFill>
                <a:latin typeface="微软雅黑" panose="020B0503020204020204" pitchFamily="34" charset="-122"/>
                <a:ea typeface="微软雅黑" panose="020B0503020204020204" pitchFamily="34" charset="-122"/>
              </a:rPr>
              <a:t>心衰</a:t>
            </a: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二甲双胍 </a:t>
            </a:r>
            <a:r>
              <a:rPr lang="en-US" altLang="zh-CN" sz="2000" dirty="0">
                <a:latin typeface="微软雅黑" panose="020B0503020204020204" pitchFamily="34" charset="-122"/>
                <a:ea typeface="微软雅黑" panose="020B0503020204020204" pitchFamily="34" charset="-122"/>
              </a:rPr>
              <a:t>500mgx60/ 500mg tid</a:t>
            </a: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pic>
        <p:nvPicPr>
          <p:cNvPr id="4" name="图片 4" descr="timg.jpg"/>
          <p:cNvPicPr>
            <a:picLocks noChangeAspect="1"/>
          </p:cNvPicPr>
          <p:nvPr/>
        </p:nvPicPr>
        <p:blipFill>
          <a:blip r:embed="rId3" cstate="print"/>
          <a:srcRect/>
          <a:stretch>
            <a:fillRect/>
          </a:stretch>
        </p:blipFill>
        <p:spPr bwMode="auto">
          <a:xfrm>
            <a:off x="7881950" y="3929066"/>
            <a:ext cx="2000244" cy="200024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a:xfrm>
            <a:off x="2166911" y="255588"/>
            <a:ext cx="6929465" cy="673082"/>
          </a:xfrm>
          <a:ln/>
        </p:spPr>
        <p:txBody>
          <a:bodyPr vert="horz" wrap="square" lIns="91440" tIns="45720" rIns="91440" bIns="45720" rtlCol="0" anchor="ctr">
            <a:normAutofit fontScale="90000"/>
          </a:bodyPr>
          <a:lstStyle/>
          <a:p>
            <a:pPr algn="l">
              <a:lnSpc>
                <a:spcPct val="120000"/>
              </a:lnSpc>
            </a:pPr>
            <a:r>
              <a:rPr lang="zh-CN" altLang="en-US" sz="3200" b="1" dirty="0">
                <a:latin typeface="微软雅黑" panose="020B0503020204020204" pitchFamily="34" charset="-122"/>
                <a:ea typeface="微软雅黑" panose="020B0503020204020204" pitchFamily="34" charset="-122"/>
              </a:rPr>
              <a:t>肾功能不全患者可否使用二甲双胍？</a:t>
            </a:r>
          </a:p>
        </p:txBody>
      </p:sp>
      <p:pic>
        <p:nvPicPr>
          <p:cNvPr id="36866" name="图片 32"/>
          <p:cNvPicPr>
            <a:picLocks noChangeAspect="1"/>
          </p:cNvPicPr>
          <p:nvPr/>
        </p:nvPicPr>
        <p:blipFill>
          <a:blip r:embed="rId2">
            <a:clrChange>
              <a:clrFrom>
                <a:srgbClr val="FFFFFF"/>
              </a:clrFrom>
              <a:clrTo>
                <a:srgbClr val="FFFFFF">
                  <a:alpha val="0"/>
                </a:srgbClr>
              </a:clrTo>
            </a:clrChange>
          </a:blip>
          <a:srcRect r="3989" b="3989"/>
          <a:stretch>
            <a:fillRect/>
          </a:stretch>
        </p:blipFill>
        <p:spPr>
          <a:xfrm>
            <a:off x="3238501" y="1500189"/>
            <a:ext cx="1476375" cy="1476375"/>
          </a:xfrm>
          <a:prstGeom prst="rect">
            <a:avLst/>
          </a:prstGeom>
          <a:noFill/>
          <a:ln w="9525">
            <a:noFill/>
          </a:ln>
        </p:spPr>
      </p:pic>
      <p:pic>
        <p:nvPicPr>
          <p:cNvPr id="36867" name="图片 6"/>
          <p:cNvPicPr>
            <a:picLocks noChangeAspect="1"/>
          </p:cNvPicPr>
          <p:nvPr/>
        </p:nvPicPr>
        <p:blipFill>
          <a:blip r:embed="rId3"/>
          <a:srcRect l="3754" t="5588" r="6961" b="4739"/>
          <a:stretch>
            <a:fillRect/>
          </a:stretch>
        </p:blipFill>
        <p:spPr>
          <a:xfrm>
            <a:off x="5232400" y="1144589"/>
            <a:ext cx="4078288" cy="2592387"/>
          </a:xfrm>
          <a:prstGeom prst="rect">
            <a:avLst/>
          </a:prstGeom>
          <a:noFill/>
          <a:ln w="9525">
            <a:noFill/>
          </a:ln>
        </p:spPr>
      </p:pic>
      <p:sp>
        <p:nvSpPr>
          <p:cNvPr id="38" name="TextBox 37"/>
          <p:cNvSpPr txBox="1"/>
          <p:nvPr/>
        </p:nvSpPr>
        <p:spPr>
          <a:xfrm>
            <a:off x="5595939" y="1357314"/>
            <a:ext cx="3357563" cy="1952625"/>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en-US" sz="1400" b="1" dirty="0">
                <a:solidFill>
                  <a:srgbClr val="C00000"/>
                </a:solidFill>
                <a:latin typeface="Arial Narrow" panose="020B0606020202030204" pitchFamily="34" charset="0"/>
                <a:ea typeface="微软雅黑" panose="020B0503020204020204" pitchFamily="34" charset="-122"/>
                <a:sym typeface="+mn-ea"/>
              </a:rPr>
              <a:t>轻</a:t>
            </a:r>
            <a:r>
              <a:rPr lang="en-US" altLang="zh-CN" sz="1400" b="1" dirty="0">
                <a:solidFill>
                  <a:srgbClr val="C00000"/>
                </a:solidFill>
                <a:latin typeface="Arial Narrow" panose="020B0606020202030204" pitchFamily="34" charset="0"/>
                <a:ea typeface="微软雅黑" panose="020B0503020204020204" pitchFamily="34" charset="-122"/>
                <a:sym typeface="+mn-ea"/>
              </a:rPr>
              <a:t>-</a:t>
            </a:r>
            <a:r>
              <a:rPr lang="zh-CN" altLang="en-US" sz="1400" b="1" dirty="0">
                <a:solidFill>
                  <a:srgbClr val="C00000"/>
                </a:solidFill>
                <a:latin typeface="Arial Narrow" panose="020B0606020202030204" pitchFamily="34" charset="0"/>
                <a:ea typeface="微软雅黑" panose="020B0503020204020204" pitchFamily="34" charset="-122"/>
                <a:sym typeface="+mn-ea"/>
              </a:rPr>
              <a:t>中度（</a:t>
            </a:r>
            <a:r>
              <a:rPr lang="en-US" altLang="zh-CN" sz="1400" b="1" dirty="0">
                <a:solidFill>
                  <a:srgbClr val="C00000"/>
                </a:solidFill>
                <a:latin typeface="Arial Narrow" panose="020B0606020202030204" pitchFamily="34" charset="0"/>
                <a:ea typeface="微软雅黑" panose="020B0503020204020204" pitchFamily="34" charset="-122"/>
                <a:sym typeface="+mn-ea"/>
              </a:rPr>
              <a:t>3a</a:t>
            </a:r>
            <a:r>
              <a:rPr lang="zh-CN" altLang="en-US" sz="1400" b="1" dirty="0">
                <a:solidFill>
                  <a:srgbClr val="C00000"/>
                </a:solidFill>
                <a:latin typeface="Arial Narrow" panose="020B0606020202030204" pitchFamily="34" charset="0"/>
                <a:ea typeface="微软雅黑" panose="020B0503020204020204" pitchFamily="34" charset="-122"/>
                <a:sym typeface="+mn-ea"/>
              </a:rPr>
              <a:t>级）肾功能不全患者可以使用二甲双胍</a:t>
            </a:r>
            <a:endParaRPr lang="en-US" altLang="zh-CN" sz="1400" b="1" dirty="0">
              <a:solidFill>
                <a:srgbClr val="C00000"/>
              </a:solidFill>
              <a:latin typeface="Arial Narrow" panose="020B0606020202030204" pitchFamily="34" charset="0"/>
              <a:ea typeface="微软雅黑" panose="020B0503020204020204" pitchFamily="34" charset="-122"/>
              <a:sym typeface="+mn-ea"/>
            </a:endParaRPr>
          </a:p>
          <a:p>
            <a:pPr marL="144145" indent="-144145" algn="just"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zh-CN" sz="1400" dirty="0">
                <a:latin typeface="Arial Narrow" panose="020B0606020202030204" pitchFamily="34" charset="0"/>
                <a:ea typeface="微软雅黑" panose="020B0503020204020204" pitchFamily="34" charset="-122"/>
                <a:sym typeface="+mn-ea"/>
              </a:rPr>
              <a:t>中度肾功能不全的患者</a:t>
            </a:r>
            <a:r>
              <a:rPr lang="en-US" altLang="zh-CN" sz="1400" dirty="0">
                <a:latin typeface="Arial Narrow" panose="020B0606020202030204" pitchFamily="34" charset="0"/>
                <a:ea typeface="微软雅黑" panose="020B0503020204020204" pitchFamily="34" charset="-122"/>
                <a:sym typeface="+mn-ea"/>
              </a:rPr>
              <a:t>3a</a:t>
            </a:r>
            <a:r>
              <a:rPr lang="zh-CN" altLang="zh-CN" sz="1400" dirty="0">
                <a:latin typeface="Arial Narrow" panose="020B0606020202030204" pitchFamily="34" charset="0"/>
                <a:ea typeface="微软雅黑" panose="020B0503020204020204" pitchFamily="34" charset="-122"/>
                <a:sym typeface="+mn-ea"/>
              </a:rPr>
              <a:t>级（</a:t>
            </a:r>
            <a:r>
              <a:rPr lang="en-US" altLang="zh-CN" sz="1400" dirty="0" err="1">
                <a:latin typeface="Arial Narrow" panose="020B0606020202030204" pitchFamily="34" charset="0"/>
                <a:ea typeface="微软雅黑" panose="020B0503020204020204" pitchFamily="34" charset="-122"/>
                <a:sym typeface="+mn-ea"/>
              </a:rPr>
              <a:t>CrCl</a:t>
            </a:r>
            <a:r>
              <a:rPr lang="zh-CN" altLang="zh-CN" sz="1400" dirty="0">
                <a:latin typeface="Arial Narrow" panose="020B0606020202030204" pitchFamily="34" charset="0"/>
                <a:ea typeface="微软雅黑" panose="020B0503020204020204" pitchFamily="34" charset="-122"/>
                <a:sym typeface="+mn-ea"/>
              </a:rPr>
              <a:t>为</a:t>
            </a:r>
            <a:r>
              <a:rPr lang="en-US" altLang="zh-CN" sz="1400" dirty="0">
                <a:latin typeface="Arial Narrow" panose="020B0606020202030204" pitchFamily="34" charset="0"/>
                <a:ea typeface="微软雅黑" panose="020B0503020204020204" pitchFamily="34" charset="-122"/>
                <a:sym typeface="+mn-ea"/>
              </a:rPr>
              <a:t>45-59mL/min</a:t>
            </a:r>
            <a:r>
              <a:rPr lang="zh-CN" altLang="zh-CN" sz="1400" dirty="0">
                <a:latin typeface="Arial Narrow" panose="020B0606020202030204" pitchFamily="34" charset="0"/>
                <a:ea typeface="微软雅黑" panose="020B0503020204020204" pitchFamily="34" charset="-122"/>
                <a:sym typeface="+mn-ea"/>
              </a:rPr>
              <a:t>或</a:t>
            </a:r>
            <a:r>
              <a:rPr lang="en-US" altLang="zh-CN" sz="1400" dirty="0" err="1">
                <a:latin typeface="Arial Narrow" panose="020B0606020202030204" pitchFamily="34" charset="0"/>
                <a:ea typeface="微软雅黑" panose="020B0503020204020204" pitchFamily="34" charset="-122"/>
                <a:sym typeface="+mn-ea"/>
              </a:rPr>
              <a:t>eGFR</a:t>
            </a:r>
            <a:r>
              <a:rPr lang="zh-CN" altLang="zh-CN" sz="1400" dirty="0">
                <a:latin typeface="Arial Narrow" panose="020B0606020202030204" pitchFamily="34" charset="0"/>
                <a:ea typeface="微软雅黑" panose="020B0503020204020204" pitchFamily="34" charset="-122"/>
                <a:sym typeface="+mn-ea"/>
              </a:rPr>
              <a:t>为</a:t>
            </a:r>
            <a:r>
              <a:rPr lang="en-US" altLang="zh-CN" sz="1400" dirty="0">
                <a:latin typeface="Arial Narrow" panose="020B0606020202030204" pitchFamily="34" charset="0"/>
                <a:ea typeface="微软雅黑" panose="020B0503020204020204" pitchFamily="34" charset="-122"/>
                <a:sym typeface="+mn-ea"/>
              </a:rPr>
              <a:t>45-59mL/min/1.73m</a:t>
            </a:r>
            <a:r>
              <a:rPr lang="en-US" altLang="zh-CN" sz="1400" baseline="30000" dirty="0">
                <a:latin typeface="Arial Narrow" panose="020B0606020202030204" pitchFamily="34" charset="0"/>
                <a:ea typeface="微软雅黑" panose="020B0503020204020204" pitchFamily="34" charset="-122"/>
                <a:sym typeface="+mn-ea"/>
              </a:rPr>
              <a:t>2</a:t>
            </a:r>
            <a:r>
              <a:rPr lang="zh-CN" altLang="zh-CN" sz="1400" dirty="0">
                <a:latin typeface="Arial Narrow" panose="020B0606020202030204" pitchFamily="34" charset="0"/>
                <a:ea typeface="微软雅黑" panose="020B0503020204020204" pitchFamily="34" charset="-122"/>
                <a:sym typeface="+mn-ea"/>
              </a:rPr>
              <a:t>），需要调整剂量</a:t>
            </a:r>
            <a:endParaRPr lang="en-US" altLang="zh-CN" sz="1400" dirty="0">
              <a:latin typeface="Arial Narrow" panose="020B0606020202030204" pitchFamily="34" charset="0"/>
              <a:ea typeface="微软雅黑" panose="020B0503020204020204" pitchFamily="34" charset="-122"/>
              <a:sym typeface="+mn-ea"/>
            </a:endParaRPr>
          </a:p>
          <a:p>
            <a:pPr marL="144145" indent="-144145" eaLnBrk="0" fontAlgn="base" hangingPunct="0">
              <a:lnSpc>
                <a:spcPct val="120000"/>
              </a:lnSpc>
              <a:spcBef>
                <a:spcPts val="150"/>
              </a:spcBef>
              <a:spcAft>
                <a:spcPct val="0"/>
              </a:spcAft>
              <a:buClr>
                <a:schemeClr val="tx1"/>
              </a:buClr>
              <a:buFont typeface="Arial" panose="020B0604020202020204" pitchFamily="34" charset="0"/>
              <a:buChar char="•"/>
              <a:defRPr/>
            </a:pPr>
            <a:r>
              <a:rPr lang="zh-CN" altLang="zh-CN" sz="1400" dirty="0">
                <a:latin typeface="Arial Narrow" panose="020B0606020202030204" pitchFamily="34" charset="0"/>
                <a:ea typeface="微软雅黑" panose="020B0503020204020204" pitchFamily="34" charset="-122"/>
                <a:sym typeface="+mn-ea"/>
              </a:rPr>
              <a:t>禁用于</a:t>
            </a:r>
            <a:r>
              <a:rPr lang="en-US" altLang="zh-CN" sz="1400" dirty="0" err="1">
                <a:latin typeface="Arial Narrow" panose="020B0606020202030204" pitchFamily="34" charset="0"/>
                <a:ea typeface="微软雅黑" panose="020B0503020204020204" pitchFamily="34" charset="-122"/>
                <a:sym typeface="+mn-ea"/>
              </a:rPr>
              <a:t>CrCL</a:t>
            </a:r>
            <a:r>
              <a:rPr lang="en-US" altLang="zh-CN" sz="1400" dirty="0">
                <a:latin typeface="Arial Narrow" panose="020B0606020202030204" pitchFamily="34" charset="0"/>
                <a:ea typeface="微软雅黑" panose="020B0503020204020204" pitchFamily="34" charset="-122"/>
                <a:sym typeface="+mn-ea"/>
              </a:rPr>
              <a:t>&lt;45mL.min</a:t>
            </a:r>
            <a:r>
              <a:rPr lang="zh-CN" altLang="zh-CN" sz="1400" dirty="0">
                <a:latin typeface="Arial Narrow" panose="020B0606020202030204" pitchFamily="34" charset="0"/>
                <a:ea typeface="微软雅黑" panose="020B0503020204020204" pitchFamily="34" charset="-122"/>
                <a:sym typeface="+mn-ea"/>
              </a:rPr>
              <a:t>或</a:t>
            </a:r>
            <a:r>
              <a:rPr lang="en-US" altLang="zh-CN" sz="1400" dirty="0" err="1">
                <a:latin typeface="Arial Narrow" panose="020B0606020202030204" pitchFamily="34" charset="0"/>
                <a:ea typeface="微软雅黑" panose="020B0503020204020204" pitchFamily="34" charset="-122"/>
                <a:sym typeface="+mn-ea"/>
              </a:rPr>
              <a:t>eGFR</a:t>
            </a:r>
            <a:r>
              <a:rPr lang="en-US" altLang="zh-CN" sz="1400" dirty="0">
                <a:latin typeface="Arial Narrow" panose="020B0606020202030204" pitchFamily="34" charset="0"/>
                <a:ea typeface="微软雅黑" panose="020B0503020204020204" pitchFamily="34" charset="-122"/>
                <a:sym typeface="+mn-ea"/>
              </a:rPr>
              <a:t>&lt;45mL/min/1.73m</a:t>
            </a:r>
            <a:r>
              <a:rPr lang="en-US" altLang="zh-CN" sz="1400" baseline="30000" dirty="0">
                <a:latin typeface="Arial Narrow" panose="020B0606020202030204" pitchFamily="34" charset="0"/>
                <a:ea typeface="微软雅黑" panose="020B0503020204020204" pitchFamily="34" charset="-122"/>
                <a:sym typeface="+mn-ea"/>
              </a:rPr>
              <a:t>2</a:t>
            </a:r>
            <a:r>
              <a:rPr lang="zh-CN" altLang="zh-CN" sz="1400" dirty="0">
                <a:latin typeface="Arial Narrow" panose="020B0606020202030204" pitchFamily="34" charset="0"/>
                <a:ea typeface="微软雅黑" panose="020B0503020204020204" pitchFamily="34" charset="-122"/>
                <a:sym typeface="+mn-ea"/>
              </a:rPr>
              <a:t>的患者</a:t>
            </a:r>
            <a:endParaRPr lang="en-US" altLang="zh-CN" sz="1400" spc="-100" dirty="0">
              <a:latin typeface="Arial Narrow" panose="020B0606020202030204" pitchFamily="34" charset="0"/>
              <a:ea typeface="微软雅黑" panose="020B0503020204020204" pitchFamily="34" charset="-122"/>
              <a:sym typeface="+mn-ea"/>
            </a:endParaRPr>
          </a:p>
        </p:txBody>
      </p:sp>
      <p:grpSp>
        <p:nvGrpSpPr>
          <p:cNvPr id="2" name="组合 50"/>
          <p:cNvGrpSpPr/>
          <p:nvPr/>
        </p:nvGrpSpPr>
        <p:grpSpPr>
          <a:xfrm>
            <a:off x="1952625" y="3571875"/>
            <a:ext cx="8445500" cy="2997200"/>
            <a:chOff x="3879420" y="4790909"/>
            <a:chExt cx="4173154" cy="1665955"/>
          </a:xfrm>
        </p:grpSpPr>
        <p:pic>
          <p:nvPicPr>
            <p:cNvPr id="36870" name="Picture 3"/>
            <p:cNvPicPr>
              <a:picLocks noChangeAspect="1"/>
            </p:cNvPicPr>
            <p:nvPr/>
          </p:nvPicPr>
          <p:blipFill>
            <a:blip r:embed="rId4"/>
            <a:srcRect l="18158" t="30110" r="11990" b="54607"/>
            <a:stretch>
              <a:fillRect/>
            </a:stretch>
          </p:blipFill>
          <p:spPr>
            <a:xfrm>
              <a:off x="4453639" y="4790909"/>
              <a:ext cx="2916000" cy="358871"/>
            </a:xfrm>
            <a:prstGeom prst="rect">
              <a:avLst/>
            </a:prstGeom>
            <a:noFill/>
            <a:ln w="9525">
              <a:noFill/>
            </a:ln>
          </p:spPr>
        </p:pic>
        <p:pic>
          <p:nvPicPr>
            <p:cNvPr id="36871" name="Picture 4"/>
            <p:cNvPicPr>
              <a:picLocks noChangeAspect="1"/>
            </p:cNvPicPr>
            <p:nvPr/>
          </p:nvPicPr>
          <p:blipFill>
            <a:blip r:embed="rId5"/>
            <a:srcRect l="18158" t="11865" r="11990" b="81441"/>
            <a:stretch>
              <a:fillRect/>
            </a:stretch>
          </p:blipFill>
          <p:spPr>
            <a:xfrm>
              <a:off x="4453639" y="5149779"/>
              <a:ext cx="2916000" cy="157207"/>
            </a:xfrm>
            <a:prstGeom prst="rect">
              <a:avLst/>
            </a:prstGeom>
            <a:noFill/>
            <a:ln w="9525">
              <a:noFill/>
            </a:ln>
          </p:spPr>
        </p:pic>
        <p:pic>
          <p:nvPicPr>
            <p:cNvPr id="36872" name="Picture 4"/>
            <p:cNvPicPr>
              <a:picLocks noChangeAspect="1"/>
            </p:cNvPicPr>
            <p:nvPr/>
          </p:nvPicPr>
          <p:blipFill>
            <a:blip r:embed="rId6"/>
            <a:srcRect l="18158" t="59161" r="11990" b="6940"/>
            <a:stretch>
              <a:fillRect/>
            </a:stretch>
          </p:blipFill>
          <p:spPr>
            <a:xfrm>
              <a:off x="4453639" y="5306987"/>
              <a:ext cx="2916000" cy="795969"/>
            </a:xfrm>
            <a:prstGeom prst="rect">
              <a:avLst/>
            </a:prstGeom>
            <a:noFill/>
            <a:ln w="9525">
              <a:noFill/>
            </a:ln>
          </p:spPr>
        </p:pic>
        <p:sp>
          <p:nvSpPr>
            <p:cNvPr id="36873" name="TextBox 43"/>
            <p:cNvSpPr txBox="1"/>
            <p:nvPr/>
          </p:nvSpPr>
          <p:spPr>
            <a:xfrm>
              <a:off x="3943947" y="6113102"/>
              <a:ext cx="576000" cy="188181"/>
            </a:xfrm>
            <a:prstGeom prst="rect">
              <a:avLst/>
            </a:prstGeom>
            <a:noFill/>
            <a:ln w="9525">
              <a:noFill/>
            </a:ln>
          </p:spPr>
          <p:txBody>
            <a:bodyPr anchor="t">
              <a:spAutoFit/>
            </a:bodyPr>
            <a:lstStyle/>
            <a:p>
              <a:pPr algn="ctr" eaLnBrk="0" hangingPunct="0"/>
              <a:r>
                <a:rPr lang="en-US" altLang="zh-CN" sz="1600" b="1" dirty="0">
                  <a:solidFill>
                    <a:srgbClr val="002060"/>
                  </a:solidFill>
                  <a:latin typeface="Arial" panose="020B0604020202020204" pitchFamily="34" charset="0"/>
                  <a:ea typeface="宋体" panose="02010600030101010101" pitchFamily="2" charset="-122"/>
                </a:rPr>
                <a:t>2010</a:t>
              </a:r>
              <a:r>
                <a:rPr lang="zh-CN" altLang="en-US" sz="1600" b="1" dirty="0">
                  <a:solidFill>
                    <a:srgbClr val="002060"/>
                  </a:solidFill>
                  <a:latin typeface="Arial" panose="020B0604020202020204" pitchFamily="34" charset="0"/>
                  <a:ea typeface="宋体" panose="02010600030101010101" pitchFamily="2" charset="-122"/>
                </a:rPr>
                <a:t>版</a:t>
              </a:r>
            </a:p>
          </p:txBody>
        </p:sp>
        <p:sp>
          <p:nvSpPr>
            <p:cNvPr id="36874" name="TextBox 49"/>
            <p:cNvSpPr txBox="1"/>
            <p:nvPr/>
          </p:nvSpPr>
          <p:spPr>
            <a:xfrm>
              <a:off x="3943947" y="4813009"/>
              <a:ext cx="576000" cy="188181"/>
            </a:xfrm>
            <a:prstGeom prst="rect">
              <a:avLst/>
            </a:prstGeom>
            <a:noFill/>
            <a:ln w="9525">
              <a:noFill/>
            </a:ln>
          </p:spPr>
          <p:txBody>
            <a:bodyPr anchor="t">
              <a:spAutoFit/>
            </a:bodyPr>
            <a:lstStyle/>
            <a:p>
              <a:pPr algn="ctr" eaLnBrk="0" hangingPunct="0"/>
              <a:r>
                <a:rPr lang="en-US" altLang="zh-CN" sz="1600" b="1" dirty="0">
                  <a:solidFill>
                    <a:srgbClr val="C00000"/>
                  </a:solidFill>
                  <a:latin typeface="Arial" panose="020B0604020202020204" pitchFamily="34" charset="0"/>
                  <a:ea typeface="宋体" panose="02010600030101010101" pitchFamily="2" charset="-122"/>
                </a:rPr>
                <a:t>2017</a:t>
              </a:r>
              <a:r>
                <a:rPr lang="zh-CN" altLang="en-US" sz="1600" b="1" dirty="0">
                  <a:solidFill>
                    <a:srgbClr val="C00000"/>
                  </a:solidFill>
                  <a:latin typeface="Arial" panose="020B0604020202020204" pitchFamily="34" charset="0"/>
                  <a:ea typeface="宋体" panose="02010600030101010101" pitchFamily="2" charset="-122"/>
                </a:rPr>
                <a:t>版</a:t>
              </a:r>
            </a:p>
          </p:txBody>
        </p:sp>
        <p:cxnSp>
          <p:nvCxnSpPr>
            <p:cNvPr id="36" name="直接连接符 35"/>
            <p:cNvCxnSpPr/>
            <p:nvPr/>
          </p:nvCxnSpPr>
          <p:spPr>
            <a:xfrm>
              <a:off x="3879420" y="6118026"/>
              <a:ext cx="414020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pic>
          <p:nvPicPr>
            <p:cNvPr id="36876" name="Picture 3"/>
            <p:cNvPicPr>
              <a:picLocks noChangeAspect="1"/>
            </p:cNvPicPr>
            <p:nvPr/>
          </p:nvPicPr>
          <p:blipFill>
            <a:blip r:embed="rId7"/>
            <a:srcRect l="7999" t="33392" r="5351" b="53059"/>
            <a:stretch>
              <a:fillRect/>
            </a:stretch>
          </p:blipFill>
          <p:spPr>
            <a:xfrm>
              <a:off x="4486793" y="6143248"/>
              <a:ext cx="3565781" cy="313616"/>
            </a:xfrm>
            <a:prstGeom prst="rect">
              <a:avLst/>
            </a:prstGeom>
            <a:noFill/>
            <a:ln w="9525">
              <a:noFill/>
            </a:ln>
          </p:spPr>
        </p:pic>
      </p:grpSp>
      <p:sp>
        <p:nvSpPr>
          <p:cNvPr id="4" name="页脚占位符 3"/>
          <p:cNvSpPr txBox="1">
            <a:spLocks noGrp="1"/>
          </p:cNvSpPr>
          <p:nvPr>
            <p:ph type="ftr" sz="quarter" idx="11"/>
          </p:nvPr>
        </p:nvSpPr>
        <p:spPr>
          <a:xfrm>
            <a:off x="7381876" y="6570664"/>
            <a:ext cx="3286125"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
        <p:nvSpPr>
          <p:cNvPr id="16" name="矩形 15"/>
          <p:cNvSpPr/>
          <p:nvPr/>
        </p:nvSpPr>
        <p:spPr>
          <a:xfrm>
            <a:off x="3738546" y="5357826"/>
            <a:ext cx="5500726" cy="57150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srcRect l="3193" t="3194" r="3193" b="3192"/>
          <a:stretch>
            <a:fillRect/>
          </a:stretch>
        </p:blipFill>
        <p:spPr>
          <a:xfrm>
            <a:off x="7524759" y="1571611"/>
            <a:ext cx="1500196" cy="1500198"/>
          </a:xfrm>
          <a:prstGeom prst="ellipse">
            <a:avLst/>
          </a:prstGeom>
        </p:spPr>
      </p:pic>
      <p:sp>
        <p:nvSpPr>
          <p:cNvPr id="37890" name="标题 1"/>
          <p:cNvSpPr>
            <a:spLocks noGrp="1"/>
          </p:cNvSpPr>
          <p:nvPr>
            <p:ph type="title"/>
          </p:nvPr>
        </p:nvSpPr>
        <p:spPr>
          <a:xfrm>
            <a:off x="2238348" y="58738"/>
            <a:ext cx="6753252" cy="941370"/>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心衰患者可以使用二甲双胍吗？</a:t>
            </a:r>
          </a:p>
        </p:txBody>
      </p:sp>
      <p:pic>
        <p:nvPicPr>
          <p:cNvPr id="37891" name="图片 41"/>
          <p:cNvPicPr>
            <a:picLocks noChangeAspect="1"/>
          </p:cNvPicPr>
          <p:nvPr/>
        </p:nvPicPr>
        <p:blipFill>
          <a:blip r:embed="rId3"/>
          <a:srcRect l="6961" t="5588" r="3754" b="4739"/>
          <a:stretch>
            <a:fillRect/>
          </a:stretch>
        </p:blipFill>
        <p:spPr>
          <a:xfrm>
            <a:off x="3143250" y="1192214"/>
            <a:ext cx="3513138" cy="2528887"/>
          </a:xfrm>
          <a:prstGeom prst="rect">
            <a:avLst/>
          </a:prstGeom>
          <a:noFill/>
          <a:ln w="9525">
            <a:noFill/>
          </a:ln>
        </p:spPr>
      </p:pic>
      <p:sp>
        <p:nvSpPr>
          <p:cNvPr id="8" name="TextBox 7"/>
          <p:cNvSpPr txBox="1"/>
          <p:nvPr/>
        </p:nvSpPr>
        <p:spPr>
          <a:xfrm>
            <a:off x="3287713" y="1487489"/>
            <a:ext cx="3232150" cy="190341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250"/>
              </a:spcBef>
              <a:spcAft>
                <a:spcPct val="0"/>
              </a:spcAft>
              <a:buClr>
                <a:schemeClr val="tx1"/>
              </a:buClr>
              <a:buFont typeface="Arial" panose="020B0604020202020204" pitchFamily="34" charset="0"/>
              <a:buChar char="•"/>
              <a:defRPr/>
            </a:pPr>
            <a:r>
              <a:rPr lang="zh-CN" altLang="en-US" sz="1600" b="1" dirty="0">
                <a:solidFill>
                  <a:srgbClr val="C00000"/>
                </a:solidFill>
                <a:latin typeface="微软雅黑" panose="020B0503020204020204" pitchFamily="34" charset="-122"/>
                <a:ea typeface="微软雅黑" panose="020B0503020204020204" pitchFamily="34" charset="-122"/>
                <a:sym typeface="+mn-ea"/>
              </a:rPr>
              <a:t>稳定性慢性心衰的患者在定期检查心、肾功能的情况下可以服用二甲双胍</a:t>
            </a:r>
            <a:endParaRPr lang="en-US" altLang="zh-CN" sz="1600" b="1" dirty="0">
              <a:solidFill>
                <a:srgbClr val="C00000"/>
              </a:solidFill>
              <a:latin typeface="微软雅黑" panose="020B0503020204020204" pitchFamily="34" charset="-122"/>
              <a:ea typeface="微软雅黑" panose="020B0503020204020204" pitchFamily="34" charset="-122"/>
              <a:sym typeface="+mn-ea"/>
            </a:endParaRPr>
          </a:p>
          <a:p>
            <a:pPr marL="144145" indent="-144145" algn="just" eaLnBrk="0" fontAlgn="base" hangingPunct="0">
              <a:lnSpc>
                <a:spcPct val="120000"/>
              </a:lnSpc>
              <a:spcBef>
                <a:spcPts val="250"/>
              </a:spcBef>
              <a:spcAft>
                <a:spcPct val="0"/>
              </a:spcAft>
              <a:buClr>
                <a:schemeClr val="tx1"/>
              </a:buClr>
              <a:buFont typeface="Arial" panose="020B0604020202020204" pitchFamily="34" charset="0"/>
              <a:buChar char="•"/>
              <a:defRPr/>
            </a:pPr>
            <a:r>
              <a:rPr lang="zh-CN" altLang="zh-CN" sz="1600" dirty="0">
                <a:sym typeface="+mn-ea"/>
              </a:rPr>
              <a:t>急性和不稳定性心衰</a:t>
            </a:r>
            <a:r>
              <a:rPr lang="zh-CN" altLang="en-US" sz="1600" dirty="0">
                <a:sym typeface="+mn-ea"/>
              </a:rPr>
              <a:t>、可造成组织缺氧的疾病（如</a:t>
            </a:r>
            <a:r>
              <a:rPr lang="zh-CN" altLang="zh-CN" sz="1600" dirty="0">
                <a:sym typeface="+mn-ea"/>
              </a:rPr>
              <a:t>失代偿性心衰</a:t>
            </a:r>
            <a:r>
              <a:rPr lang="zh-CN" altLang="en-US" sz="1600" dirty="0">
                <a:sym typeface="+mn-ea"/>
              </a:rPr>
              <a:t>）患者禁用</a:t>
            </a:r>
            <a:endParaRPr lang="en-US" altLang="zh-CN" sz="1600" b="1" dirty="0">
              <a:solidFill>
                <a:srgbClr val="C00000"/>
              </a:solidFill>
              <a:latin typeface="微软雅黑" panose="020B0503020204020204" pitchFamily="34" charset="-122"/>
              <a:ea typeface="微软雅黑" panose="020B0503020204020204" pitchFamily="34" charset="-122"/>
              <a:sym typeface="+mn-ea"/>
            </a:endParaRPr>
          </a:p>
        </p:txBody>
      </p:sp>
      <p:grpSp>
        <p:nvGrpSpPr>
          <p:cNvPr id="2" name="组合 30"/>
          <p:cNvGrpSpPr/>
          <p:nvPr/>
        </p:nvGrpSpPr>
        <p:grpSpPr>
          <a:xfrm>
            <a:off x="3143250" y="3571876"/>
            <a:ext cx="5969000" cy="3186113"/>
            <a:chOff x="596234" y="4641872"/>
            <a:chExt cx="4332782" cy="1830553"/>
          </a:xfrm>
        </p:grpSpPr>
        <p:sp>
          <p:nvSpPr>
            <p:cNvPr id="37895" name="TextBox 19"/>
            <p:cNvSpPr txBox="1"/>
            <p:nvPr/>
          </p:nvSpPr>
          <p:spPr>
            <a:xfrm>
              <a:off x="653479" y="4641872"/>
              <a:ext cx="576000" cy="335977"/>
            </a:xfrm>
            <a:prstGeom prst="rect">
              <a:avLst/>
            </a:prstGeom>
            <a:noFill/>
            <a:ln w="9525">
              <a:noFill/>
            </a:ln>
          </p:spPr>
          <p:txBody>
            <a:bodyPr anchor="t">
              <a:spAutoFit/>
            </a:bodyPr>
            <a:lstStyle/>
            <a:p>
              <a:pPr algn="ctr" eaLnBrk="0" hangingPunct="0"/>
              <a:r>
                <a:rPr lang="en-US" altLang="zh-CN" sz="1600" b="1" dirty="0">
                  <a:solidFill>
                    <a:schemeClr val="bg1"/>
                  </a:solidFill>
                  <a:latin typeface="Arial" panose="020B0604020202020204" pitchFamily="34" charset="0"/>
                  <a:ea typeface="宋体" panose="02010600030101010101" pitchFamily="2" charset="-122"/>
                </a:rPr>
                <a:t>2017</a:t>
              </a:r>
              <a:r>
                <a:rPr lang="zh-CN" altLang="en-US" sz="1600" b="1" dirty="0">
                  <a:solidFill>
                    <a:schemeClr val="bg1"/>
                  </a:solidFill>
                  <a:latin typeface="Arial" panose="020B0604020202020204" pitchFamily="34" charset="0"/>
                  <a:ea typeface="宋体" panose="02010600030101010101" pitchFamily="2" charset="-122"/>
                </a:rPr>
                <a:t>版</a:t>
              </a:r>
            </a:p>
          </p:txBody>
        </p:sp>
        <p:grpSp>
          <p:nvGrpSpPr>
            <p:cNvPr id="3" name="组合 8"/>
            <p:cNvGrpSpPr/>
            <p:nvPr/>
          </p:nvGrpSpPr>
          <p:grpSpPr>
            <a:xfrm>
              <a:off x="1252175" y="5102520"/>
              <a:ext cx="2916001" cy="781040"/>
              <a:chOff x="1252175" y="4962682"/>
              <a:chExt cx="2916001" cy="781040"/>
            </a:xfrm>
          </p:grpSpPr>
          <p:pic>
            <p:nvPicPr>
              <p:cNvPr id="37897" name="Picture 4"/>
              <p:cNvPicPr>
                <a:picLocks noChangeAspect="1"/>
              </p:cNvPicPr>
              <p:nvPr/>
            </p:nvPicPr>
            <p:blipFill>
              <a:blip r:embed="rId4"/>
              <a:srcRect l="18158" t="11865" r="11990" b="81441"/>
              <a:stretch>
                <a:fillRect/>
              </a:stretch>
            </p:blipFill>
            <p:spPr>
              <a:xfrm>
                <a:off x="1252175" y="4962682"/>
                <a:ext cx="2916000" cy="157207"/>
              </a:xfrm>
              <a:prstGeom prst="rect">
                <a:avLst/>
              </a:prstGeom>
              <a:noFill/>
              <a:ln w="9525">
                <a:noFill/>
              </a:ln>
            </p:spPr>
          </p:pic>
          <p:pic>
            <p:nvPicPr>
              <p:cNvPr id="37898" name="Picture 2"/>
              <p:cNvPicPr>
                <a:picLocks noChangeAspect="1"/>
              </p:cNvPicPr>
              <p:nvPr/>
            </p:nvPicPr>
            <p:blipFill>
              <a:blip r:embed="rId5"/>
              <a:srcRect l="18259" t="39629" r="11794" b="33768"/>
              <a:stretch>
                <a:fillRect/>
              </a:stretch>
            </p:blipFill>
            <p:spPr>
              <a:xfrm>
                <a:off x="1252176" y="5119890"/>
                <a:ext cx="2916000" cy="623832"/>
              </a:xfrm>
              <a:prstGeom prst="rect">
                <a:avLst/>
              </a:prstGeom>
              <a:noFill/>
              <a:ln w="9525">
                <a:noFill/>
              </a:ln>
            </p:spPr>
          </p:pic>
        </p:grpSp>
        <p:pic>
          <p:nvPicPr>
            <p:cNvPr id="37899" name="Picture 3"/>
            <p:cNvPicPr>
              <a:picLocks noChangeAspect="1"/>
            </p:cNvPicPr>
            <p:nvPr/>
          </p:nvPicPr>
          <p:blipFill>
            <a:blip r:embed="rId6"/>
            <a:srcRect l="18156" t="30109" r="11990" b="64204"/>
            <a:stretch>
              <a:fillRect/>
            </a:stretch>
          </p:blipFill>
          <p:spPr>
            <a:xfrm>
              <a:off x="1252175" y="4678498"/>
              <a:ext cx="2916000" cy="133549"/>
            </a:xfrm>
            <a:prstGeom prst="rect">
              <a:avLst/>
            </a:prstGeom>
            <a:noFill/>
            <a:ln w="9525">
              <a:noFill/>
            </a:ln>
          </p:spPr>
        </p:pic>
        <p:pic>
          <p:nvPicPr>
            <p:cNvPr id="37900" name="Picture 3"/>
            <p:cNvPicPr>
              <a:picLocks noChangeAspect="1"/>
            </p:cNvPicPr>
            <p:nvPr/>
          </p:nvPicPr>
          <p:blipFill>
            <a:blip r:embed="rId7"/>
            <a:srcRect l="7999" t="33392" r="5351" b="46390"/>
            <a:stretch>
              <a:fillRect/>
            </a:stretch>
          </p:blipFill>
          <p:spPr>
            <a:xfrm>
              <a:off x="1363235" y="6004425"/>
              <a:ext cx="3565781" cy="468000"/>
            </a:xfrm>
            <a:prstGeom prst="rect">
              <a:avLst/>
            </a:prstGeom>
            <a:noFill/>
            <a:ln w="9525">
              <a:noFill/>
            </a:ln>
          </p:spPr>
        </p:pic>
        <p:cxnSp>
          <p:nvCxnSpPr>
            <p:cNvPr id="21" name="直接连接符 20"/>
            <p:cNvCxnSpPr/>
            <p:nvPr/>
          </p:nvCxnSpPr>
          <p:spPr>
            <a:xfrm>
              <a:off x="596234" y="5886867"/>
              <a:ext cx="4140342"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grpSp>
      <p:pic>
        <p:nvPicPr>
          <p:cNvPr id="37902" name="图片 3"/>
          <p:cNvPicPr>
            <a:picLocks noChangeAspect="1"/>
          </p:cNvPicPr>
          <p:nvPr/>
        </p:nvPicPr>
        <p:blipFill>
          <a:blip r:embed="rId8"/>
          <a:stretch>
            <a:fillRect/>
          </a:stretch>
        </p:blipFill>
        <p:spPr>
          <a:xfrm>
            <a:off x="4524375" y="4071938"/>
            <a:ext cx="4222750" cy="393700"/>
          </a:xfrm>
          <a:prstGeom prst="rect">
            <a:avLst/>
          </a:prstGeom>
          <a:noFill/>
          <a:ln w="9525">
            <a:noFill/>
          </a:ln>
        </p:spPr>
      </p:pic>
      <p:sp>
        <p:nvSpPr>
          <p:cNvPr id="5" name="页脚占位符 4"/>
          <p:cNvSpPr txBox="1">
            <a:spLocks noGrp="1"/>
          </p:cNvSpPr>
          <p:nvPr>
            <p:ph type="ftr" sz="quarter" idx="11"/>
          </p:nvPr>
        </p:nvSpPr>
        <p:spPr>
          <a:xfrm>
            <a:off x="7524760" y="6551614"/>
            <a:ext cx="3143241"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图片 30"/>
          <p:cNvPicPr>
            <a:picLocks noChangeAspect="1"/>
          </p:cNvPicPr>
          <p:nvPr/>
        </p:nvPicPr>
        <p:blipFill>
          <a:blip r:embed="rId2"/>
          <a:srcRect l="3754" t="5588" r="6961" b="4739"/>
          <a:stretch>
            <a:fillRect/>
          </a:stretch>
        </p:blipFill>
        <p:spPr>
          <a:xfrm>
            <a:off x="5453058" y="1000109"/>
            <a:ext cx="3725862" cy="2682875"/>
          </a:xfrm>
          <a:prstGeom prst="rect">
            <a:avLst/>
          </a:prstGeom>
          <a:noFill/>
          <a:ln w="9525">
            <a:noFill/>
          </a:ln>
        </p:spPr>
      </p:pic>
      <p:sp>
        <p:nvSpPr>
          <p:cNvPr id="38914" name="标题 1"/>
          <p:cNvSpPr>
            <a:spLocks noGrp="1"/>
          </p:cNvSpPr>
          <p:nvPr>
            <p:ph type="title"/>
          </p:nvPr>
        </p:nvSpPr>
        <p:spPr>
          <a:xfrm>
            <a:off x="2309787" y="131764"/>
            <a:ext cx="6392889" cy="915987"/>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老年人可以使用二甲双胍吗？</a:t>
            </a:r>
          </a:p>
        </p:txBody>
      </p:sp>
      <p:pic>
        <p:nvPicPr>
          <p:cNvPr id="38915" name="图片 5"/>
          <p:cNvPicPr>
            <a:picLocks noChangeAspect="1"/>
          </p:cNvPicPr>
          <p:nvPr/>
        </p:nvPicPr>
        <p:blipFill>
          <a:blip r:embed="rId3">
            <a:clrChange>
              <a:clrFrom>
                <a:srgbClr val="F0F0F0"/>
              </a:clrFrom>
              <a:clrTo>
                <a:srgbClr val="F0F0F0">
                  <a:alpha val="0"/>
                </a:srgbClr>
              </a:clrTo>
            </a:clrChange>
          </a:blip>
          <a:srcRect l="16924" t="12662" r="15125" b="22592"/>
          <a:stretch>
            <a:fillRect/>
          </a:stretch>
        </p:blipFill>
        <p:spPr>
          <a:xfrm>
            <a:off x="3381357" y="1285860"/>
            <a:ext cx="1444625" cy="2063750"/>
          </a:xfrm>
          <a:prstGeom prst="rect">
            <a:avLst/>
          </a:prstGeom>
          <a:noFill/>
          <a:ln w="9525">
            <a:noFill/>
          </a:ln>
        </p:spPr>
      </p:pic>
      <p:sp>
        <p:nvSpPr>
          <p:cNvPr id="8" name="TextBox 7"/>
          <p:cNvSpPr txBox="1"/>
          <p:nvPr/>
        </p:nvSpPr>
        <p:spPr>
          <a:xfrm>
            <a:off x="5881687" y="1500174"/>
            <a:ext cx="2963863" cy="1804988"/>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marL="144145" indent="-144145" algn="just" eaLnBrk="0" fontAlgn="base" hangingPunct="0">
              <a:lnSpc>
                <a:spcPct val="120000"/>
              </a:lnSpc>
              <a:spcBef>
                <a:spcPts val="350"/>
              </a:spcBef>
              <a:spcAft>
                <a:spcPct val="0"/>
              </a:spcAft>
              <a:buClr>
                <a:schemeClr val="tx1"/>
              </a:buClr>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sym typeface="+mn-ea"/>
              </a:rPr>
              <a:t>二甲双胍在使用上</a:t>
            </a:r>
            <a:r>
              <a:rPr lang="zh-CN" altLang="en-US" b="1" dirty="0">
                <a:solidFill>
                  <a:srgbClr val="C00000"/>
                </a:solidFill>
                <a:latin typeface="微软雅黑" panose="020B0503020204020204" pitchFamily="34" charset="-122"/>
                <a:ea typeface="微软雅黑" panose="020B0503020204020204" pitchFamily="34" charset="-122"/>
                <a:sym typeface="+mn-ea"/>
              </a:rPr>
              <a:t>没有具体年龄限制</a:t>
            </a:r>
            <a:endParaRPr lang="en-US" altLang="zh-CN" dirty="0">
              <a:latin typeface="微软雅黑" panose="020B0503020204020204" pitchFamily="34" charset="-122"/>
              <a:ea typeface="微软雅黑" panose="020B0503020204020204" pitchFamily="34" charset="-122"/>
              <a:sym typeface="+mn-ea"/>
            </a:endParaRPr>
          </a:p>
          <a:p>
            <a:pPr marL="144145" indent="-144145" algn="just" eaLnBrk="0" fontAlgn="base" hangingPunct="0">
              <a:lnSpc>
                <a:spcPct val="120000"/>
              </a:lnSpc>
              <a:spcBef>
                <a:spcPts val="350"/>
              </a:spcBef>
              <a:spcAft>
                <a:spcPct val="0"/>
              </a:spcAft>
              <a:buClr>
                <a:schemeClr val="tx1"/>
              </a:buClr>
              <a:buFont typeface="Arial" panose="020B0604020202020204" pitchFamily="34" charset="0"/>
              <a:buChar char="•"/>
              <a:defRPr/>
            </a:pPr>
            <a:r>
              <a:rPr lang="zh-CN" altLang="zh-CN" dirty="0">
                <a:sym typeface="+mn-ea"/>
              </a:rPr>
              <a:t>慢性肾脏病变是糖尿病的常见并发症，一旦确诊糖尿病，应常规检查肾功能</a:t>
            </a:r>
            <a:endParaRPr lang="en-US" altLang="zh-CN" b="1" dirty="0">
              <a:solidFill>
                <a:srgbClr val="C00000"/>
              </a:solidFill>
              <a:latin typeface="微软雅黑" panose="020B0503020204020204" pitchFamily="34" charset="-122"/>
              <a:ea typeface="微软雅黑" panose="020B0503020204020204" pitchFamily="34" charset="-122"/>
              <a:sym typeface="+mn-ea"/>
            </a:endParaRPr>
          </a:p>
        </p:txBody>
      </p:sp>
      <p:grpSp>
        <p:nvGrpSpPr>
          <p:cNvPr id="2" name="组合 28"/>
          <p:cNvGrpSpPr/>
          <p:nvPr/>
        </p:nvGrpSpPr>
        <p:grpSpPr>
          <a:xfrm>
            <a:off x="2952728" y="3643314"/>
            <a:ext cx="6475412" cy="2844800"/>
            <a:chOff x="3961565" y="4926963"/>
            <a:chExt cx="4320268" cy="1610427"/>
          </a:xfrm>
        </p:grpSpPr>
        <p:grpSp>
          <p:nvGrpSpPr>
            <p:cNvPr id="4" name="组合 23"/>
            <p:cNvGrpSpPr/>
            <p:nvPr/>
          </p:nvGrpSpPr>
          <p:grpSpPr>
            <a:xfrm>
              <a:off x="3961565" y="4926963"/>
              <a:ext cx="4320268" cy="1610427"/>
              <a:chOff x="3961565" y="4926963"/>
              <a:chExt cx="4320268" cy="1610427"/>
            </a:xfrm>
          </p:grpSpPr>
          <p:pic>
            <p:nvPicPr>
              <p:cNvPr id="38919" name="Picture 3"/>
              <p:cNvPicPr>
                <a:picLocks noChangeAspect="1"/>
              </p:cNvPicPr>
              <p:nvPr/>
            </p:nvPicPr>
            <p:blipFill>
              <a:blip r:embed="rId4"/>
              <a:srcRect l="8002" t="35051" r="5887" b="51630"/>
              <a:stretch>
                <a:fillRect/>
              </a:stretch>
            </p:blipFill>
            <p:spPr>
              <a:xfrm>
                <a:off x="4681833" y="6224134"/>
                <a:ext cx="3600000" cy="313256"/>
              </a:xfrm>
              <a:prstGeom prst="rect">
                <a:avLst/>
              </a:prstGeom>
              <a:noFill/>
              <a:ln w="9525">
                <a:noFill/>
              </a:ln>
            </p:spPr>
          </p:pic>
          <p:sp>
            <p:nvSpPr>
              <p:cNvPr id="38920" name="TextBox 13"/>
              <p:cNvSpPr txBox="1"/>
              <p:nvPr/>
            </p:nvSpPr>
            <p:spPr>
              <a:xfrm>
                <a:off x="3977993" y="6224134"/>
                <a:ext cx="576000" cy="191609"/>
              </a:xfrm>
              <a:prstGeom prst="rect">
                <a:avLst/>
              </a:prstGeom>
              <a:noFill/>
              <a:ln w="9525">
                <a:noFill/>
              </a:ln>
            </p:spPr>
            <p:txBody>
              <a:bodyPr anchor="t">
                <a:spAutoFit/>
              </a:bodyPr>
              <a:lstStyle/>
              <a:p>
                <a:pPr algn="ctr" eaLnBrk="0" hangingPunct="0"/>
                <a:r>
                  <a:rPr lang="en-US" altLang="zh-CN" sz="1600" b="1" dirty="0">
                    <a:solidFill>
                      <a:srgbClr val="002060"/>
                    </a:solidFill>
                    <a:latin typeface="Arial" panose="020B0604020202020204" pitchFamily="34" charset="0"/>
                    <a:ea typeface="宋体" panose="02010600030101010101" pitchFamily="2" charset="-122"/>
                  </a:rPr>
                  <a:t>2010</a:t>
                </a:r>
                <a:r>
                  <a:rPr lang="zh-CN" altLang="en-US" sz="1600" b="1" dirty="0">
                    <a:solidFill>
                      <a:srgbClr val="002060"/>
                    </a:solidFill>
                    <a:latin typeface="Arial" panose="020B0604020202020204" pitchFamily="34" charset="0"/>
                    <a:ea typeface="宋体" panose="02010600030101010101" pitchFamily="2" charset="-122"/>
                  </a:rPr>
                  <a:t>版</a:t>
                </a:r>
              </a:p>
            </p:txBody>
          </p:sp>
          <p:sp>
            <p:nvSpPr>
              <p:cNvPr id="38921" name="TextBox 14"/>
              <p:cNvSpPr txBox="1"/>
              <p:nvPr/>
            </p:nvSpPr>
            <p:spPr>
              <a:xfrm>
                <a:off x="3977993" y="4931773"/>
                <a:ext cx="576000" cy="191609"/>
              </a:xfrm>
              <a:prstGeom prst="rect">
                <a:avLst/>
              </a:prstGeom>
              <a:noFill/>
              <a:ln w="9525">
                <a:noFill/>
              </a:ln>
            </p:spPr>
            <p:txBody>
              <a:bodyPr anchor="t">
                <a:spAutoFit/>
              </a:bodyPr>
              <a:lstStyle/>
              <a:p>
                <a:pPr algn="ctr" eaLnBrk="0" hangingPunct="0"/>
                <a:r>
                  <a:rPr lang="en-US" altLang="zh-CN" sz="1600" b="1" dirty="0">
                    <a:solidFill>
                      <a:srgbClr val="990033"/>
                    </a:solidFill>
                    <a:latin typeface="Arial" panose="020B0604020202020204" pitchFamily="34" charset="0"/>
                    <a:ea typeface="宋体" panose="02010600030101010101" pitchFamily="2" charset="-122"/>
                  </a:rPr>
                  <a:t>2017</a:t>
                </a:r>
                <a:r>
                  <a:rPr lang="zh-CN" altLang="en-US" sz="1600" b="1" dirty="0">
                    <a:solidFill>
                      <a:srgbClr val="990033"/>
                    </a:solidFill>
                    <a:latin typeface="Arial" panose="020B0604020202020204" pitchFamily="34" charset="0"/>
                    <a:ea typeface="宋体" panose="02010600030101010101" pitchFamily="2" charset="-122"/>
                  </a:rPr>
                  <a:t>版</a:t>
                </a:r>
              </a:p>
            </p:txBody>
          </p:sp>
          <p:cxnSp>
            <p:nvCxnSpPr>
              <p:cNvPr id="16" name="直接连接符 15"/>
              <p:cNvCxnSpPr/>
              <p:nvPr/>
            </p:nvCxnSpPr>
            <p:spPr>
              <a:xfrm>
                <a:off x="3961565" y="6103330"/>
                <a:ext cx="4140213" cy="0"/>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pic>
            <p:nvPicPr>
              <p:cNvPr id="38923" name="Picture 2"/>
              <p:cNvPicPr>
                <a:picLocks noChangeAspect="1"/>
              </p:cNvPicPr>
              <p:nvPr/>
            </p:nvPicPr>
            <p:blipFill>
              <a:blip r:embed="rId5"/>
              <a:srcRect l="18799" t="49188" r="12991" b="37643"/>
              <a:stretch>
                <a:fillRect/>
              </a:stretch>
            </p:blipFill>
            <p:spPr>
              <a:xfrm>
                <a:off x="4681833" y="4926963"/>
                <a:ext cx="2844000" cy="308844"/>
              </a:xfrm>
              <a:prstGeom prst="rect">
                <a:avLst/>
              </a:prstGeom>
              <a:noFill/>
              <a:ln w="9525">
                <a:noFill/>
              </a:ln>
            </p:spPr>
          </p:pic>
        </p:grpSp>
        <p:pic>
          <p:nvPicPr>
            <p:cNvPr id="38924" name="Picture 4"/>
            <p:cNvPicPr>
              <a:picLocks noChangeAspect="1"/>
            </p:cNvPicPr>
            <p:nvPr/>
          </p:nvPicPr>
          <p:blipFill>
            <a:blip r:embed="rId6"/>
            <a:srcRect l="18158" t="11865" r="11990" b="53763"/>
            <a:stretch>
              <a:fillRect/>
            </a:stretch>
          </p:blipFill>
          <p:spPr>
            <a:xfrm>
              <a:off x="4657625" y="5285833"/>
              <a:ext cx="2952000" cy="817053"/>
            </a:xfrm>
            <a:prstGeom prst="rect">
              <a:avLst/>
            </a:prstGeom>
            <a:noFill/>
            <a:ln w="9525">
              <a:noFill/>
            </a:ln>
          </p:spPr>
        </p:pic>
      </p:grpSp>
      <p:sp>
        <p:nvSpPr>
          <p:cNvPr id="3" name="页脚占位符 2"/>
          <p:cNvSpPr txBox="1">
            <a:spLocks noGrp="1"/>
          </p:cNvSpPr>
          <p:nvPr>
            <p:ph type="ftr" sz="quarter" idx="11"/>
          </p:nvPr>
        </p:nvSpPr>
        <p:spPr>
          <a:xfrm>
            <a:off x="6596067" y="6492876"/>
            <a:ext cx="4195759" cy="365125"/>
          </a:xfrm>
          <a:noFill/>
        </p:spPr>
        <p:txBody>
          <a:bodyPr vert="horz" lIns="91440" tIns="45720" rIns="91440" bIns="45720" rtlCol="0" anchor="ctr"/>
          <a:lstStyle/>
          <a:p>
            <a:pPr>
              <a:defRPr/>
            </a:pPr>
            <a:r>
              <a:rPr lang="en-US" altLang="zh-CN" dirty="0">
                <a:solidFill>
                  <a:prstClr val="black">
                    <a:tint val="75000"/>
                  </a:prstClr>
                </a:solidFill>
              </a:rPr>
              <a:t>CHN/GLUP/0417/0043 Valid until Apr.2018</a:t>
            </a:r>
            <a:endParaRPr lang="zh-CN" altLang="en-US" dirty="0">
              <a:solidFill>
                <a:prstClr val="black">
                  <a:tint val="75000"/>
                </a:prstClr>
              </a:solidFill>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标题 1"/>
          <p:cNvSpPr>
            <a:spLocks noGrp="1" noChangeArrowheads="1"/>
          </p:cNvSpPr>
          <p:nvPr>
            <p:ph type="title"/>
          </p:nvPr>
        </p:nvSpPr>
        <p:spPr>
          <a:xfrm>
            <a:off x="2309786" y="274639"/>
            <a:ext cx="7901014" cy="654032"/>
          </a:xfrm>
        </p:spPr>
        <p:txBody>
          <a:bodyPr>
            <a:normAutofit/>
          </a:bodyPr>
          <a:lstStyle/>
          <a:p>
            <a:pPr algn="l"/>
            <a:r>
              <a:rPr lang="zh-CN" altLang="en-US" sz="3200" b="1" dirty="0">
                <a:latin typeface="微软雅黑" pitchFamily="34" charset="-122"/>
                <a:ea typeface="微软雅黑" pitchFamily="34" charset="-122"/>
              </a:rPr>
              <a:t>二甲双胍的应用</a:t>
            </a:r>
          </a:p>
        </p:txBody>
      </p:sp>
      <p:sp>
        <p:nvSpPr>
          <p:cNvPr id="3" name="内容占位符 2"/>
          <p:cNvSpPr>
            <a:spLocks noGrp="1"/>
          </p:cNvSpPr>
          <p:nvPr>
            <p:ph idx="1"/>
          </p:nvPr>
        </p:nvSpPr>
        <p:spPr>
          <a:xfrm>
            <a:off x="2166938" y="1214438"/>
            <a:ext cx="8215312" cy="5143500"/>
          </a:xfrm>
        </p:spPr>
        <p:txBody>
          <a:bodyPr>
            <a:normAutofit lnSpcReduction="10000"/>
          </a:bodyPr>
          <a:lstStyle/>
          <a:p>
            <a:pPr>
              <a:defRPr/>
            </a:pPr>
            <a:r>
              <a:rPr lang="zh-CN" altLang="en-US" sz="2400" b="1" dirty="0">
                <a:latin typeface="+mn-ea"/>
              </a:rPr>
              <a:t>常用的二甲双胍</a:t>
            </a:r>
            <a:endParaRPr lang="en-US" altLang="zh-CN" sz="2400" b="1" dirty="0">
              <a:latin typeface="+mn-ea"/>
            </a:endParaRPr>
          </a:p>
          <a:p>
            <a:pPr lvl="1">
              <a:defRPr/>
            </a:pPr>
            <a:r>
              <a:rPr lang="en-US" sz="2000" dirty="0">
                <a:latin typeface="+mn-ea"/>
              </a:rPr>
              <a:t>250</a:t>
            </a:r>
            <a:r>
              <a:rPr lang="zh-CN" altLang="en-US" sz="2000" dirty="0">
                <a:latin typeface="+mn-ea"/>
              </a:rPr>
              <a:t>毫克</a:t>
            </a:r>
            <a:r>
              <a:rPr lang="en-US" altLang="zh-CN" sz="2000" dirty="0">
                <a:latin typeface="+mn-ea"/>
              </a:rPr>
              <a:t>/</a:t>
            </a:r>
            <a:r>
              <a:rPr lang="zh-CN" altLang="en-US" sz="2000" dirty="0">
                <a:latin typeface="+mn-ea"/>
              </a:rPr>
              <a:t>片</a:t>
            </a:r>
            <a:endParaRPr lang="en-US" altLang="zh-CN" sz="2000" dirty="0">
              <a:latin typeface="+mn-ea"/>
            </a:endParaRPr>
          </a:p>
          <a:p>
            <a:pPr lvl="1">
              <a:defRPr/>
            </a:pPr>
            <a:r>
              <a:rPr lang="en-US" sz="2000" dirty="0">
                <a:latin typeface="+mn-ea"/>
              </a:rPr>
              <a:t>500</a:t>
            </a:r>
            <a:r>
              <a:rPr lang="zh-CN" altLang="en-US" sz="2000" dirty="0">
                <a:latin typeface="+mn-ea"/>
              </a:rPr>
              <a:t>毫克</a:t>
            </a:r>
            <a:r>
              <a:rPr lang="en-US" altLang="zh-CN" sz="2000" dirty="0">
                <a:latin typeface="+mn-ea"/>
                <a:cs typeface="+mn-ea"/>
              </a:rPr>
              <a:t>/</a:t>
            </a:r>
            <a:r>
              <a:rPr lang="zh-CN" altLang="en-US" sz="2000" dirty="0">
                <a:latin typeface="+mn-ea"/>
              </a:rPr>
              <a:t>片</a:t>
            </a:r>
            <a:endParaRPr lang="en-US" altLang="zh-CN" sz="2000" dirty="0">
              <a:latin typeface="+mn-ea"/>
            </a:endParaRPr>
          </a:p>
          <a:p>
            <a:pPr lvl="1">
              <a:defRPr/>
            </a:pPr>
            <a:r>
              <a:rPr lang="en-US" sz="2000" dirty="0">
                <a:latin typeface="+mn-ea"/>
              </a:rPr>
              <a:t>850</a:t>
            </a:r>
            <a:r>
              <a:rPr lang="zh-CN" altLang="en-US" sz="2000" dirty="0">
                <a:latin typeface="+mn-ea"/>
              </a:rPr>
              <a:t>毫克</a:t>
            </a:r>
            <a:r>
              <a:rPr lang="en-US" altLang="zh-CN" sz="2000" dirty="0">
                <a:latin typeface="+mn-ea"/>
                <a:cs typeface="+mn-ea"/>
              </a:rPr>
              <a:t>/</a:t>
            </a:r>
            <a:r>
              <a:rPr lang="zh-CN" altLang="en-US" sz="2000" dirty="0">
                <a:latin typeface="+mn-ea"/>
              </a:rPr>
              <a:t>片</a:t>
            </a:r>
          </a:p>
          <a:p>
            <a:pPr>
              <a:defRPr/>
            </a:pPr>
            <a:r>
              <a:rPr lang="zh-CN" altLang="en-US" sz="2400" b="1" dirty="0">
                <a:latin typeface="+mn-ea"/>
              </a:rPr>
              <a:t>二甲双胍的剂量</a:t>
            </a:r>
            <a:endParaRPr lang="en-US" altLang="zh-CN" sz="2400" b="1" dirty="0">
              <a:latin typeface="+mn-ea"/>
            </a:endParaRPr>
          </a:p>
          <a:p>
            <a:pPr lvl="1">
              <a:defRPr/>
            </a:pPr>
            <a:r>
              <a:rPr lang="zh-CN" altLang="en-US" sz="2000" dirty="0">
                <a:latin typeface="+mn-ea"/>
              </a:rPr>
              <a:t>最小起效剂量每天</a:t>
            </a:r>
            <a:r>
              <a:rPr lang="en-US" sz="2000" dirty="0">
                <a:latin typeface="+mn-ea"/>
              </a:rPr>
              <a:t>500mg</a:t>
            </a:r>
            <a:endParaRPr lang="en-US" altLang="zh-CN" sz="2000" dirty="0">
              <a:latin typeface="+mn-ea"/>
            </a:endParaRPr>
          </a:p>
          <a:p>
            <a:pPr lvl="1">
              <a:defRPr/>
            </a:pPr>
            <a:r>
              <a:rPr lang="zh-CN" altLang="en-US" sz="2000" dirty="0">
                <a:latin typeface="+mn-ea"/>
              </a:rPr>
              <a:t>通常的使用剂量每天</a:t>
            </a:r>
            <a:r>
              <a:rPr lang="en-US" sz="2000" dirty="0">
                <a:latin typeface="+mn-ea"/>
              </a:rPr>
              <a:t>1000mg</a:t>
            </a:r>
            <a:r>
              <a:rPr lang="zh-CN" altLang="en-US" sz="2000" dirty="0">
                <a:latin typeface="+mn-ea"/>
              </a:rPr>
              <a:t>至</a:t>
            </a:r>
            <a:r>
              <a:rPr lang="en-US" sz="2000" dirty="0">
                <a:latin typeface="+mn-ea"/>
              </a:rPr>
              <a:t>1500mg</a:t>
            </a:r>
            <a:r>
              <a:rPr lang="zh-CN" altLang="en-US" sz="2000" dirty="0">
                <a:latin typeface="+mn-ea"/>
              </a:rPr>
              <a:t>之间</a:t>
            </a:r>
            <a:endParaRPr lang="en-US" altLang="zh-CN" sz="2000" dirty="0">
              <a:latin typeface="+mn-ea"/>
            </a:endParaRPr>
          </a:p>
          <a:p>
            <a:pPr lvl="1">
              <a:defRPr/>
            </a:pPr>
            <a:r>
              <a:rPr lang="zh-CN" altLang="en-US" sz="2000" dirty="0">
                <a:latin typeface="+mn-ea"/>
              </a:rPr>
              <a:t>最佳有效剂量是每天</a:t>
            </a:r>
            <a:r>
              <a:rPr lang="en-US" sz="2000" dirty="0">
                <a:latin typeface="+mn-ea"/>
              </a:rPr>
              <a:t>2000mg</a:t>
            </a:r>
          </a:p>
          <a:p>
            <a:pPr lvl="1">
              <a:defRPr/>
            </a:pPr>
            <a:r>
              <a:rPr lang="zh-CN" altLang="en-US" sz="2000" dirty="0">
                <a:latin typeface="+mn-ea"/>
              </a:rPr>
              <a:t>成人最大推荐剂量为每天</a:t>
            </a:r>
            <a:r>
              <a:rPr lang="en-US" sz="2000" dirty="0">
                <a:latin typeface="+mn-ea"/>
              </a:rPr>
              <a:t>2550mg</a:t>
            </a:r>
          </a:p>
          <a:p>
            <a:pPr>
              <a:defRPr/>
            </a:pPr>
            <a:r>
              <a:rPr lang="zh-CN" altLang="en-US" sz="2400" b="1" dirty="0">
                <a:latin typeface="+mn-ea"/>
              </a:rPr>
              <a:t>二甲双胍的剂型</a:t>
            </a:r>
            <a:endParaRPr lang="en-US" altLang="zh-CN" sz="2400" b="1" dirty="0">
              <a:latin typeface="+mn-ea"/>
            </a:endParaRPr>
          </a:p>
          <a:p>
            <a:pPr lvl="1">
              <a:defRPr/>
            </a:pPr>
            <a:r>
              <a:rPr lang="zh-CN" altLang="en-US" sz="2000" dirty="0">
                <a:latin typeface="+mn-ea"/>
              </a:rPr>
              <a:t>普通剂型：口服，每日</a:t>
            </a:r>
            <a:r>
              <a:rPr lang="en-US" altLang="zh-CN" sz="2000" dirty="0">
                <a:latin typeface="+mn-ea"/>
              </a:rPr>
              <a:t>2</a:t>
            </a:r>
            <a:r>
              <a:rPr lang="zh-CN" altLang="en-US" sz="2000" dirty="0">
                <a:latin typeface="+mn-ea"/>
              </a:rPr>
              <a:t>～</a:t>
            </a:r>
            <a:r>
              <a:rPr lang="en-US" altLang="zh-CN" sz="2000" dirty="0">
                <a:latin typeface="+mn-ea"/>
              </a:rPr>
              <a:t>3</a:t>
            </a:r>
            <a:r>
              <a:rPr lang="zh-CN" altLang="en-US" sz="2000" dirty="0">
                <a:latin typeface="+mn-ea"/>
              </a:rPr>
              <a:t>次 ，餐时服用</a:t>
            </a:r>
          </a:p>
          <a:p>
            <a:pPr lvl="1">
              <a:defRPr/>
            </a:pPr>
            <a:r>
              <a:rPr lang="zh-CN" altLang="en-US" sz="2000" dirty="0">
                <a:latin typeface="+mn-ea"/>
              </a:rPr>
              <a:t>缓释剂：口服，每日</a:t>
            </a:r>
            <a:r>
              <a:rPr lang="en-US" altLang="zh-CN" sz="2000" dirty="0">
                <a:latin typeface="+mn-ea"/>
              </a:rPr>
              <a:t>1</a:t>
            </a:r>
            <a:r>
              <a:rPr lang="zh-CN" altLang="en-US" sz="2000" dirty="0">
                <a:latin typeface="+mn-ea"/>
              </a:rPr>
              <a:t>次，晚上服用</a:t>
            </a:r>
            <a:endParaRPr lang="en-US" altLang="zh-CN" sz="2000" dirty="0">
              <a:latin typeface="+mn-ea"/>
            </a:endParaRPr>
          </a:p>
          <a:p>
            <a:pPr lvl="1">
              <a:defRPr/>
            </a:pPr>
            <a:r>
              <a:rPr lang="zh-CN" altLang="en-US" sz="2000" dirty="0">
                <a:latin typeface="+mn-ea"/>
              </a:rPr>
              <a:t>肠溶片：餐前服用</a:t>
            </a:r>
            <a:endParaRPr lang="en-US" altLang="zh-CN" sz="2000" dirty="0">
              <a:latin typeface="+mn-ea"/>
            </a:endParaRPr>
          </a:p>
          <a:p>
            <a:pPr>
              <a:defRPr/>
            </a:pPr>
            <a:r>
              <a:rPr lang="zh-CN" altLang="en-US" sz="2400" b="1" dirty="0">
                <a:latin typeface="+mn-ea"/>
              </a:rPr>
              <a:t>药物的剂量越大，疗效越高</a:t>
            </a:r>
            <a:endParaRPr lang="en-US" altLang="zh-CN" sz="2400" b="1" dirty="0">
              <a:latin typeface="+mn-ea"/>
            </a:endParaRPr>
          </a:p>
          <a:p>
            <a:pPr>
              <a:defRPr/>
            </a:pPr>
            <a:endParaRPr lang="zh-CN" altLang="en-US" dirty="0">
              <a:latin typeface="+mn-ea"/>
            </a:endParaRPr>
          </a:p>
          <a:p>
            <a:pPr>
              <a:defRPr/>
            </a:pPr>
            <a:endParaRPr lang="zh-CN" altLang="en-US" dirty="0"/>
          </a:p>
        </p:txBody>
      </p:sp>
      <p:pic>
        <p:nvPicPr>
          <p:cNvPr id="55299" name="Picture 7" descr="QQ图片20130924165550"/>
          <p:cNvPicPr>
            <a:picLocks noChangeAspect="1" noChangeArrowheads="1"/>
          </p:cNvPicPr>
          <p:nvPr/>
        </p:nvPicPr>
        <p:blipFill>
          <a:blip r:embed="rId3"/>
          <a:srcRect/>
          <a:stretch>
            <a:fillRect/>
          </a:stretch>
        </p:blipFill>
        <p:spPr bwMode="auto">
          <a:xfrm>
            <a:off x="5810251" y="1428750"/>
            <a:ext cx="1071563" cy="1460500"/>
          </a:xfrm>
          <a:prstGeom prst="rect">
            <a:avLst/>
          </a:prstGeom>
          <a:noFill/>
          <a:ln w="9525">
            <a:noFill/>
            <a:miter lim="800000"/>
            <a:headEnd/>
            <a:tailEnd/>
          </a:ln>
        </p:spPr>
      </p:pic>
      <p:pic>
        <p:nvPicPr>
          <p:cNvPr id="55300" name="图片 4" descr="u=3669264787,812617763&amp;fm=21&amp;gp=0.jpg"/>
          <p:cNvPicPr>
            <a:picLocks noChangeAspect="1" noChangeArrowheads="1"/>
          </p:cNvPicPr>
          <p:nvPr/>
        </p:nvPicPr>
        <p:blipFill>
          <a:blip r:embed="rId4"/>
          <a:srcRect/>
          <a:stretch>
            <a:fillRect/>
          </a:stretch>
        </p:blipFill>
        <p:spPr bwMode="auto">
          <a:xfrm>
            <a:off x="6834188" y="1143000"/>
            <a:ext cx="2000250" cy="2000250"/>
          </a:xfrm>
          <a:prstGeom prst="rect">
            <a:avLst/>
          </a:prstGeom>
          <a:noFill/>
          <a:ln w="9525">
            <a:noFill/>
            <a:miter lim="800000"/>
            <a:headEnd/>
            <a:tailEnd/>
          </a:ln>
        </p:spPr>
      </p:pic>
      <p:pic>
        <p:nvPicPr>
          <p:cNvPr id="55301" name="Picture 3" descr="main_main_r1_c2"/>
          <p:cNvPicPr>
            <a:picLocks noChangeAspect="1" noChangeArrowheads="1"/>
          </p:cNvPicPr>
          <p:nvPr/>
        </p:nvPicPr>
        <p:blipFill>
          <a:blip r:embed="rId5"/>
          <a:srcRect/>
          <a:stretch>
            <a:fillRect/>
          </a:stretch>
        </p:blipFill>
        <p:spPr bwMode="auto">
          <a:xfrm>
            <a:off x="8699500" y="1285875"/>
            <a:ext cx="1397000" cy="1714500"/>
          </a:xfrm>
          <a:prstGeom prst="rect">
            <a:avLst/>
          </a:prstGeom>
          <a:noFill/>
          <a:ln w="9525">
            <a:noFill/>
            <a:miter lim="800000"/>
            <a:headEnd/>
            <a:tailEnd/>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2309786" y="357189"/>
            <a:ext cx="7901014" cy="714375"/>
          </a:xfrm>
        </p:spPr>
        <p:txBody>
          <a:bodyPr>
            <a:normAutofit/>
          </a:bodyPr>
          <a:lstStyle/>
          <a:p>
            <a:pPr algn="l" eaLnBrk="1" hangingPunct="1"/>
            <a:r>
              <a:rPr lang="zh-CN" altLang="en-US" sz="3200" b="1" dirty="0">
                <a:latin typeface="微软雅黑" panose="020B0503020204020204" pitchFamily="34" charset="-122"/>
                <a:ea typeface="微软雅黑" panose="020B0503020204020204" pitchFamily="34" charset="-122"/>
              </a:rPr>
              <a:t>二甲双</a:t>
            </a:r>
            <a:r>
              <a:rPr lang="zh-CN" altLang="zh-CN" sz="3200" b="1" dirty="0">
                <a:latin typeface="微软雅黑" panose="020B0503020204020204" pitchFamily="34" charset="-122"/>
                <a:ea typeface="微软雅黑" panose="020B0503020204020204" pitchFamily="34" charset="-122"/>
              </a:rPr>
              <a:t>胍</a:t>
            </a:r>
            <a:r>
              <a:rPr lang="zh-CN" altLang="en-US" sz="3200" b="1" dirty="0">
                <a:latin typeface="微软雅黑" panose="020B0503020204020204" pitchFamily="34" charset="-122"/>
                <a:ea typeface="微软雅黑" panose="020B0503020204020204" pitchFamily="34" charset="-122"/>
              </a:rPr>
              <a:t>的注意事项</a:t>
            </a:r>
          </a:p>
        </p:txBody>
      </p:sp>
      <p:sp>
        <p:nvSpPr>
          <p:cNvPr id="58371" name="Rectangle 3"/>
          <p:cNvSpPr>
            <a:spLocks noGrp="1" noChangeArrowheads="1"/>
          </p:cNvSpPr>
          <p:nvPr>
            <p:ph idx="1"/>
          </p:nvPr>
        </p:nvSpPr>
        <p:spPr>
          <a:xfrm>
            <a:off x="1981200" y="1428737"/>
            <a:ext cx="8229600" cy="5072077"/>
          </a:xfrm>
        </p:spPr>
        <p:txBody>
          <a:bodyPr>
            <a:normAutofit fontScale="92500" lnSpcReduction="10000"/>
          </a:bodyPr>
          <a:lstStyle/>
          <a:p>
            <a:pPr>
              <a:lnSpc>
                <a:spcPct val="150000"/>
              </a:lnSpc>
              <a:buFontTx/>
              <a:buNone/>
              <a:defRPr/>
            </a:pPr>
            <a:r>
              <a:rPr lang="en-US"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不推荐孕妇、哺乳期妇女和</a:t>
            </a:r>
            <a:r>
              <a:rPr lang="en-US" sz="2000" dirty="0">
                <a:latin typeface="微软雅黑" panose="020B0503020204020204" pitchFamily="34" charset="-122"/>
                <a:ea typeface="微软雅黑" panose="020B0503020204020204" pitchFamily="34" charset="-122"/>
              </a:rPr>
              <a:t>10</a:t>
            </a:r>
            <a:r>
              <a:rPr lang="zh-CN" altLang="en-US" sz="2000" dirty="0">
                <a:latin typeface="微软雅黑" panose="020B0503020204020204" pitchFamily="34" charset="-122"/>
                <a:ea typeface="微软雅黑" panose="020B0503020204020204" pitchFamily="34" charset="-122"/>
              </a:rPr>
              <a:t>岁以下的儿童使用</a:t>
            </a:r>
            <a:endParaRPr lang="en-US" altLang="zh-CN" sz="2000" dirty="0">
              <a:latin typeface="微软雅黑" panose="020B0503020204020204" pitchFamily="34" charset="-122"/>
              <a:ea typeface="微软雅黑" panose="020B0503020204020204" pitchFamily="34" charset="-122"/>
            </a:endParaRPr>
          </a:p>
          <a:p>
            <a:pPr>
              <a:lnSpc>
                <a:spcPct val="150000"/>
              </a:lnSpc>
              <a:buFontTx/>
              <a:buNone/>
              <a:defRPr/>
            </a:pPr>
            <a:r>
              <a:rPr lang="en-US" sz="2000" dirty="0">
                <a:solidFill>
                  <a:srgbClr val="C00000"/>
                </a:solidFill>
                <a:latin typeface="微软雅黑" panose="020B0503020204020204" pitchFamily="34" charset="-122"/>
                <a:ea typeface="微软雅黑" panose="020B0503020204020204" pitchFamily="34" charset="-122"/>
              </a:rPr>
              <a:t>     10</a:t>
            </a:r>
            <a:r>
              <a:rPr lang="zh-CN" altLang="en-US" sz="2000" dirty="0">
                <a:solidFill>
                  <a:srgbClr val="C00000"/>
                </a:solidFill>
                <a:latin typeface="微软雅黑" panose="020B0503020204020204" pitchFamily="34" charset="-122"/>
                <a:ea typeface="微软雅黑" panose="020B0503020204020204" pitchFamily="34" charset="-122"/>
              </a:rPr>
              <a:t>～</a:t>
            </a:r>
            <a:r>
              <a:rPr lang="en-US" sz="2000" dirty="0">
                <a:solidFill>
                  <a:srgbClr val="C00000"/>
                </a:solidFill>
                <a:latin typeface="微软雅黑" panose="020B0503020204020204" pitchFamily="34" charset="-122"/>
                <a:ea typeface="微软雅黑" panose="020B0503020204020204" pitchFamily="34" charset="-122"/>
              </a:rPr>
              <a:t>16</a:t>
            </a:r>
            <a:r>
              <a:rPr lang="zh-CN" altLang="en-US" sz="2000" dirty="0">
                <a:solidFill>
                  <a:srgbClr val="C00000"/>
                </a:solidFill>
                <a:latin typeface="微软雅黑" panose="020B0503020204020204" pitchFamily="34" charset="-122"/>
                <a:ea typeface="微软雅黑" panose="020B0503020204020204" pitchFamily="34" charset="-122"/>
              </a:rPr>
              <a:t>岁的</a:t>
            </a:r>
            <a:r>
              <a:rPr lang="en-US" sz="2000" dirty="0">
                <a:solidFill>
                  <a:srgbClr val="C00000"/>
                </a:solidFill>
                <a:latin typeface="微软雅黑" panose="020B0503020204020204" pitchFamily="34" charset="-122"/>
                <a:ea typeface="微软雅黑" panose="020B0503020204020204" pitchFamily="34" charset="-122"/>
              </a:rPr>
              <a:t>2</a:t>
            </a:r>
            <a:r>
              <a:rPr lang="zh-CN" altLang="en-US" sz="2000" dirty="0">
                <a:solidFill>
                  <a:srgbClr val="C00000"/>
                </a:solidFill>
                <a:latin typeface="微软雅黑" panose="020B0503020204020204" pitchFamily="34" charset="-122"/>
                <a:ea typeface="微软雅黑" panose="020B0503020204020204" pitchFamily="34" charset="-122"/>
              </a:rPr>
              <a:t>型糖尿病患者，每日最高剂量为</a:t>
            </a:r>
            <a:r>
              <a:rPr lang="en-US" sz="2000" dirty="0">
                <a:solidFill>
                  <a:srgbClr val="C00000"/>
                </a:solidFill>
                <a:latin typeface="微软雅黑" panose="020B0503020204020204" pitchFamily="34" charset="-122"/>
                <a:ea typeface="微软雅黑" panose="020B0503020204020204" pitchFamily="34" charset="-122"/>
              </a:rPr>
              <a:t>2000mg</a:t>
            </a:r>
            <a:endParaRPr lang="zh-CN" altLang="en-US" sz="2000" dirty="0">
              <a:solidFill>
                <a:srgbClr val="C00000"/>
              </a:solidFill>
              <a:latin typeface="微软雅黑" panose="020B0503020204020204" pitchFamily="34" charset="-122"/>
              <a:ea typeface="微软雅黑" panose="020B0503020204020204" pitchFamily="34" charset="-122"/>
            </a:endParaRPr>
          </a:p>
          <a:p>
            <a:pPr>
              <a:lnSpc>
                <a:spcPct val="150000"/>
              </a:lnSpc>
              <a:buFontTx/>
              <a:buNone/>
              <a:defRPr/>
            </a:pPr>
            <a:r>
              <a:rPr lang="en-US"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老年患者使用，并应定期检查肾功能</a:t>
            </a:r>
          </a:p>
          <a:p>
            <a:pPr>
              <a:lnSpc>
                <a:spcPct val="150000"/>
              </a:lnSpc>
              <a:buFontTx/>
              <a:buNone/>
              <a:defRPr/>
            </a:pPr>
            <a:r>
              <a:rPr lang="en-US"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接受血管内碘化造影剂的患者，应暂时停用二甲双胍</a:t>
            </a:r>
          </a:p>
          <a:p>
            <a:pPr>
              <a:lnSpc>
                <a:spcPct val="150000"/>
              </a:lnSpc>
              <a:buNone/>
              <a:defRPr/>
            </a:pPr>
            <a:r>
              <a:rPr lang="en-US" sz="2000" dirty="0">
                <a:latin typeface="微软雅黑" panose="020B0503020204020204" pitchFamily="34" charset="-122"/>
                <a:ea typeface="微软雅黑" panose="020B0503020204020204" pitchFamily="34" charset="-122"/>
              </a:rPr>
              <a:t>4. </a:t>
            </a:r>
            <a:r>
              <a:rPr lang="zh-CN" altLang="en-US" sz="2000" dirty="0">
                <a:latin typeface="微软雅黑" panose="020B0503020204020204" pitchFamily="34" charset="-122"/>
                <a:ea typeface="微软雅黑" panose="020B0503020204020204" pitchFamily="34" charset="-122"/>
              </a:rPr>
              <a:t>副作用为胃肠道反应，小剂量起始、餐中或餐后服来减轻</a:t>
            </a:r>
            <a:endParaRPr lang="en-US" altLang="zh-CN" sz="2000" dirty="0">
              <a:latin typeface="微软雅黑" panose="020B0503020204020204" pitchFamily="34" charset="-122"/>
              <a:ea typeface="微软雅黑" panose="020B0503020204020204" pitchFamily="34" charset="-122"/>
            </a:endParaRPr>
          </a:p>
          <a:p>
            <a:pPr>
              <a:lnSpc>
                <a:spcPct val="150000"/>
              </a:lnSpc>
              <a:buNone/>
              <a:defRPr/>
            </a:pPr>
            <a:r>
              <a:rPr lang="en-US" altLang="zh-CN" sz="2000" dirty="0">
                <a:latin typeface="微软雅黑" panose="020B0503020204020204" pitchFamily="34" charset="-122"/>
                <a:ea typeface="微软雅黑" panose="020B0503020204020204" pitchFamily="34" charset="-122"/>
              </a:rPr>
              <a:t>5. </a:t>
            </a:r>
            <a:r>
              <a:rPr lang="zh-CN" altLang="en-US" sz="2000" dirty="0">
                <a:latin typeface="微软雅黑" panose="020B0503020204020204" pitchFamily="34" charset="-122"/>
                <a:ea typeface="微软雅黑" panose="020B0503020204020204" pitchFamily="34" charset="-122"/>
              </a:rPr>
              <a:t>单用时不导致低血糖，但与胰岛素或促胰岛素分泌剂联用时可增加低  </a:t>
            </a:r>
            <a:endParaRPr lang="en-US" altLang="zh-CN" sz="2000" dirty="0">
              <a:latin typeface="微软雅黑" panose="020B0503020204020204" pitchFamily="34" charset="-122"/>
              <a:ea typeface="微软雅黑" panose="020B0503020204020204" pitchFamily="34" charset="-122"/>
            </a:endParaRPr>
          </a:p>
          <a:p>
            <a:pPr marL="0" indent="0">
              <a:lnSpc>
                <a:spcPct val="150000"/>
              </a:lnSpc>
              <a:buNone/>
              <a:defRPr/>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血糖发生的危险性 </a:t>
            </a:r>
            <a:endParaRPr lang="en-US" altLang="zh-CN" sz="2000" b="1" dirty="0">
              <a:latin typeface="微软雅黑" pitchFamily="34" charset="-122"/>
              <a:ea typeface="微软雅黑" pitchFamily="34" charset="-122"/>
            </a:endParaRPr>
          </a:p>
          <a:p>
            <a:pPr>
              <a:lnSpc>
                <a:spcPct val="150000"/>
              </a:lnSpc>
              <a:buFontTx/>
              <a:buNone/>
              <a:defRPr/>
            </a:pPr>
            <a:r>
              <a:rPr lang="en-US" altLang="zh-CN" sz="2000" dirty="0">
                <a:latin typeface="微软雅黑" panose="020B0503020204020204" pitchFamily="34" charset="-122"/>
                <a:ea typeface="微软雅黑" panose="020B0503020204020204" pitchFamily="34" charset="-122"/>
              </a:rPr>
              <a:t>6. </a:t>
            </a:r>
            <a:r>
              <a:rPr lang="zh-CN" altLang="en-US" sz="2000" dirty="0">
                <a:latin typeface="微软雅黑" panose="020B0503020204020204" pitchFamily="34" charset="-122"/>
                <a:ea typeface="微软雅黑" panose="020B0503020204020204" pitchFamily="34" charset="-122"/>
              </a:rPr>
              <a:t>维生素</a:t>
            </a:r>
            <a:r>
              <a:rPr lang="en-US" altLang="zh-CN" sz="2000" dirty="0">
                <a:latin typeface="微软雅黑" panose="020B0503020204020204" pitchFamily="34" charset="-122"/>
                <a:ea typeface="微软雅黑" panose="020B0503020204020204" pitchFamily="34" charset="-122"/>
              </a:rPr>
              <a:t>B12</a:t>
            </a:r>
            <a:r>
              <a:rPr lang="zh-CN" altLang="en-US" sz="2000" dirty="0">
                <a:latin typeface="微软雅黑" panose="020B0503020204020204" pitchFamily="34" charset="-122"/>
                <a:ea typeface="微软雅黑" panose="020B0503020204020204" pitchFamily="34" charset="-122"/>
              </a:rPr>
              <a:t>、叶酸缺乏未纠正的患者慎用</a:t>
            </a:r>
          </a:p>
          <a:p>
            <a:pPr>
              <a:lnSpc>
                <a:spcPts val="2600"/>
              </a:lnSpc>
              <a:buNone/>
              <a:defRPr/>
            </a:pPr>
            <a:r>
              <a:rPr lang="zh-CN" altLang="en-US" sz="2000" dirty="0">
                <a:latin typeface="微软雅黑" panose="020B0503020204020204" pitchFamily="34" charset="-122"/>
                <a:ea typeface="微软雅黑" panose="020B0503020204020204" pitchFamily="34" charset="-122"/>
              </a:rPr>
              <a:t/>
            </a:r>
            <a:br>
              <a:rPr lang="zh-CN" altLang="en-US" sz="2000" dirty="0">
                <a:latin typeface="微软雅黑" panose="020B0503020204020204" pitchFamily="34" charset="-122"/>
                <a:ea typeface="微软雅黑" panose="020B0503020204020204" pitchFamily="34" charset="-122"/>
              </a:rPr>
            </a:b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a:xfrm>
            <a:off x="1738314" y="285728"/>
            <a:ext cx="7153275" cy="635022"/>
          </a:xfrm>
          <a:ln/>
        </p:spPr>
        <p:txBody>
          <a:bodyPr vert="horz" wrap="square" lIns="91440" tIns="45720" rIns="91440" bIns="45720" rtlCol="0" anchor="ctr">
            <a:normAutofit/>
          </a:bodyPr>
          <a:lstStyle/>
          <a:p>
            <a:pPr algn="l"/>
            <a:r>
              <a:rPr lang="zh-CN" altLang="en-US" sz="3600" b="1" dirty="0">
                <a:solidFill>
                  <a:srgbClr val="FFFF00"/>
                </a:solidFill>
              </a:rPr>
              <a:t>      </a:t>
            </a:r>
            <a:r>
              <a:rPr lang="zh-CN" altLang="en-US" sz="3200" b="1" dirty="0">
                <a:latin typeface="微软雅黑" pitchFamily="34" charset="-122"/>
                <a:ea typeface="微软雅黑" pitchFamily="34" charset="-122"/>
              </a:rPr>
              <a:t>二甲双胍相互作用</a:t>
            </a:r>
          </a:p>
        </p:txBody>
      </p:sp>
      <p:graphicFrame>
        <p:nvGraphicFramePr>
          <p:cNvPr id="4" name="内容占位符 3"/>
          <p:cNvGraphicFramePr>
            <a:graphicFrameLocks noGrp="1"/>
          </p:cNvGraphicFramePr>
          <p:nvPr>
            <p:ph idx="4294967295"/>
            <p:extLst>
              <p:ext uri="{D42A27DB-BD31-4B8C-83A1-F6EECF244321}">
                <p14:modId xmlns:p14="http://schemas.microsoft.com/office/powerpoint/2010/main" val="3786520060"/>
              </p:ext>
            </p:extLst>
          </p:nvPr>
        </p:nvGraphicFramePr>
        <p:xfrm>
          <a:off x="2207570" y="1643062"/>
          <a:ext cx="8019131" cy="2630818"/>
        </p:xfrm>
        <a:graphic>
          <a:graphicData uri="http://schemas.openxmlformats.org/drawingml/2006/table">
            <a:tbl>
              <a:tblPr firstRow="1" bandRow="1">
                <a:tableStyleId>{5C22544A-7EE6-4342-B048-85BDC9FD1C3A}</a:tableStyleId>
              </a:tblPr>
              <a:tblGrid>
                <a:gridCol w="1008111">
                  <a:extLst>
                    <a:ext uri="{9D8B030D-6E8A-4147-A177-3AD203B41FA5}">
                      <a16:colId xmlns:a16="http://schemas.microsoft.com/office/drawing/2014/main" val="20000"/>
                    </a:ext>
                  </a:extLst>
                </a:gridCol>
                <a:gridCol w="1025342">
                  <a:extLst>
                    <a:ext uri="{9D8B030D-6E8A-4147-A177-3AD203B41FA5}">
                      <a16:colId xmlns:a16="http://schemas.microsoft.com/office/drawing/2014/main" val="20001"/>
                    </a:ext>
                  </a:extLst>
                </a:gridCol>
                <a:gridCol w="771309">
                  <a:extLst>
                    <a:ext uri="{9D8B030D-6E8A-4147-A177-3AD203B41FA5}">
                      <a16:colId xmlns:a16="http://schemas.microsoft.com/office/drawing/2014/main" val="20002"/>
                    </a:ext>
                  </a:extLst>
                </a:gridCol>
                <a:gridCol w="2103573">
                  <a:extLst>
                    <a:ext uri="{9D8B030D-6E8A-4147-A177-3AD203B41FA5}">
                      <a16:colId xmlns:a16="http://schemas.microsoft.com/office/drawing/2014/main" val="20003"/>
                    </a:ext>
                  </a:extLst>
                </a:gridCol>
                <a:gridCol w="3110796">
                  <a:extLst>
                    <a:ext uri="{9D8B030D-6E8A-4147-A177-3AD203B41FA5}">
                      <a16:colId xmlns:a16="http://schemas.microsoft.com/office/drawing/2014/main" val="20004"/>
                    </a:ext>
                  </a:extLst>
                </a:gridCol>
              </a:tblGrid>
              <a:tr h="886214">
                <a:tc>
                  <a:txBody>
                    <a:bodyPr/>
                    <a:lstStyle/>
                    <a:p>
                      <a:pPr algn="ctr">
                        <a:buNone/>
                      </a:pPr>
                      <a:r>
                        <a:rPr lang="en-US" altLang="zh-CN" sz="1600" dirty="0">
                          <a:latin typeface="微软雅黑" panose="020B0503020204020204" pitchFamily="34" charset="-122"/>
                          <a:ea typeface="微软雅黑" panose="020B0503020204020204" pitchFamily="34" charset="-122"/>
                        </a:rPr>
                        <a:t>DRUG   </a:t>
                      </a:r>
                      <a:r>
                        <a:rPr lang="en-US" altLang="zh-CN" sz="1600" dirty="0">
                          <a:latin typeface="微软雅黑" panose="020B0503020204020204" pitchFamily="34" charset="-122"/>
                          <a:ea typeface="微软雅黑" panose="020B0503020204020204" pitchFamily="34" charset="-122"/>
                          <a:sym typeface="+mn-ea"/>
                        </a:rPr>
                        <a:t>A</a:t>
                      </a:r>
                    </a:p>
                  </a:txBody>
                  <a:tcPr marL="68580" marR="68580"/>
                </a:tc>
                <a:tc>
                  <a:txBody>
                    <a:bodyPr/>
                    <a:lstStyle/>
                    <a:p>
                      <a:pPr algn="ctr">
                        <a:buNone/>
                      </a:pPr>
                      <a:r>
                        <a:rPr lang="en-US" altLang="zh-CN" sz="1600" dirty="0">
                          <a:latin typeface="微软雅黑" panose="020B0503020204020204" pitchFamily="34" charset="-122"/>
                          <a:ea typeface="微软雅黑" panose="020B0503020204020204" pitchFamily="34" charset="-122"/>
                        </a:rPr>
                        <a:t>DRUG   </a:t>
                      </a:r>
                      <a:r>
                        <a:rPr lang="en-US" altLang="zh-CN" sz="1600" dirty="0">
                          <a:latin typeface="微软雅黑" panose="020B0503020204020204" pitchFamily="34" charset="-122"/>
                          <a:ea typeface="微软雅黑" panose="020B0503020204020204" pitchFamily="34" charset="-122"/>
                          <a:sym typeface="+mn-ea"/>
                        </a:rPr>
                        <a:t>B</a:t>
                      </a:r>
                    </a:p>
                    <a:p>
                      <a:pPr algn="ctr">
                        <a:buNone/>
                      </a:pPr>
                      <a:endParaRPr lang="en-US" altLang="zh-CN" sz="1600" dirty="0">
                        <a:latin typeface="微软雅黑" panose="020B0503020204020204" pitchFamily="34" charset="-122"/>
                        <a:ea typeface="微软雅黑" panose="020B0503020204020204" pitchFamily="34" charset="-122"/>
                        <a:sym typeface="+mn-ea"/>
                      </a:endParaRP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sym typeface="+mn-ea"/>
                        </a:rPr>
                        <a:t>程度</a:t>
                      </a: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rPr>
                        <a:t>机制</a:t>
                      </a:r>
                    </a:p>
                  </a:txBody>
                  <a:tcPr marL="68580" marR="68580"/>
                </a:tc>
                <a:tc>
                  <a:txBody>
                    <a:bodyPr/>
                    <a:lstStyle/>
                    <a:p>
                      <a:pPr algn="ctr">
                        <a:buNone/>
                      </a:pPr>
                      <a:r>
                        <a:rPr lang="zh-CN" altLang="en-US" sz="1600" dirty="0">
                          <a:latin typeface="微软雅黑" panose="020B0503020204020204" pitchFamily="34" charset="-122"/>
                          <a:ea typeface="微软雅黑" panose="020B0503020204020204" pitchFamily="34" charset="-122"/>
                        </a:rPr>
                        <a:t>处理</a:t>
                      </a:r>
                    </a:p>
                  </a:txBody>
                  <a:tcPr marL="68580" marR="68580"/>
                </a:tc>
                <a:extLst>
                  <a:ext uri="{0D108BD9-81ED-4DB2-BD59-A6C34878D82A}">
                    <a16:rowId xmlns:a16="http://schemas.microsoft.com/office/drawing/2014/main" val="10000"/>
                  </a:ext>
                </a:extLst>
              </a:tr>
              <a:tr h="1043740">
                <a:tc>
                  <a:txBody>
                    <a:bodyPr/>
                    <a:lstStyle/>
                    <a:p>
                      <a:pPr>
                        <a:buNone/>
                      </a:pPr>
                      <a:r>
                        <a:rPr lang="zh-CN" altLang="en-US" sz="1400" dirty="0">
                          <a:latin typeface="微软雅黑" panose="020B0503020204020204" pitchFamily="34" charset="-122"/>
                          <a:ea typeface="微软雅黑" panose="020B0503020204020204" pitchFamily="34" charset="-122"/>
                        </a:rPr>
                        <a:t>二甲双胍</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碘造影剂</a:t>
                      </a:r>
                    </a:p>
                  </a:txBody>
                  <a:tcPr marL="68580" marR="68580"/>
                </a:tc>
                <a:tc>
                  <a:txBody>
                    <a:bodyPr/>
                    <a:lstStyle/>
                    <a:p>
                      <a:pPr algn="ctr">
                        <a:buNone/>
                      </a:pPr>
                      <a:r>
                        <a:rPr lang="zh-CN" altLang="en-US" sz="1400" dirty="0">
                          <a:latin typeface="微软雅黑" panose="020B0503020204020204" pitchFamily="34" charset="-122"/>
                          <a:ea typeface="微软雅黑" panose="020B0503020204020204" pitchFamily="34" charset="-122"/>
                        </a:rPr>
                        <a:t>高</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竞争性通过肾脏排泄，与二甲双胍合用可导致乳酸酸中毒和急性肾衰竭</a:t>
                      </a:r>
                      <a:r>
                        <a:rPr lang="en-US" altLang="zh-CN" sz="1400" baseline="30000" dirty="0">
                          <a:latin typeface="微软雅黑" panose="020B0503020204020204" pitchFamily="34" charset="-122"/>
                          <a:ea typeface="微软雅黑" panose="020B0503020204020204" pitchFamily="34" charset="-122"/>
                        </a:rPr>
                        <a:t>1</a:t>
                      </a:r>
                    </a:p>
                  </a:txBody>
                  <a:tcPr marL="68580" marR="68580"/>
                </a:tc>
                <a:tc>
                  <a:txBody>
                    <a:bodyPr/>
                    <a:lstStyle/>
                    <a:p>
                      <a:pPr>
                        <a:lnSpc>
                          <a:spcPct val="100000"/>
                        </a:lnSpc>
                        <a:spcBef>
                          <a:spcPts val="1200"/>
                        </a:spcBef>
                      </a:pPr>
                      <a:r>
                        <a:rPr lang="zh-CN" altLang="en-US" sz="1400" kern="1200" dirty="0">
                          <a:solidFill>
                            <a:schemeClr val="dk1"/>
                          </a:solidFill>
                          <a:latin typeface="微软雅黑" panose="020B0503020204020204" pitchFamily="34" charset="-122"/>
                          <a:ea typeface="微软雅黑" panose="020B0503020204020204" pitchFamily="34" charset="-122"/>
                          <a:cs typeface="+mn-cs"/>
                        </a:rPr>
                        <a:t>在作造影检查使用碘造影剂时，应暂时停用二甲双胍，在检查完成至少</a:t>
                      </a:r>
                      <a:r>
                        <a:rPr lang="en-US" altLang="zh-CN" sz="1400" kern="1200" dirty="0">
                          <a:solidFill>
                            <a:schemeClr val="dk1"/>
                          </a:solidFill>
                          <a:latin typeface="微软雅黑" panose="020B0503020204020204" pitchFamily="34" charset="-122"/>
                          <a:ea typeface="微软雅黑" panose="020B0503020204020204" pitchFamily="34" charset="-122"/>
                          <a:cs typeface="+mn-cs"/>
                        </a:rPr>
                        <a:t>48h</a:t>
                      </a:r>
                      <a:r>
                        <a:rPr lang="zh-CN" altLang="en-US" sz="1400" kern="1200" dirty="0">
                          <a:solidFill>
                            <a:schemeClr val="dk1"/>
                          </a:solidFill>
                          <a:latin typeface="微软雅黑" panose="020B0503020204020204" pitchFamily="34" charset="-122"/>
                          <a:ea typeface="微软雅黑" panose="020B0503020204020204" pitchFamily="34" charset="-122"/>
                          <a:cs typeface="+mn-cs"/>
                        </a:rPr>
                        <a:t>且复查肾功能无恶化后可继续使用</a:t>
                      </a:r>
                      <a:endParaRPr lang="en-US" altLang="zh-CN" sz="1400" kern="1200" dirty="0">
                        <a:solidFill>
                          <a:schemeClr val="dk1"/>
                        </a:solidFill>
                        <a:latin typeface="微软雅黑" panose="020B0503020204020204" pitchFamily="34" charset="-122"/>
                        <a:ea typeface="微软雅黑" panose="020B0503020204020204" pitchFamily="34" charset="-122"/>
                        <a:cs typeface="+mn-cs"/>
                      </a:endParaRPr>
                    </a:p>
                  </a:txBody>
                  <a:tcPr marL="68580" marR="68580"/>
                </a:tc>
                <a:extLst>
                  <a:ext uri="{0D108BD9-81ED-4DB2-BD59-A6C34878D82A}">
                    <a16:rowId xmlns:a16="http://schemas.microsoft.com/office/drawing/2014/main" val="10001"/>
                  </a:ext>
                </a:extLst>
              </a:tr>
              <a:tr h="700864">
                <a:tc>
                  <a:txBody>
                    <a:bodyPr/>
                    <a:lstStyle/>
                    <a:p>
                      <a:pPr>
                        <a:buNone/>
                      </a:pPr>
                      <a:r>
                        <a:rPr lang="zh-CN" altLang="en-US" sz="1400" dirty="0">
                          <a:latin typeface="微软雅黑" panose="020B0503020204020204" pitchFamily="34" charset="-122"/>
                          <a:ea typeface="微软雅黑" panose="020B0503020204020204" pitchFamily="34" charset="-122"/>
                          <a:sym typeface="+mn-ea"/>
                        </a:rPr>
                        <a:t>二甲双胍</a:t>
                      </a:r>
                      <a:endParaRPr lang="zh-CN" altLang="en-US" sz="1400" dirty="0">
                        <a:latin typeface="微软雅黑" panose="020B0503020204020204" pitchFamily="34" charset="-122"/>
                        <a:ea typeface="微软雅黑" panose="020B0503020204020204" pitchFamily="34" charset="-122"/>
                      </a:endParaRP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乙醇</a:t>
                      </a:r>
                    </a:p>
                  </a:txBody>
                  <a:tcPr marL="68580" marR="68580"/>
                </a:tc>
                <a:tc>
                  <a:txBody>
                    <a:bodyPr/>
                    <a:lstStyle/>
                    <a:p>
                      <a:pPr algn="ctr">
                        <a:buNone/>
                      </a:pPr>
                      <a:r>
                        <a:rPr lang="zh-CN" altLang="en-US" sz="1400" dirty="0">
                          <a:latin typeface="微软雅黑" panose="020B0503020204020204" pitchFamily="34" charset="-122"/>
                          <a:ea typeface="微软雅黑" panose="020B0503020204020204" pitchFamily="34" charset="-122"/>
                        </a:rPr>
                        <a:t>中</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增加乳酸酸中毒风险</a:t>
                      </a:r>
                      <a:r>
                        <a:rPr lang="en-US" altLang="zh-CN" sz="1400" baseline="30000" dirty="0">
                          <a:latin typeface="微软雅黑" panose="020B0503020204020204" pitchFamily="34" charset="-122"/>
                          <a:ea typeface="微软雅黑" panose="020B0503020204020204" pitchFamily="34" charset="-122"/>
                        </a:rPr>
                        <a:t>1</a:t>
                      </a:r>
                    </a:p>
                  </a:txBody>
                  <a:tcPr marL="68580" marR="68580"/>
                </a:tc>
                <a:tc>
                  <a:txBody>
                    <a:bodyPr/>
                    <a:lstStyle/>
                    <a:p>
                      <a:pPr>
                        <a:buNone/>
                      </a:pPr>
                      <a:r>
                        <a:rPr lang="zh-CN" altLang="en-US" sz="1400" dirty="0">
                          <a:latin typeface="微软雅黑" panose="020B0503020204020204" pitchFamily="34" charset="-122"/>
                          <a:ea typeface="微软雅黑" panose="020B0503020204020204" pitchFamily="34" charset="-122"/>
                        </a:rPr>
                        <a:t>服用二甲双胍的患者应警惕急性和慢性酒精摄入过量。</a:t>
                      </a:r>
                    </a:p>
                  </a:txBody>
                  <a:tcPr marL="68580" marR="68580"/>
                </a:tc>
                <a:extLst>
                  <a:ext uri="{0D108BD9-81ED-4DB2-BD59-A6C34878D82A}">
                    <a16:rowId xmlns:a16="http://schemas.microsoft.com/office/drawing/2014/main" val="10002"/>
                  </a:ext>
                </a:extLst>
              </a:tr>
            </a:tbl>
          </a:graphicData>
        </a:graphic>
      </p:graphicFrame>
      <p:sp>
        <p:nvSpPr>
          <p:cNvPr id="39970" name="文本框 6"/>
          <p:cNvSpPr txBox="1"/>
          <p:nvPr/>
        </p:nvSpPr>
        <p:spPr>
          <a:xfrm>
            <a:off x="2077910" y="6021289"/>
            <a:ext cx="6945312" cy="646331"/>
          </a:xfrm>
          <a:prstGeom prst="rect">
            <a:avLst/>
          </a:prstGeom>
          <a:noFill/>
          <a:ln w="9525">
            <a:noFill/>
          </a:ln>
        </p:spPr>
        <p:txBody>
          <a:bodyPr wrap="square" anchor="t">
            <a:spAutoFit/>
          </a:bodyPr>
          <a:lstStyle/>
          <a:p>
            <a:pPr eaLnBrk="0" hangingPunct="0"/>
            <a:r>
              <a:rPr lang="en-US" altLang="zh-CN" sz="1000" dirty="0">
                <a:latin typeface="Arial" panose="020B0604020202020204" pitchFamily="34" charset="0"/>
                <a:ea typeface="宋体" panose="02010600030101010101" pitchFamily="2" charset="-122"/>
                <a:sym typeface="宋体" panose="02010600030101010101" pitchFamily="2" charset="-122"/>
              </a:rPr>
              <a:t>1.</a:t>
            </a:r>
            <a:r>
              <a:rPr lang="zh-CN" altLang="en-US" sz="1000" dirty="0">
                <a:latin typeface="Arial" panose="020B0604020202020204" pitchFamily="34" charset="0"/>
                <a:ea typeface="宋体" panose="02010600030101010101" pitchFamily="2" charset="-122"/>
                <a:sym typeface="宋体" panose="02010600030101010101" pitchFamily="2" charset="-122"/>
              </a:rPr>
              <a:t>药品说明书: 格华止,盐酸二甲双胍. 中美上海施贵宝制药有限公司, </a:t>
            </a:r>
            <a:r>
              <a:rPr lang="en-US" altLang="zh-CN" sz="1000" dirty="0">
                <a:latin typeface="Arial" panose="020B0604020202020204" pitchFamily="34" charset="0"/>
                <a:ea typeface="宋体" panose="02010600030101010101" pitchFamily="2" charset="-122"/>
                <a:sym typeface="宋体" panose="02010600030101010101" pitchFamily="2" charset="-122"/>
              </a:rPr>
              <a:t>2017</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
        <p:nvSpPr>
          <p:cNvPr id="2" name="文本框 1"/>
          <p:cNvSpPr txBox="1"/>
          <p:nvPr/>
        </p:nvSpPr>
        <p:spPr>
          <a:xfrm>
            <a:off x="2093489" y="4581128"/>
            <a:ext cx="7920880" cy="923330"/>
          </a:xfrm>
          <a:prstGeom prst="rect">
            <a:avLst/>
          </a:prstGeom>
          <a:noFill/>
        </p:spPr>
        <p:txBody>
          <a:bodyPr wrap="square" rtlCol="0">
            <a:spAutoFit/>
          </a:bodyPr>
          <a:lstStyle/>
          <a:p>
            <a:pPr>
              <a:lnSpc>
                <a:spcPct val="150000"/>
              </a:lnSpc>
            </a:pPr>
            <a:r>
              <a:rPr lang="zh-CN" altLang="en-US" dirty="0"/>
              <a:t>长期服用二甲双胍可引起维生素</a:t>
            </a:r>
            <a:r>
              <a:rPr lang="en-US" altLang="zh-CN" dirty="0"/>
              <a:t>B12</a:t>
            </a:r>
            <a:r>
              <a:rPr lang="zh-CN" altLang="en-US" dirty="0"/>
              <a:t>水平下降。长期使用二甲双胍者可每年测定</a:t>
            </a:r>
            <a:r>
              <a:rPr lang="en-US" altLang="zh-CN" dirty="0"/>
              <a:t>1</a:t>
            </a:r>
            <a:r>
              <a:rPr lang="zh-CN" altLang="en-US" dirty="0"/>
              <a:t>次血清维生素</a:t>
            </a:r>
            <a:r>
              <a:rPr lang="en-US" altLang="zh-CN" dirty="0"/>
              <a:t>B12</a:t>
            </a:r>
            <a:r>
              <a:rPr lang="zh-CN" altLang="en-US" dirty="0"/>
              <a:t>水平，如缺乏应适当补充维生素</a:t>
            </a:r>
            <a:r>
              <a:rPr lang="en-US" altLang="zh-CN" dirty="0"/>
              <a:t>B12</a:t>
            </a:r>
            <a:endParaRPr lang="zh-CN" altLang="en-US" dirty="0"/>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二甲双胍</a:t>
            </a:r>
          </a:p>
        </p:txBody>
      </p:sp>
      <p:sp>
        <p:nvSpPr>
          <p:cNvPr id="31746" name="内容占位符 2"/>
          <p:cNvSpPr>
            <a:spLocks noGrp="1"/>
          </p:cNvSpPr>
          <p:nvPr>
            <p:ph idx="1"/>
          </p:nvPr>
        </p:nvSpPr>
        <p:spPr>
          <a:xfrm>
            <a:off x="2024034" y="1600201"/>
            <a:ext cx="8186766" cy="4525963"/>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solidFill>
                  <a:srgbClr val="FF0000"/>
                </a:solidFill>
                <a:latin typeface="微软雅黑" panose="020B0503020204020204" pitchFamily="34" charset="-122"/>
                <a:ea typeface="微软雅黑" panose="020B0503020204020204" pitchFamily="34" charset="-122"/>
              </a:rPr>
              <a:t>82</a:t>
            </a:r>
            <a:r>
              <a:rPr lang="zh-CN" altLang="en-US" sz="2000" dirty="0">
                <a:solidFill>
                  <a:srgbClr val="FF0000"/>
                </a:solidFill>
                <a:latin typeface="微软雅黑" panose="020B0503020204020204" pitchFamily="34" charset="-122"/>
                <a:ea typeface="微软雅黑" panose="020B0503020204020204" pitchFamily="34" charset="-122"/>
              </a:rPr>
              <a:t>岁</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dirty="0">
                <a:solidFill>
                  <a:srgbClr val="FF0000"/>
                </a:solidFill>
                <a:latin typeface="微软雅黑" panose="020B0503020204020204" pitchFamily="34" charset="-122"/>
                <a:ea typeface="微软雅黑" panose="020B0503020204020204" pitchFamily="34" charset="-122"/>
              </a:rPr>
              <a:t>心衰</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二甲双胍 </a:t>
            </a:r>
            <a:r>
              <a:rPr lang="en-US" altLang="zh-CN" sz="2000" dirty="0">
                <a:latin typeface="微软雅黑" panose="020B0503020204020204" pitchFamily="34" charset="-122"/>
                <a:ea typeface="微软雅黑" panose="020B0503020204020204" pitchFamily="34" charset="-122"/>
              </a:rPr>
              <a:t>500mgx60/ 500mg tid</a:t>
            </a: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sp>
        <p:nvSpPr>
          <p:cNvPr id="5" name="爆炸形 1 4"/>
          <p:cNvSpPr/>
          <p:nvPr/>
        </p:nvSpPr>
        <p:spPr>
          <a:xfrm>
            <a:off x="7381884" y="428625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合理处方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81224" y="274638"/>
            <a:ext cx="7829576" cy="654032"/>
          </a:xfrm>
        </p:spPr>
        <p:txBody>
          <a:bodyPr>
            <a:normAutofit/>
          </a:bodyPr>
          <a:lstStyle/>
          <a:p>
            <a:pPr algn="l"/>
            <a:r>
              <a:rPr lang="en-US" altLang="zh-CN" sz="3200" b="1" dirty="0">
                <a:latin typeface="微软雅黑" panose="020B0503020204020204" pitchFamily="34" charset="-122"/>
                <a:ea typeface="微软雅黑" panose="020B0503020204020204" pitchFamily="34" charset="-122"/>
              </a:rPr>
              <a:t>α-</a:t>
            </a:r>
            <a:r>
              <a:rPr lang="zh-CN" altLang="en-US" sz="3200" b="1" dirty="0">
                <a:latin typeface="微软雅黑" panose="020B0503020204020204" pitchFamily="34" charset="-122"/>
                <a:ea typeface="微软雅黑" panose="020B0503020204020204" pitchFamily="34" charset="-122"/>
              </a:rPr>
              <a:t>糖苷酶抑制剂</a:t>
            </a:r>
            <a:endParaRPr lang="zh-CN" altLang="en-US" sz="3200"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511884011"/>
              </p:ext>
            </p:extLst>
          </p:nvPr>
        </p:nvGraphicFramePr>
        <p:xfrm>
          <a:off x="1991544" y="1628800"/>
          <a:ext cx="8358246" cy="2143140"/>
        </p:xfrm>
        <a:graphic>
          <a:graphicData uri="http://schemas.openxmlformats.org/drawingml/2006/table">
            <a:tbl>
              <a:tblPr firstRow="1" bandRow="1">
                <a:tableStyleId>{5C22544A-7EE6-4342-B048-85BDC9FD1C3A}</a:tableStyleId>
              </a:tblPr>
              <a:tblGrid>
                <a:gridCol w="1346113">
                  <a:extLst>
                    <a:ext uri="{9D8B030D-6E8A-4147-A177-3AD203B41FA5}">
                      <a16:colId xmlns:a16="http://schemas.microsoft.com/office/drawing/2014/main" val="20000"/>
                    </a:ext>
                  </a:extLst>
                </a:gridCol>
                <a:gridCol w="1225655">
                  <a:extLst>
                    <a:ext uri="{9D8B030D-6E8A-4147-A177-3AD203B41FA5}">
                      <a16:colId xmlns:a16="http://schemas.microsoft.com/office/drawing/2014/main" val="20001"/>
                    </a:ext>
                  </a:extLst>
                </a:gridCol>
                <a:gridCol w="1214446">
                  <a:extLst>
                    <a:ext uri="{9D8B030D-6E8A-4147-A177-3AD203B41FA5}">
                      <a16:colId xmlns:a16="http://schemas.microsoft.com/office/drawing/2014/main" val="20002"/>
                    </a:ext>
                  </a:extLst>
                </a:gridCol>
                <a:gridCol w="1000132">
                  <a:extLst>
                    <a:ext uri="{9D8B030D-6E8A-4147-A177-3AD203B41FA5}">
                      <a16:colId xmlns:a16="http://schemas.microsoft.com/office/drawing/2014/main" val="20003"/>
                    </a:ext>
                  </a:extLst>
                </a:gridCol>
                <a:gridCol w="785818">
                  <a:extLst>
                    <a:ext uri="{9D8B030D-6E8A-4147-A177-3AD203B41FA5}">
                      <a16:colId xmlns:a16="http://schemas.microsoft.com/office/drawing/2014/main" val="20004"/>
                    </a:ext>
                  </a:extLst>
                </a:gridCol>
                <a:gridCol w="1000132">
                  <a:extLst>
                    <a:ext uri="{9D8B030D-6E8A-4147-A177-3AD203B41FA5}">
                      <a16:colId xmlns:a16="http://schemas.microsoft.com/office/drawing/2014/main" val="20005"/>
                    </a:ext>
                  </a:extLst>
                </a:gridCol>
                <a:gridCol w="1785950">
                  <a:extLst>
                    <a:ext uri="{9D8B030D-6E8A-4147-A177-3AD203B41FA5}">
                      <a16:colId xmlns:a16="http://schemas.microsoft.com/office/drawing/2014/main" val="20006"/>
                    </a:ext>
                  </a:extLst>
                </a:gridCol>
              </a:tblGrid>
              <a:tr h="428628">
                <a:tc>
                  <a:txBody>
                    <a:bodyPr/>
                    <a:lstStyle/>
                    <a:p>
                      <a:pPr>
                        <a:buNone/>
                      </a:pPr>
                      <a:r>
                        <a:rPr lang="en-US" altLang="zh-CN" dirty="0"/>
                        <a:t>DRUG</a:t>
                      </a:r>
                    </a:p>
                  </a:txBody>
                  <a:tcPr/>
                </a:tc>
                <a:tc>
                  <a:txBody>
                    <a:bodyPr/>
                    <a:lstStyle/>
                    <a:p>
                      <a:pPr>
                        <a:buNone/>
                      </a:pPr>
                      <a:r>
                        <a:rPr lang="zh-CN" altLang="en-US" dirty="0"/>
                        <a:t>最大剂量</a:t>
                      </a:r>
                    </a:p>
                  </a:txBody>
                  <a:tcPr/>
                </a:tc>
                <a:tc>
                  <a:txBody>
                    <a:bodyPr/>
                    <a:lstStyle/>
                    <a:p>
                      <a:pPr>
                        <a:buNone/>
                      </a:pPr>
                      <a:r>
                        <a:rPr lang="zh-CN" altLang="en-US" dirty="0"/>
                        <a:t>用药频次</a:t>
                      </a:r>
                    </a:p>
                  </a:txBody>
                  <a:tcPr/>
                </a:tc>
                <a:tc>
                  <a:txBody>
                    <a:bodyPr/>
                    <a:lstStyle/>
                    <a:p>
                      <a:pPr>
                        <a:buNone/>
                      </a:pPr>
                      <a:r>
                        <a:rPr lang="zh-CN" altLang="en-US" dirty="0"/>
                        <a:t>儿童</a:t>
                      </a:r>
                    </a:p>
                  </a:txBody>
                  <a:tcPr/>
                </a:tc>
                <a:tc>
                  <a:txBody>
                    <a:bodyPr/>
                    <a:lstStyle/>
                    <a:p>
                      <a:pPr>
                        <a:buNone/>
                      </a:pPr>
                      <a:r>
                        <a:rPr lang="zh-CN" altLang="en-US"/>
                        <a:t>妊娠</a:t>
                      </a:r>
                    </a:p>
                  </a:txBody>
                  <a:tcPr/>
                </a:tc>
                <a:tc>
                  <a:txBody>
                    <a:bodyPr/>
                    <a:lstStyle/>
                    <a:p>
                      <a:pPr>
                        <a:buNone/>
                      </a:pPr>
                      <a:r>
                        <a:rPr lang="zh-CN" altLang="en-US"/>
                        <a:t>哺乳</a:t>
                      </a:r>
                    </a:p>
                  </a:txBody>
                  <a:tcPr/>
                </a:tc>
                <a:tc>
                  <a:txBody>
                    <a:bodyPr/>
                    <a:lstStyle/>
                    <a:p>
                      <a:pPr>
                        <a:buNone/>
                      </a:pPr>
                      <a:r>
                        <a:rPr lang="zh-CN" altLang="en-US"/>
                        <a:t>老年</a:t>
                      </a:r>
                    </a:p>
                  </a:txBody>
                  <a:tcPr/>
                </a:tc>
                <a:extLst>
                  <a:ext uri="{0D108BD9-81ED-4DB2-BD59-A6C34878D82A}">
                    <a16:rowId xmlns:a16="http://schemas.microsoft.com/office/drawing/2014/main" val="10000"/>
                  </a:ext>
                </a:extLst>
              </a:tr>
              <a:tr h="500066">
                <a:tc>
                  <a:txBody>
                    <a:bodyPr/>
                    <a:lstStyle/>
                    <a:p>
                      <a:pPr>
                        <a:buNone/>
                      </a:pPr>
                      <a:r>
                        <a:rPr lang="zh-CN" altLang="en-US"/>
                        <a:t>阿卡波糖</a:t>
                      </a:r>
                    </a:p>
                  </a:txBody>
                  <a:tcPr/>
                </a:tc>
                <a:tc>
                  <a:txBody>
                    <a:bodyPr/>
                    <a:lstStyle/>
                    <a:p>
                      <a:pPr>
                        <a:buNone/>
                      </a:pPr>
                      <a:r>
                        <a:rPr lang="en-US" altLang="zh-CN" dirty="0">
                          <a:solidFill>
                            <a:srgbClr val="FF0000"/>
                          </a:solidFill>
                        </a:rPr>
                        <a:t>0.2g </a:t>
                      </a:r>
                      <a:r>
                        <a:rPr lang="en-US" altLang="zh-CN" dirty="0" err="1">
                          <a:solidFill>
                            <a:srgbClr val="FF0000"/>
                          </a:solidFill>
                        </a:rPr>
                        <a:t>tid</a:t>
                      </a:r>
                      <a:endParaRPr lang="en-US" altLang="zh-CN" dirty="0">
                        <a:solidFill>
                          <a:srgbClr val="FF0000"/>
                        </a:solidFill>
                      </a:endParaRPr>
                    </a:p>
                  </a:txBody>
                  <a:tcPr/>
                </a:tc>
                <a:tc>
                  <a:txBody>
                    <a:bodyPr/>
                    <a:lstStyle/>
                    <a:p>
                      <a:pPr>
                        <a:buNone/>
                      </a:pPr>
                      <a:r>
                        <a:rPr lang="zh-CN" altLang="en-US" dirty="0"/>
                        <a:t>一日</a:t>
                      </a:r>
                      <a:r>
                        <a:rPr lang="en-US" altLang="zh-CN" dirty="0"/>
                        <a:t>3</a:t>
                      </a:r>
                      <a:r>
                        <a:rPr lang="zh-CN" altLang="en-US" dirty="0"/>
                        <a:t>次</a:t>
                      </a:r>
                      <a:endParaRPr lang="en-US" altLang="zh-CN" dirty="0"/>
                    </a:p>
                  </a:txBody>
                  <a:tcPr/>
                </a:tc>
                <a:tc>
                  <a:txBody>
                    <a:bodyPr/>
                    <a:lstStyle/>
                    <a:p>
                      <a:pPr>
                        <a:buNone/>
                      </a:pPr>
                      <a:r>
                        <a:rPr lang="en-US" altLang="zh-CN" dirty="0"/>
                        <a:t>≥18</a:t>
                      </a:r>
                      <a:r>
                        <a:rPr lang="zh-CN" altLang="en-US" dirty="0"/>
                        <a:t>岁</a:t>
                      </a:r>
                    </a:p>
                  </a:txBody>
                  <a:tcPr/>
                </a:tc>
                <a:tc>
                  <a:txBody>
                    <a:bodyPr/>
                    <a:lstStyle/>
                    <a:p>
                      <a:pPr>
                        <a:buNone/>
                      </a:pPr>
                      <a:r>
                        <a:rPr lang="zh-CN" altLang="en-US"/>
                        <a:t>禁用</a:t>
                      </a:r>
                    </a:p>
                  </a:txBody>
                  <a:tcPr/>
                </a:tc>
                <a:tc>
                  <a:txBody>
                    <a:bodyPr/>
                    <a:lstStyle/>
                    <a:p>
                      <a:pPr>
                        <a:buNone/>
                      </a:pPr>
                      <a:r>
                        <a:rPr lang="zh-CN" altLang="en-US"/>
                        <a:t>不推荐</a:t>
                      </a:r>
                    </a:p>
                  </a:txBody>
                  <a:tcPr/>
                </a:tc>
                <a:tc>
                  <a:txBody>
                    <a:bodyPr/>
                    <a:lstStyle/>
                    <a:p>
                      <a:pPr>
                        <a:buNone/>
                      </a:pPr>
                      <a:r>
                        <a:rPr lang="zh-CN" altLang="en-US"/>
                        <a:t>无需调量</a:t>
                      </a:r>
                    </a:p>
                  </a:txBody>
                  <a:tcPr/>
                </a:tc>
                <a:extLst>
                  <a:ext uri="{0D108BD9-81ED-4DB2-BD59-A6C34878D82A}">
                    <a16:rowId xmlns:a16="http://schemas.microsoft.com/office/drawing/2014/main" val="10001"/>
                  </a:ext>
                </a:extLst>
              </a:tr>
              <a:tr h="714380">
                <a:tc>
                  <a:txBody>
                    <a:bodyPr/>
                    <a:lstStyle/>
                    <a:p>
                      <a:pPr>
                        <a:buNone/>
                      </a:pPr>
                      <a:r>
                        <a:rPr lang="zh-CN" altLang="en-US"/>
                        <a:t>伏格列波糖</a:t>
                      </a:r>
                    </a:p>
                  </a:txBody>
                  <a:tcPr/>
                </a:tc>
                <a:tc>
                  <a:txBody>
                    <a:bodyPr/>
                    <a:lstStyle/>
                    <a:p>
                      <a:pPr>
                        <a:buNone/>
                      </a:pPr>
                      <a:r>
                        <a:rPr lang="en-US" altLang="zh-CN" dirty="0">
                          <a:solidFill>
                            <a:srgbClr val="FF0000"/>
                          </a:solidFill>
                        </a:rPr>
                        <a:t>0.3mg </a:t>
                      </a:r>
                      <a:r>
                        <a:rPr lang="en-US" altLang="zh-CN" dirty="0" err="1">
                          <a:solidFill>
                            <a:srgbClr val="FF0000"/>
                          </a:solidFill>
                        </a:rPr>
                        <a:t>tid</a:t>
                      </a:r>
                      <a:endParaRPr lang="en-US" altLang="zh-CN"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一日</a:t>
                      </a:r>
                      <a:r>
                        <a:rPr lang="en-US" altLang="zh-CN" dirty="0"/>
                        <a:t>3</a:t>
                      </a:r>
                      <a:r>
                        <a:rPr lang="zh-CN" altLang="en-US" dirty="0"/>
                        <a:t>次</a:t>
                      </a:r>
                      <a:endParaRPr lang="en-US" altLang="zh-CN" dirty="0"/>
                    </a:p>
                    <a:p>
                      <a:pPr>
                        <a:buNone/>
                      </a:pPr>
                      <a:endParaRPr lang="en-US" altLang="zh-CN" dirty="0"/>
                    </a:p>
                  </a:txBody>
                  <a:tcPr/>
                </a:tc>
                <a:tc>
                  <a:txBody>
                    <a:bodyPr/>
                    <a:lstStyle/>
                    <a:p>
                      <a:pPr>
                        <a:buNone/>
                      </a:pPr>
                      <a:r>
                        <a:rPr lang="zh-CN" altLang="en-US" dirty="0"/>
                        <a:t>未确定</a:t>
                      </a:r>
                    </a:p>
                  </a:txBody>
                  <a:tcPr/>
                </a:tc>
                <a:tc>
                  <a:txBody>
                    <a:bodyPr/>
                    <a:lstStyle/>
                    <a:p>
                      <a:pPr>
                        <a:buNone/>
                      </a:pPr>
                      <a:r>
                        <a:rPr lang="zh-CN" altLang="en-US"/>
                        <a:t>慎用</a:t>
                      </a:r>
                    </a:p>
                  </a:txBody>
                  <a:tcPr/>
                </a:tc>
                <a:tc>
                  <a:txBody>
                    <a:bodyPr/>
                    <a:lstStyle/>
                    <a:p>
                      <a:pPr>
                        <a:buNone/>
                      </a:pPr>
                      <a:r>
                        <a:rPr lang="zh-CN" altLang="en-US"/>
                        <a:t>慎用</a:t>
                      </a:r>
                    </a:p>
                  </a:txBody>
                  <a:tcPr/>
                </a:tc>
                <a:tc>
                  <a:txBody>
                    <a:bodyPr/>
                    <a:lstStyle/>
                    <a:p>
                      <a:pPr>
                        <a:buNone/>
                      </a:pPr>
                      <a:r>
                        <a:rPr lang="zh-CN" altLang="en-US"/>
                        <a:t>小剂量开始用药(例如1次0.1mg)</a:t>
                      </a:r>
                    </a:p>
                  </a:txBody>
                  <a:tcPr/>
                </a:tc>
                <a:extLst>
                  <a:ext uri="{0D108BD9-81ED-4DB2-BD59-A6C34878D82A}">
                    <a16:rowId xmlns:a16="http://schemas.microsoft.com/office/drawing/2014/main" val="10002"/>
                  </a:ext>
                </a:extLst>
              </a:tr>
              <a:tr h="500066">
                <a:tc>
                  <a:txBody>
                    <a:bodyPr/>
                    <a:lstStyle/>
                    <a:p>
                      <a:pPr>
                        <a:buNone/>
                      </a:pPr>
                      <a:r>
                        <a:rPr lang="zh-CN" altLang="en-US" dirty="0"/>
                        <a:t>米格列醇</a:t>
                      </a:r>
                    </a:p>
                  </a:txBody>
                  <a:tcPr/>
                </a:tc>
                <a:tc>
                  <a:txBody>
                    <a:bodyPr/>
                    <a:lstStyle/>
                    <a:p>
                      <a:pPr>
                        <a:buNone/>
                      </a:pPr>
                      <a:r>
                        <a:rPr lang="en-US" altLang="zh-CN" dirty="0">
                          <a:solidFill>
                            <a:srgbClr val="FF0000"/>
                          </a:solidFill>
                        </a:rPr>
                        <a:t>100mg </a:t>
                      </a:r>
                      <a:r>
                        <a:rPr lang="en-US" altLang="zh-CN" dirty="0" err="1">
                          <a:solidFill>
                            <a:srgbClr val="FF0000"/>
                          </a:solidFill>
                        </a:rPr>
                        <a:t>tid</a:t>
                      </a:r>
                      <a:endParaRPr lang="en-US" altLang="zh-CN"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t>一日</a:t>
                      </a:r>
                      <a:r>
                        <a:rPr lang="en-US" altLang="zh-CN" dirty="0"/>
                        <a:t>3</a:t>
                      </a:r>
                      <a:r>
                        <a:rPr lang="zh-CN" altLang="en-US" dirty="0"/>
                        <a:t>次</a:t>
                      </a:r>
                      <a:endParaRPr lang="en-US" altLang="zh-CN" dirty="0"/>
                    </a:p>
                  </a:txBody>
                  <a:tcPr/>
                </a:tc>
                <a:tc>
                  <a:txBody>
                    <a:bodyPr/>
                    <a:lstStyle/>
                    <a:p>
                      <a:pPr>
                        <a:buNone/>
                      </a:pPr>
                      <a:r>
                        <a:rPr lang="zh-CN" altLang="en-US" dirty="0"/>
                        <a:t>未确定</a:t>
                      </a:r>
                    </a:p>
                  </a:txBody>
                  <a:tcPr/>
                </a:tc>
                <a:tc>
                  <a:txBody>
                    <a:bodyPr/>
                    <a:lstStyle/>
                    <a:p>
                      <a:pPr>
                        <a:buNone/>
                      </a:pPr>
                      <a:r>
                        <a:rPr lang="zh-CN" altLang="en-US"/>
                        <a:t>慎用</a:t>
                      </a:r>
                    </a:p>
                  </a:txBody>
                  <a:tcPr/>
                </a:tc>
                <a:tc>
                  <a:txBody>
                    <a:bodyPr/>
                    <a:lstStyle/>
                    <a:p>
                      <a:pPr>
                        <a:buNone/>
                      </a:pPr>
                      <a:r>
                        <a:rPr lang="zh-CN" altLang="en-US"/>
                        <a:t>不推荐</a:t>
                      </a:r>
                    </a:p>
                  </a:txBody>
                  <a:tcPr/>
                </a:tc>
                <a:tc>
                  <a:txBody>
                    <a:bodyPr/>
                    <a:lstStyle/>
                    <a:p>
                      <a:pPr>
                        <a:buNone/>
                      </a:pPr>
                      <a:r>
                        <a:rPr lang="zh-CN" altLang="en-US" sz="1800" dirty="0">
                          <a:sym typeface="+mn-ea"/>
                        </a:rPr>
                        <a:t>无需调量</a:t>
                      </a:r>
                      <a:endParaRPr lang="zh-CN" altLang="en-US" dirty="0"/>
                    </a:p>
                  </a:txBody>
                  <a:tcPr/>
                </a:tc>
                <a:extLst>
                  <a:ext uri="{0D108BD9-81ED-4DB2-BD59-A6C34878D82A}">
                    <a16:rowId xmlns:a16="http://schemas.microsoft.com/office/drawing/2014/main" val="10003"/>
                  </a:ext>
                </a:extLst>
              </a:tr>
            </a:tbl>
          </a:graphicData>
        </a:graphic>
      </p:graphicFrame>
      <p:sp>
        <p:nvSpPr>
          <p:cNvPr id="6" name="矩形 5"/>
          <p:cNvSpPr/>
          <p:nvPr/>
        </p:nvSpPr>
        <p:spPr>
          <a:xfrm>
            <a:off x="1900734" y="4077072"/>
            <a:ext cx="8429684" cy="1754326"/>
          </a:xfrm>
          <a:prstGeom prst="rect">
            <a:avLst/>
          </a:prstGeom>
        </p:spPr>
        <p:txBody>
          <a:bodyPr wrap="square">
            <a:spAutoFit/>
          </a:bodyPr>
          <a:lstStyle/>
          <a:p>
            <a:pPr eaLnBrk="0" hangingPunct="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伏格列波糖在胃肠道内</a:t>
            </a:r>
            <a:r>
              <a:rPr lang="zh-CN" altLang="en-US" dirty="0">
                <a:solidFill>
                  <a:srgbClr val="C00000"/>
                </a:solidFill>
                <a:latin typeface="微软雅黑" panose="020B0503020204020204" pitchFamily="34" charset="-122"/>
                <a:ea typeface="微软雅黑" panose="020B0503020204020204" pitchFamily="34" charset="-122"/>
              </a:rPr>
              <a:t>几乎不吸收入血</a:t>
            </a:r>
            <a:r>
              <a:rPr lang="zh-CN" altLang="en-US" dirty="0">
                <a:latin typeface="微软雅黑" panose="020B0503020204020204" pitchFamily="34" charset="-122"/>
                <a:ea typeface="微软雅黑" panose="020B0503020204020204" pitchFamily="34" charset="-122"/>
              </a:rPr>
              <a:t>，不经肝代谢，主要以原形经肠道排泄， </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pPr>
            <a:r>
              <a:rPr lang="en-US" altLang="zh-CN" dirty="0">
                <a:latin typeface="微软雅黑" panose="020B0503020204020204" pitchFamily="34" charset="-122"/>
                <a:ea typeface="微软雅黑" panose="020B0503020204020204" pitchFamily="34" charset="-122"/>
              </a:rPr>
              <a:t>   </a:t>
            </a:r>
            <a:r>
              <a:rPr lang="zh-CN" altLang="en-US" dirty="0">
                <a:solidFill>
                  <a:srgbClr val="C00000"/>
                </a:solidFill>
                <a:latin typeface="微软雅黑" panose="020B0503020204020204" pitchFamily="34" charset="-122"/>
                <a:ea typeface="微软雅黑" panose="020B0503020204020204" pitchFamily="34" charset="-122"/>
              </a:rPr>
              <a:t>无药动学相关的药物相互作用</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阿卡波糖原型药物在肠道内极少（口服生物利用度为</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）被吸收，其在肠</a:t>
            </a:r>
            <a:endParaRPr lang="en-US" altLang="zh-CN" dirty="0">
              <a:latin typeface="微软雅黑" panose="020B0503020204020204" pitchFamily="34" charset="-122"/>
              <a:ea typeface="微软雅黑" panose="020B0503020204020204" pitchFamily="34" charset="-122"/>
            </a:endParaRPr>
          </a:p>
          <a:p>
            <a:pPr eaLnBrk="0" hangingPunct="0">
              <a:lnSpc>
                <a:spcPct val="150000"/>
              </a:lnSpc>
            </a:pP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道内的代谢产物</a:t>
            </a:r>
            <a:r>
              <a:rPr lang="en-US" altLang="zh-CN" dirty="0">
                <a:latin typeface="微软雅黑" panose="020B0503020204020204" pitchFamily="34" charset="-122"/>
                <a:ea typeface="微软雅黑" panose="020B0503020204020204" pitchFamily="34" charset="-122"/>
              </a:rPr>
              <a:t>35%</a:t>
            </a:r>
            <a:r>
              <a:rPr lang="zh-CN" altLang="en-US" dirty="0">
                <a:latin typeface="微软雅黑" panose="020B0503020204020204" pitchFamily="34" charset="-122"/>
                <a:ea typeface="微软雅黑" panose="020B0503020204020204" pitchFamily="34" charset="-122"/>
              </a:rPr>
              <a:t>吸收入血。</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1" y="204894"/>
            <a:ext cx="8001055" cy="597861"/>
          </a:xfrm>
        </p:spPr>
        <p:txBody>
          <a:bodyPr>
            <a:noAutofit/>
          </a:bodyPr>
          <a:lstStyle/>
          <a:p>
            <a:r>
              <a:rPr lang="zh-CN" altLang="en-US" sz="3200" b="1" dirty="0">
                <a:latin typeface="微软雅黑" pitchFamily="34" charset="-122"/>
                <a:ea typeface="微软雅黑" pitchFamily="34" charset="-122"/>
              </a:rPr>
              <a:t>阿卡波糖降糖机制：延缓碳水化合物的吸收</a:t>
            </a:r>
            <a:endParaRPr lang="zh-CN" altLang="en-US" sz="3200" dirty="0">
              <a:latin typeface="微软雅黑" pitchFamily="34" charset="-122"/>
              <a:ea typeface="微软雅黑" pitchFamily="34" charset="-122"/>
            </a:endParaRPr>
          </a:p>
        </p:txBody>
      </p:sp>
      <p:pic>
        <p:nvPicPr>
          <p:cNvPr id="12" name="Picture 14" descr="Resorptionsverzögerung Acarbose"/>
          <p:cNvPicPr>
            <a:picLocks noChangeAspect="1" noChangeArrowheads="1"/>
          </p:cNvPicPr>
          <p:nvPr/>
        </p:nvPicPr>
        <p:blipFill>
          <a:blip r:embed="rId2">
            <a:lum bright="18000"/>
          </a:blip>
          <a:srcRect l="65475" t="11555" b="39983"/>
          <a:stretch>
            <a:fillRect/>
          </a:stretch>
        </p:blipFill>
        <p:spPr bwMode="auto">
          <a:xfrm>
            <a:off x="7048501" y="1400176"/>
            <a:ext cx="2714625" cy="3730625"/>
          </a:xfrm>
          <a:prstGeom prst="rect">
            <a:avLst/>
          </a:prstGeom>
          <a:noFill/>
          <a:ln w="9525">
            <a:noFill/>
            <a:miter lim="800000"/>
            <a:headEnd/>
            <a:tailEnd/>
          </a:ln>
        </p:spPr>
      </p:pic>
      <p:pic>
        <p:nvPicPr>
          <p:cNvPr id="13" name="Picture 15" descr="Resorptionsverzögerung Acarbose"/>
          <p:cNvPicPr>
            <a:picLocks noChangeAspect="1" noChangeArrowheads="1"/>
          </p:cNvPicPr>
          <p:nvPr/>
        </p:nvPicPr>
        <p:blipFill>
          <a:blip r:embed="rId2">
            <a:lum bright="18000"/>
          </a:blip>
          <a:srcRect l="14285" t="11555" r="50000" b="39983"/>
          <a:stretch>
            <a:fillRect/>
          </a:stretch>
        </p:blipFill>
        <p:spPr bwMode="auto">
          <a:xfrm>
            <a:off x="2524125" y="1428751"/>
            <a:ext cx="2806700" cy="3730625"/>
          </a:xfrm>
          <a:prstGeom prst="rect">
            <a:avLst/>
          </a:prstGeom>
          <a:noFill/>
          <a:ln w="9525">
            <a:noFill/>
            <a:miter lim="800000"/>
            <a:headEnd/>
            <a:tailEnd/>
          </a:ln>
        </p:spPr>
      </p:pic>
      <p:sp>
        <p:nvSpPr>
          <p:cNvPr id="15" name="Text Box 31"/>
          <p:cNvSpPr txBox="1">
            <a:spLocks noChangeArrowheads="1"/>
          </p:cNvSpPr>
          <p:nvPr/>
        </p:nvSpPr>
        <p:spPr bwMode="auto">
          <a:xfrm>
            <a:off x="6810381" y="1357299"/>
            <a:ext cx="1500198" cy="320675"/>
          </a:xfrm>
          <a:prstGeom prst="rect">
            <a:avLst/>
          </a:prstGeom>
          <a:solidFill>
            <a:schemeClr val="accent1"/>
          </a:solidFill>
          <a:ln w="9525">
            <a:noFill/>
            <a:miter lim="800000"/>
            <a:headEnd/>
            <a:tailEnd/>
          </a:ln>
        </p:spPr>
        <p:txBody>
          <a:bodyPr wrap="square" anchor="ctr">
            <a:spAutoFit/>
          </a:bodyPr>
          <a:lstStyle/>
          <a:p>
            <a:pPr algn="ctr" eaLnBrk="0" hangingPunct="0"/>
            <a:r>
              <a:rPr lang="zh-CN" altLang="en-US" sz="1500" b="1" dirty="0">
                <a:solidFill>
                  <a:srgbClr val="FFFFFF"/>
                </a:solidFill>
                <a:ea typeface="黑体" pitchFamily="49" charset="-122"/>
              </a:rPr>
              <a:t>有阿卡波糖</a:t>
            </a:r>
            <a:endParaRPr lang="de-DE" altLang="en-US" sz="1500" b="1" dirty="0">
              <a:solidFill>
                <a:srgbClr val="FFFFFF"/>
              </a:solidFill>
              <a:ea typeface="黑体" pitchFamily="49" charset="-122"/>
            </a:endParaRPr>
          </a:p>
        </p:txBody>
      </p:sp>
      <p:sp>
        <p:nvSpPr>
          <p:cNvPr id="16" name="Rectangle 32"/>
          <p:cNvSpPr>
            <a:spLocks noChangeArrowheads="1"/>
          </p:cNvSpPr>
          <p:nvPr/>
        </p:nvSpPr>
        <p:spPr bwMode="auto">
          <a:xfrm>
            <a:off x="5524501" y="3786189"/>
            <a:ext cx="1590675" cy="1069975"/>
          </a:xfrm>
          <a:prstGeom prst="rect">
            <a:avLst/>
          </a:prstGeom>
          <a:noFill/>
          <a:ln w="9525">
            <a:noFill/>
            <a:miter lim="800000"/>
            <a:headEnd/>
            <a:tailEnd/>
          </a:ln>
        </p:spPr>
        <p:txBody>
          <a:bodyPr wrap="none" anchor="ctr"/>
          <a:lstStyle/>
          <a:p>
            <a:pPr algn="ctr"/>
            <a:endParaRPr lang="zh-CN" altLang="en-US">
              <a:ea typeface="黑体" pitchFamily="49" charset="-122"/>
            </a:endParaRPr>
          </a:p>
        </p:txBody>
      </p:sp>
      <p:sp>
        <p:nvSpPr>
          <p:cNvPr id="17" name="Text Box 34"/>
          <p:cNvSpPr txBox="1">
            <a:spLocks noChangeArrowheads="1"/>
          </p:cNvSpPr>
          <p:nvPr/>
        </p:nvSpPr>
        <p:spPr bwMode="auto">
          <a:xfrm>
            <a:off x="5641976" y="3922713"/>
            <a:ext cx="1724025" cy="304800"/>
          </a:xfrm>
          <a:prstGeom prst="rect">
            <a:avLst/>
          </a:prstGeom>
          <a:noFill/>
          <a:ln w="9525">
            <a:noFill/>
            <a:miter lim="800000"/>
            <a:headEnd/>
            <a:tailEnd/>
          </a:ln>
        </p:spPr>
        <p:txBody>
          <a:bodyPr>
            <a:spAutoFit/>
          </a:bodyPr>
          <a:lstStyle/>
          <a:p>
            <a:pPr algn="ctr"/>
            <a:r>
              <a:rPr lang="zh-CN" altLang="en-US" sz="1400">
                <a:solidFill>
                  <a:srgbClr val="333333"/>
                </a:solidFill>
                <a:ea typeface="黑体" pitchFamily="49" charset="-122"/>
              </a:rPr>
              <a:t>碳水化合物吸收</a:t>
            </a:r>
          </a:p>
        </p:txBody>
      </p:sp>
      <p:sp>
        <p:nvSpPr>
          <p:cNvPr id="18" name="Text Box 35"/>
          <p:cNvSpPr txBox="1">
            <a:spLocks noChangeArrowheads="1"/>
          </p:cNvSpPr>
          <p:nvPr/>
        </p:nvSpPr>
        <p:spPr bwMode="auto">
          <a:xfrm>
            <a:off x="5641976" y="3578225"/>
            <a:ext cx="1724025" cy="304800"/>
          </a:xfrm>
          <a:prstGeom prst="rect">
            <a:avLst/>
          </a:prstGeom>
          <a:noFill/>
          <a:ln w="9525">
            <a:noFill/>
            <a:miter lim="800000"/>
            <a:headEnd/>
            <a:tailEnd/>
          </a:ln>
        </p:spPr>
        <p:txBody>
          <a:bodyPr>
            <a:spAutoFit/>
          </a:bodyPr>
          <a:lstStyle/>
          <a:p>
            <a:pPr algn="ctr"/>
            <a:r>
              <a:rPr lang="zh-CN" altLang="en-US" sz="1400">
                <a:solidFill>
                  <a:srgbClr val="333333"/>
                </a:solidFill>
                <a:ea typeface="黑体" pitchFamily="49" charset="-122"/>
              </a:rPr>
              <a:t>碳水化合物</a:t>
            </a:r>
          </a:p>
        </p:txBody>
      </p:sp>
      <p:sp>
        <p:nvSpPr>
          <p:cNvPr id="20" name="Text Box 31"/>
          <p:cNvSpPr txBox="1">
            <a:spLocks noChangeArrowheads="1"/>
          </p:cNvSpPr>
          <p:nvPr/>
        </p:nvSpPr>
        <p:spPr bwMode="auto">
          <a:xfrm>
            <a:off x="2524100" y="1428737"/>
            <a:ext cx="1500198" cy="320675"/>
          </a:xfrm>
          <a:prstGeom prst="rect">
            <a:avLst/>
          </a:prstGeom>
          <a:solidFill>
            <a:schemeClr val="accent1"/>
          </a:solidFill>
          <a:ln w="9525">
            <a:noFill/>
            <a:miter lim="800000"/>
            <a:headEnd/>
            <a:tailEnd/>
          </a:ln>
        </p:spPr>
        <p:txBody>
          <a:bodyPr wrap="square" anchor="ctr">
            <a:spAutoFit/>
          </a:bodyPr>
          <a:lstStyle/>
          <a:p>
            <a:pPr algn="ctr" eaLnBrk="0" hangingPunct="0"/>
            <a:r>
              <a:rPr lang="zh-CN" altLang="en-US" sz="1500" b="1" dirty="0">
                <a:solidFill>
                  <a:srgbClr val="FFFFFF"/>
                </a:solidFill>
                <a:ea typeface="黑体" pitchFamily="49" charset="-122"/>
              </a:rPr>
              <a:t>没有阿卡波糖</a:t>
            </a:r>
            <a:endParaRPr lang="de-DE" altLang="en-US" sz="1500" b="1" dirty="0">
              <a:solidFill>
                <a:srgbClr val="FFFFFF"/>
              </a:solidFill>
              <a:ea typeface="黑体" pitchFamily="49"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b="1" dirty="0">
                <a:latin typeface="微软雅黑" panose="020B0503020204020204" pitchFamily="34" charset="-122"/>
                <a:ea typeface="微软雅黑" panose="020B0503020204020204" pitchFamily="34" charset="-122"/>
              </a:rPr>
              <a:t>α-</a:t>
            </a:r>
            <a:r>
              <a:rPr lang="zh-CN" altLang="en-US" sz="2800" b="1" dirty="0">
                <a:latin typeface="微软雅黑" panose="020B0503020204020204" pitchFamily="34" charset="-122"/>
                <a:ea typeface="微软雅黑" panose="020B0503020204020204" pitchFamily="34" charset="-122"/>
              </a:rPr>
              <a:t>糖苷酶抑制剂</a:t>
            </a:r>
          </a:p>
        </p:txBody>
      </p:sp>
      <p:sp>
        <p:nvSpPr>
          <p:cNvPr id="3" name="内容占位符 2"/>
          <p:cNvSpPr>
            <a:spLocks noGrp="1"/>
          </p:cNvSpPr>
          <p:nvPr>
            <p:ph idx="1"/>
          </p:nvPr>
        </p:nvSpPr>
        <p:spPr>
          <a:xfrm>
            <a:off x="2024034" y="1247876"/>
            <a:ext cx="8015316" cy="4845421"/>
          </a:xfrm>
        </p:spPr>
        <p:txBody>
          <a:bodyPr>
            <a:normAutofit/>
          </a:bodyPr>
          <a:lstStyle/>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不良反应</a:t>
            </a:r>
            <a:endParaRPr lang="en-US" altLang="zh-CN" sz="20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胃肠道：腹痛（</a:t>
            </a:r>
            <a:r>
              <a:rPr lang="en-US" altLang="zh-CN" sz="1600" dirty="0">
                <a:latin typeface="微软雅黑" pitchFamily="34" charset="-122"/>
                <a:ea typeface="微软雅黑" pitchFamily="34" charset="-122"/>
              </a:rPr>
              <a:t>19%</a:t>
            </a:r>
            <a:r>
              <a:rPr lang="zh-CN" altLang="en-US" sz="1600" dirty="0">
                <a:latin typeface="微软雅黑" pitchFamily="34" charset="-122"/>
                <a:ea typeface="微软雅黑" pitchFamily="34" charset="-122"/>
              </a:rPr>
              <a:t>）、腹泻（</a:t>
            </a:r>
            <a:r>
              <a:rPr lang="en-US" altLang="zh-CN" sz="1600" dirty="0">
                <a:latin typeface="微软雅黑" pitchFamily="34" charset="-122"/>
                <a:ea typeface="微软雅黑" pitchFamily="34" charset="-122"/>
              </a:rPr>
              <a:t>31%</a:t>
            </a:r>
            <a:r>
              <a:rPr lang="zh-CN" altLang="en-US" sz="1600" dirty="0">
                <a:latin typeface="微软雅黑" pitchFamily="34" charset="-122"/>
                <a:ea typeface="微软雅黑" pitchFamily="34" charset="-122"/>
              </a:rPr>
              <a:t>）、腹胀（</a:t>
            </a:r>
            <a:r>
              <a:rPr lang="en-US" altLang="zh-CN" sz="1600" dirty="0">
                <a:latin typeface="微软雅黑" pitchFamily="34" charset="-122"/>
                <a:ea typeface="微软雅黑" pitchFamily="34" charset="-122"/>
              </a:rPr>
              <a:t>74%</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禁忌</a:t>
            </a:r>
            <a:endParaRPr lang="en-US" altLang="zh-CN" sz="20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有明显消化和吸收障碍的慢性胃肠功能紊乱患者</a:t>
            </a:r>
            <a:endParaRPr lang="en-US" altLang="zh-CN" sz="16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患有肠胀气可能恶化的疾病如严重的疝气、肠梗阻、肠溃疡</a:t>
            </a:r>
            <a:endParaRPr lang="en-US" altLang="zh-CN" sz="1600" dirty="0">
              <a:latin typeface="微软雅黑" pitchFamily="34" charset="-122"/>
              <a:ea typeface="微软雅黑" pitchFamily="34" charset="-122"/>
            </a:endParaRPr>
          </a:p>
          <a:p>
            <a:pPr lvl="1">
              <a:lnSpc>
                <a:spcPct val="150000"/>
              </a:lnSpc>
              <a:spcBef>
                <a:spcPts val="0"/>
              </a:spcBef>
            </a:pPr>
            <a:r>
              <a:rPr lang="zh-CN" altLang="en-US" sz="1600" dirty="0">
                <a:latin typeface="微软雅黑" pitchFamily="34" charset="-122"/>
                <a:ea typeface="微软雅黑" pitchFamily="34" charset="-122"/>
              </a:rPr>
              <a:t>严重肾功能损害（肌酐清除率＜</a:t>
            </a:r>
            <a:r>
              <a:rPr lang="en-US" altLang="zh-CN" sz="1600" dirty="0">
                <a:latin typeface="微软雅黑" pitchFamily="34" charset="-122"/>
                <a:ea typeface="微软雅黑" pitchFamily="34" charset="-122"/>
              </a:rPr>
              <a:t>25ml/</a:t>
            </a:r>
            <a:r>
              <a:rPr lang="zh-CN" altLang="en-US" sz="1600" dirty="0">
                <a:latin typeface="微软雅黑" pitchFamily="34" charset="-122"/>
                <a:ea typeface="微软雅黑" pitchFamily="34" charset="-122"/>
              </a:rPr>
              <a:t>分钟）的患者禁用</a:t>
            </a:r>
            <a:endParaRPr lang="en-US" altLang="zh-CN" sz="16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latin typeface="微软雅黑" pitchFamily="34" charset="-122"/>
                <a:ea typeface="微软雅黑" pitchFamily="34" charset="-122"/>
              </a:rPr>
              <a:t>避免同时服用肠道吸附剂（活性炭）、消化酶类制剂</a:t>
            </a:r>
            <a:endParaRPr lang="en-US" altLang="zh-CN" sz="2000" dirty="0">
              <a:latin typeface="微软雅黑" pitchFamily="34" charset="-122"/>
              <a:ea typeface="微软雅黑" pitchFamily="34" charset="-122"/>
            </a:endParaRPr>
          </a:p>
          <a:p>
            <a:pPr>
              <a:lnSpc>
                <a:spcPct val="150000"/>
              </a:lnSpc>
              <a:spcBef>
                <a:spcPts val="0"/>
              </a:spcBef>
              <a:buFont typeface="Wingdings" panose="05000000000000000000" pitchFamily="2" charset="2"/>
              <a:buChar char="Ø"/>
            </a:pPr>
            <a:r>
              <a:rPr lang="zh-CN" altLang="en-US" sz="2000" dirty="0">
                <a:solidFill>
                  <a:srgbClr val="C00000"/>
                </a:solidFill>
                <a:latin typeface="微软雅黑" pitchFamily="34" charset="-122"/>
                <a:ea typeface="微软雅黑" pitchFamily="34" charset="-122"/>
              </a:rPr>
              <a:t>低血糖的纠正</a:t>
            </a:r>
            <a:endParaRPr lang="en-US" altLang="zh-CN" dirty="0">
              <a:solidFill>
                <a:srgbClr val="C00000"/>
              </a:solidFill>
            </a:endParaRPr>
          </a:p>
          <a:p>
            <a:pPr lvl="1">
              <a:lnSpc>
                <a:spcPct val="150000"/>
              </a:lnSpc>
              <a:spcBef>
                <a:spcPts val="0"/>
              </a:spcBef>
            </a:pPr>
            <a:r>
              <a:rPr lang="zh-CN" altLang="en-US" sz="1600" dirty="0">
                <a:latin typeface="微软雅黑" pitchFamily="34" charset="-122"/>
                <a:ea typeface="微软雅黑" pitchFamily="34" charset="-122"/>
              </a:rPr>
              <a:t>用</a:t>
            </a:r>
            <a:r>
              <a:rPr lang="en-US" altLang="zh-CN" sz="1600" dirty="0">
                <a:latin typeface="微软雅黑" pitchFamily="34" charset="-122"/>
                <a:ea typeface="微软雅黑" pitchFamily="34" charset="-122"/>
              </a:rPr>
              <a:t>α‑</a:t>
            </a:r>
            <a:r>
              <a:rPr lang="zh-CN" altLang="en-US" sz="1600" dirty="0">
                <a:latin typeface="微软雅黑" pitchFamily="34" charset="-122"/>
                <a:ea typeface="微软雅黑" pitchFamily="34" charset="-122"/>
              </a:rPr>
              <a:t>糖苷酶抑制剂的患者如果出现低血糖，治疗时需使用</a:t>
            </a:r>
            <a:r>
              <a:rPr lang="zh-CN" altLang="en-US" sz="1600" dirty="0">
                <a:solidFill>
                  <a:srgbClr val="C00000"/>
                </a:solidFill>
                <a:latin typeface="微软雅黑" pitchFamily="34" charset="-122"/>
                <a:ea typeface="微软雅黑" pitchFamily="34" charset="-122"/>
              </a:rPr>
              <a:t>葡萄糖或蜂蜜</a:t>
            </a:r>
            <a:r>
              <a:rPr lang="zh-CN" altLang="en-US" sz="1600" dirty="0">
                <a:latin typeface="微软雅黑" pitchFamily="34" charset="-122"/>
                <a:ea typeface="微软雅黑" pitchFamily="34" charset="-122"/>
              </a:rPr>
              <a:t>，而食用蔗糖或淀粉类食物纠正低血糖的效果差。</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582594"/>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TZDs</a:t>
            </a:r>
          </a:p>
        </p:txBody>
      </p:sp>
      <p:sp>
        <p:nvSpPr>
          <p:cNvPr id="31746" name="内容占位符 2"/>
          <p:cNvSpPr>
            <a:spLocks noGrp="1"/>
          </p:cNvSpPr>
          <p:nvPr>
            <p:ph idx="1"/>
          </p:nvPr>
        </p:nvSpPr>
        <p:spPr>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72</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型糖尿病、高血压、心衰</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吡格列酮 </a:t>
            </a:r>
            <a:r>
              <a:rPr lang="en-US" altLang="zh-CN" sz="2000" dirty="0">
                <a:latin typeface="微软雅黑" panose="020B0503020204020204" pitchFamily="34" charset="-122"/>
                <a:ea typeface="微软雅黑" panose="020B0503020204020204" pitchFamily="34" charset="-122"/>
              </a:rPr>
              <a:t>15mgx30/ 15mg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pic>
        <p:nvPicPr>
          <p:cNvPr id="5" name="图片 4" descr="timg (1).jpg"/>
          <p:cNvPicPr>
            <a:picLocks noChangeAspect="1"/>
          </p:cNvPicPr>
          <p:nvPr/>
        </p:nvPicPr>
        <p:blipFill>
          <a:blip r:embed="rId3"/>
          <a:stretch>
            <a:fillRect/>
          </a:stretch>
        </p:blipFill>
        <p:spPr>
          <a:xfrm>
            <a:off x="7810512" y="3286124"/>
            <a:ext cx="1857388" cy="247461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48" y="274638"/>
            <a:ext cx="7972452" cy="654032"/>
          </a:xfrm>
        </p:spPr>
        <p:txBody>
          <a:bodyPr>
            <a:normAutofit/>
          </a:bodyPr>
          <a:lstStyle/>
          <a:p>
            <a:pPr algn="l"/>
            <a:r>
              <a:rPr lang="zh-CN" altLang="en-US" sz="3200" b="1" dirty="0">
                <a:latin typeface="微软雅黑" panose="020B0503020204020204" pitchFamily="34" charset="-122"/>
                <a:ea typeface="微软雅黑" panose="020B0503020204020204" pitchFamily="34" charset="-122"/>
              </a:rPr>
              <a:t>噻唑烷二酮类（TZDs）药物</a:t>
            </a:r>
            <a:endParaRPr lang="zh-CN" altLang="en-US" sz="3200" dirty="0"/>
          </a:p>
        </p:txBody>
      </p:sp>
      <p:graphicFrame>
        <p:nvGraphicFramePr>
          <p:cNvPr id="5" name="内容占位符 4"/>
          <p:cNvGraphicFramePr>
            <a:graphicFrameLocks noGrp="1"/>
          </p:cNvGraphicFramePr>
          <p:nvPr>
            <p:ph idx="1"/>
          </p:nvPr>
        </p:nvGraphicFramePr>
        <p:xfrm>
          <a:off x="1952596" y="1357298"/>
          <a:ext cx="8429684" cy="2000264"/>
        </p:xfrm>
        <a:graphic>
          <a:graphicData uri="http://schemas.openxmlformats.org/drawingml/2006/table">
            <a:tbl>
              <a:tblPr firstRow="1" bandRow="1">
                <a:tableStyleId>{5C22544A-7EE6-4342-B048-85BDC9FD1C3A}</a:tableStyleId>
              </a:tblPr>
              <a:tblGrid>
                <a:gridCol w="1143008">
                  <a:extLst>
                    <a:ext uri="{9D8B030D-6E8A-4147-A177-3AD203B41FA5}">
                      <a16:colId xmlns:a16="http://schemas.microsoft.com/office/drawing/2014/main" val="20000"/>
                    </a:ext>
                  </a:extLst>
                </a:gridCol>
                <a:gridCol w="1214446">
                  <a:extLst>
                    <a:ext uri="{9D8B030D-6E8A-4147-A177-3AD203B41FA5}">
                      <a16:colId xmlns:a16="http://schemas.microsoft.com/office/drawing/2014/main" val="20001"/>
                    </a:ext>
                  </a:extLst>
                </a:gridCol>
                <a:gridCol w="1214446">
                  <a:extLst>
                    <a:ext uri="{9D8B030D-6E8A-4147-A177-3AD203B41FA5}">
                      <a16:colId xmlns:a16="http://schemas.microsoft.com/office/drawing/2014/main" val="20002"/>
                    </a:ext>
                  </a:extLst>
                </a:gridCol>
                <a:gridCol w="1000132">
                  <a:extLst>
                    <a:ext uri="{9D8B030D-6E8A-4147-A177-3AD203B41FA5}">
                      <a16:colId xmlns:a16="http://schemas.microsoft.com/office/drawing/2014/main" val="20003"/>
                    </a:ext>
                  </a:extLst>
                </a:gridCol>
                <a:gridCol w="785818">
                  <a:extLst>
                    <a:ext uri="{9D8B030D-6E8A-4147-A177-3AD203B41FA5}">
                      <a16:colId xmlns:a16="http://schemas.microsoft.com/office/drawing/2014/main" val="20004"/>
                    </a:ext>
                  </a:extLst>
                </a:gridCol>
                <a:gridCol w="1214446">
                  <a:extLst>
                    <a:ext uri="{9D8B030D-6E8A-4147-A177-3AD203B41FA5}">
                      <a16:colId xmlns:a16="http://schemas.microsoft.com/office/drawing/2014/main" val="20005"/>
                    </a:ext>
                  </a:extLst>
                </a:gridCol>
                <a:gridCol w="1857388">
                  <a:extLst>
                    <a:ext uri="{9D8B030D-6E8A-4147-A177-3AD203B41FA5}">
                      <a16:colId xmlns:a16="http://schemas.microsoft.com/office/drawing/2014/main" val="20006"/>
                    </a:ext>
                  </a:extLst>
                </a:gridCol>
              </a:tblGrid>
              <a:tr h="390525">
                <a:tc>
                  <a:txBody>
                    <a:bodyPr/>
                    <a:lstStyle/>
                    <a:p>
                      <a:pPr>
                        <a:buNone/>
                      </a:pPr>
                      <a:r>
                        <a:rPr lang="en-US" altLang="zh-CN" dirty="0">
                          <a:latin typeface="微软雅黑" pitchFamily="34" charset="-122"/>
                          <a:ea typeface="微软雅黑" pitchFamily="34" charset="-122"/>
                        </a:rPr>
                        <a:t>DRUG</a:t>
                      </a:r>
                    </a:p>
                  </a:txBody>
                  <a:tcPr/>
                </a:tc>
                <a:tc>
                  <a:txBody>
                    <a:bodyPr/>
                    <a:lstStyle/>
                    <a:p>
                      <a:pPr>
                        <a:buNone/>
                      </a:pPr>
                      <a:r>
                        <a:rPr lang="zh-CN" altLang="en-US" dirty="0">
                          <a:latin typeface="微软雅黑" pitchFamily="34" charset="-122"/>
                          <a:ea typeface="微软雅黑" pitchFamily="34" charset="-122"/>
                        </a:rPr>
                        <a:t>最大剂量</a:t>
                      </a:r>
                    </a:p>
                  </a:txBody>
                  <a:tcPr/>
                </a:tc>
                <a:tc>
                  <a:txBody>
                    <a:bodyPr/>
                    <a:lstStyle/>
                    <a:p>
                      <a:pPr>
                        <a:buNone/>
                      </a:pPr>
                      <a:r>
                        <a:rPr lang="zh-CN" altLang="en-US" dirty="0">
                          <a:latin typeface="微软雅黑" pitchFamily="34" charset="-122"/>
                          <a:ea typeface="微软雅黑" pitchFamily="34" charset="-122"/>
                        </a:rPr>
                        <a:t>用药频次</a:t>
                      </a:r>
                    </a:p>
                  </a:txBody>
                  <a:tcPr/>
                </a:tc>
                <a:tc>
                  <a:txBody>
                    <a:bodyPr/>
                    <a:lstStyle/>
                    <a:p>
                      <a:pPr>
                        <a:buNone/>
                      </a:pPr>
                      <a:r>
                        <a:rPr lang="zh-CN" altLang="en-US" dirty="0">
                          <a:latin typeface="微软雅黑" pitchFamily="34" charset="-122"/>
                          <a:ea typeface="微软雅黑" pitchFamily="34" charset="-122"/>
                        </a:rPr>
                        <a:t>儿童</a:t>
                      </a:r>
                    </a:p>
                  </a:txBody>
                  <a:tcPr/>
                </a:tc>
                <a:tc>
                  <a:txBody>
                    <a:bodyPr/>
                    <a:lstStyle/>
                    <a:p>
                      <a:pPr>
                        <a:buNone/>
                      </a:pPr>
                      <a:r>
                        <a:rPr lang="zh-CN" altLang="en-US">
                          <a:latin typeface="微软雅黑" pitchFamily="34" charset="-122"/>
                          <a:ea typeface="微软雅黑" pitchFamily="34" charset="-122"/>
                        </a:rPr>
                        <a:t>妊娠</a:t>
                      </a:r>
                    </a:p>
                  </a:txBody>
                  <a:tcPr/>
                </a:tc>
                <a:tc>
                  <a:txBody>
                    <a:bodyPr/>
                    <a:lstStyle/>
                    <a:p>
                      <a:pPr>
                        <a:buNone/>
                      </a:pPr>
                      <a:r>
                        <a:rPr lang="zh-CN" altLang="en-US">
                          <a:latin typeface="微软雅黑" pitchFamily="34" charset="-122"/>
                          <a:ea typeface="微软雅黑" pitchFamily="34" charset="-122"/>
                        </a:rPr>
                        <a:t>哺乳</a:t>
                      </a:r>
                    </a:p>
                  </a:txBody>
                  <a:tcPr/>
                </a:tc>
                <a:tc>
                  <a:txBody>
                    <a:bodyPr/>
                    <a:lstStyle/>
                    <a:p>
                      <a:pPr>
                        <a:buNone/>
                      </a:pPr>
                      <a:r>
                        <a:rPr lang="zh-CN" altLang="en-US">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823921">
                <a:tc>
                  <a:txBody>
                    <a:bodyPr/>
                    <a:lstStyle/>
                    <a:p>
                      <a:pPr>
                        <a:buNone/>
                      </a:pPr>
                      <a:r>
                        <a:rPr lang="zh-CN" altLang="en-US" dirty="0">
                          <a:latin typeface="微软雅黑" pitchFamily="34" charset="-122"/>
                          <a:ea typeface="微软雅黑" pitchFamily="34" charset="-122"/>
                        </a:rPr>
                        <a:t>吡格列酮</a:t>
                      </a:r>
                    </a:p>
                  </a:txBody>
                  <a:tcPr/>
                </a:tc>
                <a:tc>
                  <a:txBody>
                    <a:bodyPr/>
                    <a:lstStyle/>
                    <a:p>
                      <a:pPr>
                        <a:buNone/>
                      </a:pPr>
                      <a:r>
                        <a:rPr lang="en-US" altLang="zh-CN" dirty="0">
                          <a:latin typeface="微软雅黑" pitchFamily="34" charset="-122"/>
                          <a:ea typeface="微软雅黑" pitchFamily="34" charset="-122"/>
                        </a:rPr>
                        <a:t>45mg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每日一次</a:t>
                      </a:r>
                      <a:endParaRPr lang="en-US" altLang="zh-CN" dirty="0">
                        <a:latin typeface="微软雅黑" pitchFamily="34" charset="-122"/>
                        <a:ea typeface="微软雅黑" pitchFamily="34" charset="-122"/>
                      </a:endParaRPr>
                    </a:p>
                  </a:txBody>
                  <a:tcPr/>
                </a:tc>
                <a:tc>
                  <a:txBody>
                    <a:bodyPr/>
                    <a:lstStyle/>
                    <a:p>
                      <a:pPr>
                        <a:buNone/>
                      </a:pPr>
                      <a:r>
                        <a:rPr lang="zh-CN" sz="1800" dirty="0">
                          <a:latin typeface="微软雅黑" pitchFamily="34" charset="-122"/>
                          <a:ea typeface="微软雅黑" pitchFamily="34" charset="-122"/>
                          <a:sym typeface="+mn-ea"/>
                        </a:rPr>
                        <a:t>不推荐</a:t>
                      </a:r>
                      <a:endParaRPr 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禁用</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避免应用</a:t>
                      </a:r>
                      <a:endParaRPr lang="zh-CN" altLang="en-US">
                        <a:latin typeface="微软雅黑" pitchFamily="34" charset="-122"/>
                        <a:ea typeface="微软雅黑" pitchFamily="34" charset="-122"/>
                      </a:endParaRPr>
                    </a:p>
                  </a:txBody>
                  <a:tcPr/>
                </a:tc>
                <a:tc>
                  <a:txBody>
                    <a:bodyPr/>
                    <a:lstStyle/>
                    <a:p>
                      <a:pPr>
                        <a:buNone/>
                      </a:pPr>
                      <a:r>
                        <a:rPr lang="zh-CN" sz="1800">
                          <a:latin typeface="微软雅黑" pitchFamily="34" charset="-122"/>
                          <a:ea typeface="微软雅黑" pitchFamily="34" charset="-122"/>
                          <a:sym typeface="+mn-ea"/>
                        </a:rPr>
                        <a:t>谨慎给药，密切观察不良反应</a:t>
                      </a:r>
                    </a:p>
                  </a:txBody>
                  <a:tcPr/>
                </a:tc>
                <a:extLst>
                  <a:ext uri="{0D108BD9-81ED-4DB2-BD59-A6C34878D82A}">
                    <a16:rowId xmlns:a16="http://schemas.microsoft.com/office/drawing/2014/main" val="10001"/>
                  </a:ext>
                </a:extLst>
              </a:tr>
              <a:tr h="785818">
                <a:tc>
                  <a:txBody>
                    <a:bodyPr/>
                    <a:lstStyle/>
                    <a:p>
                      <a:pPr>
                        <a:buNone/>
                      </a:pPr>
                      <a:r>
                        <a:rPr lang="zh-CN" altLang="en-US" dirty="0">
                          <a:latin typeface="微软雅黑" pitchFamily="34" charset="-122"/>
                          <a:ea typeface="微软雅黑" pitchFamily="34" charset="-122"/>
                        </a:rPr>
                        <a:t>罗格列酮</a:t>
                      </a:r>
                    </a:p>
                  </a:txBody>
                  <a:tcPr/>
                </a:tc>
                <a:tc>
                  <a:txBody>
                    <a:bodyPr/>
                    <a:lstStyle/>
                    <a:p>
                      <a:pPr>
                        <a:buNone/>
                      </a:pPr>
                      <a:r>
                        <a:rPr lang="en-US" altLang="zh-CN" sz="1800" dirty="0">
                          <a:latin typeface="微软雅黑" pitchFamily="34" charset="-122"/>
                          <a:ea typeface="微软雅黑" pitchFamily="34" charset="-122"/>
                          <a:sym typeface="+mn-ea"/>
                        </a:rPr>
                        <a:t>8mg </a:t>
                      </a:r>
                      <a:r>
                        <a:rPr lang="en-US" altLang="zh-CN" sz="1800" dirty="0" err="1">
                          <a:latin typeface="微软雅黑" pitchFamily="34" charset="-122"/>
                          <a:ea typeface="微软雅黑" pitchFamily="34" charset="-122"/>
                          <a:sym typeface="+mn-ea"/>
                        </a:rPr>
                        <a:t>qd</a:t>
                      </a:r>
                      <a:endParaRPr lang="en-US" altLang="zh-CN"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微软雅黑" pitchFamily="34" charset="-122"/>
                        </a:rPr>
                        <a:t>每日一次</a:t>
                      </a:r>
                      <a:endParaRPr lang="en-US" altLang="zh-CN" dirty="0">
                        <a:latin typeface="微软雅黑" pitchFamily="34" charset="-122"/>
                        <a:ea typeface="微软雅黑" pitchFamily="34" charset="-122"/>
                      </a:endParaRPr>
                    </a:p>
                    <a:p>
                      <a:pPr>
                        <a:buNone/>
                      </a:pPr>
                      <a:endParaRPr lang="en-US" altLang="zh-CN" dirty="0">
                        <a:latin typeface="微软雅黑" pitchFamily="34" charset="-122"/>
                        <a:ea typeface="微软雅黑" pitchFamily="34" charset="-122"/>
                      </a:endParaRPr>
                    </a:p>
                  </a:txBody>
                  <a:tcPr/>
                </a:tc>
                <a:tc>
                  <a:txBody>
                    <a:bodyPr/>
                    <a:lstStyle/>
                    <a:p>
                      <a:pPr>
                        <a:buNone/>
                      </a:pPr>
                      <a:r>
                        <a:rPr lang="zh-CN" sz="1800" dirty="0">
                          <a:latin typeface="微软雅黑" pitchFamily="34" charset="-122"/>
                          <a:ea typeface="微软雅黑" pitchFamily="34" charset="-122"/>
                          <a:sym typeface="+mn-ea"/>
                        </a:rPr>
                        <a:t>不推荐</a:t>
                      </a:r>
                      <a:endParaRPr lang="zh-CN"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不宜使用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solidFill>
                            <a:srgbClr val="C00000"/>
                          </a:solidFill>
                          <a:latin typeface="微软雅黑" pitchFamily="34" charset="-122"/>
                          <a:ea typeface="微软雅黑" pitchFamily="34" charset="-122"/>
                          <a:sym typeface="+mn-ea"/>
                        </a:rPr>
                        <a:t>无需调量</a:t>
                      </a:r>
                      <a:endParaRPr lang="zh-CN" altLang="en-US" dirty="0">
                        <a:solidFill>
                          <a:srgbClr val="C00000"/>
                        </a:solidFill>
                        <a:latin typeface="微软雅黑" pitchFamily="34" charset="-122"/>
                        <a:ea typeface="微软雅黑" pitchFamily="34" charset="-122"/>
                      </a:endParaRPr>
                    </a:p>
                  </a:txBody>
                  <a:tcPr/>
                </a:tc>
                <a:extLst>
                  <a:ext uri="{0D108BD9-81ED-4DB2-BD59-A6C34878D82A}">
                    <a16:rowId xmlns:a16="http://schemas.microsoft.com/office/drawing/2014/main" val="10002"/>
                  </a:ext>
                </a:extLst>
              </a:tr>
            </a:tbl>
          </a:graphicData>
        </a:graphic>
      </p:graphicFrame>
      <p:sp>
        <p:nvSpPr>
          <p:cNvPr id="6" name="内容占位符 2"/>
          <p:cNvSpPr txBox="1">
            <a:spLocks/>
          </p:cNvSpPr>
          <p:nvPr/>
        </p:nvSpPr>
        <p:spPr>
          <a:xfrm>
            <a:off x="1881158" y="3500438"/>
            <a:ext cx="8501122" cy="2955912"/>
          </a:xfrm>
          <a:prstGeom prst="rect">
            <a:avLst/>
          </a:prstGeom>
          <a:noFill/>
          <a:ln w="9525">
            <a:noFill/>
          </a:ln>
        </p:spPr>
        <p:txBody>
          <a:bodyPr anchor="t"/>
          <a:lstStyle/>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增加靶细胞对胰岛素的敏感性</a:t>
            </a: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单用时不导致低血糖，但与胰岛素或促胰岛素分泌剂联用时可增加发生低血糖的风险</a:t>
            </a:r>
            <a:endParaRPr lang="en-US" altLang="zh-CN" sz="2000" dirty="0">
              <a:latin typeface="微软雅黑" pitchFamily="34" charset="-122"/>
              <a:ea typeface="微软雅黑" pitchFamily="34" charset="-122"/>
            </a:endParaRP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体重增加和水肿，在与胰岛素联合使用时更加明显 </a:t>
            </a:r>
            <a:endParaRPr lang="en-US" altLang="zh-CN" sz="2000" dirty="0">
              <a:latin typeface="微软雅黑" pitchFamily="34" charset="-122"/>
              <a:ea typeface="微软雅黑" pitchFamily="34" charset="-122"/>
            </a:endParaRPr>
          </a:p>
          <a:p>
            <a:pPr marL="342900" indent="-342900" eaLnBrk="0" fontAlgn="base" hangingPunct="0">
              <a:lnSpc>
                <a:spcPts val="2600"/>
              </a:lnSpc>
              <a:spcBef>
                <a:spcPts val="1200"/>
              </a:spcBef>
              <a:spcAft>
                <a:spcPct val="0"/>
              </a:spcAft>
              <a:buFont typeface="Arial" panose="020B0604020202020204" pitchFamily="34" charset="0"/>
              <a:buChar char="•"/>
              <a:defRPr/>
            </a:pPr>
            <a:r>
              <a:rPr lang="zh-CN" altLang="en-US" sz="2000" dirty="0">
                <a:latin typeface="微软雅黑" pitchFamily="34" charset="-122"/>
                <a:ea typeface="微软雅黑" pitchFamily="34" charset="-122"/>
              </a:rPr>
              <a:t>与骨折和心衰风险增加相关。在有心衰（纽约心衰分级</a:t>
            </a:r>
            <a:r>
              <a:rPr lang="en-US" altLang="zh-CN" sz="2000" dirty="0">
                <a:latin typeface="微软雅黑" pitchFamily="34" charset="-122"/>
                <a:ea typeface="微软雅黑" pitchFamily="34" charset="-122"/>
              </a:rPr>
              <a:t>III</a:t>
            </a:r>
            <a:r>
              <a:rPr lang="zh-CN" altLang="en-US" sz="2000" dirty="0">
                <a:latin typeface="微软雅黑" pitchFamily="34" charset="-122"/>
                <a:ea typeface="微软雅黑" pitchFamily="34" charset="-122"/>
              </a:rPr>
              <a:t>级以上）的患者、有活动性肝病或转氨酶增高超过正常上限</a:t>
            </a:r>
            <a:r>
              <a:rPr lang="en-US" altLang="zh-CN" sz="2000" dirty="0">
                <a:latin typeface="微软雅黑" pitchFamily="34" charset="-122"/>
                <a:ea typeface="微软雅黑" pitchFamily="34" charset="-122"/>
              </a:rPr>
              <a:t>2.5</a:t>
            </a:r>
            <a:r>
              <a:rPr lang="zh-CN" altLang="en-US" sz="2000" dirty="0">
                <a:latin typeface="微软雅黑" pitchFamily="34" charset="-122"/>
                <a:ea typeface="微软雅黑" pitchFamily="34" charset="-122"/>
              </a:rPr>
              <a:t>倍的患者、以及有严重骨质疏松和骨折病史的患者中应禁用本类药物</a:t>
            </a:r>
          </a:p>
          <a:p>
            <a:pPr marL="342900" indent="-342900" eaLnBrk="0" fontAlgn="base" hangingPunct="0">
              <a:lnSpc>
                <a:spcPct val="140000"/>
              </a:lnSpc>
              <a:spcBef>
                <a:spcPts val="1200"/>
              </a:spcBef>
              <a:spcAft>
                <a:spcPct val="0"/>
              </a:spcAft>
              <a:buFont typeface="Arial" panose="020B0604020202020204" pitchFamily="34" charset="0"/>
              <a:buChar char="•"/>
              <a:defRPr/>
            </a:pPr>
            <a:endParaRPr lang="zh-CN" altLang="en-US" sz="2000" dirty="0">
              <a:latin typeface="Arial" pitchFamily="34" charset="0"/>
              <a:ea typeface="宋体" pitchFamily="2" charset="-122"/>
            </a:endParaRP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75772" y="188641"/>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TZDs</a:t>
            </a:r>
          </a:p>
        </p:txBody>
      </p:sp>
      <p:sp>
        <p:nvSpPr>
          <p:cNvPr id="31746" name="内容占位符 2"/>
          <p:cNvSpPr>
            <a:spLocks noGrp="1"/>
          </p:cNvSpPr>
          <p:nvPr>
            <p:ph idx="1"/>
          </p:nvPr>
        </p:nvSpPr>
        <p:spPr>
          <a:xfrm>
            <a:off x="2175747" y="1340769"/>
            <a:ext cx="8229600" cy="4554551"/>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62</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r>
              <a:rPr lang="zh-CN" altLang="en-US" sz="2000" b="1" dirty="0">
                <a:solidFill>
                  <a:srgbClr val="C00000"/>
                </a:solidFill>
                <a:latin typeface="微软雅黑" panose="020B0503020204020204" pitchFamily="34" charset="-122"/>
                <a:ea typeface="微软雅黑" panose="020B0503020204020204" pitchFamily="34" charset="-122"/>
              </a:rPr>
              <a:t>心衰</a:t>
            </a:r>
            <a:endParaRPr lang="en-US" altLang="zh-CN" sz="20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吡格列酮 </a:t>
            </a:r>
            <a:r>
              <a:rPr lang="en-US" altLang="zh-CN" sz="2000" dirty="0">
                <a:latin typeface="微软雅黑" panose="020B0503020204020204" pitchFamily="34" charset="-122"/>
                <a:ea typeface="微软雅黑" panose="020B0503020204020204" pitchFamily="34" charset="-122"/>
              </a:rPr>
              <a:t>15mgx30/ 15mg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氯沙坦片 </a:t>
            </a:r>
            <a:r>
              <a:rPr lang="en-US" altLang="zh-CN" sz="2000" dirty="0">
                <a:latin typeface="微软雅黑" panose="020B0503020204020204" pitchFamily="34" charset="-122"/>
                <a:ea typeface="微软雅黑" panose="020B0503020204020204" pitchFamily="34" charset="-122"/>
              </a:rPr>
              <a:t>75mgx28/  75mg qd</a:t>
            </a:r>
          </a:p>
          <a:p>
            <a:pPr lvl="1">
              <a:lnSpc>
                <a:spcPct val="150000"/>
              </a:lnSpc>
            </a:pPr>
            <a:r>
              <a:rPr lang="zh-CN" altLang="en-US" sz="2000" dirty="0">
                <a:latin typeface="微软雅黑" panose="020B0503020204020204" pitchFamily="34" charset="-122"/>
                <a:ea typeface="微软雅黑" panose="020B0503020204020204" pitchFamily="34" charset="-122"/>
              </a:rPr>
              <a:t>地高辛片 </a:t>
            </a:r>
            <a:r>
              <a:rPr lang="en-US" altLang="zh-CN" sz="2000" dirty="0">
                <a:latin typeface="微软雅黑" panose="020B0503020204020204" pitchFamily="34" charset="-122"/>
                <a:ea typeface="微软雅黑" panose="020B0503020204020204" pitchFamily="34" charset="-122"/>
              </a:rPr>
              <a:t>0.25mgx30/  0.125mg qd</a:t>
            </a:r>
          </a:p>
          <a:p>
            <a:endParaRPr lang="zh-CN" altLang="en-US" sz="2000" dirty="0">
              <a:latin typeface="微软雅黑" panose="020B0503020204020204" pitchFamily="34" charset="-122"/>
              <a:ea typeface="微软雅黑" panose="020B0503020204020204" pitchFamily="34" charset="-122"/>
            </a:endParaRPr>
          </a:p>
        </p:txBody>
      </p:sp>
      <p:sp>
        <p:nvSpPr>
          <p:cNvPr id="6" name="爆炸形 1 5"/>
          <p:cNvSpPr/>
          <p:nvPr/>
        </p:nvSpPr>
        <p:spPr>
          <a:xfrm>
            <a:off x="7381884" y="4286256"/>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2000" b="1" dirty="0">
                <a:solidFill>
                  <a:srgbClr val="C00000"/>
                </a:solidFill>
                <a:latin typeface="微软雅黑" pitchFamily="34" charset="-122"/>
                <a:ea typeface="微软雅黑" pitchFamily="34" charset="-122"/>
              </a:rPr>
              <a:t>  问题处方</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166911" y="115888"/>
            <a:ext cx="8501091" cy="792162"/>
          </a:xfrm>
          <a:noFill/>
        </p:spPr>
        <p:txBody>
          <a:bodyPr anchor="b">
            <a:normAutofit fontScale="90000"/>
          </a:bodyPr>
          <a:lstStyle/>
          <a:p>
            <a:r>
              <a:rPr lang="zh-CN" altLang="en-US" sz="3200" b="1" dirty="0">
                <a:latin typeface="微软雅黑" panose="020B0503020204020204" pitchFamily="34" charset="-122"/>
                <a:ea typeface="微软雅黑" panose="020B0503020204020204" pitchFamily="34" charset="-122"/>
              </a:rPr>
              <a:t>二肽基肽酶</a:t>
            </a:r>
            <a:r>
              <a:rPr lang="en-US" altLang="zh-CN" sz="3200" b="1" dirty="0">
                <a:latin typeface="微软雅黑" panose="020B0503020204020204" pitchFamily="34" charset="-122"/>
                <a:ea typeface="微软雅黑" panose="020B0503020204020204" pitchFamily="34" charset="-122"/>
              </a:rPr>
              <a:t>IV </a:t>
            </a:r>
            <a:r>
              <a:rPr lang="zh-CN" altLang="en-US" sz="3200" b="1" dirty="0">
                <a:latin typeface="微软雅黑" panose="020B0503020204020204" pitchFamily="34" charset="-122"/>
                <a:ea typeface="微软雅黑" panose="020B0503020204020204" pitchFamily="34" charset="-122"/>
              </a:rPr>
              <a:t>（</a:t>
            </a:r>
            <a:r>
              <a:rPr lang="en-US" altLang="zh-CN" sz="3200" b="1" dirty="0">
                <a:latin typeface="微软雅黑" panose="020B0503020204020204" pitchFamily="34" charset="-122"/>
                <a:ea typeface="微软雅黑" panose="020B0503020204020204" pitchFamily="34" charset="-122"/>
              </a:rPr>
              <a:t>DPP-4</a:t>
            </a:r>
            <a:r>
              <a:rPr lang="zh-CN" altLang="en-US" sz="3200" b="1" dirty="0">
                <a:latin typeface="微软雅黑" panose="020B0503020204020204" pitchFamily="34" charset="-122"/>
                <a:ea typeface="微软雅黑" panose="020B0503020204020204" pitchFamily="34" charset="-122"/>
              </a:rPr>
              <a:t>）抑制剂在中国的审批情况</a:t>
            </a:r>
          </a:p>
        </p:txBody>
      </p:sp>
      <p:sp>
        <p:nvSpPr>
          <p:cNvPr id="44089" name="Rectangle 57"/>
          <p:cNvSpPr>
            <a:spLocks noChangeArrowheads="1"/>
          </p:cNvSpPr>
          <p:nvPr/>
        </p:nvSpPr>
        <p:spPr bwMode="auto">
          <a:xfrm>
            <a:off x="2310445" y="6572817"/>
            <a:ext cx="3317063" cy="2851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zh-CN" sz="1200" dirty="0">
                <a:latin typeface="Times New Roman" pitchFamily="18" charset="0"/>
                <a:cs typeface="Arial" pitchFamily="34" charset="0"/>
              </a:rPr>
              <a:t>Diabetes, Obesity and Metabolism 13: 7–18, 2011.</a:t>
            </a:r>
          </a:p>
        </p:txBody>
      </p:sp>
      <p:graphicFrame>
        <p:nvGraphicFramePr>
          <p:cNvPr id="5" name="Group 3"/>
          <p:cNvGraphicFramePr>
            <a:graphicFrameLocks noGrp="1"/>
          </p:cNvGraphicFramePr>
          <p:nvPr>
            <p:ph idx="4294967295"/>
            <p:extLst>
              <p:ext uri="{D42A27DB-BD31-4B8C-83A1-F6EECF244321}">
                <p14:modId xmlns:p14="http://schemas.microsoft.com/office/powerpoint/2010/main" val="4211981835"/>
              </p:ext>
            </p:extLst>
          </p:nvPr>
        </p:nvGraphicFramePr>
        <p:xfrm>
          <a:off x="2095472" y="1357298"/>
          <a:ext cx="8229600" cy="4572032"/>
        </p:xfrm>
        <a:graphic>
          <a:graphicData uri="http://schemas.openxmlformats.org/drawingml/2006/table">
            <a:tbl>
              <a:tblPr/>
              <a:tblGrid>
                <a:gridCol w="1471594">
                  <a:extLst>
                    <a:ext uri="{9D8B030D-6E8A-4147-A177-3AD203B41FA5}">
                      <a16:colId xmlns:a16="http://schemas.microsoft.com/office/drawing/2014/main" val="20000"/>
                    </a:ext>
                  </a:extLst>
                </a:gridCol>
                <a:gridCol w="1285884">
                  <a:extLst>
                    <a:ext uri="{9D8B030D-6E8A-4147-A177-3AD203B41FA5}">
                      <a16:colId xmlns:a16="http://schemas.microsoft.com/office/drawing/2014/main" val="20001"/>
                    </a:ext>
                  </a:extLst>
                </a:gridCol>
                <a:gridCol w="1531082">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gridCol w="1996824">
                  <a:extLst>
                    <a:ext uri="{9D8B030D-6E8A-4147-A177-3AD203B41FA5}">
                      <a16:colId xmlns:a16="http://schemas.microsoft.com/office/drawing/2014/main" val="20004"/>
                    </a:ext>
                  </a:extLst>
                </a:gridCol>
              </a:tblGrid>
              <a:tr h="6514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通用名</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（英文）</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商品名</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（英文）</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dirty="0">
                          <a:ln>
                            <a:noFill/>
                          </a:ln>
                          <a:solidFill>
                            <a:srgbClr val="000000"/>
                          </a:solidFill>
                          <a:effectLst/>
                          <a:latin typeface="微软雅黑" pitchFamily="34" charset="-122"/>
                          <a:ea typeface="微软雅黑" pitchFamily="34" charset="-122"/>
                        </a:rPr>
                        <a:t>生产厂家</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600" b="0" i="0" u="none" strike="noStrike" cap="none" normalizeH="0" baseline="0" dirty="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CFDA</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批准审批时间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0214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西格列汀</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rgbClr val="000000"/>
                          </a:solidFill>
                          <a:effectLst/>
                          <a:latin typeface="微软雅黑" pitchFamily="34" charset="-122"/>
                          <a:ea typeface="微软雅黑" pitchFamily="34" charset="-122"/>
                        </a:rPr>
                        <a:t>Januvia</a:t>
                      </a:r>
                      <a:endParaRPr kumimoji="0" lang="en-US" sz="1600" b="0" i="0" u="none" strike="noStrike" cap="none" normalizeH="0" baseline="0" dirty="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捷诺维</a:t>
                      </a:r>
                      <a:r>
                        <a:rPr kumimoji="0" lang="en-US" sz="1600" b="0" i="0" u="none" strike="noStrike" cap="none" normalizeH="0" baseline="0">
                          <a:ln>
                            <a:noFill/>
                          </a:ln>
                          <a:solidFill>
                            <a:srgbClr val="000000"/>
                          </a:solidFill>
                          <a:effectLst/>
                          <a:latin typeface="微软雅黑" pitchFamily="34" charset="-122"/>
                          <a:ea typeface="微软雅黑" pitchFamily="34" charset="-122"/>
                        </a:rPr>
                        <a:t>Sitagliptin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默沙东</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2006</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年在美国上市</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2009</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7778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维格列汀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vildagliptin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佳维乐</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Galvus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诺华</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2007</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年欧盟批准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8400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沙格列汀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Saxagliptin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安立泽</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Onglyza</a:t>
                      </a:r>
                      <a:endParaRPr kumimoji="0" lang="zh-CN" alt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zh-CN" altLang="en-US" sz="1600" b="0" i="0" u="none" strike="noStrike" cap="none" normalizeH="0" baseline="0">
                        <a:ln>
                          <a:noFill/>
                        </a:ln>
                        <a:solidFill>
                          <a:srgbClr val="000000"/>
                        </a:solidFill>
                        <a:effectLst/>
                        <a:latin typeface="微软雅黑" pitchFamily="34" charset="-122"/>
                        <a:ea typeface="微软雅黑" pitchFamily="34" charset="-122"/>
                      </a:endParaRP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百时美施贵宝</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2010</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7162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利格列汀</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Linagliptin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欧唐宁</a:t>
                      </a:r>
                      <a:endParaRPr kumimoji="0" lang="en-US" sz="1600" b="0" i="0" u="none" strike="noStrike" cap="none" normalizeH="0" baseline="0">
                        <a:ln>
                          <a:noFill/>
                        </a:ln>
                        <a:solidFill>
                          <a:srgbClr val="000000"/>
                        </a:solidFill>
                        <a:effectLst/>
                        <a:latin typeface="微软雅黑" pitchFamily="34" charset="-122"/>
                        <a:ea typeface="微软雅黑" pitchFamily="34" charset="-122"/>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Tradjenta</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勃林格殷格翰和礼来</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2011</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2012</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78431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阿格列汀</a:t>
                      </a:r>
                      <a:r>
                        <a:rPr kumimoji="0" lang="en-US" sz="1600" b="0" i="0" u="none" strike="noStrike" cap="none" normalizeH="0" baseline="0">
                          <a:ln>
                            <a:noFill/>
                          </a:ln>
                          <a:solidFill>
                            <a:srgbClr val="000000"/>
                          </a:solidFill>
                          <a:effectLst/>
                          <a:latin typeface="微软雅黑" pitchFamily="34" charset="-122"/>
                          <a:ea typeface="微软雅黑" pitchFamily="34" charset="-122"/>
                        </a:rPr>
                        <a:t/>
                      </a:r>
                      <a:br>
                        <a:rPr kumimoji="0" lang="en-US" sz="1600" b="0" i="0" u="none" strike="noStrike" cap="none" normalizeH="0" baseline="0">
                          <a:ln>
                            <a:noFill/>
                          </a:ln>
                          <a:solidFill>
                            <a:srgbClr val="000000"/>
                          </a:solidFill>
                          <a:effectLst/>
                          <a:latin typeface="微软雅黑" pitchFamily="34" charset="-122"/>
                          <a:ea typeface="微软雅黑" pitchFamily="34" charset="-122"/>
                        </a:rPr>
                      </a:br>
                      <a:r>
                        <a:rPr kumimoji="0" lang="en-US" sz="1600" b="0" i="0" u="none" strike="noStrike" cap="none" normalizeH="0" baseline="0">
                          <a:ln>
                            <a:noFill/>
                          </a:ln>
                          <a:solidFill>
                            <a:srgbClr val="000000"/>
                          </a:solidFill>
                          <a:effectLst/>
                          <a:latin typeface="微软雅黑" pitchFamily="34" charset="-122"/>
                          <a:ea typeface="微软雅黑" pitchFamily="34" charset="-122"/>
                        </a:rPr>
                        <a:t>Alogliptin</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尼欣那</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600" b="0" i="0" u="none" strike="noStrike" cap="none" normalizeH="0" baseline="0">
                          <a:ln>
                            <a:noFill/>
                          </a:ln>
                          <a:solidFill>
                            <a:srgbClr val="000000"/>
                          </a:solidFill>
                          <a:effectLst/>
                          <a:latin typeface="微软雅黑" pitchFamily="34" charset="-122"/>
                          <a:ea typeface="微软雅黑" pitchFamily="34" charset="-122"/>
                        </a:rPr>
                        <a:t>武田</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rgbClr val="000000"/>
                          </a:solidFill>
                          <a:effectLst/>
                          <a:latin typeface="微软雅黑" pitchFamily="34" charset="-122"/>
                          <a:ea typeface="微软雅黑" pitchFamily="34" charset="-122"/>
                        </a:rPr>
                        <a:t>2013</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a:ln>
                            <a:noFill/>
                          </a:ln>
                          <a:solidFill>
                            <a:srgbClr val="000000"/>
                          </a:solidFill>
                          <a:effectLst/>
                          <a:latin typeface="微软雅黑" pitchFamily="34" charset="-122"/>
                          <a:ea typeface="微软雅黑" pitchFamily="34" charset="-122"/>
                        </a:rPr>
                        <a:t>1</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月</a:t>
                      </a:r>
                      <a:r>
                        <a:rPr kumimoji="0" lang="en-US" sz="1600" b="0" i="0" u="none" strike="noStrike" cap="none" normalizeH="0" baseline="0">
                          <a:ln>
                            <a:noFill/>
                          </a:ln>
                          <a:solidFill>
                            <a:srgbClr val="000000"/>
                          </a:solidFill>
                          <a:effectLst/>
                          <a:latin typeface="微软雅黑" pitchFamily="34" charset="-122"/>
                          <a:ea typeface="微软雅黑" pitchFamily="34" charset="-122"/>
                        </a:rPr>
                        <a:t>FDA</a:t>
                      </a:r>
                      <a:r>
                        <a:rPr kumimoji="0" lang="zh-CN" altLang="en-US" sz="1600" b="0" i="0" u="none" strike="noStrike" cap="none" normalizeH="0" baseline="0">
                          <a:ln>
                            <a:noFill/>
                          </a:ln>
                          <a:solidFill>
                            <a:srgbClr val="000000"/>
                          </a:solidFill>
                          <a:effectLst/>
                          <a:latin typeface="微软雅黑" pitchFamily="34" charset="-122"/>
                          <a:ea typeface="微软雅黑" pitchFamily="34" charset="-122"/>
                        </a:rPr>
                        <a:t>批准</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微软雅黑" pitchFamily="34" charset="-122"/>
                          <a:ea typeface="微软雅黑" pitchFamily="34" charset="-122"/>
                        </a:rPr>
                        <a:t>2013</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年</a:t>
                      </a:r>
                      <a:r>
                        <a:rPr kumimoji="0" lang="en-US" sz="1600" b="0" i="0" u="none" strike="noStrike" cap="none" normalizeH="0" baseline="0" dirty="0">
                          <a:ln>
                            <a:noFill/>
                          </a:ln>
                          <a:solidFill>
                            <a:srgbClr val="000000"/>
                          </a:solidFill>
                          <a:effectLst/>
                          <a:latin typeface="微软雅黑" pitchFamily="34" charset="-122"/>
                          <a:ea typeface="微软雅黑" pitchFamily="34" charset="-122"/>
                        </a:rPr>
                        <a:t>7</a:t>
                      </a:r>
                      <a:r>
                        <a:rPr kumimoji="0" lang="zh-CN" altLang="en-US" sz="1600" b="0" i="0" u="none" strike="noStrike" cap="none" normalizeH="0" baseline="0" dirty="0">
                          <a:ln>
                            <a:noFill/>
                          </a:ln>
                          <a:solidFill>
                            <a:srgbClr val="000000"/>
                          </a:solidFill>
                          <a:effectLst/>
                          <a:latin typeface="微软雅黑" pitchFamily="34" charset="-122"/>
                          <a:ea typeface="微软雅黑" pitchFamily="34" charset="-122"/>
                        </a:rPr>
                        <a:t>月</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bl>
          </a:graphicData>
        </a:graphic>
      </p:graphicFrame>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r>
              <a:rPr lang="en-US" altLang="zh-CN" sz="3200" b="1" dirty="0">
                <a:latin typeface="微软雅黑" pitchFamily="34" charset="-122"/>
                <a:ea typeface="微软雅黑" pitchFamily="34" charset="-122"/>
              </a:rPr>
              <a:t>DPP-4</a:t>
            </a:r>
            <a:r>
              <a:rPr lang="zh-CN" altLang="en-US" sz="3200" b="1" dirty="0">
                <a:latin typeface="微软雅黑" pitchFamily="34" charset="-122"/>
                <a:ea typeface="微软雅黑" pitchFamily="34" charset="-122"/>
              </a:rPr>
              <a:t>抑制剂在指南中的地位</a:t>
            </a:r>
          </a:p>
        </p:txBody>
      </p:sp>
      <p:sp>
        <p:nvSpPr>
          <p:cNvPr id="31746" name="内容占位符 2"/>
          <p:cNvSpPr>
            <a:spLocks noGrp="1"/>
          </p:cNvSpPr>
          <p:nvPr>
            <p:ph idx="1"/>
          </p:nvPr>
        </p:nvSpPr>
        <p:spPr>
          <a:xfrm>
            <a:off x="2063552" y="980728"/>
            <a:ext cx="8229600" cy="5184576"/>
          </a:xfrm>
          <a:ln/>
        </p:spPr>
        <p:txBody>
          <a:bodyPr vert="horz" wrap="square" lIns="91440" tIns="45720" rIns="91440" bIns="45720" rtlCol="0" anchor="t">
            <a:normAutofit fontScale="92500"/>
          </a:bodyPr>
          <a:lstStyle/>
          <a:p>
            <a:pPr>
              <a:lnSpc>
                <a:spcPct val="150000"/>
              </a:lnSpc>
              <a:spcBef>
                <a:spcPts val="0"/>
              </a:spcBef>
            </a:pPr>
            <a:r>
              <a:rPr lang="zh-CN" altLang="en-US" sz="2000" dirty="0">
                <a:latin typeface="微软雅黑" pitchFamily="34" charset="-122"/>
                <a:ea typeface="微软雅黑" pitchFamily="34" charset="-122"/>
              </a:rPr>
              <a:t>国外指南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2009</a:t>
            </a:r>
            <a:r>
              <a:rPr lang="zh-CN" altLang="en-US" sz="2000" dirty="0">
                <a:latin typeface="微软雅黑" pitchFamily="34" charset="-122"/>
                <a:ea typeface="微软雅黑" pitchFamily="34" charset="-122"/>
              </a:rPr>
              <a:t>年美国临床内分泌医师学会（</a:t>
            </a:r>
            <a:r>
              <a:rPr lang="en-US" altLang="zh-CN" sz="2000" dirty="0">
                <a:latin typeface="微软雅黑" pitchFamily="34" charset="-122"/>
                <a:ea typeface="微软雅黑" pitchFamily="34" charset="-122"/>
              </a:rPr>
              <a:t>AACE</a:t>
            </a:r>
            <a:r>
              <a:rPr lang="zh-CN" altLang="en-US" sz="2000" dirty="0">
                <a:latin typeface="微软雅黑" pitchFamily="34" charset="-122"/>
                <a:ea typeface="微软雅黑" pitchFamily="34" charset="-122"/>
              </a:rPr>
              <a:t>）</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2014</a:t>
            </a:r>
            <a:r>
              <a:rPr lang="zh-CN" altLang="en-US" sz="2000" dirty="0">
                <a:latin typeface="微软雅黑" pitchFamily="34" charset="-122"/>
                <a:ea typeface="微软雅黑" pitchFamily="34" charset="-122"/>
              </a:rPr>
              <a:t>年国际糖尿病联盟（</a:t>
            </a:r>
            <a:r>
              <a:rPr lang="en-US" altLang="zh-CN" sz="2000" dirty="0">
                <a:latin typeface="微软雅黑" pitchFamily="34" charset="-122"/>
                <a:ea typeface="微软雅黑" pitchFamily="34" charset="-122"/>
              </a:rPr>
              <a:t>IBF</a:t>
            </a:r>
            <a:r>
              <a:rPr lang="zh-CN" altLang="en-US" sz="2000" dirty="0">
                <a:latin typeface="微软雅黑" pitchFamily="34" charset="-122"/>
                <a:ea typeface="微软雅黑" pitchFamily="34" charset="-122"/>
              </a:rPr>
              <a:t>）：将其列为一线备选</a:t>
            </a:r>
            <a:endParaRPr lang="en-US" sz="2000" dirty="0">
              <a:latin typeface="微软雅黑" pitchFamily="34" charset="-122"/>
              <a:ea typeface="微软雅黑" pitchFamily="34" charset="-122"/>
            </a:endParaRPr>
          </a:p>
          <a:p>
            <a:pPr>
              <a:lnSpc>
                <a:spcPct val="150000"/>
              </a:lnSpc>
              <a:spcBef>
                <a:spcPts val="0"/>
              </a:spcBef>
            </a:pPr>
            <a:r>
              <a:rPr lang="zh-CN" altLang="en-US" sz="2000" dirty="0">
                <a:latin typeface="微软雅黑" pitchFamily="34" charset="-122"/>
                <a:ea typeface="微软雅黑" pitchFamily="34" charset="-122"/>
              </a:rPr>
              <a:t>中国</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型糖尿病防治指南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2010</a:t>
            </a:r>
            <a:r>
              <a:rPr lang="zh-CN" altLang="en-US" sz="2000" dirty="0">
                <a:latin typeface="微软雅黑" pitchFamily="34" charset="-122"/>
                <a:ea typeface="微软雅黑" pitchFamily="34" charset="-122"/>
              </a:rPr>
              <a:t>版：将其纳入糖尿病患者的二线治疗</a:t>
            </a:r>
            <a:endParaRPr lang="en-US" sz="2000" dirty="0">
              <a:latin typeface="微软雅黑" pitchFamily="34" charset="-122"/>
              <a:ea typeface="微软雅黑" pitchFamily="34" charset="-122"/>
            </a:endParaRPr>
          </a:p>
          <a:p>
            <a:pPr lvl="1">
              <a:lnSpc>
                <a:spcPct val="150000"/>
              </a:lnSpc>
              <a:spcBef>
                <a:spcPts val="0"/>
              </a:spcBef>
            </a:pPr>
            <a:r>
              <a:rPr lang="en-US" altLang="zh-CN" sz="2000" dirty="0">
                <a:latin typeface="微软雅黑" pitchFamily="34" charset="-122"/>
                <a:ea typeface="微软雅黑" pitchFamily="34" charset="-122"/>
              </a:rPr>
              <a:t>2013</a:t>
            </a:r>
            <a:r>
              <a:rPr lang="zh-CN" altLang="en-US" sz="2000" dirty="0">
                <a:latin typeface="微软雅黑" pitchFamily="34" charset="-122"/>
                <a:ea typeface="微软雅黑" pitchFamily="34" charset="-122"/>
              </a:rPr>
              <a:t>版：调整为二线主要治疗药物</a:t>
            </a:r>
            <a:endParaRPr lang="en-US" altLang="zh-CN" sz="2000" dirty="0">
              <a:latin typeface="微软雅黑" pitchFamily="34" charset="-122"/>
              <a:ea typeface="微软雅黑" pitchFamily="34" charset="-122"/>
            </a:endParaRPr>
          </a:p>
          <a:p>
            <a:pPr lvl="1">
              <a:lnSpc>
                <a:spcPct val="150000"/>
              </a:lnSpc>
              <a:spcBef>
                <a:spcPts val="0"/>
              </a:spcBef>
            </a:pPr>
            <a:r>
              <a:rPr lang="en-US" sz="2000" dirty="0">
                <a:latin typeface="微软雅黑" pitchFamily="34" charset="-122"/>
                <a:ea typeface="微软雅黑" pitchFamily="34" charset="-122"/>
              </a:rPr>
              <a:t>2020</a:t>
            </a:r>
            <a:r>
              <a:rPr lang="zh-CN" altLang="en-US" sz="2000" dirty="0">
                <a:latin typeface="微软雅黑" pitchFamily="34" charset="-122"/>
                <a:ea typeface="微软雅黑" pitchFamily="34" charset="-122"/>
              </a:rPr>
              <a:t>版：在新诊断</a:t>
            </a:r>
            <a:r>
              <a:rPr lang="en-US" altLang="zh-CN" sz="2000" dirty="0">
                <a:latin typeface="微软雅黑" panose="020B0503020204020204" pitchFamily="34" charset="-122"/>
                <a:ea typeface="微软雅黑" panose="020B0503020204020204" pitchFamily="34" charset="-122"/>
              </a:rPr>
              <a:t>T2DM</a:t>
            </a:r>
            <a:r>
              <a:rPr lang="zh-CN" altLang="en-US" sz="2000" dirty="0">
                <a:latin typeface="微软雅黑" panose="020B0503020204020204" pitchFamily="34" charset="-122"/>
                <a:ea typeface="微软雅黑" panose="020B0503020204020204" pitchFamily="34" charset="-122"/>
              </a:rPr>
              <a:t>患者中进行的维格列汀联合二甲双胍用于</a:t>
            </a:r>
            <a:r>
              <a:rPr lang="en-US" altLang="zh-CN" sz="2000" dirty="0">
                <a:latin typeface="微软雅黑" panose="020B0503020204020204" pitchFamily="34" charset="-122"/>
                <a:ea typeface="微软雅黑" panose="020B0503020204020204" pitchFamily="34" charset="-122"/>
              </a:rPr>
              <a:t>T2DM </a:t>
            </a:r>
            <a:r>
              <a:rPr lang="zh-CN" altLang="en-US" sz="2000" dirty="0">
                <a:latin typeface="微软雅黑" panose="020B0503020204020204" pitchFamily="34" charset="-122"/>
                <a:ea typeface="微软雅黑" panose="020B0503020204020204" pitchFamily="34" charset="-122"/>
              </a:rPr>
              <a:t>早期治疗的有效性（</a:t>
            </a:r>
            <a:r>
              <a:rPr lang="en-US" altLang="zh-CN" sz="2000" dirty="0">
                <a:latin typeface="微软雅黑" panose="020B0503020204020204" pitchFamily="34" charset="-122"/>
                <a:ea typeface="微软雅黑" panose="020B0503020204020204" pitchFamily="34" charset="-122"/>
              </a:rPr>
              <a:t>VERIFY</a:t>
            </a:r>
            <a:r>
              <a:rPr lang="zh-CN" altLang="en-US" sz="2000" dirty="0">
                <a:latin typeface="微软雅黑" panose="020B0503020204020204" pitchFamily="34" charset="-122"/>
                <a:ea typeface="微软雅黑" panose="020B0503020204020204" pitchFamily="34" charset="-122"/>
              </a:rPr>
              <a:t>）研究结果显示，</a:t>
            </a:r>
            <a:r>
              <a:rPr lang="en-US" altLang="zh-CN" sz="2000" dirty="0">
                <a:latin typeface="微软雅黑" panose="020B0503020204020204" pitchFamily="34" charset="-122"/>
                <a:ea typeface="微软雅黑" panose="020B0503020204020204" pitchFamily="34" charset="-122"/>
              </a:rPr>
              <a:t>DPP‑4i</a:t>
            </a:r>
            <a:r>
              <a:rPr lang="zh-CN" altLang="en-US" sz="2000" dirty="0">
                <a:latin typeface="微软雅黑" panose="020B0503020204020204" pitchFamily="34" charset="-122"/>
                <a:ea typeface="微软雅黑" panose="020B0503020204020204" pitchFamily="34" charset="-122"/>
              </a:rPr>
              <a:t>与二甲双胍的早期联合治疗相比二甲双胍单药起始的阶梯治疗，血糖控制更持久，并显著降低了治疗失败的风险，提示早期联合治疗的优势。</a:t>
            </a:r>
            <a:endParaRPr lang="en-US" sz="2000" dirty="0">
              <a:latin typeface="微软雅黑" pitchFamily="34" charset="-122"/>
              <a:ea typeface="微软雅黑" pitchFamily="34" charset="-122"/>
            </a:endParaRPr>
          </a:p>
          <a:p>
            <a:pPr>
              <a:lnSpc>
                <a:spcPct val="150000"/>
              </a:lnSpc>
              <a:spcBef>
                <a:spcPts val="0"/>
              </a:spcBef>
            </a:pPr>
            <a:r>
              <a:rPr lang="zh-CN" altLang="en-US" sz="2000" dirty="0">
                <a:latin typeface="微软雅黑" pitchFamily="34" charset="-122"/>
                <a:ea typeface="微软雅黑" pitchFamily="34" charset="-122"/>
              </a:rPr>
              <a:t>老年糖尿病诊疗措施专家共识：被推荐为主要治疗药物</a:t>
            </a:r>
            <a:endParaRPr lang="en-US" altLang="zh-CN" sz="2000" dirty="0">
              <a:latin typeface="微软雅黑" pitchFamily="34" charset="-122"/>
              <a:ea typeface="微软雅黑" pitchFamily="34" charset="-122"/>
            </a:endParaRPr>
          </a:p>
          <a:p>
            <a:pPr>
              <a:lnSpc>
                <a:spcPct val="120000"/>
              </a:lnSpc>
              <a:spcBef>
                <a:spcPts val="0"/>
              </a:spcBef>
            </a:pPr>
            <a:endParaRPr lang="en-US" sz="2000" dirty="0">
              <a:latin typeface="微软雅黑" pitchFamily="34" charset="-122"/>
              <a:ea typeface="微软雅黑" pitchFamily="34" charset="-122"/>
            </a:endParaRPr>
          </a:p>
          <a:p>
            <a:pPr lvl="1">
              <a:lnSpc>
                <a:spcPct val="100000"/>
              </a:lnSpc>
              <a:spcBef>
                <a:spcPts val="0"/>
              </a:spcBef>
            </a:pPr>
            <a:endParaRPr lang="zh-CN" altLang="en-US" dirty="0">
              <a:latin typeface="微软雅黑" pitchFamily="34" charset="-122"/>
              <a:ea typeface="微软雅黑" pitchFamily="3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8348" y="274638"/>
            <a:ext cx="7972452" cy="796908"/>
          </a:xfrm>
        </p:spPr>
        <p:txBody>
          <a:bodyPr/>
          <a:lstStyle/>
          <a:p>
            <a:pPr algn="l"/>
            <a:r>
              <a:rPr lang="zh-CN" altLang="en-US" sz="3200" b="1" dirty="0">
                <a:latin typeface="微软雅黑" panose="020B0503020204020204" pitchFamily="34" charset="-122"/>
                <a:ea typeface="微软雅黑" panose="020B0503020204020204" pitchFamily="34" charset="-122"/>
              </a:rPr>
              <a:t>二肽基肽酶</a:t>
            </a:r>
            <a:r>
              <a:rPr lang="en-US" altLang="zh-CN" sz="3200" b="1" dirty="0">
                <a:latin typeface="微软雅黑" panose="020B0503020204020204" pitchFamily="34" charset="-122"/>
                <a:ea typeface="微软雅黑" panose="020B0503020204020204" pitchFamily="34" charset="-122"/>
              </a:rPr>
              <a:t>IV</a:t>
            </a:r>
            <a:r>
              <a:rPr lang="zh-CN" altLang="en-US" sz="3200" b="1" dirty="0">
                <a:latin typeface="微软雅黑" panose="020B0503020204020204" pitchFamily="34" charset="-122"/>
                <a:ea typeface="微软雅黑" panose="020B0503020204020204" pitchFamily="34" charset="-122"/>
              </a:rPr>
              <a:t>（</a:t>
            </a:r>
            <a:r>
              <a:rPr lang="en-US" altLang="zh-CN" sz="3200" b="1" dirty="0">
                <a:latin typeface="微软雅黑" panose="020B0503020204020204" pitchFamily="34" charset="-122"/>
                <a:ea typeface="微软雅黑" panose="020B0503020204020204" pitchFamily="34" charset="-122"/>
              </a:rPr>
              <a:t>DPP-4</a:t>
            </a:r>
            <a:r>
              <a:rPr lang="zh-CN" altLang="en-US" sz="3200" b="1" dirty="0">
                <a:latin typeface="微软雅黑" panose="020B0503020204020204" pitchFamily="34" charset="-122"/>
                <a:ea typeface="微软雅黑" panose="020B0503020204020204" pitchFamily="34" charset="-122"/>
              </a:rPr>
              <a:t>）抑制剂</a:t>
            </a:r>
            <a:endParaRPr lang="zh-CN" altLang="en-US" sz="3200" dirty="0"/>
          </a:p>
        </p:txBody>
      </p:sp>
      <p:graphicFrame>
        <p:nvGraphicFramePr>
          <p:cNvPr id="21" name="内容占位符 20"/>
          <p:cNvGraphicFramePr>
            <a:graphicFrameLocks noGrp="1"/>
          </p:cNvGraphicFramePr>
          <p:nvPr>
            <p:ph idx="1"/>
            <p:extLst>
              <p:ext uri="{D42A27DB-BD31-4B8C-83A1-F6EECF244321}">
                <p14:modId xmlns:p14="http://schemas.microsoft.com/office/powerpoint/2010/main" val="2527997943"/>
              </p:ext>
            </p:extLst>
          </p:nvPr>
        </p:nvGraphicFramePr>
        <p:xfrm>
          <a:off x="1981200" y="1600200"/>
          <a:ext cx="8229600" cy="3400436"/>
        </p:xfrm>
        <a:graphic>
          <a:graphicData uri="http://schemas.openxmlformats.org/drawingml/2006/table">
            <a:tbl>
              <a:tblPr firstRow="1" bandRow="1">
                <a:tableStyleId>{5C22544A-7EE6-4342-B048-85BDC9FD1C3A}</a:tableStyleId>
              </a:tblPr>
              <a:tblGrid>
                <a:gridCol w="1400156">
                  <a:extLst>
                    <a:ext uri="{9D8B030D-6E8A-4147-A177-3AD203B41FA5}">
                      <a16:colId xmlns:a16="http://schemas.microsoft.com/office/drawing/2014/main" val="20000"/>
                    </a:ext>
                  </a:extLst>
                </a:gridCol>
                <a:gridCol w="1470044">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80795">
                  <a:extLst>
                    <a:ext uri="{9D8B030D-6E8A-4147-A177-3AD203B41FA5}">
                      <a16:colId xmlns:a16="http://schemas.microsoft.com/office/drawing/2014/main" val="20003"/>
                    </a:ext>
                  </a:extLst>
                </a:gridCol>
                <a:gridCol w="1056005">
                  <a:extLst>
                    <a:ext uri="{9D8B030D-6E8A-4147-A177-3AD203B41FA5}">
                      <a16:colId xmlns:a16="http://schemas.microsoft.com/office/drawing/2014/main" val="20004"/>
                    </a:ext>
                  </a:extLst>
                </a:gridCol>
                <a:gridCol w="2032000">
                  <a:extLst>
                    <a:ext uri="{9D8B030D-6E8A-4147-A177-3AD203B41FA5}">
                      <a16:colId xmlns:a16="http://schemas.microsoft.com/office/drawing/2014/main" val="20005"/>
                    </a:ext>
                  </a:extLst>
                </a:gridCol>
              </a:tblGrid>
              <a:tr h="381000">
                <a:tc>
                  <a:txBody>
                    <a:bodyPr/>
                    <a:lstStyle/>
                    <a:p>
                      <a:pPr>
                        <a:buNone/>
                      </a:pPr>
                      <a:r>
                        <a:rPr lang="en-US" altLang="zh-CN" dirty="0">
                          <a:latin typeface="微软雅黑" pitchFamily="34" charset="-122"/>
                          <a:ea typeface="微软雅黑" pitchFamily="34" charset="-122"/>
                        </a:rPr>
                        <a:t>DRUG</a:t>
                      </a:r>
                    </a:p>
                  </a:txBody>
                  <a:tcPr/>
                </a:tc>
                <a:tc>
                  <a:txBody>
                    <a:bodyPr/>
                    <a:lstStyle/>
                    <a:p>
                      <a:pPr>
                        <a:buNone/>
                      </a:pPr>
                      <a:r>
                        <a:rPr lang="zh-CN" altLang="en-US">
                          <a:latin typeface="微软雅黑" pitchFamily="34" charset="-122"/>
                          <a:ea typeface="微软雅黑" pitchFamily="34" charset="-122"/>
                        </a:rPr>
                        <a:t>最大剂量</a:t>
                      </a:r>
                    </a:p>
                  </a:txBody>
                  <a:tcPr/>
                </a:tc>
                <a:tc>
                  <a:txBody>
                    <a:bodyPr/>
                    <a:lstStyle/>
                    <a:p>
                      <a:pPr>
                        <a:buNone/>
                      </a:pPr>
                      <a:r>
                        <a:rPr lang="zh-CN" altLang="en-US">
                          <a:latin typeface="微软雅黑" pitchFamily="34" charset="-122"/>
                          <a:ea typeface="微软雅黑" pitchFamily="34" charset="-122"/>
                        </a:rPr>
                        <a:t>儿童</a:t>
                      </a:r>
                    </a:p>
                  </a:txBody>
                  <a:tcPr/>
                </a:tc>
                <a:tc>
                  <a:txBody>
                    <a:bodyPr/>
                    <a:lstStyle/>
                    <a:p>
                      <a:pPr>
                        <a:buNone/>
                      </a:pPr>
                      <a:r>
                        <a:rPr lang="zh-CN" altLang="en-US">
                          <a:latin typeface="微软雅黑" pitchFamily="34" charset="-122"/>
                          <a:ea typeface="微软雅黑" pitchFamily="34" charset="-122"/>
                        </a:rPr>
                        <a:t>妊娠</a:t>
                      </a:r>
                    </a:p>
                  </a:txBody>
                  <a:tcPr/>
                </a:tc>
                <a:tc>
                  <a:txBody>
                    <a:bodyPr/>
                    <a:lstStyle/>
                    <a:p>
                      <a:pPr>
                        <a:buNone/>
                      </a:pPr>
                      <a:r>
                        <a:rPr lang="zh-CN" altLang="en-US">
                          <a:latin typeface="微软雅黑" pitchFamily="34" charset="-122"/>
                          <a:ea typeface="微软雅黑" pitchFamily="34" charset="-122"/>
                        </a:rPr>
                        <a:t>哺乳</a:t>
                      </a:r>
                    </a:p>
                  </a:txBody>
                  <a:tcPr/>
                </a:tc>
                <a:tc>
                  <a:txBody>
                    <a:bodyPr/>
                    <a:lstStyle/>
                    <a:p>
                      <a:pPr>
                        <a:buNone/>
                      </a:pPr>
                      <a:r>
                        <a:rPr lang="zh-CN" altLang="en-US">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519106">
                <a:tc>
                  <a:txBody>
                    <a:bodyPr/>
                    <a:lstStyle/>
                    <a:p>
                      <a:pPr>
                        <a:buNone/>
                      </a:pPr>
                      <a:r>
                        <a:rPr lang="zh-CN" altLang="en-US" dirty="0">
                          <a:latin typeface="微软雅黑" pitchFamily="34" charset="-122"/>
                          <a:ea typeface="微软雅黑" pitchFamily="34" charset="-122"/>
                        </a:rPr>
                        <a:t>西格列汀</a:t>
                      </a:r>
                    </a:p>
                  </a:txBody>
                  <a:tcPr/>
                </a:tc>
                <a:tc>
                  <a:txBody>
                    <a:bodyPr/>
                    <a:lstStyle/>
                    <a:p>
                      <a:pPr>
                        <a:buNone/>
                      </a:pPr>
                      <a:r>
                        <a:rPr lang="en-US" altLang="zh-CN" dirty="0">
                          <a:latin typeface="微软雅黑" pitchFamily="34" charset="-122"/>
                          <a:ea typeface="微软雅黑" pitchFamily="34" charset="-122"/>
                        </a:rPr>
                        <a:t>100mg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不推荐</a:t>
                      </a:r>
                      <a:endParaRPr lang="zh-CN" altLang="en-US" dirty="0">
                        <a:latin typeface="微软雅黑" pitchFamily="34" charset="-122"/>
                        <a:ea typeface="微软雅黑" pitchFamily="34" charset="-122"/>
                      </a:endParaRPr>
                    </a:p>
                  </a:txBody>
                  <a:tcPr/>
                </a:tc>
                <a:tc>
                  <a:txBody>
                    <a:bodyPr/>
                    <a:lstStyle/>
                    <a:p>
                      <a:pPr>
                        <a:buNone/>
                      </a:pPr>
                      <a:r>
                        <a:rPr lang="zh-CN" altLang="en-US">
                          <a:latin typeface="微软雅黑" pitchFamily="34" charset="-122"/>
                          <a:ea typeface="微软雅黑" pitchFamily="34" charset="-122"/>
                        </a:rPr>
                        <a:t>不宜</a:t>
                      </a:r>
                    </a:p>
                  </a:txBody>
                  <a:tcPr/>
                </a:tc>
                <a:tc>
                  <a:txBody>
                    <a:bodyPr/>
                    <a:lstStyle/>
                    <a:p>
                      <a:pPr>
                        <a:buNone/>
                      </a:pPr>
                      <a:r>
                        <a:rPr lang="zh-CN" altLang="en-US" sz="1800">
                          <a:latin typeface="微软雅黑" pitchFamily="34" charset="-122"/>
                          <a:ea typeface="微软雅黑" pitchFamily="34" charset="-122"/>
                          <a:sym typeface="+mn-ea"/>
                        </a:rPr>
                        <a:t>无需调量</a:t>
                      </a:r>
                      <a:endParaRPr lang="zh-CN" altLang="en-US">
                        <a:latin typeface="微软雅黑" pitchFamily="34" charset="-122"/>
                        <a:ea typeface="微软雅黑" pitchFamily="34" charset="-122"/>
                      </a:endParaRPr>
                    </a:p>
                  </a:txBody>
                  <a:tcPr/>
                </a:tc>
                <a:extLst>
                  <a:ext uri="{0D108BD9-81ED-4DB2-BD59-A6C34878D82A}">
                    <a16:rowId xmlns:a16="http://schemas.microsoft.com/office/drawing/2014/main" val="10001"/>
                  </a:ext>
                </a:extLst>
              </a:tr>
              <a:tr h="571504">
                <a:tc>
                  <a:txBody>
                    <a:bodyPr/>
                    <a:lstStyle/>
                    <a:p>
                      <a:pPr>
                        <a:buNone/>
                      </a:pPr>
                      <a:r>
                        <a:rPr lang="zh-CN" altLang="en-US">
                          <a:latin typeface="微软雅黑" pitchFamily="34" charset="-122"/>
                          <a:ea typeface="微软雅黑" pitchFamily="34" charset="-122"/>
                        </a:rPr>
                        <a:t>维格列汀</a:t>
                      </a:r>
                    </a:p>
                  </a:txBody>
                  <a:tcPr/>
                </a:tc>
                <a:tc>
                  <a:txBody>
                    <a:bodyPr/>
                    <a:lstStyle/>
                    <a:p>
                      <a:pPr>
                        <a:buNone/>
                      </a:pPr>
                      <a:r>
                        <a:rPr lang="en-US" altLang="zh-CN" sz="1800" dirty="0">
                          <a:latin typeface="微软雅黑" pitchFamily="34" charset="-122"/>
                          <a:ea typeface="微软雅黑" pitchFamily="34" charset="-122"/>
                          <a:sym typeface="+mn-ea"/>
                        </a:rPr>
                        <a:t>50mg</a:t>
                      </a:r>
                      <a:r>
                        <a:rPr lang="en-US" altLang="zh-CN" sz="1800" baseline="0" dirty="0">
                          <a:latin typeface="微软雅黑" pitchFamily="34" charset="-122"/>
                          <a:ea typeface="微软雅黑" pitchFamily="34" charset="-122"/>
                          <a:sym typeface="+mn-ea"/>
                        </a:rPr>
                        <a:t> bid</a:t>
                      </a:r>
                      <a:endParaRPr lang="en-US" altLang="zh-CN" dirty="0">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禁用</a:t>
                      </a:r>
                      <a:endParaRPr lang="zh-CN" altLang="en-US" dirty="0">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2"/>
                  </a:ext>
                </a:extLst>
              </a:tr>
              <a:tr h="381000">
                <a:tc>
                  <a:txBody>
                    <a:bodyPr/>
                    <a:lstStyle/>
                    <a:p>
                      <a:pPr>
                        <a:buNone/>
                      </a:pPr>
                      <a:r>
                        <a:rPr lang="zh-CN" altLang="en-US">
                          <a:latin typeface="微软雅黑" pitchFamily="34" charset="-122"/>
                          <a:ea typeface="微软雅黑" pitchFamily="34" charset="-122"/>
                        </a:rPr>
                        <a:t>阿格列汀</a:t>
                      </a:r>
                    </a:p>
                  </a:txBody>
                  <a:tcPr/>
                </a:tc>
                <a:tc>
                  <a:txBody>
                    <a:bodyPr/>
                    <a:lstStyle/>
                    <a:p>
                      <a:pPr>
                        <a:buNone/>
                      </a:pPr>
                      <a:r>
                        <a:rPr lang="en-US" altLang="zh-CN" sz="1800" dirty="0">
                          <a:latin typeface="微软雅黑" pitchFamily="34" charset="-122"/>
                          <a:ea typeface="微软雅黑" pitchFamily="34" charset="-122"/>
                          <a:sym typeface="+mn-ea"/>
                        </a:rPr>
                        <a:t>25mg </a:t>
                      </a:r>
                      <a:r>
                        <a:rPr lang="en-US" altLang="zh-CN" sz="1800" dirty="0" err="1">
                          <a:latin typeface="微软雅黑" pitchFamily="34" charset="-122"/>
                          <a:ea typeface="微软雅黑" pitchFamily="34" charset="-122"/>
                          <a:sym typeface="+mn-ea"/>
                        </a:rPr>
                        <a:t>qd</a:t>
                      </a:r>
                      <a:endParaRPr lang="en-US" alt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未确定</a:t>
                      </a:r>
                    </a:p>
                    <a:p>
                      <a:pPr>
                        <a:buNone/>
                      </a:pPr>
                      <a:endParaRPr lang="zh-CN" altLang="en-US">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不应使用</a:t>
                      </a:r>
                    </a:p>
                  </a:txBody>
                  <a:tcPr/>
                </a:tc>
                <a:tc>
                  <a:txBody>
                    <a:bodyPr/>
                    <a:lstStyle/>
                    <a:p>
                      <a:pPr>
                        <a:buNone/>
                      </a:pPr>
                      <a:r>
                        <a:rPr lang="zh-CN" altLang="en-US">
                          <a:latin typeface="微软雅黑" pitchFamily="34" charset="-122"/>
                          <a:ea typeface="微软雅黑" pitchFamily="34" charset="-122"/>
                        </a:rPr>
                        <a:t>不推荐</a:t>
                      </a: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3"/>
                  </a:ext>
                </a:extLst>
              </a:tr>
              <a:tr h="574366">
                <a:tc>
                  <a:txBody>
                    <a:bodyPr/>
                    <a:lstStyle/>
                    <a:p>
                      <a:pPr>
                        <a:buNone/>
                      </a:pPr>
                      <a:r>
                        <a:rPr lang="zh-CN" altLang="en-US" dirty="0">
                          <a:solidFill>
                            <a:schemeClr val="tx1"/>
                          </a:solidFill>
                          <a:latin typeface="微软雅黑" pitchFamily="34" charset="-122"/>
                          <a:ea typeface="微软雅黑" pitchFamily="34" charset="-122"/>
                        </a:rPr>
                        <a:t>利格列汀</a:t>
                      </a:r>
                    </a:p>
                  </a:txBody>
                  <a:tcPr/>
                </a:tc>
                <a:tc>
                  <a:txBody>
                    <a:bodyPr/>
                    <a:lstStyle/>
                    <a:p>
                      <a:pPr>
                        <a:buNone/>
                      </a:pPr>
                      <a:r>
                        <a:rPr lang="en-US" altLang="zh-CN" sz="1800">
                          <a:latin typeface="微软雅黑" pitchFamily="34" charset="-122"/>
                          <a:ea typeface="微软雅黑" pitchFamily="34" charset="-122"/>
                          <a:sym typeface="+mn-ea"/>
                        </a:rPr>
                        <a:t>5mg qd</a:t>
                      </a:r>
                      <a:endParaRPr lang="en-US" altLang="zh-CN">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未确定</a:t>
                      </a:r>
                      <a:endParaRPr lang="zh-CN" altLang="en-US"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禁用</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慎用</a:t>
                      </a:r>
                      <a:endParaRPr lang="zh-CN" altLang="en-US">
                        <a:latin typeface="微软雅黑" pitchFamily="34" charset="-122"/>
                        <a:ea typeface="微软雅黑" pitchFamily="34" charset="-122"/>
                      </a:endParaRPr>
                    </a:p>
                  </a:txBody>
                  <a:tcPr/>
                </a:tc>
                <a:tc>
                  <a:txBody>
                    <a:bodyPr/>
                    <a:lstStyle/>
                    <a:p>
                      <a:pPr>
                        <a:buNone/>
                      </a:pPr>
                      <a:r>
                        <a:rPr lang="zh-CN" altLang="en-US" sz="1800" dirty="0">
                          <a:latin typeface="微软雅黑" pitchFamily="34" charset="-122"/>
                          <a:ea typeface="微软雅黑" pitchFamily="34" charset="-122"/>
                          <a:sym typeface="+mn-ea"/>
                        </a:rPr>
                        <a:t>无需调量</a:t>
                      </a:r>
                      <a:endParaRPr lang="zh-CN" altLang="en-US" dirty="0">
                        <a:latin typeface="微软雅黑" pitchFamily="34" charset="-122"/>
                        <a:ea typeface="微软雅黑" pitchFamily="34" charset="-122"/>
                      </a:endParaRPr>
                    </a:p>
                  </a:txBody>
                  <a:tcPr/>
                </a:tc>
                <a:extLst>
                  <a:ext uri="{0D108BD9-81ED-4DB2-BD59-A6C34878D82A}">
                    <a16:rowId xmlns:a16="http://schemas.microsoft.com/office/drawing/2014/main" val="10004"/>
                  </a:ext>
                </a:extLst>
              </a:tr>
              <a:tr h="714380">
                <a:tc>
                  <a:txBody>
                    <a:bodyPr/>
                    <a:lstStyle/>
                    <a:p>
                      <a:pPr>
                        <a:buNone/>
                      </a:pPr>
                      <a:r>
                        <a:rPr lang="zh-CN" altLang="en-US">
                          <a:latin typeface="微软雅黑" pitchFamily="34" charset="-122"/>
                          <a:ea typeface="微软雅黑" pitchFamily="34" charset="-122"/>
                        </a:rPr>
                        <a:t>沙格列汀</a:t>
                      </a:r>
                    </a:p>
                  </a:txBody>
                  <a:tcPr/>
                </a:tc>
                <a:tc>
                  <a:txBody>
                    <a:bodyPr/>
                    <a:lstStyle/>
                    <a:p>
                      <a:pPr>
                        <a:buNone/>
                      </a:pPr>
                      <a:r>
                        <a:rPr lang="en-US" altLang="zh-CN" dirty="0">
                          <a:latin typeface="微软雅黑" pitchFamily="34" charset="-122"/>
                          <a:ea typeface="微软雅黑" pitchFamily="34" charset="-122"/>
                        </a:rPr>
                        <a:t>5mg </a:t>
                      </a:r>
                      <a:r>
                        <a:rPr lang="en-US" altLang="zh-CN" dirty="0" err="1">
                          <a:latin typeface="微软雅黑" pitchFamily="34" charset="-122"/>
                          <a:ea typeface="微软雅黑" pitchFamily="34" charset="-122"/>
                        </a:rPr>
                        <a:t>qd</a:t>
                      </a:r>
                      <a:endParaRPr lang="en-US" altLang="zh-CN" dirty="0">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sz="1800">
                        <a:latin typeface="微软雅黑" pitchFamily="34" charset="-122"/>
                        <a:ea typeface="微软雅黑" pitchFamily="34" charset="-122"/>
                      </a:endParaRPr>
                    </a:p>
                    <a:p>
                      <a:pPr>
                        <a:buNone/>
                      </a:pPr>
                      <a:endParaRPr lang="zh-CN" altLang="en-US">
                        <a:latin typeface="微软雅黑" pitchFamily="34" charset="-122"/>
                        <a:ea typeface="微软雅黑" pitchFamily="34" charset="-122"/>
                      </a:endParaRPr>
                    </a:p>
                  </a:txBody>
                  <a:tcPr/>
                </a:tc>
                <a:tc>
                  <a:txBody>
                    <a:bodyPr/>
                    <a:lstStyle/>
                    <a:p>
                      <a:pPr>
                        <a:buNone/>
                      </a:pPr>
                      <a:r>
                        <a:rPr lang="zh-CN" altLang="en-US" sz="1800">
                          <a:latin typeface="微软雅黑" pitchFamily="34" charset="-122"/>
                          <a:ea typeface="微软雅黑" pitchFamily="34" charset="-122"/>
                          <a:sym typeface="+mn-ea"/>
                        </a:rPr>
                        <a:t>不推荐</a:t>
                      </a:r>
                      <a:endParaRPr lang="zh-CN" altLang="en-US" sz="1800">
                        <a:latin typeface="微软雅黑" pitchFamily="34" charset="-122"/>
                        <a:ea typeface="微软雅黑" pitchFamily="34" charset="-122"/>
                      </a:endParaRPr>
                    </a:p>
                    <a:p>
                      <a:pPr>
                        <a:buNone/>
                      </a:pPr>
                      <a:endParaRPr lang="zh-CN" altLang="en-US">
                        <a:latin typeface="微软雅黑" pitchFamily="34" charset="-122"/>
                        <a:ea typeface="微软雅黑" pitchFamily="34" charset="-122"/>
                      </a:endParaRPr>
                    </a:p>
                  </a:txBody>
                  <a:tcPr/>
                </a:tc>
                <a:tc>
                  <a:txBody>
                    <a:bodyPr/>
                    <a:lstStyle/>
                    <a:p>
                      <a:pPr>
                        <a:buNone/>
                      </a:pPr>
                      <a:r>
                        <a:rPr lang="zh-CN" altLang="en-US" dirty="0">
                          <a:latin typeface="微软雅黑" pitchFamily="34" charset="-122"/>
                          <a:ea typeface="微软雅黑" pitchFamily="34" charset="-122"/>
                        </a:rPr>
                        <a:t>根据肾功能慎重选择用药剂量</a:t>
                      </a:r>
                    </a:p>
                  </a:txBody>
                  <a:tcPr/>
                </a:tc>
                <a:extLst>
                  <a:ext uri="{0D108BD9-81ED-4DB2-BD59-A6C34878D82A}">
                    <a16:rowId xmlns:a16="http://schemas.microsoft.com/office/drawing/2014/main" val="10005"/>
                  </a:ext>
                </a:extLst>
              </a:tr>
            </a:tbl>
          </a:graphicData>
        </a:graphic>
      </p:graphicFrame>
      <p:sp>
        <p:nvSpPr>
          <p:cNvPr id="4" name="TextBox 3"/>
          <p:cNvSpPr txBox="1"/>
          <p:nvPr/>
        </p:nvSpPr>
        <p:spPr>
          <a:xfrm>
            <a:off x="2595539" y="5429264"/>
            <a:ext cx="5057795" cy="400110"/>
          </a:xfrm>
          <a:prstGeom prst="rect">
            <a:avLst/>
          </a:prstGeom>
          <a:noFill/>
        </p:spPr>
        <p:txBody>
          <a:bodyPr wrap="none" rtlCol="0">
            <a:spAutoFit/>
          </a:bodyPr>
          <a:lstStyle/>
          <a:p>
            <a:r>
              <a:rPr lang="zh-CN" altLang="en-US" sz="2000" dirty="0">
                <a:solidFill>
                  <a:srgbClr val="C00000"/>
                </a:solidFill>
                <a:latin typeface="微软雅黑" pitchFamily="34" charset="-122"/>
                <a:ea typeface="微软雅黑" pitchFamily="34" charset="-122"/>
              </a:rPr>
              <a:t>利格列汀在肾功不全的患者中无需调整剂量</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63552" y="1124745"/>
            <a:ext cx="8424936" cy="597861"/>
          </a:xfrm>
        </p:spPr>
        <p:txBody>
          <a:bodyPr>
            <a:noAutofit/>
          </a:bodyPr>
          <a:lstStyle/>
          <a:p>
            <a:r>
              <a:rPr lang="en-US" altLang="zh-CN" sz="2400" dirty="0">
                <a:solidFill>
                  <a:srgbClr val="0070C0"/>
                </a:solidFill>
                <a:latin typeface="微软雅黑" panose="020B0503020204020204" pitchFamily="34" charset="-122"/>
                <a:ea typeface="微软雅黑" panose="020B0503020204020204" pitchFamily="34" charset="-122"/>
                <a:cs typeface="+mn-cs"/>
              </a:rPr>
              <a:t>DPP-4</a:t>
            </a:r>
            <a:r>
              <a:rPr lang="zh-CN" altLang="en-US" sz="2400" dirty="0">
                <a:solidFill>
                  <a:srgbClr val="0070C0"/>
                </a:solidFill>
                <a:latin typeface="微软雅黑" panose="020B0503020204020204" pitchFamily="34" charset="-122"/>
                <a:ea typeface="微软雅黑" panose="020B0503020204020204" pitchFamily="34" charset="-122"/>
                <a:cs typeface="+mn-cs"/>
              </a:rPr>
              <a:t>抑制剂在</a:t>
            </a:r>
            <a:r>
              <a:rPr lang="zh-CN" altLang="en-US" sz="2400" dirty="0">
                <a:solidFill>
                  <a:srgbClr val="C00000"/>
                </a:solidFill>
                <a:latin typeface="微软雅黑" panose="020B0503020204020204" pitchFamily="34" charset="-122"/>
                <a:ea typeface="微软雅黑" panose="020B0503020204020204" pitchFamily="34" charset="-122"/>
                <a:cs typeface="+mn-cs"/>
              </a:rPr>
              <a:t>肝功能</a:t>
            </a:r>
            <a:r>
              <a:rPr lang="zh-CN" altLang="en-US" sz="2400" dirty="0">
                <a:solidFill>
                  <a:srgbClr val="0070C0"/>
                </a:solidFill>
                <a:latin typeface="微软雅黑" panose="020B0503020204020204" pitchFamily="34" charset="-122"/>
                <a:ea typeface="微软雅黑" panose="020B0503020204020204" pitchFamily="34" charset="-122"/>
                <a:cs typeface="+mn-cs"/>
              </a:rPr>
              <a:t>不全患者中的使用有所差异</a:t>
            </a:r>
          </a:p>
        </p:txBody>
      </p:sp>
      <p:pic>
        <p:nvPicPr>
          <p:cNvPr id="4" name="内容占位符 3"/>
          <p:cNvPicPr>
            <a:picLocks noGrp="1" noChangeAspect="1"/>
          </p:cNvPicPr>
          <p:nvPr>
            <p:ph idx="1"/>
          </p:nvPr>
        </p:nvPicPr>
        <p:blipFill>
          <a:blip r:embed="rId2"/>
          <a:stretch>
            <a:fillRect/>
          </a:stretch>
        </p:blipFill>
        <p:spPr>
          <a:xfrm>
            <a:off x="2152650" y="2186781"/>
            <a:ext cx="7886700" cy="2743200"/>
          </a:xfrm>
          <a:prstGeom prst="rect">
            <a:avLst/>
          </a:prstGeom>
        </p:spPr>
      </p:pic>
      <p:sp>
        <p:nvSpPr>
          <p:cNvPr id="5" name="文本框 4"/>
          <p:cNvSpPr txBox="1"/>
          <p:nvPr/>
        </p:nvSpPr>
        <p:spPr>
          <a:xfrm>
            <a:off x="2495601" y="246326"/>
            <a:ext cx="2956259" cy="646331"/>
          </a:xfrm>
          <a:prstGeom prst="rect">
            <a:avLst/>
          </a:prstGeom>
          <a:noFill/>
        </p:spPr>
        <p:txBody>
          <a:bodyPr wrap="none" rtlCol="0">
            <a:spAutoFit/>
          </a:bodyPr>
          <a:lstStyle/>
          <a:p>
            <a:r>
              <a:rPr lang="en-US" altLang="zh-CN" sz="3600" dirty="0">
                <a:latin typeface="微软雅黑" panose="020B0503020204020204" pitchFamily="34" charset="-122"/>
                <a:ea typeface="微软雅黑" panose="020B0503020204020204" pitchFamily="34" charset="-122"/>
              </a:rPr>
              <a:t>DPP-4</a:t>
            </a:r>
            <a:r>
              <a:rPr lang="zh-CN" altLang="en-US" sz="3600" dirty="0">
                <a:latin typeface="微软雅黑" panose="020B0503020204020204" pitchFamily="34" charset="-122"/>
                <a:ea typeface="微软雅黑" panose="020B0503020204020204" pitchFamily="34" charset="-122"/>
              </a:rPr>
              <a:t>抑制剂</a:t>
            </a:r>
          </a:p>
        </p:txBody>
      </p:sp>
    </p:spTree>
    <p:extLst>
      <p:ext uri="{BB962C8B-B14F-4D97-AF65-F5344CB8AC3E}">
        <p14:creationId xmlns:p14="http://schemas.microsoft.com/office/powerpoint/2010/main" val="4250986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latin typeface="微软雅黑" panose="020B0503020204020204" pitchFamily="34" charset="-122"/>
                <a:ea typeface="微软雅黑" panose="020B0503020204020204" pitchFamily="34" charset="-122"/>
              </a:rPr>
              <a:t/>
            </a:r>
            <a:br>
              <a:rPr lang="en-US" altLang="zh-CN" dirty="0">
                <a:latin typeface="微软雅黑" panose="020B0503020204020204" pitchFamily="34" charset="-122"/>
                <a:ea typeface="微软雅黑" panose="020B0503020204020204" pitchFamily="34" charset="-122"/>
              </a:rPr>
            </a:br>
            <a:r>
              <a:rPr lang="en-US" altLang="zh-CN" sz="3600" dirty="0">
                <a:latin typeface="微软雅黑" panose="020B0503020204020204" pitchFamily="34" charset="-122"/>
                <a:ea typeface="微软雅黑" panose="020B0503020204020204" pitchFamily="34" charset="-122"/>
              </a:rPr>
              <a:t>DPP-4</a:t>
            </a:r>
            <a:r>
              <a:rPr lang="zh-CN" altLang="en-US" sz="3600" dirty="0">
                <a:latin typeface="微软雅黑" panose="020B0503020204020204" pitchFamily="34" charset="-122"/>
                <a:ea typeface="微软雅黑" panose="020B0503020204020204" pitchFamily="34" charset="-122"/>
              </a:rPr>
              <a:t>抑制剂</a:t>
            </a:r>
            <a:br>
              <a:rPr lang="zh-CN" altLang="en-US" sz="3600" dirty="0">
                <a:latin typeface="微软雅黑" panose="020B0503020204020204" pitchFamily="34" charset="-122"/>
                <a:ea typeface="微软雅黑" panose="020B0503020204020204" pitchFamily="34" charset="-122"/>
              </a:rPr>
            </a:br>
            <a:endParaRPr lang="zh-CN" altLang="en-US" sz="3600" dirty="0"/>
          </a:p>
        </p:txBody>
      </p:sp>
      <p:pic>
        <p:nvPicPr>
          <p:cNvPr id="4" name="内容占位符 3"/>
          <p:cNvPicPr>
            <a:picLocks noGrp="1" noChangeAspect="1"/>
          </p:cNvPicPr>
          <p:nvPr>
            <p:ph idx="1"/>
          </p:nvPr>
        </p:nvPicPr>
        <p:blipFill>
          <a:blip r:embed="rId2"/>
          <a:stretch>
            <a:fillRect/>
          </a:stretch>
        </p:blipFill>
        <p:spPr>
          <a:xfrm>
            <a:off x="2204451" y="1700808"/>
            <a:ext cx="7923997" cy="4109178"/>
          </a:xfrm>
          <a:prstGeom prst="rect">
            <a:avLst/>
          </a:prstGeom>
        </p:spPr>
      </p:pic>
      <p:sp>
        <p:nvSpPr>
          <p:cNvPr id="5" name="文本框 4"/>
          <p:cNvSpPr txBox="1"/>
          <p:nvPr/>
        </p:nvSpPr>
        <p:spPr>
          <a:xfrm>
            <a:off x="2234730" y="1067116"/>
            <a:ext cx="6984776" cy="461665"/>
          </a:xfrm>
          <a:prstGeom prst="rect">
            <a:avLst/>
          </a:prstGeom>
          <a:noFill/>
        </p:spPr>
        <p:txBody>
          <a:bodyPr wrap="squar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DPP-4</a:t>
            </a:r>
            <a:r>
              <a:rPr lang="zh-CN" altLang="en-US" sz="2400" dirty="0">
                <a:solidFill>
                  <a:srgbClr val="0070C0"/>
                </a:solidFill>
                <a:latin typeface="微软雅黑" panose="020B0503020204020204" pitchFamily="34" charset="-122"/>
                <a:ea typeface="微软雅黑" panose="020B0503020204020204" pitchFamily="34" charset="-122"/>
              </a:rPr>
              <a:t>抑制剂在</a:t>
            </a:r>
            <a:r>
              <a:rPr lang="zh-CN" altLang="en-US" sz="2400" dirty="0">
                <a:solidFill>
                  <a:srgbClr val="FF33CC"/>
                </a:solidFill>
                <a:latin typeface="微软雅黑" panose="020B0503020204020204" pitchFamily="34" charset="-122"/>
                <a:ea typeface="微软雅黑" panose="020B0503020204020204" pitchFamily="34" charset="-122"/>
              </a:rPr>
              <a:t>肾功能不全</a:t>
            </a:r>
            <a:r>
              <a:rPr lang="zh-CN" altLang="en-US" sz="2400" dirty="0">
                <a:solidFill>
                  <a:srgbClr val="0070C0"/>
                </a:solidFill>
                <a:latin typeface="微软雅黑" panose="020B0503020204020204" pitchFamily="34" charset="-122"/>
                <a:ea typeface="微软雅黑" panose="020B0503020204020204" pitchFamily="34" charset="-122"/>
              </a:rPr>
              <a:t>患者中的使用有所差异</a:t>
            </a:r>
            <a:endParaRPr lang="zh-CN" altLang="en-US" sz="2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43962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725470"/>
          </a:xfrm>
        </p:spPr>
        <p:txBody>
          <a:bodyPr/>
          <a:lstStyle/>
          <a:p>
            <a:r>
              <a:rPr lang="zh-CN" altLang="en-US" sz="3200" b="1" dirty="0">
                <a:latin typeface="微软雅黑" panose="020B0503020204020204" pitchFamily="34" charset="-122"/>
                <a:ea typeface="微软雅黑" panose="020B0503020204020204" pitchFamily="34" charset="-122"/>
              </a:rPr>
              <a:t>胰高血糖素样肽</a:t>
            </a:r>
            <a:r>
              <a:rPr lang="en-US" altLang="zh-CN" sz="3200" b="1" dirty="0">
                <a:latin typeface="微软雅黑" panose="020B0503020204020204" pitchFamily="34" charset="-122"/>
                <a:ea typeface="微软雅黑" panose="020B0503020204020204" pitchFamily="34" charset="-122"/>
              </a:rPr>
              <a:t>-1</a:t>
            </a:r>
            <a:r>
              <a:rPr lang="zh-CN" altLang="en-US" sz="3200" b="1" dirty="0">
                <a:latin typeface="微软雅黑" panose="020B0503020204020204" pitchFamily="34" charset="-122"/>
                <a:ea typeface="微软雅黑" panose="020B0503020204020204" pitchFamily="34" charset="-122"/>
              </a:rPr>
              <a:t>受体（</a:t>
            </a:r>
            <a:r>
              <a:rPr lang="en-US" altLang="zh-CN" sz="3200" b="1" dirty="0">
                <a:latin typeface="微软雅黑" panose="020B0503020204020204" pitchFamily="34" charset="-122"/>
                <a:ea typeface="微软雅黑" panose="020B0503020204020204" pitchFamily="34" charset="-122"/>
              </a:rPr>
              <a:t>GLP-1</a:t>
            </a:r>
            <a:r>
              <a:rPr lang="zh-CN" altLang="en-US" sz="3200" b="1" dirty="0">
                <a:latin typeface="微软雅黑" panose="020B0503020204020204" pitchFamily="34" charset="-122"/>
                <a:ea typeface="微软雅黑" panose="020B0503020204020204" pitchFamily="34" charset="-122"/>
              </a:rPr>
              <a:t>）激动剂</a:t>
            </a:r>
            <a:endParaRPr lang="zh-CN" altLang="en-US" sz="3200" dirty="0"/>
          </a:p>
        </p:txBody>
      </p:sp>
      <p:graphicFrame>
        <p:nvGraphicFramePr>
          <p:cNvPr id="3" name="表格 2"/>
          <p:cNvGraphicFramePr>
            <a:graphicFrameLocks noGrp="1"/>
          </p:cNvGraphicFramePr>
          <p:nvPr>
            <p:custDataLst>
              <p:tags r:id="rId2"/>
            </p:custDataLst>
            <p:extLst>
              <p:ext uri="{D42A27DB-BD31-4B8C-83A1-F6EECF244321}">
                <p14:modId xmlns:p14="http://schemas.microsoft.com/office/powerpoint/2010/main" val="733573595"/>
              </p:ext>
            </p:extLst>
          </p:nvPr>
        </p:nvGraphicFramePr>
        <p:xfrm>
          <a:off x="1970841" y="1268761"/>
          <a:ext cx="8356600" cy="4368983"/>
        </p:xfrm>
        <a:graphic>
          <a:graphicData uri="http://schemas.openxmlformats.org/drawingml/2006/table">
            <a:tbl>
              <a:tblPr firstRow="1" bandRow="1">
                <a:tableStyleId>{5C22544A-7EE6-4342-B048-85BDC9FD1C3A}</a:tableStyleId>
              </a:tblPr>
              <a:tblGrid>
                <a:gridCol w="1460863">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936104">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3079313">
                  <a:extLst>
                    <a:ext uri="{9D8B030D-6E8A-4147-A177-3AD203B41FA5}">
                      <a16:colId xmlns:a16="http://schemas.microsoft.com/office/drawing/2014/main" val="20005"/>
                    </a:ext>
                  </a:extLst>
                </a:gridCol>
              </a:tblGrid>
              <a:tr h="500066">
                <a:tc>
                  <a:txBody>
                    <a:bodyPr/>
                    <a:lstStyle/>
                    <a:p>
                      <a:pPr algn="ctr">
                        <a:buNone/>
                      </a:pPr>
                      <a:r>
                        <a:rPr lang="en-US" altLang="zh-CN" dirty="0"/>
                        <a:t>DRUG</a:t>
                      </a:r>
                    </a:p>
                  </a:txBody>
                  <a:tcPr/>
                </a:tc>
                <a:tc>
                  <a:txBody>
                    <a:bodyPr/>
                    <a:lstStyle/>
                    <a:p>
                      <a:pPr algn="ctr">
                        <a:buNone/>
                      </a:pPr>
                      <a:r>
                        <a:rPr lang="zh-CN" altLang="en-US" dirty="0"/>
                        <a:t>最大剂量</a:t>
                      </a:r>
                    </a:p>
                  </a:txBody>
                  <a:tcPr/>
                </a:tc>
                <a:tc>
                  <a:txBody>
                    <a:bodyPr/>
                    <a:lstStyle/>
                    <a:p>
                      <a:pPr algn="ctr">
                        <a:buNone/>
                      </a:pPr>
                      <a:r>
                        <a:rPr lang="zh-CN" altLang="en-US" dirty="0"/>
                        <a:t>儿童</a:t>
                      </a:r>
                    </a:p>
                  </a:txBody>
                  <a:tcPr/>
                </a:tc>
                <a:tc>
                  <a:txBody>
                    <a:bodyPr/>
                    <a:lstStyle/>
                    <a:p>
                      <a:pPr algn="ctr">
                        <a:buNone/>
                      </a:pPr>
                      <a:r>
                        <a:rPr lang="zh-CN" altLang="en-US" dirty="0"/>
                        <a:t>妊娠</a:t>
                      </a:r>
                    </a:p>
                  </a:txBody>
                  <a:tcPr/>
                </a:tc>
                <a:tc>
                  <a:txBody>
                    <a:bodyPr/>
                    <a:lstStyle/>
                    <a:p>
                      <a:pPr algn="ctr">
                        <a:buNone/>
                      </a:pPr>
                      <a:r>
                        <a:rPr lang="zh-CN" altLang="en-US" dirty="0"/>
                        <a:t>哺乳</a:t>
                      </a:r>
                    </a:p>
                  </a:txBody>
                  <a:tcPr/>
                </a:tc>
                <a:tc>
                  <a:txBody>
                    <a:bodyPr/>
                    <a:lstStyle/>
                    <a:p>
                      <a:pPr algn="ctr">
                        <a:buNone/>
                      </a:pPr>
                      <a:r>
                        <a:rPr lang="zh-CN" altLang="en-US" dirty="0"/>
                        <a:t>老年</a:t>
                      </a:r>
                    </a:p>
                  </a:txBody>
                  <a:tcPr/>
                </a:tc>
                <a:extLst>
                  <a:ext uri="{0D108BD9-81ED-4DB2-BD59-A6C34878D82A}">
                    <a16:rowId xmlns:a16="http://schemas.microsoft.com/office/drawing/2014/main" val="10000"/>
                  </a:ext>
                </a:extLst>
              </a:tr>
              <a:tr h="568248">
                <a:tc>
                  <a:txBody>
                    <a:bodyPr/>
                    <a:lstStyle/>
                    <a:p>
                      <a:pPr>
                        <a:buNone/>
                      </a:pPr>
                      <a:r>
                        <a:rPr lang="zh-CN" altLang="en-US" sz="1600" dirty="0">
                          <a:latin typeface="微软雅黑" panose="020B0503020204020204" pitchFamily="34" charset="-122"/>
                          <a:ea typeface="微软雅黑" panose="020B0503020204020204" pitchFamily="34" charset="-122"/>
                        </a:rPr>
                        <a:t>贝那鲁肽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0.2mg tid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rPr>
                        <a:t>未确定</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1"/>
                  </a:ext>
                </a:extLst>
              </a:tr>
              <a:tr h="568325">
                <a:tc>
                  <a:txBody>
                    <a:bodyPr/>
                    <a:lstStyle/>
                    <a:p>
                      <a:pPr>
                        <a:buNone/>
                      </a:pPr>
                      <a:r>
                        <a:rPr lang="zh-CN" altLang="en-US" sz="1600" dirty="0">
                          <a:latin typeface="微软雅黑" panose="020B0503020204020204" pitchFamily="34" charset="-122"/>
                          <a:ea typeface="微软雅黑" panose="020B0503020204020204" pitchFamily="34" charset="-122"/>
                        </a:rPr>
                        <a:t>艾塞那肽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sym typeface="+mn-ea"/>
                        </a:rPr>
                        <a:t>10ug bid</a:t>
                      </a:r>
                      <a:endParaRPr lang="en-US" altLang="zh-CN" sz="1600" dirty="0">
                        <a:latin typeface="微软雅黑" panose="020B0503020204020204" pitchFamily="34" charset="-122"/>
                        <a:ea typeface="微软雅黑" panose="020B0503020204020204" pitchFamily="34" charset="-122"/>
                      </a:endParaRPr>
                    </a:p>
                  </a:txBody>
                  <a:tcPr/>
                </a:tc>
                <a:tc>
                  <a:txBody>
                    <a:bodyPr/>
                    <a:lstStyle/>
                    <a:p>
                      <a:pPr>
                        <a:buNone/>
                      </a:pPr>
                      <a:r>
                        <a:rPr lang="zh-CN" sz="1600" dirty="0">
                          <a:latin typeface="微软雅黑" panose="020B0503020204020204" pitchFamily="34" charset="-122"/>
                          <a:ea typeface="微软雅黑" panose="020B0503020204020204" pitchFamily="34" charset="-122"/>
                          <a:sym typeface="+mn-ea"/>
                        </a:rPr>
                        <a:t>未确定</a:t>
                      </a:r>
                      <a:endParaRPr lang="zh-CN"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慎用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慎用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endParaRPr lang="zh-CN" altLang="en-US" sz="16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2"/>
                  </a:ext>
                </a:extLst>
              </a:tr>
              <a:tr h="568248">
                <a:tc>
                  <a:txBody>
                    <a:bodyPr/>
                    <a:lstStyle/>
                    <a:p>
                      <a:pPr>
                        <a:buNone/>
                      </a:pPr>
                      <a:r>
                        <a:rPr lang="zh-CN" altLang="en-US" sz="1600" dirty="0">
                          <a:latin typeface="微软雅黑" panose="020B0503020204020204" pitchFamily="34" charset="-122"/>
                          <a:ea typeface="微软雅黑" panose="020B0503020204020204" pitchFamily="34" charset="-122"/>
                        </a:rPr>
                        <a:t>利拉鲁肽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1.8mg </a:t>
                      </a:r>
                      <a:r>
                        <a:rPr lang="en-US" altLang="zh-CN" sz="1600" dirty="0" err="1">
                          <a:latin typeface="微软雅黑" panose="020B0503020204020204" pitchFamily="34" charset="-122"/>
                          <a:ea typeface="微软雅黑" panose="020B0503020204020204" pitchFamily="34" charset="-122"/>
                        </a:rPr>
                        <a:t>qd</a:t>
                      </a:r>
                      <a:endParaRPr lang="en-US" altLang="zh-CN" sz="1600" dirty="0">
                        <a:latin typeface="微软雅黑" panose="020B0503020204020204" pitchFamily="34" charset="-122"/>
                        <a:ea typeface="微软雅黑" panose="020B0503020204020204" pitchFamily="34" charset="-122"/>
                      </a:endParaRPr>
                    </a:p>
                  </a:txBody>
                  <a:tcPr/>
                </a:tc>
                <a:tc>
                  <a:txBody>
                    <a:bodyPr/>
                    <a:lstStyle/>
                    <a:p>
                      <a:pPr>
                        <a:buNone/>
                      </a:pPr>
                      <a:r>
                        <a:rPr lang="en-US" altLang="zh-CN" sz="1600" dirty="0">
                          <a:latin typeface="微软雅黑" panose="020B0503020204020204" pitchFamily="34" charset="-122"/>
                          <a:ea typeface="微软雅黑" panose="020B0503020204020204" pitchFamily="34" charset="-122"/>
                          <a:sym typeface="+mn-ea"/>
                        </a:rPr>
                        <a:t>≥18</a:t>
                      </a:r>
                      <a:r>
                        <a:rPr lang="zh-CN" altLang="en-US" sz="1600" dirty="0">
                          <a:latin typeface="微软雅黑" panose="020B0503020204020204" pitchFamily="34" charset="-122"/>
                          <a:ea typeface="微软雅黑" panose="020B0503020204020204" pitchFamily="34" charset="-122"/>
                          <a:sym typeface="+mn-ea"/>
                        </a:rPr>
                        <a:t>岁</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禁用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禁用</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3"/>
                  </a:ext>
                </a:extLst>
              </a:tr>
              <a:tr h="502928">
                <a:tc>
                  <a:txBody>
                    <a:bodyPr/>
                    <a:lstStyle/>
                    <a:p>
                      <a:pPr>
                        <a:buNone/>
                      </a:pPr>
                      <a:r>
                        <a:rPr lang="zh-CN" altLang="en-US" sz="1600" dirty="0">
                          <a:latin typeface="微软雅黑" panose="020B0503020204020204" pitchFamily="34" charset="-122"/>
                          <a:ea typeface="微软雅黑" panose="020B0503020204020204" pitchFamily="34" charset="-122"/>
                        </a:rPr>
                        <a:t>利司那肽</a:t>
                      </a:r>
                    </a:p>
                  </a:txBody>
                  <a:tcPr/>
                </a:tc>
                <a:tc>
                  <a:txBody>
                    <a:bodyPr/>
                    <a:lstStyle/>
                    <a:p>
                      <a:pPr>
                        <a:buNone/>
                      </a:pPr>
                      <a:r>
                        <a:rPr lang="en-US" altLang="zh-CN" sz="1600" dirty="0">
                          <a:latin typeface="微软雅黑" panose="020B0503020204020204" pitchFamily="34" charset="-122"/>
                          <a:ea typeface="微软雅黑" panose="020B0503020204020204" pitchFamily="34" charset="-122"/>
                        </a:rPr>
                        <a:t>20μg qd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p>
                  </a:txBody>
                  <a:tcPr/>
                </a:tc>
                <a:extLst>
                  <a:ext uri="{0D108BD9-81ED-4DB2-BD59-A6C34878D82A}">
                    <a16:rowId xmlns:a16="http://schemas.microsoft.com/office/drawing/2014/main" val="10004"/>
                  </a:ext>
                </a:extLst>
              </a:tr>
              <a:tr h="502928">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度拉糖肽</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1.5mg </a:t>
                      </a:r>
                      <a:r>
                        <a:rPr lang="en-US" altLang="zh-CN" sz="1600" dirty="0" err="1">
                          <a:solidFill>
                            <a:srgbClr val="375FB9"/>
                          </a:solidFill>
                          <a:latin typeface="微软雅黑" panose="020B0503020204020204" pitchFamily="34" charset="-122"/>
                          <a:ea typeface="微软雅黑" panose="020B0503020204020204" pitchFamily="34" charset="-122"/>
                        </a:rPr>
                        <a:t>qw</a:t>
                      </a:r>
                      <a:endParaRPr lang="en-US" altLang="zh-CN" sz="1600" dirty="0">
                        <a:solidFill>
                          <a:srgbClr val="375FB9"/>
                        </a:solidFill>
                        <a:latin typeface="微软雅黑" panose="020B0503020204020204" pitchFamily="34" charset="-122"/>
                        <a:ea typeface="微软雅黑" panose="020B0503020204020204"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600" dirty="0">
                          <a:latin typeface="微软雅黑" panose="020B0503020204020204" pitchFamily="34" charset="-122"/>
                          <a:ea typeface="微软雅黑" panose="020B0503020204020204" pitchFamily="34" charset="-122"/>
                          <a:sym typeface="+mn-ea"/>
                        </a:rPr>
                        <a:t>≥18</a:t>
                      </a:r>
                      <a:r>
                        <a:rPr lang="zh-CN" altLang="en-US" sz="1600" dirty="0">
                          <a:latin typeface="微软雅黑" panose="020B0503020204020204" pitchFamily="34" charset="-122"/>
                          <a:ea typeface="微软雅黑" panose="020B0503020204020204" pitchFamily="34" charset="-122"/>
                          <a:sym typeface="+mn-ea"/>
                        </a:rPr>
                        <a:t>岁</a:t>
                      </a:r>
                      <a:endParaRPr lang="zh-CN" altLang="en-US" sz="1600" dirty="0">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禁用</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r>
                        <a:rPr lang="en-US" altLang="zh-CN" sz="1600" dirty="0">
                          <a:latin typeface="微软雅黑" panose="020B0503020204020204" pitchFamily="34" charset="-122"/>
                          <a:ea typeface="微软雅黑" panose="020B0503020204020204" pitchFamily="34" charset="-122"/>
                          <a:sym typeface="+mn-ea"/>
                        </a:rPr>
                        <a:t>≥75</a:t>
                      </a:r>
                      <a:r>
                        <a:rPr lang="zh-CN" altLang="en-US" sz="1600" dirty="0">
                          <a:latin typeface="微软雅黑" panose="020B0503020204020204" pitchFamily="34" charset="-122"/>
                          <a:ea typeface="微软雅黑" panose="020B0503020204020204" pitchFamily="34" charset="-122"/>
                          <a:sym typeface="+mn-ea"/>
                        </a:rPr>
                        <a:t>岁患者经验有限</a:t>
                      </a:r>
                    </a:p>
                  </a:txBody>
                  <a:tcPr/>
                </a:tc>
                <a:extLst>
                  <a:ext uri="{0D108BD9-81ED-4DB2-BD59-A6C34878D82A}">
                    <a16:rowId xmlns:a16="http://schemas.microsoft.com/office/drawing/2014/main" val="10005"/>
                  </a:ext>
                </a:extLst>
              </a:tr>
              <a:tr h="579120">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艾塞纳肽微球</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2mg qw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慎用</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慎用</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p>
                  </a:txBody>
                  <a:tcPr/>
                </a:tc>
                <a:extLst>
                  <a:ext uri="{0D108BD9-81ED-4DB2-BD59-A6C34878D82A}">
                    <a16:rowId xmlns:a16="http://schemas.microsoft.com/office/drawing/2014/main" val="10006"/>
                  </a:ext>
                </a:extLst>
              </a:tr>
              <a:tr h="579120">
                <a:tc>
                  <a:txBody>
                    <a:bodyPr/>
                    <a:lstStyle/>
                    <a:p>
                      <a:pPr>
                        <a:buNone/>
                      </a:pPr>
                      <a:r>
                        <a:rPr lang="zh-CN" altLang="en-US" sz="1600" dirty="0">
                          <a:solidFill>
                            <a:srgbClr val="375FB9"/>
                          </a:solidFill>
                          <a:latin typeface="微软雅黑" panose="020B0503020204020204" pitchFamily="34" charset="-122"/>
                          <a:ea typeface="微软雅黑" panose="020B0503020204020204" pitchFamily="34" charset="-122"/>
                        </a:rPr>
                        <a:t>聚乙二醇洛塞那肽</a:t>
                      </a:r>
                    </a:p>
                  </a:txBody>
                  <a:tcPr/>
                </a:tc>
                <a:tc>
                  <a:txBody>
                    <a:bodyPr/>
                    <a:lstStyle/>
                    <a:p>
                      <a:pPr>
                        <a:buNone/>
                      </a:pPr>
                      <a:r>
                        <a:rPr lang="en-US" altLang="zh-CN" sz="1600" dirty="0">
                          <a:solidFill>
                            <a:srgbClr val="375FB9"/>
                          </a:solidFill>
                          <a:latin typeface="微软雅黑" panose="020B0503020204020204" pitchFamily="34" charset="-122"/>
                          <a:ea typeface="微软雅黑" panose="020B0503020204020204" pitchFamily="34" charset="-122"/>
                        </a:rPr>
                        <a:t>0.2mg qw</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latin typeface="微软雅黑" panose="020B0503020204020204" pitchFamily="34" charset="-122"/>
                          <a:ea typeface="微软雅黑" panose="020B0503020204020204" pitchFamily="34" charset="-122"/>
                          <a:sym typeface="+mn-ea"/>
                        </a:rPr>
                        <a:t>不建议</a:t>
                      </a:r>
                      <a:endParaRPr lang="zh-CN" altLang="en-US" sz="1600" dirty="0">
                        <a:latin typeface="微软雅黑" panose="020B0503020204020204" pitchFamily="34" charset="-122"/>
                        <a:ea typeface="微软雅黑" panose="020B0503020204020204" pitchFamily="34" charset="-122"/>
                      </a:endParaRPr>
                    </a:p>
                    <a:p>
                      <a:pPr marL="0" marR="0" indent="0" algn="l" defTabSz="914400" rtl="0" eaLnBrk="1" fontAlgn="auto" latinLnBrk="0" hangingPunct="1">
                        <a:lnSpc>
                          <a:spcPct val="100000"/>
                        </a:lnSpc>
                        <a:spcBef>
                          <a:spcPts val="0"/>
                        </a:spcBef>
                        <a:spcAft>
                          <a:spcPts val="0"/>
                        </a:spcAft>
                        <a:buClrTx/>
                        <a:buSzTx/>
                        <a:buFontTx/>
                        <a:buNone/>
                        <a:defRPr/>
                      </a:pPr>
                      <a:endParaRPr lang="zh-CN" altLang="en-US" sz="1600" dirty="0">
                        <a:solidFill>
                          <a:schemeClr val="tx1"/>
                        </a:solidFill>
                        <a:latin typeface="微软雅黑" panose="020B0503020204020204" pitchFamily="34" charset="-122"/>
                        <a:ea typeface="微软雅黑" panose="020B0503020204020204" pitchFamily="34" charset="-122"/>
                      </a:endParaRP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solidFill>
                            <a:schemeClr val="tx1"/>
                          </a:solidFill>
                          <a:latin typeface="微软雅黑" panose="020B0503020204020204" pitchFamily="34" charset="-122"/>
                          <a:ea typeface="微软雅黑" panose="020B0503020204020204" pitchFamily="34" charset="-122"/>
                        </a:rPr>
                        <a:t>不建议</a:t>
                      </a:r>
                    </a:p>
                  </a:txBody>
                  <a:tcPr/>
                </a:tc>
                <a:tc>
                  <a:txBody>
                    <a:bodyPr/>
                    <a:lstStyle/>
                    <a:p>
                      <a:pPr>
                        <a:buNone/>
                      </a:pPr>
                      <a:r>
                        <a:rPr lang="zh-CN" altLang="en-US" sz="1600" dirty="0">
                          <a:latin typeface="微软雅黑" panose="020B0503020204020204" pitchFamily="34" charset="-122"/>
                          <a:ea typeface="微软雅黑" panose="020B0503020204020204" pitchFamily="34" charset="-122"/>
                          <a:sym typeface="+mn-ea"/>
                        </a:rPr>
                        <a:t>无需调量</a:t>
                      </a:r>
                      <a:endParaRPr lang="zh-CN" altLang="en-US" sz="1600" dirty="0">
                        <a:solidFill>
                          <a:schemeClr val="tx1"/>
                        </a:solidFill>
                        <a:latin typeface="微软雅黑" panose="020B0503020204020204" pitchFamily="34" charset="-122"/>
                        <a:ea typeface="微软雅黑" panose="020B0503020204020204" pitchFamily="34" charset="-122"/>
                        <a:sym typeface="+mn-ea"/>
                      </a:endParaRPr>
                    </a:p>
                  </a:txBody>
                  <a:tcP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3654515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29" y="204894"/>
            <a:ext cx="7461671" cy="597861"/>
          </a:xfrm>
        </p:spPr>
        <p:txBody>
          <a:bodyPr>
            <a:noAutofit/>
          </a:bodyPr>
          <a:lstStyle/>
          <a:p>
            <a:r>
              <a:rPr lang="zh-CN" altLang="en-US" sz="2800" b="1" dirty="0">
                <a:latin typeface="微软雅黑" panose="020B0503020204020204" pitchFamily="34" charset="-122"/>
                <a:ea typeface="微软雅黑" panose="020B0503020204020204" pitchFamily="34" charset="-122"/>
              </a:rPr>
              <a:t>胰高血糖素样肽</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受体（</a:t>
            </a:r>
            <a:r>
              <a:rPr lang="en-US" altLang="zh-CN" sz="2800" b="1" dirty="0">
                <a:latin typeface="微软雅黑" panose="020B0503020204020204" pitchFamily="34" charset="-122"/>
                <a:ea typeface="微软雅黑" panose="020B0503020204020204" pitchFamily="34" charset="-122"/>
              </a:rPr>
              <a:t>GLP-1</a:t>
            </a:r>
            <a:r>
              <a:rPr lang="zh-CN" altLang="en-US" sz="2800" b="1" dirty="0">
                <a:latin typeface="微软雅黑" panose="020B0503020204020204" pitchFamily="34" charset="-122"/>
                <a:ea typeface="微软雅黑" panose="020B0503020204020204" pitchFamily="34" charset="-122"/>
              </a:rPr>
              <a:t>）激动剂</a:t>
            </a:r>
            <a:endParaRPr lang="zh-CN" altLang="en-US" sz="2800" dirty="0"/>
          </a:p>
        </p:txBody>
      </p:sp>
      <p:sp>
        <p:nvSpPr>
          <p:cNvPr id="3" name="内容占位符 2"/>
          <p:cNvSpPr>
            <a:spLocks noGrp="1"/>
          </p:cNvSpPr>
          <p:nvPr>
            <p:ph idx="1"/>
          </p:nvPr>
        </p:nvSpPr>
        <p:spPr/>
        <p:txBody>
          <a:bodyPr/>
          <a:lstStyle/>
          <a:p>
            <a:pPr marL="342900" indent="-342900" eaLnBrk="0" hangingPunct="0">
              <a:lnSpc>
                <a:spcPct val="150000"/>
              </a:lnSpc>
              <a:spcBef>
                <a:spcPct val="20000"/>
              </a:spcBef>
              <a:buFont typeface="Wingdings" panose="05000000000000000000" pitchFamily="2" charset="2"/>
              <a:buChar char="Ø"/>
              <a:defRPr/>
            </a:pPr>
            <a:r>
              <a:rPr lang="zh-CN" altLang="en-US" sz="2400" dirty="0">
                <a:solidFill>
                  <a:srgbClr val="C00000"/>
                </a:solidFill>
                <a:latin typeface="微软雅黑" panose="020B0503020204020204" pitchFamily="34" charset="-122"/>
                <a:ea typeface="微软雅黑" panose="020B0503020204020204" pitchFamily="34" charset="-122"/>
              </a:rPr>
              <a:t>不经过肝药酶代谢</a:t>
            </a:r>
            <a:endParaRPr lang="en-US" altLang="zh-CN" sz="2400" dirty="0">
              <a:solidFill>
                <a:schemeClr val="bg1"/>
              </a:solidFill>
              <a:latin typeface="微软雅黑" panose="020B0503020204020204" pitchFamily="34" charset="-122"/>
              <a:ea typeface="微软雅黑" panose="020B0503020204020204" pitchFamily="34" charset="-122"/>
            </a:endParaRPr>
          </a:p>
          <a:p>
            <a:pPr marL="457200" lvl="1" indent="0" eaLnBrk="0" hangingPunct="0">
              <a:lnSpc>
                <a:spcPct val="150000"/>
              </a:lnSpc>
              <a:spcBef>
                <a:spcPct val="20000"/>
              </a:spcBef>
              <a:buNone/>
              <a:defRPr/>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故不存在与肝药酶相关的药物相互作用。</a:t>
            </a:r>
            <a:endParaRPr lang="en-US" altLang="zh-CN" sz="2000" dirty="0">
              <a:latin typeface="微软雅黑" panose="020B0503020204020204" pitchFamily="34" charset="-122"/>
              <a:ea typeface="微软雅黑" panose="020B0503020204020204" pitchFamily="34" charset="-122"/>
            </a:endParaRPr>
          </a:p>
          <a:p>
            <a:pPr marL="342900" indent="-342900" eaLnBrk="0" hangingPunct="0">
              <a:lnSpc>
                <a:spcPct val="150000"/>
              </a:lnSpc>
              <a:spcBef>
                <a:spcPct val="20000"/>
              </a:spcBef>
              <a:buFont typeface="Wingdings" panose="05000000000000000000" pitchFamily="2" charset="2"/>
              <a:buChar char="Ø"/>
              <a:defRPr/>
            </a:pPr>
            <a:r>
              <a:rPr lang="zh-CN" altLang="en-US" sz="2400" dirty="0">
                <a:solidFill>
                  <a:srgbClr val="C00000"/>
                </a:solidFill>
                <a:latin typeface="微软雅黑" panose="020B0503020204020204" pitchFamily="34" charset="-122"/>
                <a:ea typeface="微软雅黑" panose="020B0503020204020204" pitchFamily="34" charset="-122"/>
              </a:rPr>
              <a:t>延缓胃排空</a:t>
            </a:r>
            <a:r>
              <a:rPr lang="zh-CN" altLang="en-US" sz="2400" dirty="0">
                <a:latin typeface="微软雅黑" panose="020B0503020204020204" pitchFamily="34" charset="-122"/>
                <a:ea typeface="微软雅黑" panose="020B0503020204020204" pitchFamily="34" charset="-122"/>
              </a:rPr>
              <a:t>作用可减少口服药物的吸收程度和速度。</a:t>
            </a:r>
            <a:endParaRPr lang="en-US" altLang="zh-CN" sz="2400" dirty="0">
              <a:latin typeface="微软雅黑" panose="020B0503020204020204" pitchFamily="34" charset="-122"/>
              <a:ea typeface="微软雅黑" panose="020B0503020204020204" pitchFamily="34" charset="-122"/>
            </a:endParaRPr>
          </a:p>
          <a:p>
            <a:pPr marL="742950" lvl="1" indent="-285750" eaLnBrk="0" hangingPunct="0">
              <a:lnSpc>
                <a:spcPct val="150000"/>
              </a:lnSpc>
              <a:spcBef>
                <a:spcPct val="20000"/>
              </a:spcBef>
              <a:buFontTx/>
              <a:buChar char="-"/>
              <a:defRPr/>
            </a:pPr>
            <a:r>
              <a:rPr lang="zh-CN" altLang="en-US" sz="2000" dirty="0">
                <a:latin typeface="微软雅黑" panose="020B0503020204020204" pitchFamily="34" charset="-122"/>
                <a:ea typeface="微软雅黑" panose="020B0503020204020204" pitchFamily="34" charset="-122"/>
              </a:rPr>
              <a:t>对疗效依赖于浓度的口服药物，如抗生素，建议患者在注射</a:t>
            </a:r>
            <a:r>
              <a:rPr lang="en-US" altLang="zh-CN" sz="2000" dirty="0">
                <a:latin typeface="微软雅黑" panose="020B0503020204020204" pitchFamily="34" charset="-122"/>
                <a:ea typeface="微软雅黑" panose="020B0503020204020204" pitchFamily="34" charset="-122"/>
                <a:sym typeface="+mn-ea"/>
              </a:rPr>
              <a:t>GLP-1</a:t>
            </a:r>
            <a:r>
              <a:rPr lang="zh-CN" altLang="en-US" sz="2000" dirty="0">
                <a:latin typeface="微软雅黑" panose="020B0503020204020204" pitchFamily="34" charset="-122"/>
                <a:ea typeface="微软雅黑" panose="020B0503020204020204" pitchFamily="34" charset="-122"/>
                <a:sym typeface="+mn-ea"/>
              </a:rPr>
              <a:t>前</a:t>
            </a:r>
            <a:r>
              <a:rPr lang="zh-CN" altLang="en-US" sz="2000" dirty="0">
                <a:latin typeface="微软雅黑" panose="020B0503020204020204" pitchFamily="34" charset="-122"/>
                <a:ea typeface="微软雅黑" panose="020B0503020204020204" pitchFamily="34" charset="-122"/>
              </a:rPr>
              <a:t>至少1小时服用。</a:t>
            </a:r>
            <a:endParaRPr lang="en-US" altLang="zh-CN" sz="2000" dirty="0">
              <a:latin typeface="微软雅黑" panose="020B0503020204020204" pitchFamily="34" charset="-122"/>
              <a:ea typeface="微软雅黑" panose="020B0503020204020204" pitchFamily="34" charset="-122"/>
            </a:endParaRPr>
          </a:p>
          <a:p>
            <a:pPr marL="0" indent="0" eaLnBrk="0" hangingPunct="0">
              <a:lnSpc>
                <a:spcPct val="150000"/>
              </a:lnSpc>
              <a:spcBef>
                <a:spcPct val="20000"/>
              </a:spcBef>
              <a:buNone/>
              <a:defRPr/>
            </a:pPr>
            <a:endParaRPr lang="en-US" altLang="zh-CN" sz="2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95363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胰高血糖素样肽</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受体（</a:t>
            </a:r>
            <a:r>
              <a:rPr lang="en-US" altLang="zh-CN" sz="2800" b="1" dirty="0">
                <a:latin typeface="微软雅黑" panose="020B0503020204020204" pitchFamily="34" charset="-122"/>
                <a:ea typeface="微软雅黑" panose="020B0503020204020204" pitchFamily="34" charset="-122"/>
              </a:rPr>
              <a:t>GLP-1</a:t>
            </a:r>
            <a:r>
              <a:rPr lang="zh-CN" altLang="en-US" sz="2800" b="1" dirty="0">
                <a:latin typeface="微软雅黑" panose="020B0503020204020204" pitchFamily="34" charset="-122"/>
                <a:ea typeface="微软雅黑" panose="020B0503020204020204" pitchFamily="34" charset="-122"/>
              </a:rPr>
              <a:t>）激动剂</a:t>
            </a:r>
            <a:endParaRPr lang="zh-CN" altLang="en-US" sz="2800" dirty="0"/>
          </a:p>
        </p:txBody>
      </p:sp>
      <p:sp>
        <p:nvSpPr>
          <p:cNvPr id="3" name="内容占位符 2"/>
          <p:cNvSpPr>
            <a:spLocks noGrp="1"/>
          </p:cNvSpPr>
          <p:nvPr>
            <p:ph idx="1"/>
          </p:nvPr>
        </p:nvSpPr>
        <p:spPr>
          <a:xfrm>
            <a:off x="2234729" y="1124745"/>
            <a:ext cx="7886700" cy="4621459"/>
          </a:xfrm>
        </p:spPr>
        <p:txBody>
          <a:bodyPr>
            <a:normAutofit/>
          </a:bodyPr>
          <a:lstStyle/>
          <a:p>
            <a:pPr>
              <a:lnSpc>
                <a:spcPct val="150000"/>
              </a:lnSpc>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禁忌证</a:t>
            </a:r>
            <a:endParaRPr lang="en-US" altLang="zh-CN" sz="24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甲状腺髓样癌的个人或有家族史</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型多发性内分泌肿瘤综合征家族史</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注意</a:t>
            </a:r>
            <a:endParaRPr lang="en-US" altLang="zh-CN" sz="24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胰腺炎的发生</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胆囊疾病，如胆石症和胆囊炎</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过敏反应和血管水肿</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有肾损害的患者应谨慎使用</a:t>
            </a:r>
          </a:p>
        </p:txBody>
      </p:sp>
    </p:spTree>
    <p:extLst>
      <p:ext uri="{BB962C8B-B14F-4D97-AF65-F5344CB8AC3E}">
        <p14:creationId xmlns:p14="http://schemas.microsoft.com/office/powerpoint/2010/main" val="2390785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725470"/>
          </a:xfrm>
        </p:spPr>
        <p:txBody>
          <a:bodyPr/>
          <a:lstStyle/>
          <a:p>
            <a:pPr algn="l"/>
            <a:r>
              <a:rPr lang="en-US" altLang="zh-CN" sz="3200" b="1" dirty="0">
                <a:latin typeface="微软雅黑" panose="020B0503020204020204" pitchFamily="34" charset="-122"/>
                <a:ea typeface="微软雅黑" panose="020B0503020204020204" pitchFamily="34" charset="-122"/>
              </a:rPr>
              <a:t>钠-</a:t>
            </a:r>
            <a:r>
              <a:rPr lang="en-US" altLang="zh-CN" sz="3200" b="1" dirty="0" err="1">
                <a:latin typeface="微软雅黑" panose="020B0503020204020204" pitchFamily="34" charset="-122"/>
                <a:ea typeface="微软雅黑" panose="020B0503020204020204" pitchFamily="34" charset="-122"/>
              </a:rPr>
              <a:t>葡萄糖共转运蛋白</a:t>
            </a:r>
            <a:r>
              <a:rPr lang="en-US" altLang="zh-CN" sz="3200" b="1" dirty="0">
                <a:latin typeface="微软雅黑" panose="020B0503020204020204" pitchFamily="34" charset="-122"/>
                <a:ea typeface="微软雅黑" panose="020B0503020204020204" pitchFamily="34" charset="-122"/>
              </a:rPr>
              <a:t> 2（SGLT-2）抑制剂</a:t>
            </a:r>
            <a:endParaRPr lang="zh-CN" altLang="en-US" sz="3200" dirty="0"/>
          </a:p>
        </p:txBody>
      </p:sp>
      <p:graphicFrame>
        <p:nvGraphicFramePr>
          <p:cNvPr id="4" name="表格 3"/>
          <p:cNvGraphicFramePr/>
          <p:nvPr>
            <p:extLst>
              <p:ext uri="{D42A27DB-BD31-4B8C-83A1-F6EECF244321}">
                <p14:modId xmlns:p14="http://schemas.microsoft.com/office/powerpoint/2010/main" val="3978703325"/>
              </p:ext>
            </p:extLst>
          </p:nvPr>
        </p:nvGraphicFramePr>
        <p:xfrm>
          <a:off x="1881158" y="1571612"/>
          <a:ext cx="8489950" cy="2301240"/>
        </p:xfrm>
        <a:graphic>
          <a:graphicData uri="http://schemas.openxmlformats.org/drawingml/2006/table">
            <a:tbl>
              <a:tblPr firstRow="1" bandRow="1">
                <a:tableStyleId>{5C22544A-7EE6-4342-B048-85BDC9FD1C3A}</a:tableStyleId>
              </a:tblPr>
              <a:tblGrid>
                <a:gridCol w="155054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224136">
                  <a:extLst>
                    <a:ext uri="{9D8B030D-6E8A-4147-A177-3AD203B41FA5}">
                      <a16:colId xmlns:a16="http://schemas.microsoft.com/office/drawing/2014/main" val="20003"/>
                    </a:ext>
                  </a:extLst>
                </a:gridCol>
                <a:gridCol w="1046024">
                  <a:extLst>
                    <a:ext uri="{9D8B030D-6E8A-4147-A177-3AD203B41FA5}">
                      <a16:colId xmlns:a16="http://schemas.microsoft.com/office/drawing/2014/main" val="20004"/>
                    </a:ext>
                  </a:extLst>
                </a:gridCol>
                <a:gridCol w="1932940">
                  <a:extLst>
                    <a:ext uri="{9D8B030D-6E8A-4147-A177-3AD203B41FA5}">
                      <a16:colId xmlns:a16="http://schemas.microsoft.com/office/drawing/2014/main" val="20005"/>
                    </a:ext>
                  </a:extLst>
                </a:gridCol>
              </a:tblGrid>
              <a:tr h="381000">
                <a:tc>
                  <a:txBody>
                    <a:bodyPr/>
                    <a:lstStyle/>
                    <a:p>
                      <a:pPr algn="ctr">
                        <a:buNone/>
                      </a:pPr>
                      <a:r>
                        <a:rPr lang="en-US" altLang="zh-CN" dirty="0">
                          <a:latin typeface="微软雅黑" pitchFamily="34" charset="-122"/>
                          <a:ea typeface="微软雅黑" pitchFamily="34" charset="-122"/>
                        </a:rPr>
                        <a:t>DRUG</a:t>
                      </a:r>
                    </a:p>
                  </a:txBody>
                  <a:tcPr/>
                </a:tc>
                <a:tc>
                  <a:txBody>
                    <a:bodyPr/>
                    <a:lstStyle/>
                    <a:p>
                      <a:pPr algn="ctr">
                        <a:buNone/>
                      </a:pPr>
                      <a:r>
                        <a:rPr lang="zh-CN" altLang="en-US" dirty="0">
                          <a:latin typeface="微软雅黑" pitchFamily="34" charset="-122"/>
                          <a:ea typeface="微软雅黑" pitchFamily="34" charset="-122"/>
                        </a:rPr>
                        <a:t>最大剂量</a:t>
                      </a:r>
                    </a:p>
                  </a:txBody>
                  <a:tcPr/>
                </a:tc>
                <a:tc>
                  <a:txBody>
                    <a:bodyPr/>
                    <a:lstStyle/>
                    <a:p>
                      <a:pPr algn="ctr">
                        <a:buNone/>
                      </a:pPr>
                      <a:r>
                        <a:rPr lang="zh-CN" altLang="en-US" dirty="0">
                          <a:latin typeface="微软雅黑" pitchFamily="34" charset="-122"/>
                          <a:ea typeface="微软雅黑" pitchFamily="34" charset="-122"/>
                        </a:rPr>
                        <a:t>儿童</a:t>
                      </a:r>
                    </a:p>
                  </a:txBody>
                  <a:tcPr/>
                </a:tc>
                <a:tc>
                  <a:txBody>
                    <a:bodyPr/>
                    <a:lstStyle/>
                    <a:p>
                      <a:pPr algn="ctr">
                        <a:buNone/>
                      </a:pPr>
                      <a:r>
                        <a:rPr lang="zh-CN" altLang="en-US" dirty="0">
                          <a:latin typeface="微软雅黑" pitchFamily="34" charset="-122"/>
                          <a:ea typeface="微软雅黑" pitchFamily="34" charset="-122"/>
                        </a:rPr>
                        <a:t>妊娠</a:t>
                      </a:r>
                    </a:p>
                  </a:txBody>
                  <a:tcPr/>
                </a:tc>
                <a:tc>
                  <a:txBody>
                    <a:bodyPr/>
                    <a:lstStyle/>
                    <a:p>
                      <a:pPr algn="ctr">
                        <a:buNone/>
                      </a:pPr>
                      <a:r>
                        <a:rPr lang="zh-CN" altLang="en-US" dirty="0">
                          <a:latin typeface="微软雅黑" pitchFamily="34" charset="-122"/>
                          <a:ea typeface="微软雅黑" pitchFamily="34" charset="-122"/>
                        </a:rPr>
                        <a:t>哺乳</a:t>
                      </a:r>
                    </a:p>
                  </a:txBody>
                  <a:tcPr/>
                </a:tc>
                <a:tc>
                  <a:txBody>
                    <a:bodyPr/>
                    <a:lstStyle/>
                    <a:p>
                      <a:pPr algn="ctr">
                        <a:buNone/>
                      </a:pPr>
                      <a:r>
                        <a:rPr lang="zh-CN" altLang="en-US" dirty="0">
                          <a:latin typeface="微软雅黑" pitchFamily="34" charset="-122"/>
                          <a:ea typeface="微软雅黑" pitchFamily="34" charset="-122"/>
                        </a:rPr>
                        <a:t>老年</a:t>
                      </a:r>
                    </a:p>
                  </a:txBody>
                  <a:tcPr/>
                </a:tc>
                <a:extLst>
                  <a:ext uri="{0D108BD9-81ED-4DB2-BD59-A6C34878D82A}">
                    <a16:rowId xmlns:a16="http://schemas.microsoft.com/office/drawing/2014/main" val="10000"/>
                  </a:ext>
                </a:extLst>
              </a:tr>
              <a:tr h="476256">
                <a:tc>
                  <a:txBody>
                    <a:bodyPr/>
                    <a:lstStyle/>
                    <a:p>
                      <a:pPr>
                        <a:buNone/>
                      </a:pPr>
                      <a:r>
                        <a:rPr lang="zh-CN" altLang="en-US" dirty="0">
                          <a:latin typeface="微软雅黑" pitchFamily="34" charset="-122"/>
                          <a:ea typeface="微软雅黑" pitchFamily="34" charset="-122"/>
                        </a:rPr>
                        <a:t>达格列净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（安达唐）</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sz="1800">
                          <a:latin typeface="微软雅黑" pitchFamily="34" charset="-122"/>
                          <a:ea typeface="微软雅黑" pitchFamily="34" charset="-122"/>
                          <a:sym typeface="+mn-ea"/>
                        </a:rPr>
                        <a:t>10mg qd</a:t>
                      </a:r>
                      <a:endParaRPr lang="en-US" altLang="zh-CN">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rowSpan="3">
                  <a:txBody>
                    <a:bodyPr/>
                    <a:lstStyle/>
                    <a:p>
                      <a:pPr>
                        <a:buNone/>
                      </a:pPr>
                      <a:r>
                        <a:rPr lang="zh-CN" altLang="en-US" dirty="0">
                          <a:latin typeface="微软雅黑" pitchFamily="34" charset="-122"/>
                          <a:ea typeface="微软雅黑" pitchFamily="34" charset="-122"/>
                        </a:rPr>
                        <a:t>不推荐</a:t>
                      </a:r>
                    </a:p>
                    <a:p>
                      <a:pPr>
                        <a:buNone/>
                      </a:pPr>
                      <a:endParaRPr lang="zh-CN" altLang="en-US" sz="1800" dirty="0">
                        <a:latin typeface="微软雅黑" pitchFamily="34" charset="-122"/>
                        <a:ea typeface="微软雅黑" pitchFamily="34" charset="-122"/>
                        <a:sym typeface="+mn-ea"/>
                      </a:endParaRPr>
                    </a:p>
                  </a:txBody>
                  <a:tcPr anchor="ctr"/>
                </a:tc>
                <a:tc rowSpan="3">
                  <a:txBody>
                    <a:bodyPr/>
                    <a:lstStyle/>
                    <a:p>
                      <a:pPr marL="0" algn="l" defTabSz="914400" rtl="0" eaLnBrk="1" latinLnBrk="0" hangingPunct="1">
                        <a:buNone/>
                      </a:pPr>
                      <a:r>
                        <a:rPr lang="zh-CN" altLang="en-US" sz="1800" kern="1200" dirty="0">
                          <a:solidFill>
                            <a:schemeClr val="dk1"/>
                          </a:solidFill>
                          <a:latin typeface="微软雅黑" pitchFamily="34" charset="-122"/>
                          <a:ea typeface="微软雅黑" pitchFamily="34" charset="-122"/>
                          <a:cs typeface="+mn-cs"/>
                          <a:sym typeface="+mn-ea"/>
                        </a:rPr>
                        <a:t>不建议</a:t>
                      </a:r>
                    </a:p>
                    <a:p>
                      <a:pPr>
                        <a:buNone/>
                      </a:pPr>
                      <a:endParaRPr lang="zh-CN" altLang="en-US" dirty="0">
                        <a:latin typeface="微软雅黑" pitchFamily="34" charset="-122"/>
                        <a:ea typeface="微软雅黑" pitchFamily="34" charset="-122"/>
                      </a:endParaRPr>
                    </a:p>
                  </a:txBody>
                  <a:tcPr anchor="ctr"/>
                </a:tc>
                <a:tc rowSpan="3">
                  <a:txBody>
                    <a:bodyPr/>
                    <a:lstStyle/>
                    <a:p>
                      <a:pPr>
                        <a:buNone/>
                      </a:pPr>
                      <a:r>
                        <a:rPr lang="zh-CN" altLang="en-US" sz="1800" dirty="0">
                          <a:latin typeface="微软雅黑" pitchFamily="34" charset="-122"/>
                          <a:ea typeface="微软雅黑" pitchFamily="34" charset="-122"/>
                          <a:sym typeface="+mn-ea"/>
                        </a:rPr>
                        <a:t>无需调量</a:t>
                      </a:r>
                    </a:p>
                    <a:p>
                      <a:pPr>
                        <a:buNone/>
                      </a:pPr>
                      <a:r>
                        <a:rPr lang="zh-CN" altLang="en-US" sz="1800" dirty="0">
                          <a:latin typeface="微软雅黑" pitchFamily="34" charset="-122"/>
                          <a:ea typeface="微软雅黑" pitchFamily="34" charset="-122"/>
                          <a:sym typeface="宋体" panose="02010600030101010101" pitchFamily="2" charset="-122"/>
                        </a:rPr>
                        <a:t>但</a:t>
                      </a:r>
                      <a:r>
                        <a:rPr lang="en-US" altLang="zh-CN" dirty="0">
                          <a:latin typeface="微软雅黑" pitchFamily="34" charset="-122"/>
                          <a:ea typeface="微软雅黑" pitchFamily="34" charset="-122"/>
                        </a:rPr>
                        <a:t>65</a:t>
                      </a:r>
                      <a:r>
                        <a:rPr lang="zh-CN" altLang="en-US" dirty="0">
                          <a:latin typeface="微软雅黑" pitchFamily="34" charset="-122"/>
                          <a:ea typeface="微软雅黑" pitchFamily="34" charset="-122"/>
                        </a:rPr>
                        <a:t>岁以上不良反应发生率高</a:t>
                      </a:r>
                    </a:p>
                  </a:txBody>
                  <a:tcPr anchor="ctr"/>
                </a:tc>
                <a:extLst>
                  <a:ext uri="{0D108BD9-81ED-4DB2-BD59-A6C34878D82A}">
                    <a16:rowId xmlns:a16="http://schemas.microsoft.com/office/drawing/2014/main" val="10001"/>
                  </a:ext>
                </a:extLst>
              </a:tr>
              <a:tr h="500066">
                <a:tc>
                  <a:txBody>
                    <a:bodyPr/>
                    <a:lstStyle/>
                    <a:p>
                      <a:pPr>
                        <a:buNone/>
                      </a:pPr>
                      <a:r>
                        <a:rPr lang="zh-CN" altLang="en-US" dirty="0">
                          <a:latin typeface="微软雅黑" pitchFamily="34" charset="-122"/>
                          <a:ea typeface="微软雅黑" pitchFamily="34" charset="-122"/>
                        </a:rPr>
                        <a:t>恩格列净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（欧唐静）</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sz="1800">
                          <a:latin typeface="微软雅黑" pitchFamily="34" charset="-122"/>
                          <a:ea typeface="微软雅黑" pitchFamily="34" charset="-122"/>
                          <a:sym typeface="+mn-ea"/>
                        </a:rPr>
                        <a:t>25mg qd</a:t>
                      </a:r>
                      <a:endParaRPr lang="en-US" altLang="zh-CN">
                        <a:latin typeface="微软雅黑" pitchFamily="34" charset="-122"/>
                        <a:ea typeface="微软雅黑" pitchFamily="34" charset="-122"/>
                      </a:endParaRP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2"/>
                  </a:ext>
                </a:extLst>
              </a:tr>
              <a:tr h="500066">
                <a:tc>
                  <a:txBody>
                    <a:bodyPr/>
                    <a:lstStyle/>
                    <a:p>
                      <a:pPr>
                        <a:buNone/>
                      </a:pPr>
                      <a:r>
                        <a:rPr lang="zh-CN" altLang="en-US" dirty="0">
                          <a:latin typeface="微软雅黑" pitchFamily="34" charset="-122"/>
                          <a:ea typeface="微软雅黑" pitchFamily="34" charset="-122"/>
                        </a:rPr>
                        <a:t>卡格列净</a:t>
                      </a:r>
                      <a:endParaRPr lang="en-US" altLang="zh-CN" dirty="0">
                        <a:latin typeface="微软雅黑" pitchFamily="34" charset="-122"/>
                        <a:ea typeface="微软雅黑" pitchFamily="34" charset="-122"/>
                      </a:endParaRPr>
                    </a:p>
                    <a:p>
                      <a:pPr>
                        <a:buNone/>
                      </a:pPr>
                      <a:r>
                        <a:rPr lang="zh-CN" altLang="en-US" sz="1800" dirty="0">
                          <a:solidFill>
                            <a:srgbClr val="0070C0"/>
                          </a:solidFill>
                          <a:latin typeface="微软雅黑" pitchFamily="34" charset="-122"/>
                          <a:ea typeface="微软雅黑" pitchFamily="34" charset="-122"/>
                        </a:rPr>
                        <a:t>（怡可安）</a:t>
                      </a:r>
                      <a:endParaRPr lang="zh-CN" altLang="en-US" dirty="0">
                        <a:solidFill>
                          <a:srgbClr val="0070C0"/>
                        </a:solidFill>
                        <a:latin typeface="微软雅黑" pitchFamily="34" charset="-122"/>
                        <a:ea typeface="微软雅黑" pitchFamily="34" charset="-122"/>
                      </a:endParaRPr>
                    </a:p>
                  </a:txBody>
                  <a:tcPr/>
                </a:tc>
                <a:tc>
                  <a:txBody>
                    <a:bodyPr/>
                    <a:lstStyle/>
                    <a:p>
                      <a:pPr>
                        <a:buNone/>
                      </a:pPr>
                      <a:r>
                        <a:rPr lang="en-US" altLang="zh-CN">
                          <a:latin typeface="微软雅黑" pitchFamily="34" charset="-122"/>
                          <a:ea typeface="微软雅黑" pitchFamily="34" charset="-122"/>
                        </a:rPr>
                        <a:t>300mg qd</a:t>
                      </a:r>
                    </a:p>
                  </a:txBody>
                  <a:tcPr/>
                </a:tc>
                <a:tc>
                  <a:txBody>
                    <a:bodyPr/>
                    <a:lstStyle/>
                    <a:p>
                      <a:pPr>
                        <a:buNone/>
                      </a:pPr>
                      <a:r>
                        <a:rPr lang="en-US" altLang="zh-CN" sz="1800" dirty="0">
                          <a:latin typeface="微软雅黑" pitchFamily="34" charset="-122"/>
                          <a:ea typeface="微软雅黑" pitchFamily="34" charset="-122"/>
                          <a:sym typeface="+mn-ea"/>
                        </a:rPr>
                        <a:t>≥18</a:t>
                      </a:r>
                      <a:r>
                        <a:rPr lang="zh-CN" altLang="en-US" sz="1800" dirty="0">
                          <a:latin typeface="微软雅黑" pitchFamily="34" charset="-122"/>
                          <a:ea typeface="微软雅黑" pitchFamily="34" charset="-122"/>
                          <a:sym typeface="+mn-ea"/>
                        </a:rPr>
                        <a:t>岁</a:t>
                      </a:r>
                      <a:endParaRPr lang="zh-CN" altLang="en-US" dirty="0">
                        <a:latin typeface="微软雅黑" pitchFamily="34" charset="-122"/>
                        <a:ea typeface="微软雅黑" pitchFamily="34" charset="-122"/>
                      </a:endParaRPr>
                    </a:p>
                  </a:txBody>
                  <a:tcPr/>
                </a:tc>
                <a:tc vMerge="1">
                  <a:txBody>
                    <a:bodyPr/>
                    <a:lstStyle/>
                    <a:p>
                      <a:endParaRPr lang="zh-CN"/>
                    </a:p>
                  </a:txBody>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3"/>
                  </a:ext>
                </a:extLst>
              </a:tr>
            </a:tbl>
          </a:graphicData>
        </a:graphic>
      </p:graphicFrame>
      <p:sp>
        <p:nvSpPr>
          <p:cNvPr id="5" name="矩形 4"/>
          <p:cNvSpPr/>
          <p:nvPr/>
        </p:nvSpPr>
        <p:spPr>
          <a:xfrm>
            <a:off x="2095472" y="4429132"/>
            <a:ext cx="7858180" cy="1338828"/>
          </a:xfrm>
          <a:prstGeom prst="rect">
            <a:avLst/>
          </a:prstGeom>
        </p:spPr>
        <p:txBody>
          <a:bodyPr wrap="square">
            <a:spAutoFit/>
          </a:bodyPr>
          <a:lstStyle/>
          <a:p>
            <a:pPr>
              <a:lnSpc>
                <a:spcPct val="150000"/>
              </a:lnSpc>
            </a:pPr>
            <a:r>
              <a:rPr lang="zh-CN" altLang="en-US" dirty="0">
                <a:latin typeface="微软雅黑" pitchFamily="34" charset="-122"/>
                <a:ea typeface="微软雅黑" pitchFamily="34" charset="-122"/>
              </a:rPr>
              <a:t>肾功能受损：恩格列净</a:t>
            </a:r>
            <a:r>
              <a:rPr lang="en-US" altLang="zh-CN" dirty="0" err="1">
                <a:latin typeface="微软雅黑" pitchFamily="34" charset="-122"/>
                <a:ea typeface="微软雅黑" pitchFamily="34" charset="-122"/>
              </a:rPr>
              <a:t>eGFR</a:t>
            </a:r>
            <a:r>
              <a:rPr lang="en-US" altLang="zh-CN" dirty="0">
                <a:latin typeface="微软雅黑" pitchFamily="34" charset="-122"/>
                <a:ea typeface="微软雅黑" pitchFamily="34" charset="-122"/>
              </a:rPr>
              <a:t>&lt;45ml/min</a:t>
            </a:r>
            <a:r>
              <a:rPr lang="zh-CN" altLang="en-US" dirty="0">
                <a:latin typeface="微软雅黑" pitchFamily="34" charset="-122"/>
                <a:ea typeface="微软雅黑" pitchFamily="34" charset="-122"/>
              </a:rPr>
              <a:t>不推荐使用</a:t>
            </a:r>
            <a:endParaRPr lang="en-US" altLang="zh-CN" dirty="0">
              <a:latin typeface="微软雅黑" pitchFamily="34" charset="-122"/>
              <a:ea typeface="微软雅黑" pitchFamily="34" charset="-122"/>
            </a:endParaRPr>
          </a:p>
          <a:p>
            <a:pPr>
              <a:lnSpc>
                <a:spcPct val="150000"/>
              </a:lnSpc>
            </a:pPr>
            <a:r>
              <a:rPr lang="zh-CN" altLang="en-US" dirty="0"/>
              <a:t>                     </a:t>
            </a:r>
            <a:r>
              <a:rPr lang="zh-CN" altLang="en-US" dirty="0">
                <a:latin typeface="微软雅黑" pitchFamily="34" charset="-122"/>
                <a:ea typeface="微软雅黑" pitchFamily="34" charset="-122"/>
              </a:rPr>
              <a:t>卡格列净</a:t>
            </a:r>
            <a:r>
              <a:rPr lang="en-US" altLang="zh-CN" dirty="0" err="1">
                <a:latin typeface="微软雅黑" pitchFamily="34" charset="-122"/>
                <a:ea typeface="微软雅黑" pitchFamily="34" charset="-122"/>
              </a:rPr>
              <a:t>eGFR</a:t>
            </a:r>
            <a:r>
              <a:rPr lang="en-US" altLang="zh-CN" dirty="0">
                <a:latin typeface="微软雅黑" pitchFamily="34" charset="-122"/>
                <a:ea typeface="微软雅黑" pitchFamily="34" charset="-122"/>
              </a:rPr>
              <a:t>&lt;45ml/min</a:t>
            </a:r>
            <a:r>
              <a:rPr lang="zh-CN" altLang="en-US" dirty="0">
                <a:latin typeface="微软雅黑" pitchFamily="34" charset="-122"/>
                <a:ea typeface="微软雅黑" pitchFamily="34" charset="-122"/>
              </a:rPr>
              <a:t>不推荐使用</a:t>
            </a:r>
            <a:endParaRPr lang="en-US" altLang="zh-CN" dirty="0">
              <a:latin typeface="微软雅黑" pitchFamily="34" charset="-122"/>
              <a:ea typeface="微软雅黑" pitchFamily="34" charset="-122"/>
            </a:endParaRPr>
          </a:p>
          <a:p>
            <a:pPr>
              <a:lnSpc>
                <a:spcPct val="150000"/>
              </a:lnSpc>
            </a:pPr>
            <a:r>
              <a:rPr lang="en-US" altLang="zh-CN" dirty="0">
                <a:latin typeface="微软雅黑" pitchFamily="34" charset="-122"/>
                <a:ea typeface="微软雅黑" pitchFamily="34" charset="-122"/>
              </a:rPr>
              <a:t>                    </a:t>
            </a:r>
            <a:r>
              <a:rPr lang="zh-CN" altLang="en-US" dirty="0">
                <a:solidFill>
                  <a:srgbClr val="375FB9"/>
                </a:solidFill>
                <a:latin typeface="微软雅黑" pitchFamily="34" charset="-122"/>
                <a:ea typeface="微软雅黑" pitchFamily="34" charset="-122"/>
              </a:rPr>
              <a:t>达格列净</a:t>
            </a:r>
            <a:r>
              <a:rPr lang="en-US" altLang="zh-CN" dirty="0" err="1">
                <a:solidFill>
                  <a:srgbClr val="375FB9"/>
                </a:solidFill>
                <a:latin typeface="微软雅黑" pitchFamily="34" charset="-122"/>
                <a:ea typeface="微软雅黑" pitchFamily="34" charset="-122"/>
              </a:rPr>
              <a:t>eGFR</a:t>
            </a:r>
            <a:r>
              <a:rPr lang="en-US" altLang="zh-CN" dirty="0">
                <a:solidFill>
                  <a:srgbClr val="375FB9"/>
                </a:solidFill>
                <a:latin typeface="微软雅黑" pitchFamily="34" charset="-122"/>
                <a:ea typeface="微软雅黑" pitchFamily="34" charset="-122"/>
              </a:rPr>
              <a:t>&lt;60ml/min</a:t>
            </a:r>
            <a:r>
              <a:rPr lang="zh-CN" altLang="en-US" dirty="0">
                <a:solidFill>
                  <a:srgbClr val="375FB9"/>
                </a:solidFill>
                <a:latin typeface="微软雅黑" pitchFamily="34" charset="-122"/>
                <a:ea typeface="微软雅黑" pitchFamily="34" charset="-122"/>
              </a:rPr>
              <a:t>不推荐使用</a:t>
            </a:r>
            <a:endParaRPr lang="en-US" altLang="zh-CN" dirty="0">
              <a:solidFill>
                <a:srgbClr val="375FB9"/>
              </a:solidFill>
              <a:latin typeface="微软雅黑" pitchFamily="34" charset="-122"/>
              <a:ea typeface="微软雅黑" pitchFamily="3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654032"/>
          </a:xfrm>
        </p:spPr>
        <p:txBody>
          <a:bodyPr>
            <a:normAutofit fontScale="90000"/>
          </a:bodyPr>
          <a:lstStyle/>
          <a:p>
            <a:pPr algn="l"/>
            <a:r>
              <a:rPr lang="en-US" altLang="zh-CN" sz="3600" b="1" dirty="0">
                <a:latin typeface="微软雅黑" pitchFamily="34" charset="-122"/>
                <a:ea typeface="微软雅黑" pitchFamily="34" charset="-122"/>
              </a:rPr>
              <a:t>钠-</a:t>
            </a:r>
            <a:r>
              <a:rPr lang="en-US" altLang="zh-CN" sz="3600" b="1" dirty="0" err="1">
                <a:latin typeface="微软雅黑" pitchFamily="34" charset="-122"/>
                <a:ea typeface="微软雅黑" pitchFamily="34" charset="-122"/>
              </a:rPr>
              <a:t>葡萄糖共转运蛋白</a:t>
            </a:r>
            <a:r>
              <a:rPr lang="en-US" altLang="zh-CN" sz="3600" b="1" dirty="0">
                <a:latin typeface="微软雅黑" pitchFamily="34" charset="-122"/>
                <a:ea typeface="微软雅黑" pitchFamily="34" charset="-122"/>
              </a:rPr>
              <a:t> 2（SGLT-2）抑制剂</a:t>
            </a:r>
            <a:endParaRPr lang="zh-CN" altLang="en-US" sz="3600" b="1" dirty="0">
              <a:latin typeface="微软雅黑" pitchFamily="34" charset="-122"/>
              <a:ea typeface="微软雅黑" pitchFamily="34" charset="-122"/>
            </a:endParaRPr>
          </a:p>
        </p:txBody>
      </p:sp>
      <p:sp>
        <p:nvSpPr>
          <p:cNvPr id="3" name="内容占位符 2"/>
          <p:cNvSpPr>
            <a:spLocks noGrp="1"/>
          </p:cNvSpPr>
          <p:nvPr>
            <p:ph idx="1"/>
          </p:nvPr>
        </p:nvSpPr>
        <p:spPr>
          <a:xfrm>
            <a:off x="1881158" y="1357299"/>
            <a:ext cx="8501122" cy="4668839"/>
          </a:xfrm>
        </p:spPr>
        <p:txBody>
          <a:bodyPr>
            <a:noAutofit/>
          </a:bodyPr>
          <a:lstStyle/>
          <a:p>
            <a:pPr>
              <a:lnSpc>
                <a:spcPct val="150000"/>
              </a:lnSpc>
            </a:pPr>
            <a:r>
              <a:rPr lang="zh-CN" altLang="en-US" sz="2000" dirty="0">
                <a:latin typeface="微软雅黑" pitchFamily="34" charset="-122"/>
                <a:ea typeface="微软雅黑" pitchFamily="34" charset="-122"/>
              </a:rPr>
              <a:t>作用机制：抑制近端肾小管</a:t>
            </a:r>
            <a:r>
              <a:rPr lang="en-US" altLang="zh-CN" sz="2000" dirty="0">
                <a:latin typeface="微软雅黑" pitchFamily="34" charset="-122"/>
                <a:ea typeface="微软雅黑" pitchFamily="34" charset="-122"/>
              </a:rPr>
              <a:t>SGLT2</a:t>
            </a:r>
            <a:r>
              <a:rPr lang="zh-CN" altLang="en-US" sz="2000" dirty="0">
                <a:latin typeface="微软雅黑" pitchFamily="34" charset="-122"/>
                <a:ea typeface="微软雅黑" pitchFamily="34" charset="-122"/>
              </a:rPr>
              <a:t>，减少葡萄糖重吸收，增加尿糖排出可达</a:t>
            </a:r>
            <a:r>
              <a:rPr lang="en-US" altLang="zh-CN" sz="2000" dirty="0">
                <a:latin typeface="微软雅黑" pitchFamily="34" charset="-122"/>
                <a:ea typeface="微软雅黑" pitchFamily="34" charset="-122"/>
              </a:rPr>
              <a:t>80g/</a:t>
            </a:r>
            <a:r>
              <a:rPr lang="zh-CN" altLang="en-US" sz="2000" dirty="0">
                <a:latin typeface="微软雅黑" pitchFamily="34" charset="-122"/>
                <a:ea typeface="微软雅黑" pitchFamily="34" charset="-122"/>
              </a:rPr>
              <a:t>天</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可用于</a:t>
            </a:r>
            <a:r>
              <a:rPr lang="en-US" altLang="zh-CN" sz="2000" dirty="0">
                <a:latin typeface="微软雅黑" pitchFamily="34" charset="-122"/>
                <a:ea typeface="微软雅黑" pitchFamily="34" charset="-122"/>
              </a:rPr>
              <a:t>T2DM</a:t>
            </a:r>
            <a:r>
              <a:rPr lang="zh-CN" altLang="en-US" sz="2000" dirty="0">
                <a:latin typeface="微软雅黑" pitchFamily="34" charset="-122"/>
                <a:ea typeface="微软雅黑" pitchFamily="34" charset="-122"/>
              </a:rPr>
              <a:t>的任何阶段</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可能有</a:t>
            </a:r>
            <a:r>
              <a:rPr lang="zh-CN" altLang="en-US" sz="2400" dirty="0">
                <a:solidFill>
                  <a:srgbClr val="C00000"/>
                </a:solidFill>
                <a:latin typeface="微软雅黑" pitchFamily="34" charset="-122"/>
                <a:ea typeface="微软雅黑" pitchFamily="34" charset="-122"/>
              </a:rPr>
              <a:t>额外的获益</a:t>
            </a:r>
            <a:r>
              <a:rPr lang="zh-CN" altLang="en-US" sz="2000" dirty="0">
                <a:latin typeface="微软雅黑" pitchFamily="34" charset="-122"/>
                <a:ea typeface="微软雅黑" pitchFamily="34" charset="-122"/>
              </a:rPr>
              <a:t>：体重下降（</a:t>
            </a:r>
            <a:r>
              <a:rPr lang="en-US" altLang="zh-CN" sz="2000" dirty="0">
                <a:latin typeface="微软雅黑" pitchFamily="34" charset="-122"/>
                <a:ea typeface="微软雅黑" pitchFamily="34" charset="-122"/>
              </a:rPr>
              <a:t>~2kg</a:t>
            </a:r>
            <a:r>
              <a:rPr lang="zh-CN" altLang="en-US" sz="2000" dirty="0">
                <a:latin typeface="微软雅黑" pitchFamily="34" charset="-122"/>
                <a:ea typeface="微软雅黑" pitchFamily="34" charset="-122"/>
              </a:rPr>
              <a:t>），持续的血压下降（</a:t>
            </a:r>
            <a:r>
              <a:rPr lang="en-US" altLang="zh-CN" sz="2000" dirty="0">
                <a:latin typeface="微软雅黑" pitchFamily="34" charset="-122"/>
                <a:ea typeface="微软雅黑" pitchFamily="34" charset="-122"/>
              </a:rPr>
              <a:t>~2-4/~1-2mmHg</a:t>
            </a:r>
            <a:r>
              <a:rPr lang="zh-CN" altLang="en-US" sz="2000" dirty="0">
                <a:latin typeface="微软雅黑" pitchFamily="34" charset="-122"/>
                <a:ea typeface="微软雅黑" pitchFamily="34" charset="-122"/>
              </a:rPr>
              <a:t>），降低血浆尿酸水平，减少白蛋白尿</a:t>
            </a:r>
            <a:endParaRPr lang="en-US" altLang="zh-CN" sz="2000" dirty="0">
              <a:latin typeface="微软雅黑" pitchFamily="34" charset="-122"/>
              <a:ea typeface="微软雅黑" pitchFamily="34" charset="-122"/>
            </a:endParaRPr>
          </a:p>
          <a:p>
            <a:pPr>
              <a:lnSpc>
                <a:spcPct val="150000"/>
              </a:lnSpc>
            </a:pPr>
            <a:r>
              <a:rPr lang="zh-CN" altLang="en-US" sz="2000" dirty="0">
                <a:latin typeface="微软雅黑" pitchFamily="34" charset="-122"/>
                <a:ea typeface="微软雅黑" pitchFamily="34" charset="-122"/>
              </a:rPr>
              <a:t>老年人、已经使用利尿剂者、血容量不足患者慎用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0" y="274638"/>
            <a:ext cx="8043890" cy="654032"/>
          </a:xfrm>
        </p:spPr>
        <p:txBody>
          <a:bodyPr>
            <a:normAutofit fontScale="90000"/>
          </a:bodyPr>
          <a:lstStyle/>
          <a:p>
            <a:pPr algn="l"/>
            <a:r>
              <a:rPr lang="en-US" altLang="zh-CN" sz="3600" b="1" dirty="0">
                <a:latin typeface="微软雅黑" pitchFamily="34" charset="-122"/>
                <a:ea typeface="微软雅黑" pitchFamily="34" charset="-122"/>
              </a:rPr>
              <a:t>钠-</a:t>
            </a:r>
            <a:r>
              <a:rPr lang="en-US" altLang="zh-CN" sz="3600" b="1" dirty="0" err="1">
                <a:latin typeface="微软雅黑" pitchFamily="34" charset="-122"/>
                <a:ea typeface="微软雅黑" pitchFamily="34" charset="-122"/>
              </a:rPr>
              <a:t>葡萄糖共转运蛋白</a:t>
            </a:r>
            <a:r>
              <a:rPr lang="en-US" altLang="zh-CN" sz="3600" b="1" dirty="0">
                <a:latin typeface="微软雅黑" pitchFamily="34" charset="-122"/>
                <a:ea typeface="微软雅黑" pitchFamily="34" charset="-122"/>
              </a:rPr>
              <a:t> 2（SGLT-2）抑制剂</a:t>
            </a:r>
            <a:endParaRPr lang="zh-CN" altLang="en-US" sz="3600" b="1" dirty="0">
              <a:latin typeface="微软雅黑" pitchFamily="34" charset="-122"/>
              <a:ea typeface="微软雅黑" pitchFamily="34" charset="-122"/>
            </a:endParaRPr>
          </a:p>
        </p:txBody>
      </p:sp>
      <p:sp>
        <p:nvSpPr>
          <p:cNvPr id="3" name="内容占位符 2"/>
          <p:cNvSpPr>
            <a:spLocks noGrp="1"/>
          </p:cNvSpPr>
          <p:nvPr>
            <p:ph idx="1"/>
          </p:nvPr>
        </p:nvSpPr>
        <p:spPr>
          <a:xfrm>
            <a:off x="1881158" y="1357299"/>
            <a:ext cx="8501122" cy="4668839"/>
          </a:xfrm>
        </p:spPr>
        <p:txBody>
          <a:bodyPr>
            <a:noAutofit/>
          </a:bodyPr>
          <a:lstStyle/>
          <a:p>
            <a:pPr>
              <a:lnSpc>
                <a:spcPct val="150000"/>
              </a:lnSpc>
            </a:pPr>
            <a:r>
              <a:rPr lang="zh-CN" altLang="en-US" sz="2000" dirty="0">
                <a:solidFill>
                  <a:srgbClr val="C00000"/>
                </a:solidFill>
                <a:latin typeface="微软雅黑" pitchFamily="34" charset="-122"/>
                <a:ea typeface="微软雅黑" pitchFamily="34" charset="-122"/>
              </a:rPr>
              <a:t>重要的使用限制</a:t>
            </a:r>
            <a:r>
              <a:rPr lang="zh-CN" altLang="en-US" sz="2000" dirty="0">
                <a:latin typeface="微软雅黑" pitchFamily="34" charset="-122"/>
                <a:ea typeface="微软雅黑" pitchFamily="34" charset="-122"/>
              </a:rPr>
              <a:t>：不适用于</a:t>
            </a: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型糖尿病或糖尿病酮症酸中毒</a:t>
            </a:r>
            <a:endParaRPr lang="en-US" altLang="zh-CN" sz="20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不良反应</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pPr lvl="1">
              <a:lnSpc>
                <a:spcPct val="150000"/>
              </a:lnSpc>
            </a:pPr>
            <a:r>
              <a:rPr lang="zh-CN" altLang="en-US" sz="1800" dirty="0">
                <a:latin typeface="微软雅黑" pitchFamily="34" charset="-122"/>
                <a:ea typeface="微软雅黑" pitchFamily="34" charset="-122"/>
              </a:rPr>
              <a:t>常见：尿路感染、生殖器真菌感染（女性霉菌性阴道炎和男性霉菌性龟头炎）</a:t>
            </a:r>
            <a:endParaRPr lang="en-US" altLang="zh-CN" sz="1800" dirty="0">
              <a:latin typeface="微软雅黑" pitchFamily="34" charset="-122"/>
              <a:ea typeface="微软雅黑" pitchFamily="34" charset="-122"/>
            </a:endParaRPr>
          </a:p>
          <a:p>
            <a:pPr lvl="1">
              <a:lnSpc>
                <a:spcPct val="150000"/>
              </a:lnSpc>
            </a:pPr>
            <a:r>
              <a:rPr lang="zh-CN" altLang="en-US" sz="1800" dirty="0">
                <a:latin typeface="微软雅黑" pitchFamily="34" charset="-122"/>
                <a:ea typeface="微软雅黑" pitchFamily="34" charset="-122"/>
              </a:rPr>
              <a:t>严重：酮症酸中毒、急性肾损伤、肾盂肾炎、因尿路感染导致的脓毒症，</a:t>
            </a:r>
            <a:endParaRPr lang="en-US" altLang="zh-CN" sz="1800" dirty="0">
              <a:latin typeface="微软雅黑" pitchFamily="34" charset="-122"/>
              <a:ea typeface="微软雅黑" pitchFamily="34" charset="-122"/>
            </a:endParaRPr>
          </a:p>
          <a:p>
            <a:pPr marL="457200" lvl="1" indent="0">
              <a:lnSpc>
                <a:spcPct val="150000"/>
              </a:lnSpc>
              <a:buNone/>
            </a:pPr>
            <a:r>
              <a:rPr lang="en-US" altLang="zh-CN" sz="1800" dirty="0">
                <a:latin typeface="微软雅黑" pitchFamily="34" charset="-122"/>
                <a:ea typeface="微软雅黑" pitchFamily="34" charset="-122"/>
              </a:rPr>
              <a:t>             </a:t>
            </a:r>
            <a:r>
              <a:rPr lang="zh-CN" altLang="en-US" sz="1800" dirty="0">
                <a:latin typeface="微软雅黑" pitchFamily="34" charset="-122"/>
                <a:ea typeface="微软雅黑" pitchFamily="34" charset="-122"/>
              </a:rPr>
              <a:t>会阴部坏死性筋膜炎</a:t>
            </a:r>
            <a:endParaRPr lang="en-US" altLang="zh-CN" sz="18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药物警戒</a:t>
            </a:r>
            <a:r>
              <a:rPr lang="zh-CN" altLang="en-US" sz="2000" dirty="0">
                <a:latin typeface="微软雅黑" pitchFamily="34" charset="-122"/>
                <a:ea typeface="微软雅黑" pitchFamily="34" charset="-122"/>
              </a:rPr>
              <a:t>：生殖器瘙痒</a:t>
            </a:r>
            <a:endParaRPr lang="en-US" altLang="zh-CN" sz="2000" dirty="0">
              <a:latin typeface="微软雅黑" pitchFamily="34" charset="-122"/>
              <a:ea typeface="微软雅黑" pitchFamily="34" charset="-122"/>
            </a:endParaRPr>
          </a:p>
          <a:p>
            <a:pPr>
              <a:lnSpc>
                <a:spcPct val="150000"/>
              </a:lnSpc>
            </a:pPr>
            <a:r>
              <a:rPr lang="zh-CN" altLang="en-US" sz="2000" dirty="0">
                <a:solidFill>
                  <a:srgbClr val="C00000"/>
                </a:solidFill>
                <a:latin typeface="微软雅黑" pitchFamily="34" charset="-122"/>
                <a:ea typeface="微软雅黑" pitchFamily="34" charset="-122"/>
              </a:rPr>
              <a:t>禁忌证</a:t>
            </a:r>
            <a:r>
              <a:rPr lang="zh-CN" altLang="en-US" sz="2000" dirty="0">
                <a:latin typeface="微软雅黑" pitchFamily="34" charset="-122"/>
                <a:ea typeface="微软雅黑" pitchFamily="34" charset="-122"/>
              </a:rPr>
              <a:t>：透析患者、终末期肾病患者、重度肾功能损害患者</a:t>
            </a:r>
            <a:endParaRPr lang="en-US" altLang="zh-CN" sz="2000" dirty="0">
              <a:latin typeface="微软雅黑" pitchFamily="34" charset="-122"/>
              <a:ea typeface="微软雅黑" pitchFamily="34" charset="-122"/>
            </a:endParaRPr>
          </a:p>
        </p:txBody>
      </p:sp>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6162766" y="6270099"/>
            <a:ext cx="4505234" cy="369332"/>
          </a:xfrm>
          <a:prstGeom prst="rect">
            <a:avLst/>
          </a:prstGeom>
          <a:noFill/>
          <a:ln w="9525">
            <a:noFill/>
            <a:miter lim="800000"/>
            <a:headEnd/>
            <a:tailEnd/>
          </a:ln>
        </p:spPr>
        <p:txBody>
          <a:bodyPr wrap="square">
            <a:spAutoFit/>
          </a:bodyPr>
          <a:lstStyle/>
          <a:p>
            <a:pPr eaLnBrk="0" hangingPunct="0"/>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2314632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图片 2"/>
          <p:cNvPicPr>
            <a:picLocks noChangeAspect="1"/>
          </p:cNvPicPr>
          <p:nvPr/>
        </p:nvPicPr>
        <p:blipFill>
          <a:blip r:embed="rId2"/>
          <a:stretch>
            <a:fillRect/>
          </a:stretch>
        </p:blipFill>
        <p:spPr>
          <a:xfrm>
            <a:off x="3276601" y="1676400"/>
            <a:ext cx="6391275" cy="4603750"/>
          </a:xfrm>
          <a:prstGeom prst="rect">
            <a:avLst/>
          </a:prstGeom>
          <a:noFill/>
          <a:ln w="9525">
            <a:noFill/>
          </a:ln>
        </p:spPr>
      </p:pic>
      <p:sp>
        <p:nvSpPr>
          <p:cNvPr id="70658" name="标题 3"/>
          <p:cNvSpPr>
            <a:spLocks noGrp="1"/>
          </p:cNvSpPr>
          <p:nvPr>
            <p:ph type="title"/>
          </p:nvPr>
        </p:nvSpPr>
        <p:spPr>
          <a:xfrm>
            <a:off x="2238349" y="58738"/>
            <a:ext cx="7286675" cy="1143000"/>
          </a:xfrm>
          <a:ln/>
        </p:spPr>
        <p:txBody>
          <a:bodyPr vert="horz" wrap="square" lIns="91440" tIns="45720" rIns="91440" bIns="45720" rtlCol="0" anchor="ctr">
            <a:normAutofit/>
          </a:bodyPr>
          <a:lstStyle/>
          <a:p>
            <a:pPr algn="l" eaLnBrk="1" hangingPunct="1"/>
            <a:r>
              <a:rPr lang="zh-CN" altLang="en-US" sz="3200" b="1" dirty="0">
                <a:latin typeface="微软雅黑" panose="020B0503020204020204" pitchFamily="34" charset="-122"/>
                <a:ea typeface="微软雅黑" panose="020B0503020204020204" pitchFamily="34" charset="-122"/>
              </a:rPr>
              <a:t>口服降糖药在肾功能不全患者中的使用</a:t>
            </a:r>
          </a:p>
        </p:txBody>
      </p:sp>
      <p:sp>
        <p:nvSpPr>
          <p:cNvPr id="70659" name="内容占位符 4"/>
          <p:cNvSpPr>
            <a:spLocks noGrp="1"/>
          </p:cNvSpPr>
          <p:nvPr>
            <p:ph idx="1"/>
          </p:nvPr>
        </p:nvSpPr>
        <p:spPr>
          <a:xfrm>
            <a:off x="1919536" y="993760"/>
            <a:ext cx="8115328" cy="5286391"/>
          </a:xfrm>
          <a:ln/>
        </p:spPr>
        <p:txBody>
          <a:bodyPr vert="horz" wrap="square" lIns="91440" tIns="45720" rIns="91440" bIns="45720" rtlCol="0" anchor="t">
            <a:normAutofit/>
          </a:bodyPr>
          <a:lstStyle/>
          <a:p>
            <a:pPr eaLnBrk="1" hangingPunct="1">
              <a:buFont typeface="Arial" panose="020B0604020202020204" pitchFamily="34" charset="0"/>
              <a:buNone/>
            </a:pPr>
            <a:endParaRPr lang="zh-CN" altLang="en-US" kern="1200" dirty="0">
              <a:latin typeface="+mn-lt"/>
              <a:ea typeface="+mn-ea"/>
              <a:cs typeface="+mn-cs"/>
            </a:endParaRPr>
          </a:p>
        </p:txBody>
      </p:sp>
      <p:sp>
        <p:nvSpPr>
          <p:cNvPr id="6" name="矩形 8">
            <a:extLst>
              <a:ext uri="{FF2B5EF4-FFF2-40B4-BE49-F238E27FC236}">
                <a16:creationId xmlns:a16="http://schemas.microsoft.com/office/drawing/2014/main" id="{10683BB1-CDF7-4664-9E6B-E1763376F9C1}"/>
              </a:ext>
            </a:extLst>
          </p:cNvPr>
          <p:cNvSpPr>
            <a:spLocks noChangeArrowheads="1"/>
          </p:cNvSpPr>
          <p:nvPr/>
        </p:nvSpPr>
        <p:spPr bwMode="auto">
          <a:xfrm>
            <a:off x="5303912" y="6395724"/>
            <a:ext cx="4505234" cy="369332"/>
          </a:xfrm>
          <a:prstGeom prst="rect">
            <a:avLst/>
          </a:prstGeom>
          <a:noFill/>
          <a:ln w="9525">
            <a:noFill/>
            <a:miter lim="800000"/>
            <a:headEnd/>
            <a:tailEnd/>
          </a:ln>
        </p:spPr>
        <p:txBody>
          <a:bodyPr wrap="square">
            <a:spAutoFit/>
          </a:bodyPr>
          <a:lstStyle/>
          <a:p>
            <a:pPr eaLnBrk="0" hangingPunct="0"/>
            <a:r>
              <a:rPr lang="zh-CN" altLang="en-US" sz="1000" dirty="0">
                <a:latin typeface="Arial" panose="020B0604020202020204" pitchFamily="34" charset="0"/>
                <a:ea typeface="宋体" panose="02010600030101010101" pitchFamily="2" charset="-122"/>
                <a:sym typeface="宋体" panose="02010600030101010101" pitchFamily="2" charset="-122"/>
              </a:rPr>
              <a:t>中国</a:t>
            </a:r>
            <a:r>
              <a:rPr lang="en-US" altLang="zh-CN" sz="1000" dirty="0">
                <a:latin typeface="Arial" panose="020B0604020202020204" pitchFamily="34" charset="0"/>
                <a:ea typeface="宋体" panose="02010600030101010101" pitchFamily="2" charset="-122"/>
                <a:sym typeface="宋体" panose="02010600030101010101" pitchFamily="2" charset="-122"/>
              </a:rPr>
              <a:t>2</a:t>
            </a:r>
            <a:r>
              <a:rPr lang="zh-CN" altLang="en-US" sz="1000" dirty="0">
                <a:latin typeface="Arial" panose="020B0604020202020204" pitchFamily="34" charset="0"/>
                <a:ea typeface="宋体" panose="02010600030101010101" pitchFamily="2" charset="-122"/>
                <a:sym typeface="宋体" panose="02010600030101010101" pitchFamily="2" charset="-122"/>
              </a:rPr>
              <a:t>型糖尿病防治指南[J]. 中华糖尿病杂志, 20</a:t>
            </a:r>
            <a:r>
              <a:rPr lang="en-US" altLang="zh-CN" sz="1000" dirty="0">
                <a:latin typeface="Arial" panose="020B0604020202020204" pitchFamily="34" charset="0"/>
                <a:ea typeface="宋体" panose="02010600030101010101" pitchFamily="2" charset="-122"/>
                <a:sym typeface="宋体" panose="02010600030101010101" pitchFamily="2" charset="-122"/>
              </a:rPr>
              <a:t>21</a:t>
            </a:r>
            <a:r>
              <a:rPr lang="zh-CN" altLang="en-US" sz="1000" dirty="0">
                <a:latin typeface="Arial" panose="020B0604020202020204" pitchFamily="34" charset="0"/>
                <a:ea typeface="宋体" panose="02010600030101010101" pitchFamily="2" charset="-122"/>
                <a:sym typeface="宋体" panose="02010600030101010101" pitchFamily="2" charset="-122"/>
              </a:rPr>
              <a:t>, </a:t>
            </a:r>
            <a:r>
              <a:rPr lang="en-US" altLang="zh-CN" sz="1000" dirty="0">
                <a:latin typeface="Arial" panose="020B0604020202020204" pitchFamily="34" charset="0"/>
                <a:ea typeface="宋体" panose="02010600030101010101" pitchFamily="2" charset="-122"/>
                <a:sym typeface="宋体" panose="02010600030101010101" pitchFamily="2" charset="-122"/>
              </a:rPr>
              <a:t>13</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315</a:t>
            </a:r>
            <a:r>
              <a:rPr lang="zh-CN" altLang="en-US" sz="1000" dirty="0">
                <a:latin typeface="Arial" panose="020B0604020202020204" pitchFamily="34" charset="0"/>
                <a:ea typeface="宋体" panose="02010600030101010101" pitchFamily="2" charset="-122"/>
                <a:sym typeface="宋体" panose="02010600030101010101" pitchFamily="2" charset="-122"/>
              </a:rPr>
              <a:t>-</a:t>
            </a:r>
            <a:r>
              <a:rPr lang="en-US" altLang="zh-CN" sz="1000" dirty="0">
                <a:latin typeface="Arial" panose="020B0604020202020204" pitchFamily="34" charset="0"/>
                <a:ea typeface="宋体" panose="02010600030101010101" pitchFamily="2" charset="-122"/>
                <a:sym typeface="宋体" panose="02010600030101010101" pitchFamily="2" charset="-122"/>
              </a:rPr>
              <a:t>409</a:t>
            </a:r>
            <a:r>
              <a:rPr lang="zh-CN" altLang="en-US" sz="1000" dirty="0">
                <a:latin typeface="Arial" panose="020B0604020202020204" pitchFamily="34" charset="0"/>
                <a:ea typeface="宋体" panose="02010600030101010101" pitchFamily="2" charset="-122"/>
                <a:sym typeface="宋体" panose="02010600030101010101" pitchFamily="2" charset="-122"/>
              </a:rPr>
              <a:t>.</a:t>
            </a:r>
            <a:endParaRPr lang="zh-CN" altLang="en-US" sz="1000" dirty="0">
              <a:latin typeface="Arial" panose="020B0604020202020204" pitchFamily="34" charset="0"/>
              <a:ea typeface="宋体" panose="02010600030101010101" pitchFamily="2" charset="-122"/>
            </a:endParaRPr>
          </a:p>
          <a:p>
            <a:pPr eaLnBrk="0" hangingPunct="0"/>
            <a:endParaRPr lang="en-US" altLang="zh-CN" sz="800" dirty="0">
              <a:latin typeface="Arial" panose="020B0604020202020204" pitchFamily="34" charset="0"/>
              <a:ea typeface="宋体" panose="02010600030101010101" pitchFamily="2" charset="-122"/>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1981200" y="1500175"/>
            <a:ext cx="8229600" cy="4625989"/>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42</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/10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p>
          <a:p>
            <a:pPr lvl="1">
              <a:lnSpc>
                <a:spcPts val="2600"/>
              </a:lnSpc>
            </a:pPr>
            <a:r>
              <a:rPr lang="zh-CN" altLang="en-US" sz="2000" dirty="0">
                <a:latin typeface="微软雅黑" panose="020B0503020204020204" pitchFamily="34" charset="-122"/>
                <a:ea typeface="微软雅黑" panose="020B0503020204020204" pitchFamily="34" charset="-122"/>
              </a:rPr>
              <a:t>缬沙坦片 </a:t>
            </a:r>
            <a:r>
              <a:rPr lang="en-US" altLang="zh-CN" sz="2000" dirty="0">
                <a:latin typeface="微软雅黑" panose="020B0503020204020204" pitchFamily="34" charset="-122"/>
                <a:ea typeface="微软雅黑" panose="020B0503020204020204" pitchFamily="34" charset="-122"/>
              </a:rPr>
              <a:t>80mgx28/  80mg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ts val="26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患者，女性，</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4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6 IU</a:t>
            </a:r>
            <a:endParaRPr lang="zh-CN" altLang="en-US" sz="2000" dirty="0">
              <a:latin typeface="微软雅黑" pitchFamily="34" charset="-122"/>
              <a:ea typeface="微软雅黑"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5" name="图片 4" descr="timg (1).jpg"/>
          <p:cNvPicPr>
            <a:picLocks noChangeAspect="1"/>
          </p:cNvPicPr>
          <p:nvPr/>
        </p:nvPicPr>
        <p:blipFill>
          <a:blip r:embed="rId3"/>
          <a:stretch>
            <a:fillRect/>
          </a:stretch>
        </p:blipFill>
        <p:spPr>
          <a:xfrm>
            <a:off x="8382016" y="3857629"/>
            <a:ext cx="1662358" cy="2214773"/>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胰岛素的发展历程</a:t>
            </a:r>
          </a:p>
        </p:txBody>
      </p:sp>
      <p:grpSp>
        <p:nvGrpSpPr>
          <p:cNvPr id="45" name="组合 44"/>
          <p:cNvGrpSpPr>
            <a:grpSpLocks/>
          </p:cNvGrpSpPr>
          <p:nvPr/>
        </p:nvGrpSpPr>
        <p:grpSpPr bwMode="auto">
          <a:xfrm>
            <a:off x="2595539" y="2857497"/>
            <a:ext cx="5976937" cy="739775"/>
            <a:chOff x="0" y="0"/>
            <a:chExt cx="5976663" cy="1159738"/>
          </a:xfrm>
        </p:grpSpPr>
        <p:sp>
          <p:nvSpPr>
            <p:cNvPr id="46" name="AutoShape 13"/>
            <p:cNvSpPr>
              <a:spLocks noChangeArrowheads="1"/>
            </p:cNvSpPr>
            <p:nvPr/>
          </p:nvSpPr>
          <p:spPr bwMode="auto">
            <a:xfrm rot="10800000">
              <a:off x="0" y="948199"/>
              <a:ext cx="5173425" cy="211539"/>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FFFFFF"/>
                </a:gs>
                <a:gs pos="100000">
                  <a:srgbClr val="EAEAEA"/>
                </a:gs>
              </a:gsLst>
              <a:lin ang="5400000" scaled="1"/>
            </a:gradFill>
            <a:ln w="9525">
              <a:noFill/>
              <a:round/>
              <a:headEnd/>
              <a:tailEnd/>
            </a:ln>
          </p:spPr>
          <p:txBody>
            <a:bodyPr wrap="none" anchor="ctr"/>
            <a:lstStyle/>
            <a:p>
              <a:endParaRPr lang="zh-CN" altLang="en-US" sz="1600">
                <a:solidFill>
                  <a:srgbClr val="000000"/>
                </a:solidFill>
              </a:endParaRPr>
            </a:p>
          </p:txBody>
        </p:sp>
        <p:sp>
          <p:nvSpPr>
            <p:cNvPr id="47" name="AutoShape 7"/>
            <p:cNvSpPr>
              <a:spLocks noChangeArrowheads="1"/>
            </p:cNvSpPr>
            <p:nvPr/>
          </p:nvSpPr>
          <p:spPr bwMode="auto">
            <a:xfrm>
              <a:off x="0" y="9955"/>
              <a:ext cx="5976663" cy="913357"/>
            </a:xfrm>
            <a:prstGeom prst="homePlate">
              <a:avLst>
                <a:gd name="adj" fmla="val 39989"/>
              </a:avLst>
            </a:prstGeom>
            <a:gradFill rotWithShape="1">
              <a:gsLst>
                <a:gs pos="0">
                  <a:srgbClr val="FAFAFA"/>
                </a:gs>
                <a:gs pos="100000">
                  <a:srgbClr val="EAEAEA"/>
                </a:gs>
              </a:gsLst>
              <a:lin ang="5400000" scaled="1"/>
            </a:gradFill>
            <a:ln w="9525">
              <a:solidFill>
                <a:srgbClr val="EAEAEA"/>
              </a:solidFill>
              <a:miter lim="800000"/>
              <a:headEnd/>
              <a:tailEnd/>
            </a:ln>
          </p:spPr>
          <p:txBody>
            <a:bodyPr wrap="none" anchor="ctr"/>
            <a:lstStyle/>
            <a:p>
              <a:pPr marL="357188" indent="-357188">
                <a:lnSpc>
                  <a:spcPct val="120000"/>
                </a:lnSpc>
              </a:pPr>
              <a:endParaRPr lang="zh-CN" altLang="en-US" sz="1100">
                <a:solidFill>
                  <a:srgbClr val="646464"/>
                </a:solidFill>
              </a:endParaRPr>
            </a:p>
          </p:txBody>
        </p:sp>
        <p:grpSp>
          <p:nvGrpSpPr>
            <p:cNvPr id="48" name="组合 64"/>
            <p:cNvGrpSpPr>
              <a:grpSpLocks/>
            </p:cNvGrpSpPr>
            <p:nvPr/>
          </p:nvGrpSpPr>
          <p:grpSpPr bwMode="auto">
            <a:xfrm>
              <a:off x="4919436" y="0"/>
              <a:ext cx="566712" cy="1095031"/>
              <a:chOff x="-256" y="0"/>
              <a:chExt cx="653414" cy="1095836"/>
            </a:xfrm>
          </p:grpSpPr>
          <p:sp>
            <p:nvSpPr>
              <p:cNvPr id="62" name="AutoShape 8"/>
              <p:cNvSpPr>
                <a:spLocks noChangeArrowheads="1"/>
              </p:cNvSpPr>
              <p:nvPr/>
            </p:nvSpPr>
            <p:spPr bwMode="auto">
              <a:xfrm>
                <a:off x="-256" y="0"/>
                <a:ext cx="653414" cy="933953"/>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63" name="AutoShape 14"/>
              <p:cNvSpPr>
                <a:spLocks noChangeArrowheads="1"/>
              </p:cNvSpPr>
              <p:nvPr/>
            </p:nvSpPr>
            <p:spPr bwMode="auto">
              <a:xfrm>
                <a:off x="5235" y="941423"/>
                <a:ext cx="287355"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49" name="组合 65"/>
            <p:cNvGrpSpPr>
              <a:grpSpLocks/>
            </p:cNvGrpSpPr>
            <p:nvPr/>
          </p:nvGrpSpPr>
          <p:grpSpPr bwMode="auto">
            <a:xfrm>
              <a:off x="3532025" y="0"/>
              <a:ext cx="566712" cy="1095031"/>
              <a:chOff x="-182" y="0"/>
              <a:chExt cx="653414" cy="1095836"/>
            </a:xfrm>
          </p:grpSpPr>
          <p:sp>
            <p:nvSpPr>
              <p:cNvPr id="60" name="AutoShape 8"/>
              <p:cNvSpPr>
                <a:spLocks noChangeArrowheads="1"/>
              </p:cNvSpPr>
              <p:nvPr/>
            </p:nvSpPr>
            <p:spPr bwMode="auto">
              <a:xfrm>
                <a:off x="-182" y="0"/>
                <a:ext cx="653414" cy="933953"/>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61" name="AutoShape 14"/>
              <p:cNvSpPr>
                <a:spLocks noChangeArrowheads="1"/>
              </p:cNvSpPr>
              <p:nvPr/>
            </p:nvSpPr>
            <p:spPr bwMode="auto">
              <a:xfrm>
                <a:off x="5309" y="941423"/>
                <a:ext cx="287355"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50" name="组合 66"/>
            <p:cNvGrpSpPr>
              <a:grpSpLocks/>
            </p:cNvGrpSpPr>
            <p:nvPr/>
          </p:nvGrpSpPr>
          <p:grpSpPr bwMode="auto">
            <a:xfrm>
              <a:off x="2143027" y="0"/>
              <a:ext cx="566711" cy="1092544"/>
              <a:chOff x="-111" y="-2"/>
              <a:chExt cx="653413" cy="1093345"/>
            </a:xfrm>
          </p:grpSpPr>
          <p:sp>
            <p:nvSpPr>
              <p:cNvPr id="58" name="AutoShape 8"/>
              <p:cNvSpPr>
                <a:spLocks noChangeArrowheads="1"/>
              </p:cNvSpPr>
              <p:nvPr/>
            </p:nvSpPr>
            <p:spPr bwMode="auto">
              <a:xfrm>
                <a:off x="-111" y="-2"/>
                <a:ext cx="653413" cy="933950"/>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59" name="AutoShape 14"/>
              <p:cNvSpPr>
                <a:spLocks noChangeArrowheads="1"/>
              </p:cNvSpPr>
              <p:nvPr/>
            </p:nvSpPr>
            <p:spPr bwMode="auto">
              <a:xfrm>
                <a:off x="5380" y="938930"/>
                <a:ext cx="287356"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grpSp>
          <p:nvGrpSpPr>
            <p:cNvPr id="51" name="组合 67"/>
            <p:cNvGrpSpPr>
              <a:grpSpLocks/>
            </p:cNvGrpSpPr>
            <p:nvPr/>
          </p:nvGrpSpPr>
          <p:grpSpPr bwMode="auto">
            <a:xfrm>
              <a:off x="754027" y="0"/>
              <a:ext cx="568299" cy="1095031"/>
              <a:chOff x="-42" y="0"/>
              <a:chExt cx="655244" cy="1095836"/>
            </a:xfrm>
          </p:grpSpPr>
          <p:sp>
            <p:nvSpPr>
              <p:cNvPr id="56" name="AutoShape 8"/>
              <p:cNvSpPr>
                <a:spLocks noChangeArrowheads="1"/>
              </p:cNvSpPr>
              <p:nvPr/>
            </p:nvSpPr>
            <p:spPr bwMode="auto">
              <a:xfrm>
                <a:off x="-42" y="0"/>
                <a:ext cx="655244" cy="936442"/>
              </a:xfrm>
              <a:prstGeom prst="chevron">
                <a:avLst>
                  <a:gd name="adj" fmla="val 55468"/>
                </a:avLst>
              </a:prstGeom>
              <a:solidFill>
                <a:srgbClr val="068ACF"/>
              </a:solidFill>
              <a:ln w="9525">
                <a:solidFill>
                  <a:srgbClr val="FFFFFF"/>
                </a:solidFill>
                <a:miter lim="800000"/>
                <a:headEnd/>
                <a:tailEnd/>
              </a:ln>
            </p:spPr>
            <p:txBody>
              <a:bodyPr wrap="none" anchor="ctr"/>
              <a:lstStyle/>
              <a:p>
                <a:endParaRPr lang="zh-CN" altLang="en-US" sz="1600">
                  <a:solidFill>
                    <a:srgbClr val="000000"/>
                  </a:solidFill>
                </a:endParaRPr>
              </a:p>
            </p:txBody>
          </p:sp>
          <p:sp>
            <p:nvSpPr>
              <p:cNvPr id="57" name="AutoShape 14"/>
              <p:cNvSpPr>
                <a:spLocks noChangeArrowheads="1"/>
              </p:cNvSpPr>
              <p:nvPr/>
            </p:nvSpPr>
            <p:spPr bwMode="auto">
              <a:xfrm>
                <a:off x="5450" y="941423"/>
                <a:ext cx="289186" cy="154413"/>
              </a:xfrm>
              <a:custGeom>
                <a:avLst/>
                <a:gdLst/>
                <a:ahLst/>
                <a:cxnLst>
                  <a:cxn ang="0">
                    <a:pos x="0" y="0"/>
                  </a:cxn>
                  <a:cxn ang="0">
                    <a:pos x="0" y="21600"/>
                  </a:cxn>
                  <a:cxn ang="0">
                    <a:pos x="21600" y="21600"/>
                  </a:cxn>
                  <a:cxn ang="0">
                    <a:pos x="21600" y="0"/>
                  </a:cxn>
                  <a:cxn ang="0">
                    <a:pos x="0" y="0"/>
                  </a:cxn>
                </a:cxnLst>
                <a:rect l="0" t="0" r="r" b="b"/>
                <a:pathLst>
                  <a:path w="21600" h="21600">
                    <a:moveTo>
                      <a:pt x="0" y="0"/>
                    </a:moveTo>
                    <a:lnTo>
                      <a:pt x="0" y="21600"/>
                    </a:lnTo>
                    <a:lnTo>
                      <a:pt x="21600" y="21600"/>
                    </a:lnTo>
                    <a:lnTo>
                      <a:pt x="21600" y="0"/>
                    </a:lnTo>
                    <a:lnTo>
                      <a:pt x="0" y="0"/>
                    </a:lnTo>
                    <a:close/>
                  </a:path>
                </a:pathLst>
              </a:custGeom>
              <a:gradFill rotWithShape="1">
                <a:gsLst>
                  <a:gs pos="0">
                    <a:srgbClr val="2676FF">
                      <a:alpha val="50000"/>
                    </a:srgbClr>
                  </a:gs>
                  <a:gs pos="100000">
                    <a:srgbClr val="FFFFFF">
                      <a:alpha val="0"/>
                    </a:srgbClr>
                  </a:gs>
                </a:gsLst>
                <a:lin ang="5400000" scaled="1"/>
              </a:gradFill>
              <a:ln w="9525">
                <a:solidFill>
                  <a:srgbClr val="FFFFFF"/>
                </a:solidFill>
                <a:miter lim="800000"/>
                <a:headEnd/>
                <a:tailEnd/>
              </a:ln>
            </p:spPr>
            <p:txBody>
              <a:bodyPr wrap="none" anchor="ctr"/>
              <a:lstStyle/>
              <a:p>
                <a:endParaRPr lang="zh-CN" altLang="en-US" sz="1600">
                  <a:solidFill>
                    <a:srgbClr val="000000"/>
                  </a:solidFill>
                </a:endParaRPr>
              </a:p>
            </p:txBody>
          </p:sp>
        </p:grpSp>
        <p:sp>
          <p:nvSpPr>
            <p:cNvPr id="52" name="TextBox 17"/>
            <p:cNvSpPr txBox="1">
              <a:spLocks noChangeArrowheads="1"/>
            </p:cNvSpPr>
            <p:nvPr/>
          </p:nvSpPr>
          <p:spPr bwMode="auto">
            <a:xfrm>
              <a:off x="17461" y="283713"/>
              <a:ext cx="697595" cy="578998"/>
            </a:xfrm>
            <a:prstGeom prst="rect">
              <a:avLst/>
            </a:prstGeom>
            <a:noFill/>
            <a:ln w="9525">
              <a:noFill/>
              <a:miter lim="800000"/>
              <a:headEnd/>
              <a:tailEnd/>
            </a:ln>
          </p:spPr>
          <p:txBody>
            <a:bodyPr wrap="none">
              <a:spAutoFit/>
            </a:bodyPr>
            <a:lstStyle/>
            <a:p>
              <a:r>
                <a:rPr lang="en-US" altLang="zh-CN" b="1" dirty="0">
                  <a:solidFill>
                    <a:srgbClr val="000000"/>
                  </a:solidFill>
                </a:rPr>
                <a:t>1923</a:t>
              </a:r>
              <a:endParaRPr lang="zh-CN" altLang="en-US" b="1" dirty="0">
                <a:solidFill>
                  <a:srgbClr val="000000"/>
                </a:solidFill>
              </a:endParaRPr>
            </a:p>
          </p:txBody>
        </p:sp>
        <p:sp>
          <p:nvSpPr>
            <p:cNvPr id="53" name="TextBox 18"/>
            <p:cNvSpPr txBox="1">
              <a:spLocks noChangeArrowheads="1"/>
            </p:cNvSpPr>
            <p:nvPr/>
          </p:nvSpPr>
          <p:spPr bwMode="auto">
            <a:xfrm>
              <a:off x="1406461" y="283713"/>
              <a:ext cx="697595" cy="578998"/>
            </a:xfrm>
            <a:prstGeom prst="rect">
              <a:avLst/>
            </a:prstGeom>
            <a:noFill/>
            <a:ln w="9525">
              <a:noFill/>
              <a:miter lim="800000"/>
              <a:headEnd/>
              <a:tailEnd/>
            </a:ln>
          </p:spPr>
          <p:txBody>
            <a:bodyPr wrap="none">
              <a:spAutoFit/>
            </a:bodyPr>
            <a:lstStyle/>
            <a:p>
              <a:r>
                <a:rPr lang="en-US" altLang="zh-CN" b="1">
                  <a:solidFill>
                    <a:srgbClr val="000000"/>
                  </a:solidFill>
                </a:rPr>
                <a:t>1977</a:t>
              </a:r>
              <a:endParaRPr lang="zh-CN" altLang="en-US" b="1">
                <a:solidFill>
                  <a:srgbClr val="000000"/>
                </a:solidFill>
              </a:endParaRPr>
            </a:p>
          </p:txBody>
        </p:sp>
        <p:sp>
          <p:nvSpPr>
            <p:cNvPr id="54" name="TextBox 19"/>
            <p:cNvSpPr txBox="1">
              <a:spLocks noChangeArrowheads="1"/>
            </p:cNvSpPr>
            <p:nvPr/>
          </p:nvSpPr>
          <p:spPr bwMode="auto">
            <a:xfrm>
              <a:off x="2793872" y="283713"/>
              <a:ext cx="796976" cy="578998"/>
            </a:xfrm>
            <a:prstGeom prst="rect">
              <a:avLst/>
            </a:prstGeom>
            <a:noFill/>
            <a:ln w="9525">
              <a:noFill/>
              <a:miter lim="800000"/>
              <a:headEnd/>
              <a:tailEnd/>
            </a:ln>
          </p:spPr>
          <p:txBody>
            <a:bodyPr wrap="none">
              <a:spAutoFit/>
            </a:bodyPr>
            <a:lstStyle/>
            <a:p>
              <a:r>
                <a:rPr lang="en-US" altLang="zh-CN" b="1">
                  <a:solidFill>
                    <a:srgbClr val="000000"/>
                  </a:solidFill>
                </a:rPr>
                <a:t>1990s</a:t>
              </a:r>
              <a:endParaRPr lang="zh-CN" altLang="en-US" b="1">
                <a:solidFill>
                  <a:srgbClr val="000000"/>
                </a:solidFill>
              </a:endParaRPr>
            </a:p>
          </p:txBody>
        </p:sp>
        <p:sp>
          <p:nvSpPr>
            <p:cNvPr id="55" name="TextBox 20"/>
            <p:cNvSpPr txBox="1">
              <a:spLocks noChangeArrowheads="1"/>
            </p:cNvSpPr>
            <p:nvPr/>
          </p:nvSpPr>
          <p:spPr bwMode="auto">
            <a:xfrm>
              <a:off x="4182870" y="283713"/>
              <a:ext cx="796976" cy="578998"/>
            </a:xfrm>
            <a:prstGeom prst="rect">
              <a:avLst/>
            </a:prstGeom>
            <a:noFill/>
            <a:ln w="9525">
              <a:noFill/>
              <a:miter lim="800000"/>
              <a:headEnd/>
              <a:tailEnd/>
            </a:ln>
          </p:spPr>
          <p:txBody>
            <a:bodyPr wrap="none">
              <a:spAutoFit/>
            </a:bodyPr>
            <a:lstStyle/>
            <a:p>
              <a:r>
                <a:rPr lang="en-US" altLang="zh-CN" b="1">
                  <a:solidFill>
                    <a:srgbClr val="000000"/>
                  </a:solidFill>
                </a:rPr>
                <a:t>2000s</a:t>
              </a:r>
              <a:endParaRPr lang="zh-CN" altLang="en-US" b="1">
                <a:solidFill>
                  <a:srgbClr val="000000"/>
                </a:solidFill>
              </a:endParaRPr>
            </a:p>
          </p:txBody>
        </p:sp>
      </p:grpSp>
      <p:cxnSp>
        <p:nvCxnSpPr>
          <p:cNvPr id="64" name="直接连接符 74"/>
          <p:cNvCxnSpPr>
            <a:cxnSpLocks noChangeShapeType="1"/>
          </p:cNvCxnSpPr>
          <p:nvPr/>
        </p:nvCxnSpPr>
        <p:spPr bwMode="auto">
          <a:xfrm>
            <a:off x="2813050" y="3430589"/>
            <a:ext cx="0" cy="898525"/>
          </a:xfrm>
          <a:prstGeom prst="line">
            <a:avLst/>
          </a:prstGeom>
          <a:noFill/>
          <a:ln w="9525">
            <a:solidFill>
              <a:srgbClr val="888888"/>
            </a:solidFill>
            <a:round/>
            <a:headEnd type="oval" w="med" len="med"/>
            <a:tailEnd type="oval" w="med" len="med"/>
          </a:ln>
        </p:spPr>
      </p:cxnSp>
      <p:sp>
        <p:nvSpPr>
          <p:cNvPr id="65" name="TextBox 34"/>
          <p:cNvSpPr txBox="1">
            <a:spLocks noChangeArrowheads="1"/>
          </p:cNvSpPr>
          <p:nvPr/>
        </p:nvSpPr>
        <p:spPr bwMode="auto">
          <a:xfrm>
            <a:off x="2813050" y="3657601"/>
            <a:ext cx="1925638" cy="461665"/>
          </a:xfrm>
          <a:prstGeom prst="rect">
            <a:avLst/>
          </a:prstGeom>
          <a:noFill/>
          <a:ln w="9525">
            <a:noFill/>
            <a:miter lim="800000"/>
            <a:headEnd/>
            <a:tailEnd/>
          </a:ln>
        </p:spPr>
        <p:txBody>
          <a:bodyPr>
            <a:spAutoFit/>
          </a:bodyPr>
          <a:lstStyle/>
          <a:p>
            <a:pPr>
              <a:lnSpc>
                <a:spcPct val="150000"/>
              </a:lnSpc>
            </a:pPr>
            <a:r>
              <a:rPr lang="zh-CN" altLang="en-US" sz="1600" b="1" dirty="0"/>
              <a:t>动物胰岛素</a:t>
            </a:r>
            <a:endParaRPr lang="zh-CN" altLang="en-US" sz="1100" dirty="0"/>
          </a:p>
        </p:txBody>
      </p:sp>
      <p:sp>
        <p:nvSpPr>
          <p:cNvPr id="66" name="TextBox 37"/>
          <p:cNvSpPr txBox="1">
            <a:spLocks noChangeArrowheads="1"/>
          </p:cNvSpPr>
          <p:nvPr/>
        </p:nvSpPr>
        <p:spPr bwMode="auto">
          <a:xfrm>
            <a:off x="4164014" y="1912939"/>
            <a:ext cx="1925637" cy="461665"/>
          </a:xfrm>
          <a:prstGeom prst="rect">
            <a:avLst/>
          </a:prstGeom>
          <a:noFill/>
          <a:ln w="9525">
            <a:noFill/>
            <a:miter lim="800000"/>
            <a:headEnd/>
            <a:tailEnd/>
          </a:ln>
        </p:spPr>
        <p:txBody>
          <a:bodyPr>
            <a:spAutoFit/>
          </a:bodyPr>
          <a:lstStyle/>
          <a:p>
            <a:pPr>
              <a:lnSpc>
                <a:spcPct val="150000"/>
              </a:lnSpc>
            </a:pPr>
            <a:r>
              <a:rPr lang="zh-CN" altLang="en-US" sz="1600" b="1" dirty="0"/>
              <a:t>重组人胰岛素</a:t>
            </a:r>
            <a:endParaRPr lang="zh-CN" altLang="en-US" sz="1100" dirty="0"/>
          </a:p>
        </p:txBody>
      </p:sp>
      <p:cxnSp>
        <p:nvCxnSpPr>
          <p:cNvPr id="67" name="直接连接符 78"/>
          <p:cNvCxnSpPr>
            <a:cxnSpLocks noChangeShapeType="1"/>
          </p:cNvCxnSpPr>
          <p:nvPr/>
        </p:nvCxnSpPr>
        <p:spPr bwMode="auto">
          <a:xfrm>
            <a:off x="5519738" y="3430588"/>
            <a:ext cx="0" cy="895350"/>
          </a:xfrm>
          <a:prstGeom prst="line">
            <a:avLst/>
          </a:prstGeom>
          <a:noFill/>
          <a:ln w="9525">
            <a:solidFill>
              <a:srgbClr val="888888"/>
            </a:solidFill>
            <a:round/>
            <a:headEnd type="oval" w="med" len="med"/>
            <a:tailEnd type="oval" w="med" len="med"/>
          </a:ln>
        </p:spPr>
      </p:cxnSp>
      <p:sp>
        <p:nvSpPr>
          <p:cNvPr id="68" name="TextBox 40"/>
          <p:cNvSpPr txBox="1">
            <a:spLocks noChangeArrowheads="1"/>
          </p:cNvSpPr>
          <p:nvPr/>
        </p:nvSpPr>
        <p:spPr bwMode="auto">
          <a:xfrm>
            <a:off x="5511801" y="3524251"/>
            <a:ext cx="5192713" cy="1292225"/>
          </a:xfrm>
          <a:prstGeom prst="rect">
            <a:avLst/>
          </a:prstGeom>
          <a:noFill/>
          <a:ln w="9525">
            <a:noFill/>
            <a:miter lim="800000"/>
            <a:headEnd/>
            <a:tailEnd/>
          </a:ln>
        </p:spPr>
        <p:txBody>
          <a:bodyPr>
            <a:spAutoFit/>
          </a:bodyPr>
          <a:lstStyle/>
          <a:p>
            <a:pPr>
              <a:lnSpc>
                <a:spcPct val="150000"/>
              </a:lnSpc>
            </a:pPr>
            <a:r>
              <a:rPr lang="zh-CN" altLang="en-US" sz="1600" b="1" dirty="0"/>
              <a:t>速效胰岛素类似物</a:t>
            </a:r>
            <a:endParaRPr lang="en-US" altLang="zh-CN" sz="1600" b="1" dirty="0"/>
          </a:p>
          <a:p>
            <a:pPr>
              <a:lnSpc>
                <a:spcPct val="150000"/>
              </a:lnSpc>
            </a:pPr>
            <a:r>
              <a:rPr lang="zh-CN" altLang="en-US" sz="1200" dirty="0"/>
              <a:t>（如：门冬胰岛素、谷赖胰岛素、赖脯胰岛素）</a:t>
            </a:r>
            <a:endParaRPr lang="en-US" altLang="zh-CN" sz="1200" dirty="0"/>
          </a:p>
          <a:p>
            <a:pPr>
              <a:lnSpc>
                <a:spcPct val="150000"/>
              </a:lnSpc>
            </a:pPr>
            <a:r>
              <a:rPr lang="zh-CN" altLang="en-US" sz="1600" b="1" dirty="0"/>
              <a:t>预混胰岛素类似物</a:t>
            </a:r>
          </a:p>
          <a:p>
            <a:r>
              <a:rPr lang="zh-CN" altLang="en-US" sz="1200" dirty="0"/>
              <a:t>（如：预混门冬胰岛素、预混赖脯胰岛素）</a:t>
            </a:r>
          </a:p>
        </p:txBody>
      </p:sp>
      <p:sp>
        <p:nvSpPr>
          <p:cNvPr id="69" name="TextBox 46"/>
          <p:cNvSpPr txBox="1">
            <a:spLocks noChangeArrowheads="1"/>
          </p:cNvSpPr>
          <p:nvPr/>
        </p:nvSpPr>
        <p:spPr bwMode="auto">
          <a:xfrm>
            <a:off x="6916739" y="2020888"/>
            <a:ext cx="3463925" cy="738664"/>
          </a:xfrm>
          <a:prstGeom prst="rect">
            <a:avLst/>
          </a:prstGeom>
          <a:noFill/>
          <a:ln w="9525">
            <a:noFill/>
            <a:miter lim="800000"/>
            <a:headEnd/>
            <a:tailEnd/>
          </a:ln>
        </p:spPr>
        <p:txBody>
          <a:bodyPr>
            <a:spAutoFit/>
          </a:bodyPr>
          <a:lstStyle/>
          <a:p>
            <a:pPr>
              <a:lnSpc>
                <a:spcPct val="150000"/>
              </a:lnSpc>
            </a:pPr>
            <a:r>
              <a:rPr lang="zh-CN" altLang="en-US" sz="1600" b="1" dirty="0"/>
              <a:t>长效胰岛素类似物</a:t>
            </a:r>
            <a:endParaRPr lang="en-US" altLang="zh-CN" sz="1600" b="1" dirty="0"/>
          </a:p>
          <a:p>
            <a:pPr>
              <a:lnSpc>
                <a:spcPct val="150000"/>
              </a:lnSpc>
            </a:pPr>
            <a:r>
              <a:rPr lang="zh-CN" altLang="en-US" sz="1200" dirty="0"/>
              <a:t>（如：甘精胰岛素、地特胰岛素、德谷胰岛素）</a:t>
            </a:r>
            <a:endParaRPr lang="zh-CN" altLang="en-US" sz="1000" dirty="0"/>
          </a:p>
        </p:txBody>
      </p:sp>
      <p:pic>
        <p:nvPicPr>
          <p:cNvPr id="70" name="Picture 8"/>
          <p:cNvPicPr>
            <a:picLocks noChangeAspect="1" noChangeArrowheads="1"/>
          </p:cNvPicPr>
          <p:nvPr/>
        </p:nvPicPr>
        <p:blipFill>
          <a:blip r:embed="rId3"/>
          <a:srcRect/>
          <a:stretch>
            <a:fillRect/>
          </a:stretch>
        </p:blipFill>
        <p:spPr bwMode="auto">
          <a:xfrm>
            <a:off x="8940800" y="1844676"/>
            <a:ext cx="647700" cy="608013"/>
          </a:xfrm>
          <a:prstGeom prst="rect">
            <a:avLst/>
          </a:prstGeom>
          <a:noFill/>
          <a:ln w="9525">
            <a:noFill/>
            <a:miter lim="800000"/>
            <a:headEnd/>
            <a:tailEnd/>
          </a:ln>
        </p:spPr>
      </p:pic>
      <p:pic>
        <p:nvPicPr>
          <p:cNvPr id="71" name="Picture 4"/>
          <p:cNvPicPr>
            <a:picLocks noChangeAspect="1" noChangeArrowheads="1"/>
          </p:cNvPicPr>
          <p:nvPr/>
        </p:nvPicPr>
        <p:blipFill>
          <a:blip r:embed="rId4"/>
          <a:srcRect/>
          <a:stretch>
            <a:fillRect/>
          </a:stretch>
        </p:blipFill>
        <p:spPr bwMode="auto">
          <a:xfrm>
            <a:off x="4548188" y="4121150"/>
            <a:ext cx="900112" cy="636588"/>
          </a:xfrm>
          <a:prstGeom prst="rect">
            <a:avLst/>
          </a:prstGeom>
          <a:noFill/>
          <a:ln w="9525">
            <a:noFill/>
            <a:miter lim="800000"/>
            <a:headEnd/>
            <a:tailEnd/>
          </a:ln>
        </p:spPr>
      </p:pic>
      <p:pic>
        <p:nvPicPr>
          <p:cNvPr id="72" name="Picture 3"/>
          <p:cNvPicPr>
            <a:picLocks noChangeAspect="1" noChangeArrowheads="1"/>
          </p:cNvPicPr>
          <p:nvPr/>
        </p:nvPicPr>
        <p:blipFill>
          <a:blip r:embed="rId5"/>
          <a:srcRect/>
          <a:stretch>
            <a:fillRect/>
          </a:stretch>
        </p:blipFill>
        <p:spPr bwMode="auto">
          <a:xfrm>
            <a:off x="5599113" y="1903414"/>
            <a:ext cx="749300" cy="758825"/>
          </a:xfrm>
          <a:prstGeom prst="rect">
            <a:avLst/>
          </a:prstGeom>
          <a:noFill/>
          <a:ln w="9525">
            <a:noFill/>
            <a:miter lim="800000"/>
            <a:headEnd/>
            <a:tailEnd/>
          </a:ln>
        </p:spPr>
      </p:pic>
      <p:pic>
        <p:nvPicPr>
          <p:cNvPr id="73" name="Picture 7"/>
          <p:cNvPicPr>
            <a:picLocks noChangeAspect="1" noChangeArrowheads="1"/>
          </p:cNvPicPr>
          <p:nvPr/>
        </p:nvPicPr>
        <p:blipFill>
          <a:blip r:embed="rId6"/>
          <a:srcRect/>
          <a:stretch>
            <a:fillRect/>
          </a:stretch>
        </p:blipFill>
        <p:spPr bwMode="auto">
          <a:xfrm>
            <a:off x="2921000" y="4075114"/>
            <a:ext cx="1123950" cy="898525"/>
          </a:xfrm>
          <a:prstGeom prst="rect">
            <a:avLst/>
          </a:prstGeom>
          <a:noFill/>
          <a:ln w="9525">
            <a:noFill/>
            <a:miter lim="800000"/>
            <a:headEnd/>
            <a:tailEnd/>
          </a:ln>
        </p:spPr>
      </p:pic>
      <p:cxnSp>
        <p:nvCxnSpPr>
          <p:cNvPr id="74" name="直接连接符 74"/>
          <p:cNvCxnSpPr>
            <a:cxnSpLocks noChangeShapeType="1"/>
          </p:cNvCxnSpPr>
          <p:nvPr/>
        </p:nvCxnSpPr>
        <p:spPr bwMode="auto">
          <a:xfrm>
            <a:off x="4095736" y="2214555"/>
            <a:ext cx="0" cy="898525"/>
          </a:xfrm>
          <a:prstGeom prst="line">
            <a:avLst/>
          </a:prstGeom>
          <a:noFill/>
          <a:ln w="9525">
            <a:solidFill>
              <a:srgbClr val="888888"/>
            </a:solidFill>
            <a:round/>
            <a:headEnd type="oval" w="med" len="med"/>
            <a:tailEnd type="oval" w="med" len="med"/>
          </a:ln>
        </p:spPr>
      </p:cxnSp>
      <p:cxnSp>
        <p:nvCxnSpPr>
          <p:cNvPr id="75" name="直接连接符 74"/>
          <p:cNvCxnSpPr>
            <a:cxnSpLocks noChangeShapeType="1"/>
          </p:cNvCxnSpPr>
          <p:nvPr/>
        </p:nvCxnSpPr>
        <p:spPr bwMode="auto">
          <a:xfrm>
            <a:off x="6953256" y="2143117"/>
            <a:ext cx="0" cy="898525"/>
          </a:xfrm>
          <a:prstGeom prst="line">
            <a:avLst/>
          </a:prstGeom>
          <a:noFill/>
          <a:ln w="9525">
            <a:solidFill>
              <a:srgbClr val="888888"/>
            </a:solidFill>
            <a:round/>
            <a:headEnd type="oval" w="med" len="med"/>
            <a:tailEnd type="oval" w="med" len="med"/>
          </a:ln>
        </p:spPr>
      </p:cxnSp>
      <p:grpSp>
        <p:nvGrpSpPr>
          <p:cNvPr id="76" name="组合 45"/>
          <p:cNvGrpSpPr>
            <a:grpSpLocks/>
          </p:cNvGrpSpPr>
          <p:nvPr/>
        </p:nvGrpSpPr>
        <p:grpSpPr bwMode="auto">
          <a:xfrm>
            <a:off x="1881189" y="5512836"/>
            <a:ext cx="8275637" cy="480243"/>
            <a:chOff x="0" y="320967"/>
            <a:chExt cx="8274929" cy="680659"/>
          </a:xfrm>
        </p:grpSpPr>
        <p:sp>
          <p:nvSpPr>
            <p:cNvPr id="77" name="矩形 46"/>
            <p:cNvSpPr>
              <a:spLocks noChangeArrowheads="1"/>
            </p:cNvSpPr>
            <p:nvPr/>
          </p:nvSpPr>
          <p:spPr bwMode="auto">
            <a:xfrm>
              <a:off x="66669" y="328457"/>
              <a:ext cx="8208260" cy="567085"/>
            </a:xfrm>
            <a:prstGeom prst="rect">
              <a:avLst/>
            </a:prstGeom>
            <a:solidFill>
              <a:srgbClr val="1F497D"/>
            </a:solidFill>
            <a:ln w="9525">
              <a:noFill/>
              <a:miter lim="800000"/>
            </a:ln>
            <a:effectLst>
              <a:outerShdw dist="38100" algn="ctr" rotWithShape="0">
                <a:srgbClr val="000000">
                  <a:alpha val="39000"/>
                </a:srgbClr>
              </a:outerShdw>
            </a:effectLst>
          </p:spPr>
          <p:txBody>
            <a:bodyPr anchor="ctr">
              <a:spAutoFit/>
            </a:bodyPr>
            <a:lstStyle/>
            <a:p>
              <a:pPr algn="r">
                <a:defRPr/>
              </a:pPr>
              <a:endParaRPr lang="zh-CN" altLang="en-US" sz="2000" b="1">
                <a:solidFill>
                  <a:srgbClr val="FFFFFF"/>
                </a:solidFill>
                <a:latin typeface="Times New Roman" panose="02020603050405020304" pitchFamily="18" charset="0"/>
                <a:ea typeface="微软雅黑" panose="020B0503020204020204" pitchFamily="34" charset="-122"/>
              </a:endParaRPr>
            </a:p>
          </p:txBody>
        </p:sp>
        <p:grpSp>
          <p:nvGrpSpPr>
            <p:cNvPr id="78" name="组合 47"/>
            <p:cNvGrpSpPr>
              <a:grpSpLocks/>
            </p:cNvGrpSpPr>
            <p:nvPr/>
          </p:nvGrpSpPr>
          <p:grpSpPr bwMode="auto">
            <a:xfrm>
              <a:off x="0" y="320967"/>
              <a:ext cx="1681018" cy="680659"/>
              <a:chOff x="0" y="320967"/>
              <a:chExt cx="1681018" cy="680659"/>
            </a:xfrm>
          </p:grpSpPr>
          <p:sp>
            <p:nvSpPr>
              <p:cNvPr id="79" name="流程图: 库存数据 48"/>
              <p:cNvSpPr>
                <a:spLocks noChangeArrowheads="1"/>
              </p:cNvSpPr>
              <p:nvPr/>
            </p:nvSpPr>
            <p:spPr bwMode="auto">
              <a:xfrm>
                <a:off x="25398" y="350269"/>
                <a:ext cx="1655620" cy="523463"/>
              </a:xfrm>
              <a:prstGeom prst="flowChartOnlineStorage">
                <a:avLst/>
              </a:prstGeom>
              <a:solidFill>
                <a:srgbClr val="FFFFFF"/>
              </a:solidFill>
              <a:ln w="9525">
                <a:noFill/>
                <a:miter lim="800000"/>
              </a:ln>
              <a:effectLst>
                <a:outerShdw dist="38100" dir="8100000" algn="ctr" rotWithShape="0">
                  <a:srgbClr val="000000">
                    <a:alpha val="39000"/>
                  </a:srgbClr>
                </a:outerShdw>
              </a:effectLst>
            </p:spPr>
            <p:txBody>
              <a:bodyPr anchor="ctr">
                <a:spAutoFit/>
              </a:bodyPr>
              <a:lstStyle/>
              <a:p>
                <a:pPr algn="ctr">
                  <a:defRPr/>
                </a:pPr>
                <a:endParaRPr lang="zh-CN" altLang="en-US">
                  <a:solidFill>
                    <a:srgbClr val="000000"/>
                  </a:solidFill>
                  <a:latin typeface="Times New Roman" panose="02020603050405020304" pitchFamily="18" charset="0"/>
                  <a:ea typeface="微软雅黑" panose="020B0503020204020204" pitchFamily="34" charset="-122"/>
                </a:endParaRPr>
              </a:p>
            </p:txBody>
          </p:sp>
          <p:pic>
            <p:nvPicPr>
              <p:cNvPr id="80" name="Picture 2"/>
              <p:cNvPicPr>
                <a:picLocks noChangeAspect="1" noChangeArrowheads="1"/>
              </p:cNvPicPr>
              <p:nvPr/>
            </p:nvPicPr>
            <p:blipFill>
              <a:blip r:embed="rId7"/>
              <a:srcRect b="20158"/>
              <a:stretch>
                <a:fillRect/>
              </a:stretch>
            </p:blipFill>
            <p:spPr bwMode="auto">
              <a:xfrm>
                <a:off x="0" y="320967"/>
                <a:ext cx="1510827" cy="680659"/>
              </a:xfrm>
              <a:prstGeom prst="rect">
                <a:avLst/>
              </a:prstGeom>
              <a:noFill/>
              <a:ln w="9525">
                <a:noFill/>
                <a:miter lim="800000"/>
                <a:headEnd/>
                <a:tailEnd/>
              </a:ln>
            </p:spPr>
          </p:pic>
        </p:grpSp>
      </p:grpSp>
      <p:sp>
        <p:nvSpPr>
          <p:cNvPr id="81" name="内容占位符 2"/>
          <p:cNvSpPr>
            <a:spLocks noGrp="1" noChangeArrowheads="1"/>
          </p:cNvSpPr>
          <p:nvPr/>
        </p:nvSpPr>
        <p:spPr bwMode="auto">
          <a:xfrm>
            <a:off x="3524233" y="5357827"/>
            <a:ext cx="6537325" cy="664797"/>
          </a:xfrm>
          <a:prstGeom prst="rect">
            <a:avLst/>
          </a:prstGeom>
          <a:noFill/>
          <a:ln w="9525">
            <a:noFill/>
            <a:miter lim="800000"/>
            <a:headEnd/>
            <a:tailEnd/>
          </a:ln>
        </p:spPr>
        <p:txBody>
          <a:bodyPr lIns="0" tIns="0" rIns="0" bIns="0">
            <a:spAutoFit/>
          </a:bodyPr>
          <a:lstStyle/>
          <a:p>
            <a:pPr eaLnBrk="0">
              <a:lnSpc>
                <a:spcPct val="120000"/>
              </a:lnSpc>
              <a:buClr>
                <a:srgbClr val="BCA36A"/>
              </a:buClr>
              <a:buSzPct val="130000"/>
              <a:buFont typeface="Trebuchet MS" pitchFamily="34" charset="0"/>
              <a:buNone/>
            </a:pPr>
            <a:r>
              <a:rPr lang="en-US" altLang="zh-CN" dirty="0">
                <a:solidFill>
                  <a:srgbClr val="FFFFFF"/>
                </a:solidFill>
                <a:latin typeface="Times New Roman" pitchFamily="18" charset="0"/>
                <a:ea typeface="微软雅黑" pitchFamily="34" charset="-122"/>
              </a:rPr>
              <a:t>《</a:t>
            </a:r>
            <a:r>
              <a:rPr lang="zh-CN" altLang="en-US" dirty="0">
                <a:solidFill>
                  <a:srgbClr val="FFFFFF"/>
                </a:solidFill>
                <a:latin typeface="Times New Roman" pitchFamily="18" charset="0"/>
                <a:ea typeface="微软雅黑" pitchFamily="34" charset="-122"/>
              </a:rPr>
              <a:t>中国</a:t>
            </a:r>
            <a:r>
              <a:rPr lang="en-US" altLang="zh-CN" dirty="0">
                <a:solidFill>
                  <a:srgbClr val="FFFFFF"/>
                </a:solidFill>
                <a:latin typeface="Times New Roman" pitchFamily="18" charset="0"/>
                <a:ea typeface="微软雅黑" pitchFamily="34" charset="-122"/>
              </a:rPr>
              <a:t>2</a:t>
            </a:r>
            <a:r>
              <a:rPr lang="zh-CN" altLang="en-US" dirty="0">
                <a:solidFill>
                  <a:srgbClr val="FFFFFF"/>
                </a:solidFill>
                <a:latin typeface="Times New Roman" pitchFamily="18" charset="0"/>
                <a:ea typeface="微软雅黑" pitchFamily="34" charset="-122"/>
              </a:rPr>
              <a:t>型糖尿病防治指南</a:t>
            </a:r>
            <a:r>
              <a:rPr lang="en-US" altLang="zh-CN" dirty="0">
                <a:solidFill>
                  <a:srgbClr val="FFFFFF"/>
                </a:solidFill>
                <a:latin typeface="Times New Roman" pitchFamily="18" charset="0"/>
                <a:ea typeface="微软雅黑" pitchFamily="34" charset="-122"/>
              </a:rPr>
              <a:t>》</a:t>
            </a:r>
            <a:r>
              <a:rPr lang="zh-CN" altLang="en-US" dirty="0">
                <a:solidFill>
                  <a:srgbClr val="FFFFFF"/>
                </a:solidFill>
                <a:latin typeface="Times New Roman" pitchFamily="18" charset="0"/>
                <a:ea typeface="微软雅黑" pitchFamily="34" charset="-122"/>
              </a:rPr>
              <a:t>：胰岛素类似物在模拟生理性胰岛素分泌和减少低血糖发生风险方面胰岛素类似物优于人胰岛素 </a:t>
            </a:r>
          </a:p>
        </p:txBody>
      </p:sp>
      <p:sp>
        <p:nvSpPr>
          <p:cNvPr id="82" name="内容占位符 8"/>
          <p:cNvSpPr>
            <a:spLocks noGrp="1" noChangeArrowheads="1"/>
          </p:cNvSpPr>
          <p:nvPr>
            <p:ph idx="4294967295"/>
          </p:nvPr>
        </p:nvSpPr>
        <p:spPr>
          <a:xfrm>
            <a:off x="1738314" y="1143001"/>
            <a:ext cx="8472487" cy="557213"/>
          </a:xfrm>
        </p:spPr>
        <p:txBody>
          <a:bodyPr/>
          <a:lstStyle/>
          <a:p>
            <a:pPr>
              <a:lnSpc>
                <a:spcPct val="120000"/>
              </a:lnSpc>
              <a:spcBef>
                <a:spcPts val="600"/>
              </a:spcBef>
              <a:buNone/>
            </a:pPr>
            <a:r>
              <a:rPr lang="zh-CN" altLang="en-US" sz="2400" dirty="0">
                <a:latin typeface="Times New Roman" pitchFamily="18" charset="0"/>
                <a:ea typeface="微软雅黑" pitchFamily="34" charset="-122"/>
              </a:rPr>
              <a:t>   </a:t>
            </a:r>
            <a:r>
              <a:rPr lang="zh-CN" altLang="en-US" sz="2400" b="1" dirty="0">
                <a:solidFill>
                  <a:srgbClr val="C00000"/>
                </a:solidFill>
                <a:latin typeface="Times New Roman" pitchFamily="18" charset="0"/>
                <a:ea typeface="微软雅黑" pitchFamily="34" charset="-122"/>
              </a:rPr>
              <a:t>为了更好的改善患者的生活质量，胰岛素药物不断推陈出新</a:t>
            </a:r>
            <a:endParaRPr lang="en-US" altLang="zh-CN" sz="2400" b="1" dirty="0">
              <a:solidFill>
                <a:srgbClr val="C00000"/>
              </a:solidFill>
              <a:latin typeface="Times New Roman" pitchFamily="18" charset="0"/>
              <a:ea typeface="微软雅黑" pitchFamily="34"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胰岛素的分类及各类的特点</a:t>
            </a:r>
          </a:p>
        </p:txBody>
      </p:sp>
      <p:sp>
        <p:nvSpPr>
          <p:cNvPr id="5" name="AutoShape 10"/>
          <p:cNvSpPr>
            <a:spLocks noChangeArrowheads="1"/>
          </p:cNvSpPr>
          <p:nvPr/>
        </p:nvSpPr>
        <p:spPr bwMode="auto">
          <a:xfrm>
            <a:off x="1666845" y="4151072"/>
            <a:ext cx="2808287" cy="2135449"/>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
        <p:nvSpPr>
          <p:cNvPr id="6" name="AutoShape 51" descr="double helix"/>
          <p:cNvSpPr>
            <a:spLocks noChangeArrowheads="1"/>
          </p:cNvSpPr>
          <p:nvPr/>
        </p:nvSpPr>
        <p:spPr bwMode="auto">
          <a:xfrm>
            <a:off x="2316132" y="3143249"/>
            <a:ext cx="1512886" cy="869743"/>
          </a:xfrm>
          <a:prstGeom prst="roundRect">
            <a:avLst>
              <a:gd name="adj" fmla="val 12472"/>
            </a:avLst>
          </a:prstGeom>
          <a:blipFill dpi="0" rotWithShape="1">
            <a:blip r:embed="rId2"/>
            <a:srcRect/>
            <a:stretch>
              <a:fillRect/>
            </a:stretch>
          </a:blipFill>
          <a:ln w="38100">
            <a:solidFill>
              <a:srgbClr val="333333"/>
            </a:solidFill>
            <a:round/>
            <a:headEnd/>
            <a:tailEnd/>
          </a:ln>
        </p:spPr>
        <p:txBody>
          <a:bodyPr lIns="0" tIns="0" rIns="0" bIns="0" anchor="ctr"/>
          <a:lstStyle/>
          <a:p>
            <a:pPr algn="ctr"/>
            <a:endParaRPr lang="en-GB" altLang="en-US" sz="1600">
              <a:solidFill>
                <a:srgbClr val="001965"/>
              </a:solidFill>
              <a:latin typeface="Verdana" pitchFamily="34" charset="0"/>
            </a:endParaRPr>
          </a:p>
        </p:txBody>
      </p:sp>
      <p:sp>
        <p:nvSpPr>
          <p:cNvPr id="7" name="TextBox 11"/>
          <p:cNvSpPr txBox="1">
            <a:spLocks noChangeArrowheads="1"/>
          </p:cNvSpPr>
          <p:nvPr/>
        </p:nvSpPr>
        <p:spPr bwMode="auto">
          <a:xfrm>
            <a:off x="1884332" y="5070013"/>
            <a:ext cx="2460624" cy="1098288"/>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Verdana" pitchFamily="34" charset="0"/>
                <a:ea typeface="黑体" pitchFamily="49" charset="-122"/>
              </a:rPr>
              <a:t>补充外源性胰岛素，</a:t>
            </a:r>
          </a:p>
          <a:p>
            <a:pPr algn="ctr"/>
            <a:r>
              <a:rPr lang="zh-CN" altLang="en-US" dirty="0">
                <a:solidFill>
                  <a:srgbClr val="001965"/>
                </a:solidFill>
                <a:latin typeface="Verdana" pitchFamily="34" charset="0"/>
                <a:ea typeface="黑体" pitchFamily="49" charset="-122"/>
              </a:rPr>
              <a:t>由动物胰腺提取而来，疗效稍差，易发过敏或胰岛素抵抗，价格便宜</a:t>
            </a:r>
          </a:p>
        </p:txBody>
      </p:sp>
      <p:sp>
        <p:nvSpPr>
          <p:cNvPr id="8" name="TextBox 12"/>
          <p:cNvSpPr txBox="1">
            <a:spLocks noChangeArrowheads="1"/>
          </p:cNvSpPr>
          <p:nvPr/>
        </p:nvSpPr>
        <p:spPr bwMode="auto">
          <a:xfrm>
            <a:off x="2171670" y="4270105"/>
            <a:ext cx="1873249" cy="646177"/>
          </a:xfrm>
          <a:prstGeom prst="rect">
            <a:avLst/>
          </a:prstGeom>
          <a:noFill/>
          <a:ln w="9525">
            <a:noFill/>
            <a:miter lim="800000"/>
            <a:headEnd/>
            <a:tailEnd/>
          </a:ln>
        </p:spPr>
        <p:txBody>
          <a:bodyPr lIns="0" tIns="0" rIns="0" bIns="0">
            <a:spAutoFit/>
          </a:bodyPr>
          <a:lstStyle/>
          <a:p>
            <a:pPr algn="ctr"/>
            <a:r>
              <a:rPr lang="zh-CN" altLang="en-US" sz="2400" b="1" dirty="0">
                <a:solidFill>
                  <a:srgbClr val="001965"/>
                </a:solidFill>
                <a:latin typeface="Verdana" pitchFamily="34" charset="0"/>
                <a:ea typeface="黑体" pitchFamily="49" charset="-122"/>
              </a:rPr>
              <a:t>第</a:t>
            </a:r>
            <a:r>
              <a:rPr lang="en-US" altLang="zh-CN" sz="2400" b="1" dirty="0">
                <a:solidFill>
                  <a:srgbClr val="001965"/>
                </a:solidFill>
                <a:latin typeface="Verdana" pitchFamily="34" charset="0"/>
                <a:ea typeface="黑体" pitchFamily="49" charset="-122"/>
              </a:rPr>
              <a:t>1</a:t>
            </a:r>
            <a:r>
              <a:rPr lang="zh-CN" altLang="en-US" sz="2400" b="1" dirty="0">
                <a:solidFill>
                  <a:srgbClr val="001965"/>
                </a:solidFill>
                <a:latin typeface="Verdana" pitchFamily="34" charset="0"/>
                <a:ea typeface="黑体" pitchFamily="49" charset="-122"/>
              </a:rPr>
              <a:t>代胰岛素</a:t>
            </a:r>
          </a:p>
          <a:p>
            <a:pPr algn="ctr"/>
            <a:r>
              <a:rPr lang="zh-CN" altLang="en-US" b="1" dirty="0">
                <a:solidFill>
                  <a:srgbClr val="001965"/>
                </a:solidFill>
                <a:latin typeface="Verdana" pitchFamily="34" charset="0"/>
                <a:ea typeface="黑体" pitchFamily="49" charset="-122"/>
              </a:rPr>
              <a:t>（动物胰岛素）</a:t>
            </a:r>
          </a:p>
        </p:txBody>
      </p:sp>
      <p:sp>
        <p:nvSpPr>
          <p:cNvPr id="9" name="TextBox 11"/>
          <p:cNvSpPr txBox="1">
            <a:spLocks noChangeArrowheads="1"/>
          </p:cNvSpPr>
          <p:nvPr/>
        </p:nvSpPr>
        <p:spPr bwMode="auto">
          <a:xfrm>
            <a:off x="4872038" y="4389437"/>
            <a:ext cx="2374900" cy="1098550"/>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黑体" pitchFamily="49" charset="-122"/>
                <a:ea typeface="黑体" pitchFamily="49" charset="-122"/>
              </a:rPr>
              <a:t>并非从人的胰腺提取而来，而是通过</a:t>
            </a:r>
            <a:r>
              <a:rPr lang="zh-CN" altLang="en-US" b="1" dirty="0">
                <a:solidFill>
                  <a:srgbClr val="C00000"/>
                </a:solidFill>
                <a:latin typeface="黑体" pitchFamily="49" charset="-122"/>
                <a:ea typeface="黑体" pitchFamily="49" charset="-122"/>
              </a:rPr>
              <a:t>基因工程生产</a:t>
            </a:r>
            <a:r>
              <a:rPr lang="zh-CN" altLang="en-US" dirty="0">
                <a:solidFill>
                  <a:srgbClr val="001965"/>
                </a:solidFill>
                <a:latin typeface="黑体" pitchFamily="49" charset="-122"/>
                <a:ea typeface="黑体" pitchFamily="49" charset="-122"/>
              </a:rPr>
              <a:t>，纯度更高，副作用更少</a:t>
            </a:r>
          </a:p>
        </p:txBody>
      </p:sp>
      <p:sp>
        <p:nvSpPr>
          <p:cNvPr id="10" name="TextBox 12"/>
          <p:cNvSpPr txBox="1">
            <a:spLocks noChangeArrowheads="1"/>
          </p:cNvSpPr>
          <p:nvPr/>
        </p:nvSpPr>
        <p:spPr bwMode="auto">
          <a:xfrm>
            <a:off x="5160963" y="3589339"/>
            <a:ext cx="1873250" cy="646331"/>
          </a:xfrm>
          <a:prstGeom prst="rect">
            <a:avLst/>
          </a:prstGeom>
          <a:noFill/>
          <a:ln w="9525">
            <a:noFill/>
            <a:miter lim="800000"/>
            <a:headEnd/>
            <a:tailEnd/>
          </a:ln>
        </p:spPr>
        <p:txBody>
          <a:bodyPr lIns="0" tIns="0" rIns="0" bIns="0">
            <a:spAutoFit/>
          </a:bodyPr>
          <a:lstStyle/>
          <a:p>
            <a:pPr algn="ctr"/>
            <a:r>
              <a:rPr lang="zh-CN" altLang="en-US" sz="2400" b="1" dirty="0">
                <a:solidFill>
                  <a:srgbClr val="001965"/>
                </a:solidFill>
                <a:latin typeface="Verdana" pitchFamily="34" charset="0"/>
                <a:ea typeface="黑体" pitchFamily="49" charset="-122"/>
              </a:rPr>
              <a:t> 第</a:t>
            </a:r>
            <a:r>
              <a:rPr lang="en-US" altLang="zh-CN" sz="2400" b="1" dirty="0">
                <a:solidFill>
                  <a:srgbClr val="001965"/>
                </a:solidFill>
                <a:latin typeface="Verdana" pitchFamily="34" charset="0"/>
                <a:ea typeface="黑体" pitchFamily="49" charset="-122"/>
              </a:rPr>
              <a:t>2</a:t>
            </a:r>
            <a:r>
              <a:rPr lang="zh-CN" altLang="en-US" sz="2400" b="1" dirty="0">
                <a:solidFill>
                  <a:srgbClr val="001965"/>
                </a:solidFill>
                <a:latin typeface="Verdana" pitchFamily="34" charset="0"/>
                <a:ea typeface="黑体" pitchFamily="49" charset="-122"/>
              </a:rPr>
              <a:t>代胰岛素</a:t>
            </a:r>
          </a:p>
          <a:p>
            <a:pPr algn="ctr"/>
            <a:r>
              <a:rPr lang="zh-CN" altLang="en-US" b="1" dirty="0">
                <a:solidFill>
                  <a:srgbClr val="001965"/>
                </a:solidFill>
                <a:latin typeface="Verdana" pitchFamily="34" charset="0"/>
                <a:ea typeface="黑体" pitchFamily="49" charset="-122"/>
              </a:rPr>
              <a:t>（人胰岛素）</a:t>
            </a:r>
          </a:p>
        </p:txBody>
      </p:sp>
      <p:sp>
        <p:nvSpPr>
          <p:cNvPr id="11" name="AutoShape 51" descr="double helix"/>
          <p:cNvSpPr>
            <a:spLocks noChangeArrowheads="1"/>
          </p:cNvSpPr>
          <p:nvPr/>
        </p:nvSpPr>
        <p:spPr bwMode="auto">
          <a:xfrm>
            <a:off x="5303839" y="2462213"/>
            <a:ext cx="1512887" cy="869950"/>
          </a:xfrm>
          <a:prstGeom prst="roundRect">
            <a:avLst>
              <a:gd name="adj" fmla="val 12472"/>
            </a:avLst>
          </a:prstGeom>
          <a:blipFill dpi="0" rotWithShape="1">
            <a:blip r:embed="rId3"/>
            <a:srcRect/>
            <a:stretch>
              <a:fillRect/>
            </a:stretch>
          </a:blipFill>
          <a:ln w="38100">
            <a:solidFill>
              <a:srgbClr val="A50021"/>
            </a:solidFill>
            <a:round/>
            <a:headEnd/>
            <a:tailEnd/>
          </a:ln>
        </p:spPr>
        <p:txBody>
          <a:bodyPr lIns="0" tIns="0" rIns="0" bIns="0" anchor="ctr"/>
          <a:lstStyle/>
          <a:p>
            <a:pPr algn="ctr"/>
            <a:endParaRPr lang="en-GB" altLang="en-US" sz="1600">
              <a:solidFill>
                <a:srgbClr val="001965"/>
              </a:solidFill>
              <a:latin typeface="Verdana" pitchFamily="34" charset="0"/>
              <a:ea typeface="ヒラギノ角ゴ Pro W3"/>
              <a:cs typeface="ヒラギノ角ゴ Pro W3"/>
            </a:endParaRPr>
          </a:p>
        </p:txBody>
      </p:sp>
      <p:sp>
        <p:nvSpPr>
          <p:cNvPr id="13" name="AutoShape 27"/>
          <p:cNvSpPr>
            <a:spLocks noChangeArrowheads="1"/>
          </p:cNvSpPr>
          <p:nvPr/>
        </p:nvSpPr>
        <p:spPr bwMode="auto">
          <a:xfrm>
            <a:off x="7608889" y="2613038"/>
            <a:ext cx="2808287" cy="2544751"/>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
        <p:nvSpPr>
          <p:cNvPr id="14" name="TextBox 11"/>
          <p:cNvSpPr txBox="1">
            <a:spLocks noChangeArrowheads="1"/>
          </p:cNvSpPr>
          <p:nvPr/>
        </p:nvSpPr>
        <p:spPr bwMode="auto">
          <a:xfrm>
            <a:off x="7800975" y="3568707"/>
            <a:ext cx="2400300" cy="1373182"/>
          </a:xfrm>
          <a:prstGeom prst="rect">
            <a:avLst/>
          </a:prstGeom>
          <a:noFill/>
          <a:ln w="9525">
            <a:noFill/>
            <a:miter lim="800000"/>
            <a:headEnd/>
            <a:tailEnd/>
          </a:ln>
        </p:spPr>
        <p:txBody>
          <a:bodyPr lIns="0" tIns="0" rIns="0" bIns="0">
            <a:spAutoFit/>
          </a:bodyPr>
          <a:lstStyle/>
          <a:p>
            <a:pPr algn="ctr"/>
            <a:r>
              <a:rPr lang="zh-CN" altLang="en-US" dirty="0">
                <a:solidFill>
                  <a:srgbClr val="001965"/>
                </a:solidFill>
                <a:latin typeface="Verdana" pitchFamily="34" charset="0"/>
                <a:ea typeface="黑体" pitchFamily="49" charset="-122"/>
              </a:rPr>
              <a:t>通过对</a:t>
            </a:r>
            <a:r>
              <a:rPr lang="zh-CN" altLang="en-US" b="1" dirty="0">
                <a:solidFill>
                  <a:srgbClr val="C00000"/>
                </a:solidFill>
                <a:latin typeface="Verdana" pitchFamily="34" charset="0"/>
                <a:ea typeface="黑体" pitchFamily="49" charset="-122"/>
              </a:rPr>
              <a:t>人胰岛素肽链进行修饰合成</a:t>
            </a:r>
            <a:r>
              <a:rPr lang="zh-CN" altLang="en-US" dirty="0">
                <a:solidFill>
                  <a:srgbClr val="001965"/>
                </a:solidFill>
                <a:latin typeface="Verdana" pitchFamily="34" charset="0"/>
                <a:ea typeface="黑体" pitchFamily="49" charset="-122"/>
              </a:rPr>
              <a:t>，作用时间更符合生理性胰岛素分泌，更好控制血糖，更安全，更方便</a:t>
            </a:r>
          </a:p>
        </p:txBody>
      </p:sp>
      <p:pic>
        <p:nvPicPr>
          <p:cNvPr id="15" name="Picture 2" descr="C:\Documents and Settings\Administrator\桌面\QQ截图20140806064120.jpg"/>
          <p:cNvPicPr>
            <a:picLocks noChangeAspect="1" noChangeArrowheads="1"/>
          </p:cNvPicPr>
          <p:nvPr/>
        </p:nvPicPr>
        <p:blipFill>
          <a:blip r:embed="rId4"/>
          <a:srcRect/>
          <a:stretch>
            <a:fillRect/>
          </a:stretch>
        </p:blipFill>
        <p:spPr bwMode="auto">
          <a:xfrm>
            <a:off x="8167702" y="1428736"/>
            <a:ext cx="1712976" cy="2054352"/>
          </a:xfrm>
          <a:prstGeom prst="rect">
            <a:avLst/>
          </a:prstGeom>
          <a:noFill/>
          <a:ln w="9525">
            <a:noFill/>
            <a:miter lim="800000"/>
            <a:headEnd/>
            <a:tailEnd/>
          </a:ln>
        </p:spPr>
      </p:pic>
      <p:sp>
        <p:nvSpPr>
          <p:cNvPr id="17" name="TextBox 16"/>
          <p:cNvSpPr txBox="1"/>
          <p:nvPr/>
        </p:nvSpPr>
        <p:spPr>
          <a:xfrm>
            <a:off x="7810513" y="2714620"/>
            <a:ext cx="2044149" cy="738664"/>
          </a:xfrm>
          <a:prstGeom prst="rect">
            <a:avLst/>
          </a:prstGeom>
          <a:noFill/>
        </p:spPr>
        <p:txBody>
          <a:bodyPr wrap="none" rtlCol="0">
            <a:spAutoFit/>
          </a:bodyPr>
          <a:lstStyle/>
          <a:p>
            <a:pPr algn="ctr"/>
            <a:r>
              <a:rPr lang="zh-CN" altLang="en-US" sz="2400" b="1" dirty="0">
                <a:solidFill>
                  <a:srgbClr val="001965"/>
                </a:solidFill>
                <a:latin typeface="Verdana" pitchFamily="34" charset="0"/>
                <a:ea typeface="黑体" pitchFamily="49" charset="-122"/>
              </a:rPr>
              <a:t>第</a:t>
            </a:r>
            <a:r>
              <a:rPr lang="en-US" altLang="zh-CN" sz="2400" b="1" dirty="0">
                <a:solidFill>
                  <a:srgbClr val="001965"/>
                </a:solidFill>
                <a:latin typeface="Verdana" pitchFamily="34" charset="0"/>
                <a:ea typeface="黑体" pitchFamily="49" charset="-122"/>
              </a:rPr>
              <a:t>3</a:t>
            </a:r>
            <a:r>
              <a:rPr lang="zh-CN" altLang="en-US" sz="2400" b="1" dirty="0">
                <a:solidFill>
                  <a:srgbClr val="001965"/>
                </a:solidFill>
                <a:latin typeface="Verdana" pitchFamily="34" charset="0"/>
                <a:ea typeface="黑体" pitchFamily="49" charset="-122"/>
              </a:rPr>
              <a:t>代胰岛素</a:t>
            </a:r>
            <a:endParaRPr lang="en-US" altLang="zh-CN" sz="2400" b="1" dirty="0">
              <a:solidFill>
                <a:srgbClr val="001965"/>
              </a:solidFill>
              <a:latin typeface="Verdana" pitchFamily="34" charset="0"/>
              <a:ea typeface="黑体" pitchFamily="49" charset="-122"/>
            </a:endParaRPr>
          </a:p>
          <a:p>
            <a:pPr algn="ctr"/>
            <a:r>
              <a:rPr lang="zh-CN" altLang="en-US" b="1" dirty="0">
                <a:solidFill>
                  <a:srgbClr val="001965"/>
                </a:solidFill>
                <a:latin typeface="Verdana" pitchFamily="34" charset="0"/>
                <a:ea typeface="黑体" pitchFamily="49" charset="-122"/>
              </a:rPr>
              <a:t>（胰岛素类似物）</a:t>
            </a:r>
          </a:p>
        </p:txBody>
      </p:sp>
      <p:sp>
        <p:nvSpPr>
          <p:cNvPr id="18" name="AutoShape 5"/>
          <p:cNvSpPr>
            <a:spLocks noChangeArrowheads="1"/>
          </p:cNvSpPr>
          <p:nvPr/>
        </p:nvSpPr>
        <p:spPr bwMode="auto">
          <a:xfrm>
            <a:off x="2024063" y="1428750"/>
            <a:ext cx="3867150" cy="452438"/>
          </a:xfrm>
          <a:prstGeom prst="roundRect">
            <a:avLst>
              <a:gd name="adj" fmla="val 17454"/>
            </a:avLst>
          </a:prstGeom>
          <a:gradFill rotWithShape="1">
            <a:gsLst>
              <a:gs pos="0">
                <a:srgbClr val="002D77"/>
              </a:gs>
              <a:gs pos="100000">
                <a:srgbClr val="008CD0"/>
              </a:gs>
            </a:gsLst>
            <a:lin ang="5400000" scaled="1"/>
          </a:gradFill>
          <a:ln w="6350" cmpd="sng">
            <a:solidFill>
              <a:srgbClr val="969696"/>
            </a:solidFill>
            <a:round/>
          </a:ln>
          <a:effectLst>
            <a:outerShdw dist="63500" dir="2700000" algn="ctr" rotWithShape="0">
              <a:srgbClr val="808080">
                <a:alpha val="50000"/>
              </a:srgbClr>
            </a:outerShdw>
          </a:effectLst>
        </p:spPr>
        <p:txBody>
          <a:bodyPr lIns="0" tIns="0" rIns="0" bIns="0" anchor="ctr"/>
          <a:lstStyle/>
          <a:p>
            <a:pPr marL="8255" algn="ctr">
              <a:spcBef>
                <a:spcPct val="20000"/>
              </a:spcBef>
              <a:buClr>
                <a:srgbClr val="E1B40C"/>
              </a:buClr>
              <a:defRPr/>
            </a:pPr>
            <a:r>
              <a:rPr lang="zh-CN" altLang="en-US" sz="2000">
                <a:solidFill>
                  <a:srgbClr val="FFFFFF"/>
                </a:solidFill>
                <a:latin typeface="黑体" panose="02010609060101010101" pitchFamily="49" charset="-122"/>
                <a:ea typeface="黑体" panose="02010609060101010101" pitchFamily="49" charset="-122"/>
              </a:rPr>
              <a:t>根据来源和化学结构分类：</a:t>
            </a:r>
          </a:p>
        </p:txBody>
      </p:sp>
      <p:sp>
        <p:nvSpPr>
          <p:cNvPr id="19" name="AutoShape 10"/>
          <p:cNvSpPr>
            <a:spLocks noChangeArrowheads="1"/>
          </p:cNvSpPr>
          <p:nvPr/>
        </p:nvSpPr>
        <p:spPr bwMode="auto">
          <a:xfrm>
            <a:off x="4667241" y="3571877"/>
            <a:ext cx="2808287" cy="2135449"/>
          </a:xfrm>
          <a:prstGeom prst="flowChartAlternateProcess">
            <a:avLst/>
          </a:prstGeom>
          <a:noFill/>
          <a:ln w="25400">
            <a:solidFill>
              <a:srgbClr val="0070C0"/>
            </a:solidFill>
            <a:miter lim="800000"/>
            <a:headEnd/>
            <a:tailEnd/>
          </a:ln>
        </p:spPr>
        <p:txBody>
          <a:bodyPr lIns="0" tIns="0" rIns="0" bIns="0" anchor="ctr"/>
          <a:lstStyle/>
          <a:p>
            <a:pPr algn="ctr"/>
            <a:endParaRPr lang="zh-CN" altLang="en-US">
              <a:solidFill>
                <a:srgbClr val="001965"/>
              </a:solidFill>
              <a:latin typeface="Verdana"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常用短效和速效胰岛素及其作用特点</a:t>
            </a:r>
            <a:endParaRPr lang="zh-CN" altLang="en-US" sz="3200" dirty="0">
              <a:latin typeface="微软雅黑" pitchFamily="34" charset="-122"/>
              <a:ea typeface="微软雅黑" pitchFamily="34" charset="-122"/>
            </a:endParaRPr>
          </a:p>
        </p:txBody>
      </p:sp>
      <p:graphicFrame>
        <p:nvGraphicFramePr>
          <p:cNvPr id="4" name="Group 4"/>
          <p:cNvGraphicFramePr>
            <a:graphicFrameLocks noGrp="1"/>
          </p:cNvGraphicFramePr>
          <p:nvPr/>
        </p:nvGraphicFramePr>
        <p:xfrm>
          <a:off x="1881159" y="1285861"/>
          <a:ext cx="8353425" cy="3286127"/>
        </p:xfrm>
        <a:graphic>
          <a:graphicData uri="http://schemas.openxmlformats.org/drawingml/2006/table">
            <a:tbl>
              <a:tblPr/>
              <a:tblGrid>
                <a:gridCol w="360362">
                  <a:extLst>
                    <a:ext uri="{9D8B030D-6E8A-4147-A177-3AD203B41FA5}">
                      <a16:colId xmlns:a16="http://schemas.microsoft.com/office/drawing/2014/main" val="20000"/>
                    </a:ext>
                  </a:extLst>
                </a:gridCol>
                <a:gridCol w="2981325">
                  <a:extLst>
                    <a:ext uri="{9D8B030D-6E8A-4147-A177-3AD203B41FA5}">
                      <a16:colId xmlns:a16="http://schemas.microsoft.com/office/drawing/2014/main" val="20001"/>
                    </a:ext>
                  </a:extLst>
                </a:gridCol>
                <a:gridCol w="1670050">
                  <a:extLst>
                    <a:ext uri="{9D8B030D-6E8A-4147-A177-3AD203B41FA5}">
                      <a16:colId xmlns:a16="http://schemas.microsoft.com/office/drawing/2014/main" val="20002"/>
                    </a:ext>
                  </a:extLst>
                </a:gridCol>
                <a:gridCol w="1670050">
                  <a:extLst>
                    <a:ext uri="{9D8B030D-6E8A-4147-A177-3AD203B41FA5}">
                      <a16:colId xmlns:a16="http://schemas.microsoft.com/office/drawing/2014/main" val="20003"/>
                    </a:ext>
                  </a:extLst>
                </a:gridCol>
                <a:gridCol w="1671638">
                  <a:extLst>
                    <a:ext uri="{9D8B030D-6E8A-4147-A177-3AD203B41FA5}">
                      <a16:colId xmlns:a16="http://schemas.microsoft.com/office/drawing/2014/main" val="20004"/>
                    </a:ext>
                  </a:extLst>
                </a:gridCol>
              </a:tblGrid>
              <a:tr h="8524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2000" b="1" i="0" u="none" strike="noStrike" cap="none" normalizeH="0" baseline="0" dirty="0">
                          <a:ln>
                            <a:noFill/>
                          </a:ln>
                          <a:solidFill>
                            <a:schemeClr val="tx1"/>
                          </a:solidFill>
                          <a:effectLst/>
                          <a:latin typeface="微软雅黑" pitchFamily="34" charset="-122"/>
                          <a:ea typeface="微软雅黑" pitchFamily="34" charset="-122"/>
                        </a:rPr>
                        <a:t>胰岛素制剂</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起效时间（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min</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峰值时间</a:t>
                      </a:r>
                      <a:endParaRPr kumimoji="0" lang="en-US" sz="2000" b="1" i="0" u="none" strike="noStrike" cap="none" normalizeH="0" baseline="0" dirty="0">
                        <a:ln>
                          <a:noFill/>
                        </a:ln>
                        <a:solidFill>
                          <a:schemeClr val="tx1"/>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作用持续时间（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57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微软雅黑" pitchFamily="34" charset="-122"/>
                          <a:ea typeface="微软雅黑" pitchFamily="34" charset="-122"/>
                        </a:rPr>
                        <a:t>短效人胰岛素</a:t>
                      </a:r>
                      <a:r>
                        <a:rPr kumimoji="0" lang="en-US" sz="2000" b="0" i="0" u="none" strike="noStrike" cap="none" normalizeH="0" baseline="0" dirty="0">
                          <a:ln>
                            <a:noFill/>
                          </a:ln>
                          <a:solidFill>
                            <a:schemeClr val="tx1"/>
                          </a:solidFill>
                          <a:effectLst/>
                          <a:latin typeface="微软雅黑" pitchFamily="34" charset="-122"/>
                          <a:ea typeface="微软雅黑" pitchFamily="34" charset="-122"/>
                        </a:rPr>
                        <a:t>R</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15-60</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2-4</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5-8</a:t>
                      </a:r>
                    </a:p>
                  </a:txBody>
                  <a:tcPr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extLst>
                  <a:ext uri="{0D108BD9-81ED-4DB2-BD59-A6C34878D82A}">
                    <a16:rowId xmlns:a16="http://schemas.microsoft.com/office/drawing/2014/main" val="10001"/>
                  </a:ext>
                </a:extLst>
              </a:tr>
              <a:tr h="487363">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dirty="0">
                          <a:ln>
                            <a:noFill/>
                          </a:ln>
                          <a:solidFill>
                            <a:schemeClr val="tx1"/>
                          </a:solidFill>
                          <a:effectLst/>
                          <a:latin typeface="微软雅黑" pitchFamily="34" charset="-122"/>
                          <a:ea typeface="微软雅黑" pitchFamily="34" charset="-122"/>
                        </a:rPr>
                        <a:t>速效胰岛素类似物</a:t>
                      </a:r>
                      <a:endParaRPr kumimoji="0" lang="zh-CN" sz="2000" b="1" i="0" u="none" strike="noStrike" cap="none" normalizeH="0" baseline="0" dirty="0">
                        <a:ln>
                          <a:noFill/>
                        </a:ln>
                        <a:solidFill>
                          <a:schemeClr val="tx1"/>
                        </a:solidFill>
                        <a:effectLst/>
                        <a:latin typeface="微软雅黑" pitchFamily="34" charset="-122"/>
                        <a:ea typeface="微软雅黑" pitchFamily="34" charset="-122"/>
                      </a:endParaRPr>
                    </a:p>
                  </a:txBody>
                  <a:tcPr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2"/>
                  </a:ext>
                </a:extLst>
              </a:tr>
              <a:tr h="487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a:ln>
                            <a:noFill/>
                          </a:ln>
                          <a:solidFill>
                            <a:schemeClr val="tx1"/>
                          </a:solidFill>
                          <a:effectLst/>
                          <a:latin typeface="微软雅黑" pitchFamily="34" charset="-122"/>
                          <a:ea typeface="微软雅黑" pitchFamily="34" charset="-122"/>
                        </a:rPr>
                        <a:t>门冬胰岛素</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1-2</a:t>
                      </a:r>
                    </a:p>
                  </a:txBody>
                  <a:tcPr anchor="ctr" horzOverflow="overflow">
                    <a:lnL>
                      <a:noFill/>
                    </a:lnL>
                    <a:lnR>
                      <a:noFill/>
                    </a:lnR>
                    <a:lnT>
                      <a:noFill/>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4-6</a:t>
                      </a:r>
                    </a:p>
                  </a:txBody>
                  <a:tcPr anchor="ctr" horzOverflow="overflow">
                    <a:lnL>
                      <a:noFill/>
                    </a:lnL>
                    <a:lnR>
                      <a:noFill/>
                    </a:lnR>
                    <a:lnT>
                      <a:noFill/>
                    </a:lnT>
                    <a:lnB>
                      <a:noFill/>
                    </a:lnB>
                    <a:lnTlToBr>
                      <a:noFill/>
                    </a:lnTlToBr>
                    <a:lnBlToTr>
                      <a:noFill/>
                    </a:lnBlToTr>
                    <a:solidFill>
                      <a:schemeClr val="accent1">
                        <a:alpha val="20000"/>
                      </a:schemeClr>
                    </a:solidFill>
                  </a:tcPr>
                </a:tc>
                <a:extLst>
                  <a:ext uri="{0D108BD9-81ED-4DB2-BD59-A6C34878D82A}">
                    <a16:rowId xmlns:a16="http://schemas.microsoft.com/office/drawing/2014/main" val="10003"/>
                  </a:ext>
                </a:extLst>
              </a:tr>
              <a:tr h="4857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2000" b="0" i="0" u="none" strike="noStrike" cap="none" normalizeH="0" baseline="0">
                          <a:ln>
                            <a:noFill/>
                          </a:ln>
                          <a:solidFill>
                            <a:schemeClr val="tx1"/>
                          </a:solidFill>
                          <a:effectLst/>
                          <a:latin typeface="微软雅黑" pitchFamily="34" charset="-122"/>
                          <a:ea typeface="微软雅黑" pitchFamily="34" charset="-122"/>
                        </a:rPr>
                        <a:t>赖脯胰岛素</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4-5</a:t>
                      </a:r>
                    </a:p>
                  </a:txBody>
                  <a:tcPr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4873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Calibri" pitchFamily="34" charset="0"/>
                        <a:ea typeface="宋体" pitchFamily="2" charset="-122"/>
                      </a:endParaRP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微软雅黑" pitchFamily="34" charset="-122"/>
                          <a:ea typeface="微软雅黑" pitchFamily="34" charset="-122"/>
                        </a:rPr>
                        <a:t>谷赖胰岛素</a:t>
                      </a:r>
                      <a:endParaRPr kumimoji="0" lang="en-US" sz="2000" b="0" i="0" u="none" strike="noStrike" cap="none" normalizeH="0" baseline="0" dirty="0">
                        <a:ln>
                          <a:noFill/>
                        </a:ln>
                        <a:solidFill>
                          <a:schemeClr val="tx1"/>
                        </a:solidFill>
                        <a:effectLst/>
                        <a:latin typeface="微软雅黑" pitchFamily="34" charset="-122"/>
                        <a:ea typeface="微软雅黑" pitchFamily="34" charset="-122"/>
                      </a:endParaRP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10-15</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tx1"/>
                          </a:solidFill>
                          <a:effectLst/>
                          <a:latin typeface="微软雅黑" pitchFamily="34" charset="-122"/>
                          <a:ea typeface="微软雅黑" pitchFamily="34" charset="-122"/>
                        </a:rPr>
                        <a:t>1-2</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微软雅黑" pitchFamily="34" charset="-122"/>
                          <a:ea typeface="微软雅黑" pitchFamily="34" charset="-122"/>
                        </a:rPr>
                        <a:t>4-6</a:t>
                      </a:r>
                    </a:p>
                  </a:txBody>
                  <a:tcPr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solidFill>
                      <a:schemeClr val="accent1">
                        <a:alpha val="20000"/>
                      </a:schemeClr>
                    </a:solidFill>
                  </a:tcPr>
                </a:tc>
                <a:extLst>
                  <a:ext uri="{0D108BD9-81ED-4DB2-BD59-A6C34878D82A}">
                    <a16:rowId xmlns:a16="http://schemas.microsoft.com/office/drawing/2014/main" val="10005"/>
                  </a:ext>
                </a:extLst>
              </a:tr>
            </a:tbl>
          </a:graphicData>
        </a:graphic>
      </p:graphicFrame>
      <p:sp>
        <p:nvSpPr>
          <p:cNvPr id="5" name="矩形 8"/>
          <p:cNvSpPr>
            <a:spLocks noChangeArrowheads="1"/>
          </p:cNvSpPr>
          <p:nvPr/>
        </p:nvSpPr>
        <p:spPr bwMode="auto">
          <a:xfrm>
            <a:off x="2166911" y="4786323"/>
            <a:ext cx="7921625" cy="1200329"/>
          </a:xfrm>
          <a:prstGeom prst="rect">
            <a:avLst/>
          </a:prstGeom>
          <a:solidFill>
            <a:schemeClr val="accent1"/>
          </a:solidFill>
          <a:ln w="9525">
            <a:noFill/>
            <a:miter lim="800000"/>
            <a:headEnd/>
            <a:tailEnd/>
          </a:ln>
        </p:spPr>
        <p:txBody>
          <a:bodyPr>
            <a:spAutoFit/>
          </a:bodyPr>
          <a:lstStyle/>
          <a:p>
            <a:pPr algn="ctr">
              <a:lnSpc>
                <a:spcPct val="150000"/>
              </a:lnSpc>
            </a:pPr>
            <a:r>
              <a:rPr lang="zh-CN" altLang="en-US" sz="1600" b="1" dirty="0">
                <a:solidFill>
                  <a:schemeClr val="bg1"/>
                </a:solidFill>
                <a:latin typeface="宋体" pitchFamily="2" charset="-122"/>
                <a:ea typeface="宋体" pitchFamily="2" charset="-122"/>
              </a:rPr>
              <a:t>对比短效胰岛素，速效胰岛素类似物：</a:t>
            </a:r>
          </a:p>
          <a:p>
            <a:pPr algn="ctr">
              <a:lnSpc>
                <a:spcPct val="150000"/>
              </a:lnSpc>
              <a:buFont typeface="Arial" pitchFamily="34" charset="0"/>
              <a:buChar char="•"/>
            </a:pPr>
            <a:r>
              <a:rPr lang="zh-CN" altLang="en-US" sz="1600" dirty="0">
                <a:solidFill>
                  <a:schemeClr val="bg1"/>
                </a:solidFill>
                <a:latin typeface="宋体" pitchFamily="2" charset="-122"/>
                <a:ea typeface="宋体" pitchFamily="2" charset="-122"/>
              </a:rPr>
              <a:t>起效、达峰、峰效时间更合理，更好控制餐后血糖的同时引起低血糖的风险更低</a:t>
            </a:r>
          </a:p>
          <a:p>
            <a:pPr algn="ctr">
              <a:lnSpc>
                <a:spcPct val="150000"/>
              </a:lnSpc>
              <a:buFont typeface="Arial" pitchFamily="34" charset="0"/>
              <a:buChar char="•"/>
            </a:pPr>
            <a:r>
              <a:rPr lang="zh-CN" altLang="en-US" sz="1600" dirty="0">
                <a:solidFill>
                  <a:schemeClr val="bg1"/>
                </a:solidFill>
                <a:latin typeface="宋体" pitchFamily="2" charset="-122"/>
                <a:ea typeface="宋体" pitchFamily="2" charset="-122"/>
              </a:rPr>
              <a:t>注射时间更灵活，可在进餐前或餐后追加使用，显著提高患者的依从性</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51584" y="0"/>
            <a:ext cx="7886700" cy="994172"/>
          </a:xfrm>
        </p:spPr>
        <p:txBody>
          <a:bodyPr>
            <a:normAutofit/>
          </a:bodyPr>
          <a:lstStyle/>
          <a:p>
            <a:r>
              <a:rPr lang="zh-CN" altLang="en-US" sz="2400" b="1" dirty="0">
                <a:latin typeface="微软雅黑" pitchFamily="34" charset="-122"/>
                <a:ea typeface="微软雅黑" pitchFamily="34" charset="-122"/>
              </a:rPr>
              <a:t>常用中效和长效胰岛素及其作用特点</a:t>
            </a:r>
            <a:endParaRPr lang="zh-CN" altLang="en-US" sz="2400" dirty="0">
              <a:latin typeface="微软雅黑" pitchFamily="34" charset="-122"/>
              <a:ea typeface="微软雅黑" pitchFamily="34" charset="-122"/>
            </a:endParaRPr>
          </a:p>
        </p:txBody>
      </p:sp>
      <p:graphicFrame>
        <p:nvGraphicFramePr>
          <p:cNvPr id="4" name="Group 4"/>
          <p:cNvGraphicFramePr>
            <a:graphicFrameLocks noGrp="1"/>
          </p:cNvGraphicFramePr>
          <p:nvPr>
            <p:extLst>
              <p:ext uri="{D42A27DB-BD31-4B8C-83A1-F6EECF244321}">
                <p14:modId xmlns:p14="http://schemas.microsoft.com/office/powerpoint/2010/main" val="1880589699"/>
              </p:ext>
            </p:extLst>
          </p:nvPr>
        </p:nvGraphicFramePr>
        <p:xfrm>
          <a:off x="2351585" y="1412777"/>
          <a:ext cx="7560839" cy="3470759"/>
        </p:xfrm>
        <a:graphic>
          <a:graphicData uri="http://schemas.openxmlformats.org/drawingml/2006/table">
            <a:tbl>
              <a:tblPr/>
              <a:tblGrid>
                <a:gridCol w="390347">
                  <a:extLst>
                    <a:ext uri="{9D8B030D-6E8A-4147-A177-3AD203B41FA5}">
                      <a16:colId xmlns:a16="http://schemas.microsoft.com/office/drawing/2014/main" val="20000"/>
                    </a:ext>
                  </a:extLst>
                </a:gridCol>
                <a:gridCol w="1769893">
                  <a:extLst>
                    <a:ext uri="{9D8B030D-6E8A-4147-A177-3AD203B41FA5}">
                      <a16:colId xmlns:a16="http://schemas.microsoft.com/office/drawing/2014/main" val="20001"/>
                    </a:ext>
                  </a:extLst>
                </a:gridCol>
                <a:gridCol w="95285">
                  <a:extLst>
                    <a:ext uri="{9D8B030D-6E8A-4147-A177-3AD203B41FA5}">
                      <a16:colId xmlns:a16="http://schemas.microsoft.com/office/drawing/2014/main" val="3489209068"/>
                    </a:ext>
                  </a:extLst>
                </a:gridCol>
                <a:gridCol w="1560899">
                  <a:extLst>
                    <a:ext uri="{9D8B030D-6E8A-4147-A177-3AD203B41FA5}">
                      <a16:colId xmlns:a16="http://schemas.microsoft.com/office/drawing/2014/main" val="20002"/>
                    </a:ext>
                  </a:extLst>
                </a:gridCol>
                <a:gridCol w="97224">
                  <a:extLst>
                    <a:ext uri="{9D8B030D-6E8A-4147-A177-3AD203B41FA5}">
                      <a16:colId xmlns:a16="http://schemas.microsoft.com/office/drawing/2014/main" val="2236938688"/>
                    </a:ext>
                  </a:extLst>
                </a:gridCol>
                <a:gridCol w="1630968">
                  <a:extLst>
                    <a:ext uri="{9D8B030D-6E8A-4147-A177-3AD203B41FA5}">
                      <a16:colId xmlns:a16="http://schemas.microsoft.com/office/drawing/2014/main" val="20003"/>
                    </a:ext>
                  </a:extLst>
                </a:gridCol>
                <a:gridCol w="504055">
                  <a:extLst>
                    <a:ext uri="{9D8B030D-6E8A-4147-A177-3AD203B41FA5}">
                      <a16:colId xmlns:a16="http://schemas.microsoft.com/office/drawing/2014/main" val="3698119871"/>
                    </a:ext>
                  </a:extLst>
                </a:gridCol>
                <a:gridCol w="1512168">
                  <a:extLst>
                    <a:ext uri="{9D8B030D-6E8A-4147-A177-3AD203B41FA5}">
                      <a16:colId xmlns:a16="http://schemas.microsoft.com/office/drawing/2014/main" val="20004"/>
                    </a:ext>
                  </a:extLst>
                </a:gridCol>
              </a:tblGrid>
              <a:tr h="792088">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2000" b="1" i="0" u="none" strike="noStrike" cap="none" normalizeH="0" baseline="0" dirty="0">
                          <a:ln>
                            <a:noFill/>
                          </a:ln>
                          <a:solidFill>
                            <a:schemeClr val="tx1"/>
                          </a:solidFill>
                          <a:effectLst/>
                          <a:latin typeface="微软雅黑" pitchFamily="34" charset="-122"/>
                          <a:ea typeface="微软雅黑" pitchFamily="34" charset="-122"/>
                        </a:rPr>
                        <a:t>胰岛素制剂</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起效时间（</a:t>
                      </a:r>
                      <a:r>
                        <a:rPr kumimoji="0" lang="en-US" altLang="zh-CN"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峰值时间</a:t>
                      </a:r>
                      <a:endParaRPr kumimoji="0" lang="en-US" sz="2000" b="1" i="0" u="none" strike="noStrike" cap="none" normalizeH="0" baseline="0" dirty="0">
                        <a:ln>
                          <a:noFill/>
                        </a:ln>
                        <a:solidFill>
                          <a:schemeClr val="tx1"/>
                        </a:solidFill>
                        <a:effectLst/>
                        <a:latin typeface="微软雅黑" pitchFamily="34" charset="-122"/>
                        <a:ea typeface="微软雅黑" pitchFamily="34" charset="-122"/>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作用持续时间（</a:t>
                      </a:r>
                      <a:r>
                        <a:rPr kumimoji="0" lang="en-US" sz="2000" b="1" i="0" u="none" strike="noStrike" cap="none" normalizeH="0" baseline="0" dirty="0">
                          <a:ln>
                            <a:noFill/>
                          </a:ln>
                          <a:solidFill>
                            <a:schemeClr val="tx1"/>
                          </a:solidFill>
                          <a:effectLst/>
                          <a:latin typeface="微软雅黑" pitchFamily="34" charset="-122"/>
                          <a:ea typeface="微软雅黑" pitchFamily="34" charset="-122"/>
                        </a:rPr>
                        <a:t>h</a:t>
                      </a:r>
                      <a:r>
                        <a:rPr kumimoji="0" lang="zh-CN" altLang="en-US" sz="2000" b="1"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en-US" sz="20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4205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中效胰岛素（</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NPH</a:t>
                      </a: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2.5-3.0</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     5-7</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       13-16</a:t>
                      </a: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extLst>
                  <a:ext uri="{0D108BD9-81ED-4DB2-BD59-A6C34878D82A}">
                    <a16:rowId xmlns:a16="http://schemas.microsoft.com/office/drawing/2014/main" val="10001"/>
                  </a:ext>
                </a:extLst>
              </a:tr>
              <a:tr h="484827">
                <a:tc gridSpan="8">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长效胰岛素类似物</a:t>
                      </a:r>
                      <a:endParaRPr kumimoji="0" lang="zh-CN" sz="1800" b="1"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a:noFill/>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2"/>
                  </a:ext>
                </a:extLst>
              </a:tr>
              <a:tr h="48482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甘精胰岛素</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2-3</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无峰</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30</a:t>
                      </a:r>
                    </a:p>
                  </a:txBody>
                  <a:tcPr marL="68580" marR="68580" marT="34290" marB="34290" anchor="ctr" horzOverflow="overflow">
                    <a:lnL>
                      <a:noFill/>
                    </a:lnL>
                    <a:lnR>
                      <a:noFill/>
                    </a:lnR>
                    <a:lnT>
                      <a:noFill/>
                    </a:lnT>
                    <a:lnB>
                      <a:noFill/>
                    </a:lnB>
                    <a:lnTlToBr>
                      <a:noFill/>
                    </a:lnTlToBr>
                    <a:lnBlToTr>
                      <a:noFill/>
                    </a:lnBlToTr>
                    <a:solidFill>
                      <a:schemeClr val="accent1">
                        <a:alpha val="20000"/>
                      </a:schemeClr>
                    </a:solidFill>
                  </a:tcPr>
                </a:tc>
                <a:extLst>
                  <a:ext uri="{0D108BD9-81ED-4DB2-BD59-A6C34878D82A}">
                    <a16:rowId xmlns:a16="http://schemas.microsoft.com/office/drawing/2014/main" val="10003"/>
                  </a:ext>
                </a:extLst>
              </a:tr>
              <a:tr h="4834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1800" b="0" i="0" u="none" strike="noStrike" cap="none" normalizeH="0" baseline="0" dirty="0">
                          <a:ln>
                            <a:noFill/>
                          </a:ln>
                          <a:solidFill>
                            <a:schemeClr val="tx1"/>
                          </a:solidFill>
                          <a:effectLst/>
                          <a:latin typeface="微软雅黑" pitchFamily="34" charset="-122"/>
                          <a:ea typeface="微软雅黑" pitchFamily="34" charset="-122"/>
                        </a:rPr>
                        <a:t>地特胰岛素</a:t>
                      </a:r>
                      <a:endParaRPr kumimoji="0" lang="en-US" altLang="zh-CN"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3-4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3-14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sz="1800" b="0" i="0" u="none" strike="noStrike" cap="none" normalizeH="0" baseline="0" dirty="0">
                          <a:ln>
                            <a:noFill/>
                          </a:ln>
                          <a:solidFill>
                            <a:schemeClr val="tx1"/>
                          </a:solidFill>
                          <a:effectLst/>
                          <a:latin typeface="微软雅黑" pitchFamily="34" charset="-122"/>
                          <a:ea typeface="微软雅黑" pitchFamily="34" charset="-122"/>
                        </a:rPr>
                        <a:t>24</a:t>
                      </a:r>
                    </a:p>
                  </a:txBody>
                  <a:tcPr marL="68580" marR="68580" marT="34290" marB="34290" anchor="ctr" horzOverflow="overflow">
                    <a:lnL>
                      <a:noFill/>
                    </a:lnL>
                    <a:lnR>
                      <a:noFill/>
                    </a:lnR>
                    <a:lnT>
                      <a:noFill/>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8348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德谷胰岛素</a:t>
                      </a:r>
                      <a:endParaRPr kumimoji="0" lang="en-US" altLang="zh-CN"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微软雅黑" pitchFamily="34" charset="-122"/>
                          <a:ea typeface="微软雅黑" pitchFamily="34" charset="-122"/>
                        </a:rPr>
                        <a:t>1</a:t>
                      </a: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无峰</a:t>
                      </a: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itchFamily="34" charset="-122"/>
                          <a:ea typeface="微软雅黑" pitchFamily="34" charset="-122"/>
                        </a:rPr>
                        <a:t>长达</a:t>
                      </a:r>
                      <a:r>
                        <a:rPr kumimoji="0" lang="en-US" altLang="zh-CN" sz="1800" b="0" i="0" u="none" strike="noStrike" cap="none" normalizeH="0" baseline="0" dirty="0">
                          <a:ln>
                            <a:noFill/>
                          </a:ln>
                          <a:solidFill>
                            <a:schemeClr val="tx1"/>
                          </a:solidFill>
                          <a:effectLst/>
                          <a:latin typeface="微软雅黑" pitchFamily="34" charset="-122"/>
                          <a:ea typeface="微软雅黑" pitchFamily="34" charset="-122"/>
                        </a:rPr>
                        <a:t>42</a:t>
                      </a:r>
                      <a:endParaRPr kumimoji="0" lang="en-US" sz="1800" b="0" i="0" u="none" strike="noStrike" cap="none" normalizeH="0" baseline="0" dirty="0">
                        <a:ln>
                          <a:noFill/>
                        </a:ln>
                        <a:solidFill>
                          <a:schemeClr val="tx1"/>
                        </a:solidFill>
                        <a:effectLst/>
                        <a:latin typeface="微软雅黑" pitchFamily="34" charset="-122"/>
                        <a:ea typeface="微软雅黑" pitchFamily="34" charset="-122"/>
                      </a:endParaRPr>
                    </a:p>
                  </a:txBody>
                  <a:tcPr marL="68580" marR="68580" marT="34290" marB="34290"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470283"/>
                  </a:ext>
                </a:extLst>
              </a:tr>
            </a:tbl>
          </a:graphicData>
        </a:graphic>
      </p:graphicFrame>
      <p:sp>
        <p:nvSpPr>
          <p:cNvPr id="5" name="矩形 35"/>
          <p:cNvSpPr>
            <a:spLocks noChangeArrowheads="1"/>
          </p:cNvSpPr>
          <p:nvPr/>
        </p:nvSpPr>
        <p:spPr bwMode="auto">
          <a:xfrm>
            <a:off x="3179734" y="5036356"/>
            <a:ext cx="5941219" cy="715581"/>
          </a:xfrm>
          <a:prstGeom prst="rect">
            <a:avLst/>
          </a:prstGeom>
          <a:solidFill>
            <a:schemeClr val="accent1"/>
          </a:solidFill>
          <a:ln w="9525">
            <a:noFill/>
            <a:miter lim="800000"/>
            <a:headEnd/>
            <a:tailEnd/>
          </a:ln>
        </p:spPr>
        <p:txBody>
          <a:bodyPr>
            <a:spAutoFit/>
          </a:bodyPr>
          <a:lstStyle/>
          <a:p>
            <a:pPr algn="ctr">
              <a:lnSpc>
                <a:spcPct val="150000"/>
              </a:lnSpc>
            </a:pPr>
            <a:r>
              <a:rPr lang="zh-CN" altLang="en-US" sz="1350" dirty="0">
                <a:solidFill>
                  <a:schemeClr val="bg1"/>
                </a:solidFill>
              </a:rPr>
              <a:t>长效胰岛素类似物能更好地模拟生理性胰岛素分泌，减少低血糖风险；</a:t>
            </a:r>
            <a:endParaRPr lang="en-US" sz="1350" dirty="0">
              <a:solidFill>
                <a:schemeClr val="bg1"/>
              </a:solidFill>
            </a:endParaRPr>
          </a:p>
          <a:p>
            <a:pPr algn="ctr">
              <a:lnSpc>
                <a:spcPct val="150000"/>
              </a:lnSpc>
            </a:pPr>
            <a:r>
              <a:rPr lang="zh-CN" altLang="en-US" sz="1350" dirty="0">
                <a:solidFill>
                  <a:schemeClr val="bg1"/>
                </a:solidFill>
              </a:rPr>
              <a:t>体重增加的概率较低； 剂量调整相对简单且易被患者接受</a:t>
            </a:r>
          </a:p>
        </p:txBody>
      </p:sp>
    </p:spTree>
    <p:extLst>
      <p:ext uri="{BB962C8B-B14F-4D97-AF65-F5344CB8AC3E}">
        <p14:creationId xmlns:p14="http://schemas.microsoft.com/office/powerpoint/2010/main" val="3664173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66911" y="204894"/>
            <a:ext cx="8072493" cy="795215"/>
          </a:xfrm>
        </p:spPr>
        <p:txBody>
          <a:bodyPr>
            <a:noAutofit/>
          </a:bodyPr>
          <a:lstStyle/>
          <a:p>
            <a:r>
              <a:rPr lang="zh-CN" altLang="en-US" sz="3200" b="1" dirty="0">
                <a:latin typeface="微软雅黑" pitchFamily="34" charset="-122"/>
                <a:ea typeface="微软雅黑" pitchFamily="34" charset="-122"/>
              </a:rPr>
              <a:t>预混胰岛素</a:t>
            </a:r>
            <a:r>
              <a:rPr lang="en-US" altLang="zh-CN" sz="3200" b="1" dirty="0">
                <a:latin typeface="微软雅黑" pitchFamily="34" charset="-122"/>
                <a:ea typeface="微软雅黑" pitchFamily="34" charset="-122"/>
              </a:rPr>
              <a:t>-</a:t>
            </a:r>
            <a:r>
              <a:rPr lang="zh-CN" altLang="en-US" sz="2400" b="1" dirty="0">
                <a:latin typeface="微软雅黑" pitchFamily="34" charset="-122"/>
                <a:ea typeface="微软雅黑" pitchFamily="34" charset="-122"/>
              </a:rPr>
              <a:t>又称双时相胰岛素（</a:t>
            </a:r>
            <a:r>
              <a:rPr lang="en-US" altLang="zh-CN" sz="2400" b="1" dirty="0">
                <a:latin typeface="微软雅黑" pitchFamily="34" charset="-122"/>
                <a:ea typeface="微软雅黑" pitchFamily="34" charset="-122"/>
              </a:rPr>
              <a:t>biphasic </a:t>
            </a:r>
            <a:r>
              <a:rPr lang="en-US" altLang="zh-CN" sz="2400" b="1" dirty="0" err="1">
                <a:latin typeface="微软雅黑" pitchFamily="34" charset="-122"/>
                <a:ea typeface="微软雅黑" pitchFamily="34" charset="-122"/>
              </a:rPr>
              <a:t>insulins</a:t>
            </a:r>
            <a:r>
              <a:rPr lang="zh-CN" altLang="en-US" sz="2400" b="1" dirty="0">
                <a:latin typeface="微软雅黑" pitchFamily="34" charset="-122"/>
                <a:ea typeface="微软雅黑" pitchFamily="34" charset="-122"/>
              </a:rPr>
              <a:t>）</a:t>
            </a:r>
            <a:endParaRPr lang="zh-CN" altLang="en-US" sz="2400" b="1" dirty="0"/>
          </a:p>
        </p:txBody>
      </p:sp>
      <p:sp>
        <p:nvSpPr>
          <p:cNvPr id="3" name="内容占位符 2"/>
          <p:cNvSpPr>
            <a:spLocks noGrp="1"/>
          </p:cNvSpPr>
          <p:nvPr>
            <p:ph idx="1"/>
          </p:nvPr>
        </p:nvSpPr>
        <p:spPr/>
        <p:txBody>
          <a:bodyPr>
            <a:normAutofit fontScale="92500" lnSpcReduction="10000"/>
          </a:bodyPr>
          <a:lstStyle/>
          <a:p>
            <a:pPr>
              <a:lnSpc>
                <a:spcPct val="150000"/>
              </a:lnSpc>
              <a:buNone/>
            </a:pPr>
            <a:r>
              <a:rPr lang="zh-CN" altLang="en-US" sz="2200" dirty="0">
                <a:solidFill>
                  <a:schemeClr val="hlink"/>
                </a:solidFill>
                <a:latin typeface="微软雅黑" pitchFamily="34" charset="-122"/>
                <a:ea typeface="微软雅黑" pitchFamily="34" charset="-122"/>
              </a:rPr>
              <a:t>短效成分</a:t>
            </a:r>
            <a:r>
              <a:rPr lang="en-US" altLang="zh-CN" sz="2200" dirty="0">
                <a:latin typeface="微软雅黑" pitchFamily="34" charset="-122"/>
                <a:ea typeface="微软雅黑" pitchFamily="34" charset="-122"/>
              </a:rPr>
              <a:t>:  </a:t>
            </a:r>
            <a:r>
              <a:rPr lang="zh-CN" altLang="en-US" sz="2200" dirty="0">
                <a:latin typeface="微软雅黑" pitchFamily="34" charset="-122"/>
                <a:ea typeface="微软雅黑" pitchFamily="34" charset="-122"/>
              </a:rPr>
              <a:t>起效迅速，可以较好控制餐后高血糖</a:t>
            </a:r>
          </a:p>
          <a:p>
            <a:pPr>
              <a:lnSpc>
                <a:spcPct val="150000"/>
              </a:lnSpc>
              <a:buNone/>
            </a:pPr>
            <a:r>
              <a:rPr lang="zh-CN" altLang="en-US" sz="2200" dirty="0">
                <a:solidFill>
                  <a:schemeClr val="hlink"/>
                </a:solidFill>
                <a:latin typeface="微软雅黑" pitchFamily="34" charset="-122"/>
                <a:ea typeface="微软雅黑" pitchFamily="34" charset="-122"/>
              </a:rPr>
              <a:t>中效成分</a:t>
            </a:r>
            <a:r>
              <a:rPr lang="en-US" altLang="zh-CN" sz="2200" dirty="0">
                <a:solidFill>
                  <a:schemeClr val="hlink"/>
                </a:solidFill>
                <a:latin typeface="微软雅黑" pitchFamily="34" charset="-122"/>
                <a:ea typeface="微软雅黑" pitchFamily="34" charset="-122"/>
              </a:rPr>
              <a:t>:  </a:t>
            </a:r>
            <a:r>
              <a:rPr lang="zh-CN" altLang="en-US" sz="2200" dirty="0">
                <a:solidFill>
                  <a:schemeClr val="hlink"/>
                </a:solidFill>
                <a:latin typeface="微软雅黑" pitchFamily="34" charset="-122"/>
                <a:ea typeface="微软雅黑" pitchFamily="34" charset="-122"/>
              </a:rPr>
              <a:t>持续缓慢释放，补充基础胰岛素需要量</a:t>
            </a:r>
            <a:endParaRPr lang="en-US" altLang="zh-CN" sz="2200" dirty="0">
              <a:solidFill>
                <a:schemeClr val="hlink"/>
              </a:solidFill>
              <a:latin typeface="微软雅黑" pitchFamily="34" charset="-122"/>
              <a:ea typeface="微软雅黑" pitchFamily="34" charset="-122"/>
            </a:endParaRPr>
          </a:p>
          <a:p>
            <a:pPr>
              <a:lnSpc>
                <a:spcPct val="150000"/>
              </a:lnSpc>
              <a:buFont typeface="Wingdings" pitchFamily="2" charset="2"/>
              <a:buNone/>
            </a:pPr>
            <a:r>
              <a:rPr lang="zh-CN" altLang="en-US" sz="2200" dirty="0">
                <a:solidFill>
                  <a:srgbClr val="7030A0"/>
                </a:solidFill>
                <a:latin typeface="微软雅黑" pitchFamily="34" charset="-122"/>
                <a:ea typeface="微软雅黑" pitchFamily="34" charset="-122"/>
              </a:rPr>
              <a:t>预混人胰岛素</a:t>
            </a:r>
            <a:endParaRPr lang="en-US" altLang="zh-CN" sz="2200" dirty="0">
              <a:solidFill>
                <a:srgbClr val="7030A0"/>
              </a:solidFill>
              <a:latin typeface="微软雅黑" pitchFamily="34" charset="-122"/>
              <a:ea typeface="微软雅黑" pitchFamily="34" charset="-122"/>
            </a:endParaRPr>
          </a:p>
          <a:p>
            <a:pPr>
              <a:lnSpc>
                <a:spcPct val="150000"/>
              </a:lnSpc>
            </a:pPr>
            <a:r>
              <a:rPr lang="zh-CN" altLang="en-US" sz="2200" dirty="0">
                <a:latin typeface="微软雅黑" pitchFamily="34" charset="-122"/>
                <a:ea typeface="微软雅黑" pitchFamily="34" charset="-122"/>
              </a:rPr>
              <a:t>诺和灵</a:t>
            </a:r>
            <a:r>
              <a:rPr lang="en-US" altLang="zh-CN" sz="2200" dirty="0">
                <a:latin typeface="微软雅黑" pitchFamily="34" charset="-122"/>
                <a:ea typeface="微软雅黑" pitchFamily="34" charset="-122"/>
              </a:rPr>
              <a:t>30R</a:t>
            </a:r>
            <a:r>
              <a:rPr lang="zh-CN" altLang="en-US" sz="2200" dirty="0">
                <a:latin typeface="微软雅黑" pitchFamily="34" charset="-122"/>
                <a:ea typeface="微软雅黑" pitchFamily="34" charset="-122"/>
              </a:rPr>
              <a:t>、</a:t>
            </a:r>
            <a:r>
              <a:rPr lang="en-US" altLang="zh-CN" sz="2200" dirty="0">
                <a:latin typeface="微软雅黑" pitchFamily="34" charset="-122"/>
                <a:ea typeface="微软雅黑" pitchFamily="34" charset="-122"/>
              </a:rPr>
              <a:t>50R</a:t>
            </a:r>
          </a:p>
          <a:p>
            <a:pPr>
              <a:lnSpc>
                <a:spcPct val="150000"/>
              </a:lnSpc>
            </a:pPr>
            <a:r>
              <a:rPr lang="zh-CN" altLang="en-US" sz="2200" dirty="0">
                <a:latin typeface="微软雅黑" pitchFamily="34" charset="-122"/>
                <a:ea typeface="微软雅黑" pitchFamily="34" charset="-122"/>
              </a:rPr>
              <a:t>优泌林</a:t>
            </a:r>
            <a:r>
              <a:rPr lang="en-US" altLang="zh-CN" sz="2200" dirty="0">
                <a:latin typeface="微软雅黑" pitchFamily="34" charset="-122"/>
                <a:ea typeface="微软雅黑" pitchFamily="34" charset="-122"/>
              </a:rPr>
              <a:t>70/30</a:t>
            </a:r>
          </a:p>
          <a:p>
            <a:pPr>
              <a:lnSpc>
                <a:spcPct val="150000"/>
              </a:lnSpc>
              <a:buFont typeface="Wingdings" pitchFamily="2" charset="2"/>
              <a:buNone/>
            </a:pPr>
            <a:r>
              <a:rPr lang="zh-CN" altLang="en-US" sz="2200" dirty="0">
                <a:solidFill>
                  <a:schemeClr val="bg1"/>
                </a:solidFill>
                <a:latin typeface="微软雅黑" pitchFamily="34" charset="-122"/>
                <a:ea typeface="微软雅黑" pitchFamily="34" charset="-122"/>
              </a:rPr>
              <a:t> </a:t>
            </a:r>
            <a:r>
              <a:rPr lang="zh-CN" altLang="en-US" sz="2200" dirty="0">
                <a:solidFill>
                  <a:srgbClr val="7030A0"/>
                </a:solidFill>
                <a:latin typeface="微软雅黑" pitchFamily="34" charset="-122"/>
                <a:ea typeface="微软雅黑" pitchFamily="34" charset="-122"/>
              </a:rPr>
              <a:t>预混胰岛素类似物</a:t>
            </a:r>
            <a:endParaRPr lang="en-US" altLang="zh-CN" sz="2200" dirty="0">
              <a:solidFill>
                <a:srgbClr val="7030A0"/>
              </a:solidFill>
              <a:latin typeface="微软雅黑" pitchFamily="34" charset="-122"/>
              <a:ea typeface="微软雅黑" pitchFamily="34" charset="-122"/>
            </a:endParaRPr>
          </a:p>
          <a:p>
            <a:pPr>
              <a:lnSpc>
                <a:spcPct val="150000"/>
              </a:lnSpc>
            </a:pPr>
            <a:r>
              <a:rPr lang="zh-CN" altLang="en-US" sz="2200" dirty="0">
                <a:latin typeface="微软雅黑" pitchFamily="34" charset="-122"/>
                <a:ea typeface="微软雅黑" pitchFamily="34" charset="-122"/>
              </a:rPr>
              <a:t>诺和锐</a:t>
            </a:r>
            <a:r>
              <a:rPr lang="en-US" altLang="zh-CN" sz="2200" dirty="0">
                <a:latin typeface="微软雅黑" pitchFamily="34" charset="-122"/>
                <a:ea typeface="微软雅黑" pitchFamily="34" charset="-122"/>
              </a:rPr>
              <a:t>30</a:t>
            </a:r>
          </a:p>
          <a:p>
            <a:pPr>
              <a:lnSpc>
                <a:spcPct val="150000"/>
              </a:lnSpc>
            </a:pPr>
            <a:r>
              <a:rPr lang="zh-CN" altLang="en-US" sz="2200" dirty="0">
                <a:latin typeface="微软雅黑" pitchFamily="34" charset="-122"/>
                <a:ea typeface="微软雅黑" pitchFamily="34" charset="-122"/>
              </a:rPr>
              <a:t>优泌乐</a:t>
            </a:r>
            <a:r>
              <a:rPr lang="en-US" altLang="zh-CN" sz="2200" dirty="0">
                <a:latin typeface="微软雅黑" pitchFamily="34" charset="-122"/>
                <a:ea typeface="微软雅黑" pitchFamily="34" charset="-122"/>
              </a:rPr>
              <a:t>25</a:t>
            </a:r>
            <a:r>
              <a:rPr lang="zh-CN" altLang="en-US" sz="2200" dirty="0">
                <a:latin typeface="微软雅黑" pitchFamily="34" charset="-122"/>
                <a:ea typeface="微软雅黑" pitchFamily="34" charset="-122"/>
              </a:rPr>
              <a:t>、</a:t>
            </a:r>
            <a:r>
              <a:rPr lang="en-US" altLang="zh-CN" sz="2200" dirty="0">
                <a:latin typeface="微软雅黑" pitchFamily="34" charset="-122"/>
                <a:ea typeface="微软雅黑" pitchFamily="34" charset="-122"/>
              </a:rPr>
              <a:t>  </a:t>
            </a:r>
            <a:r>
              <a:rPr lang="zh-CN" altLang="en-US" sz="2200" dirty="0">
                <a:latin typeface="微软雅黑" pitchFamily="34" charset="-122"/>
                <a:ea typeface="微软雅黑" pitchFamily="34" charset="-122"/>
              </a:rPr>
              <a:t>优泌乐</a:t>
            </a:r>
            <a:r>
              <a:rPr lang="en-US" altLang="zh-CN" sz="2200" dirty="0">
                <a:latin typeface="微软雅黑" pitchFamily="34" charset="-122"/>
                <a:ea typeface="微软雅黑" pitchFamily="34" charset="-122"/>
              </a:rPr>
              <a:t>50</a:t>
            </a:r>
          </a:p>
          <a:p>
            <a:pPr>
              <a:lnSpc>
                <a:spcPct val="80000"/>
              </a:lnSpc>
              <a:buNone/>
            </a:pPr>
            <a:endParaRPr lang="zh-CN" altLang="en-US" sz="2400" b="1" dirty="0">
              <a:latin typeface="黑体" pitchFamily="49" charset="-122"/>
              <a:ea typeface="黑体" pitchFamily="49" charset="-122"/>
            </a:endParaRPr>
          </a:p>
          <a:p>
            <a:pPr>
              <a:lnSpc>
                <a:spcPct val="150000"/>
              </a:lnSpc>
              <a:buNone/>
            </a:pPr>
            <a:endParaRPr lang="zh-CN" altLang="en-US" sz="2400" dirty="0">
              <a:solidFill>
                <a:schemeClr val="hlink"/>
              </a:solidFill>
              <a:latin typeface="微软雅黑" pitchFamily="34" charset="-122"/>
              <a:ea typeface="微软雅黑" pitchFamily="34" charset="-122"/>
            </a:endParaRPr>
          </a:p>
          <a:p>
            <a:endParaRPr lang="zh-CN" altLang="en-US" dirty="0"/>
          </a:p>
        </p:txBody>
      </p:sp>
      <p:pic>
        <p:nvPicPr>
          <p:cNvPr id="4" name="Picture 59" descr="Dsc01366-1"/>
          <p:cNvPicPr>
            <a:picLocks noChangeAspect="1" noChangeArrowheads="1"/>
          </p:cNvPicPr>
          <p:nvPr/>
        </p:nvPicPr>
        <p:blipFill>
          <a:blip r:embed="rId2">
            <a:clrChange>
              <a:clrFrom>
                <a:srgbClr val="0025FE"/>
              </a:clrFrom>
              <a:clrTo>
                <a:srgbClr val="0025FE">
                  <a:alpha val="0"/>
                </a:srgbClr>
              </a:clrTo>
            </a:clrChange>
          </a:blip>
          <a:srcRect/>
          <a:stretch>
            <a:fillRect/>
          </a:stretch>
        </p:blipFill>
        <p:spPr bwMode="auto">
          <a:xfrm>
            <a:off x="7881950" y="3571876"/>
            <a:ext cx="1430338" cy="3105150"/>
          </a:xfrm>
          <a:prstGeom prst="rect">
            <a:avLst/>
          </a:prstGeom>
          <a:noFill/>
          <a:ln w="9525">
            <a:noFill/>
            <a:miter lim="800000"/>
            <a:headEnd/>
            <a:tailEnd/>
          </a:ln>
        </p:spPr>
      </p:pic>
      <p:pic>
        <p:nvPicPr>
          <p:cNvPr id="5" name="Picture 60" descr="1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310710" y="2000240"/>
            <a:ext cx="1079500" cy="5041900"/>
          </a:xfrm>
          <a:prstGeom prst="rect">
            <a:avLst/>
          </a:prstGeom>
          <a:noFill/>
          <a:ln w="9525">
            <a:noFill/>
            <a:miter lim="800000"/>
            <a:headEnd/>
            <a:tailEnd/>
          </a:ln>
        </p:spPr>
      </p:pic>
      <p:pic>
        <p:nvPicPr>
          <p:cNvPr id="6" name="Picture 4" descr="images11"/>
          <p:cNvPicPr>
            <a:picLocks noChangeAspect="1" noChangeArrowheads="1"/>
          </p:cNvPicPr>
          <p:nvPr/>
        </p:nvPicPr>
        <p:blipFill>
          <a:blip r:embed="rId4"/>
          <a:srcRect/>
          <a:stretch>
            <a:fillRect/>
          </a:stretch>
        </p:blipFill>
        <p:spPr bwMode="auto">
          <a:xfrm>
            <a:off x="5595934" y="3500438"/>
            <a:ext cx="2381250" cy="1779588"/>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itchFamily="34" charset="-122"/>
                <a:ea typeface="微软雅黑" pitchFamily="34" charset="-122"/>
              </a:rPr>
              <a:t>预混胰岛素给药频次</a:t>
            </a:r>
            <a:endParaRPr lang="zh-CN" altLang="en-US" sz="3200" dirty="0"/>
          </a:p>
        </p:txBody>
      </p:sp>
      <p:pic>
        <p:nvPicPr>
          <p:cNvPr id="2050" name="Picture 2"/>
          <p:cNvPicPr>
            <a:picLocks noChangeAspect="1" noChangeArrowheads="1"/>
          </p:cNvPicPr>
          <p:nvPr/>
        </p:nvPicPr>
        <p:blipFill>
          <a:blip r:embed="rId2"/>
          <a:srcRect/>
          <a:stretch>
            <a:fillRect/>
          </a:stretch>
        </p:blipFill>
        <p:spPr bwMode="auto">
          <a:xfrm>
            <a:off x="1952596" y="1285860"/>
            <a:ext cx="8334402" cy="4643470"/>
          </a:xfrm>
          <a:prstGeom prst="rect">
            <a:avLst/>
          </a:prstGeom>
          <a:noFill/>
          <a:ln w="9525">
            <a:noFill/>
            <a:miter lim="800000"/>
            <a:headEnd/>
            <a:tailEnd/>
          </a:ln>
          <a:effec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
            </a:r>
            <a:br>
              <a:rPr lang="en-US" altLang="zh-CN" dirty="0"/>
            </a:br>
            <a:r>
              <a:rPr lang="zh-CN" altLang="en-US" sz="3600" b="1" dirty="0">
                <a:latin typeface="微软雅黑" panose="020B0503020204020204" pitchFamily="34" charset="-122"/>
                <a:ea typeface="微软雅黑" panose="020B0503020204020204" pitchFamily="34" charset="-122"/>
              </a:rPr>
              <a:t>双胰岛素类似物</a:t>
            </a:r>
            <a:r>
              <a:rPr lang="en-US" altLang="zh-CN" sz="3600" b="1" dirty="0">
                <a:latin typeface="微软雅黑" panose="020B0503020204020204" pitchFamily="34" charset="-122"/>
                <a:ea typeface="微软雅黑" panose="020B0503020204020204" pitchFamily="34" charset="-122"/>
              </a:rPr>
              <a:t/>
            </a:r>
            <a:br>
              <a:rPr lang="en-US" altLang="zh-CN" sz="3600" b="1" dirty="0">
                <a:latin typeface="微软雅黑" panose="020B0503020204020204" pitchFamily="34" charset="-122"/>
                <a:ea typeface="微软雅黑" panose="020B0503020204020204" pitchFamily="34" charset="-122"/>
              </a:rPr>
            </a:br>
            <a:endParaRPr lang="zh-CN" altLang="en-US" sz="36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a:bodyPr>
          <a:lstStyle/>
          <a:p>
            <a:pPr marL="0" indent="0">
              <a:lnSpc>
                <a:spcPct val="150000"/>
              </a:lnSpc>
              <a:buNone/>
            </a:pPr>
            <a:r>
              <a:rPr lang="zh-CN" altLang="en-US" sz="2000" dirty="0">
                <a:latin typeface="微软雅黑" panose="020B0503020204020204" pitchFamily="34" charset="-122"/>
                <a:ea typeface="微软雅黑" panose="020B0503020204020204" pitchFamily="34" charset="-122"/>
              </a:rPr>
              <a:t>德谷门冬双胰岛素（</a:t>
            </a:r>
            <a:r>
              <a:rPr lang="en-US" altLang="zh-CN" sz="2000" dirty="0" err="1">
                <a:latin typeface="微软雅黑" panose="020B0503020204020204" pitchFamily="34" charset="-122"/>
                <a:ea typeface="微软雅黑" panose="020B0503020204020204" pitchFamily="34" charset="-122"/>
              </a:rPr>
              <a:t>IDegAsp</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000" dirty="0">
                <a:latin typeface="微软雅黑" panose="020B0503020204020204" pitchFamily="34" charset="-122"/>
                <a:ea typeface="微软雅黑" panose="020B0503020204020204" pitchFamily="34" charset="-122"/>
              </a:rPr>
              <a:t>1ml</a:t>
            </a:r>
            <a:r>
              <a:rPr lang="zh-CN" altLang="en-US" sz="2000" dirty="0">
                <a:latin typeface="微软雅黑" panose="020B0503020204020204" pitchFamily="34" charset="-122"/>
                <a:ea typeface="微软雅黑" panose="020B0503020204020204" pitchFamily="34" charset="-122"/>
              </a:rPr>
              <a:t>溶液中含</a:t>
            </a:r>
            <a:r>
              <a:rPr lang="en-US" altLang="zh-CN" sz="2000" dirty="0">
                <a:latin typeface="微软雅黑" panose="020B0503020204020204" pitchFamily="34" charset="-122"/>
                <a:ea typeface="微软雅黑" panose="020B0503020204020204" pitchFamily="34" charset="-122"/>
              </a:rPr>
              <a:t>100</a:t>
            </a:r>
            <a:r>
              <a:rPr lang="zh-CN" altLang="en-US" sz="2000" dirty="0">
                <a:latin typeface="微软雅黑" panose="020B0503020204020204" pitchFamily="34" charset="-122"/>
                <a:ea typeface="微软雅黑" panose="020B0503020204020204" pitchFamily="34" charset="-122"/>
              </a:rPr>
              <a:t>单位德谷胰岛素和门冬胰岛素，其比值是</a:t>
            </a:r>
            <a:r>
              <a:rPr lang="en-US" altLang="zh-CN" sz="2000" dirty="0">
                <a:latin typeface="微软雅黑" panose="020B0503020204020204" pitchFamily="34" charset="-122"/>
                <a:ea typeface="微软雅黑" panose="020B0503020204020204" pitchFamily="34" charset="-122"/>
              </a:rPr>
              <a:t>70/30</a:t>
            </a: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主餐前注射，根据空腹血糖水平调整剂量直至达标。</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肥胖</a:t>
            </a:r>
            <a:r>
              <a:rPr lang="en-US" altLang="zh-CN" sz="2000" dirty="0">
                <a:latin typeface="微软雅黑" panose="020B0503020204020204" pitchFamily="34" charset="-122"/>
                <a:ea typeface="微软雅黑" panose="020B0503020204020204" pitchFamily="34" charset="-122"/>
              </a:rPr>
              <a:t>HbA1c&gt;8.0%</a:t>
            </a:r>
            <a:r>
              <a:rPr lang="zh-CN" altLang="en-US" sz="2000" dirty="0">
                <a:latin typeface="微软雅黑" panose="020B0503020204020204" pitchFamily="34" charset="-122"/>
                <a:ea typeface="微软雅黑" panose="020B0503020204020204" pitchFamily="34" charset="-122"/>
              </a:rPr>
              <a:t>的患者，可选择更高剂量起始。</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每天</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次治疗，如餐后血糖仍控制不佳，可考虑改为每天注射</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次。</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皮下注射，不得静脉或肌肉注射，不得放入胰岛素泵</a:t>
            </a:r>
            <a:endParaRPr lang="en-US" altLang="zh-CN" sz="2000"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000" dirty="0">
                <a:latin typeface="微软雅黑" panose="020B0503020204020204" pitchFamily="34" charset="-122"/>
                <a:ea typeface="微软雅黑" panose="020B0503020204020204" pitchFamily="34" charset="-122"/>
              </a:rPr>
              <a:t>无色液体，无浑浊</a:t>
            </a:r>
          </a:p>
        </p:txBody>
      </p:sp>
    </p:spTree>
    <p:extLst>
      <p:ext uri="{BB962C8B-B14F-4D97-AF65-F5344CB8AC3E}">
        <p14:creationId xmlns:p14="http://schemas.microsoft.com/office/powerpoint/2010/main" val="39965174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09786" y="274638"/>
            <a:ext cx="7901014" cy="654032"/>
          </a:xfrm>
        </p:spPr>
        <p:txBody>
          <a:bodyPr>
            <a:normAutofit/>
          </a:bodyPr>
          <a:lstStyle/>
          <a:p>
            <a:pPr algn="l"/>
            <a:r>
              <a:rPr lang="zh-CN" altLang="en-US" sz="3200" b="1" dirty="0">
                <a:latin typeface="微软雅黑" pitchFamily="34" charset="-122"/>
                <a:ea typeface="微软雅黑" pitchFamily="34" charset="-122"/>
              </a:rPr>
              <a:t>胰岛素与年龄</a:t>
            </a:r>
          </a:p>
        </p:txBody>
      </p:sp>
      <p:graphicFrame>
        <p:nvGraphicFramePr>
          <p:cNvPr id="7" name="内容占位符 6"/>
          <p:cNvGraphicFramePr>
            <a:graphicFrameLocks noGrp="1"/>
          </p:cNvGraphicFramePr>
          <p:nvPr>
            <p:ph idx="1"/>
            <p:extLst>
              <p:ext uri="{D42A27DB-BD31-4B8C-83A1-F6EECF244321}">
                <p14:modId xmlns:p14="http://schemas.microsoft.com/office/powerpoint/2010/main" val="1443489556"/>
              </p:ext>
            </p:extLst>
          </p:nvPr>
        </p:nvGraphicFramePr>
        <p:xfrm>
          <a:off x="2095472" y="1285860"/>
          <a:ext cx="8229600" cy="4994936"/>
        </p:xfrm>
        <a:graphic>
          <a:graphicData uri="http://schemas.openxmlformats.org/drawingml/2006/table">
            <a:tbl>
              <a:tblPr firstRow="1" bandRow="1">
                <a:tableStyleId>{5C22544A-7EE6-4342-B048-85BDC9FD1C3A}</a:tableStyleId>
              </a:tblPr>
              <a:tblGrid>
                <a:gridCol w="2643206">
                  <a:extLst>
                    <a:ext uri="{9D8B030D-6E8A-4147-A177-3AD203B41FA5}">
                      <a16:colId xmlns:a16="http://schemas.microsoft.com/office/drawing/2014/main" val="20000"/>
                    </a:ext>
                  </a:extLst>
                </a:gridCol>
                <a:gridCol w="5586394">
                  <a:extLst>
                    <a:ext uri="{9D8B030D-6E8A-4147-A177-3AD203B41FA5}">
                      <a16:colId xmlns:a16="http://schemas.microsoft.com/office/drawing/2014/main" val="20001"/>
                    </a:ext>
                  </a:extLst>
                </a:gridCol>
              </a:tblGrid>
              <a:tr h="381000">
                <a:tc>
                  <a:txBody>
                    <a:bodyPr/>
                    <a:lstStyle/>
                    <a:p>
                      <a:pPr>
                        <a:buNone/>
                      </a:pPr>
                      <a:r>
                        <a:rPr lang="en-US" altLang="zh-CN" dirty="0">
                          <a:latin typeface="微软雅黑" pitchFamily="34" charset="-122"/>
                          <a:ea typeface="微软雅黑" pitchFamily="34" charset="-122"/>
                        </a:rPr>
                        <a:t>DRUG</a:t>
                      </a:r>
                    </a:p>
                  </a:txBody>
                  <a:tcPr/>
                </a:tc>
                <a:tc>
                  <a:txBody>
                    <a:bodyPr/>
                    <a:lstStyle/>
                    <a:p>
                      <a:pPr algn="ctr">
                        <a:buNone/>
                      </a:pPr>
                      <a:r>
                        <a:rPr lang="zh-CN" altLang="en-US" dirty="0">
                          <a:latin typeface="微软雅黑" pitchFamily="34" charset="-122"/>
                          <a:ea typeface="微软雅黑" pitchFamily="34" charset="-122"/>
                        </a:rPr>
                        <a:t>年龄</a:t>
                      </a:r>
                    </a:p>
                  </a:txBody>
                  <a:tcPr/>
                </a:tc>
                <a:extLst>
                  <a:ext uri="{0D108BD9-81ED-4DB2-BD59-A6C34878D82A}">
                    <a16:rowId xmlns:a16="http://schemas.microsoft.com/office/drawing/2014/main" val="10000"/>
                  </a:ext>
                </a:extLst>
              </a:tr>
              <a:tr h="381000">
                <a:tc>
                  <a:txBody>
                    <a:bodyPr/>
                    <a:lstStyle/>
                    <a:p>
                      <a:pPr>
                        <a:buNone/>
                      </a:pPr>
                      <a:r>
                        <a:rPr lang="zh-CN" altLang="en-US" sz="1600" dirty="0">
                          <a:latin typeface="微软雅黑" pitchFamily="34" charset="-122"/>
                          <a:ea typeface="微软雅黑" pitchFamily="34" charset="-122"/>
                        </a:rPr>
                        <a:t>甘精胰岛素</a:t>
                      </a:r>
                    </a:p>
                  </a:txBody>
                  <a:tcPr/>
                </a:tc>
                <a:tc>
                  <a:txBody>
                    <a:bodyPr/>
                    <a:lstStyle/>
                    <a:p>
                      <a:pPr>
                        <a:buNone/>
                      </a:pPr>
                      <a:r>
                        <a:rPr lang="en-US" altLang="zh-CN" sz="1600" dirty="0">
                          <a:latin typeface="微软雅黑" pitchFamily="34" charset="-122"/>
                          <a:ea typeface="微软雅黑" pitchFamily="34" charset="-122"/>
                        </a:rPr>
                        <a:t>6</a:t>
                      </a:r>
                      <a:r>
                        <a:rPr lang="zh-CN" altLang="en-US" sz="1600" dirty="0">
                          <a:latin typeface="微软雅黑" pitchFamily="34" charset="-122"/>
                          <a:ea typeface="微软雅黑" pitchFamily="34" charset="-122"/>
                        </a:rPr>
                        <a:t>岁以上适用</a:t>
                      </a:r>
                    </a:p>
                  </a:txBody>
                  <a:tcPr/>
                </a:tc>
                <a:extLst>
                  <a:ext uri="{0D108BD9-81ED-4DB2-BD59-A6C34878D82A}">
                    <a16:rowId xmlns:a16="http://schemas.microsoft.com/office/drawing/2014/main" val="10001"/>
                  </a:ext>
                </a:extLst>
              </a:tr>
              <a:tr h="381000">
                <a:tc>
                  <a:txBody>
                    <a:bodyPr/>
                    <a:lstStyle/>
                    <a:p>
                      <a:pPr algn="l">
                        <a:buNone/>
                      </a:pPr>
                      <a:r>
                        <a:rPr lang="zh-CN" altLang="en-US" sz="1600" dirty="0">
                          <a:latin typeface="微软雅黑" pitchFamily="34" charset="-122"/>
                          <a:ea typeface="微软雅黑" pitchFamily="34" charset="-122"/>
                        </a:rPr>
                        <a:t>地特胰岛素</a:t>
                      </a:r>
                    </a:p>
                  </a:txBody>
                  <a:tcPr/>
                </a:tc>
                <a:tc>
                  <a:txBody>
                    <a:bodyPr/>
                    <a:lstStyle/>
                    <a:p>
                      <a:pPr>
                        <a:buNone/>
                      </a:pPr>
                      <a:r>
                        <a:rPr lang="en-US" altLang="zh-CN" sz="1600" dirty="0">
                          <a:latin typeface="微软雅黑" pitchFamily="34" charset="-122"/>
                          <a:ea typeface="微软雅黑" pitchFamily="34" charset="-122"/>
                          <a:sym typeface="+mn-ea"/>
                        </a:rPr>
                        <a:t>6</a:t>
                      </a:r>
                      <a:r>
                        <a:rPr lang="zh-CN" altLang="en-US" sz="1600" dirty="0">
                          <a:latin typeface="微软雅黑" pitchFamily="34" charset="-122"/>
                          <a:ea typeface="微软雅黑" pitchFamily="34" charset="-122"/>
                          <a:sym typeface="+mn-ea"/>
                        </a:rPr>
                        <a:t>岁以上适用</a:t>
                      </a: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2"/>
                  </a:ext>
                </a:extLst>
              </a:tr>
              <a:tr h="428636">
                <a:tc>
                  <a:txBody>
                    <a:bodyPr/>
                    <a:lstStyle/>
                    <a:p>
                      <a:pPr>
                        <a:buNone/>
                      </a:pPr>
                      <a:r>
                        <a:rPr lang="zh-CN" altLang="en-US" sz="1600" dirty="0">
                          <a:latin typeface="微软雅黑" pitchFamily="34" charset="-122"/>
                          <a:ea typeface="微软雅黑" pitchFamily="34" charset="-122"/>
                        </a:rPr>
                        <a:t>德谷胰岛素</a:t>
                      </a:r>
                    </a:p>
                  </a:txBody>
                  <a:tcPr/>
                </a:tc>
                <a:tc>
                  <a:txBody>
                    <a:bodyPr/>
                    <a:lstStyle/>
                    <a:p>
                      <a:pPr>
                        <a:buNone/>
                      </a:pPr>
                      <a:r>
                        <a:rPr lang="en-US" altLang="zh-CN" sz="1600" dirty="0">
                          <a:latin typeface="微软雅黑" pitchFamily="34" charset="-122"/>
                          <a:ea typeface="微软雅黑" pitchFamily="34" charset="-122"/>
                        </a:rPr>
                        <a:t>18</a:t>
                      </a:r>
                      <a:r>
                        <a:rPr lang="zh-CN" altLang="en-US" sz="1600" dirty="0">
                          <a:latin typeface="微软雅黑" pitchFamily="34" charset="-122"/>
                          <a:ea typeface="微软雅黑" pitchFamily="34" charset="-122"/>
                        </a:rPr>
                        <a:t>岁以下儿童中的安全性和有效性尚未建立</a:t>
                      </a:r>
                    </a:p>
                  </a:txBody>
                  <a:tcPr/>
                </a:tc>
                <a:extLst>
                  <a:ext uri="{0D108BD9-81ED-4DB2-BD59-A6C34878D82A}">
                    <a16:rowId xmlns:a16="http://schemas.microsoft.com/office/drawing/2014/main" val="10003"/>
                  </a:ext>
                </a:extLst>
              </a:tr>
              <a:tr h="428628">
                <a:tc>
                  <a:txBody>
                    <a:bodyPr/>
                    <a:lstStyle/>
                    <a:p>
                      <a:pPr>
                        <a:buNone/>
                      </a:pPr>
                      <a:r>
                        <a:rPr lang="zh-CN" altLang="en-US" sz="1600" dirty="0">
                          <a:solidFill>
                            <a:srgbClr val="FF0000"/>
                          </a:solidFill>
                          <a:latin typeface="微软雅黑" pitchFamily="34" charset="-122"/>
                          <a:ea typeface="微软雅黑" pitchFamily="34" charset="-122"/>
                        </a:rPr>
                        <a:t>重组（生物合成）人胰岛素</a:t>
                      </a:r>
                    </a:p>
                  </a:txBody>
                  <a:tcPr/>
                </a:tc>
                <a:tc>
                  <a:txBody>
                    <a:bodyPr/>
                    <a:lstStyle/>
                    <a:p>
                      <a:pPr>
                        <a:buNone/>
                      </a:pPr>
                      <a:r>
                        <a:rPr lang="zh-CN" altLang="en-US" sz="1600" dirty="0">
                          <a:solidFill>
                            <a:srgbClr val="FF0000"/>
                          </a:solidFill>
                          <a:latin typeface="微软雅黑" pitchFamily="34" charset="-122"/>
                          <a:ea typeface="微软雅黑" pitchFamily="34" charset="-122"/>
                        </a:rPr>
                        <a:t>无限制</a:t>
                      </a:r>
                    </a:p>
                  </a:txBody>
                  <a:tcPr/>
                </a:tc>
                <a:extLst>
                  <a:ext uri="{0D108BD9-81ED-4DB2-BD59-A6C34878D82A}">
                    <a16:rowId xmlns:a16="http://schemas.microsoft.com/office/drawing/2014/main" val="10004"/>
                  </a:ext>
                </a:extLst>
              </a:tr>
              <a:tr h="428628">
                <a:tc>
                  <a:txBody>
                    <a:bodyPr/>
                    <a:lstStyle/>
                    <a:p>
                      <a:pPr>
                        <a:buNone/>
                      </a:pPr>
                      <a:r>
                        <a:rPr lang="zh-CN" altLang="en-US" sz="1600">
                          <a:latin typeface="微软雅黑" pitchFamily="34" charset="-122"/>
                          <a:ea typeface="微软雅黑" pitchFamily="34" charset="-122"/>
                        </a:rPr>
                        <a:t>赖脯胰岛素</a:t>
                      </a:r>
                    </a:p>
                  </a:txBody>
                  <a:tcPr/>
                </a:tc>
                <a:tc>
                  <a:txBody>
                    <a:bodyPr/>
                    <a:lstStyle/>
                    <a:p>
                      <a:pPr>
                        <a:buNone/>
                      </a:pPr>
                      <a:r>
                        <a:rPr lang="zh-CN" altLang="en-US" sz="1600" dirty="0">
                          <a:latin typeface="微软雅黑" pitchFamily="34" charset="-122"/>
                          <a:ea typeface="微软雅黑" pitchFamily="34" charset="-122"/>
                        </a:rPr>
                        <a:t>12岁以下儿童的安全性和有效性尚未确定</a:t>
                      </a:r>
                    </a:p>
                  </a:txBody>
                  <a:tcPr/>
                </a:tc>
                <a:extLst>
                  <a:ext uri="{0D108BD9-81ED-4DB2-BD59-A6C34878D82A}">
                    <a16:rowId xmlns:a16="http://schemas.microsoft.com/office/drawing/2014/main" val="10005"/>
                  </a:ext>
                </a:extLst>
              </a:tr>
              <a:tr h="428628">
                <a:tc>
                  <a:txBody>
                    <a:bodyPr/>
                    <a:lstStyle/>
                    <a:p>
                      <a:pPr>
                        <a:buNone/>
                      </a:pPr>
                      <a:r>
                        <a:rPr lang="zh-CN" altLang="en-US" sz="1600">
                          <a:latin typeface="微软雅黑" pitchFamily="34" charset="-122"/>
                          <a:ea typeface="微软雅黑" pitchFamily="34" charset="-122"/>
                        </a:rPr>
                        <a:t>门冬胰岛素</a:t>
                      </a:r>
                    </a:p>
                  </a:txBody>
                  <a:tcPr/>
                </a:tc>
                <a:tc>
                  <a:txBody>
                    <a:bodyPr/>
                    <a:lstStyle/>
                    <a:p>
                      <a:pPr>
                        <a:buNone/>
                      </a:pPr>
                      <a:r>
                        <a:rPr lang="en-US" altLang="zh-CN" sz="1600" dirty="0">
                          <a:latin typeface="微软雅黑" pitchFamily="34" charset="-122"/>
                          <a:ea typeface="微软雅黑" pitchFamily="34" charset="-122"/>
                          <a:sym typeface="+mn-ea"/>
                        </a:rPr>
                        <a:t>6</a:t>
                      </a:r>
                      <a:r>
                        <a:rPr lang="zh-CN" altLang="en-US" sz="1600" dirty="0">
                          <a:latin typeface="微软雅黑" pitchFamily="34" charset="-122"/>
                          <a:ea typeface="微软雅黑" pitchFamily="34" charset="-122"/>
                          <a:sym typeface="+mn-ea"/>
                        </a:rPr>
                        <a:t>岁以上适用</a:t>
                      </a:r>
                      <a:endParaRPr lang="zh-CN" altLang="en-US" sz="1600" dirty="0">
                        <a:latin typeface="微软雅黑" pitchFamily="34" charset="-122"/>
                        <a:ea typeface="微软雅黑" pitchFamily="34" charset="-122"/>
                      </a:endParaRPr>
                    </a:p>
                  </a:txBody>
                  <a:tcPr/>
                </a:tc>
                <a:extLst>
                  <a:ext uri="{0D108BD9-81ED-4DB2-BD59-A6C34878D82A}">
                    <a16:rowId xmlns:a16="http://schemas.microsoft.com/office/drawing/2014/main" val="10006"/>
                  </a:ext>
                </a:extLst>
              </a:tr>
              <a:tr h="428628">
                <a:tc>
                  <a:txBody>
                    <a:bodyPr/>
                    <a:lstStyle/>
                    <a:p>
                      <a:pPr>
                        <a:buNone/>
                      </a:pPr>
                      <a:r>
                        <a:rPr lang="zh-CN" altLang="en-US" sz="1600">
                          <a:latin typeface="微软雅黑" pitchFamily="34" charset="-122"/>
                          <a:ea typeface="微软雅黑" pitchFamily="34" charset="-122"/>
                        </a:rPr>
                        <a:t>谷赖胰岛素</a:t>
                      </a:r>
                    </a:p>
                  </a:txBody>
                  <a:tcPr/>
                </a:tc>
                <a:tc>
                  <a:txBody>
                    <a:bodyPr/>
                    <a:lstStyle/>
                    <a:p>
                      <a:pPr>
                        <a:buNone/>
                      </a:pPr>
                      <a:r>
                        <a:rPr lang="zh-CN" altLang="en-US" sz="1600" dirty="0">
                          <a:latin typeface="微软雅黑" pitchFamily="34" charset="-122"/>
                          <a:ea typeface="微软雅黑" pitchFamily="34" charset="-122"/>
                        </a:rPr>
                        <a:t>儿童患者使用本品的安全性和有效性尚待评估</a:t>
                      </a:r>
                    </a:p>
                  </a:txBody>
                  <a:tcPr/>
                </a:tc>
                <a:extLst>
                  <a:ext uri="{0D108BD9-81ED-4DB2-BD59-A6C34878D82A}">
                    <a16:rowId xmlns:a16="http://schemas.microsoft.com/office/drawing/2014/main" val="10007"/>
                  </a:ext>
                </a:extLst>
              </a:tr>
              <a:tr h="428628">
                <a:tc>
                  <a:txBody>
                    <a:bodyPr/>
                    <a:lstStyle/>
                    <a:p>
                      <a:pPr>
                        <a:buNone/>
                      </a:pPr>
                      <a:r>
                        <a:rPr lang="zh-CN" altLang="en-US" sz="1600" dirty="0">
                          <a:latin typeface="微软雅黑" pitchFamily="34" charset="-122"/>
                          <a:ea typeface="微软雅黑" pitchFamily="34" charset="-122"/>
                        </a:rPr>
                        <a:t>门冬胰岛素</a:t>
                      </a:r>
                      <a:r>
                        <a:rPr lang="en-US" altLang="zh-CN" sz="1600" dirty="0">
                          <a:latin typeface="微软雅黑" pitchFamily="34" charset="-122"/>
                          <a:ea typeface="微软雅黑" pitchFamily="34" charset="-122"/>
                        </a:rPr>
                        <a:t>30</a:t>
                      </a:r>
                    </a:p>
                  </a:txBody>
                  <a:tcPr/>
                </a:tc>
                <a:tc>
                  <a:txBody>
                    <a:bodyPr/>
                    <a:lstStyle/>
                    <a:p>
                      <a:pPr>
                        <a:buNone/>
                      </a:pPr>
                      <a:r>
                        <a:rPr lang="zh-CN" altLang="en-US" sz="1600" dirty="0">
                          <a:latin typeface="微软雅黑" pitchFamily="34" charset="-122"/>
                          <a:ea typeface="微软雅黑" pitchFamily="34" charset="-122"/>
                        </a:rPr>
                        <a:t>10岁及以上的儿童和青少年。6-9岁儿童临床数据有限</a:t>
                      </a:r>
                    </a:p>
                  </a:txBody>
                  <a:tcPr/>
                </a:tc>
                <a:extLst>
                  <a:ext uri="{0D108BD9-81ED-4DB2-BD59-A6C34878D82A}">
                    <a16:rowId xmlns:a16="http://schemas.microsoft.com/office/drawing/2014/main" val="10008"/>
                  </a:ext>
                </a:extLst>
              </a:tr>
              <a:tr h="640080">
                <a:tc>
                  <a:txBody>
                    <a:bodyPr/>
                    <a:lstStyle/>
                    <a:p>
                      <a:pPr>
                        <a:buNone/>
                      </a:pPr>
                      <a:r>
                        <a:rPr lang="zh-CN" altLang="en-US" sz="1600">
                          <a:latin typeface="微软雅黑" pitchFamily="34" charset="-122"/>
                          <a:ea typeface="微软雅黑" pitchFamily="34" charset="-122"/>
                          <a:sym typeface="+mn-ea"/>
                        </a:rPr>
                        <a:t>门冬胰岛素</a:t>
                      </a:r>
                      <a:r>
                        <a:rPr lang="en-US" altLang="zh-CN" sz="1600">
                          <a:latin typeface="微软雅黑" pitchFamily="34" charset="-122"/>
                          <a:ea typeface="微软雅黑" pitchFamily="34" charset="-122"/>
                          <a:sym typeface="+mn-ea"/>
                        </a:rPr>
                        <a:t>50</a:t>
                      </a:r>
                      <a:endParaRPr lang="en-US" altLang="zh-CN" sz="1600">
                        <a:latin typeface="微软雅黑" pitchFamily="34" charset="-122"/>
                        <a:ea typeface="微软雅黑" pitchFamily="34" charset="-122"/>
                      </a:endParaRPr>
                    </a:p>
                  </a:txBody>
                  <a:tcPr/>
                </a:tc>
                <a:tc>
                  <a:txBody>
                    <a:bodyPr/>
                    <a:lstStyle/>
                    <a:p>
                      <a:pPr>
                        <a:buNone/>
                      </a:pPr>
                      <a:r>
                        <a:rPr lang="zh-CN" altLang="en-US" sz="1600" dirty="0">
                          <a:latin typeface="微软雅黑" pitchFamily="34" charset="-122"/>
                          <a:ea typeface="微软雅黑" pitchFamily="34" charset="-122"/>
                        </a:rPr>
                        <a:t>尚未在18岁以下的儿童和青少年中进行研究，安全性和有效性尚未确定</a:t>
                      </a:r>
                    </a:p>
                  </a:txBody>
                  <a:tcPr/>
                </a:tc>
                <a:extLst>
                  <a:ext uri="{0D108BD9-81ED-4DB2-BD59-A6C34878D82A}">
                    <a16:rowId xmlns:a16="http://schemas.microsoft.com/office/drawing/2014/main" val="10009"/>
                  </a:ext>
                </a:extLst>
              </a:tr>
              <a:tr h="640080">
                <a:tc>
                  <a:txBody>
                    <a:bodyPr/>
                    <a:lstStyle/>
                    <a:p>
                      <a:pPr>
                        <a:buNone/>
                      </a:pPr>
                      <a:r>
                        <a:rPr lang="zh-CN" altLang="en-US" sz="1600" dirty="0">
                          <a:latin typeface="微软雅黑" pitchFamily="34" charset="-122"/>
                          <a:ea typeface="微软雅黑" pitchFamily="34" charset="-122"/>
                        </a:rPr>
                        <a:t>赖脯胰岛素</a:t>
                      </a:r>
                      <a:r>
                        <a:rPr lang="en-US" altLang="zh-CN" sz="1600" dirty="0">
                          <a:latin typeface="微软雅黑" pitchFamily="34" charset="-122"/>
                          <a:ea typeface="微软雅黑" pitchFamily="34" charset="-122"/>
                        </a:rPr>
                        <a:t>25/50</a:t>
                      </a:r>
                    </a:p>
                  </a:txBody>
                  <a:tcPr/>
                </a:tc>
                <a:tc>
                  <a:txBody>
                    <a:bodyPr/>
                    <a:lstStyle/>
                    <a:p>
                      <a:pPr>
                        <a:buNone/>
                      </a:pPr>
                      <a:r>
                        <a:rPr lang="zh-CN" altLang="en-US" sz="1600" dirty="0">
                          <a:latin typeface="微软雅黑" pitchFamily="34" charset="-122"/>
                          <a:ea typeface="微软雅黑" pitchFamily="34" charset="-122"/>
                        </a:rPr>
                        <a:t>对于12岁以下儿童使用赖脯胰岛素，仅在与常规胰岛素相比，具有显著益处的情况下方可考虑。</a:t>
                      </a:r>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654032"/>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1981200" y="1428737"/>
            <a:ext cx="8229600"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42</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型糖尿病、高血压</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10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8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p>
          <a:p>
            <a:pPr lvl="1">
              <a:lnSpc>
                <a:spcPts val="2600"/>
              </a:lnSpc>
            </a:pPr>
            <a:r>
              <a:rPr lang="zh-CN" altLang="en-US" sz="2000" dirty="0">
                <a:latin typeface="微软雅黑" panose="020B0503020204020204" pitchFamily="34" charset="-122"/>
                <a:ea typeface="微软雅黑" panose="020B0503020204020204" pitchFamily="34" charset="-122"/>
              </a:rPr>
              <a:t>缬沙坦片  </a:t>
            </a:r>
            <a:r>
              <a:rPr lang="en-US" altLang="zh-CN" sz="2000" dirty="0">
                <a:latin typeface="微软雅黑" panose="020B0503020204020204" pitchFamily="34" charset="-122"/>
                <a:ea typeface="微软雅黑" panose="020B0503020204020204" pitchFamily="34" charset="-122"/>
              </a:rPr>
              <a:t>80mgx28/  80mg </a:t>
            </a:r>
            <a:r>
              <a:rPr lang="en-US" altLang="zh-CN" sz="2000" dirty="0" err="1">
                <a:latin typeface="微软雅黑" panose="020B0503020204020204" pitchFamily="34" charset="-122"/>
                <a:ea typeface="微软雅黑" panose="020B0503020204020204" pitchFamily="34" charset="-122"/>
              </a:rPr>
              <a:t>qd</a:t>
            </a:r>
            <a:endParaRPr lang="en-US" altLang="zh-CN" sz="2000" dirty="0">
              <a:latin typeface="微软雅黑" panose="020B0503020204020204" pitchFamily="34" charset="-122"/>
              <a:ea typeface="微软雅黑" panose="020B0503020204020204" pitchFamily="34" charset="-122"/>
            </a:endParaRPr>
          </a:p>
          <a:p>
            <a:pPr lvl="1">
              <a:lnSpc>
                <a:spcPts val="26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患者，女性，</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4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6 IU</a:t>
            </a:r>
            <a:endParaRPr lang="zh-CN" altLang="en-US" sz="2000" dirty="0">
              <a:latin typeface="微软雅黑" pitchFamily="34" charset="-122"/>
              <a:ea typeface="微软雅黑" pitchFamily="34" charset="-122"/>
            </a:endParaRPr>
          </a:p>
          <a:p>
            <a:pPr>
              <a:lnSpc>
                <a:spcPct val="150000"/>
              </a:lnSpc>
            </a:pPr>
            <a:endParaRPr lang="en-US" altLang="zh-CN" sz="2000" dirty="0">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6" name="爆炸形 1 5"/>
          <p:cNvSpPr/>
          <p:nvPr/>
        </p:nvSpPr>
        <p:spPr>
          <a:xfrm>
            <a:off x="7453322" y="4572008"/>
            <a:ext cx="2857500" cy="2057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b="1" dirty="0">
                <a:solidFill>
                  <a:srgbClr val="C00000"/>
                </a:solidFill>
                <a:latin typeface="微软雅黑" pitchFamily="34" charset="-122"/>
                <a:ea typeface="微软雅黑" pitchFamily="34" charset="-122"/>
              </a:rPr>
              <a:t>  </a:t>
            </a:r>
            <a:r>
              <a:rPr lang="zh-CN" altLang="en-US" sz="2400" b="1" dirty="0">
                <a:solidFill>
                  <a:srgbClr val="C00000"/>
                </a:solidFill>
                <a:latin typeface="微软雅黑" pitchFamily="34" charset="-122"/>
                <a:ea typeface="微软雅黑" pitchFamily="34" charset="-122"/>
              </a:rPr>
              <a:t>问题处方</a:t>
            </a:r>
          </a:p>
        </p:txBody>
      </p:sp>
      <p:sp>
        <p:nvSpPr>
          <p:cNvPr id="7" name="椭圆 6"/>
          <p:cNvSpPr/>
          <p:nvPr/>
        </p:nvSpPr>
        <p:spPr>
          <a:xfrm>
            <a:off x="2809852" y="2500306"/>
            <a:ext cx="250033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452662" y="4286256"/>
            <a:ext cx="2071702" cy="12144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2238348" y="1428737"/>
            <a:ext cx="7972452"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22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26 IU</a:t>
            </a:r>
          </a:p>
          <a:p>
            <a:pPr lvl="1">
              <a:lnSpc>
                <a:spcPct val="150000"/>
              </a:lnSpc>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二甲双胍</a:t>
            </a:r>
            <a:r>
              <a:rPr lang="en-US" altLang="zh-CN" sz="2000" dirty="0">
                <a:latin typeface="微软雅黑" panose="020B0503020204020204" pitchFamily="34" charset="-122"/>
                <a:ea typeface="微软雅黑" panose="020B0503020204020204" pitchFamily="34" charset="-122"/>
              </a:rPr>
              <a:t>500mgx100/500mg </a:t>
            </a:r>
            <a:r>
              <a:rPr lang="en-US" altLang="zh-CN" sz="2000" dirty="0" err="1">
                <a:latin typeface="微软雅黑" panose="020B0503020204020204" pitchFamily="34" charset="-122"/>
                <a:ea typeface="微软雅黑" panose="020B0503020204020204" pitchFamily="34" charset="-122"/>
              </a:rPr>
              <a:t>tid</a:t>
            </a:r>
            <a:endParaRPr lang="en-US" altLang="zh-CN" sz="2000" dirty="0">
              <a:latin typeface="微软雅黑" panose="020B0503020204020204" pitchFamily="34" charset="-122"/>
              <a:ea typeface="微软雅黑" panose="020B0503020204020204" pitchFamily="34" charset="-122"/>
            </a:endParaRPr>
          </a:p>
          <a:p>
            <a:pPr>
              <a:lnSpc>
                <a:spcPct val="150000"/>
              </a:lnSpc>
              <a:buNone/>
            </a:pPr>
            <a:r>
              <a:rPr lang="zh-CN" altLang="en-US" sz="2400" dirty="0">
                <a:latin typeface="微软雅黑" panose="020B0503020204020204" pitchFamily="34" charset="-122"/>
                <a:ea typeface="微软雅黑" panose="020B0503020204020204" pitchFamily="34" charset="-122"/>
              </a:rPr>
              <a:t>用药指导</a:t>
            </a:r>
            <a:r>
              <a:rPr lang="en-US" altLang="zh-CN" sz="2400" dirty="0">
                <a:latin typeface="微软雅黑" panose="020B0503020204020204" pitchFamily="34" charset="-122"/>
                <a:ea typeface="微软雅黑" panose="020B0503020204020204" pitchFamily="34" charset="-122"/>
              </a:rPr>
              <a:t>:</a:t>
            </a:r>
          </a:p>
          <a:p>
            <a:pPr>
              <a:lnSpc>
                <a:spcPts val="3000"/>
              </a:lnSpc>
              <a:buNone/>
            </a:pPr>
            <a:r>
              <a:rPr lang="zh-CN" altLang="en-US" sz="2000" dirty="0">
                <a:latin typeface="微软雅黑" panose="020B0503020204020204" pitchFamily="34" charset="-122"/>
                <a:ea typeface="微软雅黑" panose="020B0503020204020204" pitchFamily="34" charset="-122"/>
              </a:rPr>
              <a:t>    用前摇匀</a:t>
            </a:r>
            <a:endParaRPr lang="en-US" altLang="zh-CN" sz="2000" dirty="0">
              <a:latin typeface="微软雅黑" panose="020B0503020204020204" pitchFamily="34" charset="-122"/>
              <a:ea typeface="微软雅黑" panose="020B0503020204020204" pitchFamily="34" charset="-122"/>
            </a:endParaRPr>
          </a:p>
          <a:p>
            <a:pPr>
              <a:lnSpc>
                <a:spcPts val="3000"/>
              </a:lnSpc>
              <a:buNone/>
            </a:pPr>
            <a:r>
              <a:rPr lang="zh-CN" altLang="en-US" sz="2000" dirty="0">
                <a:latin typeface="微软雅黑" panose="020B0503020204020204" pitchFamily="34" charset="-122"/>
                <a:ea typeface="微软雅黑" panose="020B0503020204020204" pitchFamily="34" charset="-122"/>
              </a:rPr>
              <a:t>    餐前</a:t>
            </a:r>
            <a:r>
              <a:rPr lang="en-US" altLang="zh-CN" sz="2000" dirty="0">
                <a:latin typeface="微软雅黑" panose="020B0503020204020204" pitchFamily="34" charset="-122"/>
                <a:ea typeface="微软雅黑" panose="020B0503020204020204" pitchFamily="34" charset="-122"/>
              </a:rPr>
              <a:t>30</a:t>
            </a:r>
            <a:r>
              <a:rPr lang="zh-CN" altLang="en-US" sz="2000" dirty="0">
                <a:latin typeface="微软雅黑" panose="020B0503020204020204" pitchFamily="34" charset="-122"/>
                <a:ea typeface="微软雅黑" panose="020B0503020204020204" pitchFamily="34" charset="-122"/>
              </a:rPr>
              <a:t>分钟注射</a:t>
            </a:r>
            <a:endParaRPr lang="en-US" altLang="zh-CN" sz="2000" dirty="0">
              <a:latin typeface="微软雅黑" panose="020B0503020204020204" pitchFamily="34" charset="-122"/>
              <a:ea typeface="微软雅黑" panose="020B0503020204020204" pitchFamily="34" charset="-122"/>
            </a:endParaRPr>
          </a:p>
          <a:p>
            <a:pPr>
              <a:lnSpc>
                <a:spcPts val="3000"/>
              </a:lnSpc>
              <a:buNone/>
            </a:pPr>
            <a:r>
              <a:rPr lang="en-US" altLang="zh-CN" sz="2000" dirty="0">
                <a:latin typeface="微软雅黑" panose="020B0503020204020204" pitchFamily="34" charset="-122"/>
                <a:ea typeface="微软雅黑" panose="020B0503020204020204" pitchFamily="34" charset="-122"/>
              </a:rPr>
              <a:t>     2-8 °</a:t>
            </a:r>
            <a:r>
              <a:rPr lang="zh-CN" altLang="en-US" sz="2000" dirty="0">
                <a:latin typeface="微软雅黑" panose="020B0503020204020204" pitchFamily="34" charset="-122"/>
                <a:ea typeface="微软雅黑" panose="020B0503020204020204" pitchFamily="34" charset="-122"/>
              </a:rPr>
              <a:t>冷藏保存</a:t>
            </a: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2000" dirty="0">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 calcmode="lin" valueType="num">
                                      <p:cBhvr additive="base">
                                        <p:cTn id="7" dur="500" fill="hold"/>
                                        <p:tgtEl>
                                          <p:spTgt spid="3174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174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anim calcmode="lin" valueType="num">
                                      <p:cBhvr additive="base">
                                        <p:cTn id="11" dur="500" fill="hold"/>
                                        <p:tgtEl>
                                          <p:spTgt spid="3174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74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anim calcmode="lin" valueType="num">
                                      <p:cBhvr additive="base">
                                        <p:cTn id="15" dur="500" fill="hold"/>
                                        <p:tgtEl>
                                          <p:spTgt spid="3174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74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anim calcmode="lin" valueType="num">
                                      <p:cBhvr additive="base">
                                        <p:cTn id="19" dur="500" fill="hold"/>
                                        <p:tgtEl>
                                          <p:spTgt spid="3174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7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746">
                                            <p:txEl>
                                              <p:pRg st="4" end="4"/>
                                            </p:txEl>
                                          </p:spTgt>
                                        </p:tgtEl>
                                        <p:attrNameLst>
                                          <p:attrName>style.visibility</p:attrName>
                                        </p:attrNameLst>
                                      </p:cBhvr>
                                      <p:to>
                                        <p:strVal val="visible"/>
                                      </p:to>
                                    </p:set>
                                    <p:anim calcmode="lin" valueType="num">
                                      <p:cBhvr additive="base">
                                        <p:cTn id="25" dur="500" fill="hold"/>
                                        <p:tgtEl>
                                          <p:spTgt spid="31746">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17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1746">
                                            <p:txEl>
                                              <p:pRg st="5" end="5"/>
                                            </p:txEl>
                                          </p:spTgt>
                                        </p:tgtEl>
                                        <p:attrNameLst>
                                          <p:attrName>style.visibility</p:attrName>
                                        </p:attrNameLst>
                                      </p:cBhvr>
                                      <p:to>
                                        <p:strVal val="visible"/>
                                      </p:to>
                                    </p:set>
                                    <p:anim calcmode="lin" valueType="num">
                                      <p:cBhvr additive="base">
                                        <p:cTn id="31" dur="500" fill="hold"/>
                                        <p:tgtEl>
                                          <p:spTgt spid="31746">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17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46">
                                            <p:txEl>
                                              <p:pRg st="6" end="6"/>
                                            </p:txEl>
                                          </p:spTgt>
                                        </p:tgtEl>
                                        <p:attrNameLst>
                                          <p:attrName>style.visibility</p:attrName>
                                        </p:attrNameLst>
                                      </p:cBhvr>
                                      <p:to>
                                        <p:strVal val="visible"/>
                                      </p:to>
                                    </p:set>
                                    <p:anim calcmode="lin" valueType="num">
                                      <p:cBhvr additive="base">
                                        <p:cTn id="37" dur="500" fill="hold"/>
                                        <p:tgtEl>
                                          <p:spTgt spid="3174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17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1746">
                                            <p:txEl>
                                              <p:pRg st="7" end="7"/>
                                            </p:txEl>
                                          </p:spTgt>
                                        </p:tgtEl>
                                        <p:attrNameLst>
                                          <p:attrName>style.visibility</p:attrName>
                                        </p:attrNameLst>
                                      </p:cBhvr>
                                      <p:to>
                                        <p:strVal val="visible"/>
                                      </p:to>
                                    </p:set>
                                    <p:anim calcmode="lin" valueType="num">
                                      <p:cBhvr additive="base">
                                        <p:cTn id="43" dur="500" fill="hold"/>
                                        <p:tgtEl>
                                          <p:spTgt spid="31746">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174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a:xfrm>
            <a:off x="2381250" y="274639"/>
            <a:ext cx="7829550" cy="796925"/>
          </a:xfrm>
          <a:ln/>
        </p:spPr>
        <p:txBody>
          <a:bodyPr vert="horz" wrap="square" lIns="91440" tIns="45720" rIns="91440" bIns="45720" rtlCol="0" anchor="ctr">
            <a:normAutofit/>
          </a:bodyPr>
          <a:lstStyle/>
          <a:p>
            <a:pPr algn="l"/>
            <a:r>
              <a:rPr lang="zh-CN" altLang="en-US" sz="3200" b="1" dirty="0">
                <a:latin typeface="微软雅黑" panose="020B0503020204020204" pitchFamily="34" charset="-122"/>
                <a:ea typeface="微软雅黑" panose="020B0503020204020204" pitchFamily="34" charset="-122"/>
              </a:rPr>
              <a:t>处方</a:t>
            </a:r>
            <a:r>
              <a:rPr lang="en-US" altLang="zh-CN" sz="3200" b="1" dirty="0">
                <a:latin typeface="微软雅黑" panose="020B0503020204020204" pitchFamily="34" charset="-122"/>
                <a:ea typeface="微软雅黑" panose="020B0503020204020204" pitchFamily="34" charset="-122"/>
              </a:rPr>
              <a:t>—</a:t>
            </a:r>
            <a:r>
              <a:rPr lang="zh-CN" altLang="en-US" sz="3200" b="1" dirty="0">
                <a:latin typeface="微软雅黑" panose="020B0503020204020204" pitchFamily="34" charset="-122"/>
                <a:ea typeface="微软雅黑" panose="020B0503020204020204" pitchFamily="34" charset="-122"/>
              </a:rPr>
              <a:t>胰岛素</a:t>
            </a:r>
          </a:p>
        </p:txBody>
      </p:sp>
      <p:sp>
        <p:nvSpPr>
          <p:cNvPr id="31746" name="内容占位符 2"/>
          <p:cNvSpPr>
            <a:spLocks noGrp="1"/>
          </p:cNvSpPr>
          <p:nvPr>
            <p:ph idx="1"/>
          </p:nvPr>
        </p:nvSpPr>
        <p:spPr>
          <a:xfrm>
            <a:off x="2279576" y="1428737"/>
            <a:ext cx="7931224" cy="4697427"/>
          </a:xfrm>
          <a:ln/>
        </p:spPr>
        <p:txBody>
          <a:bodyPr vert="horz" wrap="square" lIns="91440" tIns="45720" rIns="91440" bIns="45720" rtlCol="0" anchor="t">
            <a:normAutofit/>
          </a:bodyPr>
          <a:lstStyle/>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患者，男性，</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诊断：</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型糖尿病</a:t>
            </a:r>
            <a:endParaRPr lang="en-US" altLang="zh-CN" sz="2000" dirty="0">
              <a:latin typeface="微软雅黑" panose="020B0503020204020204" pitchFamily="34" charset="-122"/>
              <a:ea typeface="微软雅黑" panose="020B0503020204020204" pitchFamily="34" charset="-122"/>
            </a:endParaRPr>
          </a:p>
          <a:p>
            <a:pPr lvl="1">
              <a:lnSpc>
                <a:spcPct val="150000"/>
              </a:lnSpc>
            </a:pPr>
            <a:r>
              <a:rPr lang="zh-CN" altLang="en-US" sz="2000" dirty="0">
                <a:latin typeface="微软雅黑" panose="020B0503020204020204" pitchFamily="34" charset="-122"/>
                <a:ea typeface="微软雅黑" panose="020B0503020204020204" pitchFamily="34" charset="-122"/>
              </a:rPr>
              <a:t>精蛋白生物合成人胰岛素注射液（预混</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a:t>
            </a:r>
          </a:p>
          <a:p>
            <a:pPr lvl="1">
              <a:lnSpc>
                <a:spcPct val="150000"/>
              </a:lnSpc>
              <a:buNone/>
            </a:pPr>
            <a:r>
              <a:rPr lang="en-US" altLang="zh-CN" sz="2000" dirty="0">
                <a:latin typeface="微软雅黑" panose="020B0503020204020204" pitchFamily="34" charset="-122"/>
                <a:ea typeface="微软雅黑" panose="020B0503020204020204" pitchFamily="34" charset="-122"/>
              </a:rPr>
              <a:t>     22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26 IU</a:t>
            </a:r>
          </a:p>
          <a:p>
            <a:pPr lvl="1">
              <a:lnSpc>
                <a:spcPct val="150000"/>
              </a:lnSpc>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二甲双胍</a:t>
            </a:r>
            <a:r>
              <a:rPr lang="en-US" altLang="zh-CN" sz="2000" dirty="0">
                <a:latin typeface="微软雅黑" panose="020B0503020204020204" pitchFamily="34" charset="-122"/>
                <a:ea typeface="微软雅黑" panose="020B0503020204020204" pitchFamily="34" charset="-122"/>
              </a:rPr>
              <a:t>500mgx100/500mg </a:t>
            </a:r>
            <a:r>
              <a:rPr lang="en-US" altLang="zh-CN" sz="2000" dirty="0" err="1">
                <a:latin typeface="微软雅黑" panose="020B0503020204020204" pitchFamily="34" charset="-122"/>
                <a:ea typeface="微软雅黑" panose="020B0503020204020204" pitchFamily="34" charset="-122"/>
              </a:rPr>
              <a:t>tid</a:t>
            </a:r>
            <a:endParaRPr lang="en-US" altLang="zh-CN" sz="2000" dirty="0">
              <a:latin typeface="微软雅黑" panose="020B0503020204020204" pitchFamily="34" charset="-122"/>
              <a:ea typeface="微软雅黑" panose="020B0503020204020204" pitchFamily="34" charset="-122"/>
            </a:endParaRPr>
          </a:p>
          <a:p>
            <a:pPr>
              <a:lnSpc>
                <a:spcPct val="150000"/>
              </a:lnSpc>
              <a:buNone/>
            </a:pPr>
            <a:r>
              <a:rPr lang="zh-CN" altLang="en-US" sz="2400" dirty="0">
                <a:latin typeface="微软雅黑" panose="020B0503020204020204" pitchFamily="34" charset="-122"/>
                <a:ea typeface="微软雅黑" panose="020B0503020204020204" pitchFamily="34" charset="-122"/>
              </a:rPr>
              <a:t>改为：</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处方</a:t>
            </a:r>
            <a:r>
              <a:rPr lang="en-US" altLang="zh-CN" sz="2000" dirty="0">
                <a:latin typeface="微软雅黑" panose="020B0503020204020204" pitchFamily="34" charset="-122"/>
                <a:ea typeface="微软雅黑" panose="020B0503020204020204" pitchFamily="34" charset="-122"/>
              </a:rPr>
              <a:t>4</a:t>
            </a:r>
          </a:p>
          <a:p>
            <a:pPr lvl="1">
              <a:lnSpc>
                <a:spcPct val="150000"/>
              </a:lnSpc>
            </a:pPr>
            <a:r>
              <a:rPr lang="zh-CN" altLang="en-US" sz="2000" dirty="0">
                <a:latin typeface="微软雅黑" panose="020B0503020204020204" pitchFamily="34" charset="-122"/>
                <a:ea typeface="微软雅黑" panose="020B0503020204020204" pitchFamily="34" charset="-122"/>
              </a:rPr>
              <a:t>门冬胰岛素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16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12 IU</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 18 IU</a:t>
            </a:r>
          </a:p>
          <a:p>
            <a:pPr lvl="1">
              <a:lnSpc>
                <a:spcPct val="150000"/>
              </a:lnSpc>
            </a:pPr>
            <a:r>
              <a:rPr lang="zh-CN" altLang="en-US" sz="2000" dirty="0">
                <a:latin typeface="微软雅黑" pitchFamily="34" charset="-122"/>
                <a:ea typeface="微软雅黑" pitchFamily="34" charset="-122"/>
              </a:rPr>
              <a:t>地特胰岛素  </a:t>
            </a:r>
            <a:r>
              <a:rPr lang="en-US" altLang="zh-CN" sz="2000" dirty="0">
                <a:latin typeface="微软雅黑" panose="020B0503020204020204" pitchFamily="34" charset="-122"/>
                <a:ea typeface="微软雅黑" panose="020B0503020204020204" pitchFamily="34" charset="-122"/>
              </a:rPr>
              <a:t>300IUx1</a:t>
            </a:r>
            <a:r>
              <a:rPr lang="zh-CN" altLang="en-US" sz="2000" dirty="0">
                <a:latin typeface="微软雅黑" panose="020B0503020204020204" pitchFamily="34" charset="-122"/>
                <a:ea typeface="微软雅黑" panose="020B0503020204020204" pitchFamily="34" charset="-122"/>
              </a:rPr>
              <a:t>支</a:t>
            </a:r>
            <a:r>
              <a:rPr lang="en-US" altLang="zh-CN" sz="2000" dirty="0">
                <a:latin typeface="微软雅黑" panose="020B0503020204020204" pitchFamily="34" charset="-122"/>
                <a:ea typeface="微软雅黑" panose="020B0503020204020204" pitchFamily="34" charset="-122"/>
              </a:rPr>
              <a:t>/ 10IU</a:t>
            </a:r>
            <a:endParaRPr lang="zh-CN" altLang="en-US" sz="2000" dirty="0">
              <a:latin typeface="微软雅黑" pitchFamily="34" charset="-122"/>
              <a:ea typeface="微软雅黑"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pPr lvl="1">
              <a:lnSpc>
                <a:spcPct val="150000"/>
              </a:lnSpc>
            </a:pPr>
            <a:endParaRPr lang="en-US" altLang="zh-CN" sz="2000" dirty="0">
              <a:solidFill>
                <a:schemeClr val="bg1"/>
              </a:solidFill>
              <a:latin typeface="微软雅黑" panose="020B0503020204020204" pitchFamily="34" charset="-122"/>
              <a:ea typeface="微软雅黑" panose="020B0503020204020204" pitchFamily="34" charset="-122"/>
            </a:endParaRPr>
          </a:p>
          <a:p>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
          <p:cNvSpPr>
            <a:spLocks noGrp="1"/>
          </p:cNvSpPr>
          <p:nvPr>
            <p:ph type="title"/>
          </p:nvPr>
        </p:nvSpPr>
        <p:spPr>
          <a:xfrm>
            <a:off x="2309786" y="274639"/>
            <a:ext cx="7901014" cy="796925"/>
          </a:xfrm>
          <a:ln/>
        </p:spPr>
        <p:txBody>
          <a:bodyPr vert="horz" wrap="square" lIns="91440" tIns="45720" rIns="91440" bIns="45720" rtlCol="0" anchor="ctr">
            <a:normAutofit/>
          </a:bodyPr>
          <a:lstStyle/>
          <a:p>
            <a:r>
              <a:rPr lang="zh-CN" altLang="en-US" sz="3200" b="1" dirty="0">
                <a:latin typeface="微软雅黑" pitchFamily="34" charset="-122"/>
                <a:ea typeface="微软雅黑" pitchFamily="34" charset="-122"/>
              </a:rPr>
              <a:t>患者用药教育要点</a:t>
            </a:r>
          </a:p>
        </p:txBody>
      </p:sp>
      <p:sp>
        <p:nvSpPr>
          <p:cNvPr id="11266" name="内容占位符 2"/>
          <p:cNvSpPr>
            <a:spLocks noGrp="1"/>
          </p:cNvSpPr>
          <p:nvPr>
            <p:ph idx="1"/>
          </p:nvPr>
        </p:nvSpPr>
        <p:spPr>
          <a:xfrm>
            <a:off x="2452662" y="1214423"/>
            <a:ext cx="7858150" cy="4911741"/>
          </a:xfrm>
          <a:ln/>
        </p:spPr>
        <p:txBody>
          <a:bodyPr vert="horz" wrap="square" lIns="91440" tIns="45720" rIns="91440" bIns="45720" rtlCol="0" anchor="t">
            <a:noAutofit/>
          </a:bodyPr>
          <a:lstStyle/>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关注患者用药依从性</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用什么</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为什么用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怎样用</a:t>
            </a:r>
            <a:endParaRPr lang="en-US" altLang="zh-CN" sz="2000" dirty="0">
              <a:latin typeface="微软雅黑" pitchFamily="34" charset="-122"/>
              <a:ea typeface="微软雅黑" pitchFamily="34" charset="-122"/>
            </a:endParaRPr>
          </a:p>
          <a:p>
            <a:pPr lvl="2">
              <a:lnSpc>
                <a:spcPct val="100000"/>
              </a:lnSpc>
              <a:spcBef>
                <a:spcPts val="0"/>
              </a:spcBef>
            </a:pPr>
            <a:r>
              <a:rPr lang="zh-CN" altLang="en-US" dirty="0">
                <a:latin typeface="微软雅黑" pitchFamily="34" charset="-122"/>
                <a:ea typeface="微软雅黑" pitchFamily="34" charset="-122"/>
              </a:rPr>
              <a:t>用药时间与频次</a:t>
            </a:r>
          </a:p>
          <a:p>
            <a:pPr lvl="2">
              <a:lnSpc>
                <a:spcPct val="100000"/>
              </a:lnSpc>
              <a:spcBef>
                <a:spcPts val="0"/>
              </a:spcBef>
            </a:pPr>
            <a:r>
              <a:rPr lang="zh-CN" altLang="en-US" dirty="0">
                <a:latin typeface="微软雅黑" pitchFamily="34" charset="-122"/>
                <a:ea typeface="微软雅黑" pitchFamily="34" charset="-122"/>
              </a:rPr>
              <a:t>用药的剂量</a:t>
            </a:r>
          </a:p>
          <a:p>
            <a:pPr lvl="2">
              <a:lnSpc>
                <a:spcPct val="100000"/>
              </a:lnSpc>
              <a:spcBef>
                <a:spcPts val="0"/>
              </a:spcBef>
            </a:pPr>
            <a:r>
              <a:rPr lang="zh-CN" altLang="en-US" dirty="0">
                <a:latin typeface="微软雅黑" pitchFamily="34" charset="-122"/>
                <a:ea typeface="微软雅黑" pitchFamily="34" charset="-122"/>
              </a:rPr>
              <a:t>不同药物给药间隔</a:t>
            </a:r>
          </a:p>
          <a:p>
            <a:pPr lvl="2">
              <a:lnSpc>
                <a:spcPct val="100000"/>
              </a:lnSpc>
              <a:spcBef>
                <a:spcPts val="0"/>
              </a:spcBef>
            </a:pPr>
            <a:r>
              <a:rPr lang="zh-CN" altLang="en-US" dirty="0">
                <a:latin typeface="微软雅黑" pitchFamily="34" charset="-122"/>
                <a:ea typeface="微软雅黑" pitchFamily="34" charset="-122"/>
              </a:rPr>
              <a:t>特殊剂型药品使用</a:t>
            </a:r>
            <a:endParaRPr lang="en-US" altLang="zh-CN"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漏服了怎么办</a:t>
            </a: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关注患者用药安全性</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常见药品不良反应</a:t>
            </a: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关注药物相互作用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药物</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药物相互作用</a:t>
            </a:r>
            <a:endParaRPr lang="en-US" altLang="zh-CN" sz="2000" dirty="0">
              <a:latin typeface="微软雅黑" pitchFamily="34" charset="-122"/>
              <a:ea typeface="微软雅黑" pitchFamily="34" charset="-122"/>
            </a:endParaRPr>
          </a:p>
          <a:p>
            <a:pPr lvl="1">
              <a:lnSpc>
                <a:spcPct val="100000"/>
              </a:lnSpc>
              <a:spcBef>
                <a:spcPts val="0"/>
              </a:spcBef>
              <a:buFont typeface="Wingdings" pitchFamily="2" charset="2"/>
              <a:buChar char="Ø"/>
            </a:pPr>
            <a:r>
              <a:rPr lang="zh-CN" altLang="en-US" sz="2000" dirty="0">
                <a:latin typeface="微软雅黑" pitchFamily="34" charset="-122"/>
                <a:ea typeface="微软雅黑" pitchFamily="34" charset="-122"/>
              </a:rPr>
              <a:t>药物</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食物相互作用</a:t>
            </a:r>
            <a:endParaRPr lang="en-US" altLang="zh-CN" sz="2000" dirty="0">
              <a:latin typeface="微软雅黑" pitchFamily="34" charset="-122"/>
              <a:ea typeface="微软雅黑" pitchFamily="34" charset="-122"/>
            </a:endParaRPr>
          </a:p>
          <a:p>
            <a:pPr>
              <a:lnSpc>
                <a:spcPct val="100000"/>
              </a:lnSpc>
              <a:spcBef>
                <a:spcPts val="0"/>
              </a:spcBef>
              <a:buFont typeface="Wingdings" pitchFamily="2" charset="2"/>
              <a:buChar char="n"/>
            </a:pPr>
            <a:r>
              <a:rPr lang="zh-CN" altLang="en-US" sz="2000" dirty="0">
                <a:latin typeface="微软雅黑" pitchFamily="34" charset="-122"/>
                <a:ea typeface="微软雅黑" pitchFamily="34" charset="-122"/>
              </a:rPr>
              <a:t> 联合用药：</a:t>
            </a:r>
            <a:endParaRPr lang="en-US" altLang="zh-CN" sz="2000" dirty="0">
              <a:latin typeface="微软雅黑" pitchFamily="34" charset="-122"/>
              <a:ea typeface="微软雅黑" pitchFamily="34" charset="-122"/>
            </a:endParaRPr>
          </a:p>
          <a:p>
            <a:pPr lvl="1">
              <a:lnSpc>
                <a:spcPct val="100000"/>
              </a:lnSpc>
              <a:spcBef>
                <a:spcPts val="0"/>
              </a:spcBef>
            </a:pP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nvGrpSpPr>
          <p:cNvPr id="8" name="组合 2"/>
          <p:cNvGrpSpPr>
            <a:grpSpLocks/>
          </p:cNvGrpSpPr>
          <p:nvPr/>
        </p:nvGrpSpPr>
        <p:grpSpPr bwMode="auto">
          <a:xfrm>
            <a:off x="8239140" y="3857628"/>
            <a:ext cx="1352550" cy="2520950"/>
            <a:chOff x="0" y="0"/>
            <a:chExt cx="1352550" cy="2592388"/>
          </a:xfrm>
        </p:grpSpPr>
        <p:pic>
          <p:nvPicPr>
            <p:cNvPr id="9" name="Picture 7" descr="11副本"/>
            <p:cNvPicPr>
              <a:picLocks noChangeAspect="1" noChangeArrowheads="1"/>
            </p:cNvPicPr>
            <p:nvPr/>
          </p:nvPicPr>
          <p:blipFill>
            <a:blip r:embed="rId2"/>
            <a:srcRect/>
            <a:stretch>
              <a:fillRect/>
            </a:stretch>
          </p:blipFill>
          <p:spPr bwMode="auto">
            <a:xfrm>
              <a:off x="0" y="0"/>
              <a:ext cx="1352550" cy="2592388"/>
            </a:xfrm>
            <a:prstGeom prst="rect">
              <a:avLst/>
            </a:prstGeom>
            <a:noFill/>
            <a:ln w="9525">
              <a:noFill/>
              <a:miter lim="800000"/>
              <a:headEnd/>
              <a:tailEnd/>
            </a:ln>
          </p:spPr>
        </p:pic>
        <p:sp>
          <p:nvSpPr>
            <p:cNvPr id="10" name="圆角矩形 1"/>
            <p:cNvSpPr>
              <a:spLocks noChangeArrowheads="1"/>
            </p:cNvSpPr>
            <p:nvPr/>
          </p:nvSpPr>
          <p:spPr bwMode="auto">
            <a:xfrm>
              <a:off x="676275" y="0"/>
              <a:ext cx="222250" cy="275890"/>
            </a:xfrm>
            <a:prstGeom prst="roundRect">
              <a:avLst>
                <a:gd name="adj" fmla="val 16667"/>
              </a:avLst>
            </a:prstGeom>
            <a:solidFill>
              <a:schemeClr val="bg1"/>
            </a:solidFill>
            <a:ln w="9525">
              <a:noFill/>
              <a:round/>
              <a:headEnd/>
              <a:tailEnd/>
            </a:ln>
          </p:spPr>
          <p:txBody>
            <a:bodyPr anchor="ctr"/>
            <a:lstStyle/>
            <a:p>
              <a:pPr algn="ctr"/>
              <a:endParaRPr lang="zh-CN" altLang="en-US"/>
            </a:p>
          </p:txBody>
        </p:sp>
      </p:grpSp>
    </p:spTree>
    <p:extLst>
      <p:ext uri="{BB962C8B-B14F-4D97-AF65-F5344CB8AC3E}">
        <p14:creationId xmlns:p14="http://schemas.microsoft.com/office/powerpoint/2010/main" val="778752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240586" y="3259136"/>
            <a:ext cx="3256020" cy="1244956"/>
          </a:xfrm>
          <a:prstGeom prst="rect">
            <a:avLst/>
          </a:prstGeom>
        </p:spPr>
        <p:txBody>
          <a:bodyPr wrap="none">
            <a:spAutoFit/>
          </a:bodyPr>
          <a:lstStyle/>
          <a:p>
            <a:pPr>
              <a:defRPr/>
            </a:pPr>
            <a:r>
              <a:rPr lang="en-US" altLang="zh-CN" sz="7490" b="1" dirty="0">
                <a:ln w="12700">
                  <a:solidFill>
                    <a:schemeClr val="tx2">
                      <a:satMod val="155000"/>
                    </a:schemeClr>
                  </a:solidFill>
                  <a:prstDash val="solid"/>
                </a:ln>
                <a:solidFill>
                  <a:srgbClr val="085C3B"/>
                </a:solidFill>
                <a:effectLst>
                  <a:outerShdw blurRad="41275" dist="20320" dir="1800000" algn="tl" rotWithShape="0">
                    <a:srgbClr val="000000">
                      <a:alpha val="40000"/>
                    </a:srgbClr>
                  </a:outerShdw>
                </a:effectLst>
                <a:sym typeface="+mn-ea"/>
              </a:rPr>
              <a:t>Thanks</a:t>
            </a:r>
            <a:endParaRPr lang="zh-CN" altLang="en-US" sz="7490" b="1" dirty="0">
              <a:ln w="12700">
                <a:solidFill>
                  <a:schemeClr val="tx2">
                    <a:satMod val="155000"/>
                  </a:schemeClr>
                </a:solidFill>
                <a:prstDash val="solid"/>
              </a:ln>
              <a:solidFill>
                <a:srgbClr val="085C3B"/>
              </a:solidFill>
              <a:effectLst>
                <a:outerShdw blurRad="41275" dist="20320" dir="1800000" algn="tl" rotWithShape="0">
                  <a:srgbClr val="000000">
                    <a:alpha val="40000"/>
                  </a:srgbClr>
                </a:outerShdw>
              </a:effectLst>
              <a:sym typeface="+mn-ea"/>
            </a:endParaRPr>
          </a:p>
        </p:txBody>
      </p:sp>
      <p:sp>
        <p:nvSpPr>
          <p:cNvPr id="4" name="TextBox 3"/>
          <p:cNvSpPr txBox="1"/>
          <p:nvPr/>
        </p:nvSpPr>
        <p:spPr>
          <a:xfrm>
            <a:off x="8531225" y="5973764"/>
            <a:ext cx="1714500" cy="309563"/>
          </a:xfrm>
          <a:prstGeom prst="rect">
            <a:avLst/>
          </a:prstGeom>
          <a:noFill/>
        </p:spPr>
        <p:txBody>
          <a:bodyPr>
            <a:spAutoFit/>
          </a:bodyPr>
          <a:lstStyle/>
          <a:p>
            <a:pPr algn="r">
              <a:defRPr/>
            </a:pPr>
            <a:r>
              <a:rPr lang="en-US" altLang="zh-CN" sz="1410" dirty="0">
                <a:solidFill>
                  <a:srgbClr val="005C3D"/>
                </a:solidFill>
                <a:latin typeface="Myriad Pro" pitchFamily="34" charset="0"/>
                <a:sym typeface="+mn-ea"/>
              </a:rPr>
              <a:t>www.pumch.cn</a:t>
            </a:r>
            <a:endParaRPr lang="zh-CN" altLang="en-US" sz="1410" dirty="0">
              <a:solidFill>
                <a:srgbClr val="005C3D"/>
              </a:solidFill>
              <a:latin typeface="Myriad Pro" pitchFamily="34" charset="0"/>
              <a:sym typeface="+mn-ea"/>
            </a:endParaRPr>
          </a:p>
        </p:txBody>
      </p:sp>
      <p:sp>
        <p:nvSpPr>
          <p:cNvPr id="7" name="TextBox 6"/>
          <p:cNvSpPr txBox="1"/>
          <p:nvPr/>
        </p:nvSpPr>
        <p:spPr>
          <a:xfrm>
            <a:off x="5884864" y="4503738"/>
            <a:ext cx="4360863" cy="515938"/>
          </a:xfrm>
          <a:prstGeom prst="rect">
            <a:avLst/>
          </a:prstGeom>
          <a:noFill/>
        </p:spPr>
        <p:txBody>
          <a:bodyPr>
            <a:spAutoFit/>
          </a:bodyPr>
          <a:lstStyle/>
          <a:p>
            <a:pPr algn="r">
              <a:lnSpc>
                <a:spcPts val="1080"/>
              </a:lnSpc>
              <a:defRPr/>
            </a:pPr>
            <a:r>
              <a:rPr lang="en-US" altLang="zh-CN" sz="1400" dirty="0">
                <a:solidFill>
                  <a:schemeClr val="tx1">
                    <a:lumMod val="50000"/>
                  </a:schemeClr>
                </a:solidFill>
                <a:latin typeface="Arial Rounded MT Bold" panose="020F0704030504030204" pitchFamily="34" charset="0"/>
                <a:ea typeface="微软雅黑" panose="020B0503020204020204" pitchFamily="34" charset="-122"/>
                <a:cs typeface="Arial" panose="020B0604020202020204" pitchFamily="34" charset="0"/>
                <a:sym typeface="+mn-ea"/>
              </a:rPr>
              <a:t>PEKING UNION MEDICAL COLLEGE HOSPITAL</a:t>
            </a:r>
            <a:r>
              <a:rPr lang="en-US" altLang="zh-CN" sz="1400" dirty="0">
                <a:solidFill>
                  <a:schemeClr val="tx1">
                    <a:lumMod val="50000"/>
                  </a:schemeClr>
                </a:solidFill>
                <a:ea typeface="微软雅黑" panose="020B0503020204020204" pitchFamily="34" charset="-122"/>
                <a:cs typeface="Arial" panose="020B0604020202020204" pitchFamily="34" charset="0"/>
              </a:rPr>
              <a:t/>
            </a:r>
            <a:br>
              <a:rPr lang="en-US" altLang="zh-CN" sz="1400" dirty="0">
                <a:solidFill>
                  <a:schemeClr val="tx1">
                    <a:lumMod val="50000"/>
                  </a:schemeClr>
                </a:solidFill>
                <a:ea typeface="微软雅黑" panose="020B0503020204020204" pitchFamily="34" charset="-122"/>
                <a:cs typeface="Arial" panose="020B0604020202020204" pitchFamily="34" charset="0"/>
              </a:rPr>
            </a:br>
            <a:r>
              <a:rPr lang="en-US" altLang="zh-CN" sz="1400" dirty="0">
                <a:solidFill>
                  <a:schemeClr val="tx1">
                    <a:lumMod val="50000"/>
                  </a:schemeClr>
                </a:solidFill>
                <a:ea typeface="微软雅黑" panose="020B0503020204020204" pitchFamily="34" charset="-122"/>
                <a:cs typeface="Arial" panose="020B0604020202020204" pitchFamily="34" charset="0"/>
              </a:rPr>
              <a:t/>
            </a:r>
            <a:br>
              <a:rPr lang="en-US" altLang="zh-CN" sz="1400" dirty="0">
                <a:solidFill>
                  <a:schemeClr val="tx1">
                    <a:lumMod val="50000"/>
                  </a:schemeClr>
                </a:solidFill>
                <a:ea typeface="微软雅黑" panose="020B0503020204020204" pitchFamily="34" charset="-122"/>
                <a:cs typeface="Arial" panose="020B0604020202020204" pitchFamily="34" charset="0"/>
              </a:rPr>
            </a:br>
            <a:r>
              <a:rPr lang="en-US" altLang="zh-CN" sz="1050" b="1" dirty="0">
                <a:solidFill>
                  <a:schemeClr val="tx1">
                    <a:lumMod val="65000"/>
                  </a:schemeClr>
                </a:solidFill>
                <a:latin typeface="Arial Unicode MS" pitchFamily="34" charset="-122"/>
                <a:ea typeface="Arial Unicode MS" pitchFamily="34" charset="-122"/>
                <a:cs typeface="Arial Unicode MS" pitchFamily="34" charset="-122"/>
                <a:sym typeface="+mn-ea"/>
              </a:rPr>
              <a:t>PEKING UNION MEDICAL COLLEGE HOSPITAL</a:t>
            </a:r>
            <a:endParaRPr lang="en-US" altLang="zh-CN" sz="1400" b="1" dirty="0">
              <a:solidFill>
                <a:schemeClr val="tx1">
                  <a:lumMod val="65000"/>
                </a:schemeClr>
              </a:solidFill>
              <a:latin typeface="Arial Unicode MS" pitchFamily="34" charset="-122"/>
              <a:ea typeface="Arial Unicode MS" pitchFamily="34" charset="-122"/>
              <a:cs typeface="Arial Unicode MS" pitchFamily="34" charset="-122"/>
              <a:sym typeface="+mn-e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6846"/>
</p:tagLst>
</file>

<file path=ppt/tags/tag10.xml><?xml version="1.0" encoding="utf-8"?>
<p:tagLst xmlns:a="http://schemas.openxmlformats.org/drawingml/2006/main" xmlns:r="http://schemas.openxmlformats.org/officeDocument/2006/relationships" xmlns:p="http://schemas.openxmlformats.org/presentationml/2006/main">
  <p:tag name="KSO_WM_UNIT_TABLE_BEAUTIFY" val="smartTable{fe88787a-b3dc-4699-8c15-a18ade6c415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TotalTime>
  <Words>5230</Words>
  <Application>Microsoft Office PowerPoint</Application>
  <PresentationFormat>宽屏</PresentationFormat>
  <Paragraphs>867</Paragraphs>
  <Slides>60</Slides>
  <Notes>24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60</vt:i4>
      </vt:variant>
    </vt:vector>
  </HeadingPairs>
  <TitlesOfParts>
    <vt:vector size="77" baseType="lpstr">
      <vt:lpstr>Arial Rounded MT Bold</vt:lpstr>
      <vt:lpstr>Arial Unicode MS</vt:lpstr>
      <vt:lpstr>Myriad Pro</vt:lpstr>
      <vt:lpstr>ヒラギノ角ゴ Pro W3</vt:lpstr>
      <vt:lpstr>等线</vt:lpstr>
      <vt:lpstr>等线 Light</vt:lpstr>
      <vt:lpstr>黑体</vt:lpstr>
      <vt:lpstr>宋体</vt:lpstr>
      <vt:lpstr>微软雅黑</vt:lpstr>
      <vt:lpstr>Arial</vt:lpstr>
      <vt:lpstr>Arial Narrow</vt:lpstr>
      <vt:lpstr>Calibri</vt:lpstr>
      <vt:lpstr>Times New Roman</vt:lpstr>
      <vt:lpstr>Trebuchet MS</vt:lpstr>
      <vt:lpstr>Verdana</vt:lpstr>
      <vt:lpstr>Wingdings</vt:lpstr>
      <vt:lpstr>自定义设计方案</vt:lpstr>
      <vt:lpstr>个人简介</vt:lpstr>
      <vt:lpstr>糖尿病药物处方审核要点</vt:lpstr>
      <vt:lpstr>中国2型糖尿病流行病学</vt:lpstr>
      <vt:lpstr>中国半数以上糖尿病患者伴有并发症</vt:lpstr>
      <vt:lpstr>老年人常常同时患有多种慢性疾病</vt:lpstr>
      <vt:lpstr>多药联合治疗增加发生不良药物相互作用风险</vt:lpstr>
      <vt:lpstr>以患者为中心，药师应该做些什么</vt:lpstr>
      <vt:lpstr>处方审核要点</vt:lpstr>
      <vt:lpstr>高血糖的药物治疗</vt:lpstr>
      <vt:lpstr>      处方-磺脲类</vt:lpstr>
      <vt:lpstr>磺脲类降糖药作用特点</vt:lpstr>
      <vt:lpstr>磺脲类降糖药</vt:lpstr>
      <vt:lpstr>磺脲类相互作用</vt:lpstr>
      <vt:lpstr>     磺脲类—代谢</vt:lpstr>
      <vt:lpstr>磺酰脲类降糖药</vt:lpstr>
      <vt:lpstr>      处方-磺脲类</vt:lpstr>
      <vt:lpstr>格列奈类</vt:lpstr>
      <vt:lpstr>处方-格列奈类</vt:lpstr>
      <vt:lpstr>处方-格列奈类</vt:lpstr>
      <vt:lpstr>处方-格列奈类</vt:lpstr>
      <vt:lpstr>处方—二甲双胍</vt:lpstr>
      <vt:lpstr>肾功能不全患者可否使用二甲双胍？</vt:lpstr>
      <vt:lpstr>心衰患者可以使用二甲双胍吗？</vt:lpstr>
      <vt:lpstr>老年人可以使用二甲双胍吗？</vt:lpstr>
      <vt:lpstr>二甲双胍的应用</vt:lpstr>
      <vt:lpstr>二甲双胍的注意事项</vt:lpstr>
      <vt:lpstr>      二甲双胍相互作用</vt:lpstr>
      <vt:lpstr>处方—二甲双胍</vt:lpstr>
      <vt:lpstr>α-糖苷酶抑制剂</vt:lpstr>
      <vt:lpstr>阿卡波糖降糖机制：延缓碳水化合物的吸收</vt:lpstr>
      <vt:lpstr>α-糖苷酶抑制剂</vt:lpstr>
      <vt:lpstr>处方—TZDs</vt:lpstr>
      <vt:lpstr>噻唑烷二酮类（TZDs）药物</vt:lpstr>
      <vt:lpstr>处方—TZDs</vt:lpstr>
      <vt:lpstr>二肽基肽酶IV （DPP-4）抑制剂在中国的审批情况</vt:lpstr>
      <vt:lpstr>DPP-4抑制剂在指南中的地位</vt:lpstr>
      <vt:lpstr>二肽基肽酶IV（DPP-4）抑制剂</vt:lpstr>
      <vt:lpstr>DPP-4抑制剂在肝功能不全患者中的使用有所差异</vt:lpstr>
      <vt:lpstr> DPP-4抑制剂 </vt:lpstr>
      <vt:lpstr>胰高血糖素样肽-1受体（GLP-1）激动剂</vt:lpstr>
      <vt:lpstr>胰高血糖素样肽-1受体（GLP-1）激动剂</vt:lpstr>
      <vt:lpstr>胰高血糖素样肽-1受体（GLP-1）激动剂</vt:lpstr>
      <vt:lpstr>钠-葡萄糖共转运蛋白 2（SGLT-2）抑制剂</vt:lpstr>
      <vt:lpstr>钠-葡萄糖共转运蛋白 2（SGLT-2）抑制剂</vt:lpstr>
      <vt:lpstr>钠-葡萄糖共转运蛋白 2（SGLT-2）抑制剂</vt:lpstr>
      <vt:lpstr>口服降糖药在肾功能不全患者中的使用</vt:lpstr>
      <vt:lpstr>处方—胰岛素</vt:lpstr>
      <vt:lpstr>胰岛素的发展历程</vt:lpstr>
      <vt:lpstr>胰岛素的分类及各类的特点</vt:lpstr>
      <vt:lpstr>常用短效和速效胰岛素及其作用特点</vt:lpstr>
      <vt:lpstr>常用中效和长效胰岛素及其作用特点</vt:lpstr>
      <vt:lpstr>预混胰岛素-又称双时相胰岛素（biphasic insulins）</vt:lpstr>
      <vt:lpstr>预混胰岛素给药频次</vt:lpstr>
      <vt:lpstr> 双胰岛素类似物 </vt:lpstr>
      <vt:lpstr>胰岛素与年龄</vt:lpstr>
      <vt:lpstr>处方—胰岛素</vt:lpstr>
      <vt:lpstr>处方—胰岛素</vt:lpstr>
      <vt:lpstr>处方—胰岛素</vt:lpstr>
      <vt:lpstr>患者用药教育要点</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SH_W</cp:lastModifiedBy>
  <cp:revision>132</cp:revision>
  <cp:lastPrinted>2021-09-03T06:15:00Z</cp:lastPrinted>
  <dcterms:created xsi:type="dcterms:W3CDTF">2020-05-07T07:54:21Z</dcterms:created>
  <dcterms:modified xsi:type="dcterms:W3CDTF">2025-05-13T01:10:58Z</dcterms:modified>
</cp:coreProperties>
</file>