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8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9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09"/>
  </p:notesMasterIdLst>
  <p:handoutMasterIdLst>
    <p:handoutMasterId r:id="rId110"/>
  </p:handoutMasterIdLst>
  <p:sldIdLst>
    <p:sldId id="263" r:id="rId3"/>
    <p:sldId id="264" r:id="rId4"/>
    <p:sldId id="416" r:id="rId5"/>
    <p:sldId id="417" r:id="rId6"/>
    <p:sldId id="418" r:id="rId7"/>
    <p:sldId id="419" r:id="rId8"/>
    <p:sldId id="420" r:id="rId9"/>
    <p:sldId id="431" r:id="rId10"/>
    <p:sldId id="588" r:id="rId11"/>
    <p:sldId id="426" r:id="rId12"/>
    <p:sldId id="427" r:id="rId13"/>
    <p:sldId id="429" r:id="rId14"/>
    <p:sldId id="428" r:id="rId15"/>
    <p:sldId id="430" r:id="rId16"/>
    <p:sldId id="289" r:id="rId17"/>
    <p:sldId id="433" r:id="rId18"/>
    <p:sldId id="434" r:id="rId19"/>
    <p:sldId id="432" r:id="rId20"/>
    <p:sldId id="448" r:id="rId21"/>
    <p:sldId id="447" r:id="rId22"/>
    <p:sldId id="436" r:id="rId23"/>
    <p:sldId id="297" r:id="rId24"/>
    <p:sldId id="298" r:id="rId25"/>
    <p:sldId id="449" r:id="rId26"/>
    <p:sldId id="437" r:id="rId27"/>
    <p:sldId id="450" r:id="rId28"/>
    <p:sldId id="439" r:id="rId29"/>
    <p:sldId id="593" r:id="rId30"/>
    <p:sldId id="592" r:id="rId31"/>
    <p:sldId id="443" r:id="rId32"/>
    <p:sldId id="444" r:id="rId33"/>
    <p:sldId id="445" r:id="rId34"/>
    <p:sldId id="595" r:id="rId35"/>
    <p:sldId id="451" r:id="rId36"/>
    <p:sldId id="686" r:id="rId37"/>
    <p:sldId id="446" r:id="rId38"/>
    <p:sldId id="600" r:id="rId39"/>
    <p:sldId id="601" r:id="rId40"/>
    <p:sldId id="596" r:id="rId41"/>
    <p:sldId id="467" r:id="rId42"/>
    <p:sldId id="317" r:id="rId43"/>
    <p:sldId id="454" r:id="rId44"/>
    <p:sldId id="455" r:id="rId45"/>
    <p:sldId id="323" r:id="rId46"/>
    <p:sldId id="456" r:id="rId47"/>
    <p:sldId id="458" r:id="rId48"/>
    <p:sldId id="462" r:id="rId49"/>
    <p:sldId id="463" r:id="rId50"/>
    <p:sldId id="475" r:id="rId51"/>
    <p:sldId id="476" r:id="rId52"/>
    <p:sldId id="478" r:id="rId53"/>
    <p:sldId id="464" r:id="rId54"/>
    <p:sldId id="482" r:id="rId55"/>
    <p:sldId id="465" r:id="rId56"/>
    <p:sldId id="572" r:id="rId57"/>
    <p:sldId id="573" r:id="rId58"/>
    <p:sldId id="488" r:id="rId59"/>
    <p:sldId id="466" r:id="rId60"/>
    <p:sldId id="492" r:id="rId61"/>
    <p:sldId id="493" r:id="rId62"/>
    <p:sldId id="597" r:id="rId63"/>
    <p:sldId id="757" r:id="rId64"/>
    <p:sldId id="499" r:id="rId65"/>
    <p:sldId id="590" r:id="rId66"/>
    <p:sldId id="468" r:id="rId67"/>
    <p:sldId id="503" r:id="rId68"/>
    <p:sldId id="504" r:id="rId69"/>
    <p:sldId id="505" r:id="rId70"/>
    <p:sldId id="506" r:id="rId71"/>
    <p:sldId id="459" r:id="rId72"/>
    <p:sldId id="469" r:id="rId73"/>
    <p:sldId id="470" r:id="rId74"/>
    <p:sldId id="510" r:id="rId75"/>
    <p:sldId id="471" r:id="rId76"/>
    <p:sldId id="516" r:id="rId77"/>
    <p:sldId id="521" r:id="rId78"/>
    <p:sldId id="472" r:id="rId79"/>
    <p:sldId id="527" r:id="rId80"/>
    <p:sldId id="473" r:id="rId81"/>
    <p:sldId id="534" r:id="rId82"/>
    <p:sldId id="538" r:id="rId83"/>
    <p:sldId id="539" r:id="rId84"/>
    <p:sldId id="540" r:id="rId85"/>
    <p:sldId id="541" r:id="rId86"/>
    <p:sldId id="591" r:id="rId87"/>
    <p:sldId id="542" r:id="rId88"/>
    <p:sldId id="543" r:id="rId89"/>
    <p:sldId id="581" r:id="rId90"/>
    <p:sldId id="582" r:id="rId91"/>
    <p:sldId id="583" r:id="rId92"/>
    <p:sldId id="584" r:id="rId93"/>
    <p:sldId id="585" r:id="rId94"/>
    <p:sldId id="586" r:id="rId95"/>
    <p:sldId id="587" r:id="rId96"/>
    <p:sldId id="460" r:id="rId97"/>
    <p:sldId id="561" r:id="rId98"/>
    <p:sldId id="562" r:id="rId99"/>
    <p:sldId id="563" r:id="rId100"/>
    <p:sldId id="564" r:id="rId101"/>
    <p:sldId id="565" r:id="rId102"/>
    <p:sldId id="568" r:id="rId103"/>
    <p:sldId id="569" r:id="rId104"/>
    <p:sldId id="570" r:id="rId105"/>
    <p:sldId id="461" r:id="rId106"/>
    <p:sldId id="560" r:id="rId107"/>
    <p:sldId id="802" r:id="rId10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2" clrIdx="0"/>
  <p:cmAuthor id="1" name="Wu Qiong" initials="WQ" lastIdx="1" clrIdx="0"/>
  <p:cmAuthor id="2" name="Tina Liu" initials="TL" lastIdx="4" clrIdx="1"/>
  <p:cmAuthor id="3" name="Yi Lu" initials="YL" lastIdx="2" clrIdx="2"/>
  <p:cmAuthor id="4" name="Dingyu Chen" initials="DC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375FB9"/>
    <a:srgbClr val="080808"/>
    <a:srgbClr val="44AED0"/>
    <a:srgbClr val="FFFFFF"/>
    <a:srgbClr val="B3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99258" autoAdjust="0"/>
  </p:normalViewPr>
  <p:slideViewPr>
    <p:cSldViewPr>
      <p:cViewPr varScale="1">
        <p:scale>
          <a:sx n="115" d="100"/>
          <a:sy n="115" d="100"/>
        </p:scale>
        <p:origin x="1086" y="114"/>
      </p:cViewPr>
      <p:guideLst>
        <p:guide orient="horz" pos="2198"/>
        <p:guide pos="2880"/>
      </p:guideLst>
    </p:cSldViewPr>
  </p:slideViewPr>
  <p:outlineViewPr>
    <p:cViewPr>
      <p:scale>
        <a:sx n="33" d="100"/>
        <a:sy n="33" d="100"/>
      </p:scale>
      <p:origin x="264" y="1944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93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presProps" Target="presProp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viewProps" Target="viewProp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handoutMaster" Target="handoutMasters/handoutMaster1.xml"/><Relationship Id="rId115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#1">
  <dgm:title val=""/>
  <dgm:desc val=""/>
  <dgm:catLst>
    <dgm:cat type="accent6" pri="11300"/>
  </dgm:catLst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5B4621-189B-4A1A-B01B-E78D3213CB51}" type="doc">
      <dgm:prSet loTypeId="urn:microsoft.com/office/officeart/2005/8/layout/pyramid1#1" loCatId="pyramid" qsTypeId="urn:microsoft.com/office/officeart/2005/8/quickstyle/simple1#1" qsCatId="simple" csTypeId="urn:microsoft.com/office/officeart/2005/8/colors/accent6_3#1" csCatId="accent6" phldr="1"/>
      <dgm:spPr/>
      <dgm:t>
        <a:bodyPr/>
        <a:lstStyle/>
        <a:p>
          <a:endParaRPr lang="zh-CN" altLang="en-US"/>
        </a:p>
      </dgm:t>
    </dgm:pt>
    <dgm:pt modelId="{C2FEECDF-6962-4544-A373-492D0AA0405E}">
      <dgm:prSet phldrT="[文本]" custT="1"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zh-CN" altLang="en-US" sz="1800" dirty="0">
            <a:solidFill>
              <a:schemeClr val="bg1"/>
            </a:solidFill>
          </a:endParaRPr>
        </a:p>
      </dgm:t>
    </dgm:pt>
    <dgm:pt modelId="{69570352-EEC5-4755-9EB5-5844E9421196}" type="parTrans" cxnId="{653FD147-A67C-4819-9FAB-D2496B1FFC8C}">
      <dgm:prSet/>
      <dgm:spPr/>
      <dgm:t>
        <a:bodyPr/>
        <a:lstStyle/>
        <a:p>
          <a:endParaRPr lang="zh-CN" altLang="en-US"/>
        </a:p>
      </dgm:t>
    </dgm:pt>
    <dgm:pt modelId="{4B002EFC-BA27-4146-815B-8B8504ECB7EE}" type="sibTrans" cxnId="{653FD147-A67C-4819-9FAB-D2496B1FFC8C}">
      <dgm:prSet/>
      <dgm:spPr/>
      <dgm:t>
        <a:bodyPr/>
        <a:lstStyle/>
        <a:p>
          <a:endParaRPr lang="zh-CN" altLang="en-US"/>
        </a:p>
      </dgm:t>
    </dgm:pt>
    <dgm:pt modelId="{F1121A14-752B-4930-8B99-4E4445DD6AE9}">
      <dgm:prSet phldrT="[文本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zh-CN" altLang="en-US" dirty="0"/>
        </a:p>
      </dgm:t>
    </dgm:pt>
    <dgm:pt modelId="{28ED9B25-01CC-4B07-86E2-89EDD1221CF7}" type="parTrans" cxnId="{72819F1F-B354-4ED5-891E-167AA7B83A41}">
      <dgm:prSet/>
      <dgm:spPr/>
      <dgm:t>
        <a:bodyPr/>
        <a:lstStyle/>
        <a:p>
          <a:endParaRPr lang="zh-CN" altLang="en-US"/>
        </a:p>
      </dgm:t>
    </dgm:pt>
    <dgm:pt modelId="{FB16B888-FE9C-4ADF-8FAC-9602D2A427AF}" type="sibTrans" cxnId="{72819F1F-B354-4ED5-891E-167AA7B83A41}">
      <dgm:prSet/>
      <dgm:spPr/>
      <dgm:t>
        <a:bodyPr/>
        <a:lstStyle/>
        <a:p>
          <a:endParaRPr lang="zh-CN" altLang="en-US"/>
        </a:p>
      </dgm:t>
    </dgm:pt>
    <dgm:pt modelId="{49E867AE-F916-4413-BD90-12C357AACEB5}">
      <dgm:prSet phldrT="[文本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zh-CN" altLang="en-US" dirty="0"/>
        </a:p>
      </dgm:t>
    </dgm:pt>
    <dgm:pt modelId="{EA7DCE61-F93A-414E-89D5-397BECD3C075}" type="sibTrans" cxnId="{9DA3863F-3907-4992-A223-18D6A3C7D57E}">
      <dgm:prSet/>
      <dgm:spPr/>
      <dgm:t>
        <a:bodyPr/>
        <a:lstStyle/>
        <a:p>
          <a:endParaRPr lang="zh-CN" altLang="en-US"/>
        </a:p>
      </dgm:t>
    </dgm:pt>
    <dgm:pt modelId="{9C8EE088-1570-4F15-9C11-E71364868EBA}" type="parTrans" cxnId="{9DA3863F-3907-4992-A223-18D6A3C7D57E}">
      <dgm:prSet/>
      <dgm:spPr/>
      <dgm:t>
        <a:bodyPr/>
        <a:lstStyle/>
        <a:p>
          <a:endParaRPr lang="zh-CN" altLang="en-US"/>
        </a:p>
      </dgm:t>
    </dgm:pt>
    <dgm:pt modelId="{23C3C850-FEFB-46A1-A1F0-05FF364ADD81}" type="pres">
      <dgm:prSet presAssocID="{7F5B4621-189B-4A1A-B01B-E78D3213CB5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849B2A5-AB23-44A0-92E1-FFCE4972D608}" type="pres">
      <dgm:prSet presAssocID="{C2FEECDF-6962-4544-A373-492D0AA0405E}" presName="Name8" presStyleCnt="0"/>
      <dgm:spPr/>
    </dgm:pt>
    <dgm:pt modelId="{66450032-606E-4D55-A0BF-5C9A0002418A}" type="pres">
      <dgm:prSet presAssocID="{C2FEECDF-6962-4544-A373-492D0AA0405E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33F1F69-D3FE-4D28-B2A4-C6B24DEDFDB0}" type="pres">
      <dgm:prSet presAssocID="{C2FEECDF-6962-4544-A373-492D0AA0405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8B2288D-3DCB-4BB4-9463-0128FB6F1012}" type="pres">
      <dgm:prSet presAssocID="{49E867AE-F916-4413-BD90-12C357AACEB5}" presName="Name8" presStyleCnt="0"/>
      <dgm:spPr/>
    </dgm:pt>
    <dgm:pt modelId="{4FA7F061-1A5D-4807-AB86-3051DB5471E9}" type="pres">
      <dgm:prSet presAssocID="{49E867AE-F916-4413-BD90-12C357AACEB5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00F0A7D-D7FB-4FD2-85E2-F6FCE4AFA87C}" type="pres">
      <dgm:prSet presAssocID="{49E867AE-F916-4413-BD90-12C357AACEB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F2881AF-3783-4F21-81B1-A3D8600E77F3}" type="pres">
      <dgm:prSet presAssocID="{F1121A14-752B-4930-8B99-4E4445DD6AE9}" presName="Name8" presStyleCnt="0"/>
      <dgm:spPr/>
    </dgm:pt>
    <dgm:pt modelId="{CDA48AB9-C74A-4970-9471-D620C233228E}" type="pres">
      <dgm:prSet presAssocID="{F1121A14-752B-4930-8B99-4E4445DD6AE9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34260E1-D213-434B-A0C9-AABE34F5C01C}" type="pres">
      <dgm:prSet presAssocID="{F1121A14-752B-4930-8B99-4E4445DD6AE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20F1C9B-6FC0-427C-992D-DAD394FB3E66}" type="presOf" srcId="{7F5B4621-189B-4A1A-B01B-E78D3213CB51}" destId="{23C3C850-FEFB-46A1-A1F0-05FF364ADD81}" srcOrd="0" destOrd="0" presId="urn:microsoft.com/office/officeart/2005/8/layout/pyramid1#1"/>
    <dgm:cxn modelId="{B0E60629-384E-4D7B-9CA1-30DB7A4F186F}" type="presOf" srcId="{C2FEECDF-6962-4544-A373-492D0AA0405E}" destId="{233F1F69-D3FE-4D28-B2A4-C6B24DEDFDB0}" srcOrd="1" destOrd="0" presId="urn:microsoft.com/office/officeart/2005/8/layout/pyramid1#1"/>
    <dgm:cxn modelId="{1C28955A-5FE9-4506-9DE1-6B5AF64ADB45}" type="presOf" srcId="{49E867AE-F916-4413-BD90-12C357AACEB5}" destId="{4FA7F061-1A5D-4807-AB86-3051DB5471E9}" srcOrd="0" destOrd="0" presId="urn:microsoft.com/office/officeart/2005/8/layout/pyramid1#1"/>
    <dgm:cxn modelId="{653FD147-A67C-4819-9FAB-D2496B1FFC8C}" srcId="{7F5B4621-189B-4A1A-B01B-E78D3213CB51}" destId="{C2FEECDF-6962-4544-A373-492D0AA0405E}" srcOrd="0" destOrd="0" parTransId="{69570352-EEC5-4755-9EB5-5844E9421196}" sibTransId="{4B002EFC-BA27-4146-815B-8B8504ECB7EE}"/>
    <dgm:cxn modelId="{5CD9BD64-0014-4784-AAD3-ECFECD84BDCD}" type="presOf" srcId="{C2FEECDF-6962-4544-A373-492D0AA0405E}" destId="{66450032-606E-4D55-A0BF-5C9A0002418A}" srcOrd="0" destOrd="0" presId="urn:microsoft.com/office/officeart/2005/8/layout/pyramid1#1"/>
    <dgm:cxn modelId="{72819F1F-B354-4ED5-891E-167AA7B83A41}" srcId="{7F5B4621-189B-4A1A-B01B-E78D3213CB51}" destId="{F1121A14-752B-4930-8B99-4E4445DD6AE9}" srcOrd="2" destOrd="0" parTransId="{28ED9B25-01CC-4B07-86E2-89EDD1221CF7}" sibTransId="{FB16B888-FE9C-4ADF-8FAC-9602D2A427AF}"/>
    <dgm:cxn modelId="{86CF3417-6179-4A89-850F-82B69079EAC2}" type="presOf" srcId="{F1121A14-752B-4930-8B99-4E4445DD6AE9}" destId="{CDA48AB9-C74A-4970-9471-D620C233228E}" srcOrd="0" destOrd="0" presId="urn:microsoft.com/office/officeart/2005/8/layout/pyramid1#1"/>
    <dgm:cxn modelId="{AD732362-BF9B-4F8D-AD2A-21EFF0541825}" type="presOf" srcId="{F1121A14-752B-4930-8B99-4E4445DD6AE9}" destId="{A34260E1-D213-434B-A0C9-AABE34F5C01C}" srcOrd="1" destOrd="0" presId="urn:microsoft.com/office/officeart/2005/8/layout/pyramid1#1"/>
    <dgm:cxn modelId="{9DA3863F-3907-4992-A223-18D6A3C7D57E}" srcId="{7F5B4621-189B-4A1A-B01B-E78D3213CB51}" destId="{49E867AE-F916-4413-BD90-12C357AACEB5}" srcOrd="1" destOrd="0" parTransId="{9C8EE088-1570-4F15-9C11-E71364868EBA}" sibTransId="{EA7DCE61-F93A-414E-89D5-397BECD3C075}"/>
    <dgm:cxn modelId="{96834CFC-D808-44CF-8334-D7CE14DE3568}" type="presOf" srcId="{49E867AE-F916-4413-BD90-12C357AACEB5}" destId="{400F0A7D-D7FB-4FD2-85E2-F6FCE4AFA87C}" srcOrd="1" destOrd="0" presId="urn:microsoft.com/office/officeart/2005/8/layout/pyramid1#1"/>
    <dgm:cxn modelId="{2025800C-4D44-46D8-A581-727798DB3E69}" type="presParOf" srcId="{23C3C850-FEFB-46A1-A1F0-05FF364ADD81}" destId="{5849B2A5-AB23-44A0-92E1-FFCE4972D608}" srcOrd="0" destOrd="0" presId="urn:microsoft.com/office/officeart/2005/8/layout/pyramid1#1"/>
    <dgm:cxn modelId="{363B6FCA-3ADA-4456-9D22-442432541179}" type="presParOf" srcId="{5849B2A5-AB23-44A0-92E1-FFCE4972D608}" destId="{66450032-606E-4D55-A0BF-5C9A0002418A}" srcOrd="0" destOrd="0" presId="urn:microsoft.com/office/officeart/2005/8/layout/pyramid1#1"/>
    <dgm:cxn modelId="{BB810B95-026F-49F8-A199-771CF8121C5C}" type="presParOf" srcId="{5849B2A5-AB23-44A0-92E1-FFCE4972D608}" destId="{233F1F69-D3FE-4D28-B2A4-C6B24DEDFDB0}" srcOrd="1" destOrd="0" presId="urn:microsoft.com/office/officeart/2005/8/layout/pyramid1#1"/>
    <dgm:cxn modelId="{CD6991E7-B207-4B52-96E5-D3D432A34618}" type="presParOf" srcId="{23C3C850-FEFB-46A1-A1F0-05FF364ADD81}" destId="{F8B2288D-3DCB-4BB4-9463-0128FB6F1012}" srcOrd="1" destOrd="0" presId="urn:microsoft.com/office/officeart/2005/8/layout/pyramid1#1"/>
    <dgm:cxn modelId="{6AFC8B93-CD8A-4CA9-9A84-9FFF8CE188FA}" type="presParOf" srcId="{F8B2288D-3DCB-4BB4-9463-0128FB6F1012}" destId="{4FA7F061-1A5D-4807-AB86-3051DB5471E9}" srcOrd="0" destOrd="0" presId="urn:microsoft.com/office/officeart/2005/8/layout/pyramid1#1"/>
    <dgm:cxn modelId="{5C9A5729-9534-432E-893C-ECB7045C9967}" type="presParOf" srcId="{F8B2288D-3DCB-4BB4-9463-0128FB6F1012}" destId="{400F0A7D-D7FB-4FD2-85E2-F6FCE4AFA87C}" srcOrd="1" destOrd="0" presId="urn:microsoft.com/office/officeart/2005/8/layout/pyramid1#1"/>
    <dgm:cxn modelId="{2CB678DA-97C8-423C-BDD0-77DE64B534C5}" type="presParOf" srcId="{23C3C850-FEFB-46A1-A1F0-05FF364ADD81}" destId="{5F2881AF-3783-4F21-81B1-A3D8600E77F3}" srcOrd="2" destOrd="0" presId="urn:microsoft.com/office/officeart/2005/8/layout/pyramid1#1"/>
    <dgm:cxn modelId="{2C7BDDBF-86F8-465C-949F-30C88D925111}" type="presParOf" srcId="{5F2881AF-3783-4F21-81B1-A3D8600E77F3}" destId="{CDA48AB9-C74A-4970-9471-D620C233228E}" srcOrd="0" destOrd="0" presId="urn:microsoft.com/office/officeart/2005/8/layout/pyramid1#1"/>
    <dgm:cxn modelId="{6C44035B-DC94-4044-B7EC-E82E6E9C1512}" type="presParOf" srcId="{5F2881AF-3783-4F21-81B1-A3D8600E77F3}" destId="{A34260E1-D213-434B-A0C9-AABE34F5C01C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50032-606E-4D55-A0BF-5C9A0002418A}">
      <dsp:nvSpPr>
        <dsp:cNvPr id="0" name=""/>
        <dsp:cNvSpPr/>
      </dsp:nvSpPr>
      <dsp:spPr bwMode="white">
        <a:xfrm>
          <a:off x="1041573" y="0"/>
          <a:ext cx="1041573" cy="920599"/>
        </a:xfrm>
        <a:prstGeom prst="trapezoid">
          <a:avLst>
            <a:gd name="adj" fmla="val 5657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1"/>
        </a:lnRef>
        <a:fillRef idx="1">
          <a:schemeClr val="accent6">
            <a:shade val="80000"/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800" kern="1200" dirty="0">
            <a:solidFill>
              <a:schemeClr val="bg1"/>
            </a:solidFill>
          </a:endParaRPr>
        </a:p>
      </dsp:txBody>
      <dsp:txXfrm>
        <a:off x="1041573" y="0"/>
        <a:ext cx="1041573" cy="920599"/>
      </dsp:txXfrm>
    </dsp:sp>
    <dsp:sp modelId="{4FA7F061-1A5D-4807-AB86-3051DB5471E9}">
      <dsp:nvSpPr>
        <dsp:cNvPr id="0" name=""/>
        <dsp:cNvSpPr/>
      </dsp:nvSpPr>
      <dsp:spPr bwMode="white">
        <a:xfrm>
          <a:off x="520786" y="920599"/>
          <a:ext cx="2083145" cy="920599"/>
        </a:xfrm>
        <a:prstGeom prst="trapezoid">
          <a:avLst>
            <a:gd name="adj" fmla="val 5657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1"/>
        </a:lnRef>
        <a:fillRef idx="1">
          <a:schemeClr val="accent6">
            <a:shade val="80000"/>
            <a:hueOff val="150000"/>
            <a:satOff val="-6470"/>
            <a:lumOff val="1392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 dirty="0">
            <a:solidFill>
              <a:schemeClr val="tx1"/>
            </a:solidFill>
          </a:endParaRPr>
        </a:p>
      </dsp:txBody>
      <dsp:txXfrm>
        <a:off x="520786" y="920599"/>
        <a:ext cx="2083145" cy="920599"/>
      </dsp:txXfrm>
    </dsp:sp>
    <dsp:sp modelId="{CDA48AB9-C74A-4970-9471-D620C233228E}">
      <dsp:nvSpPr>
        <dsp:cNvPr id="0" name=""/>
        <dsp:cNvSpPr/>
      </dsp:nvSpPr>
      <dsp:spPr bwMode="white">
        <a:xfrm>
          <a:off x="0" y="1841199"/>
          <a:ext cx="3124718" cy="920599"/>
        </a:xfrm>
        <a:prstGeom prst="trapezoid">
          <a:avLst>
            <a:gd name="adj" fmla="val 5657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hemeClr val="lt1"/>
        </a:lnRef>
        <a:fillRef idx="1">
          <a:schemeClr val="accent6">
            <a:shade val="80000"/>
            <a:hueOff val="300000"/>
            <a:satOff val="-12940"/>
            <a:lumOff val="27843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600" kern="1200" dirty="0">
            <a:solidFill>
              <a:schemeClr val="tx1"/>
            </a:solidFill>
          </a:endParaRPr>
        </a:p>
      </dsp:txBody>
      <dsp:txXfrm>
        <a:off x="0" y="1841199"/>
        <a:ext cx="3124718" cy="920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7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7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7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7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lvl="0" defTabSz="1506855">
              <a:lnSpc>
                <a:spcPct val="150000"/>
              </a:lnSpc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6499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065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811D5-48A2-47D7-928B-46DC8CB0A4AA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99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101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102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103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104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105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 txBox="1">
            <a:spLocks noGrp="1" noChangeArrowheads="1"/>
          </p:cNvSpPr>
          <p:nvPr>
            <p:ph type="sldNum" sz="quarter"/>
          </p:nvPr>
        </p:nvSpPr>
        <p:spPr bwMode="auto"/>
        <p:txBody>
          <a:bodyPr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/>
              <a:t>106</a:t>
            </a:fld>
            <a:endParaRPr lang="en-US" altLang="zh-CN" sz="1200" dirty="0"/>
          </a:p>
        </p:txBody>
      </p:sp>
      <p:sp>
        <p:nvSpPr>
          <p:cNvPr id="121859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1860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/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5063"/>
            <a:ext cx="9144000" cy="669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0" y="0"/>
            <a:ext cx="9144000" cy="60007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7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057400" marR="0" lvl="4" indent="-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DAEDEF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pic>
        <p:nvPicPr>
          <p:cNvPr id="16390" name="Picture 4" descr="INBKG"/>
          <p:cNvPicPr>
            <a:picLocks noChangeAspect="1"/>
          </p:cNvPicPr>
          <p:nvPr userDrawn="1"/>
        </p:nvPicPr>
        <p:blipFill>
          <a:blip r:embed="rId3"/>
          <a:srcRect l="18037"/>
          <a:stretch>
            <a:fillRect/>
          </a:stretch>
        </p:blipFill>
        <p:spPr>
          <a:xfrm>
            <a:off x="0" y="6215063"/>
            <a:ext cx="9180513" cy="669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1692275" y="6559550"/>
            <a:ext cx="1736725" cy="268288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Marketing Intelligence Unit</a:t>
            </a:r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6948488" y="188913"/>
            <a:ext cx="2133600" cy="484188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altLang="zh-CN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/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2025/5/19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247650" y="110068"/>
            <a:ext cx="7886700" cy="82973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46A8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r>
              <a:t>标题文本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72642" y="6187440"/>
            <a:ext cx="6715839" cy="538481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0" indent="4572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2pPr>
            <a:lvl3pPr marL="0" indent="9144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3pPr>
            <a:lvl4pPr marL="0" indent="13716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4pPr>
            <a:lvl5pPr marL="0" indent="18288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130" y="3759200"/>
            <a:ext cx="1029462" cy="189864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Relationship Id="rId4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4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4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/>
          </p:nvPr>
        </p:nvSpPr>
        <p:spPr>
          <a:xfrm>
            <a:off x="755814" y="115993"/>
            <a:ext cx="6984776" cy="597861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1048612" name="内容占位符 2"/>
          <p:cNvSpPr>
            <a:spLocks noGrp="1"/>
          </p:cNvSpPr>
          <p:nvPr>
            <p:ph idx="1"/>
          </p:nvPr>
        </p:nvSpPr>
        <p:spPr>
          <a:xfrm>
            <a:off x="3852545" y="1089660"/>
            <a:ext cx="5193030" cy="5714365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基本情况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:1994年毕业于首都医科大学临床医学系，硕士学位，目前已从事消化系统专业28年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研究方向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:对老年消化系统疾病，尤其是胃食管反流病、消化性溃疡、功能性胃肠道疾病等方面具有丰富的临床经验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学术成就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SCI 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篇，在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国内核心期刊发表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科研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论文20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篇。</a:t>
            </a: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发表教学论文10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篇，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承担多项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教学课题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首都医科大学授课比赛一等奖，首都医科大学“天使与责任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及“师德师风”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演讲比赛一等奖，连续</a:t>
            </a:r>
            <a:r>
              <a:rPr lang="zh-CN" altLang="en-US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年获得首都医科大学宣武医院中文授课及英文授课比赛第一名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第十届中国医学生临床技能大赛优秀指导老师。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4" name="TextBox 5"/>
          <p:cNvSpPr txBox="1"/>
          <p:nvPr/>
        </p:nvSpPr>
        <p:spPr>
          <a:xfrm>
            <a:off x="928662" y="5072074"/>
            <a:ext cx="2500330" cy="1384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胡水清</a:t>
            </a:r>
            <a:endParaRPr lang="en-US" altLang="zh-CN" sz="2800" dirty="0"/>
          </a:p>
          <a:p>
            <a:pPr algn="ctr"/>
            <a:endParaRPr lang="zh-CN" altLang="en-US" sz="2800" dirty="0"/>
          </a:p>
          <a:p>
            <a:pPr algn="ctr"/>
            <a:endParaRPr lang="zh-CN" altLang="en-US" sz="2800" dirty="0"/>
          </a:p>
        </p:txBody>
      </p:sp>
      <p:pic>
        <p:nvPicPr>
          <p:cNvPr id="9" name="图片 8" descr="微信图片_20200522194247.jpg"/>
          <p:cNvPicPr>
            <a:picLocks noChangeAspect="1"/>
          </p:cNvPicPr>
          <p:nvPr/>
        </p:nvPicPr>
        <p:blipFill>
          <a:blip r:embed="rId3" cstate="print"/>
          <a:srcRect l="6176" t="16204" r="10453" b="5091"/>
          <a:stretch>
            <a:fillRect/>
          </a:stretch>
        </p:blipFill>
        <p:spPr>
          <a:xfrm>
            <a:off x="642910" y="1285860"/>
            <a:ext cx="2857520" cy="3598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415290" y="2181225"/>
            <a:ext cx="8728710" cy="1426845"/>
          </a:xfrm>
        </p:spPr>
        <p:txBody>
          <a:bodyPr>
            <a:normAutofit/>
          </a:bodyPr>
          <a:lstStyle/>
          <a:p>
            <a:r>
              <a:rPr lang="zh-CN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消化系统药物处方审核要点</a:t>
            </a:r>
            <a:br>
              <a:rPr lang="zh-CN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3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sz="3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消化系统常见疾病的诊疗进展</a:t>
            </a: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2428860" y="4572008"/>
            <a:ext cx="64008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胡水清</a:t>
            </a: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32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2025</a:t>
            </a:r>
            <a:r>
              <a:rPr lang="zh-CN" altLang="en-US" sz="3200" dirty="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</a:t>
            </a:r>
            <a:r>
              <a:rPr lang="en-US" altLang="zh-CN" sz="320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24</a:t>
            </a:r>
            <a:r>
              <a:rPr lang="zh-CN" altLang="en-US" sz="3200" smtClean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日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概要</a:t>
            </a: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428596" y="1357298"/>
            <a:ext cx="7886700" cy="462145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常见消化系统疾病的诊疗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消化性溃疡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胃食管反流病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肠易激综合征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可能出现的药物特殊用法或超说明书用法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医师对于药学服务的需求</a:t>
            </a:r>
          </a:p>
        </p:txBody>
      </p:sp>
      <p:pic>
        <p:nvPicPr>
          <p:cNvPr id="5" name="图片 4" descr="stomach-disease-or-traum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6000" contrast="24000"/>
          </a:blip>
          <a:srcRect l="1666" t="8333" r="36667" b="14583"/>
          <a:stretch>
            <a:fillRect/>
          </a:stretch>
        </p:blipFill>
        <p:spPr>
          <a:xfrm>
            <a:off x="6133465" y="4025265"/>
            <a:ext cx="2508885" cy="2508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597861"/>
          </a:xfrm>
        </p:spPr>
        <p:txBody>
          <a:bodyPr>
            <a:normAutofit/>
          </a:bodyPr>
          <a:lstStyle/>
          <a:p>
            <a:r>
              <a:rPr 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(Peptic Ulcer)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468630" y="973455"/>
            <a:ext cx="9612630" cy="4268470"/>
          </a:xfrm>
        </p:spPr>
        <p:txBody>
          <a:bodyPr>
            <a:normAutofit fontScale="2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10000"/>
              </a:lnSpc>
              <a:buNone/>
            </a:pP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最新指南：</a:t>
            </a:r>
          </a:p>
          <a:p>
            <a:pPr marL="457200" lvl="1" indent="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消化性溃疡诊断和治疗规范（2016年，西安）</a:t>
            </a:r>
          </a:p>
          <a:p>
            <a:pPr marL="457200" lvl="1" indent="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第五次全国幽门螺杆菌感染处理共识报告（2017，浙江）</a:t>
            </a:r>
            <a:endParaRPr lang="en-US" altLang="zh-CN" sz="889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成人幽门螺杆菌引起的胃炎中西医协作诊疗专家共识</a:t>
            </a:r>
            <a:r>
              <a:rPr lang="en-US" altLang="zh-CN" sz="889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( 2020</a:t>
            </a: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，北京</a:t>
            </a:r>
            <a:r>
              <a:rPr lang="en-US" altLang="zh-CN" sz="889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889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急性非静脉曲张性上消化道出血多学科防治专家共识（</a:t>
            </a:r>
            <a:r>
              <a:rPr lang="en-US" altLang="zh-CN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版）</a:t>
            </a:r>
            <a:endParaRPr lang="en-US" altLang="zh-CN" sz="889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抗血小板药物消化道损伤的预防和治疗中国专家共识</a:t>
            </a:r>
            <a:r>
              <a:rPr lang="en-US" altLang="zh-CN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(2012</a:t>
            </a: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更新版</a:t>
            </a:r>
            <a:r>
              <a:rPr lang="en-US" altLang="zh-CN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457200" lvl="1" indent="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口服抗栓药物相关消化道损伤防治专家共识</a:t>
            </a:r>
            <a:r>
              <a:rPr lang="en-US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(2021</a:t>
            </a:r>
            <a:r>
              <a:rPr lang="zh-CN" altLang="en-US"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版）</a:t>
            </a:r>
            <a:r>
              <a:rPr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sz="889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timg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4286272"/>
            <a:ext cx="2286000" cy="2286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597861"/>
          </a:xfrm>
        </p:spPr>
        <p:txBody>
          <a:bodyPr>
            <a:normAutofit/>
          </a:bodyPr>
          <a:lstStyle/>
          <a:p>
            <a:r>
              <a:rPr 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(Peptic Ulcer)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pic>
        <p:nvPicPr>
          <p:cNvPr id="192516" name="图片 192515" descr="stomach-disease-or-traum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6000" contrast="24000"/>
          </a:blip>
          <a:srcRect l="1666" t="8333" r="36667" b="14583"/>
          <a:stretch>
            <a:fillRect/>
          </a:stretch>
        </p:blipFill>
        <p:spPr>
          <a:xfrm>
            <a:off x="6133465" y="4025265"/>
            <a:ext cx="2508885" cy="2508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597861"/>
          </a:xfrm>
        </p:spPr>
        <p:txBody>
          <a:bodyPr>
            <a:normAutofit/>
          </a:bodyPr>
          <a:lstStyle/>
          <a:p>
            <a:r>
              <a:rPr 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142908" y="928670"/>
            <a:ext cx="9072626" cy="462153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消化性溃疡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(Peptic Ulcer 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是指在各种致病因子的作用下，黏膜发生炎性反应与坏死、脱落，病变穿透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黏膜肌层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，严重者可达固有肌层或更深。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主要指胃和十二指肠溃疡，因溃疡的形成与胃酸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胃蛋白酶的消化作用有关，故称消化性溃疡。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2516" name="图片 192515" descr="stomach-disease-or-traum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6000" contrast="24000"/>
          </a:blip>
          <a:srcRect l="1666" t="8333" r="36667" b="14583"/>
          <a:stretch>
            <a:fillRect/>
          </a:stretch>
        </p:blipFill>
        <p:spPr>
          <a:xfrm>
            <a:off x="6277957" y="4071942"/>
            <a:ext cx="2508885" cy="2508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597861"/>
          </a:xfrm>
        </p:spPr>
        <p:txBody>
          <a:bodyPr>
            <a:normAutofit/>
          </a:bodyPr>
          <a:lstStyle/>
          <a:p>
            <a:r>
              <a:rPr 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0" y="1000108"/>
            <a:ext cx="9072626" cy="5500726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主要症状：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中上腹痛是消化性溃疡的典型症状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慢性过程  周期性发作  节律性疼痛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并发症：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上消化道出血  穿孔  幽门梗阻   癌变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2516" name="图片 192515" descr="stomach-disease-or-traum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6000" contrast="24000"/>
          </a:blip>
          <a:srcRect l="1666" t="8333" r="36667" b="14583"/>
          <a:stretch>
            <a:fillRect/>
          </a:stretch>
        </p:blipFill>
        <p:spPr>
          <a:xfrm>
            <a:off x="6429388" y="4349115"/>
            <a:ext cx="2508885" cy="2508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597861"/>
          </a:xfrm>
        </p:spPr>
        <p:txBody>
          <a:bodyPr>
            <a:normAutofit/>
          </a:bodyPr>
          <a:lstStyle/>
          <a:p>
            <a:r>
              <a:rPr 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(Peptic Ulcer)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pic>
        <p:nvPicPr>
          <p:cNvPr id="192516" name="图片 192515" descr="stomach-disease-or-traum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6000" contrast="24000"/>
          </a:blip>
          <a:srcRect l="1666" t="8333" r="36667" b="14583"/>
          <a:stretch>
            <a:fillRect/>
          </a:stretch>
        </p:blipFill>
        <p:spPr>
          <a:xfrm>
            <a:off x="6133465" y="4025265"/>
            <a:ext cx="2508885" cy="2508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1" name="文本占位符 329730"/>
          <p:cNvSpPr>
            <a:spLocks noGrp="1"/>
          </p:cNvSpPr>
          <p:nvPr>
            <p:ph idx="1"/>
          </p:nvPr>
        </p:nvSpPr>
        <p:spPr>
          <a:xfrm>
            <a:off x="285720" y="1357298"/>
            <a:ext cx="8715404" cy="442915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H．pylori感染为消化性溃疡重要的发病原因和复发因素之一</a:t>
            </a:r>
          </a:p>
          <a:p>
            <a:pPr marL="0" indent="0">
              <a:lnSpc>
                <a:spcPct val="15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NSAID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是消化性溃疡的主要病因之一，而且在上消化道出血中起重要作用</a:t>
            </a:r>
          </a:p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其他药物，如糖皮质激素和抗凝药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尤其是抗血小板药物，如噻吩吡啶类药物氯吡格雷等</a:t>
            </a:r>
          </a:p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吸烟、饮食因素、遗传、应激与心理因素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755576" y="188640"/>
            <a:ext cx="7886700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病因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Text Placeholder 2"/>
          <p:cNvSpPr txBox="1"/>
          <p:nvPr/>
        </p:nvSpPr>
        <p:spPr>
          <a:xfrm>
            <a:off x="172642" y="5605163"/>
            <a:ext cx="8971358" cy="538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中华消化杂志编委会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消化性溃疡诊断与治疗规范（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年，西安）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.2016;36(8):508-513.</a:t>
            </a:r>
            <a:endParaRPr kumimoji="0" lang="en-IN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1" name="文本占位符 329730"/>
          <p:cNvSpPr>
            <a:spLocks noGrp="1"/>
          </p:cNvSpPr>
          <p:nvPr>
            <p:ph idx="1"/>
          </p:nvPr>
        </p:nvSpPr>
        <p:spPr>
          <a:xfrm>
            <a:off x="357158" y="1214422"/>
            <a:ext cx="8501122" cy="71438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5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H．pylori感染为消化性溃疡重要的发病原因和复发因素之一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755576" y="188640"/>
            <a:ext cx="7886700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病因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3" name="文本占位符 329730"/>
          <p:cNvSpPr txBox="1"/>
          <p:nvPr/>
        </p:nvSpPr>
        <p:spPr>
          <a:xfrm>
            <a:off x="357158" y="1928802"/>
            <a:ext cx="8786842" cy="3286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损伤机制</a:t>
            </a:r>
          </a:p>
          <a:p>
            <a:pPr lvl="0"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pylori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通过抑制胃窦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细胞活性，导致高胃泌素血症，引起胃酸分泌增加</a:t>
            </a:r>
          </a:p>
          <a:p>
            <a:pPr lvl="0"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漏屋顶假说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(hypothesis of leaking roof) -----HP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产生的毒素、有毒性作用的酶、诱导的黏膜炎症反应可直接、间接造成黏膜屏障的损害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500694" y="4357694"/>
            <a:ext cx="3348046" cy="2471734"/>
            <a:chOff x="6286512" y="4929198"/>
            <a:chExt cx="2562228" cy="1828792"/>
          </a:xfrm>
        </p:grpSpPr>
        <p:pic>
          <p:nvPicPr>
            <p:cNvPr id="7" name="Picture 6" descr="Untitled-1 copy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5081" y="5128603"/>
              <a:ext cx="1191573" cy="16293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6286512" y="4978961"/>
              <a:ext cx="625832" cy="299356"/>
            </a:xfrm>
            <a:prstGeom prst="cloudCallout">
              <a:avLst>
                <a:gd name="adj1" fmla="val 11454"/>
                <a:gd name="adj2" fmla="val 11764"/>
              </a:avLst>
            </a:prstGeom>
            <a:gradFill rotWithShape="1">
              <a:gsLst>
                <a:gs pos="0">
                  <a:srgbClr val="181876"/>
                </a:gs>
                <a:gs pos="100000">
                  <a:srgbClr val="3333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</a:ln>
            <a:effectLst>
              <a:outerShdw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Text Box 10"/>
            <p:cNvSpPr txBox="1"/>
            <p:nvPr/>
          </p:nvSpPr>
          <p:spPr>
            <a:xfrm>
              <a:off x="6314277" y="4978611"/>
              <a:ext cx="536341" cy="296034"/>
            </a:xfrm>
            <a:prstGeom prst="rect">
              <a:avLst/>
            </a:prstGeom>
            <a:noFill/>
            <a:ln w="9525">
              <a:noFill/>
            </a:ln>
            <a:effectLst>
              <a:prstShdw prst="shdw12" dir="16200000">
                <a:schemeClr val="bg2">
                  <a:alpha val="50000"/>
                </a:scheme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_GB2312" pitchFamily="49" charset="-122"/>
                </a:rPr>
                <a:t>酸雨</a:t>
              </a:r>
            </a:p>
          </p:txBody>
        </p:sp>
        <p:sp>
          <p:nvSpPr>
            <p:cNvPr id="10" name="AutoShape 12"/>
            <p:cNvSpPr>
              <a:spLocks noChangeArrowheads="1"/>
            </p:cNvSpPr>
            <p:nvPr/>
          </p:nvSpPr>
          <p:spPr bwMode="auto">
            <a:xfrm>
              <a:off x="8222908" y="4929198"/>
              <a:ext cx="625832" cy="299356"/>
            </a:xfrm>
            <a:prstGeom prst="cloudCallout">
              <a:avLst>
                <a:gd name="adj1" fmla="val 11454"/>
                <a:gd name="adj2" fmla="val 11764"/>
              </a:avLst>
            </a:prstGeom>
            <a:gradFill rotWithShape="1">
              <a:gsLst>
                <a:gs pos="0">
                  <a:srgbClr val="181876"/>
                </a:gs>
                <a:gs pos="100000">
                  <a:srgbClr val="3333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</a:ln>
            <a:effectLst>
              <a:outerShdw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Text Box 11"/>
            <p:cNvSpPr txBox="1"/>
            <p:nvPr/>
          </p:nvSpPr>
          <p:spPr>
            <a:xfrm>
              <a:off x="8215338" y="4929198"/>
              <a:ext cx="536341" cy="296034"/>
            </a:xfrm>
            <a:prstGeom prst="rect">
              <a:avLst/>
            </a:prstGeom>
            <a:noFill/>
            <a:ln w="9525">
              <a:noFill/>
            </a:ln>
            <a:effectLst>
              <a:prstShdw prst="shdw12" dir="16200000">
                <a:schemeClr val="bg2">
                  <a:alpha val="50000"/>
                </a:schemeClr>
              </a:prstShdw>
            </a:effectLst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_GB2312" pitchFamily="49" charset="-122"/>
                </a:rPr>
                <a:t>酸雨</a:t>
              </a: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6661091" y="5278317"/>
              <a:ext cx="374579" cy="399660"/>
            </a:xfrm>
            <a:prstGeom prst="line">
              <a:avLst/>
            </a:prstGeom>
            <a:noFill/>
            <a:ln w="19050" cap="rnd">
              <a:solidFill>
                <a:srgbClr val="0000FF"/>
              </a:solidFill>
              <a:prstDash val="sysDot"/>
              <a:round/>
            </a:ln>
            <a:effectLst>
              <a:outerShdw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6724594" y="5228554"/>
              <a:ext cx="374579" cy="400437"/>
            </a:xfrm>
            <a:prstGeom prst="line">
              <a:avLst/>
            </a:prstGeom>
            <a:noFill/>
            <a:ln w="19050" cap="rnd">
              <a:solidFill>
                <a:srgbClr val="0000FF"/>
              </a:solidFill>
              <a:prstDash val="sysDot"/>
              <a:round/>
            </a:ln>
            <a:effectLst>
              <a:outerShdw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6786257" y="5178013"/>
              <a:ext cx="374579" cy="400438"/>
            </a:xfrm>
            <a:prstGeom prst="line">
              <a:avLst/>
            </a:prstGeom>
            <a:noFill/>
            <a:ln w="19050" cap="rnd">
              <a:solidFill>
                <a:srgbClr val="0000FF"/>
              </a:solidFill>
              <a:prstDash val="sysDot"/>
              <a:round/>
            </a:ln>
            <a:effectLst>
              <a:outerShdw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6848841" y="5128250"/>
              <a:ext cx="374579" cy="400438"/>
            </a:xfrm>
            <a:prstGeom prst="line">
              <a:avLst/>
            </a:prstGeom>
            <a:noFill/>
            <a:ln w="19050" cap="rnd">
              <a:solidFill>
                <a:srgbClr val="0000FF"/>
              </a:solidFill>
              <a:prstDash val="sysDot"/>
              <a:round/>
            </a:ln>
            <a:effectLst>
              <a:outerShdw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6599428" y="5328080"/>
              <a:ext cx="374579" cy="399660"/>
            </a:xfrm>
            <a:prstGeom prst="line">
              <a:avLst/>
            </a:prstGeom>
            <a:noFill/>
            <a:ln w="19050" cap="rnd">
              <a:solidFill>
                <a:srgbClr val="0000FF"/>
              </a:solidFill>
              <a:prstDash val="sysDot"/>
              <a:round/>
            </a:ln>
            <a:effectLst>
              <a:outerShdw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Line 18"/>
            <p:cNvSpPr/>
            <p:nvPr/>
          </p:nvSpPr>
          <p:spPr>
            <a:xfrm flipV="1">
              <a:off x="8286703" y="5228855"/>
              <a:ext cx="374691" cy="399911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20" name="Line 19"/>
            <p:cNvSpPr/>
            <p:nvPr/>
          </p:nvSpPr>
          <p:spPr>
            <a:xfrm flipV="1">
              <a:off x="8035990" y="5028349"/>
              <a:ext cx="374691" cy="399911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21" name="Line 20"/>
            <p:cNvSpPr/>
            <p:nvPr/>
          </p:nvSpPr>
          <p:spPr>
            <a:xfrm flipV="1">
              <a:off x="8223336" y="5178178"/>
              <a:ext cx="374691" cy="399911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22" name="Line 21"/>
            <p:cNvSpPr/>
            <p:nvPr/>
          </p:nvSpPr>
          <p:spPr>
            <a:xfrm flipV="1">
              <a:off x="8161346" y="5128603"/>
              <a:ext cx="374691" cy="399910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23" name="Line 22"/>
            <p:cNvSpPr/>
            <p:nvPr/>
          </p:nvSpPr>
          <p:spPr>
            <a:xfrm flipV="1">
              <a:off x="8099357" y="5077925"/>
              <a:ext cx="374691" cy="399910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pic>
          <p:nvPicPr>
            <p:cNvPr id="24" name="Picture 23" descr="Untitled-3 copy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91611">
              <a:off x="6812733" y="5678342"/>
              <a:ext cx="217652" cy="2456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" name="Picture 24" descr="Untitled-3 copy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650987">
              <a:off x="6978477" y="5537965"/>
              <a:ext cx="174066" cy="30719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" name="Picture 25" descr="Untitled-3 copy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2671744">
              <a:off x="7443647" y="5182585"/>
              <a:ext cx="217652" cy="2456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" name="Picture 26" descr="Untitled-3 copy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5023701">
              <a:off x="7291179" y="5312120"/>
              <a:ext cx="174066" cy="30719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" name="Picture 27" descr="Untitled-3 copy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61251" y="5428260"/>
              <a:ext cx="217652" cy="2456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9" name="Picture 7" descr="Untitled-1 copy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57166" y="5128603"/>
              <a:ext cx="1191574" cy="16293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" name="Line 28"/>
            <p:cNvSpPr/>
            <p:nvPr/>
          </p:nvSpPr>
          <p:spPr>
            <a:xfrm rot="5786463" flipV="1">
              <a:off x="8323531" y="5428318"/>
              <a:ext cx="299657" cy="500047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31" name="Line 29"/>
            <p:cNvSpPr/>
            <p:nvPr/>
          </p:nvSpPr>
          <p:spPr>
            <a:xfrm rot="5786463" flipV="1">
              <a:off x="8136185" y="5278489"/>
              <a:ext cx="299657" cy="500047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32" name="Line 30"/>
            <p:cNvSpPr/>
            <p:nvPr/>
          </p:nvSpPr>
          <p:spPr>
            <a:xfrm rot="8466172" flipV="1">
              <a:off x="7035895" y="5578089"/>
              <a:ext cx="374691" cy="399910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33" name="Line 31"/>
            <p:cNvSpPr/>
            <p:nvPr/>
          </p:nvSpPr>
          <p:spPr>
            <a:xfrm rot="8466172" flipV="1">
              <a:off x="6911916" y="5628766"/>
              <a:ext cx="374691" cy="399910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34" name="Line 32"/>
            <p:cNvSpPr/>
            <p:nvPr/>
          </p:nvSpPr>
          <p:spPr>
            <a:xfrm rot="8466172" flipV="1">
              <a:off x="6786559" y="5778595"/>
              <a:ext cx="374691" cy="399910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35" name="Line 33"/>
            <p:cNvSpPr/>
            <p:nvPr/>
          </p:nvSpPr>
          <p:spPr>
            <a:xfrm rot="8466172" flipV="1">
              <a:off x="6848549" y="5678342"/>
              <a:ext cx="374691" cy="399911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  <p:pic>
          <p:nvPicPr>
            <p:cNvPr id="36" name="Picture 34" descr="Untitled-4 copy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74000" y="6298589"/>
              <a:ext cx="283774" cy="2291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7" name="Picture 36" descr="Untitled-5 copy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61251" y="6278759"/>
              <a:ext cx="349896" cy="27652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" name="Line 37"/>
            <p:cNvSpPr/>
            <p:nvPr/>
          </p:nvSpPr>
          <p:spPr>
            <a:xfrm rot="8466172" flipV="1">
              <a:off x="8474049" y="5877746"/>
              <a:ext cx="374691" cy="399910"/>
            </a:xfrm>
            <a:prstGeom prst="line">
              <a:avLst/>
            </a:prstGeom>
            <a:ln w="19050" cap="rnd" cmpd="sng">
              <a:solidFill>
                <a:srgbClr val="0000FF"/>
              </a:solidFill>
              <a:prstDash val="sysDot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1" name="文本占位符 329730"/>
          <p:cNvSpPr>
            <a:spLocks noGrp="1"/>
          </p:cNvSpPr>
          <p:nvPr>
            <p:ph idx="1"/>
          </p:nvPr>
        </p:nvSpPr>
        <p:spPr>
          <a:xfrm>
            <a:off x="285720" y="1357298"/>
            <a:ext cx="8715404" cy="442915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H．pylori感染为消化性溃疡重要的发病原因和复发因素之一</a:t>
            </a:r>
          </a:p>
          <a:p>
            <a:pPr marL="0" indent="0">
              <a:lnSpc>
                <a:spcPct val="15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NSAID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是消化性溃疡的主要病因之一，而且在上消化道出血中起重要作用</a:t>
            </a:r>
          </a:p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其他药物，如糖皮质激素和抗凝药，尤其是抗血小板药物，如噻吩吡啶类药物氯吡格雷等</a:t>
            </a:r>
          </a:p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吸烟、饮食因素、遗传、应激与心理因素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755576" y="188640"/>
            <a:ext cx="7886700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病因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Text Placeholder 2"/>
          <p:cNvSpPr txBox="1"/>
          <p:nvPr/>
        </p:nvSpPr>
        <p:spPr>
          <a:xfrm>
            <a:off x="172642" y="5605163"/>
            <a:ext cx="8971358" cy="538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中华消化杂志编委会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消化性溃疡诊断与治疗规范（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年，西安）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.2016;36(8):508-513.</a:t>
            </a:r>
            <a:endParaRPr kumimoji="0" lang="en-IN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1" name="文本占位符 329730"/>
          <p:cNvSpPr>
            <a:spLocks noGrp="1"/>
          </p:cNvSpPr>
          <p:nvPr>
            <p:ph idx="1"/>
          </p:nvPr>
        </p:nvSpPr>
        <p:spPr>
          <a:xfrm>
            <a:off x="285720" y="1071546"/>
            <a:ext cx="8715404" cy="78581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5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NSAID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是消化性溃疡的主要病因之一，而且在上消化道出血中起重要作用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755576" y="188640"/>
            <a:ext cx="7886700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病因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Text Box 2"/>
          <p:cNvSpPr txBox="1"/>
          <p:nvPr/>
        </p:nvSpPr>
        <p:spPr>
          <a:xfrm>
            <a:off x="2786050" y="3188001"/>
            <a:ext cx="3214710" cy="21698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914400" lvl="1" indent="-457200" eaLnBrk="1" hangingPunct="1">
              <a:spcBef>
                <a:spcPct val="50000"/>
              </a:spcBef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抑制前列腺素的合成</a:t>
            </a:r>
          </a:p>
          <a:p>
            <a:pPr marL="914400" lvl="1" indent="-457200" eaLnBrk="1" hangingPunct="1">
              <a:spcBef>
                <a:spcPct val="50000"/>
              </a:spcBef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影响碳酸氢盐和谷胱甘肽的合成</a:t>
            </a:r>
          </a:p>
          <a:p>
            <a:pPr marL="914400" lvl="1" indent="-457200" eaLnBrk="1" hangingPunct="1">
              <a:spcBef>
                <a:spcPct val="50000"/>
              </a:spcBef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影响粘膜的血流量</a:t>
            </a:r>
          </a:p>
          <a:p>
            <a:pPr marL="914400" lvl="1" indent="-457200" eaLnBrk="1" hangingPunct="1">
              <a:spcBef>
                <a:spcPct val="50000"/>
              </a:spcBef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直接破坏胃粘膜屏障的完整性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785786" y="1857364"/>
            <a:ext cx="8001056" cy="4786346"/>
            <a:chOff x="1123950" y="1241425"/>
            <a:chExt cx="7083425" cy="5045075"/>
          </a:xfrm>
        </p:grpSpPr>
        <p:sp>
          <p:nvSpPr>
            <p:cNvPr id="7" name="圆角矩形 36"/>
            <p:cNvSpPr>
              <a:spLocks noChangeArrowheads="1"/>
            </p:cNvSpPr>
            <p:nvPr/>
          </p:nvSpPr>
          <p:spPr bwMode="auto">
            <a:xfrm>
              <a:off x="1404938" y="3106738"/>
              <a:ext cx="1862137" cy="534987"/>
            </a:xfrm>
            <a:prstGeom prst="roundRect">
              <a:avLst>
                <a:gd name="adj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+mn-lt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圆角矩形 6"/>
            <p:cNvSpPr>
              <a:spLocks noChangeArrowheads="1"/>
            </p:cNvSpPr>
            <p:nvPr/>
          </p:nvSpPr>
          <p:spPr bwMode="auto">
            <a:xfrm>
              <a:off x="1404938" y="2097088"/>
              <a:ext cx="1862137" cy="533400"/>
            </a:xfrm>
            <a:prstGeom prst="roundRect">
              <a:avLst>
                <a:gd name="adj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+mn-lt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 Box 11"/>
            <p:cNvSpPr txBox="1"/>
            <p:nvPr/>
          </p:nvSpPr>
          <p:spPr>
            <a:xfrm>
              <a:off x="1803400" y="3176588"/>
              <a:ext cx="1066800" cy="3540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1080" tIns="45540" rIns="91080" bIns="45540" anchor="ctr">
              <a:spAutoFit/>
            </a:bodyPr>
            <a:lstStyle/>
            <a:p>
              <a:pPr defTabSz="552450"/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PG合成</a:t>
              </a:r>
            </a:p>
          </p:txBody>
        </p:sp>
        <p:sp>
          <p:nvSpPr>
            <p:cNvPr id="10" name="圆角矩形 37"/>
            <p:cNvSpPr>
              <a:spLocks noChangeArrowheads="1"/>
            </p:cNvSpPr>
            <p:nvPr/>
          </p:nvSpPr>
          <p:spPr bwMode="auto">
            <a:xfrm>
              <a:off x="1404938" y="4002088"/>
              <a:ext cx="1862137" cy="1409700"/>
            </a:xfrm>
            <a:prstGeom prst="roundRect">
              <a:avLst>
                <a:gd name="adj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+mn-lt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" name="Text Box 12"/>
            <p:cNvSpPr txBox="1"/>
            <p:nvPr/>
          </p:nvSpPr>
          <p:spPr>
            <a:xfrm>
              <a:off x="1322388" y="4132263"/>
              <a:ext cx="2027237" cy="103346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1080" tIns="45540" rIns="91080" bIns="45540" anchor="ctr">
              <a:spAutoFit/>
            </a:bodyPr>
            <a:lstStyle/>
            <a:p>
              <a:pPr algn="ctr" defTabSz="552450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黏膜供血</a:t>
              </a:r>
            </a:p>
            <a:p>
              <a:pPr algn="ctr" defTabSz="552450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黏液合成</a:t>
              </a:r>
            </a:p>
            <a:p>
              <a:pPr algn="ctr" defTabSz="552450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碳酸氢盐合成</a:t>
              </a:r>
            </a:p>
          </p:txBody>
        </p:sp>
        <p:sp>
          <p:nvSpPr>
            <p:cNvPr id="12" name="AutoShape 13"/>
            <p:cNvSpPr/>
            <p:nvPr/>
          </p:nvSpPr>
          <p:spPr>
            <a:xfrm>
              <a:off x="2816225" y="4683125"/>
              <a:ext cx="150813" cy="190500"/>
            </a:xfrm>
            <a:prstGeom prst="downArrow">
              <a:avLst>
                <a:gd name="adj1" fmla="val 50000"/>
                <a:gd name="adj2" fmla="val 52608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3" name="AutoShape 20"/>
            <p:cNvSpPr/>
            <p:nvPr/>
          </p:nvSpPr>
          <p:spPr>
            <a:xfrm>
              <a:off x="2220913" y="2632075"/>
              <a:ext cx="230187" cy="474663"/>
            </a:xfrm>
            <a:prstGeom prst="downArrow">
              <a:avLst>
                <a:gd name="adj1" fmla="val 50000"/>
                <a:gd name="adj2" fmla="val 25079"/>
              </a:avLst>
            </a:prstGeom>
            <a:solidFill>
              <a:srgbClr val="3D85C7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solidFill>
                  <a:srgbClr val="3D85C7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4" name="AutoShape 21"/>
            <p:cNvSpPr/>
            <p:nvPr/>
          </p:nvSpPr>
          <p:spPr>
            <a:xfrm>
              <a:off x="6667500" y="3894138"/>
              <a:ext cx="238125" cy="701675"/>
            </a:xfrm>
            <a:prstGeom prst="downArrow">
              <a:avLst>
                <a:gd name="adj1" fmla="val 50000"/>
                <a:gd name="adj2" fmla="val 24801"/>
              </a:avLst>
            </a:prstGeom>
            <a:solidFill>
              <a:srgbClr val="3D85C7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solidFill>
                  <a:srgbClr val="3D85C7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5" name="AutoShape 22"/>
            <p:cNvSpPr/>
            <p:nvPr/>
          </p:nvSpPr>
          <p:spPr>
            <a:xfrm>
              <a:off x="6627813" y="2617788"/>
              <a:ext cx="228600" cy="374650"/>
            </a:xfrm>
            <a:prstGeom prst="downArrow">
              <a:avLst>
                <a:gd name="adj1" fmla="val 50000"/>
                <a:gd name="adj2" fmla="val 25046"/>
              </a:avLst>
            </a:prstGeom>
            <a:solidFill>
              <a:srgbClr val="3D85C7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solidFill>
                  <a:srgbClr val="3D85C7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6" name="AutoShape 23"/>
            <p:cNvSpPr/>
            <p:nvPr/>
          </p:nvSpPr>
          <p:spPr>
            <a:xfrm>
              <a:off x="2208213" y="3641725"/>
              <a:ext cx="255587" cy="358775"/>
            </a:xfrm>
            <a:prstGeom prst="downArrow">
              <a:avLst>
                <a:gd name="adj1" fmla="val 50000"/>
                <a:gd name="adj2" fmla="val 24766"/>
              </a:avLst>
            </a:prstGeom>
            <a:solidFill>
              <a:srgbClr val="3D85C7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solidFill>
                  <a:srgbClr val="3D85C7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17" name="TextBox 5"/>
            <p:cNvSpPr txBox="1"/>
            <p:nvPr/>
          </p:nvSpPr>
          <p:spPr>
            <a:xfrm>
              <a:off x="1649413" y="2187575"/>
              <a:ext cx="1457325" cy="3175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55172" tIns="27586" rIns="55172" bIns="27586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抑制COX活性</a:t>
              </a:r>
            </a:p>
          </p:txBody>
        </p:sp>
        <p:sp>
          <p:nvSpPr>
            <p:cNvPr id="18" name="圆角矩形 46"/>
            <p:cNvSpPr>
              <a:spLocks noChangeArrowheads="1"/>
            </p:cNvSpPr>
            <p:nvPr/>
          </p:nvSpPr>
          <p:spPr bwMode="auto">
            <a:xfrm>
              <a:off x="5943600" y="2097088"/>
              <a:ext cx="1863725" cy="533400"/>
            </a:xfrm>
            <a:prstGeom prst="roundRect">
              <a:avLst>
                <a:gd name="adj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lIns="91080" tIns="45540" rIns="91080" bIns="45540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5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1225550" indent="-471805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46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885950" indent="-376555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2641600" indent="-376555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3395980" indent="-376555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3853180" indent="-37655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4310380" indent="-37655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4767580" indent="-37655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5224780" indent="-37655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9" name="TextBox 47"/>
            <p:cNvSpPr txBox="1"/>
            <p:nvPr/>
          </p:nvSpPr>
          <p:spPr>
            <a:xfrm>
              <a:off x="6319838" y="2187575"/>
              <a:ext cx="1200150" cy="3175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55172" tIns="27586" rIns="55172" bIns="27586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在胃内堆积</a:t>
              </a:r>
            </a:p>
          </p:txBody>
        </p:sp>
        <p:sp>
          <p:nvSpPr>
            <p:cNvPr id="20" name="圆角矩形 50"/>
            <p:cNvSpPr>
              <a:spLocks noChangeArrowheads="1"/>
            </p:cNvSpPr>
            <p:nvPr/>
          </p:nvSpPr>
          <p:spPr bwMode="auto">
            <a:xfrm>
              <a:off x="5697538" y="2990850"/>
              <a:ext cx="2357437" cy="903288"/>
            </a:xfrm>
            <a:prstGeom prst="roundRect">
              <a:avLst>
                <a:gd name="adj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lIns="91080" tIns="45540" rIns="91080" bIns="45540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5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1225550" indent="-471805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46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885950" indent="-376555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4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2641600" indent="-376555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3395980" indent="-376555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3853180" indent="-37655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4310380" indent="-37655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4767580" indent="-37655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5224780" indent="-37655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3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1" name="Text Box 12"/>
            <p:cNvSpPr txBox="1"/>
            <p:nvPr/>
          </p:nvSpPr>
          <p:spPr>
            <a:xfrm>
              <a:off x="5808663" y="3041650"/>
              <a:ext cx="2133600" cy="69215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1080" tIns="45540" rIns="91080" bIns="45540" anchor="ctr">
              <a:spAutoFit/>
            </a:bodyPr>
            <a:lstStyle/>
            <a:p>
              <a:pPr algn="ctr" defTabSz="552450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破坏疏水屏障</a:t>
              </a:r>
            </a:p>
            <a:p>
              <a:pPr algn="ctr" defTabSz="552450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细胞毒性物质释放</a:t>
              </a:r>
            </a:p>
          </p:txBody>
        </p:sp>
        <p:sp>
          <p:nvSpPr>
            <p:cNvPr id="22" name="AutoShape 15"/>
            <p:cNvSpPr/>
            <p:nvPr/>
          </p:nvSpPr>
          <p:spPr>
            <a:xfrm flipV="1">
              <a:off x="7731125" y="3344863"/>
              <a:ext cx="152400" cy="309562"/>
            </a:xfrm>
            <a:prstGeom prst="downArrow">
              <a:avLst>
                <a:gd name="adj1" fmla="val 50000"/>
                <a:gd name="adj2" fmla="val 52125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3" name="AutoShape 13"/>
            <p:cNvSpPr/>
            <p:nvPr/>
          </p:nvSpPr>
          <p:spPr>
            <a:xfrm>
              <a:off x="2816225" y="4294188"/>
              <a:ext cx="150813" cy="190500"/>
            </a:xfrm>
            <a:prstGeom prst="downArrow">
              <a:avLst>
                <a:gd name="adj1" fmla="val 50000"/>
                <a:gd name="adj2" fmla="val 52608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4" name="AutoShape 13"/>
            <p:cNvSpPr/>
            <p:nvPr/>
          </p:nvSpPr>
          <p:spPr>
            <a:xfrm>
              <a:off x="3028950" y="5072063"/>
              <a:ext cx="152400" cy="190500"/>
            </a:xfrm>
            <a:prstGeom prst="downArrow">
              <a:avLst>
                <a:gd name="adj1" fmla="val 50000"/>
                <a:gd name="adj2" fmla="val 52060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5" name="圆角矩形 58"/>
            <p:cNvSpPr>
              <a:spLocks noChangeArrowheads="1"/>
            </p:cNvSpPr>
            <p:nvPr/>
          </p:nvSpPr>
          <p:spPr bwMode="auto">
            <a:xfrm>
              <a:off x="5943600" y="4595813"/>
              <a:ext cx="2174875" cy="533400"/>
            </a:xfrm>
            <a:prstGeom prst="roundRect">
              <a:avLst>
                <a:gd name="adj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+mn-lt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6" name="TextBox 59"/>
            <p:cNvSpPr txBox="1"/>
            <p:nvPr/>
          </p:nvSpPr>
          <p:spPr>
            <a:xfrm>
              <a:off x="6116638" y="4686300"/>
              <a:ext cx="1638300" cy="3175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55172" tIns="27586" rIns="55172" bIns="27586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胃肠道保护作用</a:t>
              </a:r>
            </a:p>
          </p:txBody>
        </p:sp>
        <p:sp>
          <p:nvSpPr>
            <p:cNvPr id="27" name="直角上箭头 26"/>
            <p:cNvSpPr/>
            <p:nvPr/>
          </p:nvSpPr>
          <p:spPr>
            <a:xfrm rot="16200000" flipH="1">
              <a:off x="6146800" y="5324475"/>
              <a:ext cx="962025" cy="571500"/>
            </a:xfrm>
            <a:prstGeom prst="bentUpArrow">
              <a:avLst/>
            </a:prstGeom>
            <a:solidFill>
              <a:srgbClr val="3D85C7"/>
            </a:solidFill>
            <a:ln>
              <a:noFill/>
            </a:ln>
          </p:spPr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8" name="圆角矩形 68"/>
            <p:cNvSpPr>
              <a:spLocks noChangeArrowheads="1"/>
            </p:cNvSpPr>
            <p:nvPr/>
          </p:nvSpPr>
          <p:spPr bwMode="auto">
            <a:xfrm>
              <a:off x="2790825" y="5664200"/>
              <a:ext cx="3551238" cy="603250"/>
            </a:xfrm>
            <a:prstGeom prst="roundRect">
              <a:avLst>
                <a:gd name="adj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+mn-lt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9" name="TextBox 69"/>
            <p:cNvSpPr txBox="1"/>
            <p:nvPr/>
          </p:nvSpPr>
          <p:spPr>
            <a:xfrm>
              <a:off x="3252788" y="5789613"/>
              <a:ext cx="1201737" cy="3175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55172" tIns="27586" rIns="55172" bIns="27586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胃肠道损伤</a:t>
              </a:r>
            </a:p>
          </p:txBody>
        </p:sp>
        <p:sp>
          <p:nvSpPr>
            <p:cNvPr id="30" name="直角上箭头 29"/>
            <p:cNvSpPr/>
            <p:nvPr/>
          </p:nvSpPr>
          <p:spPr>
            <a:xfrm rot="16200000" flipH="1" flipV="1">
              <a:off x="2195513" y="5497513"/>
              <a:ext cx="669925" cy="517525"/>
            </a:xfrm>
            <a:prstGeom prst="bentUpArrow">
              <a:avLst/>
            </a:prstGeom>
            <a:solidFill>
              <a:srgbClr val="3D85C7"/>
            </a:solidFill>
            <a:ln>
              <a:noFill/>
            </a:ln>
          </p:spPr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1" name="直角上箭头 30"/>
            <p:cNvSpPr/>
            <p:nvPr/>
          </p:nvSpPr>
          <p:spPr>
            <a:xfrm flipV="1">
              <a:off x="6264275" y="1444625"/>
              <a:ext cx="641350" cy="652463"/>
            </a:xfrm>
            <a:prstGeom prst="bentUpArrow">
              <a:avLst/>
            </a:prstGeom>
            <a:solidFill>
              <a:srgbClr val="3D85C7"/>
            </a:solidFill>
            <a:ln>
              <a:noFill/>
            </a:ln>
          </p:spPr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2" name="直角上箭头 31"/>
            <p:cNvSpPr/>
            <p:nvPr/>
          </p:nvSpPr>
          <p:spPr>
            <a:xfrm flipH="1" flipV="1">
              <a:off x="2271713" y="1444625"/>
              <a:ext cx="509588" cy="650875"/>
            </a:xfrm>
            <a:prstGeom prst="bentUpArrow">
              <a:avLst/>
            </a:prstGeom>
            <a:solidFill>
              <a:srgbClr val="3D85C7"/>
            </a:solidFill>
            <a:ln>
              <a:noFill/>
            </a:ln>
          </p:spPr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AutoShape 13"/>
            <p:cNvSpPr/>
            <p:nvPr/>
          </p:nvSpPr>
          <p:spPr>
            <a:xfrm>
              <a:off x="2735263" y="3278188"/>
              <a:ext cx="152400" cy="188912"/>
            </a:xfrm>
            <a:prstGeom prst="downArrow">
              <a:avLst>
                <a:gd name="adj1" fmla="val 50000"/>
                <a:gd name="adj2" fmla="val 51626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pic>
          <p:nvPicPr>
            <p:cNvPr id="34" name="Picture 33" descr="C:\Users\Administrator\Desktop\图片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1863" y="5072063"/>
              <a:ext cx="1209675" cy="12144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" name="圆角矩形 3"/>
            <p:cNvSpPr>
              <a:spLocks noChangeArrowheads="1"/>
            </p:cNvSpPr>
            <p:nvPr/>
          </p:nvSpPr>
          <p:spPr bwMode="auto">
            <a:xfrm>
              <a:off x="2790825" y="1241425"/>
              <a:ext cx="3549650" cy="677863"/>
            </a:xfrm>
            <a:prstGeom prst="roundRect">
              <a:avLst>
                <a:gd name="adj" fmla="val 16667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eaVert" lIns="91080" tIns="45540" rIns="91080" bIns="45540" anchor="ctr"/>
            <a:lstStyle/>
            <a:p>
              <a:pPr marL="0" marR="0" lvl="0" indent="0" algn="l" defTabSz="55181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3D85C7"/>
                </a:solidFill>
                <a:effectLst/>
                <a:uLnTx/>
                <a:uFillTx/>
                <a:latin typeface="+mn-lt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Text Box 10"/>
            <p:cNvSpPr txBox="1"/>
            <p:nvPr/>
          </p:nvSpPr>
          <p:spPr>
            <a:xfrm>
              <a:off x="3252788" y="1382713"/>
              <a:ext cx="2047875" cy="37269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1080" tIns="45540" rIns="91080" bIns="45540" anchor="ctr">
              <a:spAutoFit/>
            </a:bodyPr>
            <a:lstStyle/>
            <a:p>
              <a:pPr defTabSz="552450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NSAID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s</a:t>
              </a:r>
              <a:r>
                <a:rPr lang="zh-CN" altLang="en-US" sz="17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缓慢释放</a:t>
              </a:r>
            </a:p>
          </p:txBody>
        </p:sp>
        <p:pic>
          <p:nvPicPr>
            <p:cNvPr id="37" name="Picture 32" descr="E:\1 high-med\日常工作\雷贝拉唑：牵手抗\牵手  小药丸\胃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4413" y="1306513"/>
              <a:ext cx="881062" cy="119856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" name="矩形 3"/>
            <p:cNvSpPr/>
            <p:nvPr/>
          </p:nvSpPr>
          <p:spPr>
            <a:xfrm>
              <a:off x="7121525" y="1444625"/>
              <a:ext cx="1085850" cy="347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55172" tIns="27586" rIns="55172" bIns="27586">
              <a:spAutoFit/>
            </a:bodyPr>
            <a:lstStyle/>
            <a:p>
              <a:pPr eaLnBrk="0" hangingPunct="0"/>
              <a:r>
                <a:rPr lang="zh-CN" altLang="en-US" sz="1900" b="1" dirty="0">
                  <a:latin typeface="Arial" panose="020B0604020202020204" pitchFamily="34" charset="0"/>
                  <a:ea typeface="华文细黑" panose="02010600040101010101" pitchFamily="2" charset="-122"/>
                </a:rPr>
                <a:t>局部作用</a:t>
              </a:r>
              <a:endParaRPr lang="zh-CN" altLang="en-US" b="1" dirty="0"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9" name="矩形 35"/>
            <p:cNvSpPr/>
            <p:nvPr/>
          </p:nvSpPr>
          <p:spPr>
            <a:xfrm>
              <a:off x="1123950" y="1444625"/>
              <a:ext cx="1085850" cy="347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55172" tIns="27586" rIns="55172" bIns="27586">
              <a:spAutoFit/>
            </a:bodyPr>
            <a:lstStyle/>
            <a:p>
              <a:pPr eaLnBrk="0" hangingPunct="0"/>
              <a:r>
                <a:rPr lang="zh-CN" altLang="en-US" sz="1900" b="1" dirty="0">
                  <a:latin typeface="Arial" panose="020B0604020202020204" pitchFamily="34" charset="0"/>
                  <a:ea typeface="华文细黑" panose="02010600040101010101" pitchFamily="2" charset="-122"/>
                </a:rPr>
                <a:t>全身作用</a:t>
              </a:r>
              <a:endParaRPr lang="zh-CN" altLang="en-US" b="1" dirty="0"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40" name="AutoShape 13"/>
            <p:cNvSpPr/>
            <p:nvPr/>
          </p:nvSpPr>
          <p:spPr>
            <a:xfrm>
              <a:off x="7732713" y="4778375"/>
              <a:ext cx="150812" cy="190500"/>
            </a:xfrm>
            <a:prstGeom prst="downArrow">
              <a:avLst>
                <a:gd name="adj1" fmla="val 50000"/>
                <a:gd name="adj2" fmla="val 52608"/>
              </a:avLst>
            </a:prstGeom>
            <a:solidFill>
              <a:srgbClr val="FFC000"/>
            </a:solidFill>
            <a:ln w="9525">
              <a:noFill/>
            </a:ln>
          </p:spPr>
          <p:txBody>
            <a:bodyPr vert="eaVert" lIns="91080" tIns="45540" rIns="91080" bIns="45540" anchor="ctr"/>
            <a:lstStyle/>
            <a:p>
              <a:pPr defTabSz="552450"/>
              <a:endParaRPr lang="zh-CN" altLang="en-US" sz="2100" b="1" dirty="0"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1" name="文本占位符 329730"/>
          <p:cNvSpPr>
            <a:spLocks noGrp="1"/>
          </p:cNvSpPr>
          <p:nvPr>
            <p:ph idx="1"/>
          </p:nvPr>
        </p:nvSpPr>
        <p:spPr>
          <a:xfrm>
            <a:off x="285720" y="1357298"/>
            <a:ext cx="8715404" cy="442915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H．pylori感染为消化性溃疡重要的发病原因和复发因素之一</a:t>
            </a:r>
          </a:p>
          <a:p>
            <a:pPr marL="0" indent="0">
              <a:lnSpc>
                <a:spcPct val="15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NSAID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是消化性溃疡的主要病因之一，而且在上消化道出血中起重要作用</a:t>
            </a:r>
          </a:p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其他药物，如糖皮质激素和抗凝药的广泛使用，尤其是抗血小板药物，如噻吩吡啶类药物氯吡格雷等</a:t>
            </a:r>
          </a:p>
          <a:p>
            <a:pPr marL="0" indent="0">
              <a:lnSpc>
                <a:spcPct val="200000"/>
              </a:lnSpc>
              <a:spcBef>
                <a:spcPct val="50000"/>
              </a:spcBef>
              <a:buClr>
                <a:srgbClr val="000066"/>
              </a:buClr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吸烟、饮食因素、遗传、应激与心理因素</a:t>
            </a:r>
          </a:p>
        </p:txBody>
      </p:sp>
      <p:sp>
        <p:nvSpPr>
          <p:cNvPr id="4" name="矩形 3"/>
          <p:cNvSpPr/>
          <p:nvPr/>
        </p:nvSpPr>
        <p:spPr>
          <a:xfrm>
            <a:off x="-357222" y="5532298"/>
            <a:ext cx="9358346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1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消化性溃疡诊断和治疗规范（2016年，西安）中华消化杂志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月第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卷第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期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755576" y="188640"/>
            <a:ext cx="7886700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病因</a:t>
            </a:r>
            <a:endParaRPr kumimoji="0" 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597861"/>
          </a:xfrm>
        </p:spPr>
        <p:txBody>
          <a:bodyPr>
            <a:normAutofit/>
          </a:bodyPr>
          <a:lstStyle/>
          <a:p>
            <a:r>
              <a:rPr 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(Peptic Ulcer)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pic>
        <p:nvPicPr>
          <p:cNvPr id="192516" name="图片 192515" descr="stomach-disease-or-traum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6000" contrast="24000"/>
          </a:blip>
          <a:srcRect l="1666" t="8333" r="36667" b="14583"/>
          <a:stretch>
            <a:fillRect/>
          </a:stretch>
        </p:blipFill>
        <p:spPr>
          <a:xfrm>
            <a:off x="6133465" y="4025265"/>
            <a:ext cx="2508885" cy="2508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诊断方法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71500" y="1229360"/>
            <a:ext cx="7825105" cy="32070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22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胃镜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病理检查</a:t>
            </a:r>
          </a:p>
          <a:p>
            <a:pPr eaLnBrk="1" hangingPunct="1">
              <a:lnSpc>
                <a:spcPct val="2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胃镜检查是诊断消化性溃疡最主要的方法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22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幽门螺杆菌检测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220000"/>
              </a:lnSpc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357222" y="5532298"/>
            <a:ext cx="9358346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1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消化性溃疡诊断和治疗规范（2016年，西安）中华消化杂志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月第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36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卷第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期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诊断方法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71500" y="1404818"/>
            <a:ext cx="8286780" cy="2810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22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胃镜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病理检查</a:t>
            </a:r>
          </a:p>
          <a:p>
            <a:pPr eaLnBrk="1" hangingPunct="1">
              <a:lnSpc>
                <a:spcPct val="2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胃镜检查是诊断消化性溃疡最主要的方法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分期有：活动期（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　　　　愈合期（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　　　　　　　疤痕期（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eaLnBrk="1" hangingPunct="1">
              <a:lnSpc>
                <a:spcPct val="22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3" descr="胃溃疡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68" y="3571876"/>
            <a:ext cx="2682875" cy="2263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4" descr="球部溃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55" y="3571876"/>
            <a:ext cx="2616200" cy="2230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5" descr="溃疡疤痕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5893" y="3571876"/>
            <a:ext cx="2592387" cy="2209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诊断方法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57224" y="1071546"/>
            <a:ext cx="7929618" cy="5169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幽门螺杆菌检测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侵入性试验：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快速尿素酶试验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组织学检查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非侵入性试验：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尿素呼气试验（</a:t>
            </a:r>
            <a:r>
              <a:rPr lang="en-US" altLang="zh-CN" sz="20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C-UBT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 </a:t>
            </a:r>
            <a:r>
              <a:rPr lang="en-US" altLang="zh-CN" sz="2000" baseline="30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C-UBT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，根除治疗后复查的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首选方法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血清学试验：人群普查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粪抗原检测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597861"/>
          </a:xfrm>
        </p:spPr>
        <p:txBody>
          <a:bodyPr>
            <a:normAutofit/>
          </a:bodyPr>
          <a:lstStyle/>
          <a:p>
            <a:r>
              <a:rPr 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(Peptic Ulcer)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pic>
        <p:nvPicPr>
          <p:cNvPr id="192516" name="图片 192515" descr="stomach-disease-or-traum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6000" contrast="24000"/>
          </a:blip>
          <a:srcRect l="1666" t="8333" r="36667" b="14583"/>
          <a:stretch>
            <a:fillRect/>
          </a:stretch>
        </p:blipFill>
        <p:spPr>
          <a:xfrm>
            <a:off x="6133465" y="4025265"/>
            <a:ext cx="2508885" cy="2508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治疗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14348" y="2000240"/>
            <a:ext cx="7715304" cy="24006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一般治疗：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休息、饮食，生活规律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戒烟、酒，避免刺激性食物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禁服对粘膜有损害的药物（如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NSAIDs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治疗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2910" y="1714488"/>
            <a:ext cx="7715304" cy="29546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药物治疗：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消化性溃疡的抑酸治疗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黏膜保护剂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根除治疗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溃疡的防治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u=4213207152,1111566287&amp;fm=26&amp;gp=0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rcRect l="11539" r="13460"/>
          <a:stretch>
            <a:fillRect/>
          </a:stretch>
        </p:blipFill>
        <p:spPr>
          <a:xfrm>
            <a:off x="6500826" y="3405196"/>
            <a:ext cx="1982399" cy="2643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治疗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28662" y="1643050"/>
            <a:ext cx="7429552" cy="3184698"/>
            <a:chOff x="4826019" y="1533628"/>
            <a:chExt cx="6607426" cy="3445015"/>
          </a:xfrm>
        </p:grpSpPr>
        <p:sp>
          <p:nvSpPr>
            <p:cNvPr id="5" name="矩形 4"/>
            <p:cNvSpPr/>
            <p:nvPr/>
          </p:nvSpPr>
          <p:spPr>
            <a:xfrm>
              <a:off x="8383864" y="3360919"/>
              <a:ext cx="3049581" cy="15980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225"/>
                </a:spcBef>
                <a:spcAft>
                  <a:spcPts val="225"/>
                </a:spcAft>
              </a:pPr>
              <a:r>
                <a:rPr kumimoji="1" lang="zh-CN" altLang="en-US" sz="2000" b="1" dirty="0">
                  <a:solidFill>
                    <a:srgbClr val="008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联合应用胃黏膜保护剂可提高消化性溃疡病的愈合质量，有助于减少溃疡的复发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26019" y="3380558"/>
              <a:ext cx="2986048" cy="1598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抑酸治疗是缓解消化性溃疡病症状、愈合溃疡的最主要措施。</a:t>
              </a:r>
              <a:r>
                <a:rPr kumimoji="1" lang="en-US" altLang="zh-CN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PPI</a:t>
              </a:r>
              <a:r>
                <a:rPr kumimoji="1" lang="zh-CN" altLang="en-US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是首选的药物。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68474" y="1533628"/>
              <a:ext cx="2925969" cy="1098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PPI</a:t>
              </a:r>
              <a:r>
                <a: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+</a:t>
              </a:r>
              <a:r>
                <a:rPr lang="zh-CN" altLang="en-US" sz="2000" b="1" dirty="0">
                  <a:solidFill>
                    <a:srgbClr val="00924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黏膜保护剂</a:t>
              </a:r>
              <a:endParaRPr lang="en-US" altLang="zh-CN" sz="2000" b="1" dirty="0">
                <a:solidFill>
                  <a:srgbClr val="00924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是消化性溃疡标准治疗方案</a:t>
              </a:r>
            </a:p>
          </p:txBody>
        </p:sp>
        <p:sp>
          <p:nvSpPr>
            <p:cNvPr id="8" name="左大括号 7"/>
            <p:cNvSpPr/>
            <p:nvPr/>
          </p:nvSpPr>
          <p:spPr>
            <a:xfrm rot="5400000">
              <a:off x="7797559" y="76923"/>
              <a:ext cx="519020" cy="5848708"/>
            </a:xfrm>
            <a:prstGeom prst="leftBrace">
              <a:avLst/>
            </a:prstGeom>
            <a:ln w="38100">
              <a:solidFill>
                <a:srgbClr val="00924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786266" y="3179335"/>
              <a:ext cx="978795" cy="1600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225"/>
                </a:spcBef>
                <a:spcAft>
                  <a:spcPts val="225"/>
                </a:spcAft>
              </a:pPr>
              <a:r>
                <a:rPr kumimoji="1" lang="en-US" altLang="zh-CN" sz="6000" b="1" dirty="0">
                  <a:solidFill>
                    <a:srgbClr val="00924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+</a:t>
              </a:r>
              <a:endParaRPr kumimoji="1" lang="zh-CN" altLang="en-US" sz="6000" b="1" dirty="0">
                <a:solidFill>
                  <a:srgbClr val="00924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79272" y="5000660"/>
            <a:ext cx="1821884" cy="1785926"/>
            <a:chOff x="5512105" y="4377329"/>
            <a:chExt cx="3941761" cy="394478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5512105" y="4377329"/>
              <a:ext cx="3941761" cy="3944783"/>
            </a:xfrm>
            <a:prstGeom prst="ellipse">
              <a:avLst/>
            </a:prstGeom>
            <a:solidFill>
              <a:srgbClr val="00924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>
                <a:solidFill>
                  <a:srgbClr val="004C54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5578779" y="6490291"/>
              <a:ext cx="380841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77"/>
            <p:cNvSpPr txBox="1">
              <a:spLocks noChangeArrowheads="1"/>
            </p:cNvSpPr>
            <p:nvPr/>
          </p:nvSpPr>
          <p:spPr bwMode="auto">
            <a:xfrm>
              <a:off x="5898660" y="7393062"/>
              <a:ext cx="3168649" cy="539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65405" algn="ctr">
                <a:lnSpc>
                  <a:spcPct val="120000"/>
                </a:lnSpc>
                <a:spcBef>
                  <a:spcPts val="225"/>
                </a:spcBef>
                <a:spcAft>
                  <a:spcPts val="225"/>
                </a:spcAft>
              </a:pPr>
              <a:r>
                <a:rPr lang="zh-CN" altLang="en-US" sz="900" b="1" dirty="0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中华消化杂志编委会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6804704" y="7074589"/>
              <a:ext cx="1356561" cy="264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65405" algn="ctr">
                <a:lnSpc>
                  <a:spcPct val="120000"/>
                </a:lnSpc>
                <a:spcBef>
                  <a:spcPts val="225"/>
                </a:spcBef>
                <a:spcAft>
                  <a:spcPts val="225"/>
                </a:spcAft>
              </a:pPr>
              <a:r>
                <a:rPr lang="en-US" altLang="zh-CN" sz="1050" b="1" dirty="0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(2016</a:t>
              </a:r>
              <a:r>
                <a:rPr lang="zh-CN" altLang="en-US" sz="1050" b="1" dirty="0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年，西安</a:t>
              </a:r>
              <a:r>
                <a:rPr lang="en-US" altLang="zh-CN" sz="1050" b="1" dirty="0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)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5572834" y="6627457"/>
              <a:ext cx="3858022" cy="5393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65405" algn="ctr">
                <a:lnSpc>
                  <a:spcPct val="120000"/>
                </a:lnSpc>
                <a:spcBef>
                  <a:spcPts val="225"/>
                </a:spcBef>
                <a:spcAft>
                  <a:spcPts val="225"/>
                </a:spcAft>
              </a:pPr>
              <a:r>
                <a:rPr lang="zh-CN" altLang="en-US" sz="9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消化性溃疡病诊断与治疗规范 </a:t>
              </a:r>
              <a:endParaRPr lang="en-US" altLang="zh-CN" sz="9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椭圆 24"/>
            <p:cNvSpPr>
              <a:spLocks noChangeArrowheads="1"/>
            </p:cNvSpPr>
            <p:nvPr/>
          </p:nvSpPr>
          <p:spPr bwMode="auto">
            <a:xfrm>
              <a:off x="6751744" y="4789842"/>
              <a:ext cx="1462483" cy="1496895"/>
            </a:xfrm>
            <a:prstGeom prst="ellipse">
              <a:avLst/>
            </a:prstGeom>
            <a:solidFill>
              <a:schemeClr val="bg1"/>
            </a:solidFill>
            <a:ln w="25400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135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7071071" y="5221728"/>
              <a:ext cx="823828" cy="67483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rgbClr val="009242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质子泵抑制剂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(Proton-Pump Inhibitor)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-214346" y="5643578"/>
            <a:ext cx="8931275" cy="6731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1143000" marR="0" lvl="2" indent="-228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BB9FF"/>
              </a:buClr>
              <a:buSzTx/>
              <a:buFontTx/>
              <a:buNone/>
              <a:defRPr/>
            </a:pPr>
            <a:endParaRPr kumimoji="0" lang="zh-CN" altLang="zh-CN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charset="-122"/>
              <a:ea typeface="黑体" panose="02010609060101010101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00166" y="1214422"/>
            <a:ext cx="6021879" cy="4184033"/>
            <a:chOff x="1500166" y="1214422"/>
            <a:chExt cx="6021879" cy="4184033"/>
          </a:xfrm>
        </p:grpSpPr>
        <p:pic>
          <p:nvPicPr>
            <p:cNvPr id="7" name="Picture 7" descr="nrd1010-f2"/>
            <p:cNvPicPr>
              <a:picLocks noChangeAspect="1"/>
            </p:cNvPicPr>
            <p:nvPr/>
          </p:nvPicPr>
          <p:blipFill>
            <a:blip r:embed="rId3"/>
            <a:srcRect b="38783"/>
            <a:stretch>
              <a:fillRect/>
            </a:stretch>
          </p:blipFill>
          <p:spPr>
            <a:xfrm>
              <a:off x="1500166" y="1214422"/>
              <a:ext cx="6021879" cy="41840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" name="矩形 4"/>
            <p:cNvSpPr/>
            <p:nvPr/>
          </p:nvSpPr>
          <p:spPr>
            <a:xfrm>
              <a:off x="1643042" y="1285860"/>
              <a:ext cx="285752" cy="285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/>
          </p:cNvSpPr>
          <p:nvPr>
            <p:ph idx="1"/>
          </p:nvPr>
        </p:nvSpPr>
        <p:spPr>
          <a:xfrm>
            <a:off x="742950" y="1357298"/>
            <a:ext cx="8401050" cy="4786346"/>
          </a:xfrm>
        </p:spPr>
        <p:txBody>
          <a:bodyPr vert="horz" wrap="square" lIns="91440" tIns="45720" rIns="91440" bIns="45720" anchor="t">
            <a:normAutofit/>
          </a:bodyPr>
          <a:lstStyle/>
          <a:p>
            <a:pPr eaLnBrk="1" hangingPunct="1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奥美拉唑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(Omeprazole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兰索拉唑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(Lansoprazole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泮托拉唑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(Pantoprazole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雷贝拉唑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(Rabeprazole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艾司奥美拉唑 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(Esomeprazole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）等</a:t>
            </a:r>
          </a:p>
          <a:p>
            <a:pPr eaLnBrk="1" hangingPunct="1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l"/>
            </a:pPr>
            <a:r>
              <a:rPr kumimoji="1"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消化性溃疡治疗通常采用标准剂量PPI，每日1次，早餐前0</a:t>
            </a:r>
            <a:r>
              <a:rPr kumimoji="1"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kumimoji="1"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 h 服药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质子泵抑制剂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(Proton-Pump Inhibitor)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治疗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2910" y="1714488"/>
            <a:ext cx="7715304" cy="29546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药物治疗：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消化性溃疡的抑酸治疗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黏膜保护剂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根除治疗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溃疡的防治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u=4213207152,1111566287&amp;fm=26&amp;gp=0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rcRect l="11539" r="13460"/>
          <a:stretch>
            <a:fillRect/>
          </a:stretch>
        </p:blipFill>
        <p:spPr>
          <a:xfrm>
            <a:off x="6500826" y="3405196"/>
            <a:ext cx="1982399" cy="2643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常用的胃黏膜保护剂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4282" y="1748164"/>
          <a:ext cx="86868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3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42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机制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吉法酯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促进</a:t>
                      </a:r>
                      <a:r>
                        <a:rPr lang="en-US" altLang="zh-CN" sz="1800" b="1" dirty="0"/>
                        <a:t>PG</a:t>
                      </a:r>
                      <a:r>
                        <a:rPr lang="zh-CN" altLang="en-US" sz="1800" b="1" dirty="0"/>
                        <a:t>合成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硫糖铝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促进</a:t>
                      </a:r>
                      <a:r>
                        <a:rPr lang="en-US" altLang="zh-CN" sz="1800" b="1" dirty="0"/>
                        <a:t>PG</a:t>
                      </a:r>
                      <a:r>
                        <a:rPr lang="zh-CN" altLang="en-US" sz="1800" b="1" dirty="0"/>
                        <a:t>合成、抑制胃蛋白酶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铋剂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促进</a:t>
                      </a:r>
                      <a:r>
                        <a:rPr lang="en-US" altLang="zh-CN" sz="1800" b="1" dirty="0"/>
                        <a:t>PG</a:t>
                      </a:r>
                      <a:r>
                        <a:rPr lang="zh-CN" altLang="en-US" sz="1800" b="1" dirty="0"/>
                        <a:t>合成、增强粘液分泌、</a:t>
                      </a:r>
                      <a:r>
                        <a:rPr lang="en-US" altLang="zh-CN" sz="1800" b="1" dirty="0"/>
                        <a:t>HP</a:t>
                      </a:r>
                      <a:r>
                        <a:rPr lang="zh-CN" altLang="en-US" sz="1800" b="1" dirty="0"/>
                        <a:t>根除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铝碳酸镁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中和胃酸、结合胆酸、增强胃粘膜保护因子</a:t>
                      </a:r>
                      <a:r>
                        <a:rPr lang="en-US" altLang="zh-CN" sz="1800" b="1" dirty="0"/>
                        <a:t>EGF</a:t>
                      </a:r>
                      <a:endParaRPr lang="zh-CN" alt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伊卡倍特钠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促进</a:t>
                      </a:r>
                      <a:r>
                        <a:rPr lang="en-US" altLang="zh-CN" sz="1800" b="1" dirty="0"/>
                        <a:t>PG</a:t>
                      </a:r>
                      <a:r>
                        <a:rPr lang="zh-CN" altLang="en-US" sz="1800" b="1" dirty="0"/>
                        <a:t>合成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替普瑞酮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促进</a:t>
                      </a:r>
                      <a:r>
                        <a:rPr lang="en-US" altLang="zh-CN" sz="1800" b="1" dirty="0"/>
                        <a:t>PG</a:t>
                      </a:r>
                      <a:r>
                        <a:rPr lang="zh-CN" altLang="en-US" sz="1800" b="1" dirty="0"/>
                        <a:t>合成、增强粘液分泌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瑞巴派特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促进</a:t>
                      </a:r>
                      <a:r>
                        <a:rPr lang="en-US" altLang="zh-CN" sz="1800" b="1" dirty="0"/>
                        <a:t>PG</a:t>
                      </a:r>
                      <a:r>
                        <a:rPr lang="zh-CN" altLang="en-US" sz="1800" b="1" dirty="0"/>
                        <a:t>合成、增强粘液分泌，抑制氧自由基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治疗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2910" y="1714488"/>
            <a:ext cx="7715304" cy="29546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药物治疗：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消化性溃疡的抑酸治疗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黏膜保护剂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消化性溃疡的</a:t>
            </a: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HP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根除治疗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溃疡的防治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u=4213207152,1111566287&amp;fm=26&amp;gp=0.jpg"/>
          <p:cNvPicPr>
            <a:picLocks noChangeAspect="1"/>
          </p:cNvPicPr>
          <p:nvPr/>
        </p:nvPicPr>
        <p:blipFill>
          <a:blip r:embed="rId3">
            <a:lum bright="10000" contrast="10000"/>
          </a:blip>
          <a:srcRect l="11539" r="13460"/>
          <a:stretch>
            <a:fillRect/>
          </a:stretch>
        </p:blipFill>
        <p:spPr>
          <a:xfrm>
            <a:off x="6500826" y="3405196"/>
            <a:ext cx="1982399" cy="2643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Placeholder 2"/>
          <p:cNvSpPr txBox="1"/>
          <p:nvPr/>
        </p:nvSpPr>
        <p:spPr>
          <a:xfrm>
            <a:off x="386956" y="6072206"/>
            <a:ext cx="8757044" cy="538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中华医学会消化病学分会幽门螺杆菌和消化性溃疡学组等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胃肠病学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.2017;22(6):346-360.</a:t>
            </a:r>
            <a:endParaRPr kumimoji="0" lang="en-IN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928670"/>
            <a:ext cx="4821904" cy="1508941"/>
          </a:xfrm>
          <a:prstGeom prst="rect">
            <a:avLst/>
          </a:prstGeom>
        </p:spPr>
      </p:pic>
      <p:pic>
        <p:nvPicPr>
          <p:cNvPr id="45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612" y="1785926"/>
            <a:ext cx="3794314" cy="4178174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786050" y="2571744"/>
            <a:ext cx="250033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1" y="-24120"/>
            <a:ext cx="9194223" cy="6882120"/>
          </a:xfr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C:\Users\Wrx\Desktop\无标题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858" y="0"/>
            <a:ext cx="9201362" cy="6858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89580" y="1285860"/>
            <a:ext cx="8834868" cy="4000528"/>
            <a:chOff x="189580" y="1285860"/>
            <a:chExt cx="8834868" cy="4000528"/>
          </a:xfrm>
        </p:grpSpPr>
        <p:cxnSp>
          <p:nvCxnSpPr>
            <p:cNvPr id="68" name="直接连接符 67"/>
            <p:cNvCxnSpPr>
              <a:stCxn id="84" idx="4"/>
              <a:endCxn id="80" idx="0"/>
            </p:cNvCxnSpPr>
            <p:nvPr/>
          </p:nvCxnSpPr>
          <p:spPr>
            <a:xfrm>
              <a:off x="7832701" y="1996129"/>
              <a:ext cx="1" cy="1535013"/>
            </a:xfrm>
            <a:prstGeom prst="line">
              <a:avLst/>
            </a:prstGeom>
            <a:solidFill>
              <a:srgbClr val="66CF8F"/>
            </a:solidFill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  <p:cxnSp>
          <p:nvCxnSpPr>
            <p:cNvPr id="69" name="直接连接符 68"/>
            <p:cNvCxnSpPr>
              <a:stCxn id="85" idx="4"/>
              <a:endCxn id="78" idx="4"/>
            </p:cNvCxnSpPr>
            <p:nvPr/>
          </p:nvCxnSpPr>
          <p:spPr>
            <a:xfrm>
              <a:off x="5447261" y="2013347"/>
              <a:ext cx="5234" cy="1342479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  <p:cxnSp>
          <p:nvCxnSpPr>
            <p:cNvPr id="70" name="直接连接符 69"/>
            <p:cNvCxnSpPr>
              <a:stCxn id="81" idx="4"/>
              <a:endCxn id="76" idx="4"/>
            </p:cNvCxnSpPr>
            <p:nvPr/>
          </p:nvCxnSpPr>
          <p:spPr>
            <a:xfrm rot="16200000" flipH="1">
              <a:off x="2056805" y="2672414"/>
              <a:ext cx="1354689" cy="1034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  <p:cxnSp>
          <p:nvCxnSpPr>
            <p:cNvPr id="71" name="直接连接符 70"/>
            <p:cNvCxnSpPr>
              <a:stCxn id="95" idx="4"/>
            </p:cNvCxnSpPr>
            <p:nvPr/>
          </p:nvCxnSpPr>
          <p:spPr>
            <a:xfrm flipH="1" flipV="1">
              <a:off x="6649837" y="3443035"/>
              <a:ext cx="17860" cy="831057"/>
            </a:xfrm>
            <a:prstGeom prst="line">
              <a:avLst/>
            </a:prstGeom>
            <a:solidFill>
              <a:srgbClr val="46A8E3"/>
            </a:solidFill>
            <a:ln w="6350" cap="flat" cmpd="sng" algn="ctr">
              <a:solidFill>
                <a:srgbClr val="8FA670"/>
              </a:solidFill>
              <a:prstDash val="solid"/>
              <a:miter lim="800000"/>
            </a:ln>
            <a:effectLst/>
          </p:spPr>
        </p:cxnSp>
        <p:sp>
          <p:nvSpPr>
            <p:cNvPr id="72" name="椭圆 71"/>
            <p:cNvSpPr/>
            <p:nvPr/>
          </p:nvSpPr>
          <p:spPr>
            <a:xfrm rot="10800000" flipV="1">
              <a:off x="1133785" y="4282109"/>
              <a:ext cx="571500" cy="571500"/>
            </a:xfrm>
            <a:prstGeom prst="ellipse">
              <a:avLst/>
            </a:prstGeom>
            <a:solidFill>
              <a:srgbClr val="CF4E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cxnSp>
          <p:nvCxnSpPr>
            <p:cNvPr id="73" name="直接连接符 72"/>
            <p:cNvCxnSpPr>
              <a:stCxn id="72" idx="0"/>
            </p:cNvCxnSpPr>
            <p:nvPr/>
          </p:nvCxnSpPr>
          <p:spPr>
            <a:xfrm flipH="1" flipV="1">
              <a:off x="1415963" y="3518882"/>
              <a:ext cx="3572" cy="763227"/>
            </a:xfrm>
            <a:prstGeom prst="line">
              <a:avLst/>
            </a:prstGeom>
            <a:noFill/>
            <a:ln w="6350" cap="flat" cmpd="sng" algn="ctr">
              <a:solidFill>
                <a:srgbClr val="487360"/>
              </a:solidFill>
              <a:prstDash val="solid"/>
              <a:miter lim="800000"/>
            </a:ln>
            <a:effectLst/>
          </p:spPr>
        </p:cxnSp>
        <p:cxnSp>
          <p:nvCxnSpPr>
            <p:cNvPr id="74" name="直接连接符 73"/>
            <p:cNvCxnSpPr/>
            <p:nvPr/>
          </p:nvCxnSpPr>
          <p:spPr>
            <a:xfrm>
              <a:off x="189580" y="3443035"/>
              <a:ext cx="8834868" cy="0"/>
            </a:xfrm>
            <a:prstGeom prst="line">
              <a:avLst/>
            </a:prstGeom>
            <a:noFill/>
            <a:ln w="12700" cap="flat" cmpd="sng" algn="ctr">
              <a:solidFill>
                <a:srgbClr val="487360"/>
              </a:solidFill>
              <a:prstDash val="solid"/>
              <a:miter lim="800000"/>
            </a:ln>
            <a:effectLst/>
          </p:spPr>
        </p:cxnSp>
        <p:sp>
          <p:nvSpPr>
            <p:cNvPr id="75" name="椭圆 74"/>
            <p:cNvSpPr/>
            <p:nvPr/>
          </p:nvSpPr>
          <p:spPr>
            <a:xfrm rot="636267" flipV="1">
              <a:off x="1343335" y="3354929"/>
              <a:ext cx="176213" cy="176213"/>
            </a:xfrm>
            <a:prstGeom prst="ellipse">
              <a:avLst/>
            </a:prstGeom>
            <a:solidFill>
              <a:srgbClr val="CF4EA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 flipV="1">
              <a:off x="2651809" y="3354929"/>
              <a:ext cx="175022" cy="176213"/>
            </a:xfrm>
            <a:prstGeom prst="ellipse">
              <a:avLst/>
            </a:prstGeom>
            <a:solidFill>
              <a:srgbClr val="46A8E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 flipV="1">
              <a:off x="3840599" y="3354929"/>
              <a:ext cx="176213" cy="176213"/>
            </a:xfrm>
            <a:prstGeom prst="ellipse">
              <a:avLst/>
            </a:prstGeom>
            <a:solidFill>
              <a:srgbClr val="66CF8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 rot="490843" flipV="1">
              <a:off x="5351851" y="3354929"/>
              <a:ext cx="176213" cy="176213"/>
            </a:xfrm>
            <a:prstGeom prst="ellipse">
              <a:avLst/>
            </a:prstGeom>
            <a:solidFill>
              <a:srgbClr val="CF4EA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 flipV="1">
              <a:off x="6560540" y="3354929"/>
              <a:ext cx="176213" cy="176213"/>
            </a:xfrm>
            <a:prstGeom prst="ellipse">
              <a:avLst/>
            </a:prstGeom>
            <a:solidFill>
              <a:srgbClr val="46A8E3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 flipV="1">
              <a:off x="7744595" y="3354929"/>
              <a:ext cx="176213" cy="176213"/>
            </a:xfrm>
            <a:prstGeom prst="ellipse">
              <a:avLst/>
            </a:prstGeom>
            <a:solidFill>
              <a:srgbClr val="66CF8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 flipV="1">
              <a:off x="2386158" y="2000240"/>
              <a:ext cx="685644" cy="642942"/>
            </a:xfrm>
            <a:prstGeom prst="ellipse">
              <a:avLst/>
            </a:prstGeom>
            <a:solidFill>
              <a:srgbClr val="46A8E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 flipV="1">
              <a:off x="3642956" y="4274092"/>
              <a:ext cx="571500" cy="571500"/>
            </a:xfrm>
            <a:prstGeom prst="ellipse">
              <a:avLst/>
            </a:prstGeom>
            <a:solidFill>
              <a:srgbClr val="66CF8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cxnSp>
          <p:nvCxnSpPr>
            <p:cNvPr id="83" name="直接连接符 82"/>
            <p:cNvCxnSpPr>
              <a:stCxn id="82" idx="4"/>
              <a:endCxn id="77" idx="0"/>
            </p:cNvCxnSpPr>
            <p:nvPr/>
          </p:nvCxnSpPr>
          <p:spPr>
            <a:xfrm flipV="1">
              <a:off x="3928706" y="3531142"/>
              <a:ext cx="0" cy="74295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</p:cxnSp>
        <p:sp>
          <p:nvSpPr>
            <p:cNvPr id="84" name="椭圆 83"/>
            <p:cNvSpPr/>
            <p:nvPr/>
          </p:nvSpPr>
          <p:spPr>
            <a:xfrm flipV="1">
              <a:off x="7546951" y="1996129"/>
              <a:ext cx="571500" cy="571500"/>
            </a:xfrm>
            <a:prstGeom prst="ellipse">
              <a:avLst/>
            </a:prstGeom>
            <a:solidFill>
              <a:srgbClr val="66CF8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 flipV="1">
              <a:off x="5161511" y="2013347"/>
              <a:ext cx="571500" cy="571500"/>
            </a:xfrm>
            <a:prstGeom prst="ellipse">
              <a:avLst/>
            </a:prstGeom>
            <a:solidFill>
              <a:srgbClr val="CF4E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86" name="矩形 25"/>
            <p:cNvSpPr>
              <a:spLocks noChangeArrowheads="1"/>
            </p:cNvSpPr>
            <p:nvPr/>
          </p:nvSpPr>
          <p:spPr bwMode="auto">
            <a:xfrm>
              <a:off x="1010583" y="4426544"/>
              <a:ext cx="8287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1999</a:t>
              </a:r>
            </a:p>
          </p:txBody>
        </p:sp>
        <p:sp>
          <p:nvSpPr>
            <p:cNvPr id="87" name="矩形 26"/>
            <p:cNvSpPr>
              <a:spLocks noChangeArrowheads="1"/>
            </p:cNvSpPr>
            <p:nvPr/>
          </p:nvSpPr>
          <p:spPr bwMode="auto">
            <a:xfrm>
              <a:off x="2357422" y="2192529"/>
              <a:ext cx="7828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2003</a:t>
              </a:r>
            </a:p>
          </p:txBody>
        </p:sp>
        <p:sp>
          <p:nvSpPr>
            <p:cNvPr id="88" name="矩形 27"/>
            <p:cNvSpPr>
              <a:spLocks noChangeArrowheads="1"/>
            </p:cNvSpPr>
            <p:nvPr/>
          </p:nvSpPr>
          <p:spPr bwMode="auto">
            <a:xfrm>
              <a:off x="3571868" y="4407107"/>
              <a:ext cx="7325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2007</a:t>
              </a:r>
            </a:p>
          </p:txBody>
        </p:sp>
        <p:sp>
          <p:nvSpPr>
            <p:cNvPr id="89" name="矩形 28"/>
            <p:cNvSpPr>
              <a:spLocks noChangeArrowheads="1"/>
            </p:cNvSpPr>
            <p:nvPr/>
          </p:nvSpPr>
          <p:spPr bwMode="auto">
            <a:xfrm>
              <a:off x="5017441" y="2176617"/>
              <a:ext cx="8763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2012</a:t>
              </a:r>
            </a:p>
          </p:txBody>
        </p:sp>
        <p:sp>
          <p:nvSpPr>
            <p:cNvPr id="90" name="矩形 29"/>
            <p:cNvSpPr>
              <a:spLocks noChangeArrowheads="1"/>
            </p:cNvSpPr>
            <p:nvPr/>
          </p:nvSpPr>
          <p:spPr bwMode="auto">
            <a:xfrm>
              <a:off x="7360556" y="2159399"/>
              <a:ext cx="9525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2017</a:t>
              </a:r>
            </a:p>
          </p:txBody>
        </p:sp>
        <p:sp>
          <p:nvSpPr>
            <p:cNvPr id="91" name="矩形 34"/>
            <p:cNvSpPr>
              <a:spLocks noChangeArrowheads="1"/>
            </p:cNvSpPr>
            <p:nvPr/>
          </p:nvSpPr>
          <p:spPr bwMode="auto">
            <a:xfrm>
              <a:off x="2000232" y="3688209"/>
              <a:ext cx="1500198" cy="954107"/>
            </a:xfrm>
            <a:prstGeom prst="rect">
              <a:avLst/>
            </a:prstGeom>
            <a:solidFill>
              <a:srgbClr val="46A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推荐方案：三联方案（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PPI/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铋剂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+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两种抗生素）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推荐疗程：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7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天</a:t>
              </a:r>
            </a:p>
          </p:txBody>
        </p:sp>
        <p:sp>
          <p:nvSpPr>
            <p:cNvPr id="92" name="矩形 35"/>
            <p:cNvSpPr>
              <a:spLocks noChangeArrowheads="1"/>
            </p:cNvSpPr>
            <p:nvPr/>
          </p:nvSpPr>
          <p:spPr bwMode="auto">
            <a:xfrm>
              <a:off x="3214678" y="2116573"/>
              <a:ext cx="1857387" cy="1169551"/>
            </a:xfrm>
            <a:prstGeom prst="rect">
              <a:avLst/>
            </a:prstGeom>
            <a:solidFill>
              <a:srgbClr val="66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推荐方案：三联方案（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PPI/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铋剂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+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两种抗生素）或标准铋剂四联方案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推荐疗程：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7-10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天</a:t>
              </a:r>
            </a:p>
          </p:txBody>
        </p:sp>
        <p:sp>
          <p:nvSpPr>
            <p:cNvPr id="93" name="矩形 36"/>
            <p:cNvSpPr>
              <a:spLocks noChangeArrowheads="1"/>
            </p:cNvSpPr>
            <p:nvPr/>
          </p:nvSpPr>
          <p:spPr bwMode="auto">
            <a:xfrm>
              <a:off x="4572001" y="3652575"/>
              <a:ext cx="1785949" cy="738664"/>
            </a:xfrm>
            <a:prstGeom prst="rect">
              <a:avLst/>
            </a:prstGeom>
            <a:solidFill>
              <a:srgbClr val="CF4E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推荐方案：标准铋剂四联方案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推荐疗程：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10-14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天</a:t>
              </a:r>
            </a:p>
          </p:txBody>
        </p:sp>
        <p:sp>
          <p:nvSpPr>
            <p:cNvPr id="94" name="矩形 37"/>
            <p:cNvSpPr>
              <a:spLocks noChangeArrowheads="1"/>
            </p:cNvSpPr>
            <p:nvPr/>
          </p:nvSpPr>
          <p:spPr bwMode="auto">
            <a:xfrm>
              <a:off x="7134946" y="3654218"/>
              <a:ext cx="1723333" cy="738664"/>
            </a:xfrm>
            <a:prstGeom prst="rect">
              <a:avLst/>
            </a:prstGeom>
            <a:solidFill>
              <a:srgbClr val="66CF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推荐方案：标准铋剂四联方案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推荐疗程：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14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天</a:t>
              </a:r>
            </a:p>
          </p:txBody>
        </p:sp>
        <p:sp>
          <p:nvSpPr>
            <p:cNvPr id="95" name="椭圆 94"/>
            <p:cNvSpPr/>
            <p:nvPr/>
          </p:nvSpPr>
          <p:spPr>
            <a:xfrm flipV="1">
              <a:off x="6381947" y="4274092"/>
              <a:ext cx="571500" cy="571500"/>
            </a:xfrm>
            <a:prstGeom prst="ellipse">
              <a:avLst/>
            </a:prstGeom>
            <a:solidFill>
              <a:srgbClr val="46A8E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96" name="矩形 30"/>
            <p:cNvSpPr>
              <a:spLocks noChangeArrowheads="1"/>
            </p:cNvSpPr>
            <p:nvPr/>
          </p:nvSpPr>
          <p:spPr bwMode="auto">
            <a:xfrm>
              <a:off x="6331388" y="4444351"/>
              <a:ext cx="66912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2016</a:t>
              </a:r>
            </a:p>
          </p:txBody>
        </p:sp>
        <p:sp>
          <p:nvSpPr>
            <p:cNvPr id="97" name="矩形 34"/>
            <p:cNvSpPr>
              <a:spLocks noChangeArrowheads="1"/>
            </p:cNvSpPr>
            <p:nvPr/>
          </p:nvSpPr>
          <p:spPr bwMode="auto">
            <a:xfrm>
              <a:off x="763274" y="2260579"/>
              <a:ext cx="1522710" cy="954107"/>
            </a:xfrm>
            <a:prstGeom prst="rect">
              <a:avLst/>
            </a:prstGeom>
            <a:solidFill>
              <a:srgbClr val="CF4EA4"/>
            </a:solidFill>
            <a:ln>
              <a:noFill/>
            </a:ln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推荐方案：三联方案（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PPI/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铋剂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+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两种抗生素）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推荐疗程：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7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天</a:t>
              </a:r>
            </a:p>
          </p:txBody>
        </p:sp>
        <p:sp>
          <p:nvSpPr>
            <p:cNvPr id="98" name="矩形 38"/>
            <p:cNvSpPr>
              <a:spLocks noChangeArrowheads="1"/>
            </p:cNvSpPr>
            <p:nvPr/>
          </p:nvSpPr>
          <p:spPr bwMode="auto">
            <a:xfrm>
              <a:off x="5926870" y="2260579"/>
              <a:ext cx="1459343" cy="954107"/>
            </a:xfrm>
            <a:prstGeom prst="rect">
              <a:avLst/>
            </a:prstGeom>
            <a:solidFill>
              <a:srgbClr val="46A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推荐方案：标准铋剂四联方案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推荐疗程：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10-14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天</a:t>
              </a:r>
            </a:p>
          </p:txBody>
        </p:sp>
        <p:sp>
          <p:nvSpPr>
            <p:cNvPr id="99" name="TextBox 51"/>
            <p:cNvSpPr txBox="1"/>
            <p:nvPr/>
          </p:nvSpPr>
          <p:spPr>
            <a:xfrm>
              <a:off x="1005352" y="1804562"/>
              <a:ext cx="10663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F4EA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海南共识 </a:t>
              </a:r>
            </a:p>
          </p:txBody>
        </p:sp>
        <p:sp>
          <p:nvSpPr>
            <p:cNvPr id="100" name="Rectangle 52"/>
            <p:cNvSpPr/>
            <p:nvPr/>
          </p:nvSpPr>
          <p:spPr>
            <a:xfrm>
              <a:off x="2214546" y="4786322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6A8E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桐城共识</a:t>
              </a:r>
            </a:p>
          </p:txBody>
        </p:sp>
        <p:sp>
          <p:nvSpPr>
            <p:cNvPr id="101" name="Rectangle 53"/>
            <p:cNvSpPr/>
            <p:nvPr/>
          </p:nvSpPr>
          <p:spPr>
            <a:xfrm>
              <a:off x="3214298" y="1285860"/>
              <a:ext cx="200064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66CF8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第三次全国幽门螺杆菌感染若干问题共识报告</a:t>
              </a:r>
            </a:p>
          </p:txBody>
        </p:sp>
        <p:sp>
          <p:nvSpPr>
            <p:cNvPr id="102" name="Rectangle 54"/>
            <p:cNvSpPr/>
            <p:nvPr/>
          </p:nvSpPr>
          <p:spPr>
            <a:xfrm>
              <a:off x="4604208" y="4455391"/>
              <a:ext cx="172719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F4EA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第四次全国幽门螺杆菌感染处理共识报告</a:t>
              </a:r>
            </a:p>
          </p:txBody>
        </p:sp>
        <p:sp>
          <p:nvSpPr>
            <p:cNvPr id="103" name="Rectangle 55"/>
            <p:cNvSpPr/>
            <p:nvPr/>
          </p:nvSpPr>
          <p:spPr>
            <a:xfrm>
              <a:off x="5929322" y="1428736"/>
              <a:ext cx="157163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6A8E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马斯特里赫特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6A8E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V/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6A8E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Calibri" panose="020F0502020204030204"/>
                </a:rPr>
                <a:t>佛罗伦萨共识报告</a:t>
              </a:r>
            </a:p>
          </p:txBody>
        </p:sp>
        <p:sp>
          <p:nvSpPr>
            <p:cNvPr id="104" name="Rectangle 56"/>
            <p:cNvSpPr/>
            <p:nvPr/>
          </p:nvSpPr>
          <p:spPr>
            <a:xfrm>
              <a:off x="7143768" y="4455391"/>
              <a:ext cx="180720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66CF8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/>
                  <a:sym typeface="Calibri" panose="020F0502020204030204"/>
                </a:rPr>
                <a:t>第五次全国幽门螺杆菌感染处理共识报告</a:t>
              </a:r>
            </a:p>
          </p:txBody>
        </p:sp>
      </p:grpSp>
      <p:sp>
        <p:nvSpPr>
          <p:cNvPr id="105" name="文本占位符 2"/>
          <p:cNvSpPr txBox="1"/>
          <p:nvPr/>
        </p:nvSpPr>
        <p:spPr>
          <a:xfrm>
            <a:off x="189230" y="5857893"/>
            <a:ext cx="8954770" cy="1143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张万岱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等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.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广东医学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2000,21(6):445-446.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中华医学会消化病学分会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.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现代消化及介入诊疗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2004,9(1):59-60.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中华医学会消化病学分会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.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现代消化及介入诊疗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2008,13(1):73-76.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中华医学会消化病学分会幽门螺杆菌学组等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.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中华内科杂志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2012,51(10):832-837.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defRPr/>
            </a:pPr>
            <a:r>
              <a:rPr kumimoji="0" lang="en-US" altLang="zh-CN" sz="1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Malfertheiner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P, et al. Gut. 2017 Jan;66(1):6-30.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中华医学会消化病学分会幽门螺杆菌和消化性溃疡学组等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.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中华消化杂志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, 2017,37(6):364-378.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500034" y="928670"/>
            <a:ext cx="40318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铋剂四联方案已成为一线推荐方案</a:t>
            </a:r>
          </a:p>
        </p:txBody>
      </p:sp>
      <p:sp>
        <p:nvSpPr>
          <p:cNvPr id="43" name="矩形 42"/>
          <p:cNvSpPr/>
          <p:nvPr/>
        </p:nvSpPr>
        <p:spPr>
          <a:xfrm>
            <a:off x="214346" y="5245330"/>
            <a:ext cx="9144000" cy="684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中国标准三联方案根除率难以接受，故第五次全国幽门螺杆菌感染处理共识报告推荐：</a:t>
            </a:r>
            <a:endParaRPr lang="en-US" altLang="zh-CN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铋剂四联（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PPI+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铋剂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+2 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种抗生素）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作为主要的经验性治疗根除</a:t>
            </a:r>
            <a:r>
              <a:rPr lang="en-US" altLang="zh-CN" b="1" i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HP</a:t>
            </a: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2910" y="928670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目前推荐铋剂四联（ＰＰＩ＋铋剂＋２种 抗生素）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作为主要的经验性根除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的治疗方案（推荐７种方案）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857364"/>
            <a:ext cx="5286412" cy="3441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矩形 44"/>
          <p:cNvSpPr/>
          <p:nvPr/>
        </p:nvSpPr>
        <p:spPr>
          <a:xfrm>
            <a:off x="3214678" y="6417254"/>
            <a:ext cx="5786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第五次全国幽门螺杆菌感染处理共识报告（2017，浙江）</a:t>
            </a:r>
            <a:endParaRPr lang="zh-CN" altLang="en-US" sz="1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5328154"/>
            <a:ext cx="5000660" cy="102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214678" y="6417254"/>
            <a:ext cx="5786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第五次全国幽门螺杆菌感染处理共识报告（2017，浙江）</a:t>
            </a:r>
            <a:endParaRPr lang="zh-CN" altLang="en-US" sz="1600" b="1" dirty="0"/>
          </a:p>
        </p:txBody>
      </p:sp>
      <p:sp>
        <p:nvSpPr>
          <p:cNvPr id="11" name="矩形 10"/>
          <p:cNvSpPr/>
          <p:nvPr/>
        </p:nvSpPr>
        <p:spPr>
          <a:xfrm>
            <a:off x="714348" y="1214422"/>
            <a:ext cx="76438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青霉素过敏者推荐的四联方案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抗生素组合为：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四环素＋甲硝唑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四环素＋呋喃唑酮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四环素＋左氧氟沙星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克拉霉素＋呋喃唑酮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克拉霉素＋甲硝唑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克拉霉素＋左氧氟沙星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214678" y="6417254"/>
            <a:ext cx="5786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zh-CN" altLang="en-US" sz="1600" b="1" dirty="0"/>
          </a:p>
        </p:txBody>
      </p:sp>
      <p:sp>
        <p:nvSpPr>
          <p:cNvPr id="11" name="矩形 10"/>
          <p:cNvSpPr/>
          <p:nvPr/>
        </p:nvSpPr>
        <p:spPr>
          <a:xfrm>
            <a:off x="714348" y="1214422"/>
            <a:ext cx="76438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AdobeHeitiStd-Regular"/>
              </a:rPr>
              <a:t>成人幽门螺杆菌引起的胃炎中西医协作诊疗专家共识</a:t>
            </a:r>
            <a:r>
              <a:rPr lang="en-US" altLang="zh-CN" sz="3200" b="1" dirty="0">
                <a:latin typeface="AdobeHeitiStd-Regular"/>
              </a:rPr>
              <a:t>( </a:t>
            </a:r>
            <a:r>
              <a:rPr lang="en-US" altLang="zh-CN" sz="3200" b="1" dirty="0">
                <a:latin typeface="E-BZ+ZLMFSl-1"/>
              </a:rPr>
              <a:t>2020</a:t>
            </a:r>
            <a:r>
              <a:rPr lang="zh-CN" altLang="en-US" sz="3200" b="1" dirty="0">
                <a:latin typeface="AdobeHeitiStd-Regular"/>
              </a:rPr>
              <a:t>，北京</a:t>
            </a:r>
            <a:r>
              <a:rPr lang="en-US" altLang="zh-CN" sz="3200" b="1" dirty="0">
                <a:latin typeface="AdobeHeitiStd-Regular"/>
              </a:rPr>
              <a:t>)</a:t>
            </a:r>
          </a:p>
          <a:p>
            <a:endParaRPr lang="en-US" altLang="zh-CN" sz="3200" b="1" dirty="0">
              <a:latin typeface="AdobeHeitiStd-Regular"/>
              <a:ea typeface="微软雅黑" panose="020B0503020204020204" pitchFamily="34" charset="-122"/>
            </a:endParaRPr>
          </a:p>
          <a:p>
            <a:r>
              <a:rPr lang="zh-CN" altLang="en-US" sz="2400" dirty="0"/>
              <a:t>多中心随机对照临床研究显示荆花胃康胶丸、温胃舒胶囊、养胃舒胶囊同三联疗法组成的方案根除率与铋剂四联相当，可酌情辨证应用于中西医结合四联疗法，疗程可参照推荐的根除治疗方案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 </a:t>
            </a:r>
            <a:r>
              <a:rPr lang="zh-CN" altLang="en-US" sz="2400" dirty="0"/>
              <a:t>小建中胶囊、东方胃药胶囊、六味安消胶囊联合三联疗法的方案亦有报道，但证据质量低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767715" y="280670"/>
            <a:ext cx="55956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治疗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2910" y="1714488"/>
            <a:ext cx="7715304" cy="29546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药物治疗：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消化性溃疡的抑酸治疗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黏膜保护剂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消化性溃疡的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HP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根除治疗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溃疡的防治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u=4213207152,1111566287&amp;fm=26&amp;gp=0.jpg"/>
          <p:cNvPicPr>
            <a:picLocks noChangeAspect="1"/>
          </p:cNvPicPr>
          <p:nvPr/>
        </p:nvPicPr>
        <p:blipFill>
          <a:blip r:embed="rId3"/>
          <a:srcRect l="11539" r="13460"/>
          <a:stretch>
            <a:fillRect/>
          </a:stretch>
        </p:blipFill>
        <p:spPr>
          <a:xfrm>
            <a:off x="6500826" y="3405196"/>
            <a:ext cx="1982399" cy="2643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0565" y="1083945"/>
            <a:ext cx="6985000" cy="913765"/>
          </a:xfrm>
        </p:spPr>
        <p:txBody>
          <a:bodyPr>
            <a:normAutofit fontScale="90000"/>
          </a:bodyPr>
          <a:lstStyle/>
          <a:p>
            <a:r>
              <a:rPr lang="zh-CN" altLang="en-US" sz="3555" b="1" dirty="0"/>
              <a:t>多年指南共识更新</a:t>
            </a:r>
            <a:r>
              <a:rPr lang="en-US" altLang="zh-CN" sz="3555" b="1" dirty="0"/>
              <a:t>——PPI</a:t>
            </a:r>
            <a:r>
              <a:rPr lang="zh-CN" altLang="en-US" sz="3555" b="1" dirty="0"/>
              <a:t>仍是防治抗血小板药物相关消化道损伤的首选药物</a:t>
            </a:r>
          </a:p>
        </p:txBody>
      </p:sp>
      <p:sp>
        <p:nvSpPr>
          <p:cNvPr id="5" name="Line 28"/>
          <p:cNvSpPr>
            <a:spLocks noChangeShapeType="1"/>
          </p:cNvSpPr>
          <p:nvPr/>
        </p:nvSpPr>
        <p:spPr bwMode="auto">
          <a:xfrm rot="10800000" flipH="1">
            <a:off x="3818849" y="3042002"/>
            <a:ext cx="0" cy="528520"/>
          </a:xfrm>
          <a:prstGeom prst="line">
            <a:avLst/>
          </a:prstGeom>
          <a:noFill/>
          <a:ln w="38100">
            <a:solidFill>
              <a:srgbClr val="CDCCCC"/>
            </a:solidFill>
            <a:miter lim="800000"/>
            <a:tailEnd type="oval" w="med" len="med"/>
          </a:ln>
        </p:spPr>
        <p:txBody>
          <a:bodyPr lIns="0" tIns="0" rIns="0" bIns="0"/>
          <a:lstStyle/>
          <a:p>
            <a:endParaRPr lang="en-US" sz="1050"/>
          </a:p>
        </p:txBody>
      </p:sp>
      <p:sp>
        <p:nvSpPr>
          <p:cNvPr id="6" name="Line 28"/>
          <p:cNvSpPr>
            <a:spLocks noChangeShapeType="1"/>
          </p:cNvSpPr>
          <p:nvPr/>
        </p:nvSpPr>
        <p:spPr bwMode="auto">
          <a:xfrm rot="10800000" flipH="1" flipV="1">
            <a:off x="6020056" y="4190420"/>
            <a:ext cx="0" cy="528520"/>
          </a:xfrm>
          <a:prstGeom prst="line">
            <a:avLst/>
          </a:prstGeom>
          <a:noFill/>
          <a:ln w="38100">
            <a:solidFill>
              <a:srgbClr val="CDCCCC"/>
            </a:solidFill>
            <a:miter lim="800000"/>
            <a:tailEnd type="oval" w="med" len="med"/>
          </a:ln>
        </p:spPr>
        <p:txBody>
          <a:bodyPr lIns="0" tIns="0" rIns="0" bIns="0"/>
          <a:lstStyle/>
          <a:p>
            <a:endParaRPr lang="en-US" sz="1050"/>
          </a:p>
        </p:txBody>
      </p:sp>
      <p:sp>
        <p:nvSpPr>
          <p:cNvPr id="7" name="Line 28"/>
          <p:cNvSpPr>
            <a:spLocks noChangeShapeType="1"/>
          </p:cNvSpPr>
          <p:nvPr/>
        </p:nvSpPr>
        <p:spPr bwMode="auto">
          <a:xfrm rot="10800000" flipH="1" flipV="1">
            <a:off x="1395311" y="4190420"/>
            <a:ext cx="0" cy="528520"/>
          </a:xfrm>
          <a:prstGeom prst="line">
            <a:avLst/>
          </a:prstGeom>
          <a:noFill/>
          <a:ln w="38100">
            <a:solidFill>
              <a:srgbClr val="CDCCCC"/>
            </a:solidFill>
            <a:miter lim="800000"/>
            <a:tailEnd type="oval" w="med" len="med"/>
          </a:ln>
        </p:spPr>
        <p:txBody>
          <a:bodyPr lIns="0" tIns="0" rIns="0" bIns="0"/>
          <a:lstStyle/>
          <a:p>
            <a:endParaRPr lang="en-US" sz="1050"/>
          </a:p>
        </p:txBody>
      </p:sp>
      <p:cxnSp>
        <p:nvCxnSpPr>
          <p:cNvPr id="8" name="Straight Connector 12"/>
          <p:cNvCxnSpPr>
            <a:cxnSpLocks noChangeShapeType="1"/>
          </p:cNvCxnSpPr>
          <p:nvPr/>
        </p:nvCxnSpPr>
        <p:spPr bwMode="auto">
          <a:xfrm>
            <a:off x="1645895" y="3853922"/>
            <a:ext cx="6157114" cy="0"/>
          </a:xfrm>
          <a:prstGeom prst="line">
            <a:avLst/>
          </a:prstGeom>
          <a:noFill/>
          <a:ln w="101600">
            <a:solidFill>
              <a:srgbClr val="AFB6BA"/>
            </a:solidFill>
            <a:prstDash val="sysDot"/>
            <a:miter lim="800000"/>
          </a:ln>
        </p:spPr>
      </p:cxnSp>
      <p:sp>
        <p:nvSpPr>
          <p:cNvPr id="9" name="AutoShape 1"/>
          <p:cNvSpPr/>
          <p:nvPr/>
        </p:nvSpPr>
        <p:spPr bwMode="auto">
          <a:xfrm>
            <a:off x="5601965" y="3462037"/>
            <a:ext cx="3101589" cy="2785224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0"/>
                </a:moveTo>
                <a:lnTo>
                  <a:pt x="6911" y="21600"/>
                </a:lnTo>
                <a:lnTo>
                  <a:pt x="0" y="7462"/>
                </a:lnTo>
                <a:lnTo>
                  <a:pt x="21600" y="0"/>
                </a:lnTo>
                <a:close/>
                <a:moveTo>
                  <a:pt x="21600" y="0"/>
                </a:moveTo>
              </a:path>
            </a:pathLst>
          </a:custGeom>
          <a:gradFill rotWithShape="0">
            <a:gsLst>
              <a:gs pos="28000">
                <a:srgbClr val="FFFEFE">
                  <a:alpha val="0"/>
                </a:srgbClr>
              </a:gs>
              <a:gs pos="100000">
                <a:schemeClr val="bg1">
                  <a:lumMod val="50000"/>
                  <a:alpha val="29999"/>
                </a:schemeClr>
              </a:gs>
            </a:gsLst>
            <a:lin ang="19440000" scaled="0"/>
          </a:gra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defRPr/>
            </a:pPr>
            <a:endParaRPr lang="en-US" sz="1050"/>
          </a:p>
        </p:txBody>
      </p:sp>
      <p:grpSp>
        <p:nvGrpSpPr>
          <p:cNvPr id="10" name="Group 16"/>
          <p:cNvGrpSpPr/>
          <p:nvPr/>
        </p:nvGrpSpPr>
        <p:grpSpPr bwMode="auto">
          <a:xfrm>
            <a:off x="7468283" y="3377884"/>
            <a:ext cx="1375754" cy="913178"/>
            <a:chOff x="0" y="0"/>
            <a:chExt cx="2239" cy="1479"/>
          </a:xfrm>
        </p:grpSpPr>
        <p:sp>
          <p:nvSpPr>
            <p:cNvPr id="21" name="AutoShape 17"/>
            <p:cNvSpPr/>
            <p:nvPr/>
          </p:nvSpPr>
          <p:spPr bwMode="auto">
            <a:xfrm>
              <a:off x="707" y="33"/>
              <a:ext cx="1481" cy="127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1050"/>
            </a:p>
          </p:txBody>
        </p:sp>
        <p:sp>
          <p:nvSpPr>
            <p:cNvPr id="22" name="AutoShape 18"/>
            <p:cNvSpPr/>
            <p:nvPr/>
          </p:nvSpPr>
          <p:spPr bwMode="auto">
            <a:xfrm>
              <a:off x="697" y="29"/>
              <a:ext cx="1516" cy="129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sz="1050"/>
            </a:p>
          </p:txBody>
        </p:sp>
        <p:sp>
          <p:nvSpPr>
            <p:cNvPr id="23" name="AutoShape 19"/>
            <p:cNvSpPr/>
            <p:nvPr/>
          </p:nvSpPr>
          <p:spPr bwMode="auto">
            <a:xfrm>
              <a:off x="0" y="0"/>
              <a:ext cx="2239" cy="700"/>
            </a:xfrm>
            <a:custGeom>
              <a:avLst/>
              <a:gdLst>
                <a:gd name="T0" fmla="*/ 0 w 21600"/>
                <a:gd name="T1" fmla="*/ 0 h 21600"/>
                <a:gd name="T2" fmla="*/ 1 w 21600"/>
                <a:gd name="T3" fmla="*/ 0 h 21600"/>
                <a:gd name="T4" fmla="*/ 2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1050"/>
            </a:p>
          </p:txBody>
        </p:sp>
        <p:sp>
          <p:nvSpPr>
            <p:cNvPr id="24" name="AutoShape 20"/>
            <p:cNvSpPr/>
            <p:nvPr/>
          </p:nvSpPr>
          <p:spPr bwMode="auto">
            <a:xfrm>
              <a:off x="876" y="11"/>
              <a:ext cx="1335" cy="14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1050"/>
            </a:p>
          </p:txBody>
        </p:sp>
      </p:grpSp>
      <p:sp>
        <p:nvSpPr>
          <p:cNvPr id="11" name="Oval 23"/>
          <p:cNvSpPr/>
          <p:nvPr/>
        </p:nvSpPr>
        <p:spPr bwMode="auto">
          <a:xfrm>
            <a:off x="1032947" y="3489638"/>
            <a:ext cx="737012" cy="740915"/>
          </a:xfrm>
          <a:prstGeom prst="ellipse">
            <a:avLst/>
          </a:prstGeom>
          <a:solidFill>
            <a:schemeClr val="accent4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>
              <a:defRPr/>
            </a:pPr>
            <a:endParaRPr lang="en-US" sz="1050"/>
          </a:p>
        </p:txBody>
      </p:sp>
      <p:sp>
        <p:nvSpPr>
          <p:cNvPr id="12" name="Oval 22"/>
          <p:cNvSpPr/>
          <p:nvPr/>
        </p:nvSpPr>
        <p:spPr bwMode="auto">
          <a:xfrm>
            <a:off x="3428847" y="3489638"/>
            <a:ext cx="737012" cy="740915"/>
          </a:xfrm>
          <a:prstGeom prst="ellipse">
            <a:avLst/>
          </a:prstGeom>
          <a:solidFill>
            <a:schemeClr val="accent3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defRPr/>
            </a:pPr>
            <a:endParaRPr lang="en-US" sz="1050"/>
          </a:p>
        </p:txBody>
      </p:sp>
      <p:sp>
        <p:nvSpPr>
          <p:cNvPr id="13" name="Oval 21"/>
          <p:cNvSpPr/>
          <p:nvPr/>
        </p:nvSpPr>
        <p:spPr bwMode="auto">
          <a:xfrm>
            <a:off x="5657692" y="3489638"/>
            <a:ext cx="737012" cy="740915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1050"/>
          </a:p>
        </p:txBody>
      </p:sp>
      <p:sp>
        <p:nvSpPr>
          <p:cNvPr id="15" name="koppt-文本框"/>
          <p:cNvSpPr/>
          <p:nvPr/>
        </p:nvSpPr>
        <p:spPr>
          <a:xfrm>
            <a:off x="174088" y="4718940"/>
            <a:ext cx="262129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200" b="1" dirty="0">
                <a:latin typeface="+mj-ea"/>
                <a:ea typeface="+mj-ea"/>
              </a:rPr>
              <a:t>《</a:t>
            </a:r>
            <a:r>
              <a:rPr lang="zh-CN" altLang="en-US" sz="1200" b="1" dirty="0">
                <a:latin typeface="+mj-ea"/>
                <a:ea typeface="+mj-ea"/>
              </a:rPr>
              <a:t>抗血小板药物消化道损伤的预防和治疗中国专家共识</a:t>
            </a:r>
            <a:r>
              <a:rPr lang="en-US" altLang="zh-CN" sz="1200" b="1" dirty="0">
                <a:latin typeface="+mj-ea"/>
                <a:ea typeface="+mj-ea"/>
              </a:rPr>
              <a:t>(2012</a:t>
            </a:r>
            <a:r>
              <a:rPr lang="zh-CN" altLang="en-US" sz="1200" b="1" dirty="0">
                <a:latin typeface="+mj-ea"/>
                <a:ea typeface="+mj-ea"/>
              </a:rPr>
              <a:t>更新版</a:t>
            </a:r>
            <a:r>
              <a:rPr lang="en-US" altLang="zh-CN" sz="1200" b="1" dirty="0">
                <a:latin typeface="+mj-ea"/>
                <a:ea typeface="+mj-ea"/>
              </a:rPr>
              <a:t>)》</a:t>
            </a:r>
            <a:endParaRPr lang="en-US" altLang="zh-CN" sz="825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8" name="koppt-文本框"/>
          <p:cNvSpPr/>
          <p:nvPr/>
        </p:nvSpPr>
        <p:spPr>
          <a:xfrm>
            <a:off x="1161806" y="3680540"/>
            <a:ext cx="479293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koppt-文本框"/>
          <p:cNvSpPr/>
          <p:nvPr/>
        </p:nvSpPr>
        <p:spPr>
          <a:xfrm>
            <a:off x="3557707" y="3680540"/>
            <a:ext cx="479293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koppt-文本框"/>
          <p:cNvSpPr/>
          <p:nvPr/>
        </p:nvSpPr>
        <p:spPr>
          <a:xfrm>
            <a:off x="5786552" y="3680540"/>
            <a:ext cx="479293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内容占位符 2"/>
          <p:cNvSpPr txBox="1"/>
          <p:nvPr/>
        </p:nvSpPr>
        <p:spPr>
          <a:xfrm>
            <a:off x="131267" y="5293307"/>
            <a:ext cx="3019665" cy="4336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</a:rPr>
              <a:t>PPI 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是预防抗血小板药物相关消化道损伤的首选药物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</a:rPr>
              <a:t>,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优于米索前列醇等黏膜保护剂和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</a:rPr>
              <a:t>H</a:t>
            </a:r>
            <a:r>
              <a:rPr lang="en-US" altLang="zh-CN" sz="900" baseline="-25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</a:rPr>
              <a:t>RA</a:t>
            </a:r>
            <a:r>
              <a:rPr lang="en-US" altLang="zh-CN" sz="9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zh-CN" altLang="en-US" sz="900" baseline="30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koppt-文本框"/>
          <p:cNvSpPr/>
          <p:nvPr/>
        </p:nvSpPr>
        <p:spPr>
          <a:xfrm>
            <a:off x="5270140" y="4718940"/>
            <a:ext cx="2354622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200" b="1" dirty="0">
                <a:latin typeface="+mj-ea"/>
                <a:ea typeface="+mj-ea"/>
              </a:rPr>
              <a:t>《</a:t>
            </a:r>
            <a:r>
              <a:rPr lang="zh-CN" altLang="en-US" sz="1200" b="1" dirty="0">
                <a:latin typeface="+mj-ea"/>
                <a:ea typeface="+mj-ea"/>
              </a:rPr>
              <a:t>口服抗栓药物相关消化道损伤防治专家共识</a:t>
            </a:r>
            <a:r>
              <a:rPr lang="en-US" altLang="zh-CN" sz="1200" b="1" dirty="0">
                <a:latin typeface="+mj-ea"/>
                <a:ea typeface="+mj-ea"/>
              </a:rPr>
              <a:t>》</a:t>
            </a:r>
            <a:endParaRPr lang="en-US" altLang="zh-CN" sz="825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8" name="内容占位符 2"/>
          <p:cNvSpPr txBox="1"/>
          <p:nvPr/>
        </p:nvSpPr>
        <p:spPr>
          <a:xfrm>
            <a:off x="5136494" y="5293307"/>
            <a:ext cx="3019665" cy="4336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zh-CN" sz="900" dirty="0">
                <a:solidFill>
                  <a:srgbClr val="C00000"/>
                </a:solidFill>
              </a:rPr>
              <a:t>PPI </a:t>
            </a:r>
            <a:r>
              <a:rPr lang="zh-CN" altLang="en-US" sz="900" dirty="0">
                <a:solidFill>
                  <a:srgbClr val="C00000"/>
                </a:solidFill>
              </a:rPr>
              <a:t>是防治上消化道损伤的首选药物</a:t>
            </a:r>
            <a:r>
              <a:rPr lang="en-US" altLang="zh-CN" sz="900" dirty="0">
                <a:solidFill>
                  <a:srgbClr val="C00000"/>
                </a:solidFill>
              </a:rPr>
              <a:t>,</a:t>
            </a:r>
            <a:r>
              <a:rPr lang="zh-CN" altLang="en-US" sz="900" dirty="0">
                <a:solidFill>
                  <a:srgbClr val="C00000"/>
                </a:solidFill>
              </a:rPr>
              <a:t>优于</a:t>
            </a:r>
            <a:r>
              <a:rPr lang="en-US" altLang="zh-CN" sz="900" dirty="0">
                <a:solidFill>
                  <a:srgbClr val="C00000"/>
                </a:solidFill>
              </a:rPr>
              <a:t>H</a:t>
            </a:r>
            <a:r>
              <a:rPr lang="en-US" altLang="zh-CN" sz="900" baseline="-25000" dirty="0">
                <a:solidFill>
                  <a:srgbClr val="C00000"/>
                </a:solidFill>
              </a:rPr>
              <a:t>2</a:t>
            </a:r>
            <a:r>
              <a:rPr lang="en-US" altLang="zh-CN" sz="900" dirty="0">
                <a:solidFill>
                  <a:srgbClr val="C00000"/>
                </a:solidFill>
              </a:rPr>
              <a:t>RA</a:t>
            </a:r>
            <a:r>
              <a:rPr lang="zh-CN" altLang="en-US" sz="900" dirty="0">
                <a:solidFill>
                  <a:srgbClr val="C00000"/>
                </a:solidFill>
              </a:rPr>
              <a:t>和黏膜保护剂</a:t>
            </a:r>
            <a:r>
              <a:rPr lang="en-US" altLang="zh-CN" sz="900" baseline="30000" dirty="0">
                <a:solidFill>
                  <a:srgbClr val="C00000"/>
                </a:solidFill>
              </a:rPr>
              <a:t>3</a:t>
            </a:r>
            <a:endParaRPr lang="zh-CN" altLang="en-US" sz="900" baseline="30000" dirty="0">
              <a:solidFill>
                <a:srgbClr val="C00000"/>
              </a:solidFill>
            </a:endParaRPr>
          </a:p>
        </p:txBody>
      </p:sp>
      <p:sp>
        <p:nvSpPr>
          <p:cNvPr id="33" name="koppt-文本框"/>
          <p:cNvSpPr/>
          <p:nvPr/>
        </p:nvSpPr>
        <p:spPr>
          <a:xfrm>
            <a:off x="2628816" y="1970106"/>
            <a:ext cx="2528972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200" b="1" dirty="0">
                <a:latin typeface="+mj-ea"/>
                <a:ea typeface="+mj-ea"/>
              </a:rPr>
              <a:t>《</a:t>
            </a:r>
            <a:r>
              <a:rPr lang="zh-CN" altLang="en-US" sz="1200" b="1" dirty="0">
                <a:latin typeface="+mj-ea"/>
                <a:ea typeface="+mj-ea"/>
              </a:rPr>
              <a:t>急性冠状动脉综合征抗栓治疗合并出血防治多学科专家共识</a:t>
            </a:r>
            <a:r>
              <a:rPr lang="en-US" altLang="zh-CN" sz="1200" b="1" dirty="0">
                <a:latin typeface="+mj-ea"/>
                <a:ea typeface="+mj-ea"/>
              </a:rPr>
              <a:t>》</a:t>
            </a:r>
            <a:endParaRPr lang="en-US" altLang="zh-CN" sz="825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34" name="内容占位符 2"/>
          <p:cNvSpPr txBox="1"/>
          <p:nvPr/>
        </p:nvSpPr>
        <p:spPr>
          <a:xfrm>
            <a:off x="2585995" y="2544473"/>
            <a:ext cx="3019665" cy="4336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使用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</a:rPr>
              <a:t>PPI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</a:rPr>
              <a:t>可减轻消化道损伤并预防出血，胃肠出血风险较高者应使用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</a:rPr>
              <a:t>PPI</a:t>
            </a:r>
            <a:r>
              <a:rPr lang="en-US" altLang="zh-CN" sz="9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zh-CN" altLang="en-US" sz="900" baseline="30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050" y="5719635"/>
            <a:ext cx="8053898" cy="321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750" dirty="0">
                <a:solidFill>
                  <a:srgbClr val="000000"/>
                </a:solidFill>
                <a:cs typeface="+mn-ea"/>
                <a:sym typeface="+mn-lt"/>
              </a:rPr>
              <a:t>1. </a:t>
            </a: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抗血小板药物消化道损伤的预防和治疗中国专家共识组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中华内科杂志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,2013,52(3):264-270.</a:t>
            </a:r>
            <a:r>
              <a:rPr lang="en-US" altLang="zh-CN" sz="7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750" dirty="0">
                <a:solidFill>
                  <a:srgbClr val="000000"/>
                </a:solidFill>
                <a:cs typeface="+mn-ea"/>
                <a:sym typeface="+mn-lt"/>
              </a:rPr>
              <a:t>2. </a:t>
            </a:r>
            <a:r>
              <a:rPr lang="zh-CN" altLang="en-US" sz="750" dirty="0">
                <a:solidFill>
                  <a:srgbClr val="000000"/>
                </a:solidFill>
                <a:cs typeface="+mn-ea"/>
                <a:sym typeface="+mn-lt"/>
              </a:rPr>
              <a:t>中国医师协会心血管内科医师分会</a:t>
            </a:r>
            <a:r>
              <a:rPr lang="en-US" altLang="zh-CN" sz="750" dirty="0">
                <a:solidFill>
                  <a:srgbClr val="000000"/>
                </a:solidFill>
                <a:cs typeface="+mn-ea"/>
                <a:sym typeface="+mn-lt"/>
              </a:rPr>
              <a:t>,</a:t>
            </a:r>
            <a:r>
              <a:rPr lang="zh-CN" altLang="en-US" sz="750" dirty="0">
                <a:solidFill>
                  <a:srgbClr val="000000"/>
                </a:solidFill>
                <a:cs typeface="+mn-ea"/>
                <a:sym typeface="+mn-lt"/>
              </a:rPr>
              <a:t> 等</a:t>
            </a:r>
            <a:r>
              <a:rPr lang="en-US" altLang="zh-CN" sz="750" dirty="0">
                <a:solidFill>
                  <a:srgbClr val="000000"/>
                </a:solidFill>
                <a:cs typeface="+mn-ea"/>
                <a:sym typeface="+mn-lt"/>
              </a:rPr>
              <a:t>.</a:t>
            </a:r>
            <a:r>
              <a:rPr lang="zh-CN" altLang="en-US" sz="750" dirty="0">
                <a:solidFill>
                  <a:srgbClr val="000000"/>
                </a:solidFill>
                <a:cs typeface="+mn-ea"/>
                <a:sym typeface="+mn-lt"/>
              </a:rPr>
              <a:t> 中华内科杂志</a:t>
            </a:r>
            <a:r>
              <a:rPr lang="en-US" altLang="zh-CN" sz="750" dirty="0">
                <a:solidFill>
                  <a:srgbClr val="000000"/>
                </a:solidFill>
                <a:cs typeface="+mn-ea"/>
                <a:sym typeface="+mn-lt"/>
              </a:rPr>
              <a:t>,2016,55(10):813-824. </a:t>
            </a:r>
          </a:p>
          <a:p>
            <a:r>
              <a:rPr lang="en-US" altLang="zh-CN" sz="750" dirty="0">
                <a:solidFill>
                  <a:srgbClr val="000000"/>
                </a:solidFill>
                <a:cs typeface="+mn-ea"/>
                <a:sym typeface="+mn-lt"/>
              </a:rPr>
              <a:t>3. </a:t>
            </a:r>
            <a:r>
              <a:rPr lang="zh-CN" altLang="en-US" sz="750" dirty="0">
                <a:solidFill>
                  <a:srgbClr val="000000"/>
                </a:solidFill>
                <a:cs typeface="+mn-ea"/>
                <a:sym typeface="+mn-lt"/>
              </a:rPr>
              <a:t>中华心血管病杂志（网络版）编辑委员会</a:t>
            </a:r>
            <a:r>
              <a:rPr lang="en-US" altLang="zh-CN" sz="750" dirty="0">
                <a:solidFill>
                  <a:srgbClr val="000000"/>
                </a:solidFill>
                <a:cs typeface="+mn-ea"/>
                <a:sym typeface="+mn-lt"/>
              </a:rPr>
              <a:t>. </a:t>
            </a:r>
            <a:r>
              <a:rPr lang="zh-CN" altLang="en-US" sz="750" dirty="0">
                <a:solidFill>
                  <a:srgbClr val="000000"/>
                </a:solidFill>
                <a:cs typeface="+mn-ea"/>
                <a:sym typeface="+mn-lt"/>
              </a:rPr>
              <a:t>中华心血管病杂志（网络版）</a:t>
            </a:r>
            <a:r>
              <a:rPr lang="en-US" altLang="zh-CN" sz="750" dirty="0">
                <a:solidFill>
                  <a:srgbClr val="000000"/>
                </a:solidFill>
                <a:cs typeface="+mn-ea"/>
                <a:sym typeface="+mn-lt"/>
              </a:rPr>
              <a:t>,2021,04(1):1-8.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2910" y="1285860"/>
            <a:ext cx="79296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是治疗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溃疡药物治疗的首选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溃疡并发症的预防可根据不同的风险程度采用不同的方案</a:t>
            </a:r>
          </a:p>
        </p:txBody>
      </p:sp>
      <p:sp>
        <p:nvSpPr>
          <p:cNvPr id="9" name="Text Placeholder 2"/>
          <p:cNvSpPr txBox="1"/>
          <p:nvPr/>
        </p:nvSpPr>
        <p:spPr>
          <a:xfrm>
            <a:off x="142844" y="5676601"/>
            <a:ext cx="8971358" cy="538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中华消化杂志编委会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消化性溃疡诊断与治疗规范（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年，西安）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.2016;36(8):508-513.</a:t>
            </a:r>
            <a:endParaRPr kumimoji="0" lang="en-IN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172642" y="6462419"/>
            <a:ext cx="8971358" cy="538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中华消化杂志编委会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消化性溃疡诊断与治疗规范（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年，西安）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.2016;36(8):508-513.</a:t>
            </a:r>
            <a:endParaRPr kumimoji="0" lang="en-IN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3666981" y="4456731"/>
            <a:ext cx="317180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ts val="1100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无危险因素</a:t>
            </a: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2994619" y="2285992"/>
            <a:ext cx="3363331" cy="63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曾有特别是近期发生溃疡并发症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存在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个以上危险因素</a:t>
            </a:r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3071802" y="3110550"/>
            <a:ext cx="6324714" cy="117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Clr>
                <a:srgbClr val="000000"/>
              </a:buClr>
              <a:buSzPts val="1100"/>
              <a:buFont typeface="Wingdings" panose="05000000000000000000" pitchFamily="2" charset="2"/>
              <a:buChar char="l"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年龄＞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</a:p>
          <a:p>
            <a:pPr>
              <a:lnSpc>
                <a:spcPct val="110000"/>
              </a:lnSpc>
              <a:buClr>
                <a:srgbClr val="000000"/>
              </a:buClr>
              <a:buSzPts val="1100"/>
              <a:buFont typeface="Wingdings" panose="05000000000000000000" pitchFamily="2" charset="2"/>
              <a:buChar char="l"/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高剂量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治疗、或联用两种以上的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</a:p>
          <a:p>
            <a:pPr>
              <a:lnSpc>
                <a:spcPct val="110000"/>
              </a:lnSpc>
              <a:buClr>
                <a:srgbClr val="000000"/>
              </a:buClr>
              <a:buSzPts val="1100"/>
              <a:buFont typeface="Wingdings" panose="05000000000000000000" pitchFamily="2" charset="2"/>
              <a:buChar char="l"/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有溃疡病史但无并发症</a:t>
            </a:r>
          </a:p>
          <a:p>
            <a:pPr>
              <a:lnSpc>
                <a:spcPct val="110000"/>
              </a:lnSpc>
              <a:buClr>
                <a:srgbClr val="000000"/>
              </a:buClr>
              <a:buSzPts val="1100"/>
              <a:buFont typeface="Wingdings" panose="05000000000000000000" pitchFamily="2" charset="2"/>
              <a:buChar char="l"/>
              <a:defRPr/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合并应用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、抗凝剂或糖皮质激素</a:t>
            </a:r>
            <a:endParaRPr lang="zh-CN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"/>
          <p:cNvGrpSpPr/>
          <p:nvPr/>
        </p:nvGrpSpPr>
        <p:grpSpPr>
          <a:xfrm>
            <a:off x="6500827" y="1928802"/>
            <a:ext cx="2102320" cy="1143008"/>
            <a:chOff x="-2487105" y="1490915"/>
            <a:chExt cx="1566212" cy="1205395"/>
          </a:xfrm>
        </p:grpSpPr>
        <p:sp>
          <p:nvSpPr>
            <p:cNvPr id="14" name="矩形 13"/>
            <p:cNvSpPr/>
            <p:nvPr/>
          </p:nvSpPr>
          <p:spPr>
            <a:xfrm>
              <a:off x="-2484155" y="1490915"/>
              <a:ext cx="1562838" cy="120539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-2487105" y="1561821"/>
              <a:ext cx="1566212" cy="874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重点关注并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给予药物预防</a:t>
              </a:r>
            </a:p>
          </p:txBody>
        </p:sp>
      </p:grpSp>
      <p:grpSp>
        <p:nvGrpSpPr>
          <p:cNvPr id="3" name="组合 15"/>
          <p:cNvGrpSpPr/>
          <p:nvPr/>
        </p:nvGrpSpPr>
        <p:grpSpPr>
          <a:xfrm>
            <a:off x="351460" y="2238838"/>
            <a:ext cx="3124718" cy="2761798"/>
            <a:chOff x="-4191380" y="3311129"/>
            <a:chExt cx="3124718" cy="2761798"/>
          </a:xfrm>
        </p:grpSpPr>
        <p:graphicFrame>
          <p:nvGraphicFramePr>
            <p:cNvPr id="17" name="图示 16"/>
            <p:cNvGraphicFramePr/>
            <p:nvPr/>
          </p:nvGraphicFramePr>
          <p:xfrm>
            <a:off x="-4191380" y="3311129"/>
            <a:ext cx="3124718" cy="27617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-3625979" y="5252063"/>
              <a:ext cx="1993917" cy="66584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低风险 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10000"/>
                </a:lnSpc>
                <a:defRPr/>
              </a:pP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无危险因素</a:t>
              </a:r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-3067602" y="3887356"/>
              <a:ext cx="95410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高风险</a:t>
              </a:r>
              <a:endParaRPr lang="zh-CN" altLang="zh-CN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-372181" y="3352818"/>
            <a:ext cx="4572000" cy="7355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中风险 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  <a:defRPr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(1-2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个危险因素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357158" y="1835217"/>
            <a:ext cx="8501122" cy="240677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4348" y="1142984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药源性消化道损伤风险等级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172642" y="6462419"/>
            <a:ext cx="8971358" cy="538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中华消化杂志编委会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消化性溃疡诊断与治疗规范（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年，西安）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中华消化杂志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.2016;36(8):508-513.</a:t>
            </a:r>
            <a:endParaRPr kumimoji="0" lang="en-IN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71472" y="1181385"/>
            <a:ext cx="40655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NSAIDs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溃疡并发症预防建议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/>
        </p:nvGraphicFramePr>
        <p:xfrm>
          <a:off x="571472" y="1775158"/>
          <a:ext cx="8286808" cy="4206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85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1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4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1" i="0" u="none" strike="noStrike" kern="1200" baseline="0" dirty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风险等级 	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1" i="0" u="none" strike="noStrike" kern="1200" baseline="0" dirty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预防建议 	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高风险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有溃疡出血史或多个消化道危险因素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尽量避免给予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NSAIDs</a:t>
                      </a:r>
                      <a:endParaRPr lang="zh-CN" altLang="en-US" sz="1600" b="1" i="0" u="none" strike="noStrike" kern="1200" baseline="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如不能停用，建议选用选择性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COX-2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抑制剂，并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同时高剂量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PPI </a:t>
                      </a:r>
                      <a:endParaRPr lang="zh-CN" altLang="en-US" sz="1600" b="1" i="0" u="none" strike="noStrike" kern="1200" baseline="0" dirty="0">
                        <a:solidFill>
                          <a:schemeClr val="accen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中风险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(1-2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个危险因素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 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defTabSz="457200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可单独给予选择性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COX-2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抑制剂，或非选择性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NSAIDs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联合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rgbClr val="0070C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PPI </a:t>
                      </a:r>
                      <a:endParaRPr lang="zh-CN" altLang="en-US" sz="1600" b="1" i="0" u="none" strike="noStrike" kern="1200" baseline="0" dirty="0">
                        <a:solidFill>
                          <a:srgbClr val="0070C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低风险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(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无危险因素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) 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可给予非选择性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NSAIDs</a:t>
                      </a:r>
                      <a:endParaRPr lang="zh-CN" altLang="en-US" sz="1600" b="1" i="0" u="none" strike="noStrike" kern="1200" baseline="0" dirty="0">
                        <a:solidFill>
                          <a:schemeClr val="accen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99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所有患者 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无论风险等级，在开始接受长时间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NSAIDs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治疗前，需接受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HP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感染的检测，并对明确的</a:t>
                      </a:r>
                      <a:r>
                        <a:rPr lang="en-US" altLang="zh-CN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HP</a:t>
                      </a:r>
                      <a:r>
                        <a:rPr lang="zh-CN" altLang="en-US" sz="1600" b="1" i="0" u="none" strike="noStrike" kern="1200" baseline="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感染者进行根除治疗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642910" y="304800"/>
            <a:ext cx="87630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buClr>
                <a:schemeClr val="hlink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214678" y="6417254"/>
            <a:ext cx="5786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zh-CN" altLang="en-US" sz="1600" b="1" dirty="0"/>
          </a:p>
        </p:txBody>
      </p:sp>
      <p:sp>
        <p:nvSpPr>
          <p:cNvPr id="11" name="矩形 10"/>
          <p:cNvSpPr/>
          <p:nvPr/>
        </p:nvSpPr>
        <p:spPr>
          <a:xfrm>
            <a:off x="714348" y="1214422"/>
            <a:ext cx="764386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/>
              <a:t>抗血小板药物消化道损伤的预防和治疗</a:t>
            </a:r>
          </a:p>
          <a:p>
            <a:r>
              <a:rPr lang="zh-CN" altLang="en-US" sz="3200" b="1" dirty="0"/>
              <a:t>中国专家共识</a:t>
            </a:r>
            <a:r>
              <a:rPr lang="en-US" altLang="zh-CN" sz="3200" b="1" dirty="0"/>
              <a:t>(2012</a:t>
            </a:r>
            <a:r>
              <a:rPr lang="zh-CN" altLang="en-US" sz="3200" b="1" dirty="0"/>
              <a:t>更新版</a:t>
            </a:r>
            <a:r>
              <a:rPr lang="en-US" altLang="zh-CN" sz="3200" b="1" dirty="0"/>
              <a:t>)</a:t>
            </a:r>
          </a:p>
          <a:p>
            <a:endParaRPr lang="en-US" altLang="zh-CN" sz="3200" b="1" dirty="0"/>
          </a:p>
          <a:p>
            <a:r>
              <a:rPr lang="zh-CN" altLang="en-US" sz="2400" dirty="0"/>
              <a:t>应用</a:t>
            </a:r>
            <a:r>
              <a:rPr lang="en-US" altLang="zh-CN" sz="2400" dirty="0"/>
              <a:t>PPI</a:t>
            </a:r>
            <a:r>
              <a:rPr lang="zh-CN" altLang="en-US" sz="2400" dirty="0"/>
              <a:t>预防消化道损伤：内镜和流行病学研究均发现，</a:t>
            </a:r>
            <a:r>
              <a:rPr lang="en-US" altLang="zh-CN" sz="2400" dirty="0"/>
              <a:t>PPI</a:t>
            </a:r>
            <a:r>
              <a:rPr lang="zh-CN" altLang="en-US" sz="2400" dirty="0"/>
              <a:t>明显降低服用阿司匹林和</a:t>
            </a:r>
            <a:r>
              <a:rPr lang="en-US" altLang="zh-CN" sz="2400" dirty="0"/>
              <a:t>(</a:t>
            </a:r>
            <a:r>
              <a:rPr lang="zh-CN" altLang="en-US" sz="2400" dirty="0"/>
              <a:t>或</a:t>
            </a:r>
            <a:r>
              <a:rPr lang="en-US" altLang="zh-CN" sz="2400" dirty="0"/>
              <a:t>)</a:t>
            </a:r>
            <a:r>
              <a:rPr lang="zh-CN" altLang="en-US" sz="2400" dirty="0"/>
              <a:t>氯吡格雷患者所致消化道损伤的发生率。</a:t>
            </a:r>
            <a:r>
              <a:rPr lang="en-US" altLang="zh-CN" sz="2400" b="1" dirty="0"/>
              <a:t>PPI</a:t>
            </a:r>
            <a:r>
              <a:rPr lang="zh-CN" altLang="en-US" sz="2400" b="1" dirty="0"/>
              <a:t>是预防抗血小板药物相关消化道损伤的首选药物，</a:t>
            </a:r>
            <a:r>
              <a:rPr lang="zh-CN" altLang="en-US" sz="2400" dirty="0"/>
              <a:t>建议根据患者具体情况，决定</a:t>
            </a:r>
            <a:r>
              <a:rPr lang="en-US" altLang="zh-CN" sz="2400" dirty="0"/>
              <a:t>PPI</a:t>
            </a:r>
            <a:r>
              <a:rPr lang="zh-CN" altLang="en-US" sz="2400" dirty="0"/>
              <a:t>联合应用的时间，</a:t>
            </a:r>
            <a:r>
              <a:rPr lang="zh-CN" altLang="en-US" sz="2400" b="1" dirty="0"/>
              <a:t>高危患者可在抗血小板药物治疗的前</a:t>
            </a:r>
            <a:r>
              <a:rPr lang="en-US" altLang="zh-CN" sz="2400" b="1" dirty="0"/>
              <a:t>6</a:t>
            </a:r>
            <a:r>
              <a:rPr lang="zh-CN" altLang="en-US" sz="2400" b="1" dirty="0"/>
              <a:t>个月联合使用</a:t>
            </a:r>
            <a:r>
              <a:rPr lang="en-US" altLang="zh-CN" sz="2400" b="1" dirty="0"/>
              <a:t>PPI</a:t>
            </a:r>
            <a:r>
              <a:rPr lang="zh-CN" altLang="en-US" sz="2400" b="1" dirty="0"/>
              <a:t>，</a:t>
            </a:r>
            <a:r>
              <a:rPr lang="en-US" altLang="zh-CN" sz="2400" b="1" dirty="0"/>
              <a:t>6</a:t>
            </a:r>
            <a:r>
              <a:rPr lang="zh-CN" altLang="en-US" sz="2400" b="1" dirty="0"/>
              <a:t>个月后改为</a:t>
            </a:r>
            <a:r>
              <a:rPr lang="en-US" altLang="zh-CN" sz="2400" b="1" dirty="0"/>
              <a:t>H</a:t>
            </a:r>
            <a:r>
              <a:rPr lang="en-US" altLang="zh-CN" b="1" dirty="0"/>
              <a:t>2</a:t>
            </a:r>
            <a:r>
              <a:rPr lang="en-US" altLang="zh-CN" sz="2400" b="1" dirty="0"/>
              <a:t>RA</a:t>
            </a:r>
            <a:r>
              <a:rPr lang="zh-CN" altLang="en-US" sz="2400" b="1" dirty="0"/>
              <a:t>或间断服用</a:t>
            </a:r>
            <a:r>
              <a:rPr lang="en-US" altLang="zh-CN" sz="2400" b="1" dirty="0"/>
              <a:t>PPI</a:t>
            </a:r>
            <a:r>
              <a:rPr lang="zh-CN" altLang="en-US" sz="2400" b="1" dirty="0"/>
              <a:t>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886700" cy="597861"/>
          </a:xfrm>
        </p:spPr>
        <p:txBody>
          <a:bodyPr>
            <a:normAutofit/>
          </a:bodyPr>
          <a:lstStyle/>
          <a:p>
            <a:r>
              <a:rPr 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消化性溃疡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(Peptic Ulcer)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pic>
        <p:nvPicPr>
          <p:cNvPr id="192516" name="图片 192515" descr="stomach-disease-or-trauma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lum bright="6000" contrast="24000"/>
          </a:blip>
          <a:srcRect l="1666" t="8333" r="36667" b="14583"/>
          <a:stretch>
            <a:fillRect/>
          </a:stretch>
        </p:blipFill>
        <p:spPr>
          <a:xfrm>
            <a:off x="6133465" y="4025265"/>
            <a:ext cx="2508885" cy="25088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u=66454794,2308571319&amp;fm=26&amp;gp=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68" y="4857760"/>
            <a:ext cx="1762118" cy="1762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本框 4"/>
          <p:cNvSpPr txBox="1"/>
          <p:nvPr/>
        </p:nvSpPr>
        <p:spPr>
          <a:xfrm>
            <a:off x="785786" y="285728"/>
            <a:ext cx="5584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</a:p>
        </p:txBody>
      </p:sp>
      <p:sp>
        <p:nvSpPr>
          <p:cNvPr id="6" name="矩形 5"/>
          <p:cNvSpPr/>
          <p:nvPr/>
        </p:nvSpPr>
        <p:spPr>
          <a:xfrm>
            <a:off x="357158" y="1285860"/>
            <a:ext cx="864399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男性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岁，上腹痛三年余，加重伴恶心呕吐一周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者于三年前进食辛辣食物后出现腹痛，以右上腹为著，无明显放散，空腹明显，伴夜间痛，进食后缓解，伴恶心，无呕吐及腹泻，无发热，未到医院诊治，自行口服铝碳酸镁后，症状缓解，以后每于季节变换或饮食不当、过度劳累、饮酒后出现上述症状，间断口服铝碳酸镁后缓解。一直未到医院诊治，未行胃镜检查。一周前因饮酒后再次出现腹痛，性质同前，进食后略有缓解。腹胀明显，伴反酸、嗳气。恶心、呕吐，为胃内容物，无隔夜酸臭物，每日呕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次，量约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200ml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；无发热，无腹泻，无呕血、黑便，口服奥美拉唑略有缓解。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患者自发病以来，精神可，食欲下降，二便正常，体重无明显下降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85786" y="285728"/>
            <a:ext cx="5584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</a:p>
        </p:txBody>
      </p:sp>
      <p:sp>
        <p:nvSpPr>
          <p:cNvPr id="6" name="矩形 5"/>
          <p:cNvSpPr/>
          <p:nvPr/>
        </p:nvSpPr>
        <p:spPr>
          <a:xfrm>
            <a:off x="285720" y="1357298"/>
            <a:ext cx="8643998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查体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130/80mmHg T:36.8℃ P :76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R:20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分，结膜无苍白，全身皮肤巩膜无黄染，无皮疹及蜘蛛痣，浅表淋巴结无肿大。双肺呼吸音增粗，未闻及明显干，湿性啰音。心率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/min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，律齐，无杂音。腹平坦，未见胃肠型及蠕动波，无腹壁静脉曲张。腹软，上腹部压痛，以剑突下尤甚，无反跳痛及肌紧张，肝、脾肋下未及，未触及包块，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Murphy’s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征阴性，移动性浊音阴性，肺肝界存在，肠鸣音正常，未闻及振水音。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85786" y="285728"/>
            <a:ext cx="5584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</a:p>
        </p:txBody>
      </p:sp>
      <p:sp>
        <p:nvSpPr>
          <p:cNvPr id="6" name="矩形 5"/>
          <p:cNvSpPr/>
          <p:nvPr/>
        </p:nvSpPr>
        <p:spPr>
          <a:xfrm>
            <a:off x="285720" y="1214422"/>
            <a:ext cx="8643998" cy="5577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既往史：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高血压病史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年余，血压最高达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160-170/100-105mmHg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，口服苯磺酸氨氯地平片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5mgqd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、氯沙坦钾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100mgqd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治疗，目前血压控制在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130-140/80mmHg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；冠心病史、高脂血症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年余，间断胸闷、胸痛，半年余前于我院行支架术，口服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AP100mg </a:t>
            </a:r>
            <a:r>
              <a:rPr lang="en-US" altLang="zh-CN" sz="20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氯吡格雷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 mg </a:t>
            </a:r>
            <a:r>
              <a:rPr lang="en-US" altLang="zh-CN" sz="20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qd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阿托伐他丁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qn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，目前病情平稳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个人史：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长期吸烟史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年余，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天；偶饮酒，喜浓茶、咖啡，工作劳累，长期熬夜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胃镜：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十二指肠球部小弯侧可见一大小约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0.5X0.6cm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溃疡，溃疡底附白苔，周围黏膜明显充血水肿，诊断十二指肠球部溃疡（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期）。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13C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呼气试验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阳性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25.1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2"/>
          <p:cNvSpPr txBox="1">
            <a:spLocks noChangeArrowheads="1"/>
          </p:cNvSpPr>
          <p:nvPr/>
        </p:nvSpPr>
        <p:spPr bwMode="auto">
          <a:xfrm>
            <a:off x="753745" y="264160"/>
            <a:ext cx="633857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治 疗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714348" y="1000108"/>
            <a:ext cx="8429652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流食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补液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急诊予以泮托拉唑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40mg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静点，每日两次，铝碳酸镁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1.0 tid,3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天后症状缓解，到门诊就诊。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门诊予以根治幽门螺杆菌治疗，采用雷贝拉唑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20mgbid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 枸橼酸铋钾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220mg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bid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，克拉霉素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0.5bid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，阿莫西林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bid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，疗程两周，后继续予以雷贝拉唑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20mg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，铝碳酸镁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1.0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tid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治疗，总疗程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周，期间复查两次胃镜。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85786" y="285728"/>
            <a:ext cx="5584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5922" t="42969" r="34663" b="28711"/>
          <a:stretch>
            <a:fillRect/>
          </a:stretch>
        </p:blipFill>
        <p:spPr bwMode="auto">
          <a:xfrm>
            <a:off x="428596" y="2044289"/>
            <a:ext cx="820305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概要</a:t>
            </a: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428596" y="1357298"/>
            <a:ext cx="7886700" cy="462145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常见消化系统疾病的诊疗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消化性溃疡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胃食管反流病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肠易激综合征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可能出现的药物特殊用法或超说明书用法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医师对于药学服务的需求</a:t>
            </a:r>
          </a:p>
        </p:txBody>
      </p:sp>
      <p:pic>
        <p:nvPicPr>
          <p:cNvPr id="5" name="图片 4" descr="mp63667163_1458094100760_1_th.jpg"/>
          <p:cNvPicPr>
            <a:picLocks noChangeAspect="1"/>
          </p:cNvPicPr>
          <p:nvPr/>
        </p:nvPicPr>
        <p:blipFill>
          <a:blip r:embed="rId3"/>
          <a:srcRect t="7212" r="480" b="22115"/>
          <a:stretch>
            <a:fillRect/>
          </a:stretch>
        </p:blipFill>
        <p:spPr>
          <a:xfrm>
            <a:off x="5403015" y="4143380"/>
            <a:ext cx="3420275" cy="242889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胃食管反流病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(Gastro Esophageal Reflux Disease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GERD)</a:t>
            </a: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285784" y="1000108"/>
            <a:ext cx="9533890" cy="4621530"/>
          </a:xfrm>
        </p:spPr>
        <p:txBody>
          <a:bodyPr>
            <a:normAutofit fontScale="975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最新指南：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2015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年胃食管反流病全球共识（世界胃肠病组织修订）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年胃食管反流病基层诊疗指南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timg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4000504"/>
            <a:ext cx="2286000" cy="2286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胃食管反流病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(Gastro Esophageal Reflux Disease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GERD)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86380" y="3929066"/>
            <a:ext cx="3465473" cy="2500330"/>
            <a:chOff x="3571868" y="2928934"/>
            <a:chExt cx="5251423" cy="3714776"/>
          </a:xfrm>
        </p:grpSpPr>
        <p:pic>
          <p:nvPicPr>
            <p:cNvPr id="8" name="图片 7" descr="mp63667163_1458094100760_1_th.jpg"/>
            <p:cNvPicPr>
              <a:picLocks noChangeAspect="1"/>
            </p:cNvPicPr>
            <p:nvPr/>
          </p:nvPicPr>
          <p:blipFill>
            <a:blip r:embed="rId3"/>
            <a:srcRect t="8840" r="480" b="22115"/>
            <a:stretch>
              <a:fillRect/>
            </a:stretch>
          </p:blipFill>
          <p:spPr>
            <a:xfrm>
              <a:off x="3571868" y="2928934"/>
              <a:ext cx="5251423" cy="3643338"/>
            </a:xfrm>
            <a:prstGeom prst="rect">
              <a:avLst/>
            </a:prstGeom>
          </p:spPr>
        </p:pic>
        <p:pic>
          <p:nvPicPr>
            <p:cNvPr id="9" name="图片 8" descr="mp63667163_1458094100760_1_th.jpg"/>
            <p:cNvPicPr>
              <a:picLocks noChangeAspect="1"/>
            </p:cNvPicPr>
            <p:nvPr/>
          </p:nvPicPr>
          <p:blipFill>
            <a:blip r:embed="rId3"/>
            <a:srcRect l="4061" t="68228" r="78519" b="20941"/>
            <a:stretch>
              <a:fillRect/>
            </a:stretch>
          </p:blipFill>
          <p:spPr>
            <a:xfrm>
              <a:off x="4786314" y="6072206"/>
              <a:ext cx="919170" cy="57150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348" y="928670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定义：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胃十二指肠内容物反流入食管引起不适症状和（或）并发症的一种疾病。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92577" y="3143224"/>
            <a:ext cx="5251423" cy="3714776"/>
            <a:chOff x="3571868" y="2928934"/>
            <a:chExt cx="5251423" cy="3714776"/>
          </a:xfrm>
        </p:grpSpPr>
        <p:pic>
          <p:nvPicPr>
            <p:cNvPr id="7" name="图片 6" descr="mp63667163_1458094100760_1_th.jpg"/>
            <p:cNvPicPr>
              <a:picLocks noChangeAspect="1"/>
            </p:cNvPicPr>
            <p:nvPr/>
          </p:nvPicPr>
          <p:blipFill>
            <a:blip r:embed="rId3"/>
            <a:srcRect t="8840" r="480" b="22115"/>
            <a:stretch>
              <a:fillRect/>
            </a:stretch>
          </p:blipFill>
          <p:spPr>
            <a:xfrm>
              <a:off x="3571868" y="2928934"/>
              <a:ext cx="5251423" cy="3643338"/>
            </a:xfrm>
            <a:prstGeom prst="rect">
              <a:avLst/>
            </a:prstGeom>
          </p:spPr>
        </p:pic>
        <p:pic>
          <p:nvPicPr>
            <p:cNvPr id="9" name="图片 8" descr="mp63667163_1458094100760_1_th.jpg"/>
            <p:cNvPicPr>
              <a:picLocks noChangeAspect="1"/>
            </p:cNvPicPr>
            <p:nvPr/>
          </p:nvPicPr>
          <p:blipFill>
            <a:blip r:embed="rId3"/>
            <a:srcRect l="4061" t="68228" r="78519" b="20941"/>
            <a:stretch>
              <a:fillRect/>
            </a:stretch>
          </p:blipFill>
          <p:spPr>
            <a:xfrm>
              <a:off x="4786314" y="6072206"/>
              <a:ext cx="919170" cy="57150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4"/>
            <a:ext cx="7995628" cy="5239723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烧心和反流是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GERD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最常见的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典型症状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不典型症状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胸痛（胸痛患者需先排除心脏因素后才能进行胃食管反流评估）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非心源性胸痛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上腹烧灼感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上腹胀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嗳气等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食管外症状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慢性咳嗽、咽炎、喉炎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哮喘和牙蚀症等，甚至肺间质纤维化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80112" y="4005064"/>
            <a:ext cx="3171741" cy="2424332"/>
            <a:chOff x="3571868" y="2928934"/>
            <a:chExt cx="5251423" cy="3714776"/>
          </a:xfrm>
        </p:grpSpPr>
        <p:pic>
          <p:nvPicPr>
            <p:cNvPr id="11" name="图片 10" descr="mp63667163_1458094100760_1_th.jpg"/>
            <p:cNvPicPr>
              <a:picLocks noChangeAspect="1"/>
            </p:cNvPicPr>
            <p:nvPr/>
          </p:nvPicPr>
          <p:blipFill>
            <a:blip r:embed="rId3"/>
            <a:srcRect t="8840" r="480" b="22115"/>
            <a:stretch>
              <a:fillRect/>
            </a:stretch>
          </p:blipFill>
          <p:spPr>
            <a:xfrm>
              <a:off x="3571868" y="2928934"/>
              <a:ext cx="5251423" cy="3643338"/>
            </a:xfrm>
            <a:prstGeom prst="rect">
              <a:avLst/>
            </a:prstGeom>
          </p:spPr>
        </p:pic>
        <p:pic>
          <p:nvPicPr>
            <p:cNvPr id="12" name="图片 11" descr="mp63667163_1458094100760_1_th.jpg"/>
            <p:cNvPicPr>
              <a:picLocks noChangeAspect="1"/>
            </p:cNvPicPr>
            <p:nvPr/>
          </p:nvPicPr>
          <p:blipFill>
            <a:blip r:embed="rId3"/>
            <a:srcRect l="4061" t="68228" r="78519" b="20941"/>
            <a:stretch>
              <a:fillRect/>
            </a:stretch>
          </p:blipFill>
          <p:spPr>
            <a:xfrm>
              <a:off x="4786314" y="6072206"/>
              <a:ext cx="919170" cy="57150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71768" y="6184802"/>
            <a:ext cx="63579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</a:p>
        </p:txBody>
      </p:sp>
      <p:sp>
        <p:nvSpPr>
          <p:cNvPr id="21" name="Oval 3"/>
          <p:cNvSpPr>
            <a:spLocks noChangeArrowheads="1"/>
          </p:cNvSpPr>
          <p:nvPr/>
        </p:nvSpPr>
        <p:spPr bwMode="auto">
          <a:xfrm>
            <a:off x="155802" y="2571744"/>
            <a:ext cx="2916000" cy="864000"/>
          </a:xfrm>
          <a:prstGeom prst="ellipse">
            <a:avLst/>
          </a:prstGeom>
          <a:solidFill>
            <a:srgbClr val="FF0066">
              <a:alpha val="80000"/>
            </a:srgbClr>
          </a:solidFill>
          <a:ln w="0">
            <a:noFill/>
            <a:round/>
          </a:ln>
          <a:effectLst>
            <a:outerShdw dist="107763" dir="2700000" algn="ctr" rotWithShape="0">
              <a:srgbClr val="003300">
                <a:alpha val="50000"/>
              </a:srgbClr>
            </a:outerShdw>
          </a:effectLst>
        </p:spPr>
        <p:txBody>
          <a:bodyPr wrap="none" lIns="91439" tIns="45719" rIns="91439" bIns="45719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非糜烂性反流病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(Non-erosive reflux </a:t>
            </a:r>
            <a:r>
              <a:rPr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disease,NERD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kumimoji="0" lang="zh-CN" altLang="en-US" sz="12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6143636" y="2571743"/>
            <a:ext cx="2916000" cy="864000"/>
          </a:xfrm>
          <a:prstGeom prst="ellipse">
            <a:avLst/>
          </a:prstGeom>
          <a:solidFill>
            <a:srgbClr val="FF0066">
              <a:alpha val="80000"/>
            </a:srgbClr>
          </a:solidFill>
          <a:ln w="0">
            <a:noFill/>
            <a:round/>
          </a:ln>
          <a:effectLst>
            <a:outerShdw dist="107763" dir="2700000" algn="ctr" rotWithShape="0">
              <a:srgbClr val="003300">
                <a:alpha val="50000"/>
              </a:srgbClr>
            </a:outerShdw>
          </a:effectLst>
        </p:spPr>
        <p:txBody>
          <a:bodyPr wrap="none" lIns="91439" tIns="45719" rIns="91439" bIns="4571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Barrett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Barrett’s </a:t>
            </a:r>
            <a:r>
              <a:rPr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esophagus,BE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214282" y="4143380"/>
            <a:ext cx="2786082" cy="1332000"/>
          </a:xfrm>
          <a:prstGeom prst="rect">
            <a:avLst/>
          </a:prstGeom>
          <a:solidFill>
            <a:schemeClr val="accent5">
              <a:lumMod val="75000"/>
              <a:alpha val="66000"/>
            </a:schemeClr>
          </a:solidFill>
          <a:ln w="9525">
            <a:noFill/>
            <a:round/>
          </a:ln>
          <a:effectLst>
            <a:outerShdw dist="107763" dir="2700000" algn="ctr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wrap="none" lIns="91439" tIns="45719" rIns="91439" bIns="45719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烧心、反流</a:t>
            </a:r>
            <a:endParaRPr lang="en-US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食管内镜检查阴性</a:t>
            </a:r>
            <a:endParaRPr lang="en-US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证实症状与胃食管反流相关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3143240" y="4143380"/>
            <a:ext cx="2857520" cy="1332000"/>
          </a:xfrm>
          <a:prstGeom prst="rect">
            <a:avLst/>
          </a:prstGeom>
          <a:solidFill>
            <a:schemeClr val="accent5">
              <a:lumMod val="75000"/>
              <a:alpha val="66000"/>
            </a:schemeClr>
          </a:solidFill>
          <a:ln w="9525">
            <a:noFill/>
            <a:round/>
          </a:ln>
          <a:effectLst>
            <a:outerShdw dist="107763" dir="2700000" algn="ctr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wrap="none" lIns="91439" tIns="45719" rIns="91439" bIns="45719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内镜检查有典型表现</a:t>
            </a:r>
            <a:endParaRPr lang="en-US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按洛杉矶标准分级</a:t>
            </a:r>
            <a:endParaRPr lang="en-US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6143636" y="4143380"/>
            <a:ext cx="2786082" cy="1332000"/>
          </a:xfrm>
          <a:prstGeom prst="rect">
            <a:avLst/>
          </a:prstGeom>
          <a:solidFill>
            <a:schemeClr val="accent5">
              <a:lumMod val="75000"/>
              <a:alpha val="66000"/>
            </a:schemeClr>
          </a:solidFill>
          <a:ln w="9525">
            <a:noFill/>
            <a:round/>
          </a:ln>
          <a:effectLst>
            <a:outerShdw dist="107763" dir="2700000" algn="ctr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wrap="none" lIns="91439" tIns="45719" rIns="91439" bIns="45719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鳞状上皮被柱状上皮取代</a:t>
            </a:r>
            <a:endParaRPr lang="en-US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（内镜检查）</a:t>
            </a:r>
            <a:endParaRPr lang="en-US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存在肠化生（病理）</a:t>
            </a:r>
            <a:endParaRPr lang="en-US" altLang="zh-CN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Line 17"/>
          <p:cNvSpPr/>
          <p:nvPr/>
        </p:nvSpPr>
        <p:spPr>
          <a:xfrm>
            <a:off x="1643042" y="3643314"/>
            <a:ext cx="0" cy="50035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36" name="Line 18"/>
          <p:cNvSpPr/>
          <p:nvPr/>
        </p:nvSpPr>
        <p:spPr>
          <a:xfrm>
            <a:off x="4572000" y="3643314"/>
            <a:ext cx="0" cy="50035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37" name="Line 19"/>
          <p:cNvSpPr/>
          <p:nvPr/>
        </p:nvSpPr>
        <p:spPr>
          <a:xfrm>
            <a:off x="7572396" y="3571584"/>
            <a:ext cx="0" cy="500358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39" name="Line 22"/>
          <p:cNvSpPr/>
          <p:nvPr/>
        </p:nvSpPr>
        <p:spPr>
          <a:xfrm flipH="1">
            <a:off x="2928926" y="2071678"/>
            <a:ext cx="340675" cy="285919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40" name="Line 23"/>
          <p:cNvSpPr/>
          <p:nvPr/>
        </p:nvSpPr>
        <p:spPr>
          <a:xfrm rot="-1020000">
            <a:off x="6048744" y="2040613"/>
            <a:ext cx="332659" cy="377956"/>
          </a:xfrm>
          <a:prstGeom prst="line">
            <a:avLst/>
          </a:prstGeom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42" name="矩形 41"/>
          <p:cNvSpPr/>
          <p:nvPr/>
        </p:nvSpPr>
        <p:spPr>
          <a:xfrm>
            <a:off x="3428992" y="1071546"/>
            <a:ext cx="2357454" cy="785818"/>
          </a:xfrm>
          <a:prstGeom prst="rect">
            <a:avLst/>
          </a:prstGeom>
          <a:solidFill>
            <a:schemeClr val="accent5">
              <a:lumMod val="75000"/>
              <a:alpha val="66000"/>
            </a:schemeClr>
          </a:solidFill>
          <a:ln w="9525">
            <a:noFill/>
            <a:round/>
          </a:ln>
          <a:effectLst>
            <a:outerShdw dist="107763" dir="2700000" algn="ctr" rotWithShape="0">
              <a:schemeClr val="tx1">
                <a:lumMod val="50000"/>
                <a:lumOff val="50000"/>
                <a:alpha val="50000"/>
              </a:schemeClr>
            </a:outerShdw>
          </a:effectLst>
        </p:spPr>
        <p:txBody>
          <a:bodyPr wrap="none" lIns="91439" tIns="45719" rIns="91439" bIns="4571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GERD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 rot="5400000">
            <a:off x="4394199" y="2320917"/>
            <a:ext cx="357190" cy="1588"/>
          </a:xfrm>
          <a:prstGeom prst="straightConnector1">
            <a:avLst/>
          </a:prstGeom>
          <a:ln w="57150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cxn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3143240" y="2571744"/>
            <a:ext cx="2916000" cy="864000"/>
          </a:xfrm>
          <a:prstGeom prst="ellipse">
            <a:avLst/>
          </a:prstGeom>
          <a:solidFill>
            <a:srgbClr val="FF0066">
              <a:alpha val="80000"/>
            </a:srgbClr>
          </a:solidFill>
          <a:ln w="0">
            <a:noFill/>
            <a:round/>
          </a:ln>
          <a:effectLst>
            <a:outerShdw dist="107763" dir="2700000" algn="ctr" rotWithShape="0">
              <a:srgbClr val="003300">
                <a:alpha val="50000"/>
              </a:srgbClr>
            </a:outerShdw>
          </a:effectLst>
        </p:spPr>
        <p:txBody>
          <a:bodyPr wrap="none" lIns="91439" tIns="45719" rIns="91439" bIns="4571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反流性食管炎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(Reflux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esophagitis,RE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胃食管反流病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(Gastro Esophageal Reflux Disease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GERD)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86380" y="3929066"/>
            <a:ext cx="3465473" cy="2500330"/>
            <a:chOff x="3571868" y="2928934"/>
            <a:chExt cx="5251423" cy="3714776"/>
          </a:xfrm>
        </p:grpSpPr>
        <p:pic>
          <p:nvPicPr>
            <p:cNvPr id="8" name="图片 7" descr="mp63667163_1458094100760_1_th.jpg"/>
            <p:cNvPicPr>
              <a:picLocks noChangeAspect="1"/>
            </p:cNvPicPr>
            <p:nvPr/>
          </p:nvPicPr>
          <p:blipFill>
            <a:blip r:embed="rId3"/>
            <a:srcRect t="8840" r="480" b="22115"/>
            <a:stretch>
              <a:fillRect/>
            </a:stretch>
          </p:blipFill>
          <p:spPr>
            <a:xfrm>
              <a:off x="3571868" y="2928934"/>
              <a:ext cx="5251423" cy="3643338"/>
            </a:xfrm>
            <a:prstGeom prst="rect">
              <a:avLst/>
            </a:prstGeom>
          </p:spPr>
        </p:pic>
        <p:pic>
          <p:nvPicPr>
            <p:cNvPr id="9" name="图片 8" descr="mp63667163_1458094100760_1_th.jpg"/>
            <p:cNvPicPr>
              <a:picLocks noChangeAspect="1"/>
            </p:cNvPicPr>
            <p:nvPr/>
          </p:nvPicPr>
          <p:blipFill>
            <a:blip r:embed="rId3"/>
            <a:srcRect l="4061" t="68228" r="78519" b="20941"/>
            <a:stretch>
              <a:fillRect/>
            </a:stretch>
          </p:blipFill>
          <p:spPr>
            <a:xfrm>
              <a:off x="4786314" y="6072206"/>
              <a:ext cx="919170" cy="57150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593552"/>
            <a:ext cx="9533890" cy="462153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抗反流屏障结构和功能异常</a:t>
            </a: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食管清除作用降低</a:t>
            </a: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食管黏膜屏障功能降低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286380" y="3929066"/>
            <a:ext cx="3465473" cy="2500330"/>
            <a:chOff x="3571868" y="2928934"/>
            <a:chExt cx="5251423" cy="3714776"/>
          </a:xfrm>
        </p:grpSpPr>
        <p:pic>
          <p:nvPicPr>
            <p:cNvPr id="8" name="图片 7" descr="mp63667163_1458094100760_1_th.jpg"/>
            <p:cNvPicPr>
              <a:picLocks noChangeAspect="1"/>
            </p:cNvPicPr>
            <p:nvPr/>
          </p:nvPicPr>
          <p:blipFill>
            <a:blip r:embed="rId3"/>
            <a:srcRect t="8840" r="480" b="22115"/>
            <a:stretch>
              <a:fillRect/>
            </a:stretch>
          </p:blipFill>
          <p:spPr>
            <a:xfrm>
              <a:off x="3571868" y="2928934"/>
              <a:ext cx="5251423" cy="3643338"/>
            </a:xfrm>
            <a:prstGeom prst="rect">
              <a:avLst/>
            </a:prstGeom>
          </p:spPr>
        </p:pic>
        <p:pic>
          <p:nvPicPr>
            <p:cNvPr id="9" name="图片 8" descr="mp63667163_1458094100760_1_th.jpg"/>
            <p:cNvPicPr>
              <a:picLocks noChangeAspect="1"/>
            </p:cNvPicPr>
            <p:nvPr/>
          </p:nvPicPr>
          <p:blipFill>
            <a:blip r:embed="rId3"/>
            <a:srcRect l="4061" t="68228" r="78519" b="20941"/>
            <a:stretch>
              <a:fillRect/>
            </a:stretch>
          </p:blipFill>
          <p:spPr>
            <a:xfrm>
              <a:off x="4786314" y="6072206"/>
              <a:ext cx="919170" cy="57150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胃食管反流病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(Gastro Esophageal Reflux Disease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GERD)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86380" y="3929066"/>
            <a:ext cx="3465473" cy="2500330"/>
            <a:chOff x="3571868" y="2928934"/>
            <a:chExt cx="5251423" cy="3714776"/>
          </a:xfrm>
        </p:grpSpPr>
        <p:pic>
          <p:nvPicPr>
            <p:cNvPr id="8" name="图片 7" descr="mp63667163_1458094100760_1_th.jpg"/>
            <p:cNvPicPr>
              <a:picLocks noChangeAspect="1"/>
            </p:cNvPicPr>
            <p:nvPr/>
          </p:nvPicPr>
          <p:blipFill>
            <a:blip r:embed="rId3"/>
            <a:srcRect t="8840" r="480" b="22115"/>
            <a:stretch>
              <a:fillRect/>
            </a:stretch>
          </p:blipFill>
          <p:spPr>
            <a:xfrm>
              <a:off x="3571868" y="2928934"/>
              <a:ext cx="5251423" cy="3643338"/>
            </a:xfrm>
            <a:prstGeom prst="rect">
              <a:avLst/>
            </a:prstGeom>
          </p:spPr>
        </p:pic>
        <p:pic>
          <p:nvPicPr>
            <p:cNvPr id="9" name="图片 8" descr="mp63667163_1458094100760_1_th.jpg"/>
            <p:cNvPicPr>
              <a:picLocks noChangeAspect="1"/>
            </p:cNvPicPr>
            <p:nvPr/>
          </p:nvPicPr>
          <p:blipFill>
            <a:blip r:embed="rId3"/>
            <a:srcRect l="4061" t="68228" r="78519" b="20941"/>
            <a:stretch>
              <a:fillRect/>
            </a:stretch>
          </p:blipFill>
          <p:spPr>
            <a:xfrm>
              <a:off x="4786314" y="6072206"/>
              <a:ext cx="919170" cy="57150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4282" y="1071546"/>
            <a:ext cx="8786874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对于具有反流症状的初诊患者建议其行内镜检查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我国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GERD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共识意见提出，基于我国是胃癌和食管癌的高发国家，且胃镜检查已广泛开展，其成本低，所以建议对拟诊患者先行内镜检查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诊断方法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43206" y="6399116"/>
            <a:ext cx="63579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</a:p>
        </p:txBody>
      </p:sp>
      <p:pic>
        <p:nvPicPr>
          <p:cNvPr id="9" name="图片 8" descr="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838" y="3929066"/>
            <a:ext cx="2198566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142908" y="1236362"/>
            <a:ext cx="9286908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食管炎的内镜下分级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洛杉矶（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os 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ngeles)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分级（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1994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年）：现在比较公认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级：粘膜红斑和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渗出，孤立性糜烂灶，粘膜破损长度不超过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级：散在粘膜破损中至少有一处长度大于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，但破损无融合。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级：粘膜破损在顶端相互融合，环绕食管四周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&lt;75%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级：粘膜破损形成环状，环绕食管壁四周≥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诊断方法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43206" y="6399116"/>
            <a:ext cx="635795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50000"/>
              </a:lnSpc>
            </a:pPr>
            <a:r>
              <a:rPr lang="nb-NO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Lundell et al. Gut. 1999;45:172-180.</a:t>
            </a:r>
          </a:p>
        </p:txBody>
      </p:sp>
      <p:grpSp>
        <p:nvGrpSpPr>
          <p:cNvPr id="2" name="组合 110"/>
          <p:cNvGrpSpPr/>
          <p:nvPr/>
        </p:nvGrpSpPr>
        <p:grpSpPr>
          <a:xfrm>
            <a:off x="142844" y="3857628"/>
            <a:ext cx="9644130" cy="1939133"/>
            <a:chOff x="142844" y="4071942"/>
            <a:chExt cx="9644130" cy="1939133"/>
          </a:xfrm>
        </p:grpSpPr>
        <p:pic>
          <p:nvPicPr>
            <p:cNvPr id="10" name="Picture 5" descr="stageD copy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8016" y="4143380"/>
              <a:ext cx="1319518" cy="1428760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7114776" y="5643578"/>
              <a:ext cx="2672198" cy="36585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1775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LA Grade D</a:t>
              </a:r>
            </a:p>
          </p:txBody>
        </p:sp>
        <p:grpSp>
          <p:nvGrpSpPr>
            <p:cNvPr id="3" name="Group 7"/>
            <p:cNvGrpSpPr/>
            <p:nvPr/>
          </p:nvGrpSpPr>
          <p:grpSpPr>
            <a:xfrm>
              <a:off x="8215338" y="4071942"/>
              <a:ext cx="867742" cy="915462"/>
              <a:chOff x="3379" y="2475"/>
              <a:chExt cx="1072" cy="1154"/>
            </a:xfrm>
          </p:grpSpPr>
          <p:sp>
            <p:nvSpPr>
              <p:cNvPr id="89" name="Freeform 8"/>
              <p:cNvSpPr>
                <a:spLocks noChangeAspect="1"/>
              </p:cNvSpPr>
              <p:nvPr/>
            </p:nvSpPr>
            <p:spPr>
              <a:xfrm>
                <a:off x="3379" y="2475"/>
                <a:ext cx="1072" cy="1154"/>
              </a:xfrm>
              <a:custGeom>
                <a:avLst/>
                <a:gdLst>
                  <a:gd name="txL" fmla="*/ 0 w 3573"/>
                  <a:gd name="txT" fmla="*/ 0 h 3845"/>
                  <a:gd name="txR" fmla="*/ 3573 w 3573"/>
                  <a:gd name="txB" fmla="*/ 3845 h 384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573" h="3845">
                    <a:moveTo>
                      <a:pt x="349" y="0"/>
                    </a:moveTo>
                    <a:cubicBezTo>
                      <a:pt x="371" y="397"/>
                      <a:pt x="360" y="236"/>
                      <a:pt x="379" y="482"/>
                    </a:cubicBezTo>
                    <a:cubicBezTo>
                      <a:pt x="389" y="857"/>
                      <a:pt x="365" y="1242"/>
                      <a:pt x="428" y="1613"/>
                    </a:cubicBezTo>
                    <a:cubicBezTo>
                      <a:pt x="434" y="1813"/>
                      <a:pt x="448" y="1965"/>
                      <a:pt x="467" y="2154"/>
                    </a:cubicBezTo>
                    <a:cubicBezTo>
                      <a:pt x="487" y="2775"/>
                      <a:pt x="487" y="2557"/>
                      <a:pt x="457" y="2774"/>
                    </a:cubicBezTo>
                    <a:cubicBezTo>
                      <a:pt x="436" y="2866"/>
                      <a:pt x="398" y="2940"/>
                      <a:pt x="310" y="3039"/>
                    </a:cubicBezTo>
                    <a:cubicBezTo>
                      <a:pt x="261" y="3110"/>
                      <a:pt x="186" y="3159"/>
                      <a:pt x="162" y="3197"/>
                    </a:cubicBezTo>
                    <a:cubicBezTo>
                      <a:pt x="119" y="3248"/>
                      <a:pt x="18" y="3314"/>
                      <a:pt x="5" y="3344"/>
                    </a:cubicBezTo>
                    <a:cubicBezTo>
                      <a:pt x="0" y="3377"/>
                      <a:pt x="89" y="3378"/>
                      <a:pt x="133" y="3394"/>
                    </a:cubicBezTo>
                    <a:cubicBezTo>
                      <a:pt x="179" y="3414"/>
                      <a:pt x="223" y="3431"/>
                      <a:pt x="271" y="3443"/>
                    </a:cubicBezTo>
                    <a:cubicBezTo>
                      <a:pt x="347" y="3496"/>
                      <a:pt x="457" y="3503"/>
                      <a:pt x="546" y="3522"/>
                    </a:cubicBezTo>
                    <a:cubicBezTo>
                      <a:pt x="630" y="3540"/>
                      <a:pt x="716" y="3559"/>
                      <a:pt x="802" y="3571"/>
                    </a:cubicBezTo>
                    <a:cubicBezTo>
                      <a:pt x="867" y="3596"/>
                      <a:pt x="931" y="3602"/>
                      <a:pt x="998" y="3620"/>
                    </a:cubicBezTo>
                    <a:cubicBezTo>
                      <a:pt x="1167" y="3656"/>
                      <a:pt x="1611" y="3827"/>
                      <a:pt x="1775" y="3845"/>
                    </a:cubicBezTo>
                    <a:cubicBezTo>
                      <a:pt x="1805" y="3824"/>
                      <a:pt x="1949" y="3741"/>
                      <a:pt x="1982" y="3727"/>
                    </a:cubicBezTo>
                    <a:cubicBezTo>
                      <a:pt x="2044" y="3697"/>
                      <a:pt x="2103" y="3655"/>
                      <a:pt x="2188" y="3609"/>
                    </a:cubicBezTo>
                    <a:cubicBezTo>
                      <a:pt x="2203" y="3599"/>
                      <a:pt x="2401" y="3484"/>
                      <a:pt x="2415" y="3472"/>
                    </a:cubicBezTo>
                    <a:cubicBezTo>
                      <a:pt x="2589" y="3296"/>
                      <a:pt x="2680" y="3275"/>
                      <a:pt x="2867" y="3039"/>
                    </a:cubicBezTo>
                    <a:cubicBezTo>
                      <a:pt x="2983" y="2905"/>
                      <a:pt x="3071" y="2811"/>
                      <a:pt x="3143" y="2704"/>
                    </a:cubicBezTo>
                    <a:cubicBezTo>
                      <a:pt x="3215" y="2597"/>
                      <a:pt x="3248" y="2530"/>
                      <a:pt x="3300" y="2399"/>
                    </a:cubicBezTo>
                    <a:cubicBezTo>
                      <a:pt x="3396" y="2213"/>
                      <a:pt x="3423" y="2032"/>
                      <a:pt x="3457" y="1917"/>
                    </a:cubicBezTo>
                    <a:cubicBezTo>
                      <a:pt x="3491" y="1802"/>
                      <a:pt x="3573" y="1703"/>
                      <a:pt x="3506" y="1711"/>
                    </a:cubicBezTo>
                    <a:cubicBezTo>
                      <a:pt x="3482" y="1631"/>
                      <a:pt x="3164" y="1882"/>
                      <a:pt x="3054" y="1967"/>
                    </a:cubicBezTo>
                    <a:cubicBezTo>
                      <a:pt x="2940" y="2051"/>
                      <a:pt x="2862" y="2216"/>
                      <a:pt x="2818" y="2213"/>
                    </a:cubicBezTo>
                    <a:cubicBezTo>
                      <a:pt x="2708" y="2213"/>
                      <a:pt x="2806" y="2204"/>
                      <a:pt x="2788" y="1947"/>
                    </a:cubicBezTo>
                    <a:cubicBezTo>
                      <a:pt x="2779" y="1622"/>
                      <a:pt x="2819" y="1031"/>
                      <a:pt x="2808" y="767"/>
                    </a:cubicBezTo>
                    <a:cubicBezTo>
                      <a:pt x="2800" y="480"/>
                      <a:pt x="2803" y="221"/>
                      <a:pt x="2788" y="124"/>
                    </a:cubicBezTo>
                    <a:cubicBezTo>
                      <a:pt x="2759" y="13"/>
                      <a:pt x="2632" y="31"/>
                      <a:pt x="2581" y="40"/>
                    </a:cubicBezTo>
                    <a:cubicBezTo>
                      <a:pt x="2517" y="51"/>
                      <a:pt x="2437" y="121"/>
                      <a:pt x="2383" y="127"/>
                    </a:cubicBezTo>
                    <a:cubicBezTo>
                      <a:pt x="2334" y="131"/>
                      <a:pt x="2269" y="90"/>
                      <a:pt x="2209" y="85"/>
                    </a:cubicBezTo>
                    <a:cubicBezTo>
                      <a:pt x="2174" y="80"/>
                      <a:pt x="2113" y="73"/>
                      <a:pt x="2047" y="79"/>
                    </a:cubicBezTo>
                    <a:cubicBezTo>
                      <a:pt x="1986" y="90"/>
                      <a:pt x="1909" y="124"/>
                      <a:pt x="1834" y="136"/>
                    </a:cubicBezTo>
                    <a:cubicBezTo>
                      <a:pt x="1806" y="133"/>
                      <a:pt x="1681" y="127"/>
                      <a:pt x="1651" y="112"/>
                    </a:cubicBezTo>
                    <a:cubicBezTo>
                      <a:pt x="1565" y="100"/>
                      <a:pt x="1417" y="90"/>
                      <a:pt x="1318" y="88"/>
                    </a:cubicBezTo>
                    <a:cubicBezTo>
                      <a:pt x="1240" y="96"/>
                      <a:pt x="1184" y="125"/>
                      <a:pt x="1132" y="124"/>
                    </a:cubicBezTo>
                    <a:cubicBezTo>
                      <a:pt x="1091" y="118"/>
                      <a:pt x="1028" y="102"/>
                      <a:pt x="961" y="94"/>
                    </a:cubicBezTo>
                    <a:cubicBezTo>
                      <a:pt x="907" y="89"/>
                      <a:pt x="813" y="97"/>
                      <a:pt x="745" y="100"/>
                    </a:cubicBezTo>
                    <a:cubicBezTo>
                      <a:pt x="728" y="111"/>
                      <a:pt x="631" y="124"/>
                      <a:pt x="631" y="124"/>
                    </a:cubicBezTo>
                    <a:cubicBezTo>
                      <a:pt x="593" y="113"/>
                      <a:pt x="504" y="70"/>
                      <a:pt x="457" y="49"/>
                    </a:cubicBezTo>
                    <a:cubicBezTo>
                      <a:pt x="417" y="35"/>
                      <a:pt x="379" y="30"/>
                      <a:pt x="349" y="0"/>
                    </a:cubicBezTo>
                    <a:close/>
                  </a:path>
                </a:pathLst>
              </a:custGeom>
              <a:solidFill>
                <a:srgbClr val="CC3399">
                  <a:alpha val="100000"/>
                </a:srgbClr>
              </a:solidFill>
              <a:ln w="1270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Freeform 9"/>
              <p:cNvSpPr>
                <a:spLocks noChangeAspect="1"/>
              </p:cNvSpPr>
              <p:nvPr/>
            </p:nvSpPr>
            <p:spPr>
              <a:xfrm>
                <a:off x="3407" y="2501"/>
                <a:ext cx="1024" cy="1113"/>
              </a:xfrm>
              <a:custGeom>
                <a:avLst/>
                <a:gdLst>
                  <a:gd name="txL" fmla="*/ 0 w 3414"/>
                  <a:gd name="txT" fmla="*/ 0 h 3709"/>
                  <a:gd name="txR" fmla="*/ 3414 w 3414"/>
                  <a:gd name="txB" fmla="*/ 3709 h 37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3709">
                    <a:moveTo>
                      <a:pt x="331" y="0"/>
                    </a:moveTo>
                    <a:cubicBezTo>
                      <a:pt x="352" y="385"/>
                      <a:pt x="341" y="229"/>
                      <a:pt x="359" y="468"/>
                    </a:cubicBezTo>
                    <a:cubicBezTo>
                      <a:pt x="369" y="831"/>
                      <a:pt x="346" y="1205"/>
                      <a:pt x="406" y="1565"/>
                    </a:cubicBezTo>
                    <a:cubicBezTo>
                      <a:pt x="411" y="1759"/>
                      <a:pt x="425" y="1906"/>
                      <a:pt x="443" y="2089"/>
                    </a:cubicBezTo>
                    <a:cubicBezTo>
                      <a:pt x="462" y="2691"/>
                      <a:pt x="462" y="2480"/>
                      <a:pt x="433" y="2690"/>
                    </a:cubicBezTo>
                    <a:cubicBezTo>
                      <a:pt x="413" y="2780"/>
                      <a:pt x="377" y="2851"/>
                      <a:pt x="294" y="2947"/>
                    </a:cubicBezTo>
                    <a:cubicBezTo>
                      <a:pt x="247" y="3016"/>
                      <a:pt x="176" y="3064"/>
                      <a:pt x="154" y="3101"/>
                    </a:cubicBezTo>
                    <a:cubicBezTo>
                      <a:pt x="113" y="3150"/>
                      <a:pt x="17" y="3214"/>
                      <a:pt x="5" y="3243"/>
                    </a:cubicBezTo>
                    <a:cubicBezTo>
                      <a:pt x="0" y="3275"/>
                      <a:pt x="68" y="3260"/>
                      <a:pt x="110" y="3276"/>
                    </a:cubicBezTo>
                    <a:cubicBezTo>
                      <a:pt x="154" y="3295"/>
                      <a:pt x="211" y="3305"/>
                      <a:pt x="257" y="3316"/>
                    </a:cubicBezTo>
                    <a:cubicBezTo>
                      <a:pt x="329" y="3368"/>
                      <a:pt x="419" y="3376"/>
                      <a:pt x="503" y="3395"/>
                    </a:cubicBezTo>
                    <a:cubicBezTo>
                      <a:pt x="583" y="3412"/>
                      <a:pt x="648" y="3423"/>
                      <a:pt x="729" y="3434"/>
                    </a:cubicBezTo>
                    <a:cubicBezTo>
                      <a:pt x="791" y="3459"/>
                      <a:pt x="951" y="3495"/>
                      <a:pt x="1015" y="3513"/>
                    </a:cubicBezTo>
                    <a:cubicBezTo>
                      <a:pt x="1175" y="3548"/>
                      <a:pt x="1499" y="3692"/>
                      <a:pt x="1654" y="3709"/>
                    </a:cubicBezTo>
                    <a:cubicBezTo>
                      <a:pt x="1683" y="3689"/>
                      <a:pt x="1820" y="3604"/>
                      <a:pt x="1851" y="3591"/>
                    </a:cubicBezTo>
                    <a:cubicBezTo>
                      <a:pt x="1910" y="3561"/>
                      <a:pt x="1997" y="3508"/>
                      <a:pt x="2077" y="3463"/>
                    </a:cubicBezTo>
                    <a:cubicBezTo>
                      <a:pt x="2092" y="3453"/>
                      <a:pt x="2348" y="3298"/>
                      <a:pt x="2362" y="3286"/>
                    </a:cubicBezTo>
                    <a:cubicBezTo>
                      <a:pt x="2526" y="3116"/>
                      <a:pt x="2540" y="3176"/>
                      <a:pt x="2717" y="2947"/>
                    </a:cubicBezTo>
                    <a:cubicBezTo>
                      <a:pt x="2827" y="2817"/>
                      <a:pt x="2910" y="2726"/>
                      <a:pt x="2979" y="2623"/>
                    </a:cubicBezTo>
                    <a:cubicBezTo>
                      <a:pt x="3047" y="2519"/>
                      <a:pt x="3079" y="2443"/>
                      <a:pt x="3127" y="2327"/>
                    </a:cubicBezTo>
                    <a:cubicBezTo>
                      <a:pt x="3218" y="2146"/>
                      <a:pt x="3227" y="2036"/>
                      <a:pt x="3267" y="1929"/>
                    </a:cubicBezTo>
                    <a:cubicBezTo>
                      <a:pt x="3307" y="1822"/>
                      <a:pt x="3414" y="1683"/>
                      <a:pt x="3365" y="1683"/>
                    </a:cubicBezTo>
                    <a:cubicBezTo>
                      <a:pt x="3342" y="1605"/>
                      <a:pt x="3087" y="1841"/>
                      <a:pt x="2972" y="1929"/>
                    </a:cubicBezTo>
                    <a:cubicBezTo>
                      <a:pt x="2857" y="2017"/>
                      <a:pt x="2732" y="2221"/>
                      <a:pt x="2677" y="2214"/>
                    </a:cubicBezTo>
                    <a:cubicBezTo>
                      <a:pt x="2572" y="2214"/>
                      <a:pt x="2659" y="2138"/>
                      <a:pt x="2642" y="1888"/>
                    </a:cubicBezTo>
                    <a:cubicBezTo>
                      <a:pt x="2634" y="1573"/>
                      <a:pt x="2671" y="1000"/>
                      <a:pt x="2661" y="744"/>
                    </a:cubicBezTo>
                    <a:cubicBezTo>
                      <a:pt x="2648" y="452"/>
                      <a:pt x="2666" y="234"/>
                      <a:pt x="2623" y="124"/>
                    </a:cubicBezTo>
                    <a:cubicBezTo>
                      <a:pt x="2580" y="14"/>
                      <a:pt x="2450" y="71"/>
                      <a:pt x="2401" y="82"/>
                    </a:cubicBezTo>
                    <a:cubicBezTo>
                      <a:pt x="2352" y="104"/>
                      <a:pt x="2361" y="182"/>
                      <a:pt x="2329" y="190"/>
                    </a:cubicBezTo>
                    <a:cubicBezTo>
                      <a:pt x="2283" y="221"/>
                      <a:pt x="2265" y="106"/>
                      <a:pt x="2206" y="97"/>
                    </a:cubicBezTo>
                    <a:cubicBezTo>
                      <a:pt x="2155" y="94"/>
                      <a:pt x="2035" y="95"/>
                      <a:pt x="1981" y="91"/>
                    </a:cubicBezTo>
                    <a:cubicBezTo>
                      <a:pt x="1953" y="94"/>
                      <a:pt x="1872" y="86"/>
                      <a:pt x="1840" y="103"/>
                    </a:cubicBezTo>
                    <a:cubicBezTo>
                      <a:pt x="1789" y="130"/>
                      <a:pt x="1829" y="151"/>
                      <a:pt x="1771" y="169"/>
                    </a:cubicBezTo>
                    <a:cubicBezTo>
                      <a:pt x="1744" y="166"/>
                      <a:pt x="1700" y="121"/>
                      <a:pt x="1672" y="106"/>
                    </a:cubicBezTo>
                    <a:cubicBezTo>
                      <a:pt x="1598" y="99"/>
                      <a:pt x="1364" y="98"/>
                      <a:pt x="1294" y="109"/>
                    </a:cubicBezTo>
                    <a:cubicBezTo>
                      <a:pt x="1244" y="116"/>
                      <a:pt x="1246" y="201"/>
                      <a:pt x="1216" y="202"/>
                    </a:cubicBezTo>
                    <a:cubicBezTo>
                      <a:pt x="1189" y="203"/>
                      <a:pt x="1186" y="142"/>
                      <a:pt x="1132" y="112"/>
                    </a:cubicBezTo>
                    <a:cubicBezTo>
                      <a:pt x="1085" y="91"/>
                      <a:pt x="806" y="109"/>
                      <a:pt x="757" y="97"/>
                    </a:cubicBezTo>
                    <a:cubicBezTo>
                      <a:pt x="652" y="106"/>
                      <a:pt x="744" y="130"/>
                      <a:pt x="664" y="184"/>
                    </a:cubicBezTo>
                    <a:cubicBezTo>
                      <a:pt x="648" y="194"/>
                      <a:pt x="598" y="124"/>
                      <a:pt x="598" y="124"/>
                    </a:cubicBezTo>
                    <a:cubicBezTo>
                      <a:pt x="596" y="124"/>
                      <a:pt x="532" y="113"/>
                      <a:pt x="520" y="103"/>
                    </a:cubicBezTo>
                    <a:cubicBezTo>
                      <a:pt x="460" y="82"/>
                      <a:pt x="529" y="101"/>
                      <a:pt x="415" y="60"/>
                    </a:cubicBezTo>
                    <a:cubicBezTo>
                      <a:pt x="377" y="46"/>
                      <a:pt x="359" y="29"/>
                      <a:pt x="331" y="0"/>
                    </a:cubicBezTo>
                    <a:close/>
                  </a:path>
                </a:pathLst>
              </a:custGeom>
              <a:solidFill>
                <a:srgbClr val="FF7979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" name="Freeform 10"/>
              <p:cNvSpPr>
                <a:spLocks noChangeAspect="1"/>
              </p:cNvSpPr>
              <p:nvPr/>
            </p:nvSpPr>
            <p:spPr>
              <a:xfrm>
                <a:off x="3592" y="2540"/>
                <a:ext cx="30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8" y="42"/>
                    </a:lnTo>
                    <a:lnTo>
                      <a:pt x="45" y="63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" name="Freeform 11"/>
              <p:cNvSpPr>
                <a:spLocks noChangeAspect="1"/>
              </p:cNvSpPr>
              <p:nvPr/>
            </p:nvSpPr>
            <p:spPr>
              <a:xfrm>
                <a:off x="3757" y="2540"/>
                <a:ext cx="31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5" y="54"/>
                    </a:lnTo>
                    <a:lnTo>
                      <a:pt x="54" y="75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" name="Freeform 12"/>
              <p:cNvSpPr>
                <a:spLocks noChangeAspect="1"/>
              </p:cNvSpPr>
              <p:nvPr/>
            </p:nvSpPr>
            <p:spPr>
              <a:xfrm>
                <a:off x="3925" y="2540"/>
                <a:ext cx="30" cy="717"/>
              </a:xfrm>
              <a:custGeom>
                <a:avLst/>
                <a:gdLst>
                  <a:gd name="txL" fmla="*/ 0 w 100"/>
                  <a:gd name="txT" fmla="*/ 0 h 2389"/>
                  <a:gd name="txR" fmla="*/ 100 w 100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0" h="2389">
                    <a:moveTo>
                      <a:pt x="7" y="36"/>
                    </a:moveTo>
                    <a:lnTo>
                      <a:pt x="0" y="2389"/>
                    </a:lnTo>
                    <a:lnTo>
                      <a:pt x="100" y="2379"/>
                    </a:lnTo>
                    <a:lnTo>
                      <a:pt x="94" y="0"/>
                    </a:lnTo>
                    <a:lnTo>
                      <a:pt x="73" y="27"/>
                    </a:lnTo>
                    <a:lnTo>
                      <a:pt x="40" y="45"/>
                    </a:lnTo>
                    <a:lnTo>
                      <a:pt x="7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4" name="Freeform 13"/>
              <p:cNvSpPr>
                <a:spLocks noChangeAspect="1"/>
              </p:cNvSpPr>
              <p:nvPr/>
            </p:nvSpPr>
            <p:spPr>
              <a:xfrm>
                <a:off x="4089" y="2540"/>
                <a:ext cx="31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2" y="54"/>
                    </a:lnTo>
                    <a:lnTo>
                      <a:pt x="36" y="72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5" name="Freeform 14"/>
              <p:cNvSpPr>
                <a:spLocks noChangeAspect="1"/>
              </p:cNvSpPr>
              <p:nvPr/>
            </p:nvSpPr>
            <p:spPr>
              <a:xfrm>
                <a:off x="3546" y="2528"/>
                <a:ext cx="48" cy="745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159" y="72"/>
                    </a:moveTo>
                    <a:lnTo>
                      <a:pt x="129" y="36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59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6" name="Freeform 15"/>
              <p:cNvSpPr>
                <a:spLocks noChangeAspect="1"/>
              </p:cNvSpPr>
              <p:nvPr/>
            </p:nvSpPr>
            <p:spPr>
              <a:xfrm>
                <a:off x="3617" y="2532"/>
                <a:ext cx="49" cy="746"/>
              </a:xfrm>
              <a:custGeom>
                <a:avLst/>
                <a:gdLst>
                  <a:gd name="txL" fmla="*/ 0 w 162"/>
                  <a:gd name="txT" fmla="*/ 0 h 2485"/>
                  <a:gd name="txR" fmla="*/ 162 w 162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2" h="2485">
                    <a:moveTo>
                      <a:pt x="14" y="82"/>
                    </a:moveTo>
                    <a:lnTo>
                      <a:pt x="0" y="39"/>
                    </a:lnTo>
                    <a:lnTo>
                      <a:pt x="12" y="15"/>
                    </a:lnTo>
                    <a:lnTo>
                      <a:pt x="51" y="0"/>
                    </a:lnTo>
                    <a:lnTo>
                      <a:pt x="162" y="0"/>
                    </a:lnTo>
                    <a:lnTo>
                      <a:pt x="141" y="2447"/>
                    </a:lnTo>
                    <a:lnTo>
                      <a:pt x="6" y="2485"/>
                    </a:lnTo>
                    <a:lnTo>
                      <a:pt x="14" y="8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7" name="Freeform 16"/>
              <p:cNvSpPr>
                <a:spLocks noChangeAspect="1"/>
              </p:cNvSpPr>
              <p:nvPr/>
            </p:nvSpPr>
            <p:spPr>
              <a:xfrm>
                <a:off x="3713" y="2532"/>
                <a:ext cx="51" cy="746"/>
              </a:xfrm>
              <a:custGeom>
                <a:avLst/>
                <a:gdLst>
                  <a:gd name="txL" fmla="*/ 0 w 168"/>
                  <a:gd name="txT" fmla="*/ 0 h 2485"/>
                  <a:gd name="txR" fmla="*/ 168 w 168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8" h="2485">
                    <a:moveTo>
                      <a:pt x="168" y="81"/>
                    </a:moveTo>
                    <a:lnTo>
                      <a:pt x="129" y="36"/>
                    </a:lnTo>
                    <a:lnTo>
                      <a:pt x="96" y="12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68" y="8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8" name="Freeform 17"/>
              <p:cNvSpPr>
                <a:spLocks noChangeAspect="1"/>
              </p:cNvSpPr>
              <p:nvPr/>
            </p:nvSpPr>
            <p:spPr>
              <a:xfrm>
                <a:off x="3783" y="2532"/>
                <a:ext cx="48" cy="746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0" y="72"/>
                    </a:moveTo>
                    <a:lnTo>
                      <a:pt x="15" y="27"/>
                    </a:lnTo>
                    <a:lnTo>
                      <a:pt x="54" y="9"/>
                    </a:lnTo>
                    <a:lnTo>
                      <a:pt x="159" y="0"/>
                    </a:lnTo>
                    <a:lnTo>
                      <a:pt x="138" y="2447"/>
                    </a:lnTo>
                    <a:lnTo>
                      <a:pt x="3" y="2485"/>
                    </a:lnTo>
                    <a:lnTo>
                      <a:pt x="0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9" name="Freeform 18"/>
              <p:cNvSpPr>
                <a:spLocks noChangeAspect="1"/>
              </p:cNvSpPr>
              <p:nvPr/>
            </p:nvSpPr>
            <p:spPr>
              <a:xfrm>
                <a:off x="3882" y="2532"/>
                <a:ext cx="47" cy="746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159" y="69"/>
                    </a:moveTo>
                    <a:lnTo>
                      <a:pt x="126" y="39"/>
                    </a:lnTo>
                    <a:lnTo>
                      <a:pt x="84" y="15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59" y="6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0" name="Freeform 19"/>
              <p:cNvSpPr>
                <a:spLocks noChangeAspect="1"/>
              </p:cNvSpPr>
              <p:nvPr/>
            </p:nvSpPr>
            <p:spPr>
              <a:xfrm>
                <a:off x="3951" y="2531"/>
                <a:ext cx="48" cy="747"/>
              </a:xfrm>
              <a:custGeom>
                <a:avLst/>
                <a:gdLst>
                  <a:gd name="txL" fmla="*/ 0 w 162"/>
                  <a:gd name="txT" fmla="*/ 0 h 2488"/>
                  <a:gd name="txR" fmla="*/ 162 w 162"/>
                  <a:gd name="txB" fmla="*/ 2488 h 248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2" h="2488">
                    <a:moveTo>
                      <a:pt x="0" y="54"/>
                    </a:moveTo>
                    <a:lnTo>
                      <a:pt x="27" y="15"/>
                    </a:lnTo>
                    <a:lnTo>
                      <a:pt x="66" y="0"/>
                    </a:lnTo>
                    <a:lnTo>
                      <a:pt x="162" y="3"/>
                    </a:lnTo>
                    <a:lnTo>
                      <a:pt x="141" y="2450"/>
                    </a:lnTo>
                    <a:lnTo>
                      <a:pt x="6" y="2488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1" name="Freeform 20"/>
              <p:cNvSpPr>
                <a:spLocks noChangeAspect="1"/>
              </p:cNvSpPr>
              <p:nvPr/>
            </p:nvSpPr>
            <p:spPr>
              <a:xfrm>
                <a:off x="4045" y="2532"/>
                <a:ext cx="47" cy="746"/>
              </a:xfrm>
              <a:custGeom>
                <a:avLst/>
                <a:gdLst>
                  <a:gd name="txL" fmla="*/ 0 w 156"/>
                  <a:gd name="txT" fmla="*/ 0 h 2485"/>
                  <a:gd name="txR" fmla="*/ 156 w 156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6" h="2485">
                    <a:moveTo>
                      <a:pt x="148" y="82"/>
                    </a:moveTo>
                    <a:lnTo>
                      <a:pt x="126" y="49"/>
                    </a:lnTo>
                    <a:lnTo>
                      <a:pt x="87" y="6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48" y="8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2" name="Freeform 21"/>
              <p:cNvSpPr>
                <a:spLocks noChangeAspect="1"/>
              </p:cNvSpPr>
              <p:nvPr/>
            </p:nvSpPr>
            <p:spPr>
              <a:xfrm>
                <a:off x="4113" y="2520"/>
                <a:ext cx="44" cy="758"/>
              </a:xfrm>
              <a:custGeom>
                <a:avLst/>
                <a:gdLst>
                  <a:gd name="txL" fmla="*/ 0 w 147"/>
                  <a:gd name="txT" fmla="*/ 0 h 2524"/>
                  <a:gd name="txR" fmla="*/ 147 w 147"/>
                  <a:gd name="txB" fmla="*/ 2524 h 252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47" h="2524">
                    <a:moveTo>
                      <a:pt x="12" y="66"/>
                    </a:moveTo>
                    <a:lnTo>
                      <a:pt x="42" y="27"/>
                    </a:lnTo>
                    <a:lnTo>
                      <a:pt x="132" y="0"/>
                    </a:lnTo>
                    <a:lnTo>
                      <a:pt x="147" y="2486"/>
                    </a:lnTo>
                    <a:lnTo>
                      <a:pt x="12" y="2524"/>
                    </a:lnTo>
                    <a:lnTo>
                      <a:pt x="0" y="105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3" name="Freeform 22"/>
              <p:cNvSpPr>
                <a:spLocks noChangeAspect="1"/>
              </p:cNvSpPr>
              <p:nvPr/>
            </p:nvSpPr>
            <p:spPr>
              <a:xfrm>
                <a:off x="3874" y="2873"/>
                <a:ext cx="265" cy="348"/>
              </a:xfrm>
              <a:custGeom>
                <a:avLst/>
                <a:gdLst>
                  <a:gd name="txL" fmla="*/ 0 w 884"/>
                  <a:gd name="txT" fmla="*/ 0 h 1159"/>
                  <a:gd name="txR" fmla="*/ 884 w 884"/>
                  <a:gd name="txB" fmla="*/ 1159 h 115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884" h="1159">
                    <a:moveTo>
                      <a:pt x="0" y="911"/>
                    </a:moveTo>
                    <a:cubicBezTo>
                      <a:pt x="21" y="897"/>
                      <a:pt x="41" y="883"/>
                      <a:pt x="62" y="869"/>
                    </a:cubicBezTo>
                    <a:cubicBezTo>
                      <a:pt x="80" y="857"/>
                      <a:pt x="82" y="807"/>
                      <a:pt x="82" y="807"/>
                    </a:cubicBezTo>
                    <a:cubicBezTo>
                      <a:pt x="64" y="735"/>
                      <a:pt x="82" y="664"/>
                      <a:pt x="72" y="590"/>
                    </a:cubicBezTo>
                    <a:cubicBezTo>
                      <a:pt x="75" y="555"/>
                      <a:pt x="77" y="520"/>
                      <a:pt x="82" y="486"/>
                    </a:cubicBezTo>
                    <a:cubicBezTo>
                      <a:pt x="87" y="453"/>
                      <a:pt x="98" y="454"/>
                      <a:pt x="113" y="424"/>
                    </a:cubicBezTo>
                    <a:cubicBezTo>
                      <a:pt x="134" y="382"/>
                      <a:pt x="150" y="339"/>
                      <a:pt x="175" y="300"/>
                    </a:cubicBezTo>
                    <a:cubicBezTo>
                      <a:pt x="201" y="202"/>
                      <a:pt x="201" y="100"/>
                      <a:pt x="207" y="0"/>
                    </a:cubicBezTo>
                    <a:cubicBezTo>
                      <a:pt x="246" y="60"/>
                      <a:pt x="237" y="115"/>
                      <a:pt x="248" y="186"/>
                    </a:cubicBezTo>
                    <a:cubicBezTo>
                      <a:pt x="263" y="286"/>
                      <a:pt x="285" y="382"/>
                      <a:pt x="341" y="466"/>
                    </a:cubicBezTo>
                    <a:cubicBezTo>
                      <a:pt x="367" y="504"/>
                      <a:pt x="370" y="524"/>
                      <a:pt x="413" y="538"/>
                    </a:cubicBezTo>
                    <a:cubicBezTo>
                      <a:pt x="459" y="529"/>
                      <a:pt x="494" y="514"/>
                      <a:pt x="538" y="528"/>
                    </a:cubicBezTo>
                    <a:cubicBezTo>
                      <a:pt x="599" y="568"/>
                      <a:pt x="627" y="589"/>
                      <a:pt x="693" y="611"/>
                    </a:cubicBezTo>
                    <a:cubicBezTo>
                      <a:pt x="716" y="619"/>
                      <a:pt x="755" y="652"/>
                      <a:pt x="755" y="652"/>
                    </a:cubicBezTo>
                    <a:cubicBezTo>
                      <a:pt x="788" y="756"/>
                      <a:pt x="736" y="604"/>
                      <a:pt x="786" y="714"/>
                    </a:cubicBezTo>
                    <a:cubicBezTo>
                      <a:pt x="808" y="762"/>
                      <a:pt x="832" y="820"/>
                      <a:pt x="848" y="869"/>
                    </a:cubicBezTo>
                    <a:cubicBezTo>
                      <a:pt x="851" y="879"/>
                      <a:pt x="855" y="890"/>
                      <a:pt x="858" y="900"/>
                    </a:cubicBezTo>
                    <a:cubicBezTo>
                      <a:pt x="862" y="910"/>
                      <a:pt x="865" y="921"/>
                      <a:pt x="869" y="931"/>
                    </a:cubicBezTo>
                    <a:cubicBezTo>
                      <a:pt x="872" y="941"/>
                      <a:pt x="879" y="962"/>
                      <a:pt x="879" y="962"/>
                    </a:cubicBezTo>
                    <a:cubicBezTo>
                      <a:pt x="860" y="1021"/>
                      <a:pt x="884" y="968"/>
                      <a:pt x="838" y="1014"/>
                    </a:cubicBezTo>
                    <a:cubicBezTo>
                      <a:pt x="829" y="1023"/>
                      <a:pt x="826" y="1037"/>
                      <a:pt x="817" y="1045"/>
                    </a:cubicBezTo>
                    <a:cubicBezTo>
                      <a:pt x="798" y="1061"/>
                      <a:pt x="776" y="1072"/>
                      <a:pt x="755" y="1086"/>
                    </a:cubicBezTo>
                    <a:cubicBezTo>
                      <a:pt x="745" y="1093"/>
                      <a:pt x="734" y="1100"/>
                      <a:pt x="724" y="1107"/>
                    </a:cubicBezTo>
                    <a:cubicBezTo>
                      <a:pt x="706" y="1119"/>
                      <a:pt x="662" y="1128"/>
                      <a:pt x="662" y="1128"/>
                    </a:cubicBezTo>
                    <a:cubicBezTo>
                      <a:pt x="566" y="1114"/>
                      <a:pt x="574" y="1109"/>
                      <a:pt x="455" y="1128"/>
                    </a:cubicBezTo>
                    <a:cubicBezTo>
                      <a:pt x="434" y="1131"/>
                      <a:pt x="414" y="1141"/>
                      <a:pt x="393" y="1148"/>
                    </a:cubicBezTo>
                    <a:cubicBezTo>
                      <a:pt x="383" y="1151"/>
                      <a:pt x="362" y="1159"/>
                      <a:pt x="362" y="1159"/>
                    </a:cubicBezTo>
                    <a:cubicBezTo>
                      <a:pt x="324" y="1155"/>
                      <a:pt x="286" y="1153"/>
                      <a:pt x="248" y="1148"/>
                    </a:cubicBezTo>
                    <a:cubicBezTo>
                      <a:pt x="180" y="1138"/>
                      <a:pt x="154" y="1068"/>
                      <a:pt x="103" y="1035"/>
                    </a:cubicBezTo>
                    <a:cubicBezTo>
                      <a:pt x="96" y="1025"/>
                      <a:pt x="91" y="1013"/>
                      <a:pt x="82" y="1004"/>
                    </a:cubicBezTo>
                    <a:cubicBezTo>
                      <a:pt x="73" y="995"/>
                      <a:pt x="59" y="992"/>
                      <a:pt x="51" y="983"/>
                    </a:cubicBezTo>
                    <a:cubicBezTo>
                      <a:pt x="35" y="964"/>
                      <a:pt x="24" y="942"/>
                      <a:pt x="10" y="921"/>
                    </a:cubicBezTo>
                    <a:cubicBezTo>
                      <a:pt x="7" y="917"/>
                      <a:pt x="3" y="914"/>
                      <a:pt x="0" y="911"/>
                    </a:cubicBezTo>
                    <a:close/>
                  </a:path>
                </a:pathLst>
              </a:custGeom>
              <a:solidFill>
                <a:srgbClr val="A5002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4" name="Freeform 23"/>
              <p:cNvSpPr>
                <a:spLocks noChangeAspect="1"/>
              </p:cNvSpPr>
              <p:nvPr/>
            </p:nvSpPr>
            <p:spPr>
              <a:xfrm>
                <a:off x="3680" y="2736"/>
                <a:ext cx="514" cy="547"/>
              </a:xfrm>
              <a:custGeom>
                <a:avLst/>
                <a:gdLst>
                  <a:gd name="txL" fmla="*/ 0 w 1682"/>
                  <a:gd name="txT" fmla="*/ 0 h 1521"/>
                  <a:gd name="txR" fmla="*/ 1682 w 1682"/>
                  <a:gd name="txB" fmla="*/ 1521 h 152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82" h="1521">
                    <a:moveTo>
                      <a:pt x="6" y="1272"/>
                    </a:moveTo>
                    <a:cubicBezTo>
                      <a:pt x="37" y="1252"/>
                      <a:pt x="68" y="1241"/>
                      <a:pt x="99" y="1221"/>
                    </a:cubicBezTo>
                    <a:cubicBezTo>
                      <a:pt x="122" y="1188"/>
                      <a:pt x="149" y="1161"/>
                      <a:pt x="172" y="1128"/>
                    </a:cubicBezTo>
                    <a:cubicBezTo>
                      <a:pt x="179" y="1107"/>
                      <a:pt x="185" y="1087"/>
                      <a:pt x="192" y="1066"/>
                    </a:cubicBezTo>
                    <a:cubicBezTo>
                      <a:pt x="195" y="1056"/>
                      <a:pt x="199" y="1045"/>
                      <a:pt x="203" y="1035"/>
                    </a:cubicBezTo>
                    <a:cubicBezTo>
                      <a:pt x="206" y="1025"/>
                      <a:pt x="213" y="1004"/>
                      <a:pt x="213" y="1004"/>
                    </a:cubicBezTo>
                    <a:cubicBezTo>
                      <a:pt x="227" y="899"/>
                      <a:pt x="209" y="800"/>
                      <a:pt x="223" y="693"/>
                    </a:cubicBezTo>
                    <a:cubicBezTo>
                      <a:pt x="229" y="646"/>
                      <a:pt x="247" y="657"/>
                      <a:pt x="296" y="641"/>
                    </a:cubicBezTo>
                    <a:cubicBezTo>
                      <a:pt x="306" y="638"/>
                      <a:pt x="327" y="631"/>
                      <a:pt x="327" y="631"/>
                    </a:cubicBezTo>
                    <a:cubicBezTo>
                      <a:pt x="369" y="645"/>
                      <a:pt x="385" y="662"/>
                      <a:pt x="399" y="704"/>
                    </a:cubicBezTo>
                    <a:cubicBezTo>
                      <a:pt x="396" y="714"/>
                      <a:pt x="389" y="724"/>
                      <a:pt x="389" y="735"/>
                    </a:cubicBezTo>
                    <a:cubicBezTo>
                      <a:pt x="389" y="776"/>
                      <a:pt x="388" y="819"/>
                      <a:pt x="399" y="859"/>
                    </a:cubicBezTo>
                    <a:cubicBezTo>
                      <a:pt x="412" y="909"/>
                      <a:pt x="517" y="907"/>
                      <a:pt x="544" y="910"/>
                    </a:cubicBezTo>
                    <a:cubicBezTo>
                      <a:pt x="558" y="931"/>
                      <a:pt x="572" y="951"/>
                      <a:pt x="586" y="972"/>
                    </a:cubicBezTo>
                    <a:cubicBezTo>
                      <a:pt x="592" y="981"/>
                      <a:pt x="589" y="995"/>
                      <a:pt x="596" y="1004"/>
                    </a:cubicBezTo>
                    <a:cubicBezTo>
                      <a:pt x="604" y="1014"/>
                      <a:pt x="617" y="1017"/>
                      <a:pt x="627" y="1024"/>
                    </a:cubicBezTo>
                    <a:cubicBezTo>
                      <a:pt x="660" y="1013"/>
                      <a:pt x="663" y="1019"/>
                      <a:pt x="679" y="983"/>
                    </a:cubicBezTo>
                    <a:cubicBezTo>
                      <a:pt x="688" y="963"/>
                      <a:pt x="699" y="921"/>
                      <a:pt x="699" y="921"/>
                    </a:cubicBezTo>
                    <a:cubicBezTo>
                      <a:pt x="703" y="821"/>
                      <a:pt x="701" y="721"/>
                      <a:pt x="710" y="621"/>
                    </a:cubicBezTo>
                    <a:cubicBezTo>
                      <a:pt x="716" y="555"/>
                      <a:pt x="766" y="499"/>
                      <a:pt x="782" y="435"/>
                    </a:cubicBezTo>
                    <a:cubicBezTo>
                      <a:pt x="788" y="335"/>
                      <a:pt x="784" y="265"/>
                      <a:pt x="813" y="176"/>
                    </a:cubicBezTo>
                    <a:cubicBezTo>
                      <a:pt x="820" y="93"/>
                      <a:pt x="801" y="43"/>
                      <a:pt x="865" y="0"/>
                    </a:cubicBezTo>
                    <a:cubicBezTo>
                      <a:pt x="921" y="18"/>
                      <a:pt x="918" y="47"/>
                      <a:pt x="927" y="104"/>
                    </a:cubicBezTo>
                    <a:cubicBezTo>
                      <a:pt x="930" y="169"/>
                      <a:pt x="933" y="235"/>
                      <a:pt x="937" y="300"/>
                    </a:cubicBezTo>
                    <a:cubicBezTo>
                      <a:pt x="944" y="404"/>
                      <a:pt x="937" y="501"/>
                      <a:pt x="1051" y="538"/>
                    </a:cubicBezTo>
                    <a:cubicBezTo>
                      <a:pt x="1085" y="561"/>
                      <a:pt x="1100" y="588"/>
                      <a:pt x="1134" y="610"/>
                    </a:cubicBezTo>
                    <a:cubicBezTo>
                      <a:pt x="1148" y="631"/>
                      <a:pt x="1161" y="652"/>
                      <a:pt x="1175" y="673"/>
                    </a:cubicBezTo>
                    <a:cubicBezTo>
                      <a:pt x="1182" y="683"/>
                      <a:pt x="1196" y="704"/>
                      <a:pt x="1196" y="704"/>
                    </a:cubicBezTo>
                    <a:cubicBezTo>
                      <a:pt x="1230" y="805"/>
                      <a:pt x="1196" y="734"/>
                      <a:pt x="1248" y="797"/>
                    </a:cubicBezTo>
                    <a:cubicBezTo>
                      <a:pt x="1284" y="840"/>
                      <a:pt x="1248" y="821"/>
                      <a:pt x="1299" y="838"/>
                    </a:cubicBezTo>
                    <a:cubicBezTo>
                      <a:pt x="1306" y="828"/>
                      <a:pt x="1316" y="819"/>
                      <a:pt x="1320" y="807"/>
                    </a:cubicBezTo>
                    <a:cubicBezTo>
                      <a:pt x="1326" y="790"/>
                      <a:pt x="1318" y="767"/>
                      <a:pt x="1330" y="755"/>
                    </a:cubicBezTo>
                    <a:cubicBezTo>
                      <a:pt x="1345" y="740"/>
                      <a:pt x="1392" y="735"/>
                      <a:pt x="1392" y="735"/>
                    </a:cubicBezTo>
                    <a:cubicBezTo>
                      <a:pt x="1420" y="740"/>
                      <a:pt x="1455" y="735"/>
                      <a:pt x="1475" y="755"/>
                    </a:cubicBezTo>
                    <a:cubicBezTo>
                      <a:pt x="1483" y="763"/>
                      <a:pt x="1481" y="776"/>
                      <a:pt x="1486" y="786"/>
                    </a:cubicBezTo>
                    <a:cubicBezTo>
                      <a:pt x="1491" y="797"/>
                      <a:pt x="1501" y="806"/>
                      <a:pt x="1506" y="817"/>
                    </a:cubicBezTo>
                    <a:cubicBezTo>
                      <a:pt x="1515" y="837"/>
                      <a:pt x="1527" y="879"/>
                      <a:pt x="1527" y="879"/>
                    </a:cubicBezTo>
                    <a:cubicBezTo>
                      <a:pt x="1531" y="922"/>
                      <a:pt x="1526" y="981"/>
                      <a:pt x="1548" y="1024"/>
                    </a:cubicBezTo>
                    <a:cubicBezTo>
                      <a:pt x="1564" y="1057"/>
                      <a:pt x="1630" y="1097"/>
                      <a:pt x="1630" y="1097"/>
                    </a:cubicBezTo>
                    <a:cubicBezTo>
                      <a:pt x="1678" y="1168"/>
                      <a:pt x="1664" y="1135"/>
                      <a:pt x="1682" y="1190"/>
                    </a:cubicBezTo>
                    <a:cubicBezTo>
                      <a:pt x="1587" y="1253"/>
                      <a:pt x="1576" y="1238"/>
                      <a:pt x="1444" y="1252"/>
                    </a:cubicBezTo>
                    <a:cubicBezTo>
                      <a:pt x="1346" y="1262"/>
                      <a:pt x="1254" y="1276"/>
                      <a:pt x="1155" y="1283"/>
                    </a:cubicBezTo>
                    <a:cubicBezTo>
                      <a:pt x="1113" y="1290"/>
                      <a:pt x="1069" y="1287"/>
                      <a:pt x="1030" y="1303"/>
                    </a:cubicBezTo>
                    <a:cubicBezTo>
                      <a:pt x="960" y="1332"/>
                      <a:pt x="894" y="1372"/>
                      <a:pt x="824" y="1397"/>
                    </a:cubicBezTo>
                    <a:cubicBezTo>
                      <a:pt x="737" y="1461"/>
                      <a:pt x="641" y="1502"/>
                      <a:pt x="534" y="1521"/>
                    </a:cubicBezTo>
                    <a:cubicBezTo>
                      <a:pt x="457" y="1514"/>
                      <a:pt x="381" y="1508"/>
                      <a:pt x="306" y="1490"/>
                    </a:cubicBezTo>
                    <a:cubicBezTo>
                      <a:pt x="231" y="1439"/>
                      <a:pt x="266" y="1459"/>
                      <a:pt x="203" y="1428"/>
                    </a:cubicBezTo>
                    <a:cubicBezTo>
                      <a:pt x="169" y="1394"/>
                      <a:pt x="138" y="1382"/>
                      <a:pt x="99" y="1355"/>
                    </a:cubicBezTo>
                    <a:cubicBezTo>
                      <a:pt x="32" y="1307"/>
                      <a:pt x="103" y="1335"/>
                      <a:pt x="37" y="1314"/>
                    </a:cubicBezTo>
                    <a:cubicBezTo>
                      <a:pt x="0" y="1289"/>
                      <a:pt x="6" y="1305"/>
                      <a:pt x="6" y="1272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5" name="Freeform 24"/>
              <p:cNvSpPr>
                <a:spLocks noChangeAspect="1"/>
              </p:cNvSpPr>
              <p:nvPr/>
            </p:nvSpPr>
            <p:spPr>
              <a:xfrm>
                <a:off x="3561" y="3124"/>
                <a:ext cx="96" cy="153"/>
              </a:xfrm>
              <a:custGeom>
                <a:avLst/>
                <a:gdLst>
                  <a:gd name="txL" fmla="*/ 0 w 323"/>
                  <a:gd name="txT" fmla="*/ 0 h 290"/>
                  <a:gd name="txR" fmla="*/ 323 w 323"/>
                  <a:gd name="txB" fmla="*/ 290 h 290"/>
                </a:gdLst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txL" t="txT" r="txR" b="txB"/>
                <a:pathLst>
                  <a:path w="323" h="290">
                    <a:moveTo>
                      <a:pt x="0" y="259"/>
                    </a:moveTo>
                    <a:cubicBezTo>
                      <a:pt x="58" y="220"/>
                      <a:pt x="12" y="260"/>
                      <a:pt x="41" y="207"/>
                    </a:cubicBezTo>
                    <a:cubicBezTo>
                      <a:pt x="81" y="135"/>
                      <a:pt x="77" y="169"/>
                      <a:pt x="93" y="114"/>
                    </a:cubicBezTo>
                    <a:cubicBezTo>
                      <a:pt x="109" y="59"/>
                      <a:pt x="105" y="21"/>
                      <a:pt x="165" y="0"/>
                    </a:cubicBezTo>
                    <a:cubicBezTo>
                      <a:pt x="186" y="4"/>
                      <a:pt x="208" y="2"/>
                      <a:pt x="227" y="11"/>
                    </a:cubicBezTo>
                    <a:cubicBezTo>
                      <a:pt x="248" y="22"/>
                      <a:pt x="266" y="85"/>
                      <a:pt x="279" y="104"/>
                    </a:cubicBezTo>
                    <a:cubicBezTo>
                      <a:pt x="282" y="114"/>
                      <a:pt x="282" y="126"/>
                      <a:pt x="289" y="135"/>
                    </a:cubicBezTo>
                    <a:cubicBezTo>
                      <a:pt x="297" y="145"/>
                      <a:pt x="317" y="144"/>
                      <a:pt x="320" y="156"/>
                    </a:cubicBezTo>
                    <a:cubicBezTo>
                      <a:pt x="323" y="168"/>
                      <a:pt x="309" y="179"/>
                      <a:pt x="300" y="187"/>
                    </a:cubicBezTo>
                    <a:cubicBezTo>
                      <a:pt x="281" y="203"/>
                      <a:pt x="259" y="214"/>
                      <a:pt x="238" y="228"/>
                    </a:cubicBezTo>
                    <a:cubicBezTo>
                      <a:pt x="206" y="249"/>
                      <a:pt x="149" y="250"/>
                      <a:pt x="114" y="259"/>
                    </a:cubicBezTo>
                    <a:cubicBezTo>
                      <a:pt x="98" y="263"/>
                      <a:pt x="20" y="290"/>
                      <a:pt x="20" y="290"/>
                    </a:cubicBezTo>
                    <a:cubicBezTo>
                      <a:pt x="13" y="280"/>
                      <a:pt x="7" y="269"/>
                      <a:pt x="0" y="259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6" name="Freeform 25"/>
              <p:cNvSpPr>
                <a:spLocks noChangeAspect="1"/>
              </p:cNvSpPr>
              <p:nvPr/>
            </p:nvSpPr>
            <p:spPr>
              <a:xfrm>
                <a:off x="3765" y="2814"/>
                <a:ext cx="19" cy="90"/>
              </a:xfrm>
              <a:custGeom>
                <a:avLst/>
                <a:gdLst>
                  <a:gd name="txL" fmla="*/ 0 w 62"/>
                  <a:gd name="txT" fmla="*/ 0 h 228"/>
                  <a:gd name="txR" fmla="*/ 62 w 62"/>
                  <a:gd name="txB" fmla="*/ 228 h 22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62" h="228">
                    <a:moveTo>
                      <a:pt x="31" y="0"/>
                    </a:moveTo>
                    <a:cubicBezTo>
                      <a:pt x="24" y="21"/>
                      <a:pt x="17" y="41"/>
                      <a:pt x="10" y="62"/>
                    </a:cubicBezTo>
                    <a:cubicBezTo>
                      <a:pt x="7" y="72"/>
                      <a:pt x="0" y="93"/>
                      <a:pt x="0" y="93"/>
                    </a:cubicBezTo>
                    <a:cubicBezTo>
                      <a:pt x="3" y="117"/>
                      <a:pt x="5" y="142"/>
                      <a:pt x="10" y="166"/>
                    </a:cubicBezTo>
                    <a:cubicBezTo>
                      <a:pt x="15" y="187"/>
                      <a:pt x="31" y="228"/>
                      <a:pt x="31" y="228"/>
                    </a:cubicBezTo>
                    <a:cubicBezTo>
                      <a:pt x="40" y="214"/>
                      <a:pt x="62" y="185"/>
                      <a:pt x="62" y="166"/>
                    </a:cubicBezTo>
                    <a:cubicBezTo>
                      <a:pt x="62" y="105"/>
                      <a:pt x="31" y="58"/>
                      <a:pt x="31" y="0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7" name="Freeform 26"/>
              <p:cNvSpPr>
                <a:spLocks noChangeAspect="1"/>
              </p:cNvSpPr>
              <p:nvPr/>
            </p:nvSpPr>
            <p:spPr>
              <a:xfrm>
                <a:off x="4095" y="2870"/>
                <a:ext cx="36" cy="93"/>
              </a:xfrm>
              <a:custGeom>
                <a:avLst/>
                <a:gdLst>
                  <a:gd name="txL" fmla="*/ 0 w 129"/>
                  <a:gd name="txT" fmla="*/ 0 h 217"/>
                  <a:gd name="txR" fmla="*/ 129 w 129"/>
                  <a:gd name="txB" fmla="*/ 217 h 21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29" h="217">
                    <a:moveTo>
                      <a:pt x="39" y="10"/>
                    </a:moveTo>
                    <a:cubicBezTo>
                      <a:pt x="0" y="132"/>
                      <a:pt x="3" y="0"/>
                      <a:pt x="19" y="217"/>
                    </a:cubicBezTo>
                    <a:cubicBezTo>
                      <a:pt x="129" y="181"/>
                      <a:pt x="39" y="86"/>
                      <a:pt x="39" y="10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8" name="Freeform 27"/>
              <p:cNvSpPr>
                <a:spLocks noChangeAspect="1"/>
              </p:cNvSpPr>
              <p:nvPr/>
            </p:nvSpPr>
            <p:spPr>
              <a:xfrm>
                <a:off x="3407" y="2983"/>
                <a:ext cx="1024" cy="631"/>
              </a:xfrm>
              <a:custGeom>
                <a:avLst/>
                <a:gdLst>
                  <a:gd name="txL" fmla="*/ 0 w 3414"/>
                  <a:gd name="txT" fmla="*/ 0 h 2104"/>
                  <a:gd name="txR" fmla="*/ 3414 w 3414"/>
                  <a:gd name="txB" fmla="*/ 2104 h 210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2104">
                    <a:moveTo>
                      <a:pt x="637" y="862"/>
                    </a:moveTo>
                    <a:cubicBezTo>
                      <a:pt x="577" y="919"/>
                      <a:pt x="462" y="875"/>
                      <a:pt x="433" y="1085"/>
                    </a:cubicBezTo>
                    <a:cubicBezTo>
                      <a:pt x="413" y="1175"/>
                      <a:pt x="377" y="1246"/>
                      <a:pt x="294" y="1342"/>
                    </a:cubicBezTo>
                    <a:cubicBezTo>
                      <a:pt x="247" y="1411"/>
                      <a:pt x="176" y="1459"/>
                      <a:pt x="154" y="1496"/>
                    </a:cubicBezTo>
                    <a:cubicBezTo>
                      <a:pt x="113" y="1545"/>
                      <a:pt x="17" y="1609"/>
                      <a:pt x="5" y="1638"/>
                    </a:cubicBezTo>
                    <a:cubicBezTo>
                      <a:pt x="0" y="1670"/>
                      <a:pt x="68" y="1655"/>
                      <a:pt x="110" y="1671"/>
                    </a:cubicBezTo>
                    <a:cubicBezTo>
                      <a:pt x="154" y="1690"/>
                      <a:pt x="211" y="1700"/>
                      <a:pt x="257" y="1711"/>
                    </a:cubicBezTo>
                    <a:cubicBezTo>
                      <a:pt x="329" y="1763"/>
                      <a:pt x="419" y="1771"/>
                      <a:pt x="503" y="1790"/>
                    </a:cubicBezTo>
                    <a:cubicBezTo>
                      <a:pt x="583" y="1807"/>
                      <a:pt x="648" y="1818"/>
                      <a:pt x="729" y="1829"/>
                    </a:cubicBezTo>
                    <a:cubicBezTo>
                      <a:pt x="791" y="1854"/>
                      <a:pt x="951" y="1890"/>
                      <a:pt x="1015" y="1908"/>
                    </a:cubicBezTo>
                    <a:cubicBezTo>
                      <a:pt x="1175" y="1943"/>
                      <a:pt x="1499" y="2087"/>
                      <a:pt x="1654" y="2104"/>
                    </a:cubicBezTo>
                    <a:cubicBezTo>
                      <a:pt x="1683" y="2084"/>
                      <a:pt x="1820" y="1999"/>
                      <a:pt x="1851" y="1986"/>
                    </a:cubicBezTo>
                    <a:cubicBezTo>
                      <a:pt x="1910" y="1956"/>
                      <a:pt x="1997" y="1903"/>
                      <a:pt x="2077" y="1858"/>
                    </a:cubicBezTo>
                    <a:cubicBezTo>
                      <a:pt x="2092" y="1848"/>
                      <a:pt x="2348" y="1693"/>
                      <a:pt x="2362" y="1681"/>
                    </a:cubicBezTo>
                    <a:cubicBezTo>
                      <a:pt x="2526" y="1511"/>
                      <a:pt x="2540" y="1571"/>
                      <a:pt x="2717" y="1342"/>
                    </a:cubicBezTo>
                    <a:cubicBezTo>
                      <a:pt x="2827" y="1212"/>
                      <a:pt x="2910" y="1121"/>
                      <a:pt x="2979" y="1018"/>
                    </a:cubicBezTo>
                    <a:cubicBezTo>
                      <a:pt x="3047" y="914"/>
                      <a:pt x="3079" y="838"/>
                      <a:pt x="3127" y="722"/>
                    </a:cubicBezTo>
                    <a:cubicBezTo>
                      <a:pt x="3218" y="541"/>
                      <a:pt x="3227" y="431"/>
                      <a:pt x="3267" y="324"/>
                    </a:cubicBezTo>
                    <a:cubicBezTo>
                      <a:pt x="3307" y="217"/>
                      <a:pt x="3414" y="78"/>
                      <a:pt x="3365" y="78"/>
                    </a:cubicBezTo>
                    <a:cubicBezTo>
                      <a:pt x="3342" y="0"/>
                      <a:pt x="3087" y="236"/>
                      <a:pt x="2972" y="324"/>
                    </a:cubicBezTo>
                    <a:cubicBezTo>
                      <a:pt x="2857" y="412"/>
                      <a:pt x="2745" y="566"/>
                      <a:pt x="2677" y="609"/>
                    </a:cubicBezTo>
                    <a:cubicBezTo>
                      <a:pt x="2600" y="642"/>
                      <a:pt x="2611" y="590"/>
                      <a:pt x="2563" y="580"/>
                    </a:cubicBezTo>
                    <a:cubicBezTo>
                      <a:pt x="2533" y="576"/>
                      <a:pt x="2526" y="588"/>
                      <a:pt x="2497" y="583"/>
                    </a:cubicBezTo>
                    <a:cubicBezTo>
                      <a:pt x="2468" y="578"/>
                      <a:pt x="2422" y="540"/>
                      <a:pt x="2389" y="550"/>
                    </a:cubicBezTo>
                    <a:cubicBezTo>
                      <a:pt x="2341" y="556"/>
                      <a:pt x="2332" y="668"/>
                      <a:pt x="2296" y="646"/>
                    </a:cubicBezTo>
                    <a:cubicBezTo>
                      <a:pt x="2260" y="624"/>
                      <a:pt x="2201" y="440"/>
                      <a:pt x="2170" y="415"/>
                    </a:cubicBezTo>
                    <a:cubicBezTo>
                      <a:pt x="2139" y="390"/>
                      <a:pt x="2131" y="463"/>
                      <a:pt x="2110" y="496"/>
                    </a:cubicBezTo>
                    <a:cubicBezTo>
                      <a:pt x="2089" y="529"/>
                      <a:pt x="2072" y="605"/>
                      <a:pt x="2044" y="610"/>
                    </a:cubicBezTo>
                    <a:cubicBezTo>
                      <a:pt x="2016" y="615"/>
                      <a:pt x="1965" y="540"/>
                      <a:pt x="1939" y="526"/>
                    </a:cubicBezTo>
                    <a:cubicBezTo>
                      <a:pt x="1913" y="512"/>
                      <a:pt x="1903" y="494"/>
                      <a:pt x="1885" y="526"/>
                    </a:cubicBezTo>
                    <a:cubicBezTo>
                      <a:pt x="1867" y="558"/>
                      <a:pt x="1870" y="711"/>
                      <a:pt x="1828" y="718"/>
                    </a:cubicBezTo>
                    <a:cubicBezTo>
                      <a:pt x="1786" y="725"/>
                      <a:pt x="1680" y="594"/>
                      <a:pt x="1633" y="568"/>
                    </a:cubicBezTo>
                    <a:cubicBezTo>
                      <a:pt x="1586" y="542"/>
                      <a:pt x="1570" y="519"/>
                      <a:pt x="1543" y="559"/>
                    </a:cubicBezTo>
                    <a:cubicBezTo>
                      <a:pt x="1516" y="599"/>
                      <a:pt x="1513" y="809"/>
                      <a:pt x="1471" y="811"/>
                    </a:cubicBezTo>
                    <a:cubicBezTo>
                      <a:pt x="1429" y="813"/>
                      <a:pt x="1345" y="582"/>
                      <a:pt x="1291" y="571"/>
                    </a:cubicBezTo>
                    <a:cubicBezTo>
                      <a:pt x="1237" y="560"/>
                      <a:pt x="1192" y="726"/>
                      <a:pt x="1147" y="742"/>
                    </a:cubicBezTo>
                    <a:cubicBezTo>
                      <a:pt x="1102" y="758"/>
                      <a:pt x="1063" y="674"/>
                      <a:pt x="1018" y="667"/>
                    </a:cubicBezTo>
                    <a:cubicBezTo>
                      <a:pt x="973" y="660"/>
                      <a:pt x="917" y="677"/>
                      <a:pt x="874" y="697"/>
                    </a:cubicBezTo>
                    <a:cubicBezTo>
                      <a:pt x="831" y="717"/>
                      <a:pt x="796" y="762"/>
                      <a:pt x="757" y="790"/>
                    </a:cubicBezTo>
                    <a:cubicBezTo>
                      <a:pt x="718" y="818"/>
                      <a:pt x="661" y="865"/>
                      <a:pt x="637" y="862"/>
                    </a:cubicBezTo>
                    <a:close/>
                  </a:path>
                </a:pathLst>
              </a:custGeom>
              <a:solidFill>
                <a:srgbClr val="FF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9" name="Freeform 28"/>
              <p:cNvSpPr>
                <a:spLocks noChangeAspect="1"/>
              </p:cNvSpPr>
              <p:nvPr/>
            </p:nvSpPr>
            <p:spPr>
              <a:xfrm>
                <a:off x="3406" y="2501"/>
                <a:ext cx="1024" cy="1113"/>
              </a:xfrm>
              <a:custGeom>
                <a:avLst/>
                <a:gdLst>
                  <a:gd name="txL" fmla="*/ 0 w 3414"/>
                  <a:gd name="txT" fmla="*/ 0 h 3709"/>
                  <a:gd name="txR" fmla="*/ 3414 w 3414"/>
                  <a:gd name="txB" fmla="*/ 3709 h 37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3709">
                    <a:moveTo>
                      <a:pt x="331" y="0"/>
                    </a:moveTo>
                    <a:cubicBezTo>
                      <a:pt x="352" y="385"/>
                      <a:pt x="341" y="229"/>
                      <a:pt x="359" y="468"/>
                    </a:cubicBezTo>
                    <a:cubicBezTo>
                      <a:pt x="369" y="831"/>
                      <a:pt x="346" y="1205"/>
                      <a:pt x="406" y="1565"/>
                    </a:cubicBezTo>
                    <a:cubicBezTo>
                      <a:pt x="411" y="1759"/>
                      <a:pt x="425" y="1906"/>
                      <a:pt x="443" y="2089"/>
                    </a:cubicBezTo>
                    <a:cubicBezTo>
                      <a:pt x="462" y="2691"/>
                      <a:pt x="462" y="2480"/>
                      <a:pt x="433" y="2690"/>
                    </a:cubicBezTo>
                    <a:cubicBezTo>
                      <a:pt x="413" y="2780"/>
                      <a:pt x="377" y="2851"/>
                      <a:pt x="294" y="2947"/>
                    </a:cubicBezTo>
                    <a:cubicBezTo>
                      <a:pt x="247" y="3016"/>
                      <a:pt x="176" y="3064"/>
                      <a:pt x="154" y="3101"/>
                    </a:cubicBezTo>
                    <a:cubicBezTo>
                      <a:pt x="113" y="3150"/>
                      <a:pt x="17" y="3214"/>
                      <a:pt x="5" y="3243"/>
                    </a:cubicBezTo>
                    <a:cubicBezTo>
                      <a:pt x="0" y="3275"/>
                      <a:pt x="68" y="3260"/>
                      <a:pt x="110" y="3276"/>
                    </a:cubicBezTo>
                    <a:cubicBezTo>
                      <a:pt x="154" y="3295"/>
                      <a:pt x="211" y="3305"/>
                      <a:pt x="257" y="3316"/>
                    </a:cubicBezTo>
                    <a:cubicBezTo>
                      <a:pt x="329" y="3368"/>
                      <a:pt x="419" y="3376"/>
                      <a:pt x="503" y="3395"/>
                    </a:cubicBezTo>
                    <a:cubicBezTo>
                      <a:pt x="583" y="3412"/>
                      <a:pt x="648" y="3423"/>
                      <a:pt x="729" y="3434"/>
                    </a:cubicBezTo>
                    <a:cubicBezTo>
                      <a:pt x="791" y="3459"/>
                      <a:pt x="951" y="3495"/>
                      <a:pt x="1015" y="3513"/>
                    </a:cubicBezTo>
                    <a:cubicBezTo>
                      <a:pt x="1175" y="3548"/>
                      <a:pt x="1499" y="3692"/>
                      <a:pt x="1654" y="3709"/>
                    </a:cubicBezTo>
                    <a:cubicBezTo>
                      <a:pt x="1683" y="3689"/>
                      <a:pt x="1820" y="3604"/>
                      <a:pt x="1851" y="3591"/>
                    </a:cubicBezTo>
                    <a:cubicBezTo>
                      <a:pt x="1910" y="3561"/>
                      <a:pt x="1997" y="3508"/>
                      <a:pt x="2077" y="3463"/>
                    </a:cubicBezTo>
                    <a:cubicBezTo>
                      <a:pt x="2092" y="3453"/>
                      <a:pt x="2348" y="3298"/>
                      <a:pt x="2362" y="3286"/>
                    </a:cubicBezTo>
                    <a:cubicBezTo>
                      <a:pt x="2526" y="3116"/>
                      <a:pt x="2540" y="3176"/>
                      <a:pt x="2717" y="2947"/>
                    </a:cubicBezTo>
                    <a:cubicBezTo>
                      <a:pt x="2827" y="2817"/>
                      <a:pt x="2910" y="2726"/>
                      <a:pt x="2979" y="2623"/>
                    </a:cubicBezTo>
                    <a:cubicBezTo>
                      <a:pt x="3047" y="2519"/>
                      <a:pt x="3079" y="2443"/>
                      <a:pt x="3127" y="2327"/>
                    </a:cubicBezTo>
                    <a:cubicBezTo>
                      <a:pt x="3218" y="2146"/>
                      <a:pt x="3227" y="2036"/>
                      <a:pt x="3267" y="1929"/>
                    </a:cubicBezTo>
                    <a:cubicBezTo>
                      <a:pt x="3307" y="1822"/>
                      <a:pt x="3414" y="1683"/>
                      <a:pt x="3365" y="1683"/>
                    </a:cubicBezTo>
                    <a:cubicBezTo>
                      <a:pt x="3342" y="1605"/>
                      <a:pt x="3087" y="1841"/>
                      <a:pt x="2972" y="1929"/>
                    </a:cubicBezTo>
                    <a:cubicBezTo>
                      <a:pt x="2857" y="2017"/>
                      <a:pt x="2732" y="2221"/>
                      <a:pt x="2677" y="2214"/>
                    </a:cubicBezTo>
                    <a:cubicBezTo>
                      <a:pt x="2572" y="2214"/>
                      <a:pt x="2659" y="2138"/>
                      <a:pt x="2642" y="1888"/>
                    </a:cubicBezTo>
                    <a:cubicBezTo>
                      <a:pt x="2634" y="1573"/>
                      <a:pt x="2671" y="1000"/>
                      <a:pt x="2661" y="744"/>
                    </a:cubicBezTo>
                    <a:cubicBezTo>
                      <a:pt x="2648" y="452"/>
                      <a:pt x="2666" y="234"/>
                      <a:pt x="2623" y="124"/>
                    </a:cubicBezTo>
                    <a:cubicBezTo>
                      <a:pt x="2580" y="14"/>
                      <a:pt x="2450" y="71"/>
                      <a:pt x="2401" y="82"/>
                    </a:cubicBezTo>
                    <a:cubicBezTo>
                      <a:pt x="2352" y="104"/>
                      <a:pt x="2361" y="182"/>
                      <a:pt x="2329" y="190"/>
                    </a:cubicBezTo>
                    <a:cubicBezTo>
                      <a:pt x="2283" y="221"/>
                      <a:pt x="2265" y="106"/>
                      <a:pt x="2206" y="97"/>
                    </a:cubicBezTo>
                    <a:cubicBezTo>
                      <a:pt x="2155" y="94"/>
                      <a:pt x="2035" y="95"/>
                      <a:pt x="1981" y="91"/>
                    </a:cubicBezTo>
                    <a:cubicBezTo>
                      <a:pt x="1953" y="94"/>
                      <a:pt x="1872" y="86"/>
                      <a:pt x="1840" y="103"/>
                    </a:cubicBezTo>
                    <a:cubicBezTo>
                      <a:pt x="1789" y="130"/>
                      <a:pt x="1829" y="151"/>
                      <a:pt x="1771" y="169"/>
                    </a:cubicBezTo>
                    <a:cubicBezTo>
                      <a:pt x="1744" y="166"/>
                      <a:pt x="1700" y="121"/>
                      <a:pt x="1672" y="106"/>
                    </a:cubicBezTo>
                    <a:cubicBezTo>
                      <a:pt x="1598" y="99"/>
                      <a:pt x="1364" y="98"/>
                      <a:pt x="1294" y="109"/>
                    </a:cubicBezTo>
                    <a:cubicBezTo>
                      <a:pt x="1244" y="116"/>
                      <a:pt x="1246" y="201"/>
                      <a:pt x="1216" y="202"/>
                    </a:cubicBezTo>
                    <a:cubicBezTo>
                      <a:pt x="1189" y="203"/>
                      <a:pt x="1186" y="142"/>
                      <a:pt x="1132" y="112"/>
                    </a:cubicBezTo>
                    <a:cubicBezTo>
                      <a:pt x="1085" y="91"/>
                      <a:pt x="806" y="109"/>
                      <a:pt x="757" y="97"/>
                    </a:cubicBezTo>
                    <a:cubicBezTo>
                      <a:pt x="652" y="106"/>
                      <a:pt x="744" y="130"/>
                      <a:pt x="664" y="184"/>
                    </a:cubicBezTo>
                    <a:cubicBezTo>
                      <a:pt x="648" y="194"/>
                      <a:pt x="598" y="124"/>
                      <a:pt x="598" y="124"/>
                    </a:cubicBezTo>
                    <a:cubicBezTo>
                      <a:pt x="596" y="124"/>
                      <a:pt x="532" y="113"/>
                      <a:pt x="520" y="103"/>
                    </a:cubicBezTo>
                    <a:cubicBezTo>
                      <a:pt x="460" y="82"/>
                      <a:pt x="529" y="101"/>
                      <a:pt x="415" y="60"/>
                    </a:cubicBezTo>
                    <a:cubicBezTo>
                      <a:pt x="377" y="46"/>
                      <a:pt x="359" y="29"/>
                      <a:pt x="331" y="0"/>
                    </a:cubicBezTo>
                    <a:close/>
                  </a:path>
                </a:pathLst>
              </a:custGeom>
              <a:noFill/>
              <a:ln w="1270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pic>
          <p:nvPicPr>
            <p:cNvPr id="14" name="Picture 30" descr="grade B copy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7422" y="4143380"/>
              <a:ext cx="1336099" cy="1404365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grpSp>
          <p:nvGrpSpPr>
            <p:cNvPr id="4" name="Group 31"/>
            <p:cNvGrpSpPr/>
            <p:nvPr/>
          </p:nvGrpSpPr>
          <p:grpSpPr>
            <a:xfrm>
              <a:off x="3714744" y="4071942"/>
              <a:ext cx="843683" cy="974524"/>
              <a:chOff x="3379" y="971"/>
              <a:chExt cx="1072" cy="1154"/>
            </a:xfrm>
          </p:grpSpPr>
          <p:sp>
            <p:nvSpPr>
              <p:cNvPr id="66" name="Freeform 32"/>
              <p:cNvSpPr>
                <a:spLocks noChangeAspect="1"/>
              </p:cNvSpPr>
              <p:nvPr/>
            </p:nvSpPr>
            <p:spPr>
              <a:xfrm>
                <a:off x="3379" y="971"/>
                <a:ext cx="1072" cy="1154"/>
              </a:xfrm>
              <a:custGeom>
                <a:avLst/>
                <a:gdLst>
                  <a:gd name="txL" fmla="*/ 0 w 3573"/>
                  <a:gd name="txT" fmla="*/ 0 h 3845"/>
                  <a:gd name="txR" fmla="*/ 3573 w 3573"/>
                  <a:gd name="txB" fmla="*/ 3845 h 384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573" h="3845">
                    <a:moveTo>
                      <a:pt x="349" y="0"/>
                    </a:moveTo>
                    <a:cubicBezTo>
                      <a:pt x="371" y="397"/>
                      <a:pt x="360" y="236"/>
                      <a:pt x="379" y="482"/>
                    </a:cubicBezTo>
                    <a:cubicBezTo>
                      <a:pt x="389" y="857"/>
                      <a:pt x="365" y="1242"/>
                      <a:pt x="428" y="1613"/>
                    </a:cubicBezTo>
                    <a:cubicBezTo>
                      <a:pt x="434" y="1813"/>
                      <a:pt x="448" y="1965"/>
                      <a:pt x="467" y="2154"/>
                    </a:cubicBezTo>
                    <a:cubicBezTo>
                      <a:pt x="487" y="2775"/>
                      <a:pt x="487" y="2557"/>
                      <a:pt x="457" y="2774"/>
                    </a:cubicBezTo>
                    <a:cubicBezTo>
                      <a:pt x="436" y="2866"/>
                      <a:pt x="398" y="2940"/>
                      <a:pt x="310" y="3039"/>
                    </a:cubicBezTo>
                    <a:cubicBezTo>
                      <a:pt x="261" y="3110"/>
                      <a:pt x="186" y="3159"/>
                      <a:pt x="162" y="3197"/>
                    </a:cubicBezTo>
                    <a:cubicBezTo>
                      <a:pt x="119" y="3248"/>
                      <a:pt x="18" y="3314"/>
                      <a:pt x="5" y="3344"/>
                    </a:cubicBezTo>
                    <a:cubicBezTo>
                      <a:pt x="0" y="3377"/>
                      <a:pt x="89" y="3378"/>
                      <a:pt x="133" y="3394"/>
                    </a:cubicBezTo>
                    <a:cubicBezTo>
                      <a:pt x="179" y="3414"/>
                      <a:pt x="223" y="3431"/>
                      <a:pt x="271" y="3443"/>
                    </a:cubicBezTo>
                    <a:cubicBezTo>
                      <a:pt x="347" y="3496"/>
                      <a:pt x="457" y="3503"/>
                      <a:pt x="546" y="3522"/>
                    </a:cubicBezTo>
                    <a:cubicBezTo>
                      <a:pt x="630" y="3540"/>
                      <a:pt x="716" y="3559"/>
                      <a:pt x="802" y="3571"/>
                    </a:cubicBezTo>
                    <a:cubicBezTo>
                      <a:pt x="867" y="3596"/>
                      <a:pt x="931" y="3602"/>
                      <a:pt x="998" y="3620"/>
                    </a:cubicBezTo>
                    <a:cubicBezTo>
                      <a:pt x="1167" y="3656"/>
                      <a:pt x="1611" y="3827"/>
                      <a:pt x="1775" y="3845"/>
                    </a:cubicBezTo>
                    <a:cubicBezTo>
                      <a:pt x="1805" y="3824"/>
                      <a:pt x="1949" y="3741"/>
                      <a:pt x="1982" y="3727"/>
                    </a:cubicBezTo>
                    <a:cubicBezTo>
                      <a:pt x="2044" y="3697"/>
                      <a:pt x="2103" y="3655"/>
                      <a:pt x="2188" y="3609"/>
                    </a:cubicBezTo>
                    <a:cubicBezTo>
                      <a:pt x="2203" y="3599"/>
                      <a:pt x="2401" y="3484"/>
                      <a:pt x="2415" y="3472"/>
                    </a:cubicBezTo>
                    <a:cubicBezTo>
                      <a:pt x="2589" y="3296"/>
                      <a:pt x="2680" y="3275"/>
                      <a:pt x="2867" y="3039"/>
                    </a:cubicBezTo>
                    <a:cubicBezTo>
                      <a:pt x="2983" y="2905"/>
                      <a:pt x="3071" y="2811"/>
                      <a:pt x="3143" y="2704"/>
                    </a:cubicBezTo>
                    <a:cubicBezTo>
                      <a:pt x="3215" y="2597"/>
                      <a:pt x="3248" y="2530"/>
                      <a:pt x="3300" y="2399"/>
                    </a:cubicBezTo>
                    <a:cubicBezTo>
                      <a:pt x="3396" y="2213"/>
                      <a:pt x="3423" y="2032"/>
                      <a:pt x="3457" y="1917"/>
                    </a:cubicBezTo>
                    <a:cubicBezTo>
                      <a:pt x="3491" y="1802"/>
                      <a:pt x="3573" y="1703"/>
                      <a:pt x="3506" y="1711"/>
                    </a:cubicBezTo>
                    <a:cubicBezTo>
                      <a:pt x="3482" y="1631"/>
                      <a:pt x="3164" y="1882"/>
                      <a:pt x="3054" y="1967"/>
                    </a:cubicBezTo>
                    <a:cubicBezTo>
                      <a:pt x="2940" y="2051"/>
                      <a:pt x="2862" y="2216"/>
                      <a:pt x="2818" y="2213"/>
                    </a:cubicBezTo>
                    <a:cubicBezTo>
                      <a:pt x="2708" y="2213"/>
                      <a:pt x="2806" y="2204"/>
                      <a:pt x="2788" y="1947"/>
                    </a:cubicBezTo>
                    <a:cubicBezTo>
                      <a:pt x="2779" y="1622"/>
                      <a:pt x="2819" y="1031"/>
                      <a:pt x="2808" y="767"/>
                    </a:cubicBezTo>
                    <a:cubicBezTo>
                      <a:pt x="2800" y="480"/>
                      <a:pt x="2803" y="221"/>
                      <a:pt x="2788" y="124"/>
                    </a:cubicBezTo>
                    <a:cubicBezTo>
                      <a:pt x="2759" y="13"/>
                      <a:pt x="2632" y="31"/>
                      <a:pt x="2581" y="40"/>
                    </a:cubicBezTo>
                    <a:cubicBezTo>
                      <a:pt x="2517" y="51"/>
                      <a:pt x="2437" y="121"/>
                      <a:pt x="2383" y="127"/>
                    </a:cubicBezTo>
                    <a:cubicBezTo>
                      <a:pt x="2334" y="131"/>
                      <a:pt x="2269" y="90"/>
                      <a:pt x="2209" y="85"/>
                    </a:cubicBezTo>
                    <a:cubicBezTo>
                      <a:pt x="2174" y="80"/>
                      <a:pt x="2113" y="73"/>
                      <a:pt x="2047" y="79"/>
                    </a:cubicBezTo>
                    <a:cubicBezTo>
                      <a:pt x="1986" y="90"/>
                      <a:pt x="1909" y="124"/>
                      <a:pt x="1834" y="136"/>
                    </a:cubicBezTo>
                    <a:cubicBezTo>
                      <a:pt x="1806" y="133"/>
                      <a:pt x="1681" y="127"/>
                      <a:pt x="1651" y="112"/>
                    </a:cubicBezTo>
                    <a:cubicBezTo>
                      <a:pt x="1565" y="100"/>
                      <a:pt x="1417" y="90"/>
                      <a:pt x="1318" y="88"/>
                    </a:cubicBezTo>
                    <a:cubicBezTo>
                      <a:pt x="1240" y="96"/>
                      <a:pt x="1184" y="125"/>
                      <a:pt x="1132" y="124"/>
                    </a:cubicBezTo>
                    <a:cubicBezTo>
                      <a:pt x="1091" y="118"/>
                      <a:pt x="1028" y="102"/>
                      <a:pt x="961" y="94"/>
                    </a:cubicBezTo>
                    <a:cubicBezTo>
                      <a:pt x="907" y="89"/>
                      <a:pt x="813" y="97"/>
                      <a:pt x="745" y="100"/>
                    </a:cubicBezTo>
                    <a:cubicBezTo>
                      <a:pt x="728" y="111"/>
                      <a:pt x="631" y="124"/>
                      <a:pt x="631" y="124"/>
                    </a:cubicBezTo>
                    <a:cubicBezTo>
                      <a:pt x="593" y="113"/>
                      <a:pt x="504" y="70"/>
                      <a:pt x="457" y="49"/>
                    </a:cubicBezTo>
                    <a:cubicBezTo>
                      <a:pt x="417" y="35"/>
                      <a:pt x="379" y="30"/>
                      <a:pt x="349" y="0"/>
                    </a:cubicBezTo>
                    <a:close/>
                  </a:path>
                </a:pathLst>
              </a:custGeom>
              <a:solidFill>
                <a:srgbClr val="CC3399">
                  <a:alpha val="100000"/>
                </a:srgbClr>
              </a:solidFill>
              <a:ln w="1270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7" name="Freeform 33"/>
              <p:cNvSpPr>
                <a:spLocks noChangeAspect="1"/>
              </p:cNvSpPr>
              <p:nvPr/>
            </p:nvSpPr>
            <p:spPr>
              <a:xfrm>
                <a:off x="3407" y="997"/>
                <a:ext cx="1024" cy="1113"/>
              </a:xfrm>
              <a:custGeom>
                <a:avLst/>
                <a:gdLst>
                  <a:gd name="txL" fmla="*/ 0 w 3414"/>
                  <a:gd name="txT" fmla="*/ 0 h 3709"/>
                  <a:gd name="txR" fmla="*/ 3414 w 3414"/>
                  <a:gd name="txB" fmla="*/ 3709 h 37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3709">
                    <a:moveTo>
                      <a:pt x="331" y="0"/>
                    </a:moveTo>
                    <a:cubicBezTo>
                      <a:pt x="352" y="385"/>
                      <a:pt x="341" y="229"/>
                      <a:pt x="359" y="468"/>
                    </a:cubicBezTo>
                    <a:cubicBezTo>
                      <a:pt x="369" y="831"/>
                      <a:pt x="346" y="1205"/>
                      <a:pt x="406" y="1565"/>
                    </a:cubicBezTo>
                    <a:cubicBezTo>
                      <a:pt x="411" y="1759"/>
                      <a:pt x="425" y="1906"/>
                      <a:pt x="443" y="2089"/>
                    </a:cubicBezTo>
                    <a:cubicBezTo>
                      <a:pt x="462" y="2691"/>
                      <a:pt x="462" y="2480"/>
                      <a:pt x="433" y="2690"/>
                    </a:cubicBezTo>
                    <a:cubicBezTo>
                      <a:pt x="413" y="2780"/>
                      <a:pt x="377" y="2851"/>
                      <a:pt x="294" y="2947"/>
                    </a:cubicBezTo>
                    <a:cubicBezTo>
                      <a:pt x="247" y="3016"/>
                      <a:pt x="176" y="3064"/>
                      <a:pt x="154" y="3101"/>
                    </a:cubicBezTo>
                    <a:cubicBezTo>
                      <a:pt x="113" y="3150"/>
                      <a:pt x="17" y="3214"/>
                      <a:pt x="5" y="3243"/>
                    </a:cubicBezTo>
                    <a:cubicBezTo>
                      <a:pt x="0" y="3275"/>
                      <a:pt x="68" y="3260"/>
                      <a:pt x="110" y="3276"/>
                    </a:cubicBezTo>
                    <a:cubicBezTo>
                      <a:pt x="154" y="3295"/>
                      <a:pt x="211" y="3305"/>
                      <a:pt x="257" y="3316"/>
                    </a:cubicBezTo>
                    <a:cubicBezTo>
                      <a:pt x="329" y="3368"/>
                      <a:pt x="419" y="3376"/>
                      <a:pt x="503" y="3395"/>
                    </a:cubicBezTo>
                    <a:cubicBezTo>
                      <a:pt x="583" y="3412"/>
                      <a:pt x="648" y="3423"/>
                      <a:pt x="729" y="3434"/>
                    </a:cubicBezTo>
                    <a:cubicBezTo>
                      <a:pt x="791" y="3459"/>
                      <a:pt x="951" y="3495"/>
                      <a:pt x="1015" y="3513"/>
                    </a:cubicBezTo>
                    <a:cubicBezTo>
                      <a:pt x="1175" y="3548"/>
                      <a:pt x="1499" y="3692"/>
                      <a:pt x="1654" y="3709"/>
                    </a:cubicBezTo>
                    <a:cubicBezTo>
                      <a:pt x="1683" y="3689"/>
                      <a:pt x="1820" y="3604"/>
                      <a:pt x="1851" y="3591"/>
                    </a:cubicBezTo>
                    <a:cubicBezTo>
                      <a:pt x="1910" y="3561"/>
                      <a:pt x="1997" y="3508"/>
                      <a:pt x="2077" y="3463"/>
                    </a:cubicBezTo>
                    <a:cubicBezTo>
                      <a:pt x="2092" y="3453"/>
                      <a:pt x="2348" y="3298"/>
                      <a:pt x="2362" y="3286"/>
                    </a:cubicBezTo>
                    <a:cubicBezTo>
                      <a:pt x="2526" y="3116"/>
                      <a:pt x="2540" y="3176"/>
                      <a:pt x="2717" y="2947"/>
                    </a:cubicBezTo>
                    <a:cubicBezTo>
                      <a:pt x="2827" y="2817"/>
                      <a:pt x="2910" y="2726"/>
                      <a:pt x="2979" y="2623"/>
                    </a:cubicBezTo>
                    <a:cubicBezTo>
                      <a:pt x="3047" y="2519"/>
                      <a:pt x="3079" y="2443"/>
                      <a:pt x="3127" y="2327"/>
                    </a:cubicBezTo>
                    <a:cubicBezTo>
                      <a:pt x="3218" y="2146"/>
                      <a:pt x="3227" y="2036"/>
                      <a:pt x="3267" y="1929"/>
                    </a:cubicBezTo>
                    <a:cubicBezTo>
                      <a:pt x="3307" y="1822"/>
                      <a:pt x="3414" y="1683"/>
                      <a:pt x="3365" y="1683"/>
                    </a:cubicBezTo>
                    <a:cubicBezTo>
                      <a:pt x="3342" y="1605"/>
                      <a:pt x="3087" y="1841"/>
                      <a:pt x="2972" y="1929"/>
                    </a:cubicBezTo>
                    <a:cubicBezTo>
                      <a:pt x="2857" y="2017"/>
                      <a:pt x="2732" y="2221"/>
                      <a:pt x="2677" y="2214"/>
                    </a:cubicBezTo>
                    <a:cubicBezTo>
                      <a:pt x="2572" y="2214"/>
                      <a:pt x="2659" y="2138"/>
                      <a:pt x="2642" y="1888"/>
                    </a:cubicBezTo>
                    <a:cubicBezTo>
                      <a:pt x="2634" y="1573"/>
                      <a:pt x="2671" y="1000"/>
                      <a:pt x="2661" y="744"/>
                    </a:cubicBezTo>
                    <a:cubicBezTo>
                      <a:pt x="2648" y="452"/>
                      <a:pt x="2666" y="234"/>
                      <a:pt x="2623" y="124"/>
                    </a:cubicBezTo>
                    <a:cubicBezTo>
                      <a:pt x="2580" y="14"/>
                      <a:pt x="2450" y="71"/>
                      <a:pt x="2401" y="82"/>
                    </a:cubicBezTo>
                    <a:cubicBezTo>
                      <a:pt x="2352" y="104"/>
                      <a:pt x="2361" y="182"/>
                      <a:pt x="2329" y="190"/>
                    </a:cubicBezTo>
                    <a:cubicBezTo>
                      <a:pt x="2283" y="221"/>
                      <a:pt x="2265" y="106"/>
                      <a:pt x="2206" y="97"/>
                    </a:cubicBezTo>
                    <a:cubicBezTo>
                      <a:pt x="2155" y="94"/>
                      <a:pt x="2035" y="95"/>
                      <a:pt x="1981" y="91"/>
                    </a:cubicBezTo>
                    <a:cubicBezTo>
                      <a:pt x="1953" y="94"/>
                      <a:pt x="1872" y="86"/>
                      <a:pt x="1840" y="103"/>
                    </a:cubicBezTo>
                    <a:cubicBezTo>
                      <a:pt x="1789" y="130"/>
                      <a:pt x="1829" y="151"/>
                      <a:pt x="1771" y="169"/>
                    </a:cubicBezTo>
                    <a:cubicBezTo>
                      <a:pt x="1744" y="166"/>
                      <a:pt x="1700" y="121"/>
                      <a:pt x="1672" y="106"/>
                    </a:cubicBezTo>
                    <a:cubicBezTo>
                      <a:pt x="1598" y="99"/>
                      <a:pt x="1364" y="98"/>
                      <a:pt x="1294" y="109"/>
                    </a:cubicBezTo>
                    <a:cubicBezTo>
                      <a:pt x="1244" y="116"/>
                      <a:pt x="1246" y="201"/>
                      <a:pt x="1216" y="202"/>
                    </a:cubicBezTo>
                    <a:cubicBezTo>
                      <a:pt x="1189" y="203"/>
                      <a:pt x="1186" y="142"/>
                      <a:pt x="1132" y="112"/>
                    </a:cubicBezTo>
                    <a:cubicBezTo>
                      <a:pt x="1085" y="91"/>
                      <a:pt x="806" y="109"/>
                      <a:pt x="757" y="97"/>
                    </a:cubicBezTo>
                    <a:cubicBezTo>
                      <a:pt x="652" y="106"/>
                      <a:pt x="744" y="130"/>
                      <a:pt x="664" y="184"/>
                    </a:cubicBezTo>
                    <a:cubicBezTo>
                      <a:pt x="648" y="194"/>
                      <a:pt x="598" y="124"/>
                      <a:pt x="598" y="124"/>
                    </a:cubicBezTo>
                    <a:cubicBezTo>
                      <a:pt x="596" y="124"/>
                      <a:pt x="532" y="113"/>
                      <a:pt x="520" y="103"/>
                    </a:cubicBezTo>
                    <a:cubicBezTo>
                      <a:pt x="460" y="82"/>
                      <a:pt x="529" y="101"/>
                      <a:pt x="415" y="60"/>
                    </a:cubicBezTo>
                    <a:cubicBezTo>
                      <a:pt x="377" y="46"/>
                      <a:pt x="359" y="29"/>
                      <a:pt x="331" y="0"/>
                    </a:cubicBezTo>
                    <a:close/>
                  </a:path>
                </a:pathLst>
              </a:custGeom>
              <a:solidFill>
                <a:srgbClr val="FF7979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8" name="Freeform 34"/>
              <p:cNvSpPr>
                <a:spLocks noChangeAspect="1"/>
              </p:cNvSpPr>
              <p:nvPr/>
            </p:nvSpPr>
            <p:spPr>
              <a:xfrm>
                <a:off x="3592" y="1036"/>
                <a:ext cx="30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8" y="42"/>
                    </a:lnTo>
                    <a:lnTo>
                      <a:pt x="45" y="63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9" name="Freeform 35"/>
              <p:cNvSpPr>
                <a:spLocks noChangeAspect="1"/>
              </p:cNvSpPr>
              <p:nvPr/>
            </p:nvSpPr>
            <p:spPr>
              <a:xfrm>
                <a:off x="3757" y="1036"/>
                <a:ext cx="31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5" y="54"/>
                    </a:lnTo>
                    <a:lnTo>
                      <a:pt x="54" y="75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0" name="Freeform 36"/>
              <p:cNvSpPr>
                <a:spLocks noChangeAspect="1"/>
              </p:cNvSpPr>
              <p:nvPr/>
            </p:nvSpPr>
            <p:spPr>
              <a:xfrm>
                <a:off x="3925" y="1036"/>
                <a:ext cx="30" cy="717"/>
              </a:xfrm>
              <a:custGeom>
                <a:avLst/>
                <a:gdLst>
                  <a:gd name="txL" fmla="*/ 0 w 100"/>
                  <a:gd name="txT" fmla="*/ 0 h 2389"/>
                  <a:gd name="txR" fmla="*/ 100 w 100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0" h="2389">
                    <a:moveTo>
                      <a:pt x="7" y="36"/>
                    </a:moveTo>
                    <a:lnTo>
                      <a:pt x="0" y="2389"/>
                    </a:lnTo>
                    <a:lnTo>
                      <a:pt x="100" y="2379"/>
                    </a:lnTo>
                    <a:lnTo>
                      <a:pt x="94" y="0"/>
                    </a:lnTo>
                    <a:lnTo>
                      <a:pt x="73" y="27"/>
                    </a:lnTo>
                    <a:lnTo>
                      <a:pt x="40" y="45"/>
                    </a:lnTo>
                    <a:lnTo>
                      <a:pt x="7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" name="Freeform 37"/>
              <p:cNvSpPr>
                <a:spLocks noChangeAspect="1"/>
              </p:cNvSpPr>
              <p:nvPr/>
            </p:nvSpPr>
            <p:spPr>
              <a:xfrm>
                <a:off x="4089" y="1036"/>
                <a:ext cx="31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2" y="54"/>
                    </a:lnTo>
                    <a:lnTo>
                      <a:pt x="36" y="72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" name="Freeform 38"/>
              <p:cNvSpPr>
                <a:spLocks noChangeAspect="1"/>
              </p:cNvSpPr>
              <p:nvPr/>
            </p:nvSpPr>
            <p:spPr>
              <a:xfrm>
                <a:off x="3546" y="1024"/>
                <a:ext cx="48" cy="745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159" y="72"/>
                    </a:moveTo>
                    <a:lnTo>
                      <a:pt x="129" y="36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59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3" name="Freeform 39"/>
              <p:cNvSpPr>
                <a:spLocks noChangeAspect="1"/>
              </p:cNvSpPr>
              <p:nvPr/>
            </p:nvSpPr>
            <p:spPr>
              <a:xfrm>
                <a:off x="3617" y="1028"/>
                <a:ext cx="49" cy="746"/>
              </a:xfrm>
              <a:custGeom>
                <a:avLst/>
                <a:gdLst>
                  <a:gd name="txL" fmla="*/ 0 w 162"/>
                  <a:gd name="txT" fmla="*/ 0 h 2485"/>
                  <a:gd name="txR" fmla="*/ 162 w 162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2" h="2485">
                    <a:moveTo>
                      <a:pt x="14" y="82"/>
                    </a:moveTo>
                    <a:lnTo>
                      <a:pt x="0" y="39"/>
                    </a:lnTo>
                    <a:lnTo>
                      <a:pt x="12" y="15"/>
                    </a:lnTo>
                    <a:lnTo>
                      <a:pt x="51" y="0"/>
                    </a:lnTo>
                    <a:lnTo>
                      <a:pt x="162" y="0"/>
                    </a:lnTo>
                    <a:lnTo>
                      <a:pt x="141" y="2447"/>
                    </a:lnTo>
                    <a:lnTo>
                      <a:pt x="6" y="2485"/>
                    </a:lnTo>
                    <a:lnTo>
                      <a:pt x="14" y="8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" name="Freeform 40"/>
              <p:cNvSpPr>
                <a:spLocks noChangeAspect="1"/>
              </p:cNvSpPr>
              <p:nvPr/>
            </p:nvSpPr>
            <p:spPr>
              <a:xfrm>
                <a:off x="3713" y="1028"/>
                <a:ext cx="51" cy="746"/>
              </a:xfrm>
              <a:custGeom>
                <a:avLst/>
                <a:gdLst>
                  <a:gd name="txL" fmla="*/ 0 w 168"/>
                  <a:gd name="txT" fmla="*/ 0 h 2485"/>
                  <a:gd name="txR" fmla="*/ 168 w 168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8" h="2485">
                    <a:moveTo>
                      <a:pt x="168" y="81"/>
                    </a:moveTo>
                    <a:lnTo>
                      <a:pt x="129" y="36"/>
                    </a:lnTo>
                    <a:lnTo>
                      <a:pt x="96" y="12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68" y="8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5" name="Freeform 41"/>
              <p:cNvSpPr>
                <a:spLocks noChangeAspect="1"/>
              </p:cNvSpPr>
              <p:nvPr/>
            </p:nvSpPr>
            <p:spPr>
              <a:xfrm>
                <a:off x="3783" y="1028"/>
                <a:ext cx="48" cy="746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0" y="72"/>
                    </a:moveTo>
                    <a:lnTo>
                      <a:pt x="15" y="27"/>
                    </a:lnTo>
                    <a:lnTo>
                      <a:pt x="54" y="9"/>
                    </a:lnTo>
                    <a:lnTo>
                      <a:pt x="159" y="0"/>
                    </a:lnTo>
                    <a:lnTo>
                      <a:pt x="138" y="2447"/>
                    </a:lnTo>
                    <a:lnTo>
                      <a:pt x="3" y="2485"/>
                    </a:lnTo>
                    <a:lnTo>
                      <a:pt x="0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" name="Freeform 42"/>
              <p:cNvSpPr>
                <a:spLocks noChangeAspect="1"/>
              </p:cNvSpPr>
              <p:nvPr/>
            </p:nvSpPr>
            <p:spPr>
              <a:xfrm>
                <a:off x="3882" y="1028"/>
                <a:ext cx="47" cy="746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159" y="69"/>
                    </a:moveTo>
                    <a:lnTo>
                      <a:pt x="126" y="39"/>
                    </a:lnTo>
                    <a:lnTo>
                      <a:pt x="84" y="15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59" y="6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7" name="Freeform 43"/>
              <p:cNvSpPr>
                <a:spLocks noChangeAspect="1"/>
              </p:cNvSpPr>
              <p:nvPr/>
            </p:nvSpPr>
            <p:spPr>
              <a:xfrm>
                <a:off x="3951" y="1027"/>
                <a:ext cx="48" cy="747"/>
              </a:xfrm>
              <a:custGeom>
                <a:avLst/>
                <a:gdLst>
                  <a:gd name="txL" fmla="*/ 0 w 162"/>
                  <a:gd name="txT" fmla="*/ 0 h 2488"/>
                  <a:gd name="txR" fmla="*/ 162 w 162"/>
                  <a:gd name="txB" fmla="*/ 2488 h 248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2" h="2488">
                    <a:moveTo>
                      <a:pt x="0" y="54"/>
                    </a:moveTo>
                    <a:lnTo>
                      <a:pt x="27" y="15"/>
                    </a:lnTo>
                    <a:lnTo>
                      <a:pt x="66" y="0"/>
                    </a:lnTo>
                    <a:lnTo>
                      <a:pt x="162" y="3"/>
                    </a:lnTo>
                    <a:lnTo>
                      <a:pt x="141" y="2450"/>
                    </a:lnTo>
                    <a:lnTo>
                      <a:pt x="6" y="2488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" name="Freeform 44"/>
              <p:cNvSpPr>
                <a:spLocks noChangeAspect="1"/>
              </p:cNvSpPr>
              <p:nvPr/>
            </p:nvSpPr>
            <p:spPr>
              <a:xfrm>
                <a:off x="4045" y="1028"/>
                <a:ext cx="47" cy="746"/>
              </a:xfrm>
              <a:custGeom>
                <a:avLst/>
                <a:gdLst>
                  <a:gd name="txL" fmla="*/ 0 w 156"/>
                  <a:gd name="txT" fmla="*/ 0 h 2485"/>
                  <a:gd name="txR" fmla="*/ 156 w 156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6" h="2485">
                    <a:moveTo>
                      <a:pt x="148" y="82"/>
                    </a:moveTo>
                    <a:lnTo>
                      <a:pt x="126" y="49"/>
                    </a:lnTo>
                    <a:lnTo>
                      <a:pt x="87" y="6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48" y="8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" name="Freeform 45"/>
              <p:cNvSpPr>
                <a:spLocks noChangeAspect="1"/>
              </p:cNvSpPr>
              <p:nvPr/>
            </p:nvSpPr>
            <p:spPr>
              <a:xfrm>
                <a:off x="4113" y="1016"/>
                <a:ext cx="44" cy="758"/>
              </a:xfrm>
              <a:custGeom>
                <a:avLst/>
                <a:gdLst>
                  <a:gd name="txL" fmla="*/ 0 w 147"/>
                  <a:gd name="txT" fmla="*/ 0 h 2524"/>
                  <a:gd name="txR" fmla="*/ 147 w 147"/>
                  <a:gd name="txB" fmla="*/ 2524 h 252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47" h="2524">
                    <a:moveTo>
                      <a:pt x="12" y="66"/>
                    </a:moveTo>
                    <a:lnTo>
                      <a:pt x="42" y="27"/>
                    </a:lnTo>
                    <a:lnTo>
                      <a:pt x="132" y="0"/>
                    </a:lnTo>
                    <a:lnTo>
                      <a:pt x="147" y="2486"/>
                    </a:lnTo>
                    <a:lnTo>
                      <a:pt x="12" y="2524"/>
                    </a:lnTo>
                    <a:lnTo>
                      <a:pt x="0" y="105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0" name="Freeform 46"/>
              <p:cNvSpPr>
                <a:spLocks noChangeAspect="1"/>
              </p:cNvSpPr>
              <p:nvPr/>
            </p:nvSpPr>
            <p:spPr>
              <a:xfrm>
                <a:off x="3407" y="1479"/>
                <a:ext cx="1024" cy="631"/>
              </a:xfrm>
              <a:custGeom>
                <a:avLst/>
                <a:gdLst>
                  <a:gd name="txL" fmla="*/ 0 w 3414"/>
                  <a:gd name="txT" fmla="*/ 0 h 2104"/>
                  <a:gd name="txR" fmla="*/ 3414 w 3414"/>
                  <a:gd name="txB" fmla="*/ 2104 h 210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2104">
                    <a:moveTo>
                      <a:pt x="637" y="862"/>
                    </a:moveTo>
                    <a:cubicBezTo>
                      <a:pt x="577" y="919"/>
                      <a:pt x="462" y="875"/>
                      <a:pt x="433" y="1085"/>
                    </a:cubicBezTo>
                    <a:cubicBezTo>
                      <a:pt x="413" y="1175"/>
                      <a:pt x="377" y="1246"/>
                      <a:pt x="294" y="1342"/>
                    </a:cubicBezTo>
                    <a:cubicBezTo>
                      <a:pt x="247" y="1411"/>
                      <a:pt x="176" y="1459"/>
                      <a:pt x="154" y="1496"/>
                    </a:cubicBezTo>
                    <a:cubicBezTo>
                      <a:pt x="113" y="1545"/>
                      <a:pt x="17" y="1609"/>
                      <a:pt x="5" y="1638"/>
                    </a:cubicBezTo>
                    <a:cubicBezTo>
                      <a:pt x="0" y="1670"/>
                      <a:pt x="68" y="1655"/>
                      <a:pt x="110" y="1671"/>
                    </a:cubicBezTo>
                    <a:cubicBezTo>
                      <a:pt x="154" y="1690"/>
                      <a:pt x="211" y="1700"/>
                      <a:pt x="257" y="1711"/>
                    </a:cubicBezTo>
                    <a:cubicBezTo>
                      <a:pt x="329" y="1763"/>
                      <a:pt x="419" y="1771"/>
                      <a:pt x="503" y="1790"/>
                    </a:cubicBezTo>
                    <a:cubicBezTo>
                      <a:pt x="583" y="1807"/>
                      <a:pt x="648" y="1818"/>
                      <a:pt x="729" y="1829"/>
                    </a:cubicBezTo>
                    <a:cubicBezTo>
                      <a:pt x="791" y="1854"/>
                      <a:pt x="951" y="1890"/>
                      <a:pt x="1015" y="1908"/>
                    </a:cubicBezTo>
                    <a:cubicBezTo>
                      <a:pt x="1175" y="1943"/>
                      <a:pt x="1499" y="2087"/>
                      <a:pt x="1654" y="2104"/>
                    </a:cubicBezTo>
                    <a:cubicBezTo>
                      <a:pt x="1683" y="2084"/>
                      <a:pt x="1820" y="1999"/>
                      <a:pt x="1851" y="1986"/>
                    </a:cubicBezTo>
                    <a:cubicBezTo>
                      <a:pt x="1910" y="1956"/>
                      <a:pt x="1997" y="1903"/>
                      <a:pt x="2077" y="1858"/>
                    </a:cubicBezTo>
                    <a:cubicBezTo>
                      <a:pt x="2092" y="1848"/>
                      <a:pt x="2348" y="1693"/>
                      <a:pt x="2362" y="1681"/>
                    </a:cubicBezTo>
                    <a:cubicBezTo>
                      <a:pt x="2526" y="1511"/>
                      <a:pt x="2540" y="1571"/>
                      <a:pt x="2717" y="1342"/>
                    </a:cubicBezTo>
                    <a:cubicBezTo>
                      <a:pt x="2827" y="1212"/>
                      <a:pt x="2910" y="1121"/>
                      <a:pt x="2979" y="1018"/>
                    </a:cubicBezTo>
                    <a:cubicBezTo>
                      <a:pt x="3047" y="914"/>
                      <a:pt x="3079" y="838"/>
                      <a:pt x="3127" y="722"/>
                    </a:cubicBezTo>
                    <a:cubicBezTo>
                      <a:pt x="3218" y="541"/>
                      <a:pt x="3227" y="431"/>
                      <a:pt x="3267" y="324"/>
                    </a:cubicBezTo>
                    <a:cubicBezTo>
                      <a:pt x="3307" y="217"/>
                      <a:pt x="3414" y="78"/>
                      <a:pt x="3365" y="78"/>
                    </a:cubicBezTo>
                    <a:cubicBezTo>
                      <a:pt x="3342" y="0"/>
                      <a:pt x="3087" y="236"/>
                      <a:pt x="2972" y="324"/>
                    </a:cubicBezTo>
                    <a:cubicBezTo>
                      <a:pt x="2857" y="412"/>
                      <a:pt x="2745" y="566"/>
                      <a:pt x="2677" y="609"/>
                    </a:cubicBezTo>
                    <a:cubicBezTo>
                      <a:pt x="2600" y="642"/>
                      <a:pt x="2611" y="590"/>
                      <a:pt x="2563" y="580"/>
                    </a:cubicBezTo>
                    <a:cubicBezTo>
                      <a:pt x="2533" y="576"/>
                      <a:pt x="2526" y="588"/>
                      <a:pt x="2497" y="583"/>
                    </a:cubicBezTo>
                    <a:cubicBezTo>
                      <a:pt x="2468" y="578"/>
                      <a:pt x="2422" y="540"/>
                      <a:pt x="2389" y="550"/>
                    </a:cubicBezTo>
                    <a:cubicBezTo>
                      <a:pt x="2341" y="556"/>
                      <a:pt x="2332" y="668"/>
                      <a:pt x="2296" y="646"/>
                    </a:cubicBezTo>
                    <a:cubicBezTo>
                      <a:pt x="2260" y="624"/>
                      <a:pt x="2201" y="440"/>
                      <a:pt x="2170" y="415"/>
                    </a:cubicBezTo>
                    <a:cubicBezTo>
                      <a:pt x="2139" y="390"/>
                      <a:pt x="2131" y="463"/>
                      <a:pt x="2110" y="496"/>
                    </a:cubicBezTo>
                    <a:cubicBezTo>
                      <a:pt x="2089" y="529"/>
                      <a:pt x="2072" y="605"/>
                      <a:pt x="2044" y="610"/>
                    </a:cubicBezTo>
                    <a:cubicBezTo>
                      <a:pt x="2016" y="615"/>
                      <a:pt x="1965" y="540"/>
                      <a:pt x="1939" y="526"/>
                    </a:cubicBezTo>
                    <a:cubicBezTo>
                      <a:pt x="1913" y="512"/>
                      <a:pt x="1903" y="494"/>
                      <a:pt x="1885" y="526"/>
                    </a:cubicBezTo>
                    <a:cubicBezTo>
                      <a:pt x="1867" y="558"/>
                      <a:pt x="1870" y="711"/>
                      <a:pt x="1828" y="718"/>
                    </a:cubicBezTo>
                    <a:cubicBezTo>
                      <a:pt x="1786" y="725"/>
                      <a:pt x="1680" y="594"/>
                      <a:pt x="1633" y="568"/>
                    </a:cubicBezTo>
                    <a:cubicBezTo>
                      <a:pt x="1586" y="542"/>
                      <a:pt x="1570" y="519"/>
                      <a:pt x="1543" y="559"/>
                    </a:cubicBezTo>
                    <a:cubicBezTo>
                      <a:pt x="1516" y="599"/>
                      <a:pt x="1513" y="809"/>
                      <a:pt x="1471" y="811"/>
                    </a:cubicBezTo>
                    <a:cubicBezTo>
                      <a:pt x="1429" y="813"/>
                      <a:pt x="1345" y="582"/>
                      <a:pt x="1291" y="571"/>
                    </a:cubicBezTo>
                    <a:cubicBezTo>
                      <a:pt x="1237" y="560"/>
                      <a:pt x="1192" y="726"/>
                      <a:pt x="1147" y="742"/>
                    </a:cubicBezTo>
                    <a:cubicBezTo>
                      <a:pt x="1102" y="758"/>
                      <a:pt x="1063" y="674"/>
                      <a:pt x="1018" y="667"/>
                    </a:cubicBezTo>
                    <a:cubicBezTo>
                      <a:pt x="973" y="660"/>
                      <a:pt x="917" y="677"/>
                      <a:pt x="874" y="697"/>
                    </a:cubicBezTo>
                    <a:cubicBezTo>
                      <a:pt x="831" y="717"/>
                      <a:pt x="796" y="762"/>
                      <a:pt x="757" y="790"/>
                    </a:cubicBezTo>
                    <a:cubicBezTo>
                      <a:pt x="718" y="818"/>
                      <a:pt x="661" y="865"/>
                      <a:pt x="637" y="862"/>
                    </a:cubicBezTo>
                    <a:close/>
                  </a:path>
                </a:pathLst>
              </a:custGeom>
              <a:solidFill>
                <a:srgbClr val="FF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" name="Freeform 47"/>
              <p:cNvSpPr>
                <a:spLocks noChangeAspect="1"/>
              </p:cNvSpPr>
              <p:nvPr/>
            </p:nvSpPr>
            <p:spPr>
              <a:xfrm>
                <a:off x="3406" y="997"/>
                <a:ext cx="1024" cy="1113"/>
              </a:xfrm>
              <a:custGeom>
                <a:avLst/>
                <a:gdLst>
                  <a:gd name="txL" fmla="*/ 0 w 3414"/>
                  <a:gd name="txT" fmla="*/ 0 h 3709"/>
                  <a:gd name="txR" fmla="*/ 3414 w 3414"/>
                  <a:gd name="txB" fmla="*/ 3709 h 37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3709">
                    <a:moveTo>
                      <a:pt x="331" y="0"/>
                    </a:moveTo>
                    <a:cubicBezTo>
                      <a:pt x="352" y="385"/>
                      <a:pt x="341" y="229"/>
                      <a:pt x="359" y="468"/>
                    </a:cubicBezTo>
                    <a:cubicBezTo>
                      <a:pt x="369" y="831"/>
                      <a:pt x="346" y="1205"/>
                      <a:pt x="406" y="1565"/>
                    </a:cubicBezTo>
                    <a:cubicBezTo>
                      <a:pt x="411" y="1759"/>
                      <a:pt x="425" y="1906"/>
                      <a:pt x="443" y="2089"/>
                    </a:cubicBezTo>
                    <a:cubicBezTo>
                      <a:pt x="462" y="2691"/>
                      <a:pt x="462" y="2480"/>
                      <a:pt x="433" y="2690"/>
                    </a:cubicBezTo>
                    <a:cubicBezTo>
                      <a:pt x="413" y="2780"/>
                      <a:pt x="377" y="2851"/>
                      <a:pt x="294" y="2947"/>
                    </a:cubicBezTo>
                    <a:cubicBezTo>
                      <a:pt x="247" y="3016"/>
                      <a:pt x="176" y="3064"/>
                      <a:pt x="154" y="3101"/>
                    </a:cubicBezTo>
                    <a:cubicBezTo>
                      <a:pt x="113" y="3150"/>
                      <a:pt x="17" y="3214"/>
                      <a:pt x="5" y="3243"/>
                    </a:cubicBezTo>
                    <a:cubicBezTo>
                      <a:pt x="0" y="3275"/>
                      <a:pt x="68" y="3260"/>
                      <a:pt x="110" y="3276"/>
                    </a:cubicBezTo>
                    <a:cubicBezTo>
                      <a:pt x="154" y="3295"/>
                      <a:pt x="211" y="3305"/>
                      <a:pt x="257" y="3316"/>
                    </a:cubicBezTo>
                    <a:cubicBezTo>
                      <a:pt x="329" y="3368"/>
                      <a:pt x="419" y="3376"/>
                      <a:pt x="503" y="3395"/>
                    </a:cubicBezTo>
                    <a:cubicBezTo>
                      <a:pt x="583" y="3412"/>
                      <a:pt x="648" y="3423"/>
                      <a:pt x="729" y="3434"/>
                    </a:cubicBezTo>
                    <a:cubicBezTo>
                      <a:pt x="791" y="3459"/>
                      <a:pt x="951" y="3495"/>
                      <a:pt x="1015" y="3513"/>
                    </a:cubicBezTo>
                    <a:cubicBezTo>
                      <a:pt x="1175" y="3548"/>
                      <a:pt x="1499" y="3692"/>
                      <a:pt x="1654" y="3709"/>
                    </a:cubicBezTo>
                    <a:cubicBezTo>
                      <a:pt x="1683" y="3689"/>
                      <a:pt x="1820" y="3604"/>
                      <a:pt x="1851" y="3591"/>
                    </a:cubicBezTo>
                    <a:cubicBezTo>
                      <a:pt x="1910" y="3561"/>
                      <a:pt x="1997" y="3508"/>
                      <a:pt x="2077" y="3463"/>
                    </a:cubicBezTo>
                    <a:cubicBezTo>
                      <a:pt x="2092" y="3453"/>
                      <a:pt x="2348" y="3298"/>
                      <a:pt x="2362" y="3286"/>
                    </a:cubicBezTo>
                    <a:cubicBezTo>
                      <a:pt x="2526" y="3116"/>
                      <a:pt x="2540" y="3176"/>
                      <a:pt x="2717" y="2947"/>
                    </a:cubicBezTo>
                    <a:cubicBezTo>
                      <a:pt x="2827" y="2817"/>
                      <a:pt x="2910" y="2726"/>
                      <a:pt x="2979" y="2623"/>
                    </a:cubicBezTo>
                    <a:cubicBezTo>
                      <a:pt x="3047" y="2519"/>
                      <a:pt x="3079" y="2443"/>
                      <a:pt x="3127" y="2327"/>
                    </a:cubicBezTo>
                    <a:cubicBezTo>
                      <a:pt x="3218" y="2146"/>
                      <a:pt x="3227" y="2036"/>
                      <a:pt x="3267" y="1929"/>
                    </a:cubicBezTo>
                    <a:cubicBezTo>
                      <a:pt x="3307" y="1822"/>
                      <a:pt x="3414" y="1683"/>
                      <a:pt x="3365" y="1683"/>
                    </a:cubicBezTo>
                    <a:cubicBezTo>
                      <a:pt x="3342" y="1605"/>
                      <a:pt x="3087" y="1841"/>
                      <a:pt x="2972" y="1929"/>
                    </a:cubicBezTo>
                    <a:cubicBezTo>
                      <a:pt x="2857" y="2017"/>
                      <a:pt x="2732" y="2221"/>
                      <a:pt x="2677" y="2214"/>
                    </a:cubicBezTo>
                    <a:cubicBezTo>
                      <a:pt x="2572" y="2214"/>
                      <a:pt x="2659" y="2138"/>
                      <a:pt x="2642" y="1888"/>
                    </a:cubicBezTo>
                    <a:cubicBezTo>
                      <a:pt x="2634" y="1573"/>
                      <a:pt x="2671" y="1000"/>
                      <a:pt x="2661" y="744"/>
                    </a:cubicBezTo>
                    <a:cubicBezTo>
                      <a:pt x="2648" y="452"/>
                      <a:pt x="2666" y="234"/>
                      <a:pt x="2623" y="124"/>
                    </a:cubicBezTo>
                    <a:cubicBezTo>
                      <a:pt x="2580" y="14"/>
                      <a:pt x="2450" y="71"/>
                      <a:pt x="2401" y="82"/>
                    </a:cubicBezTo>
                    <a:cubicBezTo>
                      <a:pt x="2352" y="104"/>
                      <a:pt x="2361" y="182"/>
                      <a:pt x="2329" y="190"/>
                    </a:cubicBezTo>
                    <a:cubicBezTo>
                      <a:pt x="2283" y="221"/>
                      <a:pt x="2265" y="106"/>
                      <a:pt x="2206" y="97"/>
                    </a:cubicBezTo>
                    <a:cubicBezTo>
                      <a:pt x="2155" y="94"/>
                      <a:pt x="2035" y="95"/>
                      <a:pt x="1981" y="91"/>
                    </a:cubicBezTo>
                    <a:cubicBezTo>
                      <a:pt x="1953" y="94"/>
                      <a:pt x="1872" y="86"/>
                      <a:pt x="1840" y="103"/>
                    </a:cubicBezTo>
                    <a:cubicBezTo>
                      <a:pt x="1789" y="130"/>
                      <a:pt x="1829" y="151"/>
                      <a:pt x="1771" y="169"/>
                    </a:cubicBezTo>
                    <a:cubicBezTo>
                      <a:pt x="1744" y="166"/>
                      <a:pt x="1700" y="121"/>
                      <a:pt x="1672" y="106"/>
                    </a:cubicBezTo>
                    <a:cubicBezTo>
                      <a:pt x="1598" y="99"/>
                      <a:pt x="1364" y="98"/>
                      <a:pt x="1294" y="109"/>
                    </a:cubicBezTo>
                    <a:cubicBezTo>
                      <a:pt x="1244" y="116"/>
                      <a:pt x="1246" y="201"/>
                      <a:pt x="1216" y="202"/>
                    </a:cubicBezTo>
                    <a:cubicBezTo>
                      <a:pt x="1189" y="203"/>
                      <a:pt x="1186" y="142"/>
                      <a:pt x="1132" y="112"/>
                    </a:cubicBezTo>
                    <a:cubicBezTo>
                      <a:pt x="1085" y="91"/>
                      <a:pt x="806" y="109"/>
                      <a:pt x="757" y="97"/>
                    </a:cubicBezTo>
                    <a:cubicBezTo>
                      <a:pt x="652" y="106"/>
                      <a:pt x="744" y="130"/>
                      <a:pt x="664" y="184"/>
                    </a:cubicBezTo>
                    <a:cubicBezTo>
                      <a:pt x="648" y="194"/>
                      <a:pt x="598" y="124"/>
                      <a:pt x="598" y="124"/>
                    </a:cubicBezTo>
                    <a:cubicBezTo>
                      <a:pt x="596" y="124"/>
                      <a:pt x="532" y="113"/>
                      <a:pt x="520" y="103"/>
                    </a:cubicBezTo>
                    <a:cubicBezTo>
                      <a:pt x="460" y="82"/>
                      <a:pt x="529" y="101"/>
                      <a:pt x="415" y="60"/>
                    </a:cubicBezTo>
                    <a:cubicBezTo>
                      <a:pt x="377" y="46"/>
                      <a:pt x="359" y="29"/>
                      <a:pt x="331" y="0"/>
                    </a:cubicBezTo>
                    <a:close/>
                  </a:path>
                </a:pathLst>
              </a:custGeom>
              <a:noFill/>
              <a:ln w="1270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" name="Freeform 48"/>
              <p:cNvSpPr>
                <a:spLocks noChangeAspect="1"/>
              </p:cNvSpPr>
              <p:nvPr/>
            </p:nvSpPr>
            <p:spPr>
              <a:xfrm>
                <a:off x="3772" y="1602"/>
                <a:ext cx="15" cy="18"/>
              </a:xfrm>
              <a:custGeom>
                <a:avLst/>
                <a:gdLst>
                  <a:gd name="txL" fmla="*/ 0 w 49"/>
                  <a:gd name="txT" fmla="*/ 0 h 62"/>
                  <a:gd name="txR" fmla="*/ 49 w 49"/>
                  <a:gd name="txB" fmla="*/ 62 h 6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9" h="62">
                    <a:moveTo>
                      <a:pt x="49" y="52"/>
                    </a:moveTo>
                    <a:cubicBezTo>
                      <a:pt x="46" y="42"/>
                      <a:pt x="47" y="29"/>
                      <a:pt x="39" y="21"/>
                    </a:cubicBezTo>
                    <a:cubicBezTo>
                      <a:pt x="31" y="13"/>
                      <a:pt x="13" y="0"/>
                      <a:pt x="8" y="10"/>
                    </a:cubicBezTo>
                    <a:cubicBezTo>
                      <a:pt x="0" y="26"/>
                      <a:pt x="15" y="45"/>
                      <a:pt x="18" y="62"/>
                    </a:cubicBezTo>
                    <a:cubicBezTo>
                      <a:pt x="28" y="59"/>
                      <a:pt x="49" y="52"/>
                      <a:pt x="49" y="52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3" name="Freeform 49"/>
              <p:cNvSpPr>
                <a:spLocks noChangeAspect="1"/>
              </p:cNvSpPr>
              <p:nvPr/>
            </p:nvSpPr>
            <p:spPr>
              <a:xfrm>
                <a:off x="3933" y="1564"/>
                <a:ext cx="22" cy="63"/>
              </a:xfrm>
              <a:custGeom>
                <a:avLst/>
                <a:gdLst>
                  <a:gd name="txL" fmla="*/ 0 w 71"/>
                  <a:gd name="txT" fmla="*/ 0 h 209"/>
                  <a:gd name="txR" fmla="*/ 71 w 71"/>
                  <a:gd name="txB" fmla="*/ 209 h 2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1" h="209">
                    <a:moveTo>
                      <a:pt x="60" y="178"/>
                    </a:moveTo>
                    <a:cubicBezTo>
                      <a:pt x="57" y="130"/>
                      <a:pt x="62" y="80"/>
                      <a:pt x="50" y="33"/>
                    </a:cubicBezTo>
                    <a:cubicBezTo>
                      <a:pt x="47" y="21"/>
                      <a:pt x="21" y="0"/>
                      <a:pt x="19" y="12"/>
                    </a:cubicBezTo>
                    <a:cubicBezTo>
                      <a:pt x="9" y="75"/>
                      <a:pt x="0" y="186"/>
                      <a:pt x="71" y="209"/>
                    </a:cubicBezTo>
                    <a:cubicBezTo>
                      <a:pt x="67" y="199"/>
                      <a:pt x="60" y="178"/>
                      <a:pt x="60" y="178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4" name="Freeform 50"/>
              <p:cNvSpPr>
                <a:spLocks noChangeAspect="1"/>
              </p:cNvSpPr>
              <p:nvPr/>
            </p:nvSpPr>
            <p:spPr>
              <a:xfrm>
                <a:off x="3595" y="1486"/>
                <a:ext cx="26" cy="41"/>
              </a:xfrm>
              <a:custGeom>
                <a:avLst/>
                <a:gdLst>
                  <a:gd name="txL" fmla="*/ 0 w 65"/>
                  <a:gd name="txT" fmla="*/ 0 h 95"/>
                  <a:gd name="txR" fmla="*/ 65 w 65"/>
                  <a:gd name="txB" fmla="*/ 95 h 9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65" h="95">
                    <a:moveTo>
                      <a:pt x="53" y="33"/>
                    </a:moveTo>
                    <a:cubicBezTo>
                      <a:pt x="43" y="29"/>
                      <a:pt x="32" y="17"/>
                      <a:pt x="22" y="22"/>
                    </a:cubicBezTo>
                    <a:cubicBezTo>
                      <a:pt x="0" y="33"/>
                      <a:pt x="20" y="87"/>
                      <a:pt x="22" y="95"/>
                    </a:cubicBezTo>
                    <a:cubicBezTo>
                      <a:pt x="32" y="92"/>
                      <a:pt x="50" y="95"/>
                      <a:pt x="53" y="85"/>
                    </a:cubicBezTo>
                    <a:cubicBezTo>
                      <a:pt x="65" y="42"/>
                      <a:pt x="23" y="0"/>
                      <a:pt x="53" y="33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5" name="Freeform 51"/>
              <p:cNvSpPr>
                <a:spLocks noChangeAspect="1"/>
              </p:cNvSpPr>
              <p:nvPr/>
            </p:nvSpPr>
            <p:spPr>
              <a:xfrm>
                <a:off x="3740" y="1497"/>
                <a:ext cx="54" cy="151"/>
              </a:xfrm>
              <a:custGeom>
                <a:avLst/>
                <a:gdLst>
                  <a:gd name="txL" fmla="*/ 0 w 169"/>
                  <a:gd name="txT" fmla="*/ 0 h 351"/>
                  <a:gd name="txR" fmla="*/ 169 w 169"/>
                  <a:gd name="txB" fmla="*/ 351 h 351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9" h="351">
                    <a:moveTo>
                      <a:pt x="126" y="331"/>
                    </a:moveTo>
                    <a:cubicBezTo>
                      <a:pt x="0" y="297"/>
                      <a:pt x="82" y="99"/>
                      <a:pt x="85" y="0"/>
                    </a:cubicBezTo>
                    <a:cubicBezTo>
                      <a:pt x="137" y="17"/>
                      <a:pt x="113" y="0"/>
                      <a:pt x="137" y="72"/>
                    </a:cubicBezTo>
                    <a:cubicBezTo>
                      <a:pt x="140" y="82"/>
                      <a:pt x="147" y="103"/>
                      <a:pt x="147" y="103"/>
                    </a:cubicBezTo>
                    <a:cubicBezTo>
                      <a:pt x="152" y="165"/>
                      <a:pt x="169" y="280"/>
                      <a:pt x="147" y="341"/>
                    </a:cubicBezTo>
                    <a:cubicBezTo>
                      <a:pt x="143" y="351"/>
                      <a:pt x="126" y="336"/>
                      <a:pt x="116" y="331"/>
                    </a:cubicBezTo>
                    <a:cubicBezTo>
                      <a:pt x="113" y="330"/>
                      <a:pt x="123" y="331"/>
                      <a:pt x="126" y="331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6" name="Freeform 52"/>
              <p:cNvSpPr>
                <a:spLocks noChangeAspect="1"/>
              </p:cNvSpPr>
              <p:nvPr/>
            </p:nvSpPr>
            <p:spPr>
              <a:xfrm>
                <a:off x="3931" y="1332"/>
                <a:ext cx="40" cy="372"/>
              </a:xfrm>
              <a:custGeom>
                <a:avLst/>
                <a:gdLst>
                  <a:gd name="txL" fmla="*/ 0 w 135"/>
                  <a:gd name="txT" fmla="*/ 0 h 1146"/>
                  <a:gd name="txR" fmla="*/ 135 w 135"/>
                  <a:gd name="txB" fmla="*/ 1146 h 1146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35" h="1146">
                    <a:moveTo>
                      <a:pt x="4" y="916"/>
                    </a:moveTo>
                    <a:cubicBezTo>
                      <a:pt x="25" y="37"/>
                      <a:pt x="10" y="1146"/>
                      <a:pt x="10" y="250"/>
                    </a:cubicBezTo>
                    <a:cubicBezTo>
                      <a:pt x="9" y="120"/>
                      <a:pt x="0" y="152"/>
                      <a:pt x="4" y="115"/>
                    </a:cubicBezTo>
                    <a:cubicBezTo>
                      <a:pt x="8" y="78"/>
                      <a:pt x="23" y="0"/>
                      <a:pt x="32" y="30"/>
                    </a:cubicBezTo>
                    <a:cubicBezTo>
                      <a:pt x="54" y="121"/>
                      <a:pt x="49" y="196"/>
                      <a:pt x="56" y="298"/>
                    </a:cubicBezTo>
                    <a:cubicBezTo>
                      <a:pt x="59" y="347"/>
                      <a:pt x="71" y="369"/>
                      <a:pt x="104" y="384"/>
                    </a:cubicBezTo>
                    <a:cubicBezTo>
                      <a:pt x="109" y="394"/>
                      <a:pt x="115" y="405"/>
                      <a:pt x="119" y="416"/>
                    </a:cubicBezTo>
                    <a:cubicBezTo>
                      <a:pt x="126" y="437"/>
                      <a:pt x="135" y="480"/>
                      <a:pt x="135" y="480"/>
                    </a:cubicBezTo>
                    <a:cubicBezTo>
                      <a:pt x="127" y="516"/>
                      <a:pt x="112" y="542"/>
                      <a:pt x="104" y="577"/>
                    </a:cubicBezTo>
                    <a:cubicBezTo>
                      <a:pt x="112" y="649"/>
                      <a:pt x="120" y="646"/>
                      <a:pt x="135" y="706"/>
                    </a:cubicBezTo>
                    <a:cubicBezTo>
                      <a:pt x="129" y="787"/>
                      <a:pt x="132" y="843"/>
                      <a:pt x="80" y="888"/>
                    </a:cubicBezTo>
                    <a:cubicBezTo>
                      <a:pt x="74" y="899"/>
                      <a:pt x="71" y="912"/>
                      <a:pt x="64" y="921"/>
                    </a:cubicBezTo>
                    <a:cubicBezTo>
                      <a:pt x="49" y="937"/>
                      <a:pt x="16" y="964"/>
                      <a:pt x="16" y="964"/>
                    </a:cubicBezTo>
                    <a:cubicBezTo>
                      <a:pt x="11" y="954"/>
                      <a:pt x="4" y="916"/>
                      <a:pt x="4" y="916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7" name="Freeform 53"/>
              <p:cNvSpPr>
                <a:spLocks noChangeAspect="1"/>
              </p:cNvSpPr>
              <p:nvPr/>
            </p:nvSpPr>
            <p:spPr>
              <a:xfrm>
                <a:off x="4106" y="1472"/>
                <a:ext cx="53" cy="167"/>
              </a:xfrm>
              <a:custGeom>
                <a:avLst/>
                <a:gdLst>
                  <a:gd name="txL" fmla="*/ 0 w 187"/>
                  <a:gd name="txT" fmla="*/ 0 h 496"/>
                  <a:gd name="txR" fmla="*/ 187 w 187"/>
                  <a:gd name="txB" fmla="*/ 496 h 496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87" h="496">
                    <a:moveTo>
                      <a:pt x="66" y="0"/>
                    </a:moveTo>
                    <a:cubicBezTo>
                      <a:pt x="3" y="41"/>
                      <a:pt x="31" y="82"/>
                      <a:pt x="66" y="134"/>
                    </a:cubicBezTo>
                    <a:cubicBezTo>
                      <a:pt x="106" y="257"/>
                      <a:pt x="0" y="421"/>
                      <a:pt x="117" y="496"/>
                    </a:cubicBezTo>
                    <a:cubicBezTo>
                      <a:pt x="187" y="451"/>
                      <a:pt x="139" y="370"/>
                      <a:pt x="128" y="300"/>
                    </a:cubicBezTo>
                    <a:cubicBezTo>
                      <a:pt x="124" y="221"/>
                      <a:pt x="126" y="141"/>
                      <a:pt x="117" y="62"/>
                    </a:cubicBezTo>
                    <a:cubicBezTo>
                      <a:pt x="111" y="12"/>
                      <a:pt x="66" y="45"/>
                      <a:pt x="66" y="0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Freeform 54"/>
              <p:cNvSpPr>
                <a:spLocks noChangeAspect="1"/>
              </p:cNvSpPr>
              <p:nvPr/>
            </p:nvSpPr>
            <p:spPr>
              <a:xfrm>
                <a:off x="4100" y="1415"/>
                <a:ext cx="40" cy="26"/>
              </a:xfrm>
              <a:custGeom>
                <a:avLst/>
                <a:gdLst>
                  <a:gd name="txL" fmla="*/ 0 w 135"/>
                  <a:gd name="txT" fmla="*/ 0 h 84"/>
                  <a:gd name="txR" fmla="*/ 135 w 135"/>
                  <a:gd name="txB" fmla="*/ 84 h 8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35" h="84">
                    <a:moveTo>
                      <a:pt x="86" y="0"/>
                    </a:moveTo>
                    <a:cubicBezTo>
                      <a:pt x="63" y="8"/>
                      <a:pt x="0" y="19"/>
                      <a:pt x="65" y="73"/>
                    </a:cubicBezTo>
                    <a:cubicBezTo>
                      <a:pt x="79" y="84"/>
                      <a:pt x="100" y="66"/>
                      <a:pt x="117" y="63"/>
                    </a:cubicBezTo>
                    <a:cubicBezTo>
                      <a:pt x="135" y="8"/>
                      <a:pt x="121" y="38"/>
                      <a:pt x="86" y="0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7" name="Text Box 56"/>
            <p:cNvSpPr txBox="1">
              <a:spLocks noChangeArrowheads="1"/>
            </p:cNvSpPr>
            <p:nvPr/>
          </p:nvSpPr>
          <p:spPr bwMode="auto">
            <a:xfrm>
              <a:off x="2500298" y="5643578"/>
              <a:ext cx="2067505" cy="36585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1775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LA Grade B</a:t>
              </a:r>
            </a:p>
          </p:txBody>
        </p:sp>
        <p:sp>
          <p:nvSpPr>
            <p:cNvPr id="19" name="Text Box 58"/>
            <p:cNvSpPr txBox="1">
              <a:spLocks noChangeArrowheads="1"/>
            </p:cNvSpPr>
            <p:nvPr/>
          </p:nvSpPr>
          <p:spPr bwMode="auto">
            <a:xfrm>
              <a:off x="4835916" y="5643578"/>
              <a:ext cx="2593604" cy="36585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1775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LA Grade C</a:t>
              </a:r>
            </a:p>
          </p:txBody>
        </p:sp>
        <p:grpSp>
          <p:nvGrpSpPr>
            <p:cNvPr id="5" name="Group 59"/>
            <p:cNvGrpSpPr/>
            <p:nvPr/>
          </p:nvGrpSpPr>
          <p:grpSpPr>
            <a:xfrm>
              <a:off x="5929322" y="4071942"/>
              <a:ext cx="895010" cy="900697"/>
              <a:chOff x="378" y="2475"/>
              <a:chExt cx="1072" cy="1154"/>
            </a:xfrm>
          </p:grpSpPr>
          <p:sp>
            <p:nvSpPr>
              <p:cNvPr id="46" name="Freeform 60"/>
              <p:cNvSpPr>
                <a:spLocks noChangeAspect="1"/>
              </p:cNvSpPr>
              <p:nvPr/>
            </p:nvSpPr>
            <p:spPr>
              <a:xfrm>
                <a:off x="378" y="2475"/>
                <a:ext cx="1072" cy="1154"/>
              </a:xfrm>
              <a:custGeom>
                <a:avLst/>
                <a:gdLst>
                  <a:gd name="txL" fmla="*/ 0 w 3573"/>
                  <a:gd name="txT" fmla="*/ 0 h 3845"/>
                  <a:gd name="txR" fmla="*/ 3573 w 3573"/>
                  <a:gd name="txB" fmla="*/ 3845 h 384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573" h="3845">
                    <a:moveTo>
                      <a:pt x="349" y="0"/>
                    </a:moveTo>
                    <a:cubicBezTo>
                      <a:pt x="371" y="397"/>
                      <a:pt x="360" y="236"/>
                      <a:pt x="379" y="482"/>
                    </a:cubicBezTo>
                    <a:cubicBezTo>
                      <a:pt x="389" y="857"/>
                      <a:pt x="365" y="1242"/>
                      <a:pt x="428" y="1613"/>
                    </a:cubicBezTo>
                    <a:cubicBezTo>
                      <a:pt x="434" y="1813"/>
                      <a:pt x="448" y="1965"/>
                      <a:pt x="467" y="2154"/>
                    </a:cubicBezTo>
                    <a:cubicBezTo>
                      <a:pt x="487" y="2775"/>
                      <a:pt x="487" y="2557"/>
                      <a:pt x="457" y="2774"/>
                    </a:cubicBezTo>
                    <a:cubicBezTo>
                      <a:pt x="436" y="2866"/>
                      <a:pt x="398" y="2940"/>
                      <a:pt x="310" y="3039"/>
                    </a:cubicBezTo>
                    <a:cubicBezTo>
                      <a:pt x="261" y="3110"/>
                      <a:pt x="186" y="3159"/>
                      <a:pt x="162" y="3197"/>
                    </a:cubicBezTo>
                    <a:cubicBezTo>
                      <a:pt x="119" y="3248"/>
                      <a:pt x="18" y="3314"/>
                      <a:pt x="5" y="3344"/>
                    </a:cubicBezTo>
                    <a:cubicBezTo>
                      <a:pt x="0" y="3377"/>
                      <a:pt x="89" y="3378"/>
                      <a:pt x="133" y="3394"/>
                    </a:cubicBezTo>
                    <a:cubicBezTo>
                      <a:pt x="179" y="3414"/>
                      <a:pt x="223" y="3431"/>
                      <a:pt x="271" y="3443"/>
                    </a:cubicBezTo>
                    <a:cubicBezTo>
                      <a:pt x="347" y="3496"/>
                      <a:pt x="457" y="3503"/>
                      <a:pt x="546" y="3522"/>
                    </a:cubicBezTo>
                    <a:cubicBezTo>
                      <a:pt x="630" y="3540"/>
                      <a:pt x="716" y="3559"/>
                      <a:pt x="802" y="3571"/>
                    </a:cubicBezTo>
                    <a:cubicBezTo>
                      <a:pt x="867" y="3596"/>
                      <a:pt x="931" y="3602"/>
                      <a:pt x="998" y="3620"/>
                    </a:cubicBezTo>
                    <a:cubicBezTo>
                      <a:pt x="1167" y="3656"/>
                      <a:pt x="1611" y="3827"/>
                      <a:pt x="1775" y="3845"/>
                    </a:cubicBezTo>
                    <a:cubicBezTo>
                      <a:pt x="1805" y="3824"/>
                      <a:pt x="1949" y="3741"/>
                      <a:pt x="1982" y="3727"/>
                    </a:cubicBezTo>
                    <a:cubicBezTo>
                      <a:pt x="2044" y="3697"/>
                      <a:pt x="2103" y="3655"/>
                      <a:pt x="2188" y="3609"/>
                    </a:cubicBezTo>
                    <a:cubicBezTo>
                      <a:pt x="2203" y="3599"/>
                      <a:pt x="2401" y="3484"/>
                      <a:pt x="2415" y="3472"/>
                    </a:cubicBezTo>
                    <a:cubicBezTo>
                      <a:pt x="2589" y="3296"/>
                      <a:pt x="2680" y="3275"/>
                      <a:pt x="2867" y="3039"/>
                    </a:cubicBezTo>
                    <a:cubicBezTo>
                      <a:pt x="2983" y="2905"/>
                      <a:pt x="3071" y="2811"/>
                      <a:pt x="3143" y="2704"/>
                    </a:cubicBezTo>
                    <a:cubicBezTo>
                      <a:pt x="3215" y="2597"/>
                      <a:pt x="3248" y="2530"/>
                      <a:pt x="3300" y="2399"/>
                    </a:cubicBezTo>
                    <a:cubicBezTo>
                      <a:pt x="3396" y="2213"/>
                      <a:pt x="3423" y="2032"/>
                      <a:pt x="3457" y="1917"/>
                    </a:cubicBezTo>
                    <a:cubicBezTo>
                      <a:pt x="3491" y="1802"/>
                      <a:pt x="3573" y="1703"/>
                      <a:pt x="3506" y="1711"/>
                    </a:cubicBezTo>
                    <a:cubicBezTo>
                      <a:pt x="3482" y="1631"/>
                      <a:pt x="3164" y="1882"/>
                      <a:pt x="3054" y="1967"/>
                    </a:cubicBezTo>
                    <a:cubicBezTo>
                      <a:pt x="2940" y="2051"/>
                      <a:pt x="2862" y="2216"/>
                      <a:pt x="2818" y="2213"/>
                    </a:cubicBezTo>
                    <a:cubicBezTo>
                      <a:pt x="2708" y="2213"/>
                      <a:pt x="2806" y="2204"/>
                      <a:pt x="2788" y="1947"/>
                    </a:cubicBezTo>
                    <a:cubicBezTo>
                      <a:pt x="2779" y="1622"/>
                      <a:pt x="2819" y="1031"/>
                      <a:pt x="2808" y="767"/>
                    </a:cubicBezTo>
                    <a:cubicBezTo>
                      <a:pt x="2800" y="480"/>
                      <a:pt x="2803" y="221"/>
                      <a:pt x="2788" y="124"/>
                    </a:cubicBezTo>
                    <a:cubicBezTo>
                      <a:pt x="2759" y="13"/>
                      <a:pt x="2632" y="31"/>
                      <a:pt x="2581" y="40"/>
                    </a:cubicBezTo>
                    <a:cubicBezTo>
                      <a:pt x="2517" y="51"/>
                      <a:pt x="2437" y="121"/>
                      <a:pt x="2383" y="127"/>
                    </a:cubicBezTo>
                    <a:cubicBezTo>
                      <a:pt x="2334" y="131"/>
                      <a:pt x="2269" y="90"/>
                      <a:pt x="2209" y="85"/>
                    </a:cubicBezTo>
                    <a:cubicBezTo>
                      <a:pt x="2174" y="80"/>
                      <a:pt x="2113" y="73"/>
                      <a:pt x="2047" y="79"/>
                    </a:cubicBezTo>
                    <a:cubicBezTo>
                      <a:pt x="1986" y="90"/>
                      <a:pt x="1909" y="124"/>
                      <a:pt x="1834" y="136"/>
                    </a:cubicBezTo>
                    <a:cubicBezTo>
                      <a:pt x="1806" y="133"/>
                      <a:pt x="1681" y="127"/>
                      <a:pt x="1651" y="112"/>
                    </a:cubicBezTo>
                    <a:cubicBezTo>
                      <a:pt x="1565" y="100"/>
                      <a:pt x="1417" y="90"/>
                      <a:pt x="1318" y="88"/>
                    </a:cubicBezTo>
                    <a:cubicBezTo>
                      <a:pt x="1240" y="96"/>
                      <a:pt x="1184" y="125"/>
                      <a:pt x="1132" y="124"/>
                    </a:cubicBezTo>
                    <a:cubicBezTo>
                      <a:pt x="1091" y="118"/>
                      <a:pt x="1028" y="102"/>
                      <a:pt x="961" y="94"/>
                    </a:cubicBezTo>
                    <a:cubicBezTo>
                      <a:pt x="907" y="89"/>
                      <a:pt x="813" y="97"/>
                      <a:pt x="745" y="100"/>
                    </a:cubicBezTo>
                    <a:cubicBezTo>
                      <a:pt x="728" y="111"/>
                      <a:pt x="631" y="124"/>
                      <a:pt x="631" y="124"/>
                    </a:cubicBezTo>
                    <a:cubicBezTo>
                      <a:pt x="593" y="113"/>
                      <a:pt x="504" y="70"/>
                      <a:pt x="457" y="49"/>
                    </a:cubicBezTo>
                    <a:cubicBezTo>
                      <a:pt x="417" y="35"/>
                      <a:pt x="379" y="30"/>
                      <a:pt x="349" y="0"/>
                    </a:cubicBezTo>
                    <a:close/>
                  </a:path>
                </a:pathLst>
              </a:custGeom>
              <a:solidFill>
                <a:srgbClr val="CC3399">
                  <a:alpha val="100000"/>
                </a:srgbClr>
              </a:solidFill>
              <a:ln w="1270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Freeform 61"/>
              <p:cNvSpPr>
                <a:spLocks noChangeAspect="1"/>
              </p:cNvSpPr>
              <p:nvPr/>
            </p:nvSpPr>
            <p:spPr>
              <a:xfrm>
                <a:off x="406" y="2501"/>
                <a:ext cx="1024" cy="1113"/>
              </a:xfrm>
              <a:custGeom>
                <a:avLst/>
                <a:gdLst>
                  <a:gd name="txL" fmla="*/ 0 w 3414"/>
                  <a:gd name="txT" fmla="*/ 0 h 3709"/>
                  <a:gd name="txR" fmla="*/ 3414 w 3414"/>
                  <a:gd name="txB" fmla="*/ 3709 h 37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3709">
                    <a:moveTo>
                      <a:pt x="331" y="0"/>
                    </a:moveTo>
                    <a:cubicBezTo>
                      <a:pt x="352" y="385"/>
                      <a:pt x="341" y="229"/>
                      <a:pt x="359" y="468"/>
                    </a:cubicBezTo>
                    <a:cubicBezTo>
                      <a:pt x="369" y="831"/>
                      <a:pt x="346" y="1205"/>
                      <a:pt x="406" y="1565"/>
                    </a:cubicBezTo>
                    <a:cubicBezTo>
                      <a:pt x="411" y="1759"/>
                      <a:pt x="425" y="1906"/>
                      <a:pt x="443" y="2089"/>
                    </a:cubicBezTo>
                    <a:cubicBezTo>
                      <a:pt x="462" y="2691"/>
                      <a:pt x="462" y="2480"/>
                      <a:pt x="433" y="2690"/>
                    </a:cubicBezTo>
                    <a:cubicBezTo>
                      <a:pt x="413" y="2780"/>
                      <a:pt x="377" y="2851"/>
                      <a:pt x="294" y="2947"/>
                    </a:cubicBezTo>
                    <a:cubicBezTo>
                      <a:pt x="247" y="3016"/>
                      <a:pt x="176" y="3064"/>
                      <a:pt x="154" y="3101"/>
                    </a:cubicBezTo>
                    <a:cubicBezTo>
                      <a:pt x="113" y="3150"/>
                      <a:pt x="17" y="3214"/>
                      <a:pt x="5" y="3243"/>
                    </a:cubicBezTo>
                    <a:cubicBezTo>
                      <a:pt x="0" y="3275"/>
                      <a:pt x="68" y="3260"/>
                      <a:pt x="110" y="3276"/>
                    </a:cubicBezTo>
                    <a:cubicBezTo>
                      <a:pt x="154" y="3295"/>
                      <a:pt x="211" y="3305"/>
                      <a:pt x="257" y="3316"/>
                    </a:cubicBezTo>
                    <a:cubicBezTo>
                      <a:pt x="329" y="3368"/>
                      <a:pt x="419" y="3376"/>
                      <a:pt x="503" y="3395"/>
                    </a:cubicBezTo>
                    <a:cubicBezTo>
                      <a:pt x="583" y="3412"/>
                      <a:pt x="648" y="3423"/>
                      <a:pt x="729" y="3434"/>
                    </a:cubicBezTo>
                    <a:cubicBezTo>
                      <a:pt x="791" y="3459"/>
                      <a:pt x="951" y="3495"/>
                      <a:pt x="1015" y="3513"/>
                    </a:cubicBezTo>
                    <a:cubicBezTo>
                      <a:pt x="1175" y="3548"/>
                      <a:pt x="1499" y="3692"/>
                      <a:pt x="1654" y="3709"/>
                    </a:cubicBezTo>
                    <a:cubicBezTo>
                      <a:pt x="1683" y="3689"/>
                      <a:pt x="1820" y="3604"/>
                      <a:pt x="1851" y="3591"/>
                    </a:cubicBezTo>
                    <a:cubicBezTo>
                      <a:pt x="1910" y="3561"/>
                      <a:pt x="1997" y="3508"/>
                      <a:pt x="2077" y="3463"/>
                    </a:cubicBezTo>
                    <a:cubicBezTo>
                      <a:pt x="2092" y="3453"/>
                      <a:pt x="2348" y="3298"/>
                      <a:pt x="2362" y="3286"/>
                    </a:cubicBezTo>
                    <a:cubicBezTo>
                      <a:pt x="2526" y="3116"/>
                      <a:pt x="2540" y="3176"/>
                      <a:pt x="2717" y="2947"/>
                    </a:cubicBezTo>
                    <a:cubicBezTo>
                      <a:pt x="2827" y="2817"/>
                      <a:pt x="2910" y="2726"/>
                      <a:pt x="2979" y="2623"/>
                    </a:cubicBezTo>
                    <a:cubicBezTo>
                      <a:pt x="3047" y="2519"/>
                      <a:pt x="3079" y="2443"/>
                      <a:pt x="3127" y="2327"/>
                    </a:cubicBezTo>
                    <a:cubicBezTo>
                      <a:pt x="3218" y="2146"/>
                      <a:pt x="3227" y="2036"/>
                      <a:pt x="3267" y="1929"/>
                    </a:cubicBezTo>
                    <a:cubicBezTo>
                      <a:pt x="3307" y="1822"/>
                      <a:pt x="3414" y="1683"/>
                      <a:pt x="3365" y="1683"/>
                    </a:cubicBezTo>
                    <a:cubicBezTo>
                      <a:pt x="3342" y="1605"/>
                      <a:pt x="3087" y="1841"/>
                      <a:pt x="2972" y="1929"/>
                    </a:cubicBezTo>
                    <a:cubicBezTo>
                      <a:pt x="2857" y="2017"/>
                      <a:pt x="2732" y="2221"/>
                      <a:pt x="2677" y="2214"/>
                    </a:cubicBezTo>
                    <a:cubicBezTo>
                      <a:pt x="2572" y="2214"/>
                      <a:pt x="2659" y="2138"/>
                      <a:pt x="2642" y="1888"/>
                    </a:cubicBezTo>
                    <a:cubicBezTo>
                      <a:pt x="2634" y="1573"/>
                      <a:pt x="2671" y="1000"/>
                      <a:pt x="2661" y="744"/>
                    </a:cubicBezTo>
                    <a:cubicBezTo>
                      <a:pt x="2648" y="452"/>
                      <a:pt x="2666" y="234"/>
                      <a:pt x="2623" y="124"/>
                    </a:cubicBezTo>
                    <a:cubicBezTo>
                      <a:pt x="2580" y="14"/>
                      <a:pt x="2450" y="71"/>
                      <a:pt x="2401" y="82"/>
                    </a:cubicBezTo>
                    <a:cubicBezTo>
                      <a:pt x="2352" y="104"/>
                      <a:pt x="2361" y="182"/>
                      <a:pt x="2329" y="190"/>
                    </a:cubicBezTo>
                    <a:cubicBezTo>
                      <a:pt x="2283" y="221"/>
                      <a:pt x="2265" y="106"/>
                      <a:pt x="2206" y="97"/>
                    </a:cubicBezTo>
                    <a:cubicBezTo>
                      <a:pt x="2155" y="94"/>
                      <a:pt x="2035" y="95"/>
                      <a:pt x="1981" y="91"/>
                    </a:cubicBezTo>
                    <a:cubicBezTo>
                      <a:pt x="1953" y="94"/>
                      <a:pt x="1872" y="86"/>
                      <a:pt x="1840" y="103"/>
                    </a:cubicBezTo>
                    <a:cubicBezTo>
                      <a:pt x="1789" y="130"/>
                      <a:pt x="1829" y="151"/>
                      <a:pt x="1771" y="169"/>
                    </a:cubicBezTo>
                    <a:cubicBezTo>
                      <a:pt x="1744" y="166"/>
                      <a:pt x="1700" y="121"/>
                      <a:pt x="1672" y="106"/>
                    </a:cubicBezTo>
                    <a:cubicBezTo>
                      <a:pt x="1598" y="99"/>
                      <a:pt x="1364" y="98"/>
                      <a:pt x="1294" y="109"/>
                    </a:cubicBezTo>
                    <a:cubicBezTo>
                      <a:pt x="1244" y="116"/>
                      <a:pt x="1246" y="201"/>
                      <a:pt x="1216" y="202"/>
                    </a:cubicBezTo>
                    <a:cubicBezTo>
                      <a:pt x="1189" y="203"/>
                      <a:pt x="1186" y="142"/>
                      <a:pt x="1132" y="112"/>
                    </a:cubicBezTo>
                    <a:cubicBezTo>
                      <a:pt x="1085" y="91"/>
                      <a:pt x="806" y="109"/>
                      <a:pt x="757" y="97"/>
                    </a:cubicBezTo>
                    <a:cubicBezTo>
                      <a:pt x="652" y="106"/>
                      <a:pt x="744" y="130"/>
                      <a:pt x="664" y="184"/>
                    </a:cubicBezTo>
                    <a:cubicBezTo>
                      <a:pt x="648" y="194"/>
                      <a:pt x="598" y="124"/>
                      <a:pt x="598" y="124"/>
                    </a:cubicBezTo>
                    <a:cubicBezTo>
                      <a:pt x="596" y="124"/>
                      <a:pt x="532" y="113"/>
                      <a:pt x="520" y="103"/>
                    </a:cubicBezTo>
                    <a:cubicBezTo>
                      <a:pt x="460" y="82"/>
                      <a:pt x="529" y="101"/>
                      <a:pt x="415" y="60"/>
                    </a:cubicBezTo>
                    <a:cubicBezTo>
                      <a:pt x="377" y="46"/>
                      <a:pt x="359" y="29"/>
                      <a:pt x="331" y="0"/>
                    </a:cubicBezTo>
                    <a:close/>
                  </a:path>
                </a:pathLst>
              </a:custGeom>
              <a:solidFill>
                <a:srgbClr val="FF7979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Freeform 62"/>
              <p:cNvSpPr>
                <a:spLocks noChangeAspect="1"/>
              </p:cNvSpPr>
              <p:nvPr/>
            </p:nvSpPr>
            <p:spPr>
              <a:xfrm>
                <a:off x="591" y="2540"/>
                <a:ext cx="30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8" y="42"/>
                    </a:lnTo>
                    <a:lnTo>
                      <a:pt x="45" y="63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Freeform 63"/>
              <p:cNvSpPr>
                <a:spLocks noChangeAspect="1"/>
              </p:cNvSpPr>
              <p:nvPr/>
            </p:nvSpPr>
            <p:spPr>
              <a:xfrm>
                <a:off x="756" y="2540"/>
                <a:ext cx="31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5" y="54"/>
                    </a:lnTo>
                    <a:lnTo>
                      <a:pt x="54" y="75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" name="Freeform 64"/>
              <p:cNvSpPr>
                <a:spLocks noChangeAspect="1"/>
              </p:cNvSpPr>
              <p:nvPr/>
            </p:nvSpPr>
            <p:spPr>
              <a:xfrm>
                <a:off x="924" y="2540"/>
                <a:ext cx="30" cy="717"/>
              </a:xfrm>
              <a:custGeom>
                <a:avLst/>
                <a:gdLst>
                  <a:gd name="txL" fmla="*/ 0 w 100"/>
                  <a:gd name="txT" fmla="*/ 0 h 2389"/>
                  <a:gd name="txR" fmla="*/ 100 w 100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0" h="2389">
                    <a:moveTo>
                      <a:pt x="7" y="36"/>
                    </a:moveTo>
                    <a:lnTo>
                      <a:pt x="0" y="2389"/>
                    </a:lnTo>
                    <a:lnTo>
                      <a:pt x="100" y="2379"/>
                    </a:lnTo>
                    <a:lnTo>
                      <a:pt x="94" y="0"/>
                    </a:lnTo>
                    <a:lnTo>
                      <a:pt x="73" y="27"/>
                    </a:lnTo>
                    <a:lnTo>
                      <a:pt x="40" y="45"/>
                    </a:lnTo>
                    <a:lnTo>
                      <a:pt x="7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Freeform 65"/>
              <p:cNvSpPr>
                <a:spLocks noChangeAspect="1"/>
              </p:cNvSpPr>
              <p:nvPr/>
            </p:nvSpPr>
            <p:spPr>
              <a:xfrm>
                <a:off x="1088" y="2540"/>
                <a:ext cx="31" cy="717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2" y="54"/>
                    </a:lnTo>
                    <a:lnTo>
                      <a:pt x="36" y="72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Freeform 66"/>
              <p:cNvSpPr>
                <a:spLocks noChangeAspect="1"/>
              </p:cNvSpPr>
              <p:nvPr/>
            </p:nvSpPr>
            <p:spPr>
              <a:xfrm>
                <a:off x="545" y="2528"/>
                <a:ext cx="48" cy="745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159" y="72"/>
                    </a:moveTo>
                    <a:lnTo>
                      <a:pt x="129" y="36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59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Freeform 67"/>
              <p:cNvSpPr>
                <a:spLocks noChangeAspect="1"/>
              </p:cNvSpPr>
              <p:nvPr/>
            </p:nvSpPr>
            <p:spPr>
              <a:xfrm>
                <a:off x="616" y="2532"/>
                <a:ext cx="49" cy="746"/>
              </a:xfrm>
              <a:custGeom>
                <a:avLst/>
                <a:gdLst>
                  <a:gd name="txL" fmla="*/ 0 w 162"/>
                  <a:gd name="txT" fmla="*/ 0 h 2485"/>
                  <a:gd name="txR" fmla="*/ 162 w 162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2" h="2485">
                    <a:moveTo>
                      <a:pt x="14" y="82"/>
                    </a:moveTo>
                    <a:lnTo>
                      <a:pt x="0" y="39"/>
                    </a:lnTo>
                    <a:lnTo>
                      <a:pt x="12" y="15"/>
                    </a:lnTo>
                    <a:lnTo>
                      <a:pt x="51" y="0"/>
                    </a:lnTo>
                    <a:lnTo>
                      <a:pt x="162" y="0"/>
                    </a:lnTo>
                    <a:lnTo>
                      <a:pt x="141" y="2447"/>
                    </a:lnTo>
                    <a:lnTo>
                      <a:pt x="6" y="2485"/>
                    </a:lnTo>
                    <a:lnTo>
                      <a:pt x="14" y="8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Freeform 68"/>
              <p:cNvSpPr>
                <a:spLocks noChangeAspect="1"/>
              </p:cNvSpPr>
              <p:nvPr/>
            </p:nvSpPr>
            <p:spPr>
              <a:xfrm>
                <a:off x="712" y="2532"/>
                <a:ext cx="51" cy="746"/>
              </a:xfrm>
              <a:custGeom>
                <a:avLst/>
                <a:gdLst>
                  <a:gd name="txL" fmla="*/ 0 w 168"/>
                  <a:gd name="txT" fmla="*/ 0 h 2485"/>
                  <a:gd name="txR" fmla="*/ 168 w 168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8" h="2485">
                    <a:moveTo>
                      <a:pt x="168" y="81"/>
                    </a:moveTo>
                    <a:lnTo>
                      <a:pt x="129" y="36"/>
                    </a:lnTo>
                    <a:lnTo>
                      <a:pt x="96" y="12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68" y="8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69"/>
              <p:cNvSpPr>
                <a:spLocks noChangeAspect="1"/>
              </p:cNvSpPr>
              <p:nvPr/>
            </p:nvSpPr>
            <p:spPr>
              <a:xfrm>
                <a:off x="782" y="2532"/>
                <a:ext cx="48" cy="746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0" y="72"/>
                    </a:moveTo>
                    <a:lnTo>
                      <a:pt x="15" y="27"/>
                    </a:lnTo>
                    <a:lnTo>
                      <a:pt x="54" y="9"/>
                    </a:lnTo>
                    <a:lnTo>
                      <a:pt x="159" y="0"/>
                    </a:lnTo>
                    <a:lnTo>
                      <a:pt x="138" y="2447"/>
                    </a:lnTo>
                    <a:lnTo>
                      <a:pt x="3" y="2485"/>
                    </a:lnTo>
                    <a:lnTo>
                      <a:pt x="0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Freeform 70"/>
              <p:cNvSpPr>
                <a:spLocks noChangeAspect="1"/>
              </p:cNvSpPr>
              <p:nvPr/>
            </p:nvSpPr>
            <p:spPr>
              <a:xfrm>
                <a:off x="881" y="2532"/>
                <a:ext cx="47" cy="746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159" y="69"/>
                    </a:moveTo>
                    <a:lnTo>
                      <a:pt x="126" y="39"/>
                    </a:lnTo>
                    <a:lnTo>
                      <a:pt x="84" y="15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59" y="6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" name="Freeform 71"/>
              <p:cNvSpPr>
                <a:spLocks noChangeAspect="1"/>
              </p:cNvSpPr>
              <p:nvPr/>
            </p:nvSpPr>
            <p:spPr>
              <a:xfrm>
                <a:off x="950" y="2531"/>
                <a:ext cx="48" cy="747"/>
              </a:xfrm>
              <a:custGeom>
                <a:avLst/>
                <a:gdLst>
                  <a:gd name="txL" fmla="*/ 0 w 162"/>
                  <a:gd name="txT" fmla="*/ 0 h 2488"/>
                  <a:gd name="txR" fmla="*/ 162 w 162"/>
                  <a:gd name="txB" fmla="*/ 2488 h 248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2" h="2488">
                    <a:moveTo>
                      <a:pt x="0" y="54"/>
                    </a:moveTo>
                    <a:lnTo>
                      <a:pt x="27" y="15"/>
                    </a:lnTo>
                    <a:lnTo>
                      <a:pt x="66" y="0"/>
                    </a:lnTo>
                    <a:lnTo>
                      <a:pt x="162" y="3"/>
                    </a:lnTo>
                    <a:lnTo>
                      <a:pt x="141" y="2450"/>
                    </a:lnTo>
                    <a:lnTo>
                      <a:pt x="6" y="2488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" name="Freeform 72"/>
              <p:cNvSpPr>
                <a:spLocks noChangeAspect="1"/>
              </p:cNvSpPr>
              <p:nvPr/>
            </p:nvSpPr>
            <p:spPr>
              <a:xfrm>
                <a:off x="1044" y="2532"/>
                <a:ext cx="47" cy="746"/>
              </a:xfrm>
              <a:custGeom>
                <a:avLst/>
                <a:gdLst>
                  <a:gd name="txL" fmla="*/ 0 w 156"/>
                  <a:gd name="txT" fmla="*/ 0 h 2485"/>
                  <a:gd name="txR" fmla="*/ 156 w 156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6" h="2485">
                    <a:moveTo>
                      <a:pt x="148" y="82"/>
                    </a:moveTo>
                    <a:lnTo>
                      <a:pt x="126" y="49"/>
                    </a:lnTo>
                    <a:lnTo>
                      <a:pt x="87" y="6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48" y="8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9" name="Freeform 73"/>
              <p:cNvSpPr>
                <a:spLocks noChangeAspect="1"/>
              </p:cNvSpPr>
              <p:nvPr/>
            </p:nvSpPr>
            <p:spPr>
              <a:xfrm>
                <a:off x="1112" y="2520"/>
                <a:ext cx="44" cy="758"/>
              </a:xfrm>
              <a:custGeom>
                <a:avLst/>
                <a:gdLst>
                  <a:gd name="txL" fmla="*/ 0 w 147"/>
                  <a:gd name="txT" fmla="*/ 0 h 2524"/>
                  <a:gd name="txR" fmla="*/ 147 w 147"/>
                  <a:gd name="txB" fmla="*/ 2524 h 252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47" h="2524">
                    <a:moveTo>
                      <a:pt x="12" y="66"/>
                    </a:moveTo>
                    <a:lnTo>
                      <a:pt x="42" y="27"/>
                    </a:lnTo>
                    <a:lnTo>
                      <a:pt x="132" y="0"/>
                    </a:lnTo>
                    <a:lnTo>
                      <a:pt x="147" y="2486"/>
                    </a:lnTo>
                    <a:lnTo>
                      <a:pt x="12" y="2524"/>
                    </a:lnTo>
                    <a:lnTo>
                      <a:pt x="0" y="105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" name="Freeform 74"/>
              <p:cNvSpPr>
                <a:spLocks noChangeAspect="1"/>
              </p:cNvSpPr>
              <p:nvPr/>
            </p:nvSpPr>
            <p:spPr>
              <a:xfrm>
                <a:off x="733" y="2944"/>
                <a:ext cx="100" cy="249"/>
              </a:xfrm>
              <a:custGeom>
                <a:avLst/>
                <a:gdLst>
                  <a:gd name="txL" fmla="*/ 0 w 331"/>
                  <a:gd name="txT" fmla="*/ 0 h 697"/>
                  <a:gd name="txR" fmla="*/ 331 w 331"/>
                  <a:gd name="txB" fmla="*/ 697 h 697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31" h="697">
                    <a:moveTo>
                      <a:pt x="93" y="45"/>
                    </a:moveTo>
                    <a:cubicBezTo>
                      <a:pt x="97" y="35"/>
                      <a:pt x="94" y="18"/>
                      <a:pt x="104" y="14"/>
                    </a:cubicBezTo>
                    <a:cubicBezTo>
                      <a:pt x="139" y="0"/>
                      <a:pt x="153" y="36"/>
                      <a:pt x="166" y="55"/>
                    </a:cubicBezTo>
                    <a:cubicBezTo>
                      <a:pt x="182" y="121"/>
                      <a:pt x="177" y="108"/>
                      <a:pt x="217" y="159"/>
                    </a:cubicBezTo>
                    <a:cubicBezTo>
                      <a:pt x="232" y="179"/>
                      <a:pt x="259" y="221"/>
                      <a:pt x="259" y="221"/>
                    </a:cubicBezTo>
                    <a:cubicBezTo>
                      <a:pt x="273" y="280"/>
                      <a:pt x="288" y="312"/>
                      <a:pt x="331" y="355"/>
                    </a:cubicBezTo>
                    <a:cubicBezTo>
                      <a:pt x="318" y="437"/>
                      <a:pt x="329" y="442"/>
                      <a:pt x="248" y="459"/>
                    </a:cubicBezTo>
                    <a:cubicBezTo>
                      <a:pt x="177" y="507"/>
                      <a:pt x="249" y="447"/>
                      <a:pt x="207" y="583"/>
                    </a:cubicBezTo>
                    <a:cubicBezTo>
                      <a:pt x="188" y="645"/>
                      <a:pt x="128" y="678"/>
                      <a:pt x="72" y="697"/>
                    </a:cubicBezTo>
                    <a:cubicBezTo>
                      <a:pt x="16" y="682"/>
                      <a:pt x="17" y="677"/>
                      <a:pt x="0" y="624"/>
                    </a:cubicBezTo>
                    <a:cubicBezTo>
                      <a:pt x="34" y="520"/>
                      <a:pt x="18" y="428"/>
                      <a:pt x="31" y="314"/>
                    </a:cubicBezTo>
                    <a:cubicBezTo>
                      <a:pt x="35" y="282"/>
                      <a:pt x="52" y="252"/>
                      <a:pt x="62" y="221"/>
                    </a:cubicBezTo>
                    <a:cubicBezTo>
                      <a:pt x="69" y="200"/>
                      <a:pt x="83" y="159"/>
                      <a:pt x="83" y="159"/>
                    </a:cubicBezTo>
                    <a:cubicBezTo>
                      <a:pt x="86" y="131"/>
                      <a:pt x="88" y="103"/>
                      <a:pt x="93" y="76"/>
                    </a:cubicBezTo>
                    <a:cubicBezTo>
                      <a:pt x="95" y="65"/>
                      <a:pt x="104" y="56"/>
                      <a:pt x="104" y="45"/>
                    </a:cubicBezTo>
                    <a:cubicBezTo>
                      <a:pt x="104" y="41"/>
                      <a:pt x="97" y="45"/>
                      <a:pt x="93" y="45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" name="Freeform 75"/>
              <p:cNvSpPr>
                <a:spLocks noChangeAspect="1"/>
              </p:cNvSpPr>
              <p:nvPr/>
            </p:nvSpPr>
            <p:spPr>
              <a:xfrm>
                <a:off x="598" y="2922"/>
                <a:ext cx="33" cy="131"/>
              </a:xfrm>
              <a:custGeom>
                <a:avLst/>
                <a:gdLst>
                  <a:gd name="txL" fmla="*/ 0 w 91"/>
                  <a:gd name="txT" fmla="*/ 0 h 353"/>
                  <a:gd name="txR" fmla="*/ 91 w 91"/>
                  <a:gd name="txB" fmla="*/ 353 h 35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91" h="353">
                    <a:moveTo>
                      <a:pt x="59" y="2"/>
                    </a:moveTo>
                    <a:cubicBezTo>
                      <a:pt x="0" y="21"/>
                      <a:pt x="15" y="63"/>
                      <a:pt x="7" y="126"/>
                    </a:cubicBezTo>
                    <a:cubicBezTo>
                      <a:pt x="14" y="224"/>
                      <a:pt x="21" y="268"/>
                      <a:pt x="38" y="353"/>
                    </a:cubicBezTo>
                    <a:cubicBezTo>
                      <a:pt x="66" y="270"/>
                      <a:pt x="80" y="205"/>
                      <a:pt x="90" y="115"/>
                    </a:cubicBezTo>
                    <a:cubicBezTo>
                      <a:pt x="87" y="84"/>
                      <a:pt x="91" y="51"/>
                      <a:pt x="80" y="22"/>
                    </a:cubicBezTo>
                    <a:cubicBezTo>
                      <a:pt x="72" y="0"/>
                      <a:pt x="30" y="2"/>
                      <a:pt x="59" y="2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" name="Freeform 76"/>
              <p:cNvSpPr>
                <a:spLocks noChangeAspect="1"/>
              </p:cNvSpPr>
              <p:nvPr/>
            </p:nvSpPr>
            <p:spPr>
              <a:xfrm>
                <a:off x="873" y="2839"/>
                <a:ext cx="265" cy="382"/>
              </a:xfrm>
              <a:custGeom>
                <a:avLst/>
                <a:gdLst>
                  <a:gd name="txL" fmla="*/ 0 w 884"/>
                  <a:gd name="txT" fmla="*/ 0 h 1159"/>
                  <a:gd name="txR" fmla="*/ 884 w 884"/>
                  <a:gd name="txB" fmla="*/ 1159 h 115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884" h="1159">
                    <a:moveTo>
                      <a:pt x="0" y="911"/>
                    </a:moveTo>
                    <a:cubicBezTo>
                      <a:pt x="21" y="897"/>
                      <a:pt x="41" y="883"/>
                      <a:pt x="62" y="869"/>
                    </a:cubicBezTo>
                    <a:cubicBezTo>
                      <a:pt x="80" y="857"/>
                      <a:pt x="82" y="807"/>
                      <a:pt x="82" y="807"/>
                    </a:cubicBezTo>
                    <a:cubicBezTo>
                      <a:pt x="64" y="735"/>
                      <a:pt x="82" y="664"/>
                      <a:pt x="72" y="590"/>
                    </a:cubicBezTo>
                    <a:cubicBezTo>
                      <a:pt x="75" y="555"/>
                      <a:pt x="77" y="520"/>
                      <a:pt x="82" y="486"/>
                    </a:cubicBezTo>
                    <a:cubicBezTo>
                      <a:pt x="87" y="453"/>
                      <a:pt x="98" y="454"/>
                      <a:pt x="113" y="424"/>
                    </a:cubicBezTo>
                    <a:cubicBezTo>
                      <a:pt x="134" y="382"/>
                      <a:pt x="150" y="339"/>
                      <a:pt x="175" y="300"/>
                    </a:cubicBezTo>
                    <a:cubicBezTo>
                      <a:pt x="201" y="202"/>
                      <a:pt x="201" y="100"/>
                      <a:pt x="207" y="0"/>
                    </a:cubicBezTo>
                    <a:cubicBezTo>
                      <a:pt x="246" y="60"/>
                      <a:pt x="237" y="115"/>
                      <a:pt x="248" y="186"/>
                    </a:cubicBezTo>
                    <a:cubicBezTo>
                      <a:pt x="263" y="286"/>
                      <a:pt x="285" y="382"/>
                      <a:pt x="341" y="466"/>
                    </a:cubicBezTo>
                    <a:cubicBezTo>
                      <a:pt x="367" y="504"/>
                      <a:pt x="370" y="524"/>
                      <a:pt x="413" y="538"/>
                    </a:cubicBezTo>
                    <a:cubicBezTo>
                      <a:pt x="459" y="529"/>
                      <a:pt x="494" y="514"/>
                      <a:pt x="538" y="528"/>
                    </a:cubicBezTo>
                    <a:cubicBezTo>
                      <a:pt x="599" y="568"/>
                      <a:pt x="627" y="589"/>
                      <a:pt x="693" y="611"/>
                    </a:cubicBezTo>
                    <a:cubicBezTo>
                      <a:pt x="716" y="619"/>
                      <a:pt x="755" y="652"/>
                      <a:pt x="755" y="652"/>
                    </a:cubicBezTo>
                    <a:cubicBezTo>
                      <a:pt x="788" y="756"/>
                      <a:pt x="736" y="604"/>
                      <a:pt x="786" y="714"/>
                    </a:cubicBezTo>
                    <a:cubicBezTo>
                      <a:pt x="808" y="762"/>
                      <a:pt x="832" y="820"/>
                      <a:pt x="848" y="869"/>
                    </a:cubicBezTo>
                    <a:cubicBezTo>
                      <a:pt x="851" y="879"/>
                      <a:pt x="855" y="890"/>
                      <a:pt x="858" y="900"/>
                    </a:cubicBezTo>
                    <a:cubicBezTo>
                      <a:pt x="862" y="910"/>
                      <a:pt x="865" y="921"/>
                      <a:pt x="869" y="931"/>
                    </a:cubicBezTo>
                    <a:cubicBezTo>
                      <a:pt x="872" y="941"/>
                      <a:pt x="879" y="962"/>
                      <a:pt x="879" y="962"/>
                    </a:cubicBezTo>
                    <a:cubicBezTo>
                      <a:pt x="860" y="1021"/>
                      <a:pt x="884" y="968"/>
                      <a:pt x="838" y="1014"/>
                    </a:cubicBezTo>
                    <a:cubicBezTo>
                      <a:pt x="829" y="1023"/>
                      <a:pt x="826" y="1037"/>
                      <a:pt x="817" y="1045"/>
                    </a:cubicBezTo>
                    <a:cubicBezTo>
                      <a:pt x="798" y="1061"/>
                      <a:pt x="776" y="1072"/>
                      <a:pt x="755" y="1086"/>
                    </a:cubicBezTo>
                    <a:cubicBezTo>
                      <a:pt x="745" y="1093"/>
                      <a:pt x="734" y="1100"/>
                      <a:pt x="724" y="1107"/>
                    </a:cubicBezTo>
                    <a:cubicBezTo>
                      <a:pt x="706" y="1119"/>
                      <a:pt x="662" y="1128"/>
                      <a:pt x="662" y="1128"/>
                    </a:cubicBezTo>
                    <a:cubicBezTo>
                      <a:pt x="566" y="1114"/>
                      <a:pt x="574" y="1109"/>
                      <a:pt x="455" y="1128"/>
                    </a:cubicBezTo>
                    <a:cubicBezTo>
                      <a:pt x="434" y="1131"/>
                      <a:pt x="414" y="1141"/>
                      <a:pt x="393" y="1148"/>
                    </a:cubicBezTo>
                    <a:cubicBezTo>
                      <a:pt x="383" y="1151"/>
                      <a:pt x="362" y="1159"/>
                      <a:pt x="362" y="1159"/>
                    </a:cubicBezTo>
                    <a:cubicBezTo>
                      <a:pt x="324" y="1155"/>
                      <a:pt x="286" y="1153"/>
                      <a:pt x="248" y="1148"/>
                    </a:cubicBezTo>
                    <a:cubicBezTo>
                      <a:pt x="180" y="1138"/>
                      <a:pt x="154" y="1068"/>
                      <a:pt x="103" y="1035"/>
                    </a:cubicBezTo>
                    <a:cubicBezTo>
                      <a:pt x="96" y="1025"/>
                      <a:pt x="91" y="1013"/>
                      <a:pt x="82" y="1004"/>
                    </a:cubicBezTo>
                    <a:cubicBezTo>
                      <a:pt x="73" y="995"/>
                      <a:pt x="59" y="992"/>
                      <a:pt x="51" y="983"/>
                    </a:cubicBezTo>
                    <a:cubicBezTo>
                      <a:pt x="35" y="964"/>
                      <a:pt x="24" y="942"/>
                      <a:pt x="10" y="921"/>
                    </a:cubicBezTo>
                    <a:cubicBezTo>
                      <a:pt x="7" y="917"/>
                      <a:pt x="3" y="914"/>
                      <a:pt x="0" y="911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" name="Freeform 77"/>
              <p:cNvSpPr>
                <a:spLocks noChangeAspect="1"/>
              </p:cNvSpPr>
              <p:nvPr/>
            </p:nvSpPr>
            <p:spPr>
              <a:xfrm>
                <a:off x="1093" y="2868"/>
                <a:ext cx="20" cy="111"/>
              </a:xfrm>
              <a:custGeom>
                <a:avLst/>
                <a:gdLst>
                  <a:gd name="txL" fmla="*/ 0 w 55"/>
                  <a:gd name="txT" fmla="*/ 0 h 298"/>
                  <a:gd name="txR" fmla="*/ 55 w 55"/>
                  <a:gd name="txB" fmla="*/ 298 h 29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5" h="298">
                    <a:moveTo>
                      <a:pt x="52" y="70"/>
                    </a:moveTo>
                    <a:cubicBezTo>
                      <a:pt x="48" y="49"/>
                      <a:pt x="54" y="24"/>
                      <a:pt x="41" y="8"/>
                    </a:cubicBezTo>
                    <a:cubicBezTo>
                      <a:pt x="34" y="0"/>
                      <a:pt x="18" y="10"/>
                      <a:pt x="10" y="18"/>
                    </a:cubicBezTo>
                    <a:cubicBezTo>
                      <a:pt x="2" y="26"/>
                      <a:pt x="3" y="39"/>
                      <a:pt x="0" y="49"/>
                    </a:cubicBezTo>
                    <a:cubicBezTo>
                      <a:pt x="3" y="122"/>
                      <a:pt x="4" y="194"/>
                      <a:pt x="10" y="267"/>
                    </a:cubicBezTo>
                    <a:cubicBezTo>
                      <a:pt x="11" y="278"/>
                      <a:pt x="9" y="298"/>
                      <a:pt x="20" y="298"/>
                    </a:cubicBezTo>
                    <a:cubicBezTo>
                      <a:pt x="30" y="298"/>
                      <a:pt x="52" y="244"/>
                      <a:pt x="52" y="236"/>
                    </a:cubicBezTo>
                    <a:cubicBezTo>
                      <a:pt x="55" y="181"/>
                      <a:pt x="52" y="125"/>
                      <a:pt x="52" y="70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" name="Freeform 78"/>
              <p:cNvSpPr>
                <a:spLocks noChangeAspect="1"/>
              </p:cNvSpPr>
              <p:nvPr/>
            </p:nvSpPr>
            <p:spPr>
              <a:xfrm>
                <a:off x="406" y="2983"/>
                <a:ext cx="1024" cy="631"/>
              </a:xfrm>
              <a:custGeom>
                <a:avLst/>
                <a:gdLst>
                  <a:gd name="txL" fmla="*/ 0 w 3414"/>
                  <a:gd name="txT" fmla="*/ 0 h 2104"/>
                  <a:gd name="txR" fmla="*/ 3414 w 3414"/>
                  <a:gd name="txB" fmla="*/ 2104 h 210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2104">
                    <a:moveTo>
                      <a:pt x="637" y="862"/>
                    </a:moveTo>
                    <a:cubicBezTo>
                      <a:pt x="577" y="919"/>
                      <a:pt x="462" y="875"/>
                      <a:pt x="433" y="1085"/>
                    </a:cubicBezTo>
                    <a:cubicBezTo>
                      <a:pt x="413" y="1175"/>
                      <a:pt x="377" y="1246"/>
                      <a:pt x="294" y="1342"/>
                    </a:cubicBezTo>
                    <a:cubicBezTo>
                      <a:pt x="247" y="1411"/>
                      <a:pt x="176" y="1459"/>
                      <a:pt x="154" y="1496"/>
                    </a:cubicBezTo>
                    <a:cubicBezTo>
                      <a:pt x="113" y="1545"/>
                      <a:pt x="17" y="1609"/>
                      <a:pt x="5" y="1638"/>
                    </a:cubicBezTo>
                    <a:cubicBezTo>
                      <a:pt x="0" y="1670"/>
                      <a:pt x="68" y="1655"/>
                      <a:pt x="110" y="1671"/>
                    </a:cubicBezTo>
                    <a:cubicBezTo>
                      <a:pt x="154" y="1690"/>
                      <a:pt x="211" y="1700"/>
                      <a:pt x="257" y="1711"/>
                    </a:cubicBezTo>
                    <a:cubicBezTo>
                      <a:pt x="329" y="1763"/>
                      <a:pt x="419" y="1771"/>
                      <a:pt x="503" y="1790"/>
                    </a:cubicBezTo>
                    <a:cubicBezTo>
                      <a:pt x="583" y="1807"/>
                      <a:pt x="648" y="1818"/>
                      <a:pt x="729" y="1829"/>
                    </a:cubicBezTo>
                    <a:cubicBezTo>
                      <a:pt x="791" y="1854"/>
                      <a:pt x="951" y="1890"/>
                      <a:pt x="1015" y="1908"/>
                    </a:cubicBezTo>
                    <a:cubicBezTo>
                      <a:pt x="1175" y="1943"/>
                      <a:pt x="1499" y="2087"/>
                      <a:pt x="1654" y="2104"/>
                    </a:cubicBezTo>
                    <a:cubicBezTo>
                      <a:pt x="1683" y="2084"/>
                      <a:pt x="1820" y="1999"/>
                      <a:pt x="1851" y="1986"/>
                    </a:cubicBezTo>
                    <a:cubicBezTo>
                      <a:pt x="1910" y="1956"/>
                      <a:pt x="1997" y="1903"/>
                      <a:pt x="2077" y="1858"/>
                    </a:cubicBezTo>
                    <a:cubicBezTo>
                      <a:pt x="2092" y="1848"/>
                      <a:pt x="2348" y="1693"/>
                      <a:pt x="2362" y="1681"/>
                    </a:cubicBezTo>
                    <a:cubicBezTo>
                      <a:pt x="2526" y="1511"/>
                      <a:pt x="2540" y="1571"/>
                      <a:pt x="2717" y="1342"/>
                    </a:cubicBezTo>
                    <a:cubicBezTo>
                      <a:pt x="2827" y="1212"/>
                      <a:pt x="2910" y="1121"/>
                      <a:pt x="2979" y="1018"/>
                    </a:cubicBezTo>
                    <a:cubicBezTo>
                      <a:pt x="3047" y="914"/>
                      <a:pt x="3079" y="838"/>
                      <a:pt x="3127" y="722"/>
                    </a:cubicBezTo>
                    <a:cubicBezTo>
                      <a:pt x="3218" y="541"/>
                      <a:pt x="3227" y="431"/>
                      <a:pt x="3267" y="324"/>
                    </a:cubicBezTo>
                    <a:cubicBezTo>
                      <a:pt x="3307" y="217"/>
                      <a:pt x="3414" y="78"/>
                      <a:pt x="3365" y="78"/>
                    </a:cubicBezTo>
                    <a:cubicBezTo>
                      <a:pt x="3342" y="0"/>
                      <a:pt x="3087" y="236"/>
                      <a:pt x="2972" y="324"/>
                    </a:cubicBezTo>
                    <a:cubicBezTo>
                      <a:pt x="2857" y="412"/>
                      <a:pt x="2745" y="566"/>
                      <a:pt x="2677" y="609"/>
                    </a:cubicBezTo>
                    <a:cubicBezTo>
                      <a:pt x="2600" y="642"/>
                      <a:pt x="2611" y="590"/>
                      <a:pt x="2563" y="580"/>
                    </a:cubicBezTo>
                    <a:cubicBezTo>
                      <a:pt x="2533" y="576"/>
                      <a:pt x="2526" y="588"/>
                      <a:pt x="2497" y="583"/>
                    </a:cubicBezTo>
                    <a:cubicBezTo>
                      <a:pt x="2468" y="578"/>
                      <a:pt x="2422" y="540"/>
                      <a:pt x="2389" y="550"/>
                    </a:cubicBezTo>
                    <a:cubicBezTo>
                      <a:pt x="2341" y="556"/>
                      <a:pt x="2332" y="668"/>
                      <a:pt x="2296" y="646"/>
                    </a:cubicBezTo>
                    <a:cubicBezTo>
                      <a:pt x="2260" y="624"/>
                      <a:pt x="2201" y="440"/>
                      <a:pt x="2170" y="415"/>
                    </a:cubicBezTo>
                    <a:cubicBezTo>
                      <a:pt x="2139" y="390"/>
                      <a:pt x="2131" y="463"/>
                      <a:pt x="2110" y="496"/>
                    </a:cubicBezTo>
                    <a:cubicBezTo>
                      <a:pt x="2089" y="529"/>
                      <a:pt x="2072" y="605"/>
                      <a:pt x="2044" y="610"/>
                    </a:cubicBezTo>
                    <a:cubicBezTo>
                      <a:pt x="2016" y="615"/>
                      <a:pt x="1965" y="540"/>
                      <a:pt x="1939" y="526"/>
                    </a:cubicBezTo>
                    <a:cubicBezTo>
                      <a:pt x="1913" y="512"/>
                      <a:pt x="1903" y="494"/>
                      <a:pt x="1885" y="526"/>
                    </a:cubicBezTo>
                    <a:cubicBezTo>
                      <a:pt x="1867" y="558"/>
                      <a:pt x="1870" y="711"/>
                      <a:pt x="1828" y="718"/>
                    </a:cubicBezTo>
                    <a:cubicBezTo>
                      <a:pt x="1786" y="725"/>
                      <a:pt x="1680" y="594"/>
                      <a:pt x="1633" y="568"/>
                    </a:cubicBezTo>
                    <a:cubicBezTo>
                      <a:pt x="1586" y="542"/>
                      <a:pt x="1570" y="519"/>
                      <a:pt x="1543" y="559"/>
                    </a:cubicBezTo>
                    <a:cubicBezTo>
                      <a:pt x="1516" y="599"/>
                      <a:pt x="1513" y="809"/>
                      <a:pt x="1471" y="811"/>
                    </a:cubicBezTo>
                    <a:cubicBezTo>
                      <a:pt x="1429" y="813"/>
                      <a:pt x="1345" y="582"/>
                      <a:pt x="1291" y="571"/>
                    </a:cubicBezTo>
                    <a:cubicBezTo>
                      <a:pt x="1237" y="560"/>
                      <a:pt x="1192" y="726"/>
                      <a:pt x="1147" y="742"/>
                    </a:cubicBezTo>
                    <a:cubicBezTo>
                      <a:pt x="1102" y="758"/>
                      <a:pt x="1063" y="674"/>
                      <a:pt x="1018" y="667"/>
                    </a:cubicBezTo>
                    <a:cubicBezTo>
                      <a:pt x="973" y="660"/>
                      <a:pt x="917" y="677"/>
                      <a:pt x="874" y="697"/>
                    </a:cubicBezTo>
                    <a:cubicBezTo>
                      <a:pt x="831" y="717"/>
                      <a:pt x="796" y="762"/>
                      <a:pt x="757" y="790"/>
                    </a:cubicBezTo>
                    <a:cubicBezTo>
                      <a:pt x="718" y="818"/>
                      <a:pt x="661" y="865"/>
                      <a:pt x="637" y="862"/>
                    </a:cubicBezTo>
                    <a:close/>
                  </a:path>
                </a:pathLst>
              </a:custGeom>
              <a:solidFill>
                <a:srgbClr val="FF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" name="Freeform 79"/>
              <p:cNvSpPr>
                <a:spLocks noChangeAspect="1"/>
              </p:cNvSpPr>
              <p:nvPr/>
            </p:nvSpPr>
            <p:spPr>
              <a:xfrm>
                <a:off x="405" y="2501"/>
                <a:ext cx="1024" cy="1113"/>
              </a:xfrm>
              <a:custGeom>
                <a:avLst/>
                <a:gdLst>
                  <a:gd name="txL" fmla="*/ 0 w 3414"/>
                  <a:gd name="txT" fmla="*/ 0 h 3709"/>
                  <a:gd name="txR" fmla="*/ 3414 w 3414"/>
                  <a:gd name="txB" fmla="*/ 3709 h 37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3709">
                    <a:moveTo>
                      <a:pt x="331" y="0"/>
                    </a:moveTo>
                    <a:cubicBezTo>
                      <a:pt x="352" y="385"/>
                      <a:pt x="341" y="229"/>
                      <a:pt x="359" y="468"/>
                    </a:cubicBezTo>
                    <a:cubicBezTo>
                      <a:pt x="369" y="831"/>
                      <a:pt x="346" y="1205"/>
                      <a:pt x="406" y="1565"/>
                    </a:cubicBezTo>
                    <a:cubicBezTo>
                      <a:pt x="411" y="1759"/>
                      <a:pt x="425" y="1906"/>
                      <a:pt x="443" y="2089"/>
                    </a:cubicBezTo>
                    <a:cubicBezTo>
                      <a:pt x="462" y="2691"/>
                      <a:pt x="462" y="2480"/>
                      <a:pt x="433" y="2690"/>
                    </a:cubicBezTo>
                    <a:cubicBezTo>
                      <a:pt x="413" y="2780"/>
                      <a:pt x="377" y="2851"/>
                      <a:pt x="294" y="2947"/>
                    </a:cubicBezTo>
                    <a:cubicBezTo>
                      <a:pt x="247" y="3016"/>
                      <a:pt x="176" y="3064"/>
                      <a:pt x="154" y="3101"/>
                    </a:cubicBezTo>
                    <a:cubicBezTo>
                      <a:pt x="113" y="3150"/>
                      <a:pt x="17" y="3214"/>
                      <a:pt x="5" y="3243"/>
                    </a:cubicBezTo>
                    <a:cubicBezTo>
                      <a:pt x="0" y="3275"/>
                      <a:pt x="68" y="3260"/>
                      <a:pt x="110" y="3276"/>
                    </a:cubicBezTo>
                    <a:cubicBezTo>
                      <a:pt x="154" y="3295"/>
                      <a:pt x="211" y="3305"/>
                      <a:pt x="257" y="3316"/>
                    </a:cubicBezTo>
                    <a:cubicBezTo>
                      <a:pt x="329" y="3368"/>
                      <a:pt x="419" y="3376"/>
                      <a:pt x="503" y="3395"/>
                    </a:cubicBezTo>
                    <a:cubicBezTo>
                      <a:pt x="583" y="3412"/>
                      <a:pt x="648" y="3423"/>
                      <a:pt x="729" y="3434"/>
                    </a:cubicBezTo>
                    <a:cubicBezTo>
                      <a:pt x="791" y="3459"/>
                      <a:pt x="951" y="3495"/>
                      <a:pt x="1015" y="3513"/>
                    </a:cubicBezTo>
                    <a:cubicBezTo>
                      <a:pt x="1175" y="3548"/>
                      <a:pt x="1499" y="3692"/>
                      <a:pt x="1654" y="3709"/>
                    </a:cubicBezTo>
                    <a:cubicBezTo>
                      <a:pt x="1683" y="3689"/>
                      <a:pt x="1820" y="3604"/>
                      <a:pt x="1851" y="3591"/>
                    </a:cubicBezTo>
                    <a:cubicBezTo>
                      <a:pt x="1910" y="3561"/>
                      <a:pt x="1997" y="3508"/>
                      <a:pt x="2077" y="3463"/>
                    </a:cubicBezTo>
                    <a:cubicBezTo>
                      <a:pt x="2092" y="3453"/>
                      <a:pt x="2348" y="3298"/>
                      <a:pt x="2362" y="3286"/>
                    </a:cubicBezTo>
                    <a:cubicBezTo>
                      <a:pt x="2526" y="3116"/>
                      <a:pt x="2540" y="3176"/>
                      <a:pt x="2717" y="2947"/>
                    </a:cubicBezTo>
                    <a:cubicBezTo>
                      <a:pt x="2827" y="2817"/>
                      <a:pt x="2910" y="2726"/>
                      <a:pt x="2979" y="2623"/>
                    </a:cubicBezTo>
                    <a:cubicBezTo>
                      <a:pt x="3047" y="2519"/>
                      <a:pt x="3079" y="2443"/>
                      <a:pt x="3127" y="2327"/>
                    </a:cubicBezTo>
                    <a:cubicBezTo>
                      <a:pt x="3218" y="2146"/>
                      <a:pt x="3227" y="2036"/>
                      <a:pt x="3267" y="1929"/>
                    </a:cubicBezTo>
                    <a:cubicBezTo>
                      <a:pt x="3307" y="1822"/>
                      <a:pt x="3414" y="1683"/>
                      <a:pt x="3365" y="1683"/>
                    </a:cubicBezTo>
                    <a:cubicBezTo>
                      <a:pt x="3342" y="1605"/>
                      <a:pt x="3087" y="1841"/>
                      <a:pt x="2972" y="1929"/>
                    </a:cubicBezTo>
                    <a:cubicBezTo>
                      <a:pt x="2857" y="2017"/>
                      <a:pt x="2732" y="2221"/>
                      <a:pt x="2677" y="2214"/>
                    </a:cubicBezTo>
                    <a:cubicBezTo>
                      <a:pt x="2572" y="2214"/>
                      <a:pt x="2659" y="2138"/>
                      <a:pt x="2642" y="1888"/>
                    </a:cubicBezTo>
                    <a:cubicBezTo>
                      <a:pt x="2634" y="1573"/>
                      <a:pt x="2671" y="1000"/>
                      <a:pt x="2661" y="744"/>
                    </a:cubicBezTo>
                    <a:cubicBezTo>
                      <a:pt x="2648" y="452"/>
                      <a:pt x="2666" y="234"/>
                      <a:pt x="2623" y="124"/>
                    </a:cubicBezTo>
                    <a:cubicBezTo>
                      <a:pt x="2580" y="14"/>
                      <a:pt x="2450" y="71"/>
                      <a:pt x="2401" y="82"/>
                    </a:cubicBezTo>
                    <a:cubicBezTo>
                      <a:pt x="2352" y="104"/>
                      <a:pt x="2361" y="182"/>
                      <a:pt x="2329" y="190"/>
                    </a:cubicBezTo>
                    <a:cubicBezTo>
                      <a:pt x="2283" y="221"/>
                      <a:pt x="2265" y="106"/>
                      <a:pt x="2206" y="97"/>
                    </a:cubicBezTo>
                    <a:cubicBezTo>
                      <a:pt x="2155" y="94"/>
                      <a:pt x="2035" y="95"/>
                      <a:pt x="1981" y="91"/>
                    </a:cubicBezTo>
                    <a:cubicBezTo>
                      <a:pt x="1953" y="94"/>
                      <a:pt x="1872" y="86"/>
                      <a:pt x="1840" y="103"/>
                    </a:cubicBezTo>
                    <a:cubicBezTo>
                      <a:pt x="1789" y="130"/>
                      <a:pt x="1829" y="151"/>
                      <a:pt x="1771" y="169"/>
                    </a:cubicBezTo>
                    <a:cubicBezTo>
                      <a:pt x="1744" y="166"/>
                      <a:pt x="1700" y="121"/>
                      <a:pt x="1672" y="106"/>
                    </a:cubicBezTo>
                    <a:cubicBezTo>
                      <a:pt x="1598" y="99"/>
                      <a:pt x="1364" y="98"/>
                      <a:pt x="1294" y="109"/>
                    </a:cubicBezTo>
                    <a:cubicBezTo>
                      <a:pt x="1244" y="116"/>
                      <a:pt x="1246" y="201"/>
                      <a:pt x="1216" y="202"/>
                    </a:cubicBezTo>
                    <a:cubicBezTo>
                      <a:pt x="1189" y="203"/>
                      <a:pt x="1186" y="142"/>
                      <a:pt x="1132" y="112"/>
                    </a:cubicBezTo>
                    <a:cubicBezTo>
                      <a:pt x="1085" y="91"/>
                      <a:pt x="806" y="109"/>
                      <a:pt x="757" y="97"/>
                    </a:cubicBezTo>
                    <a:cubicBezTo>
                      <a:pt x="652" y="106"/>
                      <a:pt x="744" y="130"/>
                      <a:pt x="664" y="184"/>
                    </a:cubicBezTo>
                    <a:cubicBezTo>
                      <a:pt x="648" y="194"/>
                      <a:pt x="598" y="124"/>
                      <a:pt x="598" y="124"/>
                    </a:cubicBezTo>
                    <a:cubicBezTo>
                      <a:pt x="596" y="124"/>
                      <a:pt x="532" y="113"/>
                      <a:pt x="520" y="103"/>
                    </a:cubicBezTo>
                    <a:cubicBezTo>
                      <a:pt x="460" y="82"/>
                      <a:pt x="529" y="101"/>
                      <a:pt x="415" y="60"/>
                    </a:cubicBezTo>
                    <a:cubicBezTo>
                      <a:pt x="377" y="46"/>
                      <a:pt x="359" y="29"/>
                      <a:pt x="331" y="0"/>
                    </a:cubicBezTo>
                    <a:close/>
                  </a:path>
                </a:pathLst>
              </a:custGeom>
              <a:noFill/>
              <a:ln w="1270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pic>
          <p:nvPicPr>
            <p:cNvPr id="22" name="Picture 81" descr="gradeC"/>
            <p:cNvPicPr>
              <a:picLocks noChangeAspect="1"/>
            </p:cNvPicPr>
            <p:nvPr/>
          </p:nvPicPr>
          <p:blipFill>
            <a:blip r:embed="rId5"/>
            <a:srcRect r="2942"/>
            <a:stretch>
              <a:fillRect/>
            </a:stretch>
          </p:blipFill>
          <p:spPr>
            <a:xfrm>
              <a:off x="4572000" y="4143380"/>
              <a:ext cx="1292869" cy="1428760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grpSp>
          <p:nvGrpSpPr>
            <p:cNvPr id="8" name="组合 109"/>
            <p:cNvGrpSpPr/>
            <p:nvPr/>
          </p:nvGrpSpPr>
          <p:grpSpPr>
            <a:xfrm>
              <a:off x="1500166" y="4145270"/>
              <a:ext cx="819624" cy="1069680"/>
              <a:chOff x="2081788" y="4173802"/>
              <a:chExt cx="819624" cy="1069680"/>
            </a:xfrm>
          </p:grpSpPr>
          <p:sp>
            <p:nvSpPr>
              <p:cNvPr id="23" name="Freeform 82"/>
              <p:cNvSpPr>
                <a:spLocks noChangeAspect="1"/>
              </p:cNvSpPr>
              <p:nvPr/>
            </p:nvSpPr>
            <p:spPr>
              <a:xfrm>
                <a:off x="2081788" y="4173802"/>
                <a:ext cx="819624" cy="1069680"/>
              </a:xfrm>
              <a:custGeom>
                <a:avLst/>
                <a:gdLst>
                  <a:gd name="txL" fmla="*/ 0 w 3573"/>
                  <a:gd name="txT" fmla="*/ 0 h 3845"/>
                  <a:gd name="txR" fmla="*/ 3573 w 3573"/>
                  <a:gd name="txB" fmla="*/ 3845 h 384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573" h="3845">
                    <a:moveTo>
                      <a:pt x="349" y="0"/>
                    </a:moveTo>
                    <a:cubicBezTo>
                      <a:pt x="371" y="397"/>
                      <a:pt x="360" y="236"/>
                      <a:pt x="379" y="482"/>
                    </a:cubicBezTo>
                    <a:cubicBezTo>
                      <a:pt x="389" y="857"/>
                      <a:pt x="365" y="1242"/>
                      <a:pt x="428" y="1613"/>
                    </a:cubicBezTo>
                    <a:cubicBezTo>
                      <a:pt x="434" y="1813"/>
                      <a:pt x="448" y="1965"/>
                      <a:pt x="467" y="2154"/>
                    </a:cubicBezTo>
                    <a:cubicBezTo>
                      <a:pt x="487" y="2775"/>
                      <a:pt x="487" y="2557"/>
                      <a:pt x="457" y="2774"/>
                    </a:cubicBezTo>
                    <a:cubicBezTo>
                      <a:pt x="436" y="2866"/>
                      <a:pt x="398" y="2940"/>
                      <a:pt x="310" y="3039"/>
                    </a:cubicBezTo>
                    <a:cubicBezTo>
                      <a:pt x="261" y="3110"/>
                      <a:pt x="186" y="3159"/>
                      <a:pt x="162" y="3197"/>
                    </a:cubicBezTo>
                    <a:cubicBezTo>
                      <a:pt x="119" y="3248"/>
                      <a:pt x="18" y="3314"/>
                      <a:pt x="5" y="3344"/>
                    </a:cubicBezTo>
                    <a:cubicBezTo>
                      <a:pt x="0" y="3377"/>
                      <a:pt x="89" y="3378"/>
                      <a:pt x="133" y="3394"/>
                    </a:cubicBezTo>
                    <a:cubicBezTo>
                      <a:pt x="179" y="3414"/>
                      <a:pt x="223" y="3431"/>
                      <a:pt x="271" y="3443"/>
                    </a:cubicBezTo>
                    <a:cubicBezTo>
                      <a:pt x="347" y="3496"/>
                      <a:pt x="457" y="3503"/>
                      <a:pt x="546" y="3522"/>
                    </a:cubicBezTo>
                    <a:cubicBezTo>
                      <a:pt x="630" y="3540"/>
                      <a:pt x="716" y="3559"/>
                      <a:pt x="802" y="3571"/>
                    </a:cubicBezTo>
                    <a:cubicBezTo>
                      <a:pt x="867" y="3596"/>
                      <a:pt x="931" y="3602"/>
                      <a:pt x="998" y="3620"/>
                    </a:cubicBezTo>
                    <a:cubicBezTo>
                      <a:pt x="1167" y="3656"/>
                      <a:pt x="1611" y="3827"/>
                      <a:pt x="1775" y="3845"/>
                    </a:cubicBezTo>
                    <a:cubicBezTo>
                      <a:pt x="1805" y="3824"/>
                      <a:pt x="1949" y="3741"/>
                      <a:pt x="1982" y="3727"/>
                    </a:cubicBezTo>
                    <a:cubicBezTo>
                      <a:pt x="2044" y="3697"/>
                      <a:pt x="2103" y="3655"/>
                      <a:pt x="2188" y="3609"/>
                    </a:cubicBezTo>
                    <a:cubicBezTo>
                      <a:pt x="2203" y="3599"/>
                      <a:pt x="2401" y="3484"/>
                      <a:pt x="2415" y="3472"/>
                    </a:cubicBezTo>
                    <a:cubicBezTo>
                      <a:pt x="2589" y="3296"/>
                      <a:pt x="2680" y="3275"/>
                      <a:pt x="2867" y="3039"/>
                    </a:cubicBezTo>
                    <a:cubicBezTo>
                      <a:pt x="2983" y="2905"/>
                      <a:pt x="3071" y="2811"/>
                      <a:pt x="3143" y="2704"/>
                    </a:cubicBezTo>
                    <a:cubicBezTo>
                      <a:pt x="3215" y="2597"/>
                      <a:pt x="3248" y="2530"/>
                      <a:pt x="3300" y="2399"/>
                    </a:cubicBezTo>
                    <a:cubicBezTo>
                      <a:pt x="3396" y="2213"/>
                      <a:pt x="3423" y="2032"/>
                      <a:pt x="3457" y="1917"/>
                    </a:cubicBezTo>
                    <a:cubicBezTo>
                      <a:pt x="3491" y="1802"/>
                      <a:pt x="3573" y="1703"/>
                      <a:pt x="3506" y="1711"/>
                    </a:cubicBezTo>
                    <a:cubicBezTo>
                      <a:pt x="3482" y="1631"/>
                      <a:pt x="3164" y="1882"/>
                      <a:pt x="3054" y="1967"/>
                    </a:cubicBezTo>
                    <a:cubicBezTo>
                      <a:pt x="2940" y="2051"/>
                      <a:pt x="2862" y="2216"/>
                      <a:pt x="2818" y="2213"/>
                    </a:cubicBezTo>
                    <a:cubicBezTo>
                      <a:pt x="2708" y="2213"/>
                      <a:pt x="2806" y="2204"/>
                      <a:pt x="2788" y="1947"/>
                    </a:cubicBezTo>
                    <a:cubicBezTo>
                      <a:pt x="2779" y="1622"/>
                      <a:pt x="2819" y="1031"/>
                      <a:pt x="2808" y="767"/>
                    </a:cubicBezTo>
                    <a:cubicBezTo>
                      <a:pt x="2800" y="480"/>
                      <a:pt x="2803" y="221"/>
                      <a:pt x="2788" y="124"/>
                    </a:cubicBezTo>
                    <a:cubicBezTo>
                      <a:pt x="2759" y="13"/>
                      <a:pt x="2632" y="31"/>
                      <a:pt x="2581" y="40"/>
                    </a:cubicBezTo>
                    <a:cubicBezTo>
                      <a:pt x="2517" y="51"/>
                      <a:pt x="2437" y="121"/>
                      <a:pt x="2383" y="127"/>
                    </a:cubicBezTo>
                    <a:cubicBezTo>
                      <a:pt x="2334" y="131"/>
                      <a:pt x="2269" y="90"/>
                      <a:pt x="2209" y="85"/>
                    </a:cubicBezTo>
                    <a:cubicBezTo>
                      <a:pt x="2174" y="80"/>
                      <a:pt x="2113" y="73"/>
                      <a:pt x="2047" y="79"/>
                    </a:cubicBezTo>
                    <a:cubicBezTo>
                      <a:pt x="1986" y="90"/>
                      <a:pt x="1909" y="124"/>
                      <a:pt x="1834" y="136"/>
                    </a:cubicBezTo>
                    <a:cubicBezTo>
                      <a:pt x="1806" y="133"/>
                      <a:pt x="1681" y="127"/>
                      <a:pt x="1651" y="112"/>
                    </a:cubicBezTo>
                    <a:cubicBezTo>
                      <a:pt x="1565" y="100"/>
                      <a:pt x="1417" y="90"/>
                      <a:pt x="1318" y="88"/>
                    </a:cubicBezTo>
                    <a:cubicBezTo>
                      <a:pt x="1240" y="96"/>
                      <a:pt x="1184" y="125"/>
                      <a:pt x="1132" y="124"/>
                    </a:cubicBezTo>
                    <a:cubicBezTo>
                      <a:pt x="1091" y="118"/>
                      <a:pt x="1028" y="102"/>
                      <a:pt x="961" y="94"/>
                    </a:cubicBezTo>
                    <a:cubicBezTo>
                      <a:pt x="907" y="89"/>
                      <a:pt x="813" y="97"/>
                      <a:pt x="745" y="100"/>
                    </a:cubicBezTo>
                    <a:cubicBezTo>
                      <a:pt x="728" y="111"/>
                      <a:pt x="631" y="124"/>
                      <a:pt x="631" y="124"/>
                    </a:cubicBezTo>
                    <a:cubicBezTo>
                      <a:pt x="593" y="113"/>
                      <a:pt x="504" y="70"/>
                      <a:pt x="457" y="49"/>
                    </a:cubicBezTo>
                    <a:cubicBezTo>
                      <a:pt x="417" y="35"/>
                      <a:pt x="379" y="30"/>
                      <a:pt x="349" y="0"/>
                    </a:cubicBezTo>
                    <a:close/>
                  </a:path>
                </a:pathLst>
              </a:custGeom>
              <a:solidFill>
                <a:srgbClr val="CC3399">
                  <a:alpha val="100000"/>
                </a:srgbClr>
              </a:solidFill>
              <a:ln w="1270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Freeform 83"/>
              <p:cNvSpPr>
                <a:spLocks noChangeAspect="1"/>
              </p:cNvSpPr>
              <p:nvPr/>
            </p:nvSpPr>
            <p:spPr>
              <a:xfrm>
                <a:off x="2102640" y="4198412"/>
                <a:ext cx="782733" cy="1031946"/>
              </a:xfrm>
              <a:custGeom>
                <a:avLst/>
                <a:gdLst>
                  <a:gd name="txL" fmla="*/ 0 w 3414"/>
                  <a:gd name="txT" fmla="*/ 0 h 3709"/>
                  <a:gd name="txR" fmla="*/ 3414 w 3414"/>
                  <a:gd name="txB" fmla="*/ 3709 h 37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3709">
                    <a:moveTo>
                      <a:pt x="331" y="0"/>
                    </a:moveTo>
                    <a:cubicBezTo>
                      <a:pt x="352" y="385"/>
                      <a:pt x="341" y="229"/>
                      <a:pt x="359" y="468"/>
                    </a:cubicBezTo>
                    <a:cubicBezTo>
                      <a:pt x="369" y="831"/>
                      <a:pt x="346" y="1205"/>
                      <a:pt x="406" y="1565"/>
                    </a:cubicBezTo>
                    <a:cubicBezTo>
                      <a:pt x="411" y="1759"/>
                      <a:pt x="425" y="1906"/>
                      <a:pt x="443" y="2089"/>
                    </a:cubicBezTo>
                    <a:cubicBezTo>
                      <a:pt x="462" y="2691"/>
                      <a:pt x="462" y="2480"/>
                      <a:pt x="433" y="2690"/>
                    </a:cubicBezTo>
                    <a:cubicBezTo>
                      <a:pt x="413" y="2780"/>
                      <a:pt x="377" y="2851"/>
                      <a:pt x="294" y="2947"/>
                    </a:cubicBezTo>
                    <a:cubicBezTo>
                      <a:pt x="247" y="3016"/>
                      <a:pt x="176" y="3064"/>
                      <a:pt x="154" y="3101"/>
                    </a:cubicBezTo>
                    <a:cubicBezTo>
                      <a:pt x="113" y="3150"/>
                      <a:pt x="17" y="3214"/>
                      <a:pt x="5" y="3243"/>
                    </a:cubicBezTo>
                    <a:cubicBezTo>
                      <a:pt x="0" y="3275"/>
                      <a:pt x="68" y="3260"/>
                      <a:pt x="110" y="3276"/>
                    </a:cubicBezTo>
                    <a:cubicBezTo>
                      <a:pt x="154" y="3295"/>
                      <a:pt x="211" y="3305"/>
                      <a:pt x="257" y="3316"/>
                    </a:cubicBezTo>
                    <a:cubicBezTo>
                      <a:pt x="329" y="3368"/>
                      <a:pt x="419" y="3376"/>
                      <a:pt x="503" y="3395"/>
                    </a:cubicBezTo>
                    <a:cubicBezTo>
                      <a:pt x="583" y="3412"/>
                      <a:pt x="648" y="3423"/>
                      <a:pt x="729" y="3434"/>
                    </a:cubicBezTo>
                    <a:cubicBezTo>
                      <a:pt x="791" y="3459"/>
                      <a:pt x="951" y="3495"/>
                      <a:pt x="1015" y="3513"/>
                    </a:cubicBezTo>
                    <a:cubicBezTo>
                      <a:pt x="1175" y="3548"/>
                      <a:pt x="1499" y="3692"/>
                      <a:pt x="1654" y="3709"/>
                    </a:cubicBezTo>
                    <a:cubicBezTo>
                      <a:pt x="1683" y="3689"/>
                      <a:pt x="1820" y="3604"/>
                      <a:pt x="1851" y="3591"/>
                    </a:cubicBezTo>
                    <a:cubicBezTo>
                      <a:pt x="1910" y="3561"/>
                      <a:pt x="1997" y="3508"/>
                      <a:pt x="2077" y="3463"/>
                    </a:cubicBezTo>
                    <a:cubicBezTo>
                      <a:pt x="2092" y="3453"/>
                      <a:pt x="2348" y="3298"/>
                      <a:pt x="2362" y="3286"/>
                    </a:cubicBezTo>
                    <a:cubicBezTo>
                      <a:pt x="2526" y="3116"/>
                      <a:pt x="2540" y="3176"/>
                      <a:pt x="2717" y="2947"/>
                    </a:cubicBezTo>
                    <a:cubicBezTo>
                      <a:pt x="2827" y="2817"/>
                      <a:pt x="2910" y="2726"/>
                      <a:pt x="2979" y="2623"/>
                    </a:cubicBezTo>
                    <a:cubicBezTo>
                      <a:pt x="3047" y="2519"/>
                      <a:pt x="3079" y="2443"/>
                      <a:pt x="3127" y="2327"/>
                    </a:cubicBezTo>
                    <a:cubicBezTo>
                      <a:pt x="3218" y="2146"/>
                      <a:pt x="3227" y="2036"/>
                      <a:pt x="3267" y="1929"/>
                    </a:cubicBezTo>
                    <a:cubicBezTo>
                      <a:pt x="3307" y="1822"/>
                      <a:pt x="3414" y="1683"/>
                      <a:pt x="3365" y="1683"/>
                    </a:cubicBezTo>
                    <a:cubicBezTo>
                      <a:pt x="3342" y="1605"/>
                      <a:pt x="3087" y="1841"/>
                      <a:pt x="2972" y="1929"/>
                    </a:cubicBezTo>
                    <a:cubicBezTo>
                      <a:pt x="2857" y="2017"/>
                      <a:pt x="2732" y="2221"/>
                      <a:pt x="2677" y="2214"/>
                    </a:cubicBezTo>
                    <a:cubicBezTo>
                      <a:pt x="2572" y="2214"/>
                      <a:pt x="2659" y="2138"/>
                      <a:pt x="2642" y="1888"/>
                    </a:cubicBezTo>
                    <a:cubicBezTo>
                      <a:pt x="2634" y="1573"/>
                      <a:pt x="2671" y="1000"/>
                      <a:pt x="2661" y="744"/>
                    </a:cubicBezTo>
                    <a:cubicBezTo>
                      <a:pt x="2648" y="452"/>
                      <a:pt x="2666" y="234"/>
                      <a:pt x="2623" y="124"/>
                    </a:cubicBezTo>
                    <a:cubicBezTo>
                      <a:pt x="2580" y="14"/>
                      <a:pt x="2450" y="71"/>
                      <a:pt x="2401" y="82"/>
                    </a:cubicBezTo>
                    <a:cubicBezTo>
                      <a:pt x="2352" y="104"/>
                      <a:pt x="2361" y="182"/>
                      <a:pt x="2329" y="190"/>
                    </a:cubicBezTo>
                    <a:cubicBezTo>
                      <a:pt x="2283" y="221"/>
                      <a:pt x="2265" y="106"/>
                      <a:pt x="2206" y="97"/>
                    </a:cubicBezTo>
                    <a:cubicBezTo>
                      <a:pt x="2155" y="94"/>
                      <a:pt x="2035" y="95"/>
                      <a:pt x="1981" y="91"/>
                    </a:cubicBezTo>
                    <a:cubicBezTo>
                      <a:pt x="1953" y="94"/>
                      <a:pt x="1872" y="86"/>
                      <a:pt x="1840" y="103"/>
                    </a:cubicBezTo>
                    <a:cubicBezTo>
                      <a:pt x="1789" y="130"/>
                      <a:pt x="1829" y="151"/>
                      <a:pt x="1771" y="169"/>
                    </a:cubicBezTo>
                    <a:cubicBezTo>
                      <a:pt x="1744" y="166"/>
                      <a:pt x="1700" y="121"/>
                      <a:pt x="1672" y="106"/>
                    </a:cubicBezTo>
                    <a:cubicBezTo>
                      <a:pt x="1598" y="99"/>
                      <a:pt x="1364" y="98"/>
                      <a:pt x="1294" y="109"/>
                    </a:cubicBezTo>
                    <a:cubicBezTo>
                      <a:pt x="1244" y="116"/>
                      <a:pt x="1246" y="201"/>
                      <a:pt x="1216" y="202"/>
                    </a:cubicBezTo>
                    <a:cubicBezTo>
                      <a:pt x="1189" y="203"/>
                      <a:pt x="1186" y="142"/>
                      <a:pt x="1132" y="112"/>
                    </a:cubicBezTo>
                    <a:cubicBezTo>
                      <a:pt x="1085" y="91"/>
                      <a:pt x="806" y="109"/>
                      <a:pt x="757" y="97"/>
                    </a:cubicBezTo>
                    <a:cubicBezTo>
                      <a:pt x="652" y="106"/>
                      <a:pt x="744" y="130"/>
                      <a:pt x="664" y="184"/>
                    </a:cubicBezTo>
                    <a:cubicBezTo>
                      <a:pt x="648" y="194"/>
                      <a:pt x="598" y="124"/>
                      <a:pt x="598" y="124"/>
                    </a:cubicBezTo>
                    <a:cubicBezTo>
                      <a:pt x="596" y="124"/>
                      <a:pt x="532" y="113"/>
                      <a:pt x="520" y="103"/>
                    </a:cubicBezTo>
                    <a:cubicBezTo>
                      <a:pt x="460" y="82"/>
                      <a:pt x="529" y="101"/>
                      <a:pt x="415" y="60"/>
                    </a:cubicBezTo>
                    <a:cubicBezTo>
                      <a:pt x="377" y="46"/>
                      <a:pt x="359" y="29"/>
                      <a:pt x="331" y="0"/>
                    </a:cubicBezTo>
                    <a:close/>
                  </a:path>
                </a:pathLst>
              </a:custGeom>
              <a:solidFill>
                <a:srgbClr val="FF7979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84"/>
              <p:cNvSpPr>
                <a:spLocks noChangeAspect="1"/>
              </p:cNvSpPr>
              <p:nvPr/>
            </p:nvSpPr>
            <p:spPr>
              <a:xfrm>
                <a:off x="2245392" y="4234505"/>
                <a:ext cx="22455" cy="664448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8" y="42"/>
                    </a:lnTo>
                    <a:lnTo>
                      <a:pt x="45" y="63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Freeform 85"/>
              <p:cNvSpPr>
                <a:spLocks noChangeAspect="1"/>
              </p:cNvSpPr>
              <p:nvPr/>
            </p:nvSpPr>
            <p:spPr>
              <a:xfrm>
                <a:off x="2370501" y="4234505"/>
                <a:ext cx="24059" cy="664448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5" y="54"/>
                    </a:lnTo>
                    <a:lnTo>
                      <a:pt x="54" y="75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Freeform 86"/>
              <p:cNvSpPr>
                <a:spLocks noChangeAspect="1"/>
              </p:cNvSpPr>
              <p:nvPr/>
            </p:nvSpPr>
            <p:spPr>
              <a:xfrm>
                <a:off x="2498818" y="4234505"/>
                <a:ext cx="24059" cy="664448"/>
              </a:xfrm>
              <a:custGeom>
                <a:avLst/>
                <a:gdLst>
                  <a:gd name="txL" fmla="*/ 0 w 100"/>
                  <a:gd name="txT" fmla="*/ 0 h 2389"/>
                  <a:gd name="txR" fmla="*/ 100 w 100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0" h="2389">
                    <a:moveTo>
                      <a:pt x="7" y="36"/>
                    </a:moveTo>
                    <a:lnTo>
                      <a:pt x="0" y="2389"/>
                    </a:lnTo>
                    <a:lnTo>
                      <a:pt x="100" y="2379"/>
                    </a:lnTo>
                    <a:lnTo>
                      <a:pt x="94" y="0"/>
                    </a:lnTo>
                    <a:lnTo>
                      <a:pt x="73" y="27"/>
                    </a:lnTo>
                    <a:lnTo>
                      <a:pt x="40" y="45"/>
                    </a:lnTo>
                    <a:lnTo>
                      <a:pt x="7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Freeform 87"/>
              <p:cNvSpPr>
                <a:spLocks noChangeAspect="1"/>
              </p:cNvSpPr>
              <p:nvPr/>
            </p:nvSpPr>
            <p:spPr>
              <a:xfrm>
                <a:off x="2623927" y="4234505"/>
                <a:ext cx="24059" cy="664448"/>
              </a:xfrm>
              <a:custGeom>
                <a:avLst/>
                <a:gdLst>
                  <a:gd name="txL" fmla="*/ 0 w 102"/>
                  <a:gd name="txT" fmla="*/ 0 h 2389"/>
                  <a:gd name="txR" fmla="*/ 102 w 102"/>
                  <a:gd name="txB" fmla="*/ 2389 h 238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2389">
                    <a:moveTo>
                      <a:pt x="0" y="36"/>
                    </a:moveTo>
                    <a:lnTo>
                      <a:pt x="2" y="2389"/>
                    </a:lnTo>
                    <a:lnTo>
                      <a:pt x="102" y="2379"/>
                    </a:lnTo>
                    <a:lnTo>
                      <a:pt x="96" y="0"/>
                    </a:lnTo>
                    <a:lnTo>
                      <a:pt x="72" y="54"/>
                    </a:lnTo>
                    <a:lnTo>
                      <a:pt x="36" y="72"/>
                    </a:lnTo>
                    <a:lnTo>
                      <a:pt x="0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50000">
                    <a:srgbClr val="FFB7B7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88"/>
              <p:cNvSpPr>
                <a:spLocks noChangeAspect="1"/>
              </p:cNvSpPr>
              <p:nvPr/>
            </p:nvSpPr>
            <p:spPr>
              <a:xfrm>
                <a:off x="2210105" y="4223021"/>
                <a:ext cx="35287" cy="690698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159" y="72"/>
                    </a:moveTo>
                    <a:lnTo>
                      <a:pt x="129" y="36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59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Freeform 89"/>
              <p:cNvSpPr>
                <a:spLocks noChangeAspect="1"/>
              </p:cNvSpPr>
              <p:nvPr/>
            </p:nvSpPr>
            <p:spPr>
              <a:xfrm>
                <a:off x="2263036" y="4226302"/>
                <a:ext cx="38495" cy="692339"/>
              </a:xfrm>
              <a:custGeom>
                <a:avLst/>
                <a:gdLst>
                  <a:gd name="txL" fmla="*/ 0 w 162"/>
                  <a:gd name="txT" fmla="*/ 0 h 2485"/>
                  <a:gd name="txR" fmla="*/ 162 w 162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2" h="2485">
                    <a:moveTo>
                      <a:pt x="14" y="82"/>
                    </a:moveTo>
                    <a:lnTo>
                      <a:pt x="0" y="39"/>
                    </a:lnTo>
                    <a:lnTo>
                      <a:pt x="12" y="15"/>
                    </a:lnTo>
                    <a:lnTo>
                      <a:pt x="51" y="0"/>
                    </a:lnTo>
                    <a:lnTo>
                      <a:pt x="162" y="0"/>
                    </a:lnTo>
                    <a:lnTo>
                      <a:pt x="141" y="2447"/>
                    </a:lnTo>
                    <a:lnTo>
                      <a:pt x="6" y="2485"/>
                    </a:lnTo>
                    <a:lnTo>
                      <a:pt x="14" y="8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Freeform 90"/>
              <p:cNvSpPr>
                <a:spLocks noChangeAspect="1"/>
              </p:cNvSpPr>
              <p:nvPr/>
            </p:nvSpPr>
            <p:spPr>
              <a:xfrm>
                <a:off x="2336818" y="4226302"/>
                <a:ext cx="40099" cy="692339"/>
              </a:xfrm>
              <a:custGeom>
                <a:avLst/>
                <a:gdLst>
                  <a:gd name="txL" fmla="*/ 0 w 168"/>
                  <a:gd name="txT" fmla="*/ 0 h 2485"/>
                  <a:gd name="txR" fmla="*/ 168 w 168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8" h="2485">
                    <a:moveTo>
                      <a:pt x="168" y="81"/>
                    </a:moveTo>
                    <a:lnTo>
                      <a:pt x="129" y="36"/>
                    </a:lnTo>
                    <a:lnTo>
                      <a:pt x="96" y="12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68" y="8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Freeform 91"/>
              <p:cNvSpPr>
                <a:spLocks noChangeAspect="1"/>
              </p:cNvSpPr>
              <p:nvPr/>
            </p:nvSpPr>
            <p:spPr>
              <a:xfrm>
                <a:off x="2391352" y="4226302"/>
                <a:ext cx="35287" cy="692339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0" y="72"/>
                    </a:moveTo>
                    <a:lnTo>
                      <a:pt x="15" y="27"/>
                    </a:lnTo>
                    <a:lnTo>
                      <a:pt x="54" y="9"/>
                    </a:lnTo>
                    <a:lnTo>
                      <a:pt x="159" y="0"/>
                    </a:lnTo>
                    <a:lnTo>
                      <a:pt x="138" y="2447"/>
                    </a:lnTo>
                    <a:lnTo>
                      <a:pt x="3" y="2485"/>
                    </a:lnTo>
                    <a:lnTo>
                      <a:pt x="0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92"/>
              <p:cNvSpPr>
                <a:spLocks noChangeAspect="1"/>
              </p:cNvSpPr>
              <p:nvPr/>
            </p:nvSpPr>
            <p:spPr>
              <a:xfrm>
                <a:off x="2466739" y="4226302"/>
                <a:ext cx="35287" cy="692339"/>
              </a:xfrm>
              <a:custGeom>
                <a:avLst/>
                <a:gdLst>
                  <a:gd name="txL" fmla="*/ 0 w 159"/>
                  <a:gd name="txT" fmla="*/ 0 h 2485"/>
                  <a:gd name="txR" fmla="*/ 159 w 159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9" h="2485">
                    <a:moveTo>
                      <a:pt x="159" y="69"/>
                    </a:moveTo>
                    <a:lnTo>
                      <a:pt x="126" y="39"/>
                    </a:lnTo>
                    <a:lnTo>
                      <a:pt x="84" y="15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59" y="6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Freeform 93"/>
              <p:cNvSpPr>
                <a:spLocks noChangeAspect="1"/>
              </p:cNvSpPr>
              <p:nvPr/>
            </p:nvSpPr>
            <p:spPr>
              <a:xfrm>
                <a:off x="2519669" y="4226302"/>
                <a:ext cx="36891" cy="692339"/>
              </a:xfrm>
              <a:custGeom>
                <a:avLst/>
                <a:gdLst>
                  <a:gd name="txL" fmla="*/ 0 w 162"/>
                  <a:gd name="txT" fmla="*/ 0 h 2488"/>
                  <a:gd name="txR" fmla="*/ 162 w 162"/>
                  <a:gd name="txB" fmla="*/ 2488 h 2488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62" h="2488">
                    <a:moveTo>
                      <a:pt x="0" y="54"/>
                    </a:moveTo>
                    <a:lnTo>
                      <a:pt x="27" y="15"/>
                    </a:lnTo>
                    <a:lnTo>
                      <a:pt x="66" y="0"/>
                    </a:lnTo>
                    <a:lnTo>
                      <a:pt x="162" y="3"/>
                    </a:lnTo>
                    <a:lnTo>
                      <a:pt x="141" y="2450"/>
                    </a:lnTo>
                    <a:lnTo>
                      <a:pt x="6" y="2488"/>
                    </a:lnTo>
                    <a:lnTo>
                      <a:pt x="0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Freeform 94"/>
              <p:cNvSpPr>
                <a:spLocks noChangeAspect="1"/>
              </p:cNvSpPr>
              <p:nvPr/>
            </p:nvSpPr>
            <p:spPr>
              <a:xfrm>
                <a:off x="2590243" y="4226302"/>
                <a:ext cx="36891" cy="692339"/>
              </a:xfrm>
              <a:custGeom>
                <a:avLst/>
                <a:gdLst>
                  <a:gd name="txL" fmla="*/ 0 w 156"/>
                  <a:gd name="txT" fmla="*/ 0 h 2485"/>
                  <a:gd name="txR" fmla="*/ 156 w 156"/>
                  <a:gd name="txB" fmla="*/ 2485 h 2485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56" h="2485">
                    <a:moveTo>
                      <a:pt x="148" y="82"/>
                    </a:moveTo>
                    <a:lnTo>
                      <a:pt x="126" y="49"/>
                    </a:lnTo>
                    <a:lnTo>
                      <a:pt x="87" y="6"/>
                    </a:lnTo>
                    <a:lnTo>
                      <a:pt x="0" y="0"/>
                    </a:lnTo>
                    <a:lnTo>
                      <a:pt x="21" y="2447"/>
                    </a:lnTo>
                    <a:lnTo>
                      <a:pt x="156" y="2485"/>
                    </a:lnTo>
                    <a:lnTo>
                      <a:pt x="148" y="8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7D7D">
                      <a:alpha val="100000"/>
                    </a:srgbClr>
                  </a:gs>
                  <a:gs pos="100000">
                    <a:srgbClr val="FF9999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Freeform 95"/>
              <p:cNvSpPr>
                <a:spLocks noChangeAspect="1"/>
              </p:cNvSpPr>
              <p:nvPr/>
            </p:nvSpPr>
            <p:spPr>
              <a:xfrm>
                <a:off x="2643174" y="4214818"/>
                <a:ext cx="33683" cy="703823"/>
              </a:xfrm>
              <a:custGeom>
                <a:avLst/>
                <a:gdLst>
                  <a:gd name="txL" fmla="*/ 0 w 147"/>
                  <a:gd name="txT" fmla="*/ 0 h 2524"/>
                  <a:gd name="txR" fmla="*/ 147 w 147"/>
                  <a:gd name="txB" fmla="*/ 2524 h 252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47" h="2524">
                    <a:moveTo>
                      <a:pt x="12" y="66"/>
                    </a:moveTo>
                    <a:lnTo>
                      <a:pt x="42" y="27"/>
                    </a:lnTo>
                    <a:lnTo>
                      <a:pt x="132" y="0"/>
                    </a:lnTo>
                    <a:lnTo>
                      <a:pt x="147" y="2486"/>
                    </a:lnTo>
                    <a:lnTo>
                      <a:pt x="12" y="2524"/>
                    </a:lnTo>
                    <a:lnTo>
                      <a:pt x="0" y="105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9999">
                      <a:alpha val="100000"/>
                    </a:srgbClr>
                  </a:gs>
                  <a:gs pos="100000">
                    <a:srgbClr val="FF7D7D">
                      <a:alpha val="100000"/>
                    </a:srgbClr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Freeform 96"/>
              <p:cNvSpPr>
                <a:spLocks noChangeAspect="1"/>
              </p:cNvSpPr>
              <p:nvPr/>
            </p:nvSpPr>
            <p:spPr>
              <a:xfrm>
                <a:off x="2102640" y="4644658"/>
                <a:ext cx="782733" cy="585699"/>
              </a:xfrm>
              <a:custGeom>
                <a:avLst/>
                <a:gdLst>
                  <a:gd name="txL" fmla="*/ 0 w 3414"/>
                  <a:gd name="txT" fmla="*/ 0 h 2104"/>
                  <a:gd name="txR" fmla="*/ 3414 w 3414"/>
                  <a:gd name="txB" fmla="*/ 2104 h 2104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2104">
                    <a:moveTo>
                      <a:pt x="637" y="862"/>
                    </a:moveTo>
                    <a:cubicBezTo>
                      <a:pt x="577" y="919"/>
                      <a:pt x="462" y="875"/>
                      <a:pt x="433" y="1085"/>
                    </a:cubicBezTo>
                    <a:cubicBezTo>
                      <a:pt x="413" y="1175"/>
                      <a:pt x="377" y="1246"/>
                      <a:pt x="294" y="1342"/>
                    </a:cubicBezTo>
                    <a:cubicBezTo>
                      <a:pt x="247" y="1411"/>
                      <a:pt x="176" y="1459"/>
                      <a:pt x="154" y="1496"/>
                    </a:cubicBezTo>
                    <a:cubicBezTo>
                      <a:pt x="113" y="1545"/>
                      <a:pt x="17" y="1609"/>
                      <a:pt x="5" y="1638"/>
                    </a:cubicBezTo>
                    <a:cubicBezTo>
                      <a:pt x="0" y="1670"/>
                      <a:pt x="68" y="1655"/>
                      <a:pt x="110" y="1671"/>
                    </a:cubicBezTo>
                    <a:cubicBezTo>
                      <a:pt x="154" y="1690"/>
                      <a:pt x="211" y="1700"/>
                      <a:pt x="257" y="1711"/>
                    </a:cubicBezTo>
                    <a:cubicBezTo>
                      <a:pt x="329" y="1763"/>
                      <a:pt x="419" y="1771"/>
                      <a:pt x="503" y="1790"/>
                    </a:cubicBezTo>
                    <a:cubicBezTo>
                      <a:pt x="583" y="1807"/>
                      <a:pt x="648" y="1818"/>
                      <a:pt x="729" y="1829"/>
                    </a:cubicBezTo>
                    <a:cubicBezTo>
                      <a:pt x="791" y="1854"/>
                      <a:pt x="951" y="1890"/>
                      <a:pt x="1015" y="1908"/>
                    </a:cubicBezTo>
                    <a:cubicBezTo>
                      <a:pt x="1175" y="1943"/>
                      <a:pt x="1499" y="2087"/>
                      <a:pt x="1654" y="2104"/>
                    </a:cubicBezTo>
                    <a:cubicBezTo>
                      <a:pt x="1683" y="2084"/>
                      <a:pt x="1820" y="1999"/>
                      <a:pt x="1851" y="1986"/>
                    </a:cubicBezTo>
                    <a:cubicBezTo>
                      <a:pt x="1910" y="1956"/>
                      <a:pt x="1997" y="1903"/>
                      <a:pt x="2077" y="1858"/>
                    </a:cubicBezTo>
                    <a:cubicBezTo>
                      <a:pt x="2092" y="1848"/>
                      <a:pt x="2348" y="1693"/>
                      <a:pt x="2362" y="1681"/>
                    </a:cubicBezTo>
                    <a:cubicBezTo>
                      <a:pt x="2526" y="1511"/>
                      <a:pt x="2540" y="1571"/>
                      <a:pt x="2717" y="1342"/>
                    </a:cubicBezTo>
                    <a:cubicBezTo>
                      <a:pt x="2827" y="1212"/>
                      <a:pt x="2910" y="1121"/>
                      <a:pt x="2979" y="1018"/>
                    </a:cubicBezTo>
                    <a:cubicBezTo>
                      <a:pt x="3047" y="914"/>
                      <a:pt x="3079" y="838"/>
                      <a:pt x="3127" y="722"/>
                    </a:cubicBezTo>
                    <a:cubicBezTo>
                      <a:pt x="3218" y="541"/>
                      <a:pt x="3227" y="431"/>
                      <a:pt x="3267" y="324"/>
                    </a:cubicBezTo>
                    <a:cubicBezTo>
                      <a:pt x="3307" y="217"/>
                      <a:pt x="3414" y="78"/>
                      <a:pt x="3365" y="78"/>
                    </a:cubicBezTo>
                    <a:cubicBezTo>
                      <a:pt x="3342" y="0"/>
                      <a:pt x="3087" y="236"/>
                      <a:pt x="2972" y="324"/>
                    </a:cubicBezTo>
                    <a:cubicBezTo>
                      <a:pt x="2857" y="412"/>
                      <a:pt x="2745" y="566"/>
                      <a:pt x="2677" y="609"/>
                    </a:cubicBezTo>
                    <a:cubicBezTo>
                      <a:pt x="2600" y="642"/>
                      <a:pt x="2611" y="590"/>
                      <a:pt x="2563" y="580"/>
                    </a:cubicBezTo>
                    <a:cubicBezTo>
                      <a:pt x="2533" y="576"/>
                      <a:pt x="2526" y="588"/>
                      <a:pt x="2497" y="583"/>
                    </a:cubicBezTo>
                    <a:cubicBezTo>
                      <a:pt x="2468" y="578"/>
                      <a:pt x="2422" y="540"/>
                      <a:pt x="2389" y="550"/>
                    </a:cubicBezTo>
                    <a:cubicBezTo>
                      <a:pt x="2341" y="556"/>
                      <a:pt x="2332" y="668"/>
                      <a:pt x="2296" y="646"/>
                    </a:cubicBezTo>
                    <a:cubicBezTo>
                      <a:pt x="2260" y="624"/>
                      <a:pt x="2201" y="440"/>
                      <a:pt x="2170" y="415"/>
                    </a:cubicBezTo>
                    <a:cubicBezTo>
                      <a:pt x="2139" y="390"/>
                      <a:pt x="2131" y="463"/>
                      <a:pt x="2110" y="496"/>
                    </a:cubicBezTo>
                    <a:cubicBezTo>
                      <a:pt x="2089" y="529"/>
                      <a:pt x="2072" y="605"/>
                      <a:pt x="2044" y="610"/>
                    </a:cubicBezTo>
                    <a:cubicBezTo>
                      <a:pt x="2016" y="615"/>
                      <a:pt x="1965" y="540"/>
                      <a:pt x="1939" y="526"/>
                    </a:cubicBezTo>
                    <a:cubicBezTo>
                      <a:pt x="1913" y="512"/>
                      <a:pt x="1903" y="494"/>
                      <a:pt x="1885" y="526"/>
                    </a:cubicBezTo>
                    <a:cubicBezTo>
                      <a:pt x="1867" y="558"/>
                      <a:pt x="1870" y="711"/>
                      <a:pt x="1828" y="718"/>
                    </a:cubicBezTo>
                    <a:cubicBezTo>
                      <a:pt x="1786" y="725"/>
                      <a:pt x="1680" y="594"/>
                      <a:pt x="1633" y="568"/>
                    </a:cubicBezTo>
                    <a:cubicBezTo>
                      <a:pt x="1586" y="542"/>
                      <a:pt x="1570" y="519"/>
                      <a:pt x="1543" y="559"/>
                    </a:cubicBezTo>
                    <a:cubicBezTo>
                      <a:pt x="1516" y="599"/>
                      <a:pt x="1513" y="809"/>
                      <a:pt x="1471" y="811"/>
                    </a:cubicBezTo>
                    <a:cubicBezTo>
                      <a:pt x="1429" y="813"/>
                      <a:pt x="1345" y="582"/>
                      <a:pt x="1291" y="571"/>
                    </a:cubicBezTo>
                    <a:cubicBezTo>
                      <a:pt x="1237" y="560"/>
                      <a:pt x="1192" y="726"/>
                      <a:pt x="1147" y="742"/>
                    </a:cubicBezTo>
                    <a:cubicBezTo>
                      <a:pt x="1102" y="758"/>
                      <a:pt x="1063" y="674"/>
                      <a:pt x="1018" y="667"/>
                    </a:cubicBezTo>
                    <a:cubicBezTo>
                      <a:pt x="973" y="660"/>
                      <a:pt x="917" y="677"/>
                      <a:pt x="874" y="697"/>
                    </a:cubicBezTo>
                    <a:cubicBezTo>
                      <a:pt x="831" y="717"/>
                      <a:pt x="796" y="762"/>
                      <a:pt x="757" y="790"/>
                    </a:cubicBezTo>
                    <a:cubicBezTo>
                      <a:pt x="718" y="818"/>
                      <a:pt x="661" y="865"/>
                      <a:pt x="637" y="862"/>
                    </a:cubicBezTo>
                    <a:close/>
                  </a:path>
                </a:pathLst>
              </a:custGeom>
              <a:solidFill>
                <a:srgbClr val="FF0000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Freeform 97"/>
              <p:cNvSpPr>
                <a:spLocks noChangeAspect="1"/>
              </p:cNvSpPr>
              <p:nvPr/>
            </p:nvSpPr>
            <p:spPr>
              <a:xfrm>
                <a:off x="2102640" y="4198412"/>
                <a:ext cx="782733" cy="1031946"/>
              </a:xfrm>
              <a:custGeom>
                <a:avLst/>
                <a:gdLst>
                  <a:gd name="txL" fmla="*/ 0 w 3414"/>
                  <a:gd name="txT" fmla="*/ 0 h 3709"/>
                  <a:gd name="txR" fmla="*/ 3414 w 3414"/>
                  <a:gd name="txB" fmla="*/ 3709 h 37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3414" h="3709">
                    <a:moveTo>
                      <a:pt x="331" y="0"/>
                    </a:moveTo>
                    <a:cubicBezTo>
                      <a:pt x="352" y="385"/>
                      <a:pt x="341" y="229"/>
                      <a:pt x="359" y="468"/>
                    </a:cubicBezTo>
                    <a:cubicBezTo>
                      <a:pt x="369" y="831"/>
                      <a:pt x="346" y="1205"/>
                      <a:pt x="406" y="1565"/>
                    </a:cubicBezTo>
                    <a:cubicBezTo>
                      <a:pt x="411" y="1759"/>
                      <a:pt x="425" y="1906"/>
                      <a:pt x="443" y="2089"/>
                    </a:cubicBezTo>
                    <a:cubicBezTo>
                      <a:pt x="462" y="2691"/>
                      <a:pt x="462" y="2480"/>
                      <a:pt x="433" y="2690"/>
                    </a:cubicBezTo>
                    <a:cubicBezTo>
                      <a:pt x="413" y="2780"/>
                      <a:pt x="377" y="2851"/>
                      <a:pt x="294" y="2947"/>
                    </a:cubicBezTo>
                    <a:cubicBezTo>
                      <a:pt x="247" y="3016"/>
                      <a:pt x="176" y="3064"/>
                      <a:pt x="154" y="3101"/>
                    </a:cubicBezTo>
                    <a:cubicBezTo>
                      <a:pt x="113" y="3150"/>
                      <a:pt x="17" y="3214"/>
                      <a:pt x="5" y="3243"/>
                    </a:cubicBezTo>
                    <a:cubicBezTo>
                      <a:pt x="0" y="3275"/>
                      <a:pt x="68" y="3260"/>
                      <a:pt x="110" y="3276"/>
                    </a:cubicBezTo>
                    <a:cubicBezTo>
                      <a:pt x="154" y="3295"/>
                      <a:pt x="211" y="3305"/>
                      <a:pt x="257" y="3316"/>
                    </a:cubicBezTo>
                    <a:cubicBezTo>
                      <a:pt x="329" y="3368"/>
                      <a:pt x="419" y="3376"/>
                      <a:pt x="503" y="3395"/>
                    </a:cubicBezTo>
                    <a:cubicBezTo>
                      <a:pt x="583" y="3412"/>
                      <a:pt x="648" y="3423"/>
                      <a:pt x="729" y="3434"/>
                    </a:cubicBezTo>
                    <a:cubicBezTo>
                      <a:pt x="791" y="3459"/>
                      <a:pt x="951" y="3495"/>
                      <a:pt x="1015" y="3513"/>
                    </a:cubicBezTo>
                    <a:cubicBezTo>
                      <a:pt x="1175" y="3548"/>
                      <a:pt x="1499" y="3692"/>
                      <a:pt x="1654" y="3709"/>
                    </a:cubicBezTo>
                    <a:cubicBezTo>
                      <a:pt x="1683" y="3689"/>
                      <a:pt x="1820" y="3604"/>
                      <a:pt x="1851" y="3591"/>
                    </a:cubicBezTo>
                    <a:cubicBezTo>
                      <a:pt x="1910" y="3561"/>
                      <a:pt x="1997" y="3508"/>
                      <a:pt x="2077" y="3463"/>
                    </a:cubicBezTo>
                    <a:cubicBezTo>
                      <a:pt x="2092" y="3453"/>
                      <a:pt x="2348" y="3298"/>
                      <a:pt x="2362" y="3286"/>
                    </a:cubicBezTo>
                    <a:cubicBezTo>
                      <a:pt x="2526" y="3116"/>
                      <a:pt x="2540" y="3176"/>
                      <a:pt x="2717" y="2947"/>
                    </a:cubicBezTo>
                    <a:cubicBezTo>
                      <a:pt x="2827" y="2817"/>
                      <a:pt x="2910" y="2726"/>
                      <a:pt x="2979" y="2623"/>
                    </a:cubicBezTo>
                    <a:cubicBezTo>
                      <a:pt x="3047" y="2519"/>
                      <a:pt x="3079" y="2443"/>
                      <a:pt x="3127" y="2327"/>
                    </a:cubicBezTo>
                    <a:cubicBezTo>
                      <a:pt x="3218" y="2146"/>
                      <a:pt x="3227" y="2036"/>
                      <a:pt x="3267" y="1929"/>
                    </a:cubicBezTo>
                    <a:cubicBezTo>
                      <a:pt x="3307" y="1822"/>
                      <a:pt x="3414" y="1683"/>
                      <a:pt x="3365" y="1683"/>
                    </a:cubicBezTo>
                    <a:cubicBezTo>
                      <a:pt x="3342" y="1605"/>
                      <a:pt x="3087" y="1841"/>
                      <a:pt x="2972" y="1929"/>
                    </a:cubicBezTo>
                    <a:cubicBezTo>
                      <a:pt x="2857" y="2017"/>
                      <a:pt x="2732" y="2221"/>
                      <a:pt x="2677" y="2214"/>
                    </a:cubicBezTo>
                    <a:cubicBezTo>
                      <a:pt x="2572" y="2214"/>
                      <a:pt x="2659" y="2138"/>
                      <a:pt x="2642" y="1888"/>
                    </a:cubicBezTo>
                    <a:cubicBezTo>
                      <a:pt x="2634" y="1573"/>
                      <a:pt x="2671" y="1000"/>
                      <a:pt x="2661" y="744"/>
                    </a:cubicBezTo>
                    <a:cubicBezTo>
                      <a:pt x="2648" y="452"/>
                      <a:pt x="2666" y="234"/>
                      <a:pt x="2623" y="124"/>
                    </a:cubicBezTo>
                    <a:cubicBezTo>
                      <a:pt x="2580" y="14"/>
                      <a:pt x="2450" y="71"/>
                      <a:pt x="2401" y="82"/>
                    </a:cubicBezTo>
                    <a:cubicBezTo>
                      <a:pt x="2352" y="104"/>
                      <a:pt x="2361" y="182"/>
                      <a:pt x="2329" y="190"/>
                    </a:cubicBezTo>
                    <a:cubicBezTo>
                      <a:pt x="2283" y="221"/>
                      <a:pt x="2265" y="106"/>
                      <a:pt x="2206" y="97"/>
                    </a:cubicBezTo>
                    <a:cubicBezTo>
                      <a:pt x="2155" y="94"/>
                      <a:pt x="2035" y="95"/>
                      <a:pt x="1981" y="91"/>
                    </a:cubicBezTo>
                    <a:cubicBezTo>
                      <a:pt x="1953" y="94"/>
                      <a:pt x="1872" y="86"/>
                      <a:pt x="1840" y="103"/>
                    </a:cubicBezTo>
                    <a:cubicBezTo>
                      <a:pt x="1789" y="130"/>
                      <a:pt x="1829" y="151"/>
                      <a:pt x="1771" y="169"/>
                    </a:cubicBezTo>
                    <a:cubicBezTo>
                      <a:pt x="1744" y="166"/>
                      <a:pt x="1700" y="121"/>
                      <a:pt x="1672" y="106"/>
                    </a:cubicBezTo>
                    <a:cubicBezTo>
                      <a:pt x="1598" y="99"/>
                      <a:pt x="1364" y="98"/>
                      <a:pt x="1294" y="109"/>
                    </a:cubicBezTo>
                    <a:cubicBezTo>
                      <a:pt x="1244" y="116"/>
                      <a:pt x="1246" y="201"/>
                      <a:pt x="1216" y="202"/>
                    </a:cubicBezTo>
                    <a:cubicBezTo>
                      <a:pt x="1189" y="203"/>
                      <a:pt x="1186" y="142"/>
                      <a:pt x="1132" y="112"/>
                    </a:cubicBezTo>
                    <a:cubicBezTo>
                      <a:pt x="1085" y="91"/>
                      <a:pt x="806" y="109"/>
                      <a:pt x="757" y="97"/>
                    </a:cubicBezTo>
                    <a:cubicBezTo>
                      <a:pt x="652" y="106"/>
                      <a:pt x="744" y="130"/>
                      <a:pt x="664" y="184"/>
                    </a:cubicBezTo>
                    <a:cubicBezTo>
                      <a:pt x="648" y="194"/>
                      <a:pt x="598" y="124"/>
                      <a:pt x="598" y="124"/>
                    </a:cubicBezTo>
                    <a:cubicBezTo>
                      <a:pt x="596" y="124"/>
                      <a:pt x="532" y="113"/>
                      <a:pt x="520" y="103"/>
                    </a:cubicBezTo>
                    <a:cubicBezTo>
                      <a:pt x="460" y="82"/>
                      <a:pt x="529" y="101"/>
                      <a:pt x="415" y="60"/>
                    </a:cubicBezTo>
                    <a:cubicBezTo>
                      <a:pt x="377" y="46"/>
                      <a:pt x="359" y="29"/>
                      <a:pt x="331" y="0"/>
                    </a:cubicBezTo>
                    <a:close/>
                  </a:path>
                </a:pathLst>
              </a:custGeom>
              <a:noFill/>
              <a:ln w="12700" cap="flat" cmpd="sng">
                <a:solidFill>
                  <a:schemeClr val="bg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Freeform 98"/>
              <p:cNvSpPr>
                <a:spLocks noChangeAspect="1"/>
              </p:cNvSpPr>
              <p:nvPr/>
            </p:nvSpPr>
            <p:spPr>
              <a:xfrm>
                <a:off x="2259828" y="4703720"/>
                <a:ext cx="22455" cy="60703"/>
              </a:xfrm>
              <a:custGeom>
                <a:avLst/>
                <a:gdLst>
                  <a:gd name="txL" fmla="*/ 0 w 102"/>
                  <a:gd name="txT" fmla="*/ 0 h 183"/>
                  <a:gd name="txR" fmla="*/ 102 w 102"/>
                  <a:gd name="txB" fmla="*/ 183 h 183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102" h="183">
                    <a:moveTo>
                      <a:pt x="80" y="18"/>
                    </a:moveTo>
                    <a:cubicBezTo>
                      <a:pt x="30" y="0"/>
                      <a:pt x="24" y="11"/>
                      <a:pt x="8" y="59"/>
                    </a:cubicBezTo>
                    <a:cubicBezTo>
                      <a:pt x="16" y="122"/>
                      <a:pt x="0" y="164"/>
                      <a:pt x="59" y="183"/>
                    </a:cubicBezTo>
                    <a:cubicBezTo>
                      <a:pt x="102" y="120"/>
                      <a:pt x="80" y="100"/>
                      <a:pt x="80" y="18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Freeform 99"/>
              <p:cNvSpPr>
                <a:spLocks noChangeAspect="1"/>
              </p:cNvSpPr>
              <p:nvPr/>
            </p:nvSpPr>
            <p:spPr>
              <a:xfrm>
                <a:off x="2381729" y="4754579"/>
                <a:ext cx="11228" cy="19687"/>
              </a:xfrm>
              <a:custGeom>
                <a:avLst/>
                <a:gdLst>
                  <a:gd name="txL" fmla="*/ 0 w 49"/>
                  <a:gd name="txT" fmla="*/ 0 h 62"/>
                  <a:gd name="txR" fmla="*/ 49 w 49"/>
                  <a:gd name="txB" fmla="*/ 62 h 6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9" h="62">
                    <a:moveTo>
                      <a:pt x="49" y="52"/>
                    </a:moveTo>
                    <a:cubicBezTo>
                      <a:pt x="46" y="42"/>
                      <a:pt x="47" y="29"/>
                      <a:pt x="39" y="21"/>
                    </a:cubicBezTo>
                    <a:cubicBezTo>
                      <a:pt x="31" y="13"/>
                      <a:pt x="13" y="0"/>
                      <a:pt x="8" y="10"/>
                    </a:cubicBezTo>
                    <a:cubicBezTo>
                      <a:pt x="0" y="26"/>
                      <a:pt x="15" y="45"/>
                      <a:pt x="18" y="62"/>
                    </a:cubicBezTo>
                    <a:cubicBezTo>
                      <a:pt x="28" y="59"/>
                      <a:pt x="49" y="52"/>
                      <a:pt x="49" y="52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Freeform 100"/>
              <p:cNvSpPr>
                <a:spLocks noChangeAspect="1"/>
              </p:cNvSpPr>
              <p:nvPr/>
            </p:nvSpPr>
            <p:spPr>
              <a:xfrm>
                <a:off x="2503630" y="4711923"/>
                <a:ext cx="20851" cy="70546"/>
              </a:xfrm>
              <a:custGeom>
                <a:avLst/>
                <a:gdLst>
                  <a:gd name="txL" fmla="*/ 0 w 71"/>
                  <a:gd name="txT" fmla="*/ 0 h 209"/>
                  <a:gd name="txR" fmla="*/ 71 w 71"/>
                  <a:gd name="txB" fmla="*/ 209 h 209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71" h="209">
                    <a:moveTo>
                      <a:pt x="60" y="178"/>
                    </a:moveTo>
                    <a:cubicBezTo>
                      <a:pt x="57" y="130"/>
                      <a:pt x="62" y="80"/>
                      <a:pt x="50" y="33"/>
                    </a:cubicBezTo>
                    <a:cubicBezTo>
                      <a:pt x="47" y="21"/>
                      <a:pt x="21" y="0"/>
                      <a:pt x="19" y="12"/>
                    </a:cubicBezTo>
                    <a:cubicBezTo>
                      <a:pt x="9" y="75"/>
                      <a:pt x="0" y="186"/>
                      <a:pt x="71" y="209"/>
                    </a:cubicBezTo>
                    <a:cubicBezTo>
                      <a:pt x="67" y="199"/>
                      <a:pt x="60" y="178"/>
                      <a:pt x="60" y="178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Freeform 101"/>
              <p:cNvSpPr>
                <a:spLocks noChangeAspect="1"/>
              </p:cNvSpPr>
              <p:nvPr/>
            </p:nvSpPr>
            <p:spPr>
              <a:xfrm>
                <a:off x="2622323" y="4634815"/>
                <a:ext cx="17644" cy="29531"/>
              </a:xfrm>
              <a:custGeom>
                <a:avLst/>
                <a:gdLst>
                  <a:gd name="txL" fmla="*/ 0 w 58"/>
                  <a:gd name="txT" fmla="*/ 0 h 62"/>
                  <a:gd name="txR" fmla="*/ 58 w 58"/>
                  <a:gd name="txB" fmla="*/ 62 h 62"/>
                </a:gdLst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58" h="62">
                    <a:moveTo>
                      <a:pt x="48" y="0"/>
                    </a:moveTo>
                    <a:cubicBezTo>
                      <a:pt x="38" y="3"/>
                      <a:pt x="21" y="0"/>
                      <a:pt x="17" y="10"/>
                    </a:cubicBezTo>
                    <a:cubicBezTo>
                      <a:pt x="0" y="53"/>
                      <a:pt x="36" y="55"/>
                      <a:pt x="58" y="62"/>
                    </a:cubicBezTo>
                    <a:cubicBezTo>
                      <a:pt x="47" y="7"/>
                      <a:pt x="48" y="28"/>
                      <a:pt x="48" y="0"/>
                    </a:cubicBez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1905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4" name="Text Box 103"/>
            <p:cNvSpPr txBox="1">
              <a:spLocks noChangeArrowheads="1"/>
            </p:cNvSpPr>
            <p:nvPr/>
          </p:nvSpPr>
          <p:spPr bwMode="auto">
            <a:xfrm>
              <a:off x="214282" y="5643578"/>
              <a:ext cx="2067505" cy="36749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en-US" sz="1775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LA Grade A</a:t>
              </a:r>
            </a:p>
          </p:txBody>
        </p:sp>
        <p:pic>
          <p:nvPicPr>
            <p:cNvPr id="45" name="Picture 104" descr="grade A copy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844" y="4143380"/>
              <a:ext cx="1290264" cy="1357322"/>
            </a:xfrm>
            <a:prstGeom prst="rect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</p:pic>
      </p:grp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0" y="1307800"/>
            <a:ext cx="9144000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食管反流监测（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小时食管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监测）是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GERD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的有效检查方法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食管反流监测的主要指标为酸暴露时间百分比（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acid exposure time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，ＡＥＴ），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内食管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Ｈ值＜４ 的时间百分比，通常以ＡＥＴ ＞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％作为异常酸反流的标准。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诊断方法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43206" y="6399116"/>
            <a:ext cx="63579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</a:p>
        </p:txBody>
      </p:sp>
      <p:pic>
        <p:nvPicPr>
          <p:cNvPr id="8" name="图片 7" descr="b21f1384d0d233d4b14e699d (1).jpg"/>
          <p:cNvPicPr>
            <a:picLocks noChangeAspect="1"/>
          </p:cNvPicPr>
          <p:nvPr/>
        </p:nvPicPr>
        <p:blipFill>
          <a:blip r:embed="rId3"/>
          <a:srcRect l="53688" t="17354" r="4012" b="8892"/>
          <a:stretch>
            <a:fillRect/>
          </a:stretch>
        </p:blipFill>
        <p:spPr>
          <a:xfrm>
            <a:off x="6228183" y="3356992"/>
            <a:ext cx="2377223" cy="3108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胃食管反流病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(Gastro Esophageal Reflux Disease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GERD)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86380" y="3929066"/>
            <a:ext cx="3465473" cy="2500330"/>
            <a:chOff x="3571868" y="2928934"/>
            <a:chExt cx="5251423" cy="3714776"/>
          </a:xfrm>
        </p:grpSpPr>
        <p:pic>
          <p:nvPicPr>
            <p:cNvPr id="8" name="图片 7" descr="mp63667163_1458094100760_1_th.jpg"/>
            <p:cNvPicPr>
              <a:picLocks noChangeAspect="1"/>
            </p:cNvPicPr>
            <p:nvPr/>
          </p:nvPicPr>
          <p:blipFill>
            <a:blip r:embed="rId3"/>
            <a:srcRect t="8840" r="480" b="22115"/>
            <a:stretch>
              <a:fillRect/>
            </a:stretch>
          </p:blipFill>
          <p:spPr>
            <a:xfrm>
              <a:off x="3571868" y="2928934"/>
              <a:ext cx="5251423" cy="3643338"/>
            </a:xfrm>
            <a:prstGeom prst="rect">
              <a:avLst/>
            </a:prstGeom>
          </p:spPr>
        </p:pic>
        <p:pic>
          <p:nvPicPr>
            <p:cNvPr id="9" name="图片 8" descr="mp63667163_1458094100760_1_th.jpg"/>
            <p:cNvPicPr>
              <a:picLocks noChangeAspect="1"/>
            </p:cNvPicPr>
            <p:nvPr/>
          </p:nvPicPr>
          <p:blipFill>
            <a:blip r:embed="rId3"/>
            <a:srcRect l="4061" t="68228" r="78519" b="20941"/>
            <a:stretch>
              <a:fillRect/>
            </a:stretch>
          </p:blipFill>
          <p:spPr>
            <a:xfrm>
              <a:off x="4786314" y="6072206"/>
              <a:ext cx="919170" cy="57150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42910" y="1164924"/>
            <a:ext cx="6995496" cy="462153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生活方式的改变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药物治疗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P-CAB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GERD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治疗的首选药物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其他药物：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受体拮抗剂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促胃动力药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黏膜保护剂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86050" y="6014572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年胃食管反流病基层诊疗指南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71406" y="476672"/>
            <a:ext cx="8858312" cy="576064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生活方式改变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r>
              <a:rPr lang="en-US" altLang="zh-CN" sz="2200" dirty="0"/>
              <a:t>1. </a:t>
            </a:r>
            <a:r>
              <a:rPr lang="zh-CN" altLang="en-US" sz="2200" dirty="0"/>
              <a:t>减轻体重</a:t>
            </a:r>
          </a:p>
          <a:p>
            <a:pPr marL="0" indent="0">
              <a:buNone/>
            </a:pPr>
            <a:r>
              <a:rPr lang="en-US" altLang="zh-CN" sz="2200" dirty="0"/>
              <a:t>2. </a:t>
            </a:r>
            <a:r>
              <a:rPr lang="zh-CN" altLang="en-US" sz="2200" dirty="0"/>
              <a:t>改变睡眠习惯：抬高床头</a:t>
            </a:r>
            <a:r>
              <a:rPr lang="en-US" altLang="zh-CN" sz="2200" dirty="0"/>
              <a:t>15°-20°</a:t>
            </a:r>
            <a:r>
              <a:rPr lang="zh-CN" altLang="en-US" sz="2200" dirty="0"/>
              <a:t>，睡前</a:t>
            </a:r>
            <a:r>
              <a:rPr lang="en-US" altLang="zh-CN" sz="2200" dirty="0"/>
              <a:t>3 h</a:t>
            </a:r>
            <a:r>
              <a:rPr lang="zh-CN" altLang="en-US" sz="2200" dirty="0"/>
              <a:t>不再进食。</a:t>
            </a:r>
          </a:p>
          <a:p>
            <a:pPr marL="0" indent="0">
              <a:buNone/>
            </a:pPr>
            <a:r>
              <a:rPr lang="en-US" altLang="zh-CN" sz="2200" dirty="0"/>
              <a:t>3. </a:t>
            </a:r>
            <a:r>
              <a:rPr lang="zh-CN" altLang="en-US" sz="2200" dirty="0"/>
              <a:t>戒烟、限制饮酒。</a:t>
            </a:r>
          </a:p>
          <a:p>
            <a:pPr marL="0" indent="0">
              <a:buNone/>
            </a:pPr>
            <a:r>
              <a:rPr lang="en-US" altLang="zh-CN" sz="2200" dirty="0"/>
              <a:t>4. </a:t>
            </a:r>
            <a:r>
              <a:rPr lang="zh-CN" altLang="en-US" sz="2200" dirty="0"/>
              <a:t>避免降低</a:t>
            </a:r>
            <a:r>
              <a:rPr lang="en-US" altLang="zh-CN" sz="2200" dirty="0"/>
              <a:t>LES</a:t>
            </a:r>
            <a:r>
              <a:rPr lang="zh-CN" altLang="en-US" sz="2200" dirty="0"/>
              <a:t>压力的食物，如浓茶、咖啡、可乐、巧克力等。</a:t>
            </a:r>
          </a:p>
          <a:p>
            <a:pPr marL="0" indent="0">
              <a:buNone/>
            </a:pPr>
            <a:r>
              <a:rPr lang="en-US" altLang="zh-CN" sz="2200" dirty="0"/>
              <a:t>5. </a:t>
            </a:r>
            <a:r>
              <a:rPr lang="zh-CN" altLang="en-US" sz="2200" dirty="0"/>
              <a:t>避免降低</a:t>
            </a:r>
            <a:r>
              <a:rPr lang="en-US" altLang="zh-CN" sz="2200" dirty="0"/>
              <a:t>LES</a:t>
            </a:r>
            <a:r>
              <a:rPr lang="zh-CN" altLang="en-US" sz="2200" dirty="0"/>
              <a:t>压力和影响胃排空的药物，如茶碱、钙通道阻滞剂等。</a:t>
            </a:r>
          </a:p>
          <a:p>
            <a:pPr marL="0" indent="0">
              <a:buNone/>
            </a:pPr>
            <a:r>
              <a:rPr lang="en-US" altLang="zh-CN" sz="2200" dirty="0"/>
              <a:t>6. </a:t>
            </a:r>
            <a:r>
              <a:rPr lang="zh-CN" altLang="en-US" sz="2200" dirty="0"/>
              <a:t>减少引起腹压增高因素：肥胖、便秘、避免穿紧身衣、长时间弯腰劳作等。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57422" y="6399116"/>
            <a:ext cx="63579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42620" y="916305"/>
            <a:ext cx="6995795" cy="4870450"/>
          </a:xfrm>
        </p:spPr>
        <p:txBody>
          <a:bodyPr>
            <a:normAutofit fontScale="32500" lnSpcReduction="10000"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9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药物治疗</a:t>
            </a:r>
            <a:r>
              <a:rPr lang="zh-CN" altLang="en-US" sz="9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9600" b="1" dirty="0"/>
              <a:t>PPI</a:t>
            </a:r>
            <a:r>
              <a:rPr lang="zh-CN" altLang="en-US" sz="9600" b="1" dirty="0"/>
              <a:t> </a:t>
            </a:r>
            <a:r>
              <a:rPr lang="zh-CN" altLang="en-US" sz="9600" dirty="0"/>
              <a:t>：单剂量治疗无效可改用双倍剂量，一种抑酸剂无效可尝试换用另一种</a:t>
            </a:r>
            <a:endParaRPr lang="en-US" altLang="zh-CN" sz="9600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9600" b="1" dirty="0"/>
              <a:t>钾离子竞争性酸阻滞剂</a:t>
            </a:r>
            <a:r>
              <a:rPr lang="en-US" altLang="zh-CN" sz="9600" b="1" dirty="0"/>
              <a:t>P-CAB</a:t>
            </a:r>
            <a:r>
              <a:rPr lang="zh-CN" altLang="en-US" sz="9600" dirty="0"/>
              <a:t>：通过竞争性阻断</a:t>
            </a:r>
            <a:r>
              <a:rPr lang="zh-CN" altLang="en-US" sz="9600" dirty="0">
                <a:sym typeface="+mn-ea"/>
              </a:rPr>
              <a:t>H</a:t>
            </a:r>
            <a:r>
              <a:rPr lang="zh-CN" altLang="en-US" sz="9600" baseline="30000" dirty="0">
                <a:sym typeface="+mn-ea"/>
              </a:rPr>
              <a:t>+</a:t>
            </a:r>
            <a:r>
              <a:rPr lang="zh-CN" altLang="en-US" sz="9600" dirty="0">
                <a:sym typeface="+mn-ea"/>
              </a:rPr>
              <a:t>/K</a:t>
            </a:r>
            <a:r>
              <a:rPr lang="zh-CN" altLang="en-US" sz="9600" baseline="30000" dirty="0">
                <a:sym typeface="+mn-ea"/>
              </a:rPr>
              <a:t>+</a:t>
            </a:r>
            <a:r>
              <a:rPr lang="zh-CN" altLang="en-US" sz="9600" dirty="0">
                <a:sym typeface="+mn-ea"/>
              </a:rPr>
              <a:t>-ATP酶</a:t>
            </a:r>
            <a:r>
              <a:rPr lang="zh-CN" altLang="en-US" sz="9600" dirty="0"/>
              <a:t>中钾离子的活性，抑制胃酸分泌，代表药物伏诺拉生</a:t>
            </a:r>
            <a:r>
              <a:rPr lang="en-US" altLang="zh-CN" sz="9600" dirty="0"/>
              <a:t>20mg</a:t>
            </a:r>
            <a:r>
              <a:rPr lang="zh-CN" altLang="en-US" sz="9600" dirty="0"/>
              <a:t>（</a:t>
            </a:r>
            <a:r>
              <a:rPr lang="en-US" altLang="zh-CN" sz="9600" dirty="0"/>
              <a:t>1</a:t>
            </a:r>
            <a:r>
              <a:rPr lang="zh-CN" altLang="en-US" sz="9600" dirty="0"/>
              <a:t>次</a:t>
            </a:r>
            <a:r>
              <a:rPr lang="en-US" altLang="zh-CN" sz="9600" dirty="0"/>
              <a:t>/d</a:t>
            </a:r>
            <a:r>
              <a:rPr lang="zh-CN" altLang="en-US" sz="9600" dirty="0"/>
              <a:t>）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sz="9600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86050" y="6014572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年胃食管反流病基层诊疗指南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42620" y="916305"/>
            <a:ext cx="8029575" cy="487045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药物治疗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endParaRPr lang="zh-CN" altLang="en-US" sz="8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PPI只能作用于激活状态的H</a:t>
            </a:r>
            <a:r>
              <a:rPr lang="zh-CN" altLang="en-US" baseline="30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/K</a:t>
            </a:r>
            <a:r>
              <a:rPr lang="zh-CN" altLang="en-US" baseline="30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-ATP酶，需要餐前服用达到最佳效果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伏诺拉生不需要酸激活，可同时抑制静息和激活状态H</a:t>
            </a:r>
            <a:r>
              <a:rPr lang="zh-CN" altLang="en-US" baseline="30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/K</a:t>
            </a:r>
            <a:r>
              <a:rPr lang="zh-CN" altLang="en-US" baseline="30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-ATP酶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 伏诺拉生服药时间不受餐食影响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86050" y="6014572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年胃食管反流病基层诊疗指南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814324" y="2327572"/>
            <a:ext cx="1827692" cy="432000"/>
          </a:xfrm>
          <a:prstGeom prst="round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extrusionH="304800" contourW="19050">
            <a:bevelT prst="convex"/>
            <a:bevelB w="0" h="0"/>
            <a:contourClr>
              <a:srgbClr val="FFE593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defRPr/>
            </a:pP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2210480" y="2960618"/>
            <a:ext cx="2259692" cy="2937385"/>
          </a:xfrm>
          <a:prstGeom prst="roundRect">
            <a:avLst>
              <a:gd name="adj" fmla="val 5869"/>
            </a:avLst>
          </a:prstGeom>
          <a:solidFill>
            <a:schemeClr val="bg1">
              <a:alpha val="60000"/>
            </a:schemeClr>
          </a:solidFill>
          <a:ln w="38100"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016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6525" algn="l"/>
              </a:tabLst>
              <a:defRPr/>
            </a:pPr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426480" y="2327572"/>
            <a:ext cx="1827692" cy="432000"/>
          </a:xfrm>
          <a:prstGeom prst="round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extrusionH="304800" contourW="19050">
            <a:bevelT prst="convex"/>
            <a:bevelB w="0" h="0"/>
            <a:contourClr>
              <a:srgbClr val="FFE593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defRPr/>
            </a:pP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528847" y="2285992"/>
            <a:ext cx="1622958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effectLst>
                  <a:reflection blurRad="6350" stA="50000" endA="300" endPos="5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剂量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916691" y="2285992"/>
            <a:ext cx="1622958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effectLst>
                  <a:reflection blurRad="6350" stA="50000" endA="300" endPos="5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方法</a:t>
            </a:r>
          </a:p>
        </p:txBody>
      </p:sp>
      <p:sp>
        <p:nvSpPr>
          <p:cNvPr id="16" name="圆角矩形 15"/>
          <p:cNvSpPr/>
          <p:nvPr/>
        </p:nvSpPr>
        <p:spPr bwMode="auto">
          <a:xfrm>
            <a:off x="4598324" y="2960618"/>
            <a:ext cx="2259692" cy="2937385"/>
          </a:xfrm>
          <a:prstGeom prst="roundRect">
            <a:avLst>
              <a:gd name="adj" fmla="val 5869"/>
            </a:avLst>
          </a:prstGeom>
          <a:solidFill>
            <a:schemeClr val="bg1">
              <a:alpha val="60000"/>
            </a:schemeClr>
          </a:solidFill>
          <a:ln w="38100"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contourW="19050">
            <a:bevelT w="101600" prst="artDeco"/>
            <a:bevelB w="0" h="0"/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6525" algn="l"/>
              </a:tabLs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73498" y="3027088"/>
            <a:ext cx="217839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首先应给予标准剂量治疗，若治疗无效，可增加药物剂量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对于重度食管炎患者，剂量通常需要加倍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疗程不少于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周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58628" y="3024844"/>
            <a:ext cx="225834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PPI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最佳治疗为早餐前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30min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服用在使用双倍剂量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时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，建议分两次</a:t>
            </a:r>
            <a:r>
              <a:rPr lang="en-US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分别在早餐前和晚餐前服用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P-CAB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不受食物的影响 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83609" y="1142984"/>
            <a:ext cx="5187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8521700" algn="r"/>
              </a:tabLst>
              <a:defRPr/>
            </a:pPr>
            <a:r>
              <a:rPr lang="en-US" altLang="zh-CN" sz="2400" dirty="0">
                <a:effectLst>
                  <a:reflection blurRad="6350" stA="50000" endA="300" endPos="5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PPI</a:t>
            </a:r>
            <a:r>
              <a:rPr lang="zh-CN" altLang="en-US" sz="2400" dirty="0">
                <a:effectLst>
                  <a:reflection blurRad="6350" stA="50000" endA="300" endPos="5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或</a:t>
            </a:r>
            <a:r>
              <a:rPr lang="en-US" altLang="zh-CN" sz="2400" dirty="0">
                <a:effectLst>
                  <a:reflection blurRad="6350" stA="50000" endA="300" endPos="5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P-CAB</a:t>
            </a:r>
            <a:r>
              <a:rPr lang="zh-CN" altLang="en-US" sz="2400" dirty="0">
                <a:effectLst>
                  <a:reflection blurRad="6350" stA="50000" endA="300" endPos="5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是治疗</a:t>
            </a:r>
            <a:r>
              <a:rPr lang="en-US" altLang="zh-CN" sz="2400" dirty="0">
                <a:effectLst>
                  <a:reflection blurRad="6350" stA="50000" endA="300" endPos="5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GERD</a:t>
            </a:r>
            <a:r>
              <a:rPr lang="zh-CN" altLang="en-US" sz="2400" dirty="0">
                <a:effectLst>
                  <a:reflection blurRad="6350" stA="50000" endA="300" endPos="5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的首选药物</a:t>
            </a:r>
          </a:p>
        </p:txBody>
      </p:sp>
      <p:sp>
        <p:nvSpPr>
          <p:cNvPr id="24" name="燕尾形 23"/>
          <p:cNvSpPr/>
          <p:nvPr/>
        </p:nvSpPr>
        <p:spPr>
          <a:xfrm rot="5400000" flipH="1">
            <a:off x="3137027" y="1719465"/>
            <a:ext cx="398769" cy="531692"/>
          </a:xfrm>
          <a:prstGeom prst="chevron">
            <a:avLst>
              <a:gd name="adj" fmla="val 39402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extrusionH="304800" contourW="19050">
            <a:bevelT w="101600" prst="convex"/>
            <a:bevelB w="0" h="63500"/>
            <a:contourClr>
              <a:srgbClr val="FFE593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47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燕尾形 25"/>
          <p:cNvSpPr/>
          <p:nvPr/>
        </p:nvSpPr>
        <p:spPr>
          <a:xfrm rot="5400000" flipH="1">
            <a:off x="5565919" y="1761045"/>
            <a:ext cx="398769" cy="531692"/>
          </a:xfrm>
          <a:prstGeom prst="chevron">
            <a:avLst>
              <a:gd name="adj" fmla="val 39402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  <a:tileRect/>
          </a:gradFill>
          <a:ln w="25400">
            <a:noFill/>
          </a:ln>
          <a:effectLst>
            <a:outerShdw blurRad="225425" dist="381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flat" dir="t"/>
          </a:scene3d>
          <a:sp3d extrusionH="304800" contourW="19050">
            <a:bevelT w="101600" prst="convex"/>
            <a:bevelB w="0" h="63500"/>
            <a:contourClr>
              <a:srgbClr val="FFE593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47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71470" y="1357298"/>
            <a:ext cx="8929718" cy="5214974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其他药物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-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受体拮抗剂（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</a:t>
            </a:r>
            <a:r>
              <a:rPr lang="en-US" altLang="zh-CN" sz="2000" b="1" baseline="-25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RA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西咪替丁，雷尼替丁，法莫替丁等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适于轻症患者，食管炎的治愈率和缓解率不如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促动力药物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 莫沙必利，  依托必利等，不建议单独使用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抗酸剂：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如硫糖铝，铝碳酸镁等，药效持续时间短，可快速缓解反流症状，不能充分治愈食管炎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r">
              <a:lnSpc>
                <a:spcPct val="10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年胃食管反流病基层诊疗指南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algn="r">
              <a:lnSpc>
                <a:spcPct val="10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年中国胃食管反流病专家共识意见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1" algn="r">
              <a:lnSpc>
                <a:spcPct val="10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World Gastroenterology Organization 2015</a:t>
            </a:r>
          </a:p>
          <a:p>
            <a:pPr lvl="1" algn="r">
              <a:lnSpc>
                <a:spcPct val="150000"/>
              </a:lnSpc>
            </a:pPr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胃食管反流病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(Gastro Esophageal Reflux Disease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GERD)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86380" y="3929066"/>
            <a:ext cx="3465473" cy="2500330"/>
            <a:chOff x="3571868" y="2928934"/>
            <a:chExt cx="5251423" cy="3714776"/>
          </a:xfrm>
        </p:grpSpPr>
        <p:pic>
          <p:nvPicPr>
            <p:cNvPr id="8" name="图片 7" descr="mp63667163_1458094100760_1_th.jpg"/>
            <p:cNvPicPr>
              <a:picLocks noChangeAspect="1"/>
            </p:cNvPicPr>
            <p:nvPr/>
          </p:nvPicPr>
          <p:blipFill>
            <a:blip r:embed="rId3"/>
            <a:srcRect t="8840" r="480" b="22115"/>
            <a:stretch>
              <a:fillRect/>
            </a:stretch>
          </p:blipFill>
          <p:spPr>
            <a:xfrm>
              <a:off x="3571868" y="2928934"/>
              <a:ext cx="5251423" cy="3643338"/>
            </a:xfrm>
            <a:prstGeom prst="rect">
              <a:avLst/>
            </a:prstGeom>
          </p:spPr>
        </p:pic>
        <p:pic>
          <p:nvPicPr>
            <p:cNvPr id="9" name="图片 8" descr="mp63667163_1458094100760_1_th.jpg"/>
            <p:cNvPicPr>
              <a:picLocks noChangeAspect="1"/>
            </p:cNvPicPr>
            <p:nvPr/>
          </p:nvPicPr>
          <p:blipFill>
            <a:blip r:embed="rId3"/>
            <a:srcRect l="4061" t="68228" r="78519" b="20941"/>
            <a:stretch>
              <a:fillRect/>
            </a:stretch>
          </p:blipFill>
          <p:spPr>
            <a:xfrm>
              <a:off x="4786314" y="6072206"/>
              <a:ext cx="919170" cy="571504"/>
            </a:xfrm>
            <a:prstGeom prst="rect">
              <a:avLst/>
            </a:prstGeom>
          </p:spPr>
        </p:pic>
      </p:grp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71470" y="1164924"/>
            <a:ext cx="9144032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患者女性，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间断胸痛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余年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加重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个月。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余年前无诱因出现心前区胀痛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范围约手掌大小，可忍受，无明显放散，伴牙龈酸痛及胸骨后烧灼感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持续约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可自行缓解。症状间断发作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,1-2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性质同前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多发生于夜间睡眠中或者活动后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无腹痛、腹胀，偶伴嗳气，偶伴反流。多次就诊于外院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ECG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未见明显异常。近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个月来症状发作频繁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,1-2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性质同前。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 descr="b8014a90f603738d7d76110cb91bb051f819ece4.jpg"/>
          <p:cNvPicPr>
            <a:picLocks noChangeAspect="1"/>
          </p:cNvPicPr>
          <p:nvPr/>
        </p:nvPicPr>
        <p:blipFill>
          <a:blip r:embed="rId3" cstate="print"/>
          <a:srcRect r="26503" b="6458"/>
          <a:stretch>
            <a:fillRect/>
          </a:stretch>
        </p:blipFill>
        <p:spPr>
          <a:xfrm>
            <a:off x="6572264" y="4643446"/>
            <a:ext cx="2143140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32" y="1236362"/>
            <a:ext cx="8858312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既往史：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体健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无高血压、糖尿病史。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个人史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：退休工人，无烟酒嗜好，喜辛辣、高脂类食物。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体格检查：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生命体征平稳，体型肥胖，余未见明显异常。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辅助检查：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ECG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：未见明显异常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肝功、肾功、血糖、血脂正常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冠脉造影显示“左主干及右冠状动脉正常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前降支分支迂曲延长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回旋支细小” 。予以单硝酸异山梨酯缓释胶囊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50mg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，症状缓解不明显。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诊断？  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需要进一步做哪些检查？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3" descr="timg (2).jpg"/>
          <p:cNvPicPr>
            <a:picLocks noChangeAspect="1"/>
          </p:cNvPicPr>
          <p:nvPr/>
        </p:nvPicPr>
        <p:blipFill>
          <a:blip r:embed="rId3">
            <a:lum bright="10001" contrast="10000"/>
          </a:blip>
          <a:srcRect l="3593" t="7813" r="3593" b="6406"/>
          <a:stretch>
            <a:fillRect/>
          </a:stretch>
        </p:blipFill>
        <p:spPr>
          <a:xfrm>
            <a:off x="6286512" y="4465660"/>
            <a:ext cx="2357438" cy="2178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71406" y="1164924"/>
            <a:ext cx="9072594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监测：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AET 11%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胃镜：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RE(LA-D)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3" descr="http://case.medlive.cn/uploadfile/20131129/13857044259508.jpg"/>
          <p:cNvPicPr>
            <a:picLocks noChangeAspect="1"/>
          </p:cNvPicPr>
          <p:nvPr/>
        </p:nvPicPr>
        <p:blipFill>
          <a:blip r:embed="rId3"/>
          <a:srcRect r="49160" b="21762"/>
          <a:stretch>
            <a:fillRect/>
          </a:stretch>
        </p:blipFill>
        <p:spPr>
          <a:xfrm>
            <a:off x="1500187" y="3286124"/>
            <a:ext cx="2786061" cy="2643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3" descr="http://case.medlive.cn/uploadfile/20131129/13857044259508.jpg"/>
          <p:cNvPicPr>
            <a:picLocks noChangeAspect="1"/>
          </p:cNvPicPr>
          <p:nvPr/>
        </p:nvPicPr>
        <p:blipFill>
          <a:blip r:embed="rId3"/>
          <a:srcRect l="50840" b="21762"/>
          <a:stretch>
            <a:fillRect/>
          </a:stretch>
        </p:blipFill>
        <p:spPr>
          <a:xfrm>
            <a:off x="4806990" y="3286124"/>
            <a:ext cx="2693968" cy="2643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3" descr="胃食管反流病所致食管外疾病的诊疗进展_页面_2.jpg"/>
          <p:cNvPicPr>
            <a:picLocks noChangeAspect="1"/>
          </p:cNvPicPr>
          <p:nvPr/>
        </p:nvPicPr>
        <p:blipFill>
          <a:blip r:embed="rId3"/>
          <a:srcRect l="5355" t="18741" r="48235" b="57235"/>
          <a:stretch>
            <a:fillRect/>
          </a:stretch>
        </p:blipFill>
        <p:spPr>
          <a:xfrm>
            <a:off x="4714876" y="3500438"/>
            <a:ext cx="4357716" cy="292893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圆角矩形 8"/>
          <p:cNvSpPr/>
          <p:nvPr/>
        </p:nvSpPr>
        <p:spPr>
          <a:xfrm>
            <a:off x="4930709" y="4232673"/>
            <a:ext cx="3927571" cy="1553782"/>
          </a:xfrm>
          <a:prstGeom prst="roundRect">
            <a:avLst/>
          </a:prstGeom>
          <a:noFill/>
          <a:ln w="38100" cap="rnd" cmpd="tri">
            <a:solidFill>
              <a:srgbClr val="FF0000"/>
            </a:solidFill>
            <a:bevel/>
          </a:ln>
          <a:effectLst>
            <a:glow>
              <a:schemeClr val="accent1">
                <a:alpha val="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softEdge rad="1270000"/>
          </a:effectLst>
          <a:scene3d>
            <a:camera prst="obliqueTopRight"/>
            <a:lightRig rig="threePt" dir="t"/>
          </a:scene3d>
          <a:sp3d>
            <a:bevelT/>
            <a:bevelB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/>
          <a:stretch>
            <a:fillRect/>
          </a:stretch>
        </p:blipFill>
        <p:spPr bwMode="auto">
          <a:xfrm>
            <a:off x="5072066" y="1285860"/>
            <a:ext cx="3857619" cy="186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0" y="928670"/>
            <a:ext cx="5072066" cy="4764406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诊断：反流性食管炎（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LA-D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加用雷贝拉唑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20mg bid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症状明显缓解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注意事项：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GERD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引发冠心病心绞痛发作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甚至心肌梗死发生的情况也有文献报道。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心源性胸痛和食管源性胸痛也可同时发生。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l"/>
            </a:pPr>
            <a:endParaRPr lang="zh-CN" altLang="en-US" sz="2400" dirty="0"/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概要</a:t>
            </a: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428596" y="1357298"/>
            <a:ext cx="7886700" cy="462145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常见消化系统疾病的诊疗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消化性溃疡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胃食管反流病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肠易激综合征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可能出现的特殊用法或超说明书用法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医师对于药学服务的需求</a:t>
            </a:r>
          </a:p>
        </p:txBody>
      </p:sp>
      <p:pic>
        <p:nvPicPr>
          <p:cNvPr id="5" name="图片 4" descr="u=2926225461,1384432416&amp;fm=26&amp;gp=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950" y="3949320"/>
            <a:ext cx="2500298" cy="290868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8643966" y="5000636"/>
            <a:ext cx="285752" cy="500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8572528" y="5143512"/>
            <a:ext cx="285752" cy="500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8643966" y="5072074"/>
            <a:ext cx="285752" cy="500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肠易激综合征（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Irritable Bowel Syndrome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395960" y="1000108"/>
            <a:ext cx="9533890" cy="4621530"/>
          </a:xfrm>
        </p:spPr>
        <p:txBody>
          <a:bodyPr>
            <a:normAutofit fontScale="97500"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最新指南：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中国肠易激综合征专家共识意见（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年）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罗马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IV </a:t>
            </a:r>
            <a:r>
              <a:rPr lang="en-US" altLang="zh-CN" sz="250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功能性胃肠病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诊治共识（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2016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年，美国）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肠易激综合征治疗共识意见（</a:t>
            </a:r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sz="25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年，美国）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timg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4000504"/>
            <a:ext cx="2286000" cy="2286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肠易激综合征（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Irritable Bowel Syndrome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544607" y="3000372"/>
            <a:ext cx="3170797" cy="3573544"/>
            <a:chOff x="5357818" y="3000372"/>
            <a:chExt cx="3170797" cy="3573544"/>
          </a:xfrm>
        </p:grpSpPr>
        <p:pic>
          <p:nvPicPr>
            <p:cNvPr id="9" name="图片 8" descr="u=2926225461,1384432416&amp;fm=26&amp;gp=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7818" y="3000372"/>
              <a:ext cx="3071814" cy="3573544"/>
            </a:xfrm>
            <a:prstGeom prst="rect">
              <a:avLst/>
            </a:prstGeom>
          </p:spPr>
        </p:pic>
        <p:sp>
          <p:nvSpPr>
            <p:cNvPr id="10" name="圆角矩形 9"/>
            <p:cNvSpPr/>
            <p:nvPr/>
          </p:nvSpPr>
          <p:spPr>
            <a:xfrm rot="780000">
              <a:off x="8099987" y="4429132"/>
              <a:ext cx="428628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643702" y="3500438"/>
            <a:ext cx="2214578" cy="2859164"/>
            <a:chOff x="5357818" y="3000372"/>
            <a:chExt cx="3170797" cy="3573544"/>
          </a:xfrm>
        </p:grpSpPr>
        <p:pic>
          <p:nvPicPr>
            <p:cNvPr id="12" name="图片 11" descr="u=2926225461,1384432416&amp;fm=26&amp;gp=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7818" y="3000372"/>
              <a:ext cx="3071814" cy="3573544"/>
            </a:xfrm>
            <a:prstGeom prst="rect">
              <a:avLst/>
            </a:prstGeom>
          </p:spPr>
        </p:pic>
        <p:sp>
          <p:nvSpPr>
            <p:cNvPr id="13" name="圆角矩形 12"/>
            <p:cNvSpPr/>
            <p:nvPr/>
          </p:nvSpPr>
          <p:spPr>
            <a:xfrm rot="780000">
              <a:off x="8099987" y="4429132"/>
              <a:ext cx="428628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8567132" cy="462153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定义：肠易激综合征（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Irritable Bowel Syndrome, 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是一种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功能性肠病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，以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腹痛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腹部不适、腹胀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为主要症状，与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排便密切相关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，常伴有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排便习惯（频率和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或性状）的改变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，缺乏临床常规检查可发现的能解释这些症状的器质性病变。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162456" y="6169050"/>
            <a:ext cx="4910138" cy="61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sym typeface="+mn-ea"/>
              </a:rPr>
              <a:t>中国肠易激综合征专家共识意见（</a:t>
            </a:r>
            <a:r>
              <a:rPr kumimoji="0" lang="en-US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sym typeface="+mn-ea"/>
              </a:rPr>
              <a:t>2020</a:t>
            </a:r>
            <a:r>
              <a:rPr kumimoji="0"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sym typeface="+mn-ea"/>
              </a:rPr>
              <a:t>年）</a:t>
            </a:r>
            <a:endParaRPr kumimoji="0"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sym typeface="+mn-ea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sym typeface="+mn-ea"/>
              </a:rPr>
              <a:t>中华医学会消化病学分会胃肠功能性疾病协作组</a:t>
            </a:r>
            <a:endParaRPr kumimoji="0" lang="en-US" altLang="zh-CN" sz="1200" b="1" dirty="0">
              <a:solidFill>
                <a:srgbClr val="000000"/>
              </a:solidFill>
              <a:latin typeface="微软雅黑" panose="020B0503020204020204" pitchFamily="34" charset="-122"/>
              <a:sym typeface="+mn-ea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zh-CN" altLang="en-US" sz="1200" b="1" dirty="0">
                <a:solidFill>
                  <a:srgbClr val="000000"/>
                </a:solidFill>
                <a:latin typeface="微软雅黑" panose="020B0503020204020204" pitchFamily="34" charset="-122"/>
                <a:sym typeface="+mn-ea"/>
              </a:rPr>
              <a:t>中华医学会消化病学分会胃肠动力学组</a:t>
            </a:r>
          </a:p>
        </p:txBody>
      </p:sp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肠易激综合征（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Irritable Bowel Syndrome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5544607" y="3000372"/>
            <a:ext cx="3170797" cy="3573544"/>
            <a:chOff x="5357818" y="3000372"/>
            <a:chExt cx="3170797" cy="3573544"/>
          </a:xfrm>
        </p:grpSpPr>
        <p:pic>
          <p:nvPicPr>
            <p:cNvPr id="9" name="图片 8" descr="u=2926225461,1384432416&amp;fm=26&amp;gp=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7818" y="3000372"/>
              <a:ext cx="3071814" cy="3573544"/>
            </a:xfrm>
            <a:prstGeom prst="rect">
              <a:avLst/>
            </a:prstGeom>
          </p:spPr>
        </p:pic>
        <p:sp>
          <p:nvSpPr>
            <p:cNvPr id="10" name="圆角矩形 9"/>
            <p:cNvSpPr/>
            <p:nvPr/>
          </p:nvSpPr>
          <p:spPr>
            <a:xfrm rot="780000">
              <a:off x="8099987" y="4429132"/>
              <a:ext cx="428628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0" y="1071546"/>
            <a:ext cx="8929718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肠道动力异常是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的重要发病机制，不同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亚型肠道动力改变有所不同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内脏高敏感是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的核心发病机制，在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症状发生和疾病发展中有重要作用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肠轴调节异常参与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的发生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303607"/>
            <a:ext cx="2368073" cy="2340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32" y="1285860"/>
            <a:ext cx="8929718" cy="25003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国内外研究均表明肠道感染与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发病相关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肠道微生态失衡可能与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有关</a:t>
            </a: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精神心理因素与部分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密切相关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857884" y="3786190"/>
            <a:ext cx="2714620" cy="2714620"/>
            <a:chOff x="5857884" y="3786190"/>
            <a:chExt cx="2714620" cy="2714620"/>
          </a:xfrm>
        </p:grpSpPr>
        <p:grpSp>
          <p:nvGrpSpPr>
            <p:cNvPr id="25" name="组合 24"/>
            <p:cNvGrpSpPr/>
            <p:nvPr/>
          </p:nvGrpSpPr>
          <p:grpSpPr>
            <a:xfrm>
              <a:off x="5857884" y="3786190"/>
              <a:ext cx="2714620" cy="2714620"/>
              <a:chOff x="5643546" y="3786190"/>
              <a:chExt cx="2714620" cy="2714620"/>
            </a:xfrm>
          </p:grpSpPr>
          <p:pic>
            <p:nvPicPr>
              <p:cNvPr id="21" name="图片 20" descr="timg (12)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43546" y="3786190"/>
                <a:ext cx="2714620" cy="271462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2" name="图片 21" descr="timg (12).jpg"/>
              <p:cNvPicPr>
                <a:picLocks noChangeAspect="1"/>
              </p:cNvPicPr>
              <p:nvPr/>
            </p:nvPicPr>
            <p:blipFill>
              <a:blip r:embed="rId3"/>
              <a:srcRect l="44386" t="68071" r="39824"/>
              <a:stretch>
                <a:fillRect/>
              </a:stretch>
            </p:blipFill>
            <p:spPr>
              <a:xfrm>
                <a:off x="6786578" y="5429264"/>
                <a:ext cx="428628" cy="86675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3" name="图片 22" descr="timg (12).jpg"/>
              <p:cNvPicPr>
                <a:picLocks noChangeAspect="1"/>
              </p:cNvPicPr>
              <p:nvPr/>
            </p:nvPicPr>
            <p:blipFill>
              <a:blip r:embed="rId3"/>
              <a:srcRect l="44386" t="68071" r="39824"/>
              <a:stretch>
                <a:fillRect/>
              </a:stretch>
            </p:blipFill>
            <p:spPr>
              <a:xfrm>
                <a:off x="6357950" y="5429264"/>
                <a:ext cx="428628" cy="86675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" name="图片 23" descr="timg (12).jpg"/>
              <p:cNvPicPr>
                <a:picLocks noChangeAspect="1"/>
              </p:cNvPicPr>
              <p:nvPr/>
            </p:nvPicPr>
            <p:blipFill>
              <a:blip r:embed="rId3"/>
              <a:srcRect l="44386" t="68071" r="39824"/>
              <a:stretch>
                <a:fillRect/>
              </a:stretch>
            </p:blipFill>
            <p:spPr>
              <a:xfrm>
                <a:off x="6000760" y="5429264"/>
                <a:ext cx="428628" cy="86675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pic>
          <p:nvPicPr>
            <p:cNvPr id="26" name="图片 25" descr="timg (12).jpg"/>
            <p:cNvPicPr>
              <a:picLocks noChangeAspect="1"/>
            </p:cNvPicPr>
            <p:nvPr/>
          </p:nvPicPr>
          <p:blipFill>
            <a:blip r:embed="rId3"/>
            <a:srcRect l="44386" t="68071" r="39824"/>
            <a:stretch>
              <a:fillRect/>
            </a:stretch>
          </p:blipFill>
          <p:spPr>
            <a:xfrm>
              <a:off x="6357950" y="5429264"/>
              <a:ext cx="428628" cy="8667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7" name="图片 26" descr="timg (12).jpg"/>
            <p:cNvPicPr>
              <a:picLocks noChangeAspect="1"/>
            </p:cNvPicPr>
            <p:nvPr/>
          </p:nvPicPr>
          <p:blipFill>
            <a:blip r:embed="rId3"/>
            <a:srcRect l="44386" t="68071" r="39824"/>
            <a:stretch>
              <a:fillRect/>
            </a:stretch>
          </p:blipFill>
          <p:spPr>
            <a:xfrm>
              <a:off x="6572264" y="5429264"/>
              <a:ext cx="428628" cy="8667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" name="图片 27" descr="timg (12).jpg"/>
            <p:cNvPicPr>
              <a:picLocks noChangeAspect="1"/>
            </p:cNvPicPr>
            <p:nvPr/>
          </p:nvPicPr>
          <p:blipFill>
            <a:blip r:embed="rId3"/>
            <a:srcRect l="44386" t="68071" r="39824"/>
            <a:stretch>
              <a:fillRect/>
            </a:stretch>
          </p:blipFill>
          <p:spPr>
            <a:xfrm>
              <a:off x="6786578" y="5429264"/>
              <a:ext cx="428628" cy="8667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肠易激综合征（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Irritable Bowel Syndrome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5544607" y="3000372"/>
            <a:ext cx="3170797" cy="3573544"/>
            <a:chOff x="5357818" y="3000372"/>
            <a:chExt cx="3170797" cy="3573544"/>
          </a:xfrm>
        </p:grpSpPr>
        <p:pic>
          <p:nvPicPr>
            <p:cNvPr id="9" name="图片 8" descr="u=2926225461,1384432416&amp;fm=26&amp;gp=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7818" y="3000372"/>
              <a:ext cx="3071814" cy="3573544"/>
            </a:xfrm>
            <a:prstGeom prst="rect">
              <a:avLst/>
            </a:prstGeom>
          </p:spPr>
        </p:pic>
        <p:sp>
          <p:nvSpPr>
            <p:cNvPr id="10" name="圆角矩形 9"/>
            <p:cNvSpPr/>
            <p:nvPr/>
          </p:nvSpPr>
          <p:spPr>
            <a:xfrm rot="780000">
              <a:off x="8099987" y="4429132"/>
              <a:ext cx="428628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928934"/>
            <a:ext cx="3857628" cy="383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71470" y="1142984"/>
            <a:ext cx="9001188" cy="5072098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罗马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IV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及中国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的诊断标准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反复发作的腹痛（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腹胀、腹部不适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），最近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个月内发作至少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周，伴有以下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项或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项以上：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与排便（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defecation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）相关；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伴有排便频率（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frequency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）的改变；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伴有粪便性状（外观）改变。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诊断前症状出现至少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个月，近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个月符合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以上诊断标准。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sz="2000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诊断方法</a:t>
            </a:r>
          </a:p>
        </p:txBody>
      </p:sp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肠易激综合征（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Irritable Bowel Syndrome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5544607" y="3000372"/>
            <a:ext cx="3170797" cy="3573544"/>
            <a:chOff x="5357818" y="3000372"/>
            <a:chExt cx="3170797" cy="3573544"/>
          </a:xfrm>
        </p:grpSpPr>
        <p:pic>
          <p:nvPicPr>
            <p:cNvPr id="9" name="图片 8" descr="u=2926225461,1384432416&amp;fm=26&amp;gp=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7818" y="3000372"/>
              <a:ext cx="3071814" cy="3573544"/>
            </a:xfrm>
            <a:prstGeom prst="rect">
              <a:avLst/>
            </a:prstGeom>
          </p:spPr>
        </p:pic>
        <p:sp>
          <p:nvSpPr>
            <p:cNvPr id="10" name="圆角矩形 9"/>
            <p:cNvSpPr/>
            <p:nvPr/>
          </p:nvSpPr>
          <p:spPr>
            <a:xfrm rot="780000">
              <a:off x="8099987" y="4429132"/>
              <a:ext cx="428628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8281380" cy="4621530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处置过程中应建立良好的医患沟通和信任关系。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gray">
          <a:xfrm>
            <a:off x="4549972" y="2369682"/>
            <a:ext cx="3867894" cy="2578995"/>
          </a:xfrm>
          <a:prstGeom prst="homePlate">
            <a:avLst>
              <a:gd name="adj" fmla="val 25462"/>
            </a:avLst>
          </a:prstGeom>
          <a:gradFill rotWithShape="1">
            <a:gsLst>
              <a:gs pos="0">
                <a:srgbClr val="C0C0C0">
                  <a:gamma/>
                  <a:tint val="14118"/>
                  <a:invGamma/>
                </a:srgbClr>
              </a:gs>
              <a:gs pos="100000">
                <a:srgbClr val="C0C0C0"/>
              </a:gs>
            </a:gsLst>
            <a:lin ang="2700000" scaled="1"/>
          </a:gradFill>
          <a:ln w="12700" algn="ctr">
            <a:noFill/>
            <a:prstDash val="dash"/>
            <a:miter lim="800000"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gray">
          <a:xfrm>
            <a:off x="2285216" y="2369682"/>
            <a:ext cx="4144172" cy="2580426"/>
          </a:xfrm>
          <a:prstGeom prst="homePlate">
            <a:avLst>
              <a:gd name="adj" fmla="val 27281"/>
            </a:avLst>
          </a:prstGeom>
          <a:gradFill rotWithShape="1">
            <a:gsLst>
              <a:gs pos="0">
                <a:schemeClr val="accent5"/>
              </a:gs>
              <a:gs pos="100000">
                <a:schemeClr val="hlink"/>
              </a:gs>
            </a:gsLst>
            <a:lin ang="18900000" scaled="1"/>
          </a:gradFill>
          <a:ln w="12700" algn="ctr">
            <a:noFill/>
            <a:prstDash val="dash"/>
            <a:miter lim="800000"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ltGray">
          <a:xfrm>
            <a:off x="857224" y="2357430"/>
            <a:ext cx="3260700" cy="2609848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1176"/>
                  <a:invGamma/>
                </a:schemeClr>
              </a:gs>
            </a:gsLst>
            <a:lin ang="2700000" scaled="1"/>
          </a:gradFill>
          <a:ln>
            <a:noFill/>
          </a:ln>
          <a:effectLst>
            <a:outerShdw dist="56796" dir="3806097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black">
          <a:xfrm>
            <a:off x="928662" y="2704454"/>
            <a:ext cx="257176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使患者确信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不危及生命，消除患者的恐病疑虑状态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6415138" y="2724219"/>
            <a:ext cx="1800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努力使患者充分理解并自愿接受治疗，增强对治疗措施的依从性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4214810" y="2901261"/>
            <a:ext cx="187220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尽可能取得患者的配合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142876" y="1332549"/>
            <a:ext cx="9429784" cy="1024881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解痉剂可以改善腹泻型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患者总体症状，对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腹痛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疗效较明显。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Group 12"/>
          <p:cNvGrpSpPr/>
          <p:nvPr/>
        </p:nvGrpSpPr>
        <p:grpSpPr bwMode="auto">
          <a:xfrm>
            <a:off x="802283" y="2667694"/>
            <a:ext cx="2606675" cy="687388"/>
            <a:chOff x="378" y="1065"/>
            <a:chExt cx="1785" cy="433"/>
          </a:xfrm>
          <a:effectLst>
            <a:outerShdw blurRad="50800" dist="50800" dir="5400000" algn="ctr" rotWithShape="0">
              <a:schemeClr val="bg1"/>
            </a:outerShdw>
          </a:effectLst>
        </p:grpSpPr>
        <p:sp>
          <p:nvSpPr>
            <p:cNvPr id="30" name="AutoShape 13"/>
            <p:cNvSpPr>
              <a:spLocks noChangeArrowheads="1"/>
            </p:cNvSpPr>
            <p:nvPr/>
          </p:nvSpPr>
          <p:spPr bwMode="gray">
            <a:xfrm>
              <a:off x="1921" y="1152"/>
              <a:ext cx="242" cy="240"/>
            </a:xfrm>
            <a:prstGeom prst="rightArrow">
              <a:avLst>
                <a:gd name="adj1" fmla="val 50000"/>
                <a:gd name="adj2" fmla="val 59422"/>
              </a:avLst>
            </a:prstGeom>
            <a:solidFill>
              <a:srgbClr val="375FB9">
                <a:alpha val="73000"/>
              </a:srgbClr>
            </a:solidFill>
            <a:ln w="9525">
              <a:noFill/>
              <a:miter lim="800000"/>
            </a:ln>
            <a:effectLst>
              <a:outerShdw dist="71842" dir="2700000" algn="ctr" rotWithShape="0">
                <a:srgbClr val="01010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14"/>
            <p:cNvSpPr/>
            <p:nvPr/>
          </p:nvSpPr>
          <p:spPr bwMode="gray">
            <a:xfrm>
              <a:off x="378" y="1065"/>
              <a:ext cx="1549" cy="433"/>
            </a:xfrm>
            <a:custGeom>
              <a:avLst/>
              <a:gdLst>
                <a:gd name="T0" fmla="*/ 83 w 1071"/>
                <a:gd name="T1" fmla="*/ 0 h 307"/>
                <a:gd name="T2" fmla="*/ 1069 w 1071"/>
                <a:gd name="T3" fmla="*/ 0 h 307"/>
                <a:gd name="T4" fmla="*/ 1069 w 1071"/>
                <a:gd name="T5" fmla="*/ 198 h 307"/>
                <a:gd name="T6" fmla="*/ 1055 w 1071"/>
                <a:gd name="T7" fmla="*/ 270 h 307"/>
                <a:gd name="T8" fmla="*/ 987 w 1071"/>
                <a:gd name="T9" fmla="*/ 302 h 307"/>
                <a:gd name="T10" fmla="*/ 0 w 1071"/>
                <a:gd name="T11" fmla="*/ 307 h 307"/>
                <a:gd name="T12" fmla="*/ 0 w 1071"/>
                <a:gd name="T13" fmla="*/ 89 h 307"/>
                <a:gd name="T14" fmla="*/ 21 w 1071"/>
                <a:gd name="T15" fmla="*/ 18 h 307"/>
                <a:gd name="T16" fmla="*/ 83 w 1071"/>
                <a:gd name="T17" fmla="*/ 0 h 3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71"/>
                <a:gd name="T28" fmla="*/ 0 h 307"/>
                <a:gd name="T29" fmla="*/ 1071 w 1071"/>
                <a:gd name="T30" fmla="*/ 307 h 30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71" h="307">
                  <a:moveTo>
                    <a:pt x="83" y="0"/>
                  </a:moveTo>
                  <a:lnTo>
                    <a:pt x="1069" y="0"/>
                  </a:lnTo>
                  <a:cubicBezTo>
                    <a:pt x="1069" y="0"/>
                    <a:pt x="1069" y="99"/>
                    <a:pt x="1069" y="198"/>
                  </a:cubicBezTo>
                  <a:cubicBezTo>
                    <a:pt x="1069" y="198"/>
                    <a:pt x="1071" y="248"/>
                    <a:pt x="1055" y="270"/>
                  </a:cubicBezTo>
                  <a:cubicBezTo>
                    <a:pt x="1043" y="288"/>
                    <a:pt x="1019" y="302"/>
                    <a:pt x="987" y="302"/>
                  </a:cubicBezTo>
                  <a:cubicBezTo>
                    <a:pt x="488" y="303"/>
                    <a:pt x="0" y="307"/>
                    <a:pt x="0" y="307"/>
                  </a:cubicBezTo>
                  <a:lnTo>
                    <a:pt x="0" y="89"/>
                  </a:lnTo>
                  <a:cubicBezTo>
                    <a:pt x="3" y="41"/>
                    <a:pt x="7" y="33"/>
                    <a:pt x="21" y="18"/>
                  </a:cubicBezTo>
                  <a:cubicBezTo>
                    <a:pt x="35" y="3"/>
                    <a:pt x="66" y="1"/>
                    <a:pt x="83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28575">
              <a:solidFill>
                <a:srgbClr val="FFFFFF"/>
              </a:solidFill>
              <a:round/>
            </a:ln>
            <a:effectLst>
              <a:outerShdw dist="7184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3" name="AutoShape 19"/>
          <p:cNvSpPr>
            <a:spLocks noChangeArrowheads="1"/>
          </p:cNvSpPr>
          <p:nvPr/>
        </p:nvSpPr>
        <p:spPr bwMode="gray">
          <a:xfrm>
            <a:off x="3428992" y="3714752"/>
            <a:ext cx="4771041" cy="687387"/>
          </a:xfrm>
          <a:prstGeom prst="roundRect">
            <a:avLst>
              <a:gd name="adj" fmla="val 11505"/>
            </a:avLst>
          </a:prstGeom>
          <a:solidFill>
            <a:srgbClr val="FF0066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prstDash val="sysDot"/>
                <a:round/>
              </a14:hiddenLine>
            </a:ext>
          </a:extLst>
        </p:spPr>
        <p:txBody>
          <a:bodyPr wrap="none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4" name="Group 20"/>
          <p:cNvGrpSpPr/>
          <p:nvPr/>
        </p:nvGrpSpPr>
        <p:grpSpPr bwMode="auto">
          <a:xfrm>
            <a:off x="767358" y="3709094"/>
            <a:ext cx="2613025" cy="687388"/>
            <a:chOff x="370" y="2169"/>
            <a:chExt cx="1790" cy="433"/>
          </a:xfrm>
          <a:solidFill>
            <a:srgbClr val="FF0066">
              <a:alpha val="65000"/>
            </a:srgbClr>
          </a:solidFill>
        </p:grpSpPr>
        <p:sp>
          <p:nvSpPr>
            <p:cNvPr id="35" name="AutoShape 21"/>
            <p:cNvSpPr>
              <a:spLocks noChangeArrowheads="1"/>
            </p:cNvSpPr>
            <p:nvPr/>
          </p:nvSpPr>
          <p:spPr bwMode="gray">
            <a:xfrm>
              <a:off x="1917" y="2249"/>
              <a:ext cx="243" cy="240"/>
            </a:xfrm>
            <a:prstGeom prst="rightArrow">
              <a:avLst>
                <a:gd name="adj1" fmla="val 50000"/>
                <a:gd name="adj2" fmla="val 59422"/>
              </a:avLst>
            </a:prstGeom>
            <a:grpFill/>
            <a:ln w="9525">
              <a:noFill/>
              <a:miter lim="800000"/>
            </a:ln>
            <a:effectLst>
              <a:outerShdw dist="71842" dir="2700000" algn="ctr" rotWithShape="0">
                <a:srgbClr val="010101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22"/>
            <p:cNvSpPr/>
            <p:nvPr/>
          </p:nvSpPr>
          <p:spPr bwMode="gray">
            <a:xfrm>
              <a:off x="370" y="2169"/>
              <a:ext cx="1549" cy="433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069" y="0"/>
                </a:cxn>
                <a:cxn ang="0">
                  <a:pos x="1069" y="198"/>
                </a:cxn>
                <a:cxn ang="0">
                  <a:pos x="1055" y="270"/>
                </a:cxn>
                <a:cxn ang="0">
                  <a:pos x="987" y="302"/>
                </a:cxn>
                <a:cxn ang="0">
                  <a:pos x="0" y="307"/>
                </a:cxn>
                <a:cxn ang="0">
                  <a:pos x="0" y="89"/>
                </a:cxn>
                <a:cxn ang="0">
                  <a:pos x="21" y="18"/>
                </a:cxn>
                <a:cxn ang="0">
                  <a:pos x="83" y="0"/>
                </a:cxn>
              </a:cxnLst>
              <a:rect l="0" t="0" r="r" b="b"/>
              <a:pathLst>
                <a:path w="1071" h="307">
                  <a:moveTo>
                    <a:pt x="83" y="0"/>
                  </a:moveTo>
                  <a:lnTo>
                    <a:pt x="1069" y="0"/>
                  </a:lnTo>
                  <a:cubicBezTo>
                    <a:pt x="1069" y="0"/>
                    <a:pt x="1069" y="99"/>
                    <a:pt x="1069" y="198"/>
                  </a:cubicBezTo>
                  <a:cubicBezTo>
                    <a:pt x="1069" y="198"/>
                    <a:pt x="1071" y="248"/>
                    <a:pt x="1055" y="270"/>
                  </a:cubicBezTo>
                  <a:cubicBezTo>
                    <a:pt x="1043" y="288"/>
                    <a:pt x="1019" y="302"/>
                    <a:pt x="987" y="302"/>
                  </a:cubicBezTo>
                  <a:cubicBezTo>
                    <a:pt x="488" y="303"/>
                    <a:pt x="0" y="307"/>
                    <a:pt x="0" y="307"/>
                  </a:cubicBezTo>
                  <a:lnTo>
                    <a:pt x="0" y="89"/>
                  </a:lnTo>
                  <a:cubicBezTo>
                    <a:pt x="3" y="41"/>
                    <a:pt x="7" y="33"/>
                    <a:pt x="21" y="18"/>
                  </a:cubicBezTo>
                  <a:cubicBezTo>
                    <a:pt x="35" y="3"/>
                    <a:pt x="66" y="1"/>
                    <a:pt x="83" y="0"/>
                  </a:cubicBezTo>
                  <a:close/>
                </a:path>
              </a:pathLst>
            </a:custGeom>
            <a:grpFill/>
            <a:ln w="28575" cap="flat" cmpd="sng">
              <a:solidFill>
                <a:srgbClr val="FFFFFF"/>
              </a:solidFill>
              <a:prstDash val="solid"/>
              <a:round/>
            </a:ln>
            <a:effectLst>
              <a:outerShdw dist="7184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7" name="Rectangle 26"/>
          <p:cNvSpPr>
            <a:spLocks noChangeArrowheads="1"/>
          </p:cNvSpPr>
          <p:nvPr/>
        </p:nvSpPr>
        <p:spPr bwMode="gray">
          <a:xfrm>
            <a:off x="827584" y="2708920"/>
            <a:ext cx="2232248" cy="707886"/>
          </a:xfrm>
          <a:prstGeom prst="rect">
            <a:avLst/>
          </a:prstGeom>
          <a:solidFill>
            <a:srgbClr val="375FB9">
              <a:alpha val="65000"/>
            </a:srgbClr>
          </a:solidFill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选择性肠道平滑肌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钙离子拮抗剂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27"/>
          <p:cNvSpPr>
            <a:spLocks noChangeArrowheads="1"/>
          </p:cNvSpPr>
          <p:nvPr/>
        </p:nvSpPr>
        <p:spPr bwMode="gray">
          <a:xfrm>
            <a:off x="827584" y="3848794"/>
            <a:ext cx="2005112" cy="40011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离子通道调节剂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3393083" y="2696268"/>
            <a:ext cx="4800600" cy="707886"/>
          </a:xfrm>
          <a:prstGeom prst="rect">
            <a:avLst/>
          </a:prstGeom>
          <a:solidFill>
            <a:srgbClr val="375FB9">
              <a:alpha val="62000"/>
            </a:srgbClr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匹维溴铵、奥替溴铵、西托溴铵、美贝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维林、阿尔维林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 Box 32"/>
          <p:cNvSpPr txBox="1">
            <a:spLocks noChangeArrowheads="1"/>
          </p:cNvSpPr>
          <p:nvPr/>
        </p:nvSpPr>
        <p:spPr bwMode="auto">
          <a:xfrm>
            <a:off x="3214678" y="3814708"/>
            <a:ext cx="4608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hangingPunct="0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曲美布汀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99592" y="5000636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国际多个指南和共识意见将其列为一线药物</a:t>
            </a:r>
          </a:p>
        </p:txBody>
      </p:sp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8638570" cy="73912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腹泻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的治疗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自选图形 7"/>
          <p:cNvSpPr>
            <a:spLocks noChangeArrowheads="1"/>
          </p:cNvSpPr>
          <p:nvPr/>
        </p:nvSpPr>
        <p:spPr bwMode="gray">
          <a:xfrm>
            <a:off x="1043608" y="3511540"/>
            <a:ext cx="7632848" cy="1304925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rgbClr val="FF0066">
                  <a:alpha val="80000"/>
                </a:srgbClr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自选图形 8"/>
          <p:cNvSpPr>
            <a:spLocks noChangeArrowheads="1"/>
          </p:cNvSpPr>
          <p:nvPr/>
        </p:nvSpPr>
        <p:spPr bwMode="gray">
          <a:xfrm>
            <a:off x="1923083" y="3957627"/>
            <a:ext cx="526173" cy="344488"/>
          </a:xfrm>
          <a:prstGeom prst="rightArrow">
            <a:avLst>
              <a:gd name="adj1" fmla="val 50000"/>
              <a:gd name="adj2" fmla="val 45507"/>
            </a:avLst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自选图形 11"/>
          <p:cNvSpPr>
            <a:spLocks noChangeArrowheads="1"/>
          </p:cNvSpPr>
          <p:nvPr/>
        </p:nvSpPr>
        <p:spPr bwMode="gray">
          <a:xfrm>
            <a:off x="1043608" y="2016115"/>
            <a:ext cx="7632848" cy="1304925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rgbClr val="375FB9">
                  <a:alpha val="64000"/>
                </a:srgbClr>
              </a:gs>
              <a:gs pos="100000">
                <a:schemeClr val="hlink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自选图形 12"/>
          <p:cNvSpPr>
            <a:spLocks noChangeArrowheads="1"/>
          </p:cNvSpPr>
          <p:nvPr/>
        </p:nvSpPr>
        <p:spPr bwMode="gray">
          <a:xfrm>
            <a:off x="1904033" y="2462202"/>
            <a:ext cx="526173" cy="344488"/>
          </a:xfrm>
          <a:prstGeom prst="rightArrow">
            <a:avLst>
              <a:gd name="adj1" fmla="val 50000"/>
              <a:gd name="adj2" fmla="val 45507"/>
            </a:avLst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自选图形 13"/>
          <p:cNvSpPr>
            <a:spLocks noChangeArrowheads="1"/>
          </p:cNvSpPr>
          <p:nvPr/>
        </p:nvSpPr>
        <p:spPr bwMode="gray">
          <a:xfrm>
            <a:off x="460995" y="2000240"/>
            <a:ext cx="2277866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375FB9">
                  <a:alpha val="67000"/>
                </a:srgbClr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14"/>
          <p:cNvSpPr/>
          <p:nvPr/>
        </p:nvSpPr>
        <p:spPr bwMode="gray">
          <a:xfrm>
            <a:off x="524495" y="2065327"/>
            <a:ext cx="1134493" cy="6492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tint val="48627"/>
                  <a:invGamma/>
                </a:schemeClr>
              </a:gs>
              <a:gs pos="50000">
                <a:schemeClr val="hlink">
                  <a:alpha val="0"/>
                </a:schemeClr>
              </a:gs>
              <a:gs pos="100000">
                <a:schemeClr val="hlink">
                  <a:gamma/>
                  <a:tint val="48627"/>
                  <a:invGamma/>
                </a:scheme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自选图形 15"/>
          <p:cNvSpPr>
            <a:spLocks noChangeArrowheads="1"/>
          </p:cNvSpPr>
          <p:nvPr/>
        </p:nvSpPr>
        <p:spPr bwMode="gray">
          <a:xfrm>
            <a:off x="473695" y="3502015"/>
            <a:ext cx="2277866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rgbClr val="FF0066"/>
              </a:gs>
              <a:gs pos="100000">
                <a:schemeClr val="fol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r>
              <a:rPr lang="zh-CN" altLang="en-US" sz="2400" dirty="0">
                <a:solidFill>
                  <a:schemeClr val="bg1"/>
                </a:solidFill>
              </a:rPr>
              <a:t>双八面体蒙脱石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16"/>
          <p:cNvSpPr/>
          <p:nvPr/>
        </p:nvSpPr>
        <p:spPr bwMode="gray">
          <a:xfrm>
            <a:off x="527670" y="3567102"/>
            <a:ext cx="1134493" cy="6492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48627"/>
                  <a:invGamma/>
                </a:schemeClr>
              </a:gs>
              <a:gs pos="50000">
                <a:schemeClr val="folHlink">
                  <a:alpha val="0"/>
                </a:schemeClr>
              </a:gs>
              <a:gs pos="100000">
                <a:schemeClr val="folHlink">
                  <a:gamma/>
                  <a:tint val="48627"/>
                  <a:invGamma/>
                </a:scheme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0"/>
          <p:cNvSpPr txBox="1">
            <a:spLocks noChangeArrowheads="1"/>
          </p:cNvSpPr>
          <p:nvPr/>
        </p:nvSpPr>
        <p:spPr bwMode="black">
          <a:xfrm>
            <a:off x="2843808" y="2071380"/>
            <a:ext cx="549929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洛哌丁胺可以显著降低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患者排便频率，增加粪便硬度，以及改善排便失禁症状。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viberzi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是选择性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μ-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阿片类受体激动剂／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δ-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阿片类受体拮抗剂，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可以改善患者腹痛和腹泻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症状，２０１５年被美国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ＤＡ 批准用于腹泻型Ｉ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BS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的治疗。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文本框 21"/>
          <p:cNvSpPr txBox="1">
            <a:spLocks noChangeArrowheads="1"/>
          </p:cNvSpPr>
          <p:nvPr/>
        </p:nvSpPr>
        <p:spPr bwMode="black">
          <a:xfrm>
            <a:off x="2843808" y="3727564"/>
            <a:ext cx="549929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/>
              <a:t>可吸附消化道内的气体、毒素，促进肠黏膜细胞的吸收功能，是临床常用的止泻剂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文本框 24"/>
          <p:cNvSpPr txBox="1">
            <a:spLocks noChangeArrowheads="1"/>
          </p:cNvSpPr>
          <p:nvPr/>
        </p:nvSpPr>
        <p:spPr bwMode="white">
          <a:xfrm>
            <a:off x="441945" y="2170102"/>
            <a:ext cx="23400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33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 dirty="0">
                <a:solidFill>
                  <a:srgbClr val="FE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作用于阿片受体</a:t>
            </a:r>
            <a:endParaRPr lang="en-US" altLang="zh-CN" sz="2400" b="1" dirty="0">
              <a:solidFill>
                <a:srgbClr val="FE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1560" y="5078748"/>
            <a:ext cx="7746654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国际指南和共识意见推荐洛哌丁胺适用于有进餐后腹泻和（或）排便失禁症状患者，或腹泻症状发作前１～２ｈ预防性短期服用，但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洛哌丁胺对腹痛和腹部不适症状的疗效与安慰剂无差异</a:t>
            </a:r>
          </a:p>
        </p:txBody>
      </p:sp>
    </p:spTree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自选图形 7"/>
          <p:cNvSpPr>
            <a:spLocks noChangeArrowheads="1"/>
          </p:cNvSpPr>
          <p:nvPr/>
        </p:nvSpPr>
        <p:spPr bwMode="gray">
          <a:xfrm>
            <a:off x="4734001" y="2435138"/>
            <a:ext cx="2500330" cy="2708374"/>
          </a:xfrm>
          <a:prstGeom prst="roundRect">
            <a:avLst>
              <a:gd name="adj" fmla="val 12574"/>
            </a:avLst>
          </a:prstGeom>
          <a:solidFill>
            <a:srgbClr val="FF00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71406" y="1332549"/>
            <a:ext cx="9210074" cy="739129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利福昔明可改善非便秘型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总体症状以及腹胀、腹泻症状。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自选图形 11"/>
          <p:cNvSpPr>
            <a:spLocks noChangeArrowheads="1"/>
          </p:cNvSpPr>
          <p:nvPr/>
        </p:nvSpPr>
        <p:spPr bwMode="gray">
          <a:xfrm>
            <a:off x="1571604" y="2428868"/>
            <a:ext cx="2732630" cy="2756866"/>
          </a:xfrm>
          <a:prstGeom prst="roundRect">
            <a:avLst>
              <a:gd name="adj" fmla="val 12574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17"/>
          <p:cNvSpPr txBox="1">
            <a:spLocks noChangeArrowheads="1"/>
          </p:cNvSpPr>
          <p:nvPr/>
        </p:nvSpPr>
        <p:spPr bwMode="gray">
          <a:xfrm>
            <a:off x="1692417" y="2786058"/>
            <a:ext cx="247008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改善非便秘型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患者总体症状和腹痛、腹胀、腹泻等症状，疗效显著优于安慰剂和新霉素等其他肠道不吸收的抗生素</a:t>
            </a:r>
          </a:p>
        </p:txBody>
      </p:sp>
      <p:sp>
        <p:nvSpPr>
          <p:cNvPr id="38" name="文本框 18"/>
          <p:cNvSpPr txBox="1">
            <a:spLocks noChangeArrowheads="1"/>
          </p:cNvSpPr>
          <p:nvPr/>
        </p:nvSpPr>
        <p:spPr bwMode="gray">
          <a:xfrm>
            <a:off x="4734001" y="2935204"/>
            <a:ext cx="2468078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FDA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近期已批准利福昔明用于临床治疗非便秘型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8638570" cy="73912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便秘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的治疗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强力推荐促分泌剂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1472" y="2143116"/>
            <a:ext cx="8277500" cy="1015663"/>
          </a:xfrm>
          <a:prstGeom prst="rect">
            <a:avLst/>
          </a:prstGeom>
          <a:solidFill>
            <a:srgbClr val="FF0066">
              <a:alpha val="41000"/>
            </a:srgb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利那洛肽是鸟苷酸环化酶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激动剂，可增加肠液分泌，加快胃肠道移行，降低痛觉神经的敏感度，可显著增加便秘型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患者自主排便频率，缓解腹痛症状，美国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FDA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已批准用于便秘型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患者</a:t>
            </a:r>
          </a:p>
        </p:txBody>
      </p:sp>
      <p:sp>
        <p:nvSpPr>
          <p:cNvPr id="15" name="矩形 14"/>
          <p:cNvSpPr/>
          <p:nvPr/>
        </p:nvSpPr>
        <p:spPr>
          <a:xfrm>
            <a:off x="571472" y="3643314"/>
            <a:ext cx="8277500" cy="1015663"/>
          </a:xfrm>
          <a:prstGeom prst="rect">
            <a:avLst/>
          </a:prstGeom>
          <a:solidFill>
            <a:schemeClr val="bg2">
              <a:lumMod val="50000"/>
              <a:alpha val="27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鲁比前列酮是小肠上皮细胞氯离子通道激活剂，可显著增加便秘型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患者自主排便频率和改善腹痛症状，美国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FDA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批准其用于１８岁以上女性便秘型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患者，我国目前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期临床研究正在进行中</a:t>
            </a:r>
          </a:p>
        </p:txBody>
      </p:sp>
    </p:spTree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8638570" cy="73912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便秘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的治疗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1472" y="2071678"/>
            <a:ext cx="8277500" cy="28623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聚乙二醇可以有效缓解患者便秘症状，安全性高，但不能缓解腹痛症状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FDA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已批准聚乙二醇用于临床治疗便秘型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渗透性泻剂中，乳果糖可增加腹胀症状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容积性泻剂：可溶性纤维、聚卡波非钙可缓解便秘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8638570" cy="73912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益生菌对改善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症状有一定疗效。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自选图形 5"/>
          <p:cNvSpPr>
            <a:spLocks noChangeArrowheads="1"/>
          </p:cNvSpPr>
          <p:nvPr/>
        </p:nvSpPr>
        <p:spPr bwMode="gray">
          <a:xfrm>
            <a:off x="2190771" y="2209800"/>
            <a:ext cx="1838325" cy="33099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rgbClr val="FFFFFF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自选图形 8"/>
          <p:cNvSpPr>
            <a:spLocks noChangeArrowheads="1"/>
          </p:cNvSpPr>
          <p:nvPr/>
        </p:nvSpPr>
        <p:spPr bwMode="gray">
          <a:xfrm>
            <a:off x="4983184" y="2209800"/>
            <a:ext cx="1838325" cy="3309938"/>
          </a:xfrm>
          <a:prstGeom prst="roundRect">
            <a:avLst>
              <a:gd name="adj" fmla="val 16667"/>
            </a:avLst>
          </a:prstGeom>
          <a:solidFill>
            <a:srgbClr val="FF0066">
              <a:alpha val="66000"/>
            </a:srgbClr>
          </a:solidFill>
          <a:ln w="38100">
            <a:solidFill>
              <a:srgbClr val="FFFFFF"/>
            </a:solidFill>
            <a:rou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文本框 13"/>
          <p:cNvSpPr txBox="1">
            <a:spLocks noChangeArrowheads="1"/>
          </p:cNvSpPr>
          <p:nvPr/>
        </p:nvSpPr>
        <p:spPr bwMode="gray">
          <a:xfrm>
            <a:off x="2266971" y="2867025"/>
            <a:ext cx="17526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益生菌可以改善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患者腹胀、腹痛、腹泻、便秘和总体症状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14"/>
          <p:cNvSpPr txBox="1">
            <a:spLocks noChangeArrowheads="1"/>
          </p:cNvSpPr>
          <p:nvPr/>
        </p:nvSpPr>
        <p:spPr bwMode="gray">
          <a:xfrm>
            <a:off x="5052091" y="3000372"/>
            <a:ext cx="1752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国外指南和共识意见推荐用于治疗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6" name="组合 16"/>
          <p:cNvGrpSpPr/>
          <p:nvPr/>
        </p:nvGrpSpPr>
        <p:grpSpPr bwMode="auto">
          <a:xfrm>
            <a:off x="4324371" y="3733800"/>
            <a:ext cx="504825" cy="496888"/>
            <a:chOff x="1872" y="2352"/>
            <a:chExt cx="240" cy="240"/>
          </a:xfrm>
        </p:grpSpPr>
        <p:grpSp>
          <p:nvGrpSpPr>
            <p:cNvPr id="27" name="组合 17"/>
            <p:cNvGrpSpPr/>
            <p:nvPr/>
          </p:nvGrpSpPr>
          <p:grpSpPr bwMode="auto">
            <a:xfrm>
              <a:off x="1968" y="2352"/>
              <a:ext cx="144" cy="240"/>
              <a:chOff x="1968" y="2352"/>
              <a:chExt cx="144" cy="240"/>
            </a:xfrm>
          </p:grpSpPr>
          <p:sp>
            <p:nvSpPr>
              <p:cNvPr id="34" name="椭圆 18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椭圆 19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20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21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22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3"/>
            <p:cNvGrpSpPr/>
            <p:nvPr/>
          </p:nvGrpSpPr>
          <p:grpSpPr bwMode="auto">
            <a:xfrm>
              <a:off x="1872" y="2352"/>
              <a:ext cx="144" cy="240"/>
              <a:chOff x="1968" y="2352"/>
              <a:chExt cx="144" cy="240"/>
            </a:xfrm>
          </p:grpSpPr>
          <p:sp>
            <p:nvSpPr>
              <p:cNvPr id="29" name="椭圆 24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5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26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27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28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组合 29"/>
          <p:cNvGrpSpPr/>
          <p:nvPr/>
        </p:nvGrpSpPr>
        <p:grpSpPr bwMode="auto">
          <a:xfrm>
            <a:off x="7067571" y="3733800"/>
            <a:ext cx="504825" cy="496888"/>
            <a:chOff x="1872" y="2352"/>
            <a:chExt cx="240" cy="240"/>
          </a:xfrm>
        </p:grpSpPr>
        <p:grpSp>
          <p:nvGrpSpPr>
            <p:cNvPr id="40" name="组合 30"/>
            <p:cNvGrpSpPr/>
            <p:nvPr/>
          </p:nvGrpSpPr>
          <p:grpSpPr bwMode="auto">
            <a:xfrm>
              <a:off x="1968" y="2352"/>
              <a:ext cx="144" cy="240"/>
              <a:chOff x="1968" y="2352"/>
              <a:chExt cx="144" cy="240"/>
            </a:xfrm>
          </p:grpSpPr>
          <p:sp>
            <p:nvSpPr>
              <p:cNvPr id="47" name="椭圆 31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32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椭圆 33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34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35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36"/>
            <p:cNvGrpSpPr/>
            <p:nvPr/>
          </p:nvGrpSpPr>
          <p:grpSpPr bwMode="auto">
            <a:xfrm>
              <a:off x="1872" y="2352"/>
              <a:ext cx="144" cy="240"/>
              <a:chOff x="1968" y="2352"/>
              <a:chExt cx="144" cy="240"/>
            </a:xfrm>
          </p:grpSpPr>
          <p:sp>
            <p:nvSpPr>
              <p:cNvPr id="42" name="椭圆 37"/>
              <p:cNvSpPr>
                <a:spLocks noChangeArrowheads="1"/>
              </p:cNvSpPr>
              <p:nvPr/>
            </p:nvSpPr>
            <p:spPr bwMode="gray">
              <a:xfrm>
                <a:off x="1968" y="2352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椭圆 38"/>
              <p:cNvSpPr>
                <a:spLocks noChangeArrowheads="1"/>
              </p:cNvSpPr>
              <p:nvPr/>
            </p:nvSpPr>
            <p:spPr bwMode="gray">
              <a:xfrm>
                <a:off x="2016" y="2400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椭圆 39"/>
              <p:cNvSpPr>
                <a:spLocks noChangeArrowheads="1"/>
              </p:cNvSpPr>
              <p:nvPr/>
            </p:nvSpPr>
            <p:spPr bwMode="gray">
              <a:xfrm>
                <a:off x="2064" y="2448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0"/>
              <p:cNvSpPr>
                <a:spLocks noChangeArrowheads="1"/>
              </p:cNvSpPr>
              <p:nvPr/>
            </p:nvSpPr>
            <p:spPr bwMode="gray">
              <a:xfrm>
                <a:off x="2016" y="2496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椭圆 41"/>
              <p:cNvSpPr>
                <a:spLocks noChangeArrowheads="1"/>
              </p:cNvSpPr>
              <p:nvPr/>
            </p:nvSpPr>
            <p:spPr bwMode="gray">
              <a:xfrm>
                <a:off x="1968" y="2544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4282" y="1071546"/>
            <a:ext cx="8638570" cy="73912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神经递质调节药物可用于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的治疗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3"/>
          <p:cNvSpPr>
            <a:spLocks noChangeArrowheads="1"/>
          </p:cNvSpPr>
          <p:nvPr/>
        </p:nvSpPr>
        <p:spPr bwMode="gray">
          <a:xfrm>
            <a:off x="3643306" y="2707257"/>
            <a:ext cx="4929222" cy="1576237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"/>
          <p:cNvSpPr>
            <a:spLocks noChangeArrowheads="1"/>
          </p:cNvSpPr>
          <p:nvPr/>
        </p:nvSpPr>
        <p:spPr bwMode="gray">
          <a:xfrm>
            <a:off x="3643306" y="4429701"/>
            <a:ext cx="4929222" cy="1576237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CCECFF">
                      <a:gamma/>
                      <a:shade val="60000"/>
                      <a:invGamma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174"/>
          <p:cNvSpPr>
            <a:spLocks noChangeArrowheads="1"/>
          </p:cNvSpPr>
          <p:nvPr/>
        </p:nvSpPr>
        <p:spPr bwMode="ltGray">
          <a:xfrm>
            <a:off x="714348" y="2656422"/>
            <a:ext cx="2745945" cy="1576237"/>
          </a:xfrm>
          <a:prstGeom prst="rect">
            <a:avLst/>
          </a:prstGeom>
          <a:solidFill>
            <a:srgbClr val="FF0066">
              <a:alpha val="6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2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175"/>
          <p:cNvSpPr>
            <a:spLocks noChangeArrowheads="1"/>
          </p:cNvSpPr>
          <p:nvPr/>
        </p:nvSpPr>
        <p:spPr bwMode="gray">
          <a:xfrm>
            <a:off x="714347" y="4254965"/>
            <a:ext cx="2745945" cy="1576237"/>
          </a:xfrm>
          <a:prstGeom prst="rect">
            <a:avLst/>
          </a:prstGeom>
          <a:solidFill>
            <a:srgbClr val="375FB9">
              <a:alpha val="6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92929"/>
                </a:solidFill>
                <a:prstDash val="dash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hlink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177"/>
          <p:cNvSpPr>
            <a:spLocks noChangeArrowheads="1"/>
          </p:cNvSpPr>
          <p:nvPr/>
        </p:nvSpPr>
        <p:spPr bwMode="white">
          <a:xfrm>
            <a:off x="1071538" y="2728737"/>
            <a:ext cx="186337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合并明显精神心理障碍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178"/>
          <p:cNvSpPr>
            <a:spLocks noChangeArrowheads="1"/>
          </p:cNvSpPr>
          <p:nvPr/>
        </p:nvSpPr>
        <p:spPr bwMode="white">
          <a:xfrm>
            <a:off x="785786" y="4429132"/>
            <a:ext cx="250469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常规药物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治疗效果不好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矩形 180"/>
          <p:cNvSpPr>
            <a:spLocks noChangeArrowheads="1"/>
          </p:cNvSpPr>
          <p:nvPr/>
        </p:nvSpPr>
        <p:spPr bwMode="auto">
          <a:xfrm>
            <a:off x="3706416" y="2811502"/>
            <a:ext cx="479467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抗抑郁药物治疗比单纯针对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症状治疗更有效，对改善患者生命质量的效果明显优于常规药物。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181"/>
          <p:cNvSpPr>
            <a:spLocks noChangeArrowheads="1"/>
          </p:cNvSpPr>
          <p:nvPr/>
        </p:nvSpPr>
        <p:spPr bwMode="auto">
          <a:xfrm>
            <a:off x="3705846" y="4529184"/>
            <a:ext cx="486668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对于没有精神心理障碍的患者，如果常规药物治疗４～８周不理想时推荐采用抗抑郁药物治疗。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11560" y="1671046"/>
            <a:ext cx="82412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抗抑郁药物治疗的适应证    三环类抗抑郁药物和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羟色胺再摄取抑制剂</a:t>
            </a:r>
          </a:p>
        </p:txBody>
      </p:sp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19710" y="1118235"/>
            <a:ext cx="9533890" cy="462153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概述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病因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诊断方法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病例分享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</a:b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肠易激综合征（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Irritable Bowel Syndrome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IBS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5544607" y="3000372"/>
            <a:ext cx="3170797" cy="3573544"/>
            <a:chOff x="5357818" y="3000372"/>
            <a:chExt cx="3170797" cy="3573544"/>
          </a:xfrm>
        </p:grpSpPr>
        <p:pic>
          <p:nvPicPr>
            <p:cNvPr id="9" name="图片 8" descr="u=2926225461,1384432416&amp;fm=26&amp;gp=0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7818" y="3000372"/>
              <a:ext cx="3071814" cy="3573544"/>
            </a:xfrm>
            <a:prstGeom prst="rect">
              <a:avLst/>
            </a:prstGeom>
          </p:spPr>
        </p:pic>
        <p:sp>
          <p:nvSpPr>
            <p:cNvPr id="10" name="圆角矩形 9"/>
            <p:cNvSpPr/>
            <p:nvPr/>
          </p:nvSpPr>
          <p:spPr>
            <a:xfrm rot="780000">
              <a:off x="8099987" y="4429132"/>
              <a:ext cx="428628" cy="92869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-32" y="1000108"/>
            <a:ext cx="8710008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患者男性，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岁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主诉：左下腹隐痛伴排便困难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现病史：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年前患者因劳累紧张后出现左下腹隐痛，伴排便困难，大便每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日一次，粪便干结，伴有少许粘液，排便后腹痛可缓解，曾于当地医院治疗，予开塞露、双歧杆菌治疗后，便秘及腹痛缓解。后上述症状反复发作，多于工作压力大、精神抑郁及熬夜后出现，近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月发作频繁，每周至少出现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次，间断使用开塞露后可缓解，现为进一步治疗，就诊我院。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sz="2400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微信图片_202005112025344.jpg"/>
          <p:cNvPicPr>
            <a:picLocks noChangeAspect="1"/>
          </p:cNvPicPr>
          <p:nvPr/>
        </p:nvPicPr>
        <p:blipFill>
          <a:blip r:embed="rId3"/>
          <a:srcRect r="22355"/>
          <a:stretch>
            <a:fillRect/>
          </a:stretch>
        </p:blipFill>
        <p:spPr>
          <a:xfrm>
            <a:off x="6835688" y="5072074"/>
            <a:ext cx="1736840" cy="15409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91148" y="1164924"/>
            <a:ext cx="8710008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既往史：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体健，否认传染病接触史，  否认外伤及手术史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个人史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：嗜烟史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余年，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1-2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天，无嗜酒史。公司职员，平素经常加班、熬夜，工作压力大。已婚，育有一子，妻子及儿子均体健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微信图片_202005112025344.jpg"/>
          <p:cNvPicPr>
            <a:picLocks noChangeAspect="1"/>
          </p:cNvPicPr>
          <p:nvPr/>
        </p:nvPicPr>
        <p:blipFill>
          <a:blip r:embed="rId3"/>
          <a:srcRect r="22355"/>
          <a:stretch>
            <a:fillRect/>
          </a:stretch>
        </p:blipFill>
        <p:spPr>
          <a:xfrm>
            <a:off x="6191545" y="4500570"/>
            <a:ext cx="2380983" cy="211248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91148" y="1164924"/>
            <a:ext cx="8495694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体格检查</a:t>
            </a: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体温：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36.4℃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，脉搏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分，呼吸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19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血压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130/75mmHg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。神志清楚，发育正常，全身皮肤黏膜正常，全身浅表性淋巴结未及肿大。心肺检查未见异常。腹平坦，未见胃肠型及蠕动波，腹软，左下腹轻压痛，无反跳痛，未扪及包块，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Murphy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征阴性，移动性浊音阴性，肠鸣音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微信图片_202005112025344.jpg"/>
          <p:cNvPicPr>
            <a:picLocks noChangeAspect="1"/>
          </p:cNvPicPr>
          <p:nvPr/>
        </p:nvPicPr>
        <p:blipFill>
          <a:blip r:embed="rId3"/>
          <a:srcRect r="22355"/>
          <a:stretch>
            <a:fillRect/>
          </a:stretch>
        </p:blipFill>
        <p:spPr>
          <a:xfrm>
            <a:off x="6835688" y="5072074"/>
            <a:ext cx="1736840" cy="15409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91148" y="1164924"/>
            <a:ext cx="8495694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辅助检查：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血常规、尿常规、便常规及潜血均无异常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肝肾功能、电解质、血糖、血脂、甲状腺功能均正常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ESR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CRP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正常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肿瘤标志物正常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胸片、心电图正常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腹部彩超：未见异常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胃镜：慢性浅表性胃炎</a:t>
            </a:r>
          </a:p>
          <a:p>
            <a:pPr marL="457200" lvl="1" indent="0">
              <a:lnSpc>
                <a:spcPct val="1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肠镜：未见异常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微信图片_202005112025344.jpg"/>
          <p:cNvPicPr>
            <a:picLocks noChangeAspect="1"/>
          </p:cNvPicPr>
          <p:nvPr/>
        </p:nvPicPr>
        <p:blipFill>
          <a:blip r:embed="rId3"/>
          <a:srcRect r="22355"/>
          <a:stretch>
            <a:fillRect/>
          </a:stretch>
        </p:blipFill>
        <p:spPr>
          <a:xfrm>
            <a:off x="6000760" y="4331299"/>
            <a:ext cx="2571768" cy="22817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291148" y="1164924"/>
            <a:ext cx="8495694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:</a:t>
            </a: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肠易激综合症   慢性浅表性胃炎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诊断依据：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反复发作的腹痛，伴排便频率、大便性状的改变，排便后腹痛缓解，最近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月发作频繁，每周至少发作一次。症状出现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年（大于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个月），相关检查排除了可能导致上述症状的器质性疾病。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微信图片_202005112025344.jpg"/>
          <p:cNvPicPr>
            <a:picLocks noChangeAspect="1"/>
          </p:cNvPicPr>
          <p:nvPr/>
        </p:nvPicPr>
        <p:blipFill>
          <a:blip r:embed="rId3"/>
          <a:srcRect r="22355"/>
          <a:stretch>
            <a:fillRect/>
          </a:stretch>
        </p:blipFill>
        <p:spPr>
          <a:xfrm>
            <a:off x="6835688" y="5072074"/>
            <a:ext cx="1736840" cy="15409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71406" y="1236362"/>
            <a:ext cx="8638570" cy="4621530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治疗经过：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嘱患者多进食粗纤维的食物，多饮水，多运动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保持精神愉快，避免紧张焦虑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予枯草杆菌二联活菌胶囊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0.5g 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tid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马来酸曲美布汀片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0.2g 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tid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，氟哌噻吨美利曲辛片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片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规律服药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周后腹痛、腹胀症状缓解，大便每日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1-2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次，质软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继续服药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周后患者自行停用马来酸曲美布汀片，继续服用枯草杆菌二联活菌胶囊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0.5g 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tid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及氟哌噻吨美利曲辛片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片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qd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目前患者未再出现腹痛腹胀，大便基本保持每日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714348" y="259371"/>
            <a:ext cx="9460026" cy="597861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病例分享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微信图片_202005112025344.jpg"/>
          <p:cNvPicPr>
            <a:picLocks noChangeAspect="1"/>
          </p:cNvPicPr>
          <p:nvPr/>
        </p:nvPicPr>
        <p:blipFill>
          <a:blip r:embed="rId3"/>
          <a:srcRect r="22355"/>
          <a:stretch>
            <a:fillRect/>
          </a:stretch>
        </p:blipFill>
        <p:spPr>
          <a:xfrm>
            <a:off x="6835688" y="5072074"/>
            <a:ext cx="1736840" cy="15409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概要</a:t>
            </a: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428596" y="1357298"/>
            <a:ext cx="7886700" cy="462145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常见消化系统疾病的诊疗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消化性溃疡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胃食管反流病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肠易激综合征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可能出现的药物特殊用法或超说明书用法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医师对于药学服务的需求</a:t>
            </a:r>
          </a:p>
        </p:txBody>
      </p:sp>
      <p:pic>
        <p:nvPicPr>
          <p:cNvPr id="5" name="图片 4" descr="u=3854190283,3834080940&amp;fm=26&amp;gp=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4357694"/>
            <a:ext cx="2289556" cy="22895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4"/>
          <p:cNvSpPr txBox="1"/>
          <p:nvPr/>
        </p:nvSpPr>
        <p:spPr>
          <a:xfrm>
            <a:off x="648335" y="285728"/>
            <a:ext cx="849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</a:t>
            </a:r>
            <a:r>
              <a:rPr lang="zh-CN" altLang="en-US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</a:t>
            </a:r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特殊用法或超说明书用法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2511" t="21484" r="20937" b="47266"/>
          <a:stretch>
            <a:fillRect/>
          </a:stretch>
        </p:blipFill>
        <p:spPr bwMode="auto">
          <a:xfrm>
            <a:off x="357158" y="1500174"/>
            <a:ext cx="850781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143380"/>
            <a:ext cx="8325557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直接连接符 12"/>
          <p:cNvCxnSpPr/>
          <p:nvPr/>
        </p:nvCxnSpPr>
        <p:spPr>
          <a:xfrm>
            <a:off x="10429916" y="5357826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429520" y="5213362"/>
            <a:ext cx="107157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28596" y="5499114"/>
            <a:ext cx="78581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00034" y="5856304"/>
            <a:ext cx="2357454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562740" y="5500702"/>
            <a:ext cx="208122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1472" y="1000108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说明书适应症与最新指南不符</a:t>
            </a:r>
          </a:p>
        </p:txBody>
      </p:sp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"/>
          <p:cNvSpPr txBox="1"/>
          <p:nvPr/>
        </p:nvSpPr>
        <p:spPr>
          <a:xfrm>
            <a:off x="648335" y="285728"/>
            <a:ext cx="849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</a:t>
            </a:r>
            <a:r>
              <a:rPr lang="zh-CN" altLang="en-US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</a:t>
            </a:r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特殊用法或超说明书用法</a:t>
            </a:r>
          </a:p>
        </p:txBody>
      </p:sp>
      <p:pic>
        <p:nvPicPr>
          <p:cNvPr id="5" name="图片 4" descr="微信图片_20200510090626.jpg"/>
          <p:cNvPicPr>
            <a:picLocks noChangeAspect="1"/>
          </p:cNvPicPr>
          <p:nvPr/>
        </p:nvPicPr>
        <p:blipFill>
          <a:blip r:embed="rId3"/>
          <a:srcRect l="5435" t="2769" r="75000" b="66715"/>
          <a:stretch>
            <a:fillRect/>
          </a:stretch>
        </p:blipFill>
        <p:spPr>
          <a:xfrm>
            <a:off x="642910" y="1643050"/>
            <a:ext cx="3912991" cy="434097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857752" y="2000240"/>
            <a:ext cx="3929090" cy="3857652"/>
            <a:chOff x="1214414" y="785794"/>
            <a:chExt cx="6643734" cy="5786478"/>
          </a:xfrm>
        </p:grpSpPr>
        <p:pic>
          <p:nvPicPr>
            <p:cNvPr id="7" name="图片 6" descr="微信图片_20200510085552.jpg"/>
            <p:cNvPicPr>
              <a:picLocks noChangeAspect="1"/>
            </p:cNvPicPr>
            <p:nvPr/>
          </p:nvPicPr>
          <p:blipFill>
            <a:blip r:embed="rId4"/>
            <a:srcRect t="9375" b="47076"/>
            <a:stretch>
              <a:fillRect/>
            </a:stretch>
          </p:blipFill>
          <p:spPr>
            <a:xfrm>
              <a:off x="1214414" y="785794"/>
              <a:ext cx="6643734" cy="5786478"/>
            </a:xfrm>
            <a:prstGeom prst="rect">
              <a:avLst/>
            </a:prstGeom>
          </p:spPr>
        </p:pic>
        <p:cxnSp>
          <p:nvCxnSpPr>
            <p:cNvPr id="8" name="直接连接符 7"/>
            <p:cNvCxnSpPr/>
            <p:nvPr/>
          </p:nvCxnSpPr>
          <p:spPr>
            <a:xfrm>
              <a:off x="1643042" y="3857628"/>
              <a:ext cx="5143536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785918" y="5213362"/>
              <a:ext cx="4071966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642910" y="5500702"/>
            <a:ext cx="3857652" cy="5000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71472" y="1000108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说明书适应症与最新指南不符</a:t>
            </a:r>
          </a:p>
        </p:txBody>
      </p:sp>
    </p:spTree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4824" t="25390" r="41252" b="9179"/>
          <a:stretch>
            <a:fillRect/>
          </a:stretch>
        </p:blipFill>
        <p:spPr bwMode="auto">
          <a:xfrm>
            <a:off x="2357422" y="1500174"/>
            <a:ext cx="571504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本框 4"/>
          <p:cNvSpPr txBox="1"/>
          <p:nvPr/>
        </p:nvSpPr>
        <p:spPr>
          <a:xfrm>
            <a:off x="648335" y="285728"/>
            <a:ext cx="849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</a:t>
            </a:r>
            <a:r>
              <a:rPr lang="zh-CN" altLang="en-US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</a:t>
            </a:r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特殊用法或超说明书用法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0429916" y="5357826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143240" y="5072074"/>
            <a:ext cx="264320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714612" y="4214818"/>
            <a:ext cx="407196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143240" y="3927478"/>
            <a:ext cx="3643338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714612" y="4498982"/>
            <a:ext cx="1357322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143768" y="2143116"/>
            <a:ext cx="1000132" cy="4071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642910" y="1000108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说明书用法用量与最新指南不符</a:t>
            </a:r>
          </a:p>
        </p:txBody>
      </p:sp>
    </p:spTree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"/>
          <p:cNvSpPr txBox="1"/>
          <p:nvPr/>
        </p:nvSpPr>
        <p:spPr>
          <a:xfrm>
            <a:off x="648335" y="285728"/>
            <a:ext cx="849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</a:t>
            </a:r>
            <a:r>
              <a:rPr lang="zh-CN" altLang="en-US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</a:t>
            </a:r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特殊用法或超说明书用法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l="20351" t="18750" r="17057" b="7031"/>
          <a:stretch>
            <a:fillRect/>
          </a:stretch>
        </p:blipFill>
        <p:spPr bwMode="auto">
          <a:xfrm>
            <a:off x="500034" y="1404922"/>
            <a:ext cx="7429552" cy="4953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500034" y="5857892"/>
            <a:ext cx="3643338" cy="4286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标注 8"/>
          <p:cNvSpPr/>
          <p:nvPr/>
        </p:nvSpPr>
        <p:spPr>
          <a:xfrm>
            <a:off x="4500562" y="3071810"/>
            <a:ext cx="4286280" cy="1143008"/>
          </a:xfrm>
          <a:prstGeom prst="wedgeRoundRectCallout">
            <a:avLst>
              <a:gd name="adj1" fmla="val -58445"/>
              <a:gd name="adj2" fmla="val 191114"/>
              <a:gd name="adj3" fmla="val 16667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0" y="3143248"/>
            <a:ext cx="41433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通常，成人每次同时口服本品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、阿莫西林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750mg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、克拉霉素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次，连续服用</a:t>
            </a:r>
            <a:r>
              <a:rPr lang="en-US" altLang="zh-CN" sz="2000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910" y="1000108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说明书用法用量与最新指南不符</a:t>
            </a:r>
          </a:p>
        </p:txBody>
      </p:sp>
    </p:spTree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4"/>
          <p:cNvSpPr txBox="1"/>
          <p:nvPr/>
        </p:nvSpPr>
        <p:spPr>
          <a:xfrm>
            <a:off x="648335" y="285728"/>
            <a:ext cx="849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</a:t>
            </a:r>
            <a:r>
              <a:rPr lang="zh-CN" altLang="en-US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</a:t>
            </a:r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特殊用法或超说明书用法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0429916" y="5357826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143768" y="2143116"/>
            <a:ext cx="1000132" cy="4071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8335" y="5815026"/>
            <a:ext cx="8352821" cy="407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10000"/>
              </a:lnSpc>
              <a:spcBef>
                <a:spcPts val="500"/>
              </a:spcBef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急性非静脉曲张性上消化道出血多学科防治专家共识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(2019</a:t>
            </a: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版）</a:t>
            </a:r>
            <a:endParaRPr lang="en-US" altLang="zh-CN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7158" y="1285860"/>
            <a:ext cx="864399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 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的抑酸效果显著优于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，它起效快并可显著降低再出血的发生率。尽可能早期应用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，建议在内镜诊疗前静脉给予大剂量（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 mg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再持续静脉输注（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 mg/h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至内镜检查开始。内镜检查前应用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可以改善出血病灶的内镜下表现，从而减少内镜下止血的需要。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034" y="1000108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说明书用法用量与最新指南不符</a:t>
            </a:r>
          </a:p>
        </p:txBody>
      </p:sp>
    </p:spTree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l="24707" t="16601" r="19290" b="20898"/>
          <a:stretch>
            <a:fillRect/>
          </a:stretch>
        </p:blipFill>
        <p:spPr bwMode="auto">
          <a:xfrm>
            <a:off x="1071538" y="1500174"/>
            <a:ext cx="728667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文本框 4"/>
          <p:cNvSpPr txBox="1"/>
          <p:nvPr/>
        </p:nvSpPr>
        <p:spPr>
          <a:xfrm>
            <a:off x="648335" y="285728"/>
            <a:ext cx="849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</a:t>
            </a:r>
            <a:r>
              <a:rPr lang="zh-CN" altLang="en-US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</a:t>
            </a:r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特殊用法或超说明书用法</a:t>
            </a:r>
          </a:p>
        </p:txBody>
      </p:sp>
      <p:sp>
        <p:nvSpPr>
          <p:cNvPr id="7" name="矩形 6"/>
          <p:cNvSpPr/>
          <p:nvPr/>
        </p:nvSpPr>
        <p:spPr>
          <a:xfrm>
            <a:off x="4500562" y="3929066"/>
            <a:ext cx="3214710" cy="9286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42910" y="1000108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说明书用法用量与最新指南不符</a:t>
            </a:r>
          </a:p>
        </p:txBody>
      </p:sp>
    </p:spTree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48335" y="285728"/>
            <a:ext cx="849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</a:t>
            </a:r>
            <a:r>
              <a:rPr lang="zh-CN" altLang="en-US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</a:t>
            </a:r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特殊用法或超说明书用法</a:t>
            </a:r>
          </a:p>
        </p:txBody>
      </p:sp>
      <p:grpSp>
        <p:nvGrpSpPr>
          <p:cNvPr id="2" name="组合 9"/>
          <p:cNvGrpSpPr/>
          <p:nvPr/>
        </p:nvGrpSpPr>
        <p:grpSpPr>
          <a:xfrm>
            <a:off x="1992973" y="1844824"/>
            <a:ext cx="5531354" cy="4606314"/>
            <a:chOff x="4488774" y="1568347"/>
            <a:chExt cx="3869440" cy="4360983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3"/>
            <a:srcRect l="51062" t="15625" r="14348" b="14062"/>
            <a:stretch>
              <a:fillRect/>
            </a:stretch>
          </p:blipFill>
          <p:spPr bwMode="auto">
            <a:xfrm>
              <a:off x="4488774" y="1568347"/>
              <a:ext cx="3815861" cy="4360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矩形 6"/>
            <p:cNvSpPr/>
            <p:nvPr/>
          </p:nvSpPr>
          <p:spPr>
            <a:xfrm>
              <a:off x="4500562" y="4929198"/>
              <a:ext cx="3857652" cy="57150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42910" y="1000108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说明书用法与最新指南不符</a:t>
            </a:r>
          </a:p>
        </p:txBody>
      </p:sp>
    </p:spTree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"/>
          <p:cNvSpPr txBox="1"/>
          <p:nvPr/>
        </p:nvSpPr>
        <p:spPr>
          <a:xfrm>
            <a:off x="648335" y="285728"/>
            <a:ext cx="8495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</a:t>
            </a:r>
            <a:r>
              <a:rPr lang="zh-CN" altLang="en-US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药物</a:t>
            </a:r>
            <a:r>
              <a:rPr lang="zh-CN" altLang="zh-CN" sz="3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特殊用法或超说明书用法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20351" t="18750" r="17057" b="7031"/>
          <a:stretch>
            <a:fillRect/>
          </a:stretch>
        </p:blipFill>
        <p:spPr bwMode="auto">
          <a:xfrm>
            <a:off x="821505" y="1476361"/>
            <a:ext cx="6679453" cy="445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857224" y="5072074"/>
            <a:ext cx="3286148" cy="5000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标注 7"/>
          <p:cNvSpPr/>
          <p:nvPr/>
        </p:nvSpPr>
        <p:spPr>
          <a:xfrm>
            <a:off x="4214811" y="2714620"/>
            <a:ext cx="3571900" cy="1285884"/>
          </a:xfrm>
          <a:prstGeom prst="wedgeRoundRectCallout">
            <a:avLst>
              <a:gd name="adj1" fmla="val -51657"/>
              <a:gd name="adj2" fmla="val 132653"/>
              <a:gd name="adj3" fmla="val 16667"/>
            </a:avLst>
          </a:prstGeom>
          <a:solidFill>
            <a:schemeClr val="bg1">
              <a:alpha val="8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286248" y="2748503"/>
            <a:ext cx="37862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反流性食管炎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通常，成人每次口服本品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10mg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，每日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次；病情严重也可每次口服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20mg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，每日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910" y="1000108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说明书用法与最新指南不符</a:t>
            </a:r>
          </a:p>
        </p:txBody>
      </p:sp>
    </p:spTree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概要</a:t>
            </a:r>
          </a:p>
        </p:txBody>
      </p:sp>
      <p:sp>
        <p:nvSpPr>
          <p:cNvPr id="1048618" name="内容占位符 2"/>
          <p:cNvSpPr>
            <a:spLocks noGrp="1"/>
          </p:cNvSpPr>
          <p:nvPr>
            <p:ph idx="1"/>
          </p:nvPr>
        </p:nvSpPr>
        <p:spPr>
          <a:xfrm>
            <a:off x="428596" y="1357298"/>
            <a:ext cx="7886700" cy="462145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常见消化系统疾病的诊疗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消化性溃疡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胃食管反流病</a:t>
            </a:r>
          </a:p>
          <a:p>
            <a:pPr marL="457200" lvl="1" inden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肠易激综合征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可能出现的药物特殊用法或超说明书用法</a:t>
            </a:r>
          </a:p>
          <a:p>
            <a:pPr marL="457200" lvl="1" indent="0">
              <a:lnSpc>
                <a:spcPct val="150000"/>
              </a:lnSpc>
              <a:buClrTx/>
              <a:buSzTx/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医师对于药学服务的需求</a:t>
            </a:r>
          </a:p>
        </p:txBody>
      </p:sp>
    </p:spTree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714619" y="2123446"/>
            <a:ext cx="3214703" cy="2948628"/>
            <a:chOff x="3000364" y="1928802"/>
            <a:chExt cx="3214703" cy="2948628"/>
          </a:xfrm>
        </p:grpSpPr>
        <p:pic>
          <p:nvPicPr>
            <p:cNvPr id="7" name="图片 6" descr="e75f21c6dea3b2bdae1db9b75ac2e304e065515fa56f-Kfs0uL_fw236.jp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000364" y="2357430"/>
              <a:ext cx="3214703" cy="252000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5057665" y="1928802"/>
              <a:ext cx="800219" cy="7195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监督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1472" y="980438"/>
            <a:ext cx="2880000" cy="2520000"/>
            <a:chOff x="785786" y="857232"/>
            <a:chExt cx="2880000" cy="2520000"/>
          </a:xfrm>
        </p:grpSpPr>
        <p:pic>
          <p:nvPicPr>
            <p:cNvPr id="9" name="图片 8" descr="view (2).jpg"/>
            <p:cNvPicPr/>
            <p:nvPr/>
          </p:nvPicPr>
          <p:blipFill>
            <a:blip r:embed="rId4"/>
            <a:srcRect l="52344" r="5468" b="51041"/>
            <a:stretch>
              <a:fillRect/>
            </a:stretch>
          </p:blipFill>
          <p:spPr>
            <a:xfrm>
              <a:off x="785786" y="857232"/>
              <a:ext cx="2880000" cy="252000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2643174" y="1000108"/>
              <a:ext cx="800219" cy="7195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协作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医师对药师未来的期望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549652" y="4000504"/>
            <a:ext cx="2880000" cy="2571768"/>
            <a:chOff x="5549652" y="4000504"/>
            <a:chExt cx="2880000" cy="2571768"/>
          </a:xfrm>
        </p:grpSpPr>
        <p:pic>
          <p:nvPicPr>
            <p:cNvPr id="6" name="图片 5" descr="156592318.jpg"/>
            <p:cNvPicPr/>
            <p:nvPr/>
          </p:nvPicPr>
          <p:blipFill>
            <a:blip r:embed="rId5"/>
            <a:srcRect l="20000" t="11111" r="23333" b="22222"/>
            <a:stretch>
              <a:fillRect/>
            </a:stretch>
          </p:blipFill>
          <p:spPr>
            <a:xfrm>
              <a:off x="5549652" y="4031096"/>
              <a:ext cx="2880000" cy="2541176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7429520" y="4000504"/>
              <a:ext cx="800219" cy="7195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5" descr="http://www.bj.xinhuanet.com/bjyw/2016-11/04/1119853280_14782516479001n.jpg"/>
          <p:cNvPicPr>
            <a:picLocks noChangeAspect="1"/>
          </p:cNvPicPr>
          <p:nvPr/>
        </p:nvPicPr>
        <p:blipFill>
          <a:blip r:embed="rId3"/>
          <a:srcRect b="18601"/>
          <a:stretch>
            <a:fillRect/>
          </a:stretch>
        </p:blipFill>
        <p:spPr>
          <a:xfrm>
            <a:off x="1763395" y="836295"/>
            <a:ext cx="5596890" cy="5642610"/>
          </a:xfrm>
          <a:prstGeom prst="rect">
            <a:avLst/>
          </a:prstGeom>
          <a:noFill/>
          <a:ln w="9525"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98307" name="Rectangle 7"/>
          <p:cNvSpPr/>
          <p:nvPr/>
        </p:nvSpPr>
        <p:spPr>
          <a:xfrm>
            <a:off x="304800" y="255270"/>
            <a:ext cx="9460230" cy="1335405"/>
          </a:xfrm>
          <a:prstGeom prst="rect">
            <a:avLst/>
          </a:prstGeom>
          <a:solidFill>
            <a:schemeClr val="bg1">
              <a:alpha val="67842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zh-CN" altLang="en-US" b="1" dirty="0"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3200" b="1" dirty="0">
                <a:latin typeface="华文行楷" pitchFamily="2" charset="-122"/>
                <a:ea typeface="华文行楷" pitchFamily="2" charset="-122"/>
              </a:rPr>
              <a:t>                           </a:t>
            </a:r>
            <a:r>
              <a:rPr lang="zh-CN" altLang="en-US" sz="4000" b="1" dirty="0">
                <a:latin typeface="华文行楷" pitchFamily="2" charset="-122"/>
                <a:ea typeface="华文行楷" pitchFamily="2" charset="-122"/>
              </a:rPr>
              <a:t>感谢聆听    </a:t>
            </a:r>
            <a:r>
              <a:rPr lang="zh-CN" altLang="en-US" sz="3200" b="1" dirty="0">
                <a:latin typeface="华文行楷" pitchFamily="2" charset="-122"/>
                <a:ea typeface="华文行楷" pitchFamily="2" charset="-122"/>
              </a:rPr>
              <a:t>                        </a:t>
            </a:r>
            <a:r>
              <a:rPr lang="en-US" altLang="zh-CN" sz="3200" b="1" dirty="0">
                <a:latin typeface="华文行楷" pitchFamily="2" charset="-122"/>
                <a:ea typeface="华文行楷" pitchFamily="2" charset="-122"/>
              </a:rPr>
              <a:t>—</a:t>
            </a:r>
            <a:endParaRPr lang="zh-CN" altLang="en-US" sz="3200" b="1" dirty="0"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73480548"/>
  <p:tag name="KSO_WM_UNIT_PLACING_PICTURE_USER_VIEWPORT" val="{&quot;height&quot;:4440,&quot;width&quot;:444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73480548"/>
  <p:tag name="KSO_WM_UNIT_PLACING_PICTURE_USER_VIEWPORT" val="{&quot;height&quot;:4440,&quot;width&quot;:444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73480548"/>
  <p:tag name="KSO_WM_UNIT_PLACING_PICTURE_USER_VIEWPORT" val="{&quot;height&quot;:4440,&quot;width&quot;:4440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73480548"/>
  <p:tag name="KSO_WM_UNIT_PLACING_PICTURE_USER_VIEWPORT" val="{&quot;height&quot;:4440,&quot;width&quot;:4440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73480548"/>
  <p:tag name="KSO_WM_UNIT_PLACING_PICTURE_USER_VIEWPORT" val="{&quot;height&quot;:4440,&quot;width&quot;:4440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73480548"/>
  <p:tag name="KSO_WM_UNIT_PLACING_PICTURE_USER_VIEWPORT" val="{&quot;height&quot;:4440,&quot;width&quot;:4440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73480548"/>
  <p:tag name="KSO_WM_UNIT_PLACING_PICTURE_USER_VIEWPORT" val="{&quot;height&quot;:4440,&quot;width&quot;:4440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49650c9-1147-48db-a8e0-8bedda2ebd88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673480548"/>
  <p:tag name="KSO_WM_UNIT_PLACING_PICTURE_USER_VIEWPORT" val="{&quot;height&quot;:4440,&quot;width&quot;:4440}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6191</Words>
  <Application>Microsoft Office PowerPoint</Application>
  <PresentationFormat>全屏显示(4:3)</PresentationFormat>
  <Paragraphs>782</Paragraphs>
  <Slides>106</Slides>
  <Notes>104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106</vt:i4>
      </vt:variant>
    </vt:vector>
  </HeadingPairs>
  <TitlesOfParts>
    <vt:vector size="122" baseType="lpstr">
      <vt:lpstr>AdobeHeitiStd-Regular</vt:lpstr>
      <vt:lpstr>E-BZ+ZLMFSl-1</vt:lpstr>
      <vt:lpstr>等线</vt:lpstr>
      <vt:lpstr>等线 Light</vt:lpstr>
      <vt:lpstr>黑体</vt:lpstr>
      <vt:lpstr>华文行楷</vt:lpstr>
      <vt:lpstr>华文细黑</vt:lpstr>
      <vt:lpstr>楷体_GB2312</vt:lpstr>
      <vt:lpstr>宋体</vt:lpstr>
      <vt:lpstr>微软雅黑</vt:lpstr>
      <vt:lpstr>Arial</vt:lpstr>
      <vt:lpstr>Calibri</vt:lpstr>
      <vt:lpstr>Times New Roman</vt:lpstr>
      <vt:lpstr>Wingdings</vt:lpstr>
      <vt:lpstr>自定义设计方案</vt:lpstr>
      <vt:lpstr>1_自定义设计方案</vt:lpstr>
      <vt:lpstr>个人简介</vt:lpstr>
      <vt:lpstr>消化系统药物处方审核要点 ——消化系统常见疾病的诊疗进展</vt:lpstr>
      <vt:lpstr>概要</vt:lpstr>
      <vt:lpstr>消化性溃疡(Peptic Ulcer)</vt:lpstr>
      <vt:lpstr>消化性溃疡(Peptic Ulcer)</vt:lpstr>
      <vt:lpstr>概述</vt:lpstr>
      <vt:lpstr>概述</vt:lpstr>
      <vt:lpstr>消化性溃疡(Peptic Ulcer)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消化性溃疡(Peptic Ulcer)</vt:lpstr>
      <vt:lpstr>PowerPoint 演示文稿</vt:lpstr>
      <vt:lpstr>PowerPoint 演示文稿</vt:lpstr>
      <vt:lpstr>PowerPoint 演示文稿</vt:lpstr>
      <vt:lpstr>消化性溃疡(Peptic Ulcer)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多年指南共识更新——PPI仍是防治抗血小板药物相关消化道损伤的首选药物</vt:lpstr>
      <vt:lpstr>PowerPoint 演示文稿</vt:lpstr>
      <vt:lpstr>PowerPoint 演示文稿</vt:lpstr>
      <vt:lpstr>PowerPoint 演示文稿</vt:lpstr>
      <vt:lpstr>PowerPoint 演示文稿</vt:lpstr>
      <vt:lpstr>消化性溃疡(Peptic Ulcer)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概要</vt:lpstr>
      <vt:lpstr>胃食管反流病 (Gastro Esophageal Reflux Disease，GERD)</vt:lpstr>
      <vt:lpstr>胃食管反流病 (Gastro Esophageal Reflux Disease，GERD)</vt:lpstr>
      <vt:lpstr>概述</vt:lpstr>
      <vt:lpstr>概述</vt:lpstr>
      <vt:lpstr>概述</vt:lpstr>
      <vt:lpstr>胃食管反流病 (Gastro Esophageal Reflux Disease，GERD)</vt:lpstr>
      <vt:lpstr>病因</vt:lpstr>
      <vt:lpstr>胃食管反流病 (Gastro Esophageal Reflux Disease，GERD)</vt:lpstr>
      <vt:lpstr>诊断方法</vt:lpstr>
      <vt:lpstr>诊断方法</vt:lpstr>
      <vt:lpstr>诊断方法</vt:lpstr>
      <vt:lpstr>胃食管反流病 (Gastro Esophageal Reflux Disease，GERD)</vt:lpstr>
      <vt:lpstr>治疗</vt:lpstr>
      <vt:lpstr>治疗</vt:lpstr>
      <vt:lpstr>治疗</vt:lpstr>
      <vt:lpstr>治疗</vt:lpstr>
      <vt:lpstr>治疗</vt:lpstr>
      <vt:lpstr>治疗</vt:lpstr>
      <vt:lpstr>胃食管反流病 (Gastro Esophageal Reflux Disease，GERD)</vt:lpstr>
      <vt:lpstr>病例分享</vt:lpstr>
      <vt:lpstr>病例分享</vt:lpstr>
      <vt:lpstr>病例分享</vt:lpstr>
      <vt:lpstr>病例分享</vt:lpstr>
      <vt:lpstr>概要</vt:lpstr>
      <vt:lpstr>肠易激综合征（Irritable Bowel Syndrome，IBS）</vt:lpstr>
      <vt:lpstr>肠易激综合征（Irritable Bowel Syndrome，IBS）</vt:lpstr>
      <vt:lpstr>概述</vt:lpstr>
      <vt:lpstr>肠易激综合征（Irritable Bowel Syndrome，IBS）</vt:lpstr>
      <vt:lpstr>病因</vt:lpstr>
      <vt:lpstr>病因</vt:lpstr>
      <vt:lpstr>肠易激综合征（Irritable Bowel Syndrome，IBS）</vt:lpstr>
      <vt:lpstr>诊断方法</vt:lpstr>
      <vt:lpstr>肠易激综合征（Irritable Bowel Syndrome，IBS）</vt:lpstr>
      <vt:lpstr>治疗</vt:lpstr>
      <vt:lpstr>治疗</vt:lpstr>
      <vt:lpstr>治疗</vt:lpstr>
      <vt:lpstr>治疗</vt:lpstr>
      <vt:lpstr>治疗</vt:lpstr>
      <vt:lpstr>治疗</vt:lpstr>
      <vt:lpstr>治疗</vt:lpstr>
      <vt:lpstr>治疗</vt:lpstr>
      <vt:lpstr>肠易激综合征（Irritable Bowel Syndrome，IBS）</vt:lpstr>
      <vt:lpstr>病例分享</vt:lpstr>
      <vt:lpstr>病例分享</vt:lpstr>
      <vt:lpstr>病例分享</vt:lpstr>
      <vt:lpstr>病例分享</vt:lpstr>
      <vt:lpstr>病例分享</vt:lpstr>
      <vt:lpstr>病例分享</vt:lpstr>
      <vt:lpstr>概要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概要</vt:lpstr>
      <vt:lpstr>医师对药师未来的期望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SH_W</cp:lastModifiedBy>
  <cp:revision>398</cp:revision>
  <dcterms:created xsi:type="dcterms:W3CDTF">2020-05-07T07:54:00Z</dcterms:created>
  <dcterms:modified xsi:type="dcterms:W3CDTF">2025-05-19T02:18:27Z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2052-11.1.0.11411</vt:lpwstr>
  </property>
  <property fmtid="{D5CDD505-2E9C-101B-9397-08002B2CF9AE}" pid="3" name="ICV">
    <vt:lpwstr>787FB977FC384C73AFDA26F315A38CED</vt:lpwstr>
  </property>
</Properties>
</file>