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448" r:id="rId3"/>
    <p:sldId id="569" r:id="rId4"/>
    <p:sldId id="449" r:id="rId5"/>
    <p:sldId id="450" r:id="rId6"/>
    <p:sldId id="452" r:id="rId7"/>
    <p:sldId id="453" r:id="rId8"/>
    <p:sldId id="454" r:id="rId10"/>
    <p:sldId id="455" r:id="rId11"/>
    <p:sldId id="456" r:id="rId12"/>
    <p:sldId id="459" r:id="rId13"/>
    <p:sldId id="460" r:id="rId14"/>
    <p:sldId id="461" r:id="rId15"/>
    <p:sldId id="463" r:id="rId16"/>
    <p:sldId id="467" r:id="rId17"/>
    <p:sldId id="468" r:id="rId18"/>
    <p:sldId id="469" r:id="rId19"/>
    <p:sldId id="470" r:id="rId20"/>
    <p:sldId id="471" r:id="rId21"/>
    <p:sldId id="472" r:id="rId22"/>
    <p:sldId id="568" r:id="rId23"/>
    <p:sldId id="473" r:id="rId24"/>
    <p:sldId id="474" r:id="rId25"/>
    <p:sldId id="475" r:id="rId26"/>
    <p:sldId id="476" r:id="rId27"/>
    <p:sldId id="477" r:id="rId28"/>
    <p:sldId id="478" r:id="rId29"/>
    <p:sldId id="479" r:id="rId30"/>
    <p:sldId id="480" r:id="rId31"/>
    <p:sldId id="481" r:id="rId32"/>
    <p:sldId id="482" r:id="rId33"/>
    <p:sldId id="483" r:id="rId34"/>
    <p:sldId id="484" r:id="rId35"/>
    <p:sldId id="485" r:id="rId36"/>
    <p:sldId id="486" r:id="rId37"/>
    <p:sldId id="487" r:id="rId38"/>
    <p:sldId id="488" r:id="rId39"/>
    <p:sldId id="489" r:id="rId40"/>
    <p:sldId id="490" r:id="rId41"/>
    <p:sldId id="491" r:id="rId42"/>
    <p:sldId id="492" r:id="rId43"/>
    <p:sldId id="493" r:id="rId44"/>
    <p:sldId id="494" r:id="rId45"/>
    <p:sldId id="495" r:id="rId46"/>
    <p:sldId id="498" r:id="rId47"/>
    <p:sldId id="499" r:id="rId48"/>
    <p:sldId id="500" r:id="rId49"/>
    <p:sldId id="501" r:id="rId50"/>
    <p:sldId id="503" r:id="rId51"/>
    <p:sldId id="504" r:id="rId52"/>
    <p:sldId id="505" r:id="rId53"/>
    <p:sldId id="506" r:id="rId54"/>
    <p:sldId id="509" r:id="rId55"/>
    <p:sldId id="512" r:id="rId56"/>
    <p:sldId id="513" r:id="rId57"/>
    <p:sldId id="514" r:id="rId58"/>
    <p:sldId id="515" r:id="rId59"/>
    <p:sldId id="517" r:id="rId60"/>
    <p:sldId id="519" r:id="rId61"/>
    <p:sldId id="520" r:id="rId62"/>
    <p:sldId id="523" r:id="rId63"/>
    <p:sldId id="524" r:id="rId64"/>
    <p:sldId id="525" r:id="rId65"/>
    <p:sldId id="526" r:id="rId66"/>
    <p:sldId id="527" r:id="rId67"/>
    <p:sldId id="528" r:id="rId68"/>
    <p:sldId id="529" r:id="rId69"/>
    <p:sldId id="530" r:id="rId70"/>
    <p:sldId id="531" r:id="rId71"/>
    <p:sldId id="532" r:id="rId72"/>
    <p:sldId id="533" r:id="rId73"/>
    <p:sldId id="534" r:id="rId74"/>
    <p:sldId id="535" r:id="rId75"/>
    <p:sldId id="536" r:id="rId76"/>
    <p:sldId id="537" r:id="rId77"/>
    <p:sldId id="538" r:id="rId78"/>
    <p:sldId id="539" r:id="rId79"/>
    <p:sldId id="540" r:id="rId80"/>
    <p:sldId id="541" r:id="rId81"/>
    <p:sldId id="542" r:id="rId82"/>
    <p:sldId id="543" r:id="rId83"/>
    <p:sldId id="545" r:id="rId84"/>
    <p:sldId id="546" r:id="rId85"/>
    <p:sldId id="547" r:id="rId86"/>
    <p:sldId id="548" r:id="rId87"/>
    <p:sldId id="549" r:id="rId88"/>
    <p:sldId id="550" r:id="rId89"/>
    <p:sldId id="551" r:id="rId90"/>
    <p:sldId id="552" r:id="rId91"/>
    <p:sldId id="553" r:id="rId92"/>
    <p:sldId id="554" r:id="rId93"/>
    <p:sldId id="557" r:id="rId94"/>
    <p:sldId id="558" r:id="rId95"/>
    <p:sldId id="559" r:id="rId96"/>
    <p:sldId id="563" r:id="rId97"/>
    <p:sldId id="564" r:id="rId98"/>
    <p:sldId id="566" r:id="rId99"/>
  </p:sldIdLst>
  <p:sldSz cx="12192000" cy="6858000"/>
  <p:notesSz cx="6858000" cy="9144000"/>
  <p:custDataLst>
    <p:tags r:id="rId10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16" autoAdjust="0"/>
    <p:restoredTop sz="92995" autoAdjust="0"/>
  </p:normalViewPr>
  <p:slideViewPr>
    <p:cSldViewPr snapToGrid="0">
      <p:cViewPr varScale="1">
        <p:scale>
          <a:sx n="76" d="100"/>
          <a:sy n="76" d="100"/>
        </p:scale>
        <p:origin x="-90" y="-570"/>
      </p:cViewPr>
      <p:guideLst>
        <p:guide orient="horz" pos="2232"/>
        <p:guide pos="3844"/>
      </p:guideLst>
    </p:cSldViewPr>
  </p:slideViewPr>
  <p:notesTextViewPr>
    <p:cViewPr>
      <p:scale>
        <a:sx n="1" d="1"/>
        <a:sy n="1" d="1"/>
      </p:scale>
      <p:origin x="0" y="0"/>
    </p:cViewPr>
  </p:notesTextViewPr>
  <p:sorterViewPr>
    <p:cViewPr>
      <p:scale>
        <a:sx n="100" d="100"/>
        <a:sy n="100" d="100"/>
      </p:scale>
      <p:origin x="0" y="12348"/>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notesMaster" Target="notesMasters/notesMaster1.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3" Type="http://schemas.openxmlformats.org/officeDocument/2006/relationships/tags" Target="tags/tag6.xml"/><Relationship Id="rId102" Type="http://schemas.openxmlformats.org/officeDocument/2006/relationships/tableStyles" Target="tableStyles.xml"/><Relationship Id="rId101" Type="http://schemas.openxmlformats.org/officeDocument/2006/relationships/viewProps" Target="viewProps.xml"/><Relationship Id="rId100"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719248-6B0B-406A-94AD-DF5A3662797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7ACEE6-DBEE-4612-BA91-4162DF1093E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FA09FF2D-83A4-4163-8B45-3DA39CC25341}" type="slidenum">
              <a:rPr lang="en-US" altLang="zh-CN" smtClean="0"/>
            </a:fld>
            <a:endParaRPr lang="en-US" altLang="zh-CN" smtClean="0"/>
          </a:p>
        </p:txBody>
      </p:sp>
      <p:sp>
        <p:nvSpPr>
          <p:cNvPr id="126979" name="Rectangle 7"/>
          <p:cNvSpPr txBox="1">
            <a:spLocks noGrp="1" noChangeArrowheads="1"/>
          </p:cNvSpPr>
          <p:nvPr/>
        </p:nvSpPr>
        <p:spPr bwMode="auto">
          <a:xfrm>
            <a:off x="3886200" y="8686800"/>
            <a:ext cx="2971800" cy="457200"/>
          </a:xfrm>
          <a:prstGeom prst="rect">
            <a:avLst/>
          </a:prstGeom>
          <a:noFill/>
          <a:ln w="9525">
            <a:noFill/>
            <a:miter lim="800000"/>
          </a:ln>
        </p:spPr>
        <p:txBody>
          <a:bodyPr anchor="b"/>
          <a:lstStyle/>
          <a:p>
            <a:pPr algn="r"/>
            <a:fld id="{F627425A-B8CB-48DC-B398-C1F82B7319F5}" type="slidenum">
              <a:rPr lang="en-US" altLang="zh-CN" sz="1200">
                <a:ea typeface="宋体" panose="02010600030101010101" pitchFamily="2" charset="-122"/>
              </a:rPr>
            </a:fld>
            <a:endParaRPr lang="en-US" altLang="zh-CN" sz="1200">
              <a:ea typeface="宋体" panose="02010600030101010101" pitchFamily="2" charset="-122"/>
            </a:endParaRPr>
          </a:p>
        </p:txBody>
      </p:sp>
      <p:sp>
        <p:nvSpPr>
          <p:cNvPr id="126980" name="Rectangle 2"/>
          <p:cNvSpPr>
            <a:spLocks noGrp="1" noRot="1" noChangeAspect="1" noChangeArrowheads="1" noTextEdit="1"/>
          </p:cNvSpPr>
          <p:nvPr>
            <p:ph type="sldImg"/>
          </p:nvPr>
        </p:nvSpPr>
        <p:spPr/>
      </p:sp>
      <p:sp>
        <p:nvSpPr>
          <p:cNvPr id="126981" name="Rectangle 3"/>
          <p:cNvSpPr>
            <a:spLocks noGrp="1" noChangeArrowheads="1"/>
          </p:cNvSpPr>
          <p:nvPr>
            <p:ph type="body" idx="1"/>
          </p:nvPr>
        </p:nvSpPr>
        <p:spPr>
          <a:noFill/>
        </p:spPr>
        <p:txBody>
          <a:bodyPr/>
          <a:lstStyle/>
          <a:p>
            <a:pPr eaLnBrk="1" hangingPunct="1"/>
            <a:endParaRPr lang="zh-CN" altLang="zh-CN" b="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97ACEE6-DBEE-4612-BA91-4162DF1093E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309DDE1C-B6F1-4AB2-87FA-5F025DC85011}" type="slidenum">
              <a:rPr lang="en-US" altLang="zh-CN" smtClean="0"/>
            </a:fld>
            <a:endParaRPr lang="en-US" altLang="zh-CN" smtClean="0"/>
          </a:p>
        </p:txBody>
      </p:sp>
      <p:sp>
        <p:nvSpPr>
          <p:cNvPr id="128003" name="Rectangle 7"/>
          <p:cNvSpPr txBox="1">
            <a:spLocks noGrp="1" noChangeArrowheads="1"/>
          </p:cNvSpPr>
          <p:nvPr/>
        </p:nvSpPr>
        <p:spPr bwMode="auto">
          <a:xfrm>
            <a:off x="3886200" y="8686800"/>
            <a:ext cx="2971800" cy="457200"/>
          </a:xfrm>
          <a:prstGeom prst="rect">
            <a:avLst/>
          </a:prstGeom>
          <a:noFill/>
          <a:ln w="9525">
            <a:noFill/>
            <a:miter lim="800000"/>
          </a:ln>
        </p:spPr>
        <p:txBody>
          <a:bodyPr anchor="b"/>
          <a:lstStyle/>
          <a:p>
            <a:pPr algn="r"/>
            <a:fld id="{C8176D77-DC12-498C-9ED6-43F43A4448E2}" type="slidenum">
              <a:rPr lang="en-US" altLang="zh-CN" sz="1200">
                <a:ea typeface="宋体" panose="02010600030101010101" pitchFamily="2" charset="-122"/>
              </a:rPr>
            </a:fld>
            <a:endParaRPr lang="en-US" altLang="zh-CN" sz="1200">
              <a:ea typeface="宋体" panose="02010600030101010101" pitchFamily="2" charset="-122"/>
            </a:endParaRPr>
          </a:p>
        </p:txBody>
      </p:sp>
      <p:sp>
        <p:nvSpPr>
          <p:cNvPr id="128004" name="Rectangle 2"/>
          <p:cNvSpPr>
            <a:spLocks noGrp="1" noRot="1" noChangeAspect="1" noChangeArrowheads="1" noTextEdit="1"/>
          </p:cNvSpPr>
          <p:nvPr>
            <p:ph type="sldImg"/>
          </p:nvPr>
        </p:nvSpPr>
        <p:spPr/>
      </p:sp>
      <p:sp>
        <p:nvSpPr>
          <p:cNvPr id="128005" name="Rectangle 3"/>
          <p:cNvSpPr>
            <a:spLocks noGrp="1" noChangeArrowheads="1"/>
          </p:cNvSpPr>
          <p:nvPr>
            <p:ph type="body" idx="1"/>
          </p:nvPr>
        </p:nvSpPr>
        <p:spPr>
          <a:xfrm>
            <a:off x="914400" y="4343400"/>
            <a:ext cx="5029200" cy="4114800"/>
          </a:xfrm>
          <a:noFill/>
        </p:spPr>
        <p:txBody>
          <a:bodyPr/>
          <a:lstStyle/>
          <a:p>
            <a:pPr eaLnBrk="1" hangingPunct="1"/>
            <a:endParaRPr lang="zh-CN" altLang="zh-CN" sz="8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97ACEE6-DBEE-4612-BA91-4162DF1093E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幻灯片图像占位符 1"/>
          <p:cNvSpPr>
            <a:spLocks noGrp="1" noRot="1" noChangeAspect="1" noTextEdit="1"/>
          </p:cNvSpPr>
          <p:nvPr>
            <p:ph type="sldImg"/>
          </p:nvPr>
        </p:nvSpPr>
        <p:spPr/>
      </p:sp>
      <p:sp>
        <p:nvSpPr>
          <p:cNvPr id="129027" name="备注占位符 2"/>
          <p:cNvSpPr>
            <a:spLocks noGrp="1"/>
          </p:cNvSpPr>
          <p:nvPr>
            <p:ph type="body" idx="1"/>
          </p:nvPr>
        </p:nvSpPr>
        <p:spPr>
          <a:noFill/>
        </p:spPr>
        <p:txBody>
          <a:bodyPr/>
          <a:lstStyle/>
          <a:p>
            <a:endParaRPr lang="zh-CN" altLang="en-US" smtClean="0"/>
          </a:p>
        </p:txBody>
      </p:sp>
      <p:sp>
        <p:nvSpPr>
          <p:cNvPr id="129028" name="灯片编号占位符 3"/>
          <p:cNvSpPr>
            <a:spLocks noGrp="1"/>
          </p:cNvSpPr>
          <p:nvPr>
            <p:ph type="sldNum" sz="quarter" idx="5"/>
          </p:nvPr>
        </p:nvSpPr>
        <p:spPr>
          <a:noFill/>
        </p:spPr>
        <p:txBody>
          <a:bodyPr/>
          <a:lstStyle/>
          <a:p>
            <a:fld id="{C878D848-8C7E-4DAC-A1D6-077311095632}" type="slidenum">
              <a:rPr lang="en-US" altLang="zh-CN" smtClean="0"/>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97ACEE6-DBEE-4612-BA91-4162DF1093E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DCD0585C-C1B9-4628-AD49-0801805952E9}" type="slidenum">
              <a:rPr lang="en-US" altLang="zh-CN" smtClean="0"/>
            </a:fld>
            <a:endParaRPr lang="en-US" altLang="zh-CN" smtClean="0"/>
          </a:p>
        </p:txBody>
      </p:sp>
      <p:sp>
        <p:nvSpPr>
          <p:cNvPr id="130051" name="Rectangle 2"/>
          <p:cNvSpPr>
            <a:spLocks noGrp="1" noRot="1" noChangeAspect="1" noChangeArrowheads="1" noTextEdit="1"/>
          </p:cNvSpPr>
          <p:nvPr>
            <p:ph type="sldImg"/>
          </p:nvPr>
        </p:nvSpPr>
        <p:spPr/>
      </p:sp>
      <p:sp>
        <p:nvSpPr>
          <p:cNvPr id="130052" name="Rectangle 3"/>
          <p:cNvSpPr>
            <a:spLocks noGrp="1" noChangeArrowheads="1"/>
          </p:cNvSpPr>
          <p:nvPr>
            <p:ph type="body" idx="1"/>
          </p:nvPr>
        </p:nvSpPr>
        <p:spPr>
          <a:noFill/>
        </p:spPr>
        <p:txBody>
          <a:bodyPr/>
          <a:lstStyle/>
          <a:p>
            <a:pPr eaLnBrk="1" hangingPunct="1"/>
            <a:r>
              <a:rPr lang="zh-CN" altLang="en-US" sz="1000" dirty="0" smtClean="0">
                <a:latin typeface="宋体" panose="02010600030101010101" pitchFamily="2" charset="-122"/>
              </a:rPr>
              <a:t>阐述早期肠内全营养治疗的理论依据。</a:t>
            </a:r>
            <a:endParaRPr lang="zh-CN" altLang="en-US" sz="1000" dirty="0" smtClean="0">
              <a:latin typeface="宋体" panose="02010600030101010101" pitchFamily="2" charset="-122"/>
            </a:endParaRPr>
          </a:p>
          <a:p>
            <a:pPr eaLnBrk="1" hangingPunct="1"/>
            <a:r>
              <a:rPr lang="en-US" altLang="zh-CN" sz="1000" dirty="0" err="1" smtClean="0">
                <a:latin typeface="宋体" panose="02010600030101010101" pitchFamily="2" charset="-122"/>
              </a:rPr>
              <a:t>Rothine</a:t>
            </a:r>
            <a:r>
              <a:rPr lang="zh-CN" altLang="en-US" sz="1000" dirty="0" smtClean="0">
                <a:latin typeface="宋体" panose="02010600030101010101" pitchFamily="2" charset="-122"/>
              </a:rPr>
              <a:t>研究表明</a:t>
            </a:r>
            <a:r>
              <a:rPr lang="en-US" altLang="zh-CN" sz="1000" dirty="0" smtClean="0">
                <a:latin typeface="宋体" panose="02010600030101010101" pitchFamily="2" charset="-122"/>
              </a:rPr>
              <a:t>:</a:t>
            </a:r>
            <a:r>
              <a:rPr lang="zh-CN" altLang="en-US" sz="1000" dirty="0" smtClean="0">
                <a:latin typeface="宋体" panose="02010600030101010101" pitchFamily="2" charset="-122"/>
              </a:rPr>
              <a:t>小肠的蠕动和肠鸣音在术后</a:t>
            </a:r>
            <a:r>
              <a:rPr lang="en-US" altLang="zh-CN" sz="1000" dirty="0" smtClean="0">
                <a:latin typeface="宋体" panose="02010600030101010101" pitchFamily="2" charset="-122"/>
              </a:rPr>
              <a:t>2</a:t>
            </a:r>
            <a:r>
              <a:rPr lang="zh-CN" altLang="en-US" sz="1000" dirty="0" smtClean="0">
                <a:latin typeface="宋体" panose="02010600030101010101" pitchFamily="2" charset="-122"/>
              </a:rPr>
              <a:t>小时就已经恢复。</a:t>
            </a:r>
            <a:endParaRPr lang="zh-CN" altLang="en-US" sz="1000" dirty="0" smtClean="0">
              <a:latin typeface="宋体" panose="02010600030101010101" pitchFamily="2" charset="-122"/>
            </a:endParaRPr>
          </a:p>
          <a:p>
            <a:pPr eaLnBrk="1" hangingPunct="1"/>
            <a:r>
              <a:rPr lang="en-US" altLang="zh-CN" sz="1000" dirty="0" smtClean="0">
                <a:latin typeface="宋体" panose="02010600030101010101" pitchFamily="2" charset="-122"/>
              </a:rPr>
              <a:t>Baskin</a:t>
            </a:r>
            <a:r>
              <a:rPr lang="zh-CN" altLang="en-US" sz="1000" dirty="0" smtClean="0">
                <a:latin typeface="宋体" panose="02010600030101010101" pitchFamily="2" charset="-122"/>
              </a:rPr>
              <a:t>研究结果：小肠的功能在术后</a:t>
            </a:r>
            <a:r>
              <a:rPr lang="en-US" altLang="zh-CN" sz="1000" dirty="0" smtClean="0">
                <a:latin typeface="宋体" panose="02010600030101010101" pitchFamily="2" charset="-122"/>
              </a:rPr>
              <a:t>6-12</a:t>
            </a:r>
            <a:r>
              <a:rPr lang="zh-CN" altLang="en-US" sz="1000" dirty="0" smtClean="0">
                <a:latin typeface="宋体" panose="02010600030101010101" pitchFamily="2" charset="-122"/>
              </a:rPr>
              <a:t>小时恢复正常。</a:t>
            </a:r>
            <a:endParaRPr lang="zh-CN" altLang="en-US" sz="1000" dirty="0" smtClean="0">
              <a:latin typeface="宋体" panose="02010600030101010101" pitchFamily="2" charset="-122"/>
            </a:endParaRPr>
          </a:p>
          <a:p>
            <a:pPr eaLnBrk="1" hangingPunct="1"/>
            <a:r>
              <a:rPr lang="zh-CN" altLang="en-US" sz="1000" dirty="0" smtClean="0">
                <a:latin typeface="宋体" panose="02010600030101010101" pitchFamily="2" charset="-122"/>
              </a:rPr>
              <a:t>这些为术后早期肠内营养提供了理论依据。</a:t>
            </a:r>
            <a:endParaRPr lang="zh-CN" altLang="en-US" sz="1000" dirty="0" smtClean="0">
              <a:latin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4078C595-4EFF-4B99-8928-E08F5658D915}" type="slidenum">
              <a:rPr lang="en-US" altLang="zh-CN" smtClean="0"/>
            </a:fld>
            <a:endParaRPr lang="en-US" altLang="zh-CN" smtClean="0"/>
          </a:p>
        </p:txBody>
      </p:sp>
      <p:sp>
        <p:nvSpPr>
          <p:cNvPr id="131075" name="Rectangle 2"/>
          <p:cNvSpPr>
            <a:spLocks noChangeArrowheads="1"/>
          </p:cNvSpPr>
          <p:nvPr/>
        </p:nvSpPr>
        <p:spPr bwMode="auto">
          <a:xfrm>
            <a:off x="3884613" y="0"/>
            <a:ext cx="2973387" cy="457200"/>
          </a:xfrm>
          <a:prstGeom prst="rect">
            <a:avLst/>
          </a:prstGeom>
          <a:noFill/>
          <a:ln w="12700">
            <a:noFill/>
            <a:miter lim="800000"/>
          </a:ln>
        </p:spPr>
        <p:txBody>
          <a:bodyPr wrap="none" anchor="ctr"/>
          <a:lstStyle/>
          <a:p>
            <a:endParaRPr lang="zh-CN" altLang="en-US"/>
          </a:p>
        </p:txBody>
      </p:sp>
      <p:sp>
        <p:nvSpPr>
          <p:cNvPr id="131076" name="Rectangle 3"/>
          <p:cNvSpPr>
            <a:spLocks noChangeArrowheads="1"/>
          </p:cNvSpPr>
          <p:nvPr/>
        </p:nvSpPr>
        <p:spPr bwMode="auto">
          <a:xfrm>
            <a:off x="3884613" y="8686800"/>
            <a:ext cx="2973387" cy="457200"/>
          </a:xfrm>
          <a:prstGeom prst="rect">
            <a:avLst/>
          </a:prstGeom>
          <a:noFill/>
          <a:ln w="12700">
            <a:noFill/>
            <a:miter lim="800000"/>
          </a:ln>
        </p:spPr>
        <p:txBody>
          <a:bodyPr lIns="88959" tIns="43699" rIns="88959" bIns="43699" anchor="b"/>
          <a:lstStyle/>
          <a:p>
            <a:pPr algn="r" defTabSz="898525" eaLnBrk="0" hangingPunct="0"/>
            <a:r>
              <a:rPr kumimoji="0" lang="en-US" altLang="zh-CN" sz="1200">
                <a:ea typeface="宋体" panose="02010600030101010101" pitchFamily="2" charset="-122"/>
              </a:rPr>
              <a:t>14</a:t>
            </a:r>
            <a:endParaRPr kumimoji="0" lang="en-US" altLang="zh-CN" sz="1200">
              <a:ea typeface="宋体" panose="02010600030101010101" pitchFamily="2" charset="-122"/>
            </a:endParaRPr>
          </a:p>
        </p:txBody>
      </p:sp>
      <p:sp>
        <p:nvSpPr>
          <p:cNvPr id="131077" name="Rectangle 4"/>
          <p:cNvSpPr>
            <a:spLocks noChangeArrowheads="1"/>
          </p:cNvSpPr>
          <p:nvPr/>
        </p:nvSpPr>
        <p:spPr bwMode="auto">
          <a:xfrm>
            <a:off x="0" y="8686800"/>
            <a:ext cx="2973388" cy="457200"/>
          </a:xfrm>
          <a:prstGeom prst="rect">
            <a:avLst/>
          </a:prstGeom>
          <a:noFill/>
          <a:ln w="12700">
            <a:noFill/>
            <a:miter lim="800000"/>
          </a:ln>
        </p:spPr>
        <p:txBody>
          <a:bodyPr wrap="none" anchor="ctr"/>
          <a:lstStyle/>
          <a:p>
            <a:endParaRPr lang="zh-CN" altLang="en-US"/>
          </a:p>
        </p:txBody>
      </p:sp>
      <p:sp>
        <p:nvSpPr>
          <p:cNvPr id="131078" name="Rectangle 5"/>
          <p:cNvSpPr>
            <a:spLocks noChangeArrowheads="1"/>
          </p:cNvSpPr>
          <p:nvPr/>
        </p:nvSpPr>
        <p:spPr bwMode="auto">
          <a:xfrm>
            <a:off x="0" y="0"/>
            <a:ext cx="2973388" cy="457200"/>
          </a:xfrm>
          <a:prstGeom prst="rect">
            <a:avLst/>
          </a:prstGeom>
          <a:noFill/>
          <a:ln w="12700">
            <a:noFill/>
            <a:miter lim="800000"/>
          </a:ln>
        </p:spPr>
        <p:txBody>
          <a:bodyPr wrap="none" anchor="ctr"/>
          <a:lstStyle/>
          <a:p>
            <a:endParaRPr lang="zh-CN" altLang="en-US"/>
          </a:p>
        </p:txBody>
      </p:sp>
      <p:sp>
        <p:nvSpPr>
          <p:cNvPr id="131079" name="Rectangle 6"/>
          <p:cNvSpPr>
            <a:spLocks noGrp="1" noRot="1" noChangeAspect="1" noChangeArrowheads="1" noTextEdit="1"/>
          </p:cNvSpPr>
          <p:nvPr>
            <p:ph type="sldImg"/>
          </p:nvPr>
        </p:nvSpPr>
        <p:spPr>
          <a:xfrm>
            <a:off x="582613" y="798513"/>
            <a:ext cx="5695950" cy="3205162"/>
          </a:xfrm>
          <a:ln w="12700" cap="flat">
            <a:solidFill>
              <a:schemeClr val="tx1"/>
            </a:solidFill>
          </a:ln>
        </p:spPr>
      </p:sp>
      <p:sp>
        <p:nvSpPr>
          <p:cNvPr id="131080" name="Rectangle 7"/>
          <p:cNvSpPr>
            <a:spLocks noGrp="1" noChangeArrowheads="1"/>
          </p:cNvSpPr>
          <p:nvPr>
            <p:ph type="body" idx="1"/>
          </p:nvPr>
        </p:nvSpPr>
        <p:spPr>
          <a:xfrm>
            <a:off x="914400" y="4344988"/>
            <a:ext cx="5029200" cy="3851275"/>
          </a:xfrm>
          <a:noFill/>
        </p:spPr>
        <p:txBody>
          <a:bodyPr lIns="88959" tIns="43699" rIns="88959" bIns="43699"/>
          <a:lstStyle/>
          <a:p>
            <a:pPr eaLnBrk="1" hangingPunct="1"/>
            <a:r>
              <a:rPr lang="zh-CN" altLang="en-US" smtClean="0"/>
              <a:t>对需要进行营养治疗的病人而言，是否需要用肠内营养的前提就是看病人的胃肠道是否有功能。在这些病人当中，由于种种原因无法正常进食或进食不足的病人可以通过管饲喂养来进行肠内营养治疗。</a:t>
            </a:r>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D190C2BC-1B60-46D2-A62D-FFF08BDFE6B4}" type="slidenum">
              <a:rPr lang="en-US" altLang="zh-CN" smtClean="0"/>
            </a:fld>
            <a:endParaRPr lang="en-US" altLang="zh-CN" smtClean="0"/>
          </a:p>
        </p:txBody>
      </p:sp>
      <p:sp>
        <p:nvSpPr>
          <p:cNvPr id="132099" name="Rectangle 2"/>
          <p:cNvSpPr>
            <a:spLocks noGrp="1" noRot="1" noChangeAspect="1" noChangeArrowheads="1" noTextEdit="1"/>
          </p:cNvSpPr>
          <p:nvPr>
            <p:ph type="sldImg"/>
          </p:nvPr>
        </p:nvSpPr>
        <p:spPr>
          <a:xfrm>
            <a:off x="355600" y="682625"/>
            <a:ext cx="6146800" cy="3457575"/>
          </a:xfrm>
          <a:ln w="12700" cap="flat">
            <a:solidFill>
              <a:schemeClr val="tx1"/>
            </a:solidFill>
          </a:ln>
        </p:spPr>
      </p:sp>
      <p:sp>
        <p:nvSpPr>
          <p:cNvPr id="132100" name="Rectangle 3"/>
          <p:cNvSpPr>
            <a:spLocks noGrp="1" noChangeArrowheads="1"/>
          </p:cNvSpPr>
          <p:nvPr>
            <p:ph type="body" idx="1"/>
          </p:nvPr>
        </p:nvSpPr>
        <p:spPr>
          <a:xfrm>
            <a:off x="919163" y="4360863"/>
            <a:ext cx="5019675" cy="4111625"/>
          </a:xfrm>
          <a:noFill/>
        </p:spPr>
        <p:txBody>
          <a:bodyPr lIns="92067" tIns="46034" rIns="92067" bIns="46034"/>
          <a:lstStyle/>
          <a:p>
            <a:pPr eaLnBrk="1" hangingPunct="1"/>
            <a:endParaRPr lang="en-GB"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E1F53FD-57D3-4256-8EC8-09957ED3A2A9}" type="slidenum">
              <a:rPr lang="en-US" altLang="zh-CN" smtClean="0"/>
            </a:fld>
            <a:endParaRPr lang="en-US" altLang="zh-CN" smtClean="0"/>
          </a:p>
        </p:txBody>
      </p:sp>
      <p:sp>
        <p:nvSpPr>
          <p:cNvPr id="133123" name="Rectangle 2"/>
          <p:cNvSpPr>
            <a:spLocks noGrp="1" noRot="1" noChangeAspect="1" noChangeArrowheads="1" noTextEdit="1"/>
          </p:cNvSpPr>
          <p:nvPr>
            <p:ph type="sldImg"/>
          </p:nvPr>
        </p:nvSpPr>
        <p:spPr>
          <a:xfrm>
            <a:off x="377825" y="658813"/>
            <a:ext cx="6107113" cy="3435350"/>
          </a:xfrm>
        </p:spPr>
      </p:sp>
      <p:sp>
        <p:nvSpPr>
          <p:cNvPr id="133124" name="Rectangle 3"/>
          <p:cNvSpPr>
            <a:spLocks noGrp="1" noChangeArrowheads="1"/>
          </p:cNvSpPr>
          <p:nvPr>
            <p:ph type="body" idx="1"/>
          </p:nvPr>
        </p:nvSpPr>
        <p:spPr>
          <a:xfrm>
            <a:off x="914400" y="4314825"/>
            <a:ext cx="5029200" cy="4167188"/>
          </a:xfrm>
          <a:noFill/>
        </p:spPr>
        <p:txBody>
          <a:bodyPr lIns="89895" tIns="44947" rIns="89895" bIns="44947"/>
          <a:lstStyle/>
          <a:p>
            <a:pPr eaLnBrk="1" hangingPunct="1"/>
            <a:r>
              <a:rPr lang="zh-CN" altLang="en-US" dirty="0" smtClean="0"/>
              <a:t>第三是选择输注的方式，我们建议，在肠内营养管饲输注过程中，尽可能采用匀速持续滴注的方式，因为这种方式下，病人的胃肠道并发症最少，营养吸收最好，尤其是危重病人以及当喂养管放入小肠时，一定要采用匀速持续滴注的方式。当然，根据病人的消化道功能状况及个体耐受差异，也可采用另外两种方式，但应严格监控胃肠道并发症，及随时根据病人耐受情况作相应调整。</a:t>
            </a:r>
            <a:endParaRPr lang="zh-CN"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TextEdit="1"/>
          </p:cNvSpPr>
          <p:nvPr>
            <p:ph type="sldImg"/>
          </p:nvPr>
        </p:nvSpPr>
        <p:spPr/>
      </p:sp>
      <p:sp>
        <p:nvSpPr>
          <p:cNvPr id="134147" name="备注占位符 2"/>
          <p:cNvSpPr>
            <a:spLocks noGrp="1"/>
          </p:cNvSpPr>
          <p:nvPr>
            <p:ph type="body" idx="1"/>
          </p:nvPr>
        </p:nvSpPr>
        <p:spPr>
          <a:noFill/>
        </p:spPr>
        <p:txBody>
          <a:bodyPr/>
          <a:lstStyle/>
          <a:p>
            <a:pPr eaLnBrk="1" hangingPunct="1">
              <a:lnSpc>
                <a:spcPct val="90000"/>
              </a:lnSpc>
            </a:pPr>
            <a:endParaRPr lang="zh-CN" altLang="en-US" smtClean="0"/>
          </a:p>
        </p:txBody>
      </p:sp>
      <p:sp>
        <p:nvSpPr>
          <p:cNvPr id="134148"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26C08736-9CEA-479F-868C-22C7A7C167E4}" type="slidenum">
              <a:rPr lang="zh-CN" altLang="en-US" sz="1200"/>
            </a:fld>
            <a:endParaRPr lang="en-US" altLang="zh-CN"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p:sp>
      <p:sp>
        <p:nvSpPr>
          <p:cNvPr id="135171" name="备注占位符 2"/>
          <p:cNvSpPr>
            <a:spLocks noGrp="1"/>
          </p:cNvSpPr>
          <p:nvPr>
            <p:ph type="body" idx="1"/>
          </p:nvPr>
        </p:nvSpPr>
        <p:spPr>
          <a:noFill/>
        </p:spPr>
        <p:txBody>
          <a:bodyPr/>
          <a:lstStyle/>
          <a:p>
            <a:pPr eaLnBrk="1" hangingPunct="1"/>
            <a:endParaRPr lang="zh-CN" altLang="en-US" smtClean="0"/>
          </a:p>
        </p:txBody>
      </p:sp>
      <p:sp>
        <p:nvSpPr>
          <p:cNvPr id="135172"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609F9C09-62DE-4711-8EB8-04AF44E590C7}" type="slidenum">
              <a:rPr lang="zh-CN" altLang="en-US" sz="1200"/>
            </a:fld>
            <a:endParaRPr lang="en-US" altLang="zh-CN"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201D9559-89D2-4AF4-99A1-414BE51AF60A}" type="slidenum">
              <a:rPr lang="en-US" altLang="zh-CN" smtClean="0"/>
            </a:fld>
            <a:endParaRPr lang="en-US" altLang="zh-CN" smtClean="0"/>
          </a:p>
        </p:txBody>
      </p:sp>
      <p:sp>
        <p:nvSpPr>
          <p:cNvPr id="136195" name="Rectangle 7"/>
          <p:cNvSpPr txBox="1">
            <a:spLocks noGrp="1" noChangeArrowheads="1"/>
          </p:cNvSpPr>
          <p:nvPr/>
        </p:nvSpPr>
        <p:spPr bwMode="auto">
          <a:xfrm>
            <a:off x="3886200" y="8686800"/>
            <a:ext cx="2971800" cy="457200"/>
          </a:xfrm>
          <a:prstGeom prst="rect">
            <a:avLst/>
          </a:prstGeom>
          <a:noFill/>
          <a:ln w="9525">
            <a:noFill/>
            <a:miter lim="800000"/>
          </a:ln>
        </p:spPr>
        <p:txBody>
          <a:bodyPr anchor="b"/>
          <a:lstStyle/>
          <a:p>
            <a:pPr algn="r"/>
            <a:fld id="{5B0953B3-B88A-4AA8-A56A-DE3346C16251}" type="slidenum">
              <a:rPr lang="en-US" altLang="zh-CN" sz="1200">
                <a:ea typeface="宋体" panose="02010600030101010101" pitchFamily="2" charset="-122"/>
              </a:rPr>
            </a:fld>
            <a:endParaRPr lang="en-US" altLang="zh-CN" sz="1200">
              <a:ea typeface="宋体" panose="02010600030101010101" pitchFamily="2" charset="-122"/>
            </a:endParaRPr>
          </a:p>
        </p:txBody>
      </p:sp>
      <p:sp>
        <p:nvSpPr>
          <p:cNvPr id="136196" name="Rectangle 2"/>
          <p:cNvSpPr>
            <a:spLocks noGrp="1" noRot="1" noChangeAspect="1" noChangeArrowheads="1" noTextEdit="1"/>
          </p:cNvSpPr>
          <p:nvPr>
            <p:ph type="sldImg"/>
          </p:nvPr>
        </p:nvSpPr>
        <p:spPr/>
      </p:sp>
      <p:sp>
        <p:nvSpPr>
          <p:cNvPr id="136197" name="Rectangle 3"/>
          <p:cNvSpPr>
            <a:spLocks noGrp="1" noChangeArrowheads="1"/>
          </p:cNvSpPr>
          <p:nvPr>
            <p:ph type="body" idx="1"/>
          </p:nvPr>
        </p:nvSpPr>
        <p:spPr>
          <a:xfrm>
            <a:off x="914400" y="4343400"/>
            <a:ext cx="5029200" cy="4114800"/>
          </a:xfrm>
          <a:noFill/>
        </p:spPr>
        <p:txBody>
          <a:bodyPr/>
          <a:lstStyle/>
          <a:p>
            <a:pPr eaLnBrk="1" hangingPunct="1"/>
            <a:endParaRPr lang="zh-CN" altLang="zh-CN" sz="80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82"/>
            <a:ext cx="10363200" cy="1470025"/>
          </a:xfrm>
        </p:spPr>
        <p:txBody>
          <a:bodyPr>
            <a:normAutofit/>
          </a:bodyPr>
          <a:lstStyle>
            <a:lvl1pPr>
              <a:defRPr lang="zh-CN" altLang="en-US" sz="3600" b="1" kern="1200" dirty="0">
                <a:solidFill>
                  <a:schemeClr val="tx1"/>
                </a:solidFill>
                <a:latin typeface="微软雅黑" panose="020B0503020204020204" pitchFamily="34" charset="-122"/>
                <a:ea typeface="微软雅黑" panose="020B0503020204020204" pitchFamily="34" charset="-122"/>
                <a:cs typeface="+mj-cs"/>
              </a:defRPr>
            </a:lvl1pPr>
          </a:lstStyle>
          <a:p>
            <a:r>
              <a:rPr lang="zh-CN" altLang="en-US" smtClean="0"/>
              <a:t>单击此处编辑母版标题样式</a:t>
            </a:r>
            <a:endParaRPr lang="zh-CN" altLang="en-US" dirty="0"/>
          </a:p>
        </p:txBody>
      </p:sp>
      <p:sp>
        <p:nvSpPr>
          <p:cNvPr id="3" name="副标题 2"/>
          <p:cNvSpPr>
            <a:spLocks noGrp="1"/>
          </p:cNvSpPr>
          <p:nvPr>
            <p:ph type="subTitle" idx="1"/>
          </p:nvPr>
        </p:nvSpPr>
        <p:spPr>
          <a:xfrm>
            <a:off x="1828800" y="3886200"/>
            <a:ext cx="8534400" cy="1752600"/>
          </a:xfrm>
        </p:spPr>
        <p:txBody>
          <a:bodyPr>
            <a:normAutofit/>
          </a:bodyPr>
          <a:lstStyle>
            <a:lvl1pPr marL="0" indent="0" algn="ctr" rtl="0" eaLnBrk="1" fontAlgn="auto" hangingPunct="1">
              <a:spcBef>
                <a:spcPct val="20000"/>
              </a:spcBef>
              <a:spcAft>
                <a:spcPts val="0"/>
              </a:spcAft>
              <a:buFont typeface="Arial" panose="020B0604020202020204" pitchFamily="34" charset="0"/>
              <a:buNone/>
              <a:defRPr lang="zh-CN" altLang="en-US" sz="2800" kern="1200" dirty="0">
                <a:solidFill>
                  <a:srgbClr val="262626"/>
                </a:solidFill>
                <a:latin typeface="微软雅黑" panose="020B0503020204020204" pitchFamily="34" charset="-122"/>
                <a:ea typeface="微软雅黑" panose="020B0503020204020204" pitchFamily="34" charset="-122"/>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
        <p:nvSpPr>
          <p:cNvPr id="4" name="日期占位符 3"/>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5895DE-D87D-44A7-AFED-AD39AC7EBCCC}" type="slidenum">
              <a:rPr lang="zh-CN" altLang="en-US" smtClean="0"/>
            </a:fld>
            <a:endParaRPr lang="zh-CN" altLang="en-US"/>
          </a:p>
        </p:txBody>
      </p:sp>
      <p:pic>
        <p:nvPicPr>
          <p:cNvPr id="7" name="Picture 2" descr="C:\Users\BYXWR\Desktop\Re_终版 ICU压疮全程预防管理\未标题-5.png"/>
          <p:cNvPicPr>
            <a:picLocks noChangeAspect="1" noChangeArrowheads="1"/>
          </p:cNvPicPr>
          <p:nvPr/>
        </p:nvPicPr>
        <p:blipFill>
          <a:blip r:embed="rId2" cstate="print"/>
          <a:srcRect/>
          <a:stretch>
            <a:fillRect/>
          </a:stretch>
        </p:blipFill>
        <p:spPr bwMode="auto">
          <a:xfrm>
            <a:off x="11089255" y="0"/>
            <a:ext cx="1102783" cy="6858000"/>
          </a:xfrm>
          <a:prstGeom prst="rect">
            <a:avLst/>
          </a:prstGeom>
          <a:noFill/>
          <a:ln w="9525">
            <a:noFill/>
            <a:miter lim="800000"/>
            <a:headEnd/>
            <a:tailEnd/>
          </a:ln>
        </p:spPr>
      </p:pic>
      <p:cxnSp>
        <p:nvCxnSpPr>
          <p:cNvPr id="9" name="直接连接符 8"/>
          <p:cNvCxnSpPr/>
          <p:nvPr/>
        </p:nvCxnSpPr>
        <p:spPr>
          <a:xfrm>
            <a:off x="381001" y="3498850"/>
            <a:ext cx="11144251" cy="158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图片 7" descr="三院new12-15.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917" y="374650"/>
            <a:ext cx="2751667" cy="117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914401" y="142852"/>
            <a:ext cx="10706139" cy="1143000"/>
          </a:xfrm>
        </p:spPr>
        <p:txBody>
          <a:bodyPr>
            <a:normAutofit/>
          </a:bodyPr>
          <a:lstStyle>
            <a:lvl1pPr algn="l" rtl="0" eaLnBrk="1" fontAlgn="base" hangingPunct="1">
              <a:spcBef>
                <a:spcPct val="0"/>
              </a:spcBef>
              <a:spcAft>
                <a:spcPct val="0"/>
              </a:spcAft>
              <a:defRPr lang="zh-CN" altLang="en-US" sz="3600" b="1" kern="1200" dirty="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5895DE-D87D-44A7-AFED-AD39AC7EBCCC}" type="slidenum">
              <a:rPr lang="zh-CN" altLang="en-US" smtClean="0"/>
            </a:fld>
            <a:endParaRPr lang="zh-CN" altLang="en-US"/>
          </a:p>
        </p:txBody>
      </p:sp>
      <p:sp>
        <p:nvSpPr>
          <p:cNvPr id="7" name="Line 491"/>
          <p:cNvSpPr>
            <a:spLocks noChangeShapeType="1"/>
          </p:cNvSpPr>
          <p:nvPr/>
        </p:nvSpPr>
        <p:spPr bwMode="auto">
          <a:xfrm>
            <a:off x="1007552" y="1071563"/>
            <a:ext cx="10445751" cy="0"/>
          </a:xfrm>
          <a:prstGeom prst="line">
            <a:avLst/>
          </a:prstGeom>
          <a:noFill/>
          <a:ln w="19050">
            <a:solidFill>
              <a:srgbClr val="0070C0"/>
            </a:solidFill>
            <a:round/>
          </a:ln>
        </p:spPr>
        <p:txBody>
          <a:bodyPr wrap="none" anchor="ctr"/>
          <a:lstStyle/>
          <a:p>
            <a:endParaRPr lang="zh-CN" altLang="en-US"/>
          </a:p>
        </p:txBody>
      </p:sp>
      <p:pic>
        <p:nvPicPr>
          <p:cNvPr id="9" name="图片 7" descr="三院new12-15.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6320" y="-25897"/>
            <a:ext cx="2751667" cy="118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57"/>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40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40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9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81"/>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81"/>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9E0939-6ADD-4601-A111-B4E11F114C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5895DE-D87D-44A7-AFED-AD39AC7EBCC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标题，剪贴画与文本">
    <p:spTree>
      <p:nvGrpSpPr>
        <p:cNvPr id="1" name=""/>
        <p:cNvGrpSpPr/>
        <p:nvPr/>
      </p:nvGrpSpPr>
      <p:grpSpPr>
        <a:xfrm>
          <a:off x="0" y="0"/>
          <a:ext cx="0" cy="0"/>
          <a:chOff x="0" y="0"/>
          <a:chExt cx="0" cy="0"/>
        </a:xfrm>
      </p:grpSpPr>
      <p:sp>
        <p:nvSpPr>
          <p:cNvPr id="2" name="标题 1"/>
          <p:cNvSpPr>
            <a:spLocks noGrp="1"/>
          </p:cNvSpPr>
          <p:nvPr>
            <p:ph type="title"/>
          </p:nvPr>
        </p:nvSpPr>
        <p:spPr>
          <a:xfrm>
            <a:off x="914400" y="609600"/>
            <a:ext cx="10363200" cy="1143000"/>
          </a:xfrm>
        </p:spPr>
        <p:txBody>
          <a:bodyPr/>
          <a:lstStyle/>
          <a:p>
            <a:r>
              <a:rPr lang="zh-CN" altLang="en-US" smtClean="0"/>
              <a:t>单击此处编辑母版标题样式</a:t>
            </a:r>
            <a:endParaRPr lang="zh-CN" altLang="en-US"/>
          </a:p>
        </p:txBody>
      </p:sp>
      <p:sp>
        <p:nvSpPr>
          <p:cNvPr id="3" name="剪贴画占位符 2"/>
          <p:cNvSpPr>
            <a:spLocks noGrp="1"/>
          </p:cNvSpPr>
          <p:nvPr>
            <p:ph type="clipArt" sz="half" idx="1"/>
          </p:nvPr>
        </p:nvSpPr>
        <p:spPr>
          <a:xfrm>
            <a:off x="914400" y="1981200"/>
            <a:ext cx="5080000" cy="4114800"/>
          </a:xfrm>
        </p:spPr>
        <p:txBody>
          <a:bodyPr/>
          <a:lstStyle/>
          <a:p>
            <a:pPr lvl="0"/>
            <a:endParaRPr lang="zh-CN" altLang="en-US" noProof="0" smtClean="0"/>
          </a:p>
        </p:txBody>
      </p:sp>
      <p:sp>
        <p:nvSpPr>
          <p:cNvPr id="4" name="文本占位符 3"/>
          <p:cNvSpPr>
            <a:spLocks noGrp="1"/>
          </p:cNvSpPr>
          <p:nvPr>
            <p:ph type="body" sz="half" idx="2"/>
          </p:nvPr>
        </p:nvSpPr>
        <p:spPr>
          <a:xfrm>
            <a:off x="6197600" y="1981200"/>
            <a:ext cx="508000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1030"/>
          <p:cNvSpPr>
            <a:spLocks noGrp="1" noChangeArrowheads="1"/>
          </p:cNvSpPr>
          <p:nvPr>
            <p:ph type="dt" sz="half" idx="10"/>
          </p:nvPr>
        </p:nvSpPr>
        <p:spPr/>
        <p:txBody>
          <a:bodyPr/>
          <a:lstStyle>
            <a:lvl1pPr>
              <a:defRPr/>
            </a:lvl1pPr>
          </a:lstStyle>
          <a:p>
            <a:pPr>
              <a:defRPr/>
            </a:pPr>
            <a:endParaRPr lang="en-US" altLang="zh-CN"/>
          </a:p>
        </p:txBody>
      </p:sp>
      <p:sp>
        <p:nvSpPr>
          <p:cNvPr id="6" name="Rectangle 1031"/>
          <p:cNvSpPr>
            <a:spLocks noGrp="1" noChangeArrowheads="1"/>
          </p:cNvSpPr>
          <p:nvPr>
            <p:ph type="ftr" sz="quarter" idx="11"/>
          </p:nvPr>
        </p:nvSpPr>
        <p:spPr/>
        <p:txBody>
          <a:bodyPr/>
          <a:lstStyle>
            <a:lvl1pPr>
              <a:defRPr/>
            </a:lvl1pPr>
          </a:lstStyle>
          <a:p>
            <a:pPr>
              <a:defRPr/>
            </a:pPr>
            <a:endParaRPr lang="en-US" altLang="zh-CN"/>
          </a:p>
        </p:txBody>
      </p:sp>
      <p:sp>
        <p:nvSpPr>
          <p:cNvPr id="7" name="Rectangle 1032"/>
          <p:cNvSpPr>
            <a:spLocks noGrp="1" noChangeArrowheads="1"/>
          </p:cNvSpPr>
          <p:nvPr>
            <p:ph type="sldNum" sz="quarter" idx="12"/>
          </p:nvPr>
        </p:nvSpPr>
        <p:spPr/>
        <p:txBody>
          <a:bodyPr/>
          <a:lstStyle>
            <a:lvl1pPr>
              <a:defRPr/>
            </a:lvl1pPr>
          </a:lstStyle>
          <a:p>
            <a:pPr>
              <a:defRPr/>
            </a:pPr>
            <a:fld id="{F0106CB7-97B9-4E03-909A-07F898EDBEC3}" type="slidenum">
              <a:rPr lang="en-US" altLang="zh-CN"/>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914400" y="609600"/>
            <a:ext cx="10363200" cy="11430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914400" y="1981200"/>
            <a:ext cx="10363200" cy="4114800"/>
          </a:xfrm>
        </p:spPr>
        <p:txBody>
          <a:bodyPr/>
          <a:lstStyle/>
          <a:p>
            <a:pPr lvl="0"/>
            <a:endParaRPr lang="zh-CN" altLang="en-US" noProof="0" smtClean="0"/>
          </a:p>
        </p:txBody>
      </p:sp>
      <p:sp>
        <p:nvSpPr>
          <p:cNvPr id="4" name="Rectangle 1030"/>
          <p:cNvSpPr>
            <a:spLocks noGrp="1" noChangeArrowheads="1"/>
          </p:cNvSpPr>
          <p:nvPr>
            <p:ph type="dt" sz="half" idx="10"/>
          </p:nvPr>
        </p:nvSpPr>
        <p:spPr/>
        <p:txBody>
          <a:bodyPr/>
          <a:lstStyle>
            <a:lvl1pPr>
              <a:defRPr/>
            </a:lvl1pPr>
          </a:lstStyle>
          <a:p>
            <a:pPr>
              <a:defRPr/>
            </a:pPr>
            <a:endParaRPr lang="en-US" altLang="zh-CN"/>
          </a:p>
        </p:txBody>
      </p:sp>
      <p:sp>
        <p:nvSpPr>
          <p:cNvPr id="5" name="Rectangle 1031"/>
          <p:cNvSpPr>
            <a:spLocks noGrp="1" noChangeArrowheads="1"/>
          </p:cNvSpPr>
          <p:nvPr>
            <p:ph type="ftr" sz="quarter" idx="11"/>
          </p:nvPr>
        </p:nvSpPr>
        <p:spPr/>
        <p:txBody>
          <a:bodyPr/>
          <a:lstStyle>
            <a:lvl1pPr>
              <a:defRPr/>
            </a:lvl1pPr>
          </a:lstStyle>
          <a:p>
            <a:pPr>
              <a:defRPr/>
            </a:pPr>
            <a:endParaRPr lang="en-US" altLang="zh-CN"/>
          </a:p>
        </p:txBody>
      </p:sp>
      <p:sp>
        <p:nvSpPr>
          <p:cNvPr id="6" name="Rectangle 1032"/>
          <p:cNvSpPr>
            <a:spLocks noGrp="1" noChangeArrowheads="1"/>
          </p:cNvSpPr>
          <p:nvPr>
            <p:ph type="sldNum" sz="quarter" idx="12"/>
          </p:nvPr>
        </p:nvSpPr>
        <p:spPr/>
        <p:txBody>
          <a:bodyPr/>
          <a:lstStyle>
            <a:lvl1pPr>
              <a:defRPr/>
            </a:lvl1pPr>
          </a:lstStyle>
          <a:p>
            <a:pPr>
              <a:defRPr/>
            </a:pPr>
            <a:fld id="{B4922488-B35E-461A-A622-A6CF73FD2276}" type="slidenum">
              <a:rPr lang="en-US" altLang="zh-CN"/>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914400" y="609600"/>
            <a:ext cx="103632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4400" y="1981200"/>
            <a:ext cx="10363200" cy="4114800"/>
          </a:xfrm>
        </p:spPr>
        <p:txBody>
          <a:bodyPr/>
          <a:lstStyle/>
          <a:p>
            <a:pPr lvl="0"/>
            <a:endParaRPr lang="zh-CN" altLang="en-US" noProof="0" smtClean="0"/>
          </a:p>
        </p:txBody>
      </p:sp>
      <p:sp>
        <p:nvSpPr>
          <p:cNvPr id="4" name="Rectangle 1030"/>
          <p:cNvSpPr>
            <a:spLocks noGrp="1" noChangeArrowheads="1"/>
          </p:cNvSpPr>
          <p:nvPr>
            <p:ph type="dt" sz="half" idx="10"/>
          </p:nvPr>
        </p:nvSpPr>
        <p:spPr/>
        <p:txBody>
          <a:bodyPr/>
          <a:lstStyle>
            <a:lvl1pPr>
              <a:defRPr/>
            </a:lvl1pPr>
          </a:lstStyle>
          <a:p>
            <a:pPr>
              <a:defRPr/>
            </a:pPr>
            <a:endParaRPr lang="en-US" altLang="zh-CN"/>
          </a:p>
        </p:txBody>
      </p:sp>
      <p:sp>
        <p:nvSpPr>
          <p:cNvPr id="5" name="Rectangle 1031"/>
          <p:cNvSpPr>
            <a:spLocks noGrp="1" noChangeArrowheads="1"/>
          </p:cNvSpPr>
          <p:nvPr>
            <p:ph type="ftr" sz="quarter" idx="11"/>
          </p:nvPr>
        </p:nvSpPr>
        <p:spPr/>
        <p:txBody>
          <a:bodyPr/>
          <a:lstStyle>
            <a:lvl1pPr>
              <a:defRPr/>
            </a:lvl1pPr>
          </a:lstStyle>
          <a:p>
            <a:pPr>
              <a:defRPr/>
            </a:pPr>
            <a:endParaRPr lang="en-US" altLang="zh-CN"/>
          </a:p>
        </p:txBody>
      </p:sp>
      <p:sp>
        <p:nvSpPr>
          <p:cNvPr id="6" name="Rectangle 1032"/>
          <p:cNvSpPr>
            <a:spLocks noGrp="1" noChangeArrowheads="1"/>
          </p:cNvSpPr>
          <p:nvPr>
            <p:ph type="sldNum" sz="quarter" idx="12"/>
          </p:nvPr>
        </p:nvSpPr>
        <p:spPr/>
        <p:txBody>
          <a:bodyPr/>
          <a:lstStyle>
            <a:lvl1pPr>
              <a:defRPr/>
            </a:lvl1pPr>
          </a:lstStyle>
          <a:p>
            <a:pPr>
              <a:defRPr/>
            </a:pPr>
            <a:fld id="{00BA8B28-9C72-4FF1-9708-7040B5EB4D40}" type="slidenum">
              <a:rPr lang="en-US" altLang="zh-CN"/>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914400" y="609600"/>
            <a:ext cx="10363200" cy="54864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Rectangle 1030"/>
          <p:cNvSpPr>
            <a:spLocks noGrp="1" noChangeArrowheads="1"/>
          </p:cNvSpPr>
          <p:nvPr>
            <p:ph type="dt" sz="half" idx="10"/>
          </p:nvPr>
        </p:nvSpPr>
        <p:spPr/>
        <p:txBody>
          <a:bodyPr/>
          <a:lstStyle>
            <a:lvl1pPr>
              <a:defRPr/>
            </a:lvl1pPr>
          </a:lstStyle>
          <a:p>
            <a:pPr>
              <a:defRPr/>
            </a:pPr>
            <a:endParaRPr lang="en-US" altLang="zh-CN"/>
          </a:p>
        </p:txBody>
      </p:sp>
      <p:sp>
        <p:nvSpPr>
          <p:cNvPr id="4" name="Rectangle 1031"/>
          <p:cNvSpPr>
            <a:spLocks noGrp="1" noChangeArrowheads="1"/>
          </p:cNvSpPr>
          <p:nvPr>
            <p:ph type="ftr" sz="quarter" idx="11"/>
          </p:nvPr>
        </p:nvSpPr>
        <p:spPr/>
        <p:txBody>
          <a:bodyPr/>
          <a:lstStyle>
            <a:lvl1pPr>
              <a:defRPr/>
            </a:lvl1pPr>
          </a:lstStyle>
          <a:p>
            <a:pPr>
              <a:defRPr/>
            </a:pPr>
            <a:endParaRPr lang="en-US" altLang="zh-CN"/>
          </a:p>
        </p:txBody>
      </p:sp>
      <p:sp>
        <p:nvSpPr>
          <p:cNvPr id="5" name="Rectangle 1032"/>
          <p:cNvSpPr>
            <a:spLocks noGrp="1" noChangeArrowheads="1"/>
          </p:cNvSpPr>
          <p:nvPr>
            <p:ph type="sldNum" sz="quarter" idx="12"/>
          </p:nvPr>
        </p:nvSpPr>
        <p:spPr/>
        <p:txBody>
          <a:bodyPr/>
          <a:lstStyle>
            <a:lvl1pPr>
              <a:defRPr/>
            </a:lvl1pPr>
          </a:lstStyle>
          <a:p>
            <a:pPr>
              <a:defRPr/>
            </a:pPr>
            <a:fld id="{5EC52E08-056A-42FF-8FE8-ED65985B0C78}"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40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E0939-6ADD-4601-A111-B4E11F114C0E}" type="datetimeFigureOut">
              <a:rPr lang="zh-CN" altLang="en-US" smtClean="0"/>
            </a:fld>
            <a:endParaRPr lang="zh-CN" altLang="en-US"/>
          </a:p>
        </p:txBody>
      </p:sp>
      <p:sp>
        <p:nvSpPr>
          <p:cNvPr id="5" name="页脚占位符 4"/>
          <p:cNvSpPr>
            <a:spLocks noGrp="1"/>
          </p:cNvSpPr>
          <p:nvPr>
            <p:ph type="ftr" sz="quarter" idx="3"/>
          </p:nvPr>
        </p:nvSpPr>
        <p:spPr>
          <a:xfrm>
            <a:off x="4165600" y="635640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4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5895DE-D87D-44A7-AFED-AD39AC7EBCC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6.xml"/><Relationship Id="rId2" Type="http://schemas.openxmlformats.org/officeDocument/2006/relationships/image" Target="../media/image3.e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3.xml"/><Relationship Id="rId2" Type="http://schemas.openxmlformats.org/officeDocument/2006/relationships/image" Target="../media/image5.emf"/><Relationship Id="rId1"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4.jpeg"/><Relationship Id="rId1" Type="http://schemas.openxmlformats.org/officeDocument/2006/relationships/image" Target="../media/image1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jpeg"/><Relationship Id="rId1" Type="http://schemas.openxmlformats.org/officeDocument/2006/relationships/image" Target="../media/image17.jpeg"/></Relationships>
</file>

<file path=ppt/slides/_rels/slide67.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7.xml"/><Relationship Id="rId2" Type="http://schemas.openxmlformats.org/officeDocument/2006/relationships/image" Target="../media/image19.emf"/><Relationship Id="rId1" Type="http://schemas.openxmlformats.org/officeDocument/2006/relationships/oleObject" Target="../embeddings/oleObject3.bin"/></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190702" y="1316241"/>
            <a:ext cx="6608617" cy="1343890"/>
          </a:xfrm>
        </p:spPr>
        <p:txBody>
          <a:bodyPr>
            <a:normAutofit/>
          </a:bodyPr>
          <a:lstStyle/>
          <a:p>
            <a:pPr algn="ctr" eaLnBrk="1" hangingPunct="1">
              <a:defRPr/>
            </a:pPr>
            <a:r>
              <a:rPr lang="zh-CN" altLang="en-US" sz="6000" dirty="0" smtClean="0">
                <a:solidFill>
                  <a:schemeClr val="tx2">
                    <a:lumMod val="60000"/>
                    <a:lumOff val="40000"/>
                  </a:schemeClr>
                </a:solidFill>
              </a:rPr>
              <a:t>临</a:t>
            </a:r>
            <a:r>
              <a:rPr lang="en-US" altLang="zh-CN" sz="6000" dirty="0" smtClean="0">
                <a:solidFill>
                  <a:schemeClr val="tx2">
                    <a:lumMod val="60000"/>
                    <a:lumOff val="40000"/>
                  </a:schemeClr>
                </a:solidFill>
              </a:rPr>
              <a:t> </a:t>
            </a:r>
            <a:r>
              <a:rPr lang="zh-CN" altLang="en-US" sz="6000" dirty="0" smtClean="0">
                <a:solidFill>
                  <a:schemeClr val="tx2">
                    <a:lumMod val="60000"/>
                    <a:lumOff val="40000"/>
                  </a:schemeClr>
                </a:solidFill>
              </a:rPr>
              <a:t>床</a:t>
            </a:r>
            <a:r>
              <a:rPr lang="en-US" altLang="zh-CN" sz="6000" dirty="0" smtClean="0">
                <a:solidFill>
                  <a:schemeClr val="tx2">
                    <a:lumMod val="60000"/>
                    <a:lumOff val="40000"/>
                  </a:schemeClr>
                </a:solidFill>
              </a:rPr>
              <a:t> </a:t>
            </a:r>
            <a:r>
              <a:rPr lang="zh-CN" altLang="en-US" sz="6000" dirty="0" smtClean="0">
                <a:solidFill>
                  <a:schemeClr val="tx2">
                    <a:lumMod val="60000"/>
                    <a:lumOff val="40000"/>
                  </a:schemeClr>
                </a:solidFill>
              </a:rPr>
              <a:t>营 养</a:t>
            </a:r>
            <a:r>
              <a:rPr lang="en-US" altLang="zh-CN" sz="6000" dirty="0" smtClean="0">
                <a:solidFill>
                  <a:schemeClr val="tx2">
                    <a:lumMod val="60000"/>
                    <a:lumOff val="40000"/>
                  </a:schemeClr>
                </a:solidFill>
              </a:rPr>
              <a:t> </a:t>
            </a:r>
            <a:r>
              <a:rPr lang="zh-CN" altLang="en-US" sz="6000" dirty="0" smtClean="0">
                <a:solidFill>
                  <a:schemeClr val="tx2">
                    <a:lumMod val="60000"/>
                    <a:lumOff val="40000"/>
                  </a:schemeClr>
                </a:solidFill>
              </a:rPr>
              <a:t>治</a:t>
            </a:r>
            <a:r>
              <a:rPr lang="en-US" altLang="zh-CN" sz="6000" dirty="0" smtClean="0">
                <a:solidFill>
                  <a:schemeClr val="tx2">
                    <a:lumMod val="60000"/>
                    <a:lumOff val="40000"/>
                  </a:schemeClr>
                </a:solidFill>
              </a:rPr>
              <a:t> </a:t>
            </a:r>
            <a:r>
              <a:rPr lang="zh-CN" altLang="en-US" sz="6000" dirty="0" smtClean="0">
                <a:solidFill>
                  <a:schemeClr val="tx2">
                    <a:lumMod val="60000"/>
                    <a:lumOff val="40000"/>
                  </a:schemeClr>
                </a:solidFill>
              </a:rPr>
              <a:t>疗</a:t>
            </a:r>
            <a:endParaRPr lang="en-US" altLang="zh-CN" sz="6000" dirty="0" smtClean="0">
              <a:solidFill>
                <a:schemeClr val="tx2">
                  <a:lumMod val="60000"/>
                  <a:lumOff val="40000"/>
                </a:schemeClr>
              </a:solidFill>
            </a:endParaRPr>
          </a:p>
        </p:txBody>
      </p:sp>
      <p:sp>
        <p:nvSpPr>
          <p:cNvPr id="7171" name="Rectangle 3"/>
          <p:cNvSpPr>
            <a:spLocks noGrp="1" noChangeArrowheads="1"/>
          </p:cNvSpPr>
          <p:nvPr>
            <p:ph type="body" idx="1"/>
          </p:nvPr>
        </p:nvSpPr>
        <p:spPr>
          <a:xfrm>
            <a:off x="914400" y="3132455"/>
            <a:ext cx="10363200" cy="3133725"/>
          </a:xfrm>
        </p:spPr>
        <p:txBody>
          <a:bodyPr>
            <a:normAutofit fontScale="90000"/>
          </a:bodyPr>
          <a:lstStyle/>
          <a:p>
            <a:pPr eaLnBrk="1" hangingPunct="1">
              <a:buFont typeface="Wingdings" panose="05000000000000000000" pitchFamily="2" charset="2"/>
              <a:buNone/>
            </a:pPr>
            <a:endParaRPr lang="en-US" altLang="zh-CN" dirty="0" smtClean="0"/>
          </a:p>
          <a:p>
            <a:pPr algn="ctr" eaLnBrk="1" hangingPunct="1">
              <a:lnSpc>
                <a:spcPct val="150000"/>
              </a:lnSpc>
              <a:buFont typeface="Wingdings" panose="05000000000000000000" pitchFamily="2" charset="2"/>
              <a:buNone/>
            </a:pPr>
            <a:r>
              <a:rPr lang="zh-CN" altLang="en-US" sz="4800" b="1" dirty="0" smtClean="0">
                <a:cs typeface="+mj-cs"/>
              </a:rPr>
              <a:t>葛</a:t>
            </a:r>
            <a:r>
              <a:rPr lang="en-US" altLang="zh-CN" sz="4800" b="1" dirty="0" smtClean="0">
                <a:cs typeface="+mj-cs"/>
              </a:rPr>
              <a:t> </a:t>
            </a:r>
            <a:r>
              <a:rPr lang="zh-CN" altLang="en-US" sz="4800" b="1" dirty="0" smtClean="0">
                <a:cs typeface="+mj-cs"/>
              </a:rPr>
              <a:t>庆</a:t>
            </a:r>
            <a:r>
              <a:rPr lang="en-US" altLang="zh-CN" sz="4800" b="1" dirty="0" smtClean="0">
                <a:cs typeface="+mj-cs"/>
              </a:rPr>
              <a:t> </a:t>
            </a:r>
            <a:r>
              <a:rPr lang="zh-CN" altLang="en-US" sz="4800" b="1" dirty="0" smtClean="0">
                <a:cs typeface="+mj-cs"/>
              </a:rPr>
              <a:t>岗</a:t>
            </a:r>
            <a:endParaRPr lang="en-US" altLang="zh-CN" sz="4800" b="1" dirty="0" smtClean="0">
              <a:cs typeface="+mj-cs"/>
            </a:endParaRPr>
          </a:p>
          <a:p>
            <a:pPr algn="ctr" eaLnBrk="1" hangingPunct="1">
              <a:lnSpc>
                <a:spcPct val="150000"/>
              </a:lnSpc>
              <a:buFont typeface="Wingdings" panose="05000000000000000000" pitchFamily="2" charset="2"/>
              <a:buNone/>
            </a:pPr>
            <a:r>
              <a:rPr lang="zh-CN" altLang="en-US" sz="3555" b="1" dirty="0" smtClean="0">
                <a:cs typeface="+mj-cs"/>
              </a:rPr>
              <a:t>北京大学第三医院危重医学科</a:t>
            </a:r>
            <a:endParaRPr lang="en-US" altLang="zh-CN" sz="4800" b="1" dirty="0" smtClean="0">
              <a:cs typeface="+mj-cs"/>
            </a:endParaRPr>
          </a:p>
          <a:p>
            <a:pPr algn="ctr" eaLnBrk="1" hangingPunct="1">
              <a:buFont typeface="Wingdings" panose="05000000000000000000" pitchFamily="2" charset="2"/>
              <a:buNone/>
            </a:pPr>
            <a:r>
              <a:rPr lang="zh-CN" altLang="en-US" b="1" dirty="0" smtClean="0">
                <a:latin typeface="楷体_GB2312" pitchFamily="49" charset="-122"/>
                <a:ea typeface="楷体_GB2312" pitchFamily="49" charset="-122"/>
              </a:rPr>
              <a:t>      </a:t>
            </a:r>
            <a:endParaRPr lang="zh-CN" altLang="en-US" b="1"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smtClean="0"/>
            </a:br>
            <a:r>
              <a:rPr lang="zh-CN" altLang="zh-CN" sz="4000" dirty="0" smtClean="0">
                <a:solidFill>
                  <a:schemeClr val="tx2">
                    <a:lumMod val="60000"/>
                    <a:lumOff val="40000"/>
                  </a:schemeClr>
                </a:solidFill>
              </a:rPr>
              <a:t>生命三大要素</a:t>
            </a:r>
            <a:br>
              <a:rPr lang="zh-CN" altLang="zh-CN" dirty="0" smtClean="0"/>
            </a:br>
            <a:endParaRPr lang="zh-CN" altLang="en-US" dirty="0"/>
          </a:p>
        </p:txBody>
      </p:sp>
      <p:sp>
        <p:nvSpPr>
          <p:cNvPr id="3" name="内容占位符 2"/>
          <p:cNvSpPr>
            <a:spLocks noGrp="1"/>
          </p:cNvSpPr>
          <p:nvPr>
            <p:ph idx="1"/>
          </p:nvPr>
        </p:nvSpPr>
        <p:spPr>
          <a:xfrm>
            <a:off x="532765" y="1431925"/>
            <a:ext cx="10972800" cy="4995545"/>
          </a:xfrm>
        </p:spPr>
        <p:txBody>
          <a:bodyPr>
            <a:normAutofit fontScale="70000"/>
          </a:bodyPr>
          <a:lstStyle/>
          <a:p>
            <a:pPr>
              <a:lnSpc>
                <a:spcPct val="150000"/>
              </a:lnSpc>
              <a:buNone/>
            </a:pPr>
            <a:r>
              <a:rPr lang="zh-CN" altLang="zh-CN" sz="3430" b="1" dirty="0" smtClean="0">
                <a:solidFill>
                  <a:srgbClr val="FF0000"/>
                </a:solidFill>
                <a:cs typeface="+mj-cs"/>
              </a:rPr>
              <a:t>空气</a:t>
            </a:r>
            <a:r>
              <a:rPr lang="zh-CN" altLang="zh-CN" sz="3430" b="1" dirty="0" smtClean="0"/>
              <a:t>：空气是生物每天都呼吸着的“生命气体”。空气中的氧气对于所有需氧生物来说是必须的</a:t>
            </a:r>
            <a:endParaRPr lang="zh-CN" altLang="zh-CN" sz="3430" b="1" dirty="0" smtClean="0"/>
          </a:p>
          <a:p>
            <a:pPr>
              <a:lnSpc>
                <a:spcPct val="150000"/>
              </a:lnSpc>
              <a:buNone/>
            </a:pPr>
            <a:r>
              <a:rPr lang="zh-CN" altLang="zh-CN" sz="3430" b="1" dirty="0" smtClean="0">
                <a:solidFill>
                  <a:srgbClr val="FF0000"/>
                </a:solidFill>
                <a:cs typeface="+mj-cs"/>
              </a:rPr>
              <a:t>水</a:t>
            </a:r>
            <a:r>
              <a:rPr lang="zh-CN" altLang="zh-CN" sz="3430" b="1" dirty="0" smtClean="0"/>
              <a:t>：水被称为人类生命的源泉。对于人来说，水是仅次于氧气的重要物质。在成人体内，</a:t>
            </a:r>
            <a:r>
              <a:rPr lang="en-US" altLang="zh-CN" sz="3430" b="1" dirty="0" smtClean="0"/>
              <a:t>60~70%</a:t>
            </a:r>
            <a:r>
              <a:rPr lang="zh-CN" altLang="zh-CN" sz="3430" b="1" dirty="0" smtClean="0"/>
              <a:t>的质量是水；儿童体内水的比重更大，可达近</a:t>
            </a:r>
            <a:r>
              <a:rPr lang="en-US" altLang="zh-CN" sz="3430" b="1" dirty="0" smtClean="0"/>
              <a:t>80%</a:t>
            </a:r>
            <a:endParaRPr lang="en-US" altLang="zh-CN" sz="3430" b="1" dirty="0" smtClean="0"/>
          </a:p>
          <a:p>
            <a:pPr>
              <a:lnSpc>
                <a:spcPct val="150000"/>
              </a:lnSpc>
              <a:buNone/>
            </a:pPr>
            <a:r>
              <a:rPr lang="zh-CN" altLang="zh-CN" sz="3430" b="1" dirty="0" smtClean="0">
                <a:solidFill>
                  <a:srgbClr val="FF0000"/>
                </a:solidFill>
                <a:cs typeface="+mj-cs"/>
              </a:rPr>
              <a:t>食物</a:t>
            </a:r>
            <a:r>
              <a:rPr lang="zh-CN" altLang="zh-CN" sz="3430" b="1" dirty="0" smtClean="0"/>
              <a:t>：能够满足机体正常生理和生化能量需求，并能延续正常寿命的物质。对所有动物而言，能够满足动物的正常生活活动需求并利于寿命延长的物质称之为食物</a:t>
            </a:r>
            <a:r>
              <a:rPr lang="en-US" altLang="zh-CN" sz="3430" b="1" dirty="0" smtClean="0"/>
              <a:t> </a:t>
            </a:r>
            <a:endParaRPr lang="zh-CN" altLang="zh-CN" sz="3430" b="1" dirty="0" smtClean="0"/>
          </a:p>
          <a:p>
            <a:pPr>
              <a:lnSpc>
                <a:spcPct val="150000"/>
              </a:lnSpc>
              <a:buNone/>
            </a:pPr>
            <a:r>
              <a:rPr lang="en-US" altLang="zh-CN" sz="3430" b="1" dirty="0" smtClean="0"/>
              <a:t> </a:t>
            </a:r>
            <a:r>
              <a:rPr lang="zh-CN" altLang="zh-CN" sz="3430" b="1" dirty="0" smtClean="0"/>
              <a:t>人体生命活动六大要素</a:t>
            </a:r>
            <a:r>
              <a:rPr lang="en-US" altLang="zh-CN" sz="3430" b="1" dirty="0" smtClean="0"/>
              <a:t>:</a:t>
            </a:r>
            <a:r>
              <a:rPr lang="zh-CN" altLang="zh-CN" sz="3430" b="1" dirty="0" smtClean="0"/>
              <a:t>蛋白质、脂肪、碳水化合物、矿物质、维生素和水</a:t>
            </a:r>
            <a:endParaRPr lang="zh-CN" altLang="en-US" sz="343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a:bodyPr>
          <a:lstStyle/>
          <a:p>
            <a:pPr eaLnBrk="1" hangingPunct="1">
              <a:defRPr/>
            </a:pPr>
            <a:r>
              <a:rPr lang="zh-CN" altLang="en-US" dirty="0" smtClean="0">
                <a:solidFill>
                  <a:schemeClr val="tx2">
                    <a:lumMod val="60000"/>
                    <a:lumOff val="40000"/>
                  </a:schemeClr>
                </a:solidFill>
              </a:rPr>
              <a:t>为什么要进行营养支持</a:t>
            </a:r>
            <a:endParaRPr lang="zh-CN" altLang="en-US" dirty="0" smtClean="0">
              <a:solidFill>
                <a:schemeClr val="tx2">
                  <a:lumMod val="60000"/>
                  <a:lumOff val="40000"/>
                </a:schemeClr>
              </a:solidFill>
            </a:endParaRPr>
          </a:p>
        </p:txBody>
      </p:sp>
      <p:sp>
        <p:nvSpPr>
          <p:cNvPr id="8195" name="Rectangle 3"/>
          <p:cNvSpPr>
            <a:spLocks noGrp="1" noChangeArrowheads="1"/>
          </p:cNvSpPr>
          <p:nvPr>
            <p:ph type="body" idx="1"/>
          </p:nvPr>
        </p:nvSpPr>
        <p:spPr>
          <a:xfrm>
            <a:off x="854710" y="1751330"/>
            <a:ext cx="10668000" cy="4591050"/>
          </a:xfrm>
        </p:spPr>
        <p:txBody>
          <a:bodyPr>
            <a:normAutofit lnSpcReduction="20000"/>
          </a:bodyPr>
          <a:lstStyle/>
          <a:p>
            <a:pPr algn="just" eaLnBrk="1" hangingPunct="1">
              <a:lnSpc>
                <a:spcPct val="150000"/>
              </a:lnSpc>
              <a:buClr>
                <a:schemeClr val="tx1"/>
              </a:buClr>
            </a:pPr>
            <a:r>
              <a:rPr lang="en-US" altLang="zh-CN" sz="2800" b="1" dirty="0" smtClean="0">
                <a:cs typeface="+mj-cs"/>
              </a:rPr>
              <a:t>50%</a:t>
            </a:r>
            <a:r>
              <a:rPr lang="zh-CN" altLang="en-US" sz="2800" b="1" dirty="0" smtClean="0">
                <a:cs typeface="+mj-cs"/>
              </a:rPr>
              <a:t>的住院病人营养不良</a:t>
            </a:r>
            <a:endParaRPr lang="zh-CN" altLang="en-US" sz="2800" b="1" dirty="0" smtClean="0">
              <a:cs typeface="+mj-cs"/>
            </a:endParaRPr>
          </a:p>
          <a:p>
            <a:pPr eaLnBrk="1" hangingPunct="1">
              <a:lnSpc>
                <a:spcPct val="150000"/>
              </a:lnSpc>
              <a:buClr>
                <a:schemeClr val="tx1"/>
              </a:buClr>
            </a:pPr>
            <a:r>
              <a:rPr lang="zh-CN" altLang="en-US" sz="2800" b="1" dirty="0" smtClean="0">
                <a:cs typeface="+mj-cs"/>
              </a:rPr>
              <a:t>严重创伤、严重感染、大手术、</a:t>
            </a:r>
            <a:r>
              <a:rPr lang="en-US" altLang="zh-CN" sz="2800" b="1" dirty="0" smtClean="0">
                <a:cs typeface="+mj-cs"/>
              </a:rPr>
              <a:t>MODS</a:t>
            </a:r>
            <a:r>
              <a:rPr lang="zh-CN" altLang="en-US" sz="2800" b="1" dirty="0" smtClean="0">
                <a:cs typeface="+mj-cs"/>
              </a:rPr>
              <a:t>等应激状态下分解加速底物消耗增加</a:t>
            </a:r>
            <a:endParaRPr lang="zh-CN" altLang="en-US" sz="2800" b="1" dirty="0" smtClean="0">
              <a:cs typeface="+mj-cs"/>
            </a:endParaRPr>
          </a:p>
          <a:p>
            <a:pPr eaLnBrk="1" hangingPunct="1">
              <a:lnSpc>
                <a:spcPct val="150000"/>
              </a:lnSpc>
              <a:buClr>
                <a:schemeClr val="tx1"/>
              </a:buClr>
            </a:pPr>
            <a:r>
              <a:rPr lang="zh-CN" altLang="en-US" sz="2800" b="1" dirty="0" smtClean="0">
                <a:cs typeface="+mj-cs"/>
              </a:rPr>
              <a:t>代谢调节异常</a:t>
            </a:r>
            <a:endParaRPr lang="zh-CN" altLang="en-US" sz="2800" b="1" dirty="0" smtClean="0">
              <a:cs typeface="+mj-cs"/>
            </a:endParaRPr>
          </a:p>
          <a:p>
            <a:pPr eaLnBrk="1" hangingPunct="1">
              <a:lnSpc>
                <a:spcPct val="150000"/>
              </a:lnSpc>
              <a:buClr>
                <a:schemeClr val="tx1"/>
              </a:buClr>
            </a:pPr>
            <a:r>
              <a:rPr lang="zh-CN" altLang="en-US" sz="2800" b="1" dirty="0" smtClean="0">
                <a:cs typeface="+mj-cs"/>
              </a:rPr>
              <a:t>抗感染能力下降</a:t>
            </a:r>
            <a:endParaRPr lang="zh-CN" altLang="en-US" sz="2800" b="1" dirty="0" smtClean="0">
              <a:cs typeface="+mj-cs"/>
            </a:endParaRPr>
          </a:p>
          <a:p>
            <a:pPr eaLnBrk="1" hangingPunct="1">
              <a:lnSpc>
                <a:spcPct val="150000"/>
              </a:lnSpc>
              <a:buClr>
                <a:schemeClr val="tx1"/>
              </a:buClr>
            </a:pPr>
            <a:r>
              <a:rPr lang="zh-CN" altLang="en-US" sz="2800" b="1" dirty="0" smtClean="0">
                <a:cs typeface="+mj-cs"/>
              </a:rPr>
              <a:t>组织的再生和恢复延缓</a:t>
            </a:r>
            <a:endParaRPr lang="zh-CN" altLang="en-US" sz="2800" b="1" dirty="0" smtClean="0">
              <a:cs typeface="+mj-cs"/>
            </a:endParaRPr>
          </a:p>
          <a:p>
            <a:pPr eaLnBrk="1" hangingPunct="1">
              <a:lnSpc>
                <a:spcPct val="150000"/>
              </a:lnSpc>
              <a:buClr>
                <a:schemeClr val="tx1"/>
              </a:buClr>
            </a:pPr>
            <a:r>
              <a:rPr lang="zh-CN" altLang="en-US" sz="2800" b="1" dirty="0" smtClean="0">
                <a:cs typeface="+mj-cs"/>
              </a:rPr>
              <a:t>易发生合并症或并发症，病死率增加</a:t>
            </a:r>
            <a:endParaRPr lang="en-US" altLang="zh-CN" sz="2800" b="1"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2"/>
          <p:cNvSpPr>
            <a:spLocks noGrp="1"/>
          </p:cNvSpPr>
          <p:nvPr>
            <p:ph type="title"/>
          </p:nvPr>
        </p:nvSpPr>
        <p:spPr>
          <a:xfrm>
            <a:off x="609600" y="274638"/>
            <a:ext cx="6855912" cy="1143000"/>
          </a:xfrm>
        </p:spPr>
        <p:txBody>
          <a:bodyPr>
            <a:normAutofit/>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营养不良在</a:t>
            </a:r>
            <a:r>
              <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rPr>
              <a:t>ICU</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患者中常见</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graphicFrame>
        <p:nvGraphicFramePr>
          <p:cNvPr id="1026" name="Object 4"/>
          <p:cNvGraphicFramePr>
            <a:graphicFrameLocks noChangeAspect="1"/>
          </p:cNvGraphicFramePr>
          <p:nvPr/>
        </p:nvGraphicFramePr>
        <p:xfrm>
          <a:off x="624418" y="1844676"/>
          <a:ext cx="11142133" cy="2308225"/>
        </p:xfrm>
        <a:graphic>
          <a:graphicData uri="http://schemas.openxmlformats.org/presentationml/2006/ole">
            <mc:AlternateContent xmlns:mc="http://schemas.openxmlformats.org/markup-compatibility/2006">
              <mc:Choice xmlns:v="urn:schemas-microsoft-com:vml" Requires="v">
                <p:oleObj spid="_x0000_s1025" name="图表" r:id="rId1" imgW="11277600" imgH="3124200" progId="MSGraph.Chart.8">
                  <p:embed followColorScheme="full"/>
                </p:oleObj>
              </mc:Choice>
              <mc:Fallback>
                <p:oleObj name="图表" r:id="rId1" imgW="11277600" imgH="3124200" progId="MSGraph.Chart.8">
                  <p:embed followColorScheme="full"/>
                  <p:pic>
                    <p:nvPicPr>
                      <p:cNvPr id="0" name="Object 4"/>
                      <p:cNvPicPr>
                        <a:picLocks noChangeAspect="1"/>
                      </p:cNvPicPr>
                      <p:nvPr/>
                    </p:nvPicPr>
                    <p:blipFill>
                      <a:blip r:embed="rId2"/>
                      <a:stretch>
                        <a:fillRect/>
                      </a:stretch>
                    </p:blipFill>
                    <p:spPr>
                      <a:xfrm>
                        <a:off x="624418" y="1844676"/>
                        <a:ext cx="11142133" cy="2308225"/>
                      </a:xfrm>
                      <a:prstGeom prst="rect">
                        <a:avLst/>
                      </a:prstGeom>
                      <a:noFill/>
                      <a:ln w="9525">
                        <a:noFill/>
                      </a:ln>
                    </p:spPr>
                  </p:pic>
                </p:oleObj>
              </mc:Fallback>
            </mc:AlternateContent>
          </a:graphicData>
        </a:graphic>
      </p:graphicFrame>
      <p:sp>
        <p:nvSpPr>
          <p:cNvPr id="1028" name="Text Box 5"/>
          <p:cNvSpPr txBox="1">
            <a:spLocks noChangeArrowheads="1"/>
          </p:cNvSpPr>
          <p:nvPr/>
        </p:nvSpPr>
        <p:spPr bwMode="auto">
          <a:xfrm>
            <a:off x="3870960" y="1417955"/>
            <a:ext cx="4649470" cy="460375"/>
          </a:xfrm>
          <a:prstGeom prst="rect">
            <a:avLst/>
          </a:prstGeom>
          <a:noFill/>
          <a:ln w="9525">
            <a:noFill/>
            <a:miter lim="800000"/>
          </a:ln>
        </p:spPr>
        <p:txBody>
          <a:bodyPr wrap="square">
            <a:spAutoFit/>
          </a:bodyPr>
          <a:lstStyle/>
          <a:p>
            <a:pPr algn="ct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rPr>
              <a:t>营养不良在</a:t>
            </a: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rPr>
              <a:t>ICU</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rPr>
              <a:t>患者中的发生率</a:t>
            </a:r>
            <a:endParaRPr lang="zh-CN" altLang="en-US" sz="2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9" name="Text Box 6"/>
          <p:cNvSpPr txBox="1">
            <a:spLocks noChangeArrowheads="1"/>
          </p:cNvSpPr>
          <p:nvPr/>
        </p:nvSpPr>
        <p:spPr bwMode="auto">
          <a:xfrm>
            <a:off x="9262534" y="2636838"/>
            <a:ext cx="865717" cy="336550"/>
          </a:xfrm>
          <a:prstGeom prst="rect">
            <a:avLst/>
          </a:prstGeom>
          <a:noFill/>
          <a:ln w="9525">
            <a:noFill/>
            <a:miter lim="800000"/>
          </a:ln>
        </p:spPr>
        <p:txBody>
          <a:bodyPr>
            <a:spAutoFit/>
          </a:bodyPr>
          <a:lstStyle/>
          <a:p>
            <a:pPr algn="ctr"/>
            <a:r>
              <a:rPr lang="en-US" altLang="zh-CN" sz="1600"/>
              <a:t>~</a:t>
            </a:r>
            <a:endParaRPr lang="en-US" altLang="zh-CN" sz="1600"/>
          </a:p>
        </p:txBody>
      </p:sp>
      <p:sp>
        <p:nvSpPr>
          <p:cNvPr id="101384" name="AutoShape 8"/>
          <p:cNvSpPr>
            <a:spLocks noChangeArrowheads="1"/>
          </p:cNvSpPr>
          <p:nvPr/>
        </p:nvSpPr>
        <p:spPr bwMode="auto">
          <a:xfrm>
            <a:off x="488515" y="4292600"/>
            <a:ext cx="11260899" cy="1873250"/>
          </a:xfrm>
          <a:prstGeom prst="roundRect">
            <a:avLst>
              <a:gd name="adj" fmla="val 16667"/>
            </a:avLst>
          </a:prstGeom>
          <a:solidFill>
            <a:srgbClr val="660066">
              <a:alpha val="14902"/>
            </a:srgbClr>
          </a:solidFill>
          <a:ln w="28575" cap="rnd">
            <a:solidFill>
              <a:srgbClr val="660066"/>
            </a:solidFill>
            <a:prstDash val="sysDot"/>
            <a:round/>
          </a:ln>
        </p:spPr>
        <p:txBody>
          <a:bodyPr anchor="ctr"/>
          <a:lstStyle/>
          <a:p>
            <a:r>
              <a:rPr lang="zh-CN" altLang="en-US" b="1" dirty="0" smtClean="0">
                <a:ea typeface="黑体" panose="02010609060101010101" pitchFamily="49" charset="-122"/>
              </a:rPr>
              <a:t>       营养不良</a:t>
            </a:r>
            <a:r>
              <a:rPr lang="zh-CN" altLang="en-US" b="1" dirty="0">
                <a:ea typeface="黑体" panose="02010609060101010101" pitchFamily="49" charset="-122"/>
              </a:rPr>
              <a:t>在</a:t>
            </a:r>
            <a:r>
              <a:rPr lang="en-US" altLang="zh-CN" b="1" dirty="0">
                <a:ea typeface="黑体" panose="02010609060101010101" pitchFamily="49" charset="-122"/>
              </a:rPr>
              <a:t>ICU</a:t>
            </a:r>
            <a:r>
              <a:rPr lang="zh-CN" altLang="en-US" b="1" dirty="0">
                <a:ea typeface="黑体" panose="02010609060101010101" pitchFamily="49" charset="-122"/>
              </a:rPr>
              <a:t>患者中非常常见，曾报道发生率最高可达到</a:t>
            </a:r>
            <a:r>
              <a:rPr lang="en-US" altLang="zh-CN" b="1" dirty="0">
                <a:ea typeface="黑体" panose="02010609060101010101" pitchFamily="49" charset="-122"/>
              </a:rPr>
              <a:t>40%</a:t>
            </a:r>
            <a:r>
              <a:rPr lang="zh-CN" altLang="en-US" b="1" dirty="0">
                <a:ea typeface="黑体" panose="02010609060101010101" pitchFamily="49" charset="-122"/>
              </a:rPr>
              <a:t>，并且与发病率和死亡率的增加相关</a:t>
            </a:r>
            <a:endParaRPr lang="zh-CN" altLang="en-US" b="1" dirty="0">
              <a:ea typeface="黑体" panose="02010609060101010101" pitchFamily="49" charset="-122"/>
            </a:endParaRPr>
          </a:p>
          <a:p>
            <a:endParaRPr lang="en-US" altLang="zh-CN" sz="1000" b="1" i="1" dirty="0"/>
          </a:p>
          <a:p>
            <a:r>
              <a:rPr lang="en-US" altLang="zh-CN" sz="1600" b="1" i="1" dirty="0"/>
              <a:t>Malnutrition is prevalent in intensive care unit (ICU) patients, has been reported as being as high as 40% and is associated with increased morbidity and mortality.</a:t>
            </a:r>
            <a:endParaRPr lang="zh-CN" altLang="en-US" sz="1600" b="1" i="1"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384"/>
                                        </p:tgtEl>
                                        <p:attrNameLst>
                                          <p:attrName>style.visibility</p:attrName>
                                        </p:attrNameLst>
                                      </p:cBhvr>
                                      <p:to>
                                        <p:strVal val="visible"/>
                                      </p:to>
                                    </p:set>
                                    <p:animEffect transition="in" filter="fade">
                                      <p:cBhvr>
                                        <p:cTn id="7" dur="2000"/>
                                        <p:tgtEl>
                                          <p:spTgt spid="101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6"/>
          <p:cNvSpPr>
            <a:spLocks noGrp="1"/>
          </p:cNvSpPr>
          <p:nvPr>
            <p:ph type="title"/>
          </p:nvPr>
        </p:nvSpPr>
        <p:spPr>
          <a:xfrm>
            <a:off x="914400" y="333375"/>
            <a:ext cx="5448822" cy="1150938"/>
          </a:xfrm>
        </p:spPr>
        <p:txBody>
          <a:bodyPr>
            <a:normAutofit/>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营养不良造成的危害</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00361" name="AutoShape 9"/>
          <p:cNvSpPr>
            <a:spLocks noChangeArrowheads="1"/>
          </p:cNvSpPr>
          <p:nvPr/>
        </p:nvSpPr>
        <p:spPr bwMode="auto">
          <a:xfrm>
            <a:off x="4366685" y="1485901"/>
            <a:ext cx="2880783" cy="430213"/>
          </a:xfrm>
          <a:prstGeom prst="roundRect">
            <a:avLst>
              <a:gd name="adj" fmla="val 16667"/>
            </a:avLst>
          </a:prstGeom>
          <a:solidFill>
            <a:schemeClr val="bg1"/>
          </a:solidFill>
          <a:ln w="19050">
            <a:solidFill>
              <a:schemeClr val="bg1"/>
            </a:solidFill>
            <a:round/>
          </a:ln>
        </p:spPr>
        <p:txBody>
          <a:bodyPr wrap="none" anchor="ctr"/>
          <a:lstStyle/>
          <a:p>
            <a:pPr algn="ctr"/>
            <a:r>
              <a:rPr lang="en-US" altLang="zh-CN" sz="2000" b="1" dirty="0" smtClean="0">
                <a:latin typeface="微软雅黑" panose="020B0503020204020204" pitchFamily="34" charset="-122"/>
                <a:ea typeface="微软雅黑" panose="020B0503020204020204" pitchFamily="34" charset="-122"/>
                <a:cs typeface="+mj-cs"/>
              </a:rPr>
              <a:t>  ICU</a:t>
            </a:r>
            <a:r>
              <a:rPr lang="zh-CN" altLang="en-US" sz="2000" b="1" dirty="0">
                <a:latin typeface="微软雅黑" panose="020B0503020204020204" pitchFamily="34" charset="-122"/>
                <a:ea typeface="微软雅黑" panose="020B0503020204020204" pitchFamily="34" charset="-122"/>
                <a:cs typeface="+mj-cs"/>
              </a:rPr>
              <a:t>患者</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0364" name="AutoShape 12"/>
          <p:cNvSpPr>
            <a:spLocks noChangeArrowheads="1"/>
          </p:cNvSpPr>
          <p:nvPr/>
        </p:nvSpPr>
        <p:spPr bwMode="auto">
          <a:xfrm>
            <a:off x="5520267" y="1989138"/>
            <a:ext cx="670984" cy="360362"/>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sp>
        <p:nvSpPr>
          <p:cNvPr id="100365" name="AutoShape 13"/>
          <p:cNvSpPr>
            <a:spLocks noChangeArrowheads="1"/>
          </p:cNvSpPr>
          <p:nvPr/>
        </p:nvSpPr>
        <p:spPr bwMode="auto">
          <a:xfrm>
            <a:off x="4368800" y="2420938"/>
            <a:ext cx="2880784" cy="430212"/>
          </a:xfrm>
          <a:prstGeom prst="roundRect">
            <a:avLst>
              <a:gd name="adj" fmla="val 16667"/>
            </a:avLst>
          </a:prstGeom>
          <a:solidFill>
            <a:srgbClr val="CCFF99"/>
          </a:solidFill>
          <a:ln w="19050">
            <a:no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营养不良</a:t>
            </a:r>
            <a:endParaRPr lang="zh-CN" altLang="en-US" sz="2000" b="1" dirty="0">
              <a:latin typeface="微软雅黑" panose="020B0503020204020204" pitchFamily="34" charset="-122"/>
              <a:ea typeface="微软雅黑" panose="020B0503020204020204" pitchFamily="34" charset="-122"/>
              <a:cs typeface="+mj-cs"/>
            </a:endParaRPr>
          </a:p>
        </p:txBody>
      </p:sp>
      <p:grpSp>
        <p:nvGrpSpPr>
          <p:cNvPr id="2" name="Group 37"/>
          <p:cNvGrpSpPr/>
          <p:nvPr/>
        </p:nvGrpSpPr>
        <p:grpSpPr bwMode="auto">
          <a:xfrm>
            <a:off x="624418" y="2419350"/>
            <a:ext cx="10367433" cy="647700"/>
            <a:chOff x="295" y="1524"/>
            <a:chExt cx="4898" cy="408"/>
          </a:xfrm>
        </p:grpSpPr>
        <p:sp>
          <p:nvSpPr>
            <p:cNvPr id="10262" name="AutoShape 15"/>
            <p:cNvSpPr>
              <a:spLocks noChangeArrowheads="1"/>
            </p:cNvSpPr>
            <p:nvPr/>
          </p:nvSpPr>
          <p:spPr bwMode="auto">
            <a:xfrm>
              <a:off x="1655" y="1615"/>
              <a:ext cx="272" cy="272"/>
            </a:xfrm>
            <a:prstGeom prst="leftArrow">
              <a:avLst>
                <a:gd name="adj1" fmla="val 50000"/>
                <a:gd name="adj2" fmla="val 25000"/>
              </a:avLst>
            </a:prstGeom>
            <a:solidFill>
              <a:srgbClr val="B2B2B2"/>
            </a:solidFill>
            <a:ln w="9525">
              <a:noFill/>
              <a:miter lim="800000"/>
            </a:ln>
          </p:spPr>
          <p:txBody>
            <a:bodyPr wrap="none" anchor="ctr"/>
            <a:lstStyle/>
            <a:p>
              <a:endParaRPr lang="zh-CN" altLang="en-US"/>
            </a:p>
          </p:txBody>
        </p:sp>
        <p:sp>
          <p:nvSpPr>
            <p:cNvPr id="10263" name="Oval 16"/>
            <p:cNvSpPr>
              <a:spLocks noChangeArrowheads="1"/>
            </p:cNvSpPr>
            <p:nvPr/>
          </p:nvSpPr>
          <p:spPr bwMode="auto">
            <a:xfrm>
              <a:off x="295" y="1524"/>
              <a:ext cx="1224" cy="408"/>
            </a:xfrm>
            <a:prstGeom prst="ellipse">
              <a:avLst/>
            </a:prstGeom>
            <a:solidFill>
              <a:schemeClr val="accent1">
                <a:alpha val="20000"/>
              </a:schemeClr>
            </a:solidFill>
            <a:ln w="19050">
              <a:solidFill>
                <a:schemeClr val="tx2"/>
              </a:solid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免疫功能损害</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64" name="AutoShape 17"/>
            <p:cNvSpPr>
              <a:spLocks noChangeArrowheads="1"/>
            </p:cNvSpPr>
            <p:nvPr/>
          </p:nvSpPr>
          <p:spPr bwMode="auto">
            <a:xfrm>
              <a:off x="3561" y="1615"/>
              <a:ext cx="272" cy="272"/>
            </a:xfrm>
            <a:prstGeom prst="rightArrow">
              <a:avLst>
                <a:gd name="adj1" fmla="val 50000"/>
                <a:gd name="adj2" fmla="val 25000"/>
              </a:avLst>
            </a:prstGeom>
            <a:solidFill>
              <a:srgbClr val="B2B2B2"/>
            </a:solidFill>
            <a:ln w="9525">
              <a:noFill/>
              <a:miter lim="800000"/>
            </a:ln>
          </p:spPr>
          <p:txBody>
            <a:bodyPr wrap="none" anchor="ctr"/>
            <a:lstStyle/>
            <a:p>
              <a:endParaRPr lang="zh-CN" altLang="en-US"/>
            </a:p>
          </p:txBody>
        </p:sp>
        <p:sp>
          <p:nvSpPr>
            <p:cNvPr id="10265" name="Oval 18"/>
            <p:cNvSpPr>
              <a:spLocks noChangeArrowheads="1"/>
            </p:cNvSpPr>
            <p:nvPr/>
          </p:nvSpPr>
          <p:spPr bwMode="auto">
            <a:xfrm>
              <a:off x="3969" y="1524"/>
              <a:ext cx="1224" cy="408"/>
            </a:xfrm>
            <a:prstGeom prst="ellipse">
              <a:avLst/>
            </a:prstGeom>
            <a:solidFill>
              <a:schemeClr val="accent1">
                <a:alpha val="20000"/>
              </a:schemeClr>
            </a:solidFill>
            <a:ln w="19050">
              <a:solidFill>
                <a:schemeClr val="tx2"/>
              </a:solid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换气动力损害</a:t>
              </a:r>
              <a:endParaRPr lang="zh-CN" altLang="en-US" sz="2000" b="1" dirty="0">
                <a:latin typeface="微软雅黑" panose="020B0503020204020204" pitchFamily="34" charset="-122"/>
                <a:ea typeface="微软雅黑" panose="020B0503020204020204" pitchFamily="34" charset="-122"/>
                <a:cs typeface="+mj-cs"/>
              </a:endParaRPr>
            </a:p>
          </p:txBody>
        </p:sp>
      </p:grpSp>
      <p:grpSp>
        <p:nvGrpSpPr>
          <p:cNvPr id="3" name="Group 40"/>
          <p:cNvGrpSpPr/>
          <p:nvPr/>
        </p:nvGrpSpPr>
        <p:grpSpPr bwMode="auto">
          <a:xfrm>
            <a:off x="6864351" y="3932239"/>
            <a:ext cx="3263900" cy="1152525"/>
            <a:chOff x="3243" y="2477"/>
            <a:chExt cx="1542" cy="726"/>
          </a:xfrm>
        </p:grpSpPr>
        <p:sp>
          <p:nvSpPr>
            <p:cNvPr id="10260" name="AutoShape 22"/>
            <p:cNvSpPr>
              <a:spLocks noChangeArrowheads="1"/>
            </p:cNvSpPr>
            <p:nvPr/>
          </p:nvSpPr>
          <p:spPr bwMode="auto">
            <a:xfrm rot="-2433784">
              <a:off x="3243" y="2477"/>
              <a:ext cx="317" cy="227"/>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sp>
          <p:nvSpPr>
            <p:cNvPr id="10261" name="Oval 23"/>
            <p:cNvSpPr>
              <a:spLocks noChangeArrowheads="1"/>
            </p:cNvSpPr>
            <p:nvPr/>
          </p:nvSpPr>
          <p:spPr bwMode="auto">
            <a:xfrm>
              <a:off x="3379" y="2614"/>
              <a:ext cx="1406" cy="589"/>
            </a:xfrm>
            <a:prstGeom prst="ellipse">
              <a:avLst/>
            </a:prstGeom>
            <a:solidFill>
              <a:srgbClr val="660066">
                <a:alpha val="20000"/>
              </a:srgbClr>
            </a:solidFill>
            <a:ln w="19050" algn="ctr">
              <a:solidFill>
                <a:srgbClr val="660066"/>
              </a:solid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发病率死亡率</a:t>
              </a:r>
              <a:endParaRPr lang="zh-CN" altLang="en-US" sz="2000" b="1" dirty="0">
                <a:latin typeface="微软雅黑" panose="020B0503020204020204" pitchFamily="34" charset="-122"/>
                <a:ea typeface="微软雅黑" panose="020B0503020204020204" pitchFamily="34" charset="-122"/>
                <a:cs typeface="+mj-cs"/>
              </a:endParaRPr>
            </a:p>
            <a:p>
              <a:pPr algn="ctr"/>
              <a:r>
                <a:rPr lang="zh-CN" altLang="en-US" sz="2000" b="1" dirty="0">
                  <a:latin typeface="微软雅黑" panose="020B0503020204020204" pitchFamily="34" charset="-122"/>
                  <a:ea typeface="微软雅黑" panose="020B0503020204020204" pitchFamily="34" charset="-122"/>
                  <a:cs typeface="+mj-cs"/>
                </a:rPr>
                <a:t>上升</a:t>
              </a:r>
              <a:endParaRPr lang="zh-CN" altLang="en-US" sz="2000" b="1" dirty="0">
                <a:latin typeface="微软雅黑" panose="020B0503020204020204" pitchFamily="34" charset="-122"/>
                <a:ea typeface="微软雅黑" panose="020B0503020204020204" pitchFamily="34" charset="-122"/>
                <a:cs typeface="+mj-cs"/>
              </a:endParaRPr>
            </a:p>
          </p:txBody>
        </p:sp>
      </p:grpSp>
      <p:grpSp>
        <p:nvGrpSpPr>
          <p:cNvPr id="4" name="Group 38"/>
          <p:cNvGrpSpPr/>
          <p:nvPr/>
        </p:nvGrpSpPr>
        <p:grpSpPr bwMode="auto">
          <a:xfrm>
            <a:off x="4559300" y="2995614"/>
            <a:ext cx="2590800" cy="1081087"/>
            <a:chOff x="2154" y="1887"/>
            <a:chExt cx="1224" cy="681"/>
          </a:xfrm>
        </p:grpSpPr>
        <p:sp>
          <p:nvSpPr>
            <p:cNvPr id="10258" name="AutoShape 24"/>
            <p:cNvSpPr>
              <a:spLocks noChangeArrowheads="1"/>
            </p:cNvSpPr>
            <p:nvPr/>
          </p:nvSpPr>
          <p:spPr bwMode="auto">
            <a:xfrm>
              <a:off x="2608" y="1887"/>
              <a:ext cx="317" cy="227"/>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sp>
          <p:nvSpPr>
            <p:cNvPr id="10259" name="Oval 21"/>
            <p:cNvSpPr>
              <a:spLocks noChangeArrowheads="1"/>
            </p:cNvSpPr>
            <p:nvPr/>
          </p:nvSpPr>
          <p:spPr bwMode="auto">
            <a:xfrm>
              <a:off x="2154" y="2160"/>
              <a:ext cx="1224" cy="408"/>
            </a:xfrm>
            <a:prstGeom prst="ellipse">
              <a:avLst/>
            </a:prstGeom>
            <a:solidFill>
              <a:schemeClr val="accent1">
                <a:alpha val="20000"/>
              </a:schemeClr>
            </a:solidFill>
            <a:ln w="19050">
              <a:solidFill>
                <a:schemeClr val="tx2"/>
              </a:solid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呼吸肌衰弱</a:t>
              </a:r>
              <a:endParaRPr lang="zh-CN" altLang="en-US" sz="2000" b="1" dirty="0">
                <a:latin typeface="微软雅黑" panose="020B0503020204020204" pitchFamily="34" charset="-122"/>
                <a:ea typeface="微软雅黑" panose="020B0503020204020204" pitchFamily="34" charset="-122"/>
                <a:cs typeface="+mj-cs"/>
              </a:endParaRPr>
            </a:p>
          </p:txBody>
        </p:sp>
      </p:grpSp>
      <p:sp>
        <p:nvSpPr>
          <p:cNvPr id="100379" name="Line 27"/>
          <p:cNvSpPr>
            <a:spLocks noChangeShapeType="1"/>
          </p:cNvSpPr>
          <p:nvPr/>
        </p:nvSpPr>
        <p:spPr bwMode="auto">
          <a:xfrm>
            <a:off x="2256367" y="3068639"/>
            <a:ext cx="2400300" cy="504825"/>
          </a:xfrm>
          <a:prstGeom prst="line">
            <a:avLst/>
          </a:prstGeom>
          <a:noFill/>
          <a:ln w="19050">
            <a:solidFill>
              <a:schemeClr val="tx1"/>
            </a:solidFill>
            <a:prstDash val="dash"/>
            <a:round/>
          </a:ln>
        </p:spPr>
        <p:txBody>
          <a:bodyPr/>
          <a:lstStyle/>
          <a:p>
            <a:endParaRPr lang="zh-CN" altLang="en-US"/>
          </a:p>
        </p:txBody>
      </p:sp>
      <p:sp>
        <p:nvSpPr>
          <p:cNvPr id="100380" name="Line 28"/>
          <p:cNvSpPr>
            <a:spLocks noChangeShapeType="1"/>
          </p:cNvSpPr>
          <p:nvPr/>
        </p:nvSpPr>
        <p:spPr bwMode="auto">
          <a:xfrm flipH="1">
            <a:off x="7056968" y="3068639"/>
            <a:ext cx="2112433" cy="504825"/>
          </a:xfrm>
          <a:prstGeom prst="line">
            <a:avLst/>
          </a:prstGeom>
          <a:noFill/>
          <a:ln w="9525">
            <a:solidFill>
              <a:schemeClr val="tx1"/>
            </a:solidFill>
            <a:prstDash val="dash"/>
            <a:round/>
          </a:ln>
        </p:spPr>
        <p:txBody>
          <a:bodyPr/>
          <a:lstStyle/>
          <a:p>
            <a:endParaRPr lang="zh-CN" altLang="en-US"/>
          </a:p>
        </p:txBody>
      </p:sp>
      <p:grpSp>
        <p:nvGrpSpPr>
          <p:cNvPr id="5" name="Group 39"/>
          <p:cNvGrpSpPr/>
          <p:nvPr/>
        </p:nvGrpSpPr>
        <p:grpSpPr bwMode="auto">
          <a:xfrm>
            <a:off x="1583267" y="3860801"/>
            <a:ext cx="3170767" cy="1223963"/>
            <a:chOff x="748" y="2432"/>
            <a:chExt cx="1498" cy="771"/>
          </a:xfrm>
        </p:grpSpPr>
        <p:sp>
          <p:nvSpPr>
            <p:cNvPr id="10256" name="Oval 25"/>
            <p:cNvSpPr>
              <a:spLocks noChangeArrowheads="1"/>
            </p:cNvSpPr>
            <p:nvPr/>
          </p:nvSpPr>
          <p:spPr bwMode="auto">
            <a:xfrm>
              <a:off x="748" y="2613"/>
              <a:ext cx="1406" cy="590"/>
            </a:xfrm>
            <a:prstGeom prst="ellipse">
              <a:avLst/>
            </a:prstGeom>
            <a:solidFill>
              <a:srgbClr val="660066">
                <a:alpha val="20000"/>
              </a:srgbClr>
            </a:solidFill>
            <a:ln w="19050">
              <a:solidFill>
                <a:srgbClr val="660066"/>
              </a:solidFill>
              <a:round/>
            </a:ln>
          </p:spPr>
          <p:txBody>
            <a:bodyPr wrap="none" anchor="ctr"/>
            <a:lstStyle/>
            <a:p>
              <a:pPr algn="ctr"/>
              <a:r>
                <a:rPr lang="zh-CN" altLang="en-US" sz="2000" b="1" dirty="0">
                  <a:latin typeface="微软雅黑" panose="020B0503020204020204" pitchFamily="34" charset="-122"/>
                  <a:ea typeface="微软雅黑" panose="020B0503020204020204" pitchFamily="34" charset="-122"/>
                  <a:cs typeface="+mj-cs"/>
                </a:rPr>
                <a:t>机械通气延长</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57" name="AutoShape 29"/>
            <p:cNvSpPr>
              <a:spLocks noChangeArrowheads="1"/>
            </p:cNvSpPr>
            <p:nvPr/>
          </p:nvSpPr>
          <p:spPr bwMode="auto">
            <a:xfrm rot="2723145">
              <a:off x="1974" y="2477"/>
              <a:ext cx="317" cy="227"/>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grpSp>
      <p:sp>
        <p:nvSpPr>
          <p:cNvPr id="100385" name="AutoShape 33"/>
          <p:cNvSpPr>
            <a:spLocks noChangeArrowheads="1"/>
          </p:cNvSpPr>
          <p:nvPr/>
        </p:nvSpPr>
        <p:spPr bwMode="auto">
          <a:xfrm rot="-2433784">
            <a:off x="4176185" y="4941888"/>
            <a:ext cx="670983" cy="360362"/>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sp>
        <p:nvSpPr>
          <p:cNvPr id="100386" name="AutoShape 34"/>
          <p:cNvSpPr>
            <a:spLocks noChangeArrowheads="1"/>
          </p:cNvSpPr>
          <p:nvPr/>
        </p:nvSpPr>
        <p:spPr bwMode="auto">
          <a:xfrm rot="2723145">
            <a:off x="6948224" y="4880240"/>
            <a:ext cx="503237" cy="480484"/>
          </a:xfrm>
          <a:prstGeom prst="downArrow">
            <a:avLst>
              <a:gd name="adj1" fmla="val 50000"/>
              <a:gd name="adj2" fmla="val 25000"/>
            </a:avLst>
          </a:prstGeom>
          <a:solidFill>
            <a:srgbClr val="B2B2B2"/>
          </a:solidFill>
          <a:ln w="9525">
            <a:noFill/>
            <a:miter lim="800000"/>
          </a:ln>
        </p:spPr>
        <p:txBody>
          <a:bodyPr vert="eaVert" wrap="none" anchor="ctr"/>
          <a:lstStyle/>
          <a:p>
            <a:endParaRPr lang="zh-CN" altLang="en-US"/>
          </a:p>
        </p:txBody>
      </p:sp>
      <p:sp>
        <p:nvSpPr>
          <p:cNvPr id="100387" name="AutoShape 35"/>
          <p:cNvSpPr>
            <a:spLocks noChangeArrowheads="1"/>
          </p:cNvSpPr>
          <p:nvPr/>
        </p:nvSpPr>
        <p:spPr bwMode="auto">
          <a:xfrm>
            <a:off x="3600451" y="5640389"/>
            <a:ext cx="4607983" cy="503237"/>
          </a:xfrm>
          <a:prstGeom prst="roundRect">
            <a:avLst>
              <a:gd name="adj" fmla="val 16667"/>
            </a:avLst>
          </a:prstGeom>
          <a:noFill/>
          <a:ln w="19050">
            <a:noFill/>
            <a:round/>
          </a:ln>
        </p:spPr>
        <p:txBody>
          <a:bodyPr wrap="none" anchor="ctr"/>
          <a:lstStyle/>
          <a:p>
            <a:pPr algn="ctr"/>
            <a:r>
              <a:rPr lang="zh-CN" altLang="en-US" sz="3200" b="1">
                <a:latin typeface="微软雅黑" panose="020B0503020204020204" pitchFamily="34" charset="-122"/>
                <a:ea typeface="微软雅黑" panose="020B0503020204020204" pitchFamily="34" charset="-122"/>
              </a:rPr>
              <a:t>需要营养支持治疗</a:t>
            </a:r>
            <a:endParaRPr lang="zh-CN" altLang="en-US" sz="3200" b="1">
              <a:latin typeface="微软雅黑" panose="020B0503020204020204" pitchFamily="34" charset="-122"/>
              <a:ea typeface="微软雅黑" panose="020B0503020204020204" pitchFamily="34"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361"/>
                                        </p:tgtEl>
                                        <p:attrNameLst>
                                          <p:attrName>style.visibility</p:attrName>
                                        </p:attrNameLst>
                                      </p:cBhvr>
                                      <p:to>
                                        <p:strVal val="visible"/>
                                      </p:to>
                                    </p:set>
                                    <p:animEffect transition="in" filter="fade">
                                      <p:cBhvr>
                                        <p:cTn id="7" dur="1000"/>
                                        <p:tgtEl>
                                          <p:spTgt spid="100361"/>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00364"/>
                                        </p:tgtEl>
                                        <p:attrNameLst>
                                          <p:attrName>style.visibility</p:attrName>
                                        </p:attrNameLst>
                                      </p:cBhvr>
                                      <p:to>
                                        <p:strVal val="visible"/>
                                      </p:to>
                                    </p:set>
                                    <p:animEffect transition="in" filter="wipe(up)">
                                      <p:cBhvr>
                                        <p:cTn id="11" dur="500"/>
                                        <p:tgtEl>
                                          <p:spTgt spid="10036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0365"/>
                                        </p:tgtEl>
                                        <p:attrNameLst>
                                          <p:attrName>style.visibility</p:attrName>
                                        </p:attrNameLst>
                                      </p:cBhvr>
                                      <p:to>
                                        <p:strVal val="visible"/>
                                      </p:to>
                                    </p:set>
                                    <p:animEffect transition="in" filter="fade">
                                      <p:cBhvr>
                                        <p:cTn id="15" dur="2000"/>
                                        <p:tgtEl>
                                          <p:spTgt spid="100365"/>
                                        </p:tgtEl>
                                      </p:cBhvr>
                                    </p:animEffect>
                                  </p:childTnLst>
                                </p:cTn>
                              </p:par>
                            </p:childTnLst>
                          </p:cTn>
                        </p:par>
                        <p:par>
                          <p:cTn id="16" fill="hold">
                            <p:stCondLst>
                              <p:cond delay="3500"/>
                            </p:stCondLst>
                            <p:childTnLst>
                              <p:par>
                                <p:cTn id="17" presetID="55"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0.70"/>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par>
                                <p:cTn id="22" presetID="47"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00379"/>
                                        </p:tgtEl>
                                        <p:attrNameLst>
                                          <p:attrName>style.visibility</p:attrName>
                                        </p:attrNameLst>
                                      </p:cBhvr>
                                      <p:to>
                                        <p:strVal val="visible"/>
                                      </p:to>
                                    </p:set>
                                    <p:animEffect transition="in" filter="wipe(up)">
                                      <p:cBhvr>
                                        <p:cTn id="31" dur="500"/>
                                        <p:tgtEl>
                                          <p:spTgt spid="10037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00380"/>
                                        </p:tgtEl>
                                        <p:attrNameLst>
                                          <p:attrName>style.visibility</p:attrName>
                                        </p:attrNameLst>
                                      </p:cBhvr>
                                      <p:to>
                                        <p:strVal val="visible"/>
                                      </p:to>
                                    </p:set>
                                    <p:animEffect transition="in" filter="wipe(up)">
                                      <p:cBhvr>
                                        <p:cTn id="34" dur="500"/>
                                        <p:tgtEl>
                                          <p:spTgt spid="100380"/>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slide(fromTop)">
                                      <p:cBhvr>
                                        <p:cTn id="38" dur="500"/>
                                        <p:tgtEl>
                                          <p:spTgt spid="3"/>
                                        </p:tgtEl>
                                      </p:cBhvr>
                                    </p:animEffect>
                                  </p:childTnLst>
                                </p:cTn>
                              </p:par>
                              <p:par>
                                <p:cTn id="39" presetID="12" presetClass="entr" presetSubtype="1"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slide(fromTop)">
                                      <p:cBhvr>
                                        <p:cTn id="41" dur="500"/>
                                        <p:tgtEl>
                                          <p:spTgt spid="5"/>
                                        </p:tgtEl>
                                      </p:cBhvr>
                                    </p:animEffect>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100385"/>
                                        </p:tgtEl>
                                        <p:attrNameLst>
                                          <p:attrName>style.visibility</p:attrName>
                                        </p:attrNameLst>
                                      </p:cBhvr>
                                      <p:to>
                                        <p:strVal val="visible"/>
                                      </p:to>
                                    </p:set>
                                    <p:animEffect transition="in" filter="wipe(up)">
                                      <p:cBhvr>
                                        <p:cTn id="45" dur="500"/>
                                        <p:tgtEl>
                                          <p:spTgt spid="10038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00386"/>
                                        </p:tgtEl>
                                        <p:attrNameLst>
                                          <p:attrName>style.visibility</p:attrName>
                                        </p:attrNameLst>
                                      </p:cBhvr>
                                      <p:to>
                                        <p:strVal val="visible"/>
                                      </p:to>
                                    </p:set>
                                    <p:animEffect transition="in" filter="wipe(up)">
                                      <p:cBhvr>
                                        <p:cTn id="48" dur="500"/>
                                        <p:tgtEl>
                                          <p:spTgt spid="100386"/>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00387"/>
                                        </p:tgtEl>
                                        <p:attrNameLst>
                                          <p:attrName>style.visibility</p:attrName>
                                        </p:attrNameLst>
                                      </p:cBhvr>
                                      <p:to>
                                        <p:strVal val="visible"/>
                                      </p:to>
                                    </p:set>
                                    <p:animEffect transition="in" filter="fade">
                                      <p:cBhvr>
                                        <p:cTn id="52" dur="1000"/>
                                        <p:tgtEl>
                                          <p:spTgt spid="100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1" grpId="0" animBg="1"/>
      <p:bldP spid="100364" grpId="0" animBg="1"/>
      <p:bldP spid="100365" grpId="0" animBg="1"/>
      <p:bldP spid="100379" grpId="0" animBg="1"/>
      <p:bldP spid="100380" grpId="0" animBg="1"/>
      <p:bldP spid="100385" grpId="0" animBg="1"/>
      <p:bldP spid="100386" grpId="0" animBg="1"/>
      <p:bldP spid="1003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idx="4294967295"/>
          </p:nvPr>
        </p:nvSpPr>
        <p:spPr>
          <a:xfrm>
            <a:off x="1007533" y="260350"/>
            <a:ext cx="6633344" cy="1143000"/>
          </a:xfrm>
        </p:spPr>
        <p:txBody>
          <a:bodyPr lIns="91440" tIns="45720" rIns="91440" bIns="45720">
            <a:normAutofit/>
          </a:bodyPr>
          <a:lstStyle/>
          <a:p>
            <a:pPr eaLnBrk="1" hangingPunct="1">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危重病人营养需求和摄入的矛盾</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1267" name="Rectangle 3"/>
          <p:cNvSpPr>
            <a:spLocks noGrp="1" noChangeArrowheads="1"/>
          </p:cNvSpPr>
          <p:nvPr>
            <p:ph type="body" idx="4294967295"/>
          </p:nvPr>
        </p:nvSpPr>
        <p:spPr>
          <a:xfrm>
            <a:off x="1828800" y="1981200"/>
            <a:ext cx="10363200" cy="4114800"/>
          </a:xfrm>
        </p:spPr>
        <p:txBody>
          <a:bodyPr/>
          <a:lstStyle/>
          <a:p>
            <a:pPr eaLnBrk="1" hangingPunct="1">
              <a:lnSpc>
                <a:spcPct val="120000"/>
              </a:lnSpc>
              <a:buClr>
                <a:schemeClr val="hlink"/>
              </a:buClr>
            </a:pPr>
            <a:endParaRPr lang="en-US" altLang="zh-CN" smtClean="0">
              <a:ea typeface="黑体" panose="02010609060101010101" pitchFamily="49" charset="-122"/>
            </a:endParaRPr>
          </a:p>
          <a:p>
            <a:pPr eaLnBrk="1" hangingPunct="1">
              <a:lnSpc>
                <a:spcPct val="120000"/>
              </a:lnSpc>
              <a:buClr>
                <a:schemeClr val="hlink"/>
              </a:buClr>
            </a:pPr>
            <a:endParaRPr lang="en-US" altLang="zh-CN" smtClean="0">
              <a:ea typeface="黑体" panose="02010609060101010101" pitchFamily="49" charset="-122"/>
            </a:endParaRPr>
          </a:p>
          <a:p>
            <a:pPr eaLnBrk="1" hangingPunct="1">
              <a:lnSpc>
                <a:spcPct val="120000"/>
              </a:lnSpc>
              <a:buClr>
                <a:schemeClr val="hlink"/>
              </a:buClr>
            </a:pPr>
            <a:endParaRPr lang="en-US" altLang="zh-CN" smtClean="0">
              <a:ea typeface="黑体" panose="02010609060101010101" pitchFamily="49" charset="-122"/>
            </a:endParaRPr>
          </a:p>
          <a:p>
            <a:pPr eaLnBrk="1" hangingPunct="1">
              <a:lnSpc>
                <a:spcPct val="120000"/>
              </a:lnSpc>
              <a:buClr>
                <a:schemeClr val="hlink"/>
              </a:buClr>
            </a:pPr>
            <a:endParaRPr lang="en-US" altLang="zh-CN" smtClean="0">
              <a:ea typeface="黑体" panose="02010609060101010101" pitchFamily="49" charset="-122"/>
            </a:endParaRPr>
          </a:p>
        </p:txBody>
      </p:sp>
      <p:grpSp>
        <p:nvGrpSpPr>
          <p:cNvPr id="2" name="Group 4"/>
          <p:cNvGrpSpPr/>
          <p:nvPr/>
        </p:nvGrpSpPr>
        <p:grpSpPr bwMode="auto">
          <a:xfrm>
            <a:off x="719667" y="1700213"/>
            <a:ext cx="9603317" cy="3771900"/>
            <a:chOff x="384" y="1117"/>
            <a:chExt cx="4719" cy="2752"/>
          </a:xfrm>
        </p:grpSpPr>
        <p:sp>
          <p:nvSpPr>
            <p:cNvPr id="11271" name="Rectangle 5"/>
            <p:cNvSpPr>
              <a:spLocks noChangeArrowheads="1"/>
            </p:cNvSpPr>
            <p:nvPr/>
          </p:nvSpPr>
          <p:spPr bwMode="auto">
            <a:xfrm>
              <a:off x="432" y="2986"/>
              <a:ext cx="1651" cy="556"/>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5400000" scaled="1"/>
            </a:gradFill>
            <a:ln w="9525">
              <a:noFill/>
              <a:miter lim="800000"/>
            </a:ln>
          </p:spPr>
          <p:txBody>
            <a:bodyPr>
              <a:spAutoFit/>
            </a:bodyPr>
            <a:lstStyle/>
            <a:p>
              <a:pPr algn="ctr"/>
              <a:r>
                <a:rPr lang="zh-CN" altLang="en-US" sz="2200" b="1">
                  <a:solidFill>
                    <a:srgbClr val="FF0000"/>
                  </a:solidFill>
                  <a:latin typeface="楷体_GB2312" pitchFamily="49" charset="-122"/>
                </a:rPr>
                <a:t>机体对能量和</a:t>
              </a:r>
              <a:endParaRPr lang="zh-CN" altLang="en-US" sz="2200" b="1">
                <a:solidFill>
                  <a:srgbClr val="FF0000"/>
                </a:solidFill>
                <a:latin typeface="楷体_GB2312" pitchFamily="49" charset="-122"/>
              </a:endParaRPr>
            </a:p>
            <a:p>
              <a:pPr algn="ctr"/>
              <a:r>
                <a:rPr lang="zh-CN" altLang="en-US" sz="2200" b="1">
                  <a:solidFill>
                    <a:srgbClr val="FF0000"/>
                  </a:solidFill>
                  <a:latin typeface="楷体_GB2312" pitchFamily="49" charset="-122"/>
                </a:rPr>
                <a:t>蛋白质的需要增加</a:t>
              </a:r>
              <a:endParaRPr lang="zh-CN" altLang="en-US" sz="2200" b="1">
                <a:solidFill>
                  <a:srgbClr val="FF0000"/>
                </a:solidFill>
                <a:latin typeface="楷体_GB2312" pitchFamily="49" charset="-122"/>
              </a:endParaRPr>
            </a:p>
          </p:txBody>
        </p:sp>
        <p:sp>
          <p:nvSpPr>
            <p:cNvPr id="11272" name="Rectangle 6"/>
            <p:cNvSpPr>
              <a:spLocks noChangeArrowheads="1"/>
            </p:cNvSpPr>
            <p:nvPr/>
          </p:nvSpPr>
          <p:spPr bwMode="auto">
            <a:xfrm>
              <a:off x="3470" y="2523"/>
              <a:ext cx="1627" cy="556"/>
            </a:xfrm>
            <a:prstGeom prst="rect">
              <a:avLst/>
            </a:prstGeom>
            <a:solidFill>
              <a:srgbClr val="99CCFF"/>
            </a:solidFill>
            <a:ln w="9525">
              <a:noFill/>
              <a:miter lim="800000"/>
            </a:ln>
          </p:spPr>
          <p:txBody>
            <a:bodyPr>
              <a:spAutoFit/>
            </a:bodyPr>
            <a:lstStyle/>
            <a:p>
              <a:pPr algn="ctr"/>
              <a:r>
                <a:rPr lang="zh-CN" altLang="en-US" sz="2200" b="1">
                  <a:solidFill>
                    <a:srgbClr val="FF0000"/>
                  </a:solidFill>
                  <a:latin typeface="楷体_GB2312" pitchFamily="49" charset="-122"/>
                </a:rPr>
                <a:t>摄入能量和</a:t>
              </a:r>
              <a:endParaRPr lang="zh-CN" altLang="en-US" sz="2200" b="1">
                <a:solidFill>
                  <a:srgbClr val="FF0000"/>
                </a:solidFill>
                <a:latin typeface="楷体_GB2312" pitchFamily="49" charset="-122"/>
              </a:endParaRPr>
            </a:p>
            <a:p>
              <a:pPr algn="ctr"/>
              <a:r>
                <a:rPr lang="zh-CN" altLang="en-US" sz="2200" b="1">
                  <a:solidFill>
                    <a:srgbClr val="FF0000"/>
                  </a:solidFill>
                  <a:latin typeface="楷体_GB2312" pitchFamily="49" charset="-122"/>
                </a:rPr>
                <a:t>营养物质不足</a:t>
              </a:r>
              <a:endParaRPr lang="zh-CN" altLang="en-US" sz="2200" b="1">
                <a:solidFill>
                  <a:srgbClr val="FF0000"/>
                </a:solidFill>
                <a:latin typeface="楷体_GB2312" pitchFamily="49" charset="-122"/>
              </a:endParaRPr>
            </a:p>
          </p:txBody>
        </p:sp>
        <p:sp>
          <p:nvSpPr>
            <p:cNvPr id="11273" name="Rectangle 7"/>
            <p:cNvSpPr>
              <a:spLocks noChangeArrowheads="1"/>
            </p:cNvSpPr>
            <p:nvPr/>
          </p:nvSpPr>
          <p:spPr bwMode="auto">
            <a:xfrm>
              <a:off x="431" y="1117"/>
              <a:ext cx="1632" cy="472"/>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5400000" scaled="1"/>
            </a:gradFill>
            <a:ln w="9525">
              <a:noFill/>
              <a:miter lim="800000"/>
            </a:ln>
          </p:spPr>
          <p:txBody>
            <a:bodyPr>
              <a:spAutoFit/>
            </a:bodyPr>
            <a:lstStyle/>
            <a:p>
              <a:pPr algn="ctr"/>
              <a:r>
                <a:rPr lang="zh-CN" altLang="en-US" sz="1800" b="1">
                  <a:solidFill>
                    <a:srgbClr val="3333FF"/>
                  </a:solidFill>
                  <a:latin typeface="楷体_GB2312" pitchFamily="49" charset="-122"/>
                </a:rPr>
                <a:t>各种原因引起的</a:t>
              </a:r>
              <a:endParaRPr lang="zh-CN" altLang="en-US" sz="1800" b="1">
                <a:solidFill>
                  <a:srgbClr val="3333FF"/>
                </a:solidFill>
                <a:latin typeface="楷体_GB2312" pitchFamily="49" charset="-122"/>
              </a:endParaRPr>
            </a:p>
            <a:p>
              <a:pPr algn="ctr"/>
              <a:r>
                <a:rPr lang="zh-CN" altLang="en-US" sz="1800" b="1">
                  <a:solidFill>
                    <a:srgbClr val="3333FF"/>
                  </a:solidFill>
                  <a:latin typeface="楷体_GB2312" pitchFamily="49" charset="-122"/>
                </a:rPr>
                <a:t>应激反应</a:t>
              </a:r>
              <a:endParaRPr lang="zh-CN" altLang="en-US" sz="1800" b="1">
                <a:solidFill>
                  <a:srgbClr val="3333FF"/>
                </a:solidFill>
                <a:latin typeface="楷体_GB2312" pitchFamily="49" charset="-122"/>
              </a:endParaRPr>
            </a:p>
          </p:txBody>
        </p:sp>
        <p:sp>
          <p:nvSpPr>
            <p:cNvPr id="11274" name="Rectangle 8"/>
            <p:cNvSpPr>
              <a:spLocks noChangeArrowheads="1"/>
            </p:cNvSpPr>
            <p:nvPr/>
          </p:nvSpPr>
          <p:spPr bwMode="auto">
            <a:xfrm>
              <a:off x="384" y="1967"/>
              <a:ext cx="1680" cy="472"/>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5400000" scaled="1"/>
            </a:gradFill>
            <a:ln w="9525">
              <a:noFill/>
              <a:miter lim="800000"/>
            </a:ln>
          </p:spPr>
          <p:txBody>
            <a:bodyPr anchor="ctr" anchorCtr="1">
              <a:spAutoFit/>
            </a:bodyPr>
            <a:lstStyle/>
            <a:p>
              <a:pPr algn="ctr"/>
              <a:r>
                <a:rPr lang="zh-CN" altLang="en-US" sz="1800" b="1">
                  <a:solidFill>
                    <a:srgbClr val="3333FF"/>
                  </a:solidFill>
                  <a:latin typeface="楷体_GB2312" pitchFamily="49" charset="-122"/>
                </a:rPr>
                <a:t>高分解代谢状态消耗大量能量和自身蛋白质</a:t>
              </a:r>
              <a:endParaRPr lang="zh-CN" altLang="en-US" sz="1800" b="1">
                <a:solidFill>
                  <a:srgbClr val="3333FF"/>
                </a:solidFill>
                <a:latin typeface="楷体_GB2312" pitchFamily="49" charset="-122"/>
              </a:endParaRPr>
            </a:p>
          </p:txBody>
        </p:sp>
        <p:sp>
          <p:nvSpPr>
            <p:cNvPr id="11275" name="AutoShape 9"/>
            <p:cNvSpPr>
              <a:spLocks noChangeArrowheads="1"/>
            </p:cNvSpPr>
            <p:nvPr/>
          </p:nvSpPr>
          <p:spPr bwMode="auto">
            <a:xfrm>
              <a:off x="1111" y="1570"/>
              <a:ext cx="140" cy="302"/>
            </a:xfrm>
            <a:prstGeom prst="downArrow">
              <a:avLst>
                <a:gd name="adj1" fmla="val 50000"/>
                <a:gd name="adj2" fmla="val 53929"/>
              </a:avLst>
            </a:prstGeom>
            <a:solidFill>
              <a:srgbClr val="E7A011"/>
            </a:solidFill>
            <a:ln w="76200" algn="ctr">
              <a:solidFill>
                <a:srgbClr val="F77B0B"/>
              </a:solidFill>
              <a:miter lim="800000"/>
            </a:ln>
          </p:spPr>
          <p:txBody>
            <a:bodyPr vert="eaVert" wrap="none" anchor="ctr"/>
            <a:lstStyle/>
            <a:p>
              <a:endParaRPr kumimoji="0" lang="zh-CN" altLang="zh-CN" sz="1800">
                <a:latin typeface="Arial" panose="020B0604020202020204" pitchFamily="34" charset="0"/>
                <a:ea typeface="宋体" panose="02010600030101010101" pitchFamily="2" charset="-122"/>
              </a:endParaRPr>
            </a:p>
          </p:txBody>
        </p:sp>
        <p:sp>
          <p:nvSpPr>
            <p:cNvPr id="11276" name="AutoShape 10"/>
            <p:cNvSpPr>
              <a:spLocks noChangeArrowheads="1"/>
            </p:cNvSpPr>
            <p:nvPr/>
          </p:nvSpPr>
          <p:spPr bwMode="auto">
            <a:xfrm>
              <a:off x="1111" y="2568"/>
              <a:ext cx="181" cy="379"/>
            </a:xfrm>
            <a:prstGeom prst="downArrow">
              <a:avLst>
                <a:gd name="adj1" fmla="val 50000"/>
                <a:gd name="adj2" fmla="val 52348"/>
              </a:avLst>
            </a:prstGeom>
            <a:solidFill>
              <a:srgbClr val="E7A011"/>
            </a:solidFill>
            <a:ln w="76200">
              <a:solidFill>
                <a:srgbClr val="F77B0B"/>
              </a:solidFill>
              <a:miter lim="800000"/>
            </a:ln>
          </p:spPr>
          <p:txBody>
            <a:bodyPr vert="eaVert" wrap="none" anchor="ctr"/>
            <a:lstStyle/>
            <a:p>
              <a:endParaRPr kumimoji="0" lang="zh-CN" altLang="zh-CN" sz="1800">
                <a:latin typeface="Arial" panose="020B0604020202020204" pitchFamily="34" charset="0"/>
                <a:ea typeface="宋体" panose="02010600030101010101" pitchFamily="2" charset="-122"/>
              </a:endParaRPr>
            </a:p>
          </p:txBody>
        </p:sp>
        <p:sp>
          <p:nvSpPr>
            <p:cNvPr id="11277" name="Line 11"/>
            <p:cNvSpPr>
              <a:spLocks noChangeShapeType="1"/>
            </p:cNvSpPr>
            <p:nvPr/>
          </p:nvSpPr>
          <p:spPr bwMode="auto">
            <a:xfrm flipV="1">
              <a:off x="573" y="3166"/>
              <a:ext cx="4368" cy="624"/>
            </a:xfrm>
            <a:prstGeom prst="line">
              <a:avLst/>
            </a:prstGeom>
            <a:noFill/>
            <a:ln w="76200">
              <a:solidFill>
                <a:schemeClr val="tx1"/>
              </a:solidFill>
              <a:round/>
            </a:ln>
          </p:spPr>
          <p:txBody>
            <a:bodyPr/>
            <a:lstStyle/>
            <a:p>
              <a:endParaRPr lang="zh-CN" altLang="en-US"/>
            </a:p>
          </p:txBody>
        </p:sp>
        <p:sp>
          <p:nvSpPr>
            <p:cNvPr id="11278" name="AutoShape 12"/>
            <p:cNvSpPr>
              <a:spLocks noChangeArrowheads="1"/>
            </p:cNvSpPr>
            <p:nvPr/>
          </p:nvSpPr>
          <p:spPr bwMode="auto">
            <a:xfrm>
              <a:off x="2507" y="3533"/>
              <a:ext cx="480" cy="336"/>
            </a:xfrm>
            <a:prstGeom prst="triangle">
              <a:avLst>
                <a:gd name="adj" fmla="val 50000"/>
              </a:avLst>
            </a:prstGeom>
            <a:solidFill>
              <a:schemeClr val="accent1"/>
            </a:solidFill>
            <a:ln w="9525">
              <a:solidFill>
                <a:schemeClr val="tx1"/>
              </a:solidFill>
              <a:miter lim="800000"/>
            </a:ln>
          </p:spPr>
          <p:txBody>
            <a:bodyPr wrap="none" anchor="ctr"/>
            <a:lstStyle/>
            <a:p>
              <a:endParaRPr kumimoji="0" lang="zh-CN" altLang="zh-CN" sz="1800">
                <a:latin typeface="Arial" panose="020B0604020202020204" pitchFamily="34" charset="0"/>
                <a:ea typeface="宋体" panose="02010600030101010101" pitchFamily="2" charset="-122"/>
              </a:endParaRPr>
            </a:p>
          </p:txBody>
        </p:sp>
        <p:sp>
          <p:nvSpPr>
            <p:cNvPr id="11279" name="Rectangle 13"/>
            <p:cNvSpPr>
              <a:spLocks noChangeArrowheads="1"/>
            </p:cNvSpPr>
            <p:nvPr/>
          </p:nvSpPr>
          <p:spPr bwMode="auto">
            <a:xfrm>
              <a:off x="3470" y="1763"/>
              <a:ext cx="1633" cy="468"/>
            </a:xfrm>
            <a:prstGeom prst="rect">
              <a:avLst/>
            </a:prstGeom>
            <a:solidFill>
              <a:srgbClr val="99CCFF"/>
            </a:solidFill>
            <a:ln w="9525">
              <a:noFill/>
              <a:miter lim="800000"/>
            </a:ln>
          </p:spPr>
          <p:txBody>
            <a:bodyPr>
              <a:spAutoFit/>
            </a:bodyPr>
            <a:lstStyle/>
            <a:p>
              <a:pPr algn="ctr"/>
              <a:r>
                <a:rPr lang="zh-CN" altLang="en-US" sz="1800" b="1">
                  <a:solidFill>
                    <a:srgbClr val="3333FF"/>
                  </a:solidFill>
                  <a:latin typeface="楷体_GB2312" pitchFamily="49" charset="-122"/>
                </a:rPr>
                <a:t>消化道结构功能受损</a:t>
              </a:r>
              <a:endParaRPr lang="zh-CN" altLang="en-US" sz="1800" b="1">
                <a:solidFill>
                  <a:srgbClr val="3333FF"/>
                </a:solidFill>
                <a:latin typeface="楷体_GB2312" pitchFamily="49" charset="-122"/>
              </a:endParaRPr>
            </a:p>
            <a:p>
              <a:pPr algn="ctr"/>
              <a:r>
                <a:rPr lang="zh-CN" altLang="en-US" sz="1800" b="1">
                  <a:solidFill>
                    <a:srgbClr val="3333FF"/>
                  </a:solidFill>
                  <a:latin typeface="楷体_GB2312" pitchFamily="49" charset="-122"/>
                </a:rPr>
                <a:t>摄食困难</a:t>
              </a:r>
              <a:endParaRPr lang="zh-CN" altLang="en-US" sz="1800" b="1">
                <a:solidFill>
                  <a:srgbClr val="3333FF"/>
                </a:solidFill>
                <a:latin typeface="楷体_GB2312" pitchFamily="49" charset="-122"/>
              </a:endParaRPr>
            </a:p>
          </p:txBody>
        </p:sp>
        <p:sp>
          <p:nvSpPr>
            <p:cNvPr id="11280" name="AutoShape 14"/>
            <p:cNvSpPr>
              <a:spLocks noChangeArrowheads="1"/>
            </p:cNvSpPr>
            <p:nvPr/>
          </p:nvSpPr>
          <p:spPr bwMode="auto">
            <a:xfrm>
              <a:off x="4195" y="2251"/>
              <a:ext cx="182" cy="256"/>
            </a:xfrm>
            <a:prstGeom prst="downArrow">
              <a:avLst>
                <a:gd name="adj1" fmla="val 50000"/>
                <a:gd name="adj2" fmla="val 35165"/>
              </a:avLst>
            </a:prstGeom>
            <a:solidFill>
              <a:srgbClr val="E7A011"/>
            </a:solidFill>
            <a:ln w="76200" algn="ctr">
              <a:solidFill>
                <a:srgbClr val="4517A1"/>
              </a:solidFill>
              <a:miter lim="800000"/>
            </a:ln>
          </p:spPr>
          <p:txBody>
            <a:bodyPr vert="eaVert" wrap="none" anchor="ctr"/>
            <a:lstStyle/>
            <a:p>
              <a:endParaRPr kumimoji="0" lang="zh-CN" altLang="zh-CN" sz="1800">
                <a:latin typeface="Arial" panose="020B0604020202020204" pitchFamily="34" charset="0"/>
                <a:ea typeface="宋体" panose="02010600030101010101" pitchFamily="2" charset="-122"/>
              </a:endParaRPr>
            </a:p>
          </p:txBody>
        </p:sp>
      </p:grpSp>
      <p:sp>
        <p:nvSpPr>
          <p:cNvPr id="1171471" name="Text Box 15"/>
          <p:cNvSpPr txBox="1">
            <a:spLocks noChangeArrowheads="1"/>
          </p:cNvSpPr>
          <p:nvPr/>
        </p:nvSpPr>
        <p:spPr bwMode="auto">
          <a:xfrm>
            <a:off x="3407833" y="5799550"/>
            <a:ext cx="8544984" cy="521970"/>
          </a:xfrm>
          <a:prstGeom prst="rect">
            <a:avLst/>
          </a:prstGeom>
          <a:noFill/>
          <a:ln w="9525">
            <a:noFill/>
            <a:miter lim="800000"/>
          </a:ln>
        </p:spPr>
        <p:txBody>
          <a:bodyPr wrap="square">
            <a:spAutoFit/>
          </a:bodyPr>
          <a:lstStyle/>
          <a:p>
            <a:pPr>
              <a:spcBef>
                <a:spcPct val="50000"/>
              </a:spcBef>
            </a:pPr>
            <a:r>
              <a:rPr lang="zh-CN" altLang="en-US" sz="28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营养不良</a:t>
            </a:r>
            <a:r>
              <a:rPr lang="en-US" altLang="zh-CN" sz="28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a:t>
            </a:r>
            <a:r>
              <a:rPr lang="zh-CN" altLang="en-US" sz="2800" b="1" dirty="0" smtClean="0">
                <a:solidFill>
                  <a:srgbClr val="FF0000"/>
                </a:solidFill>
                <a:latin typeface="微软雅黑" panose="020B0503020204020204" pitchFamily="34" charset="-122"/>
                <a:ea typeface="微软雅黑" panose="020B0503020204020204" pitchFamily="34" charset="-122"/>
                <a:cs typeface="+mj-cs"/>
              </a:rPr>
              <a:t>并发症、死亡率</a:t>
            </a:r>
            <a:endParaRPr lang="zh-CN" altLang="en-US" sz="2800" b="1" dirty="0" smtClean="0">
              <a:solidFill>
                <a:srgbClr val="FF0000"/>
              </a:solidFill>
              <a:latin typeface="微软雅黑" panose="020B0503020204020204" pitchFamily="34" charset="-122"/>
              <a:ea typeface="微软雅黑" panose="020B0503020204020204" pitchFamily="34" charset="-122"/>
              <a:cs typeface="+mj-cs"/>
            </a:endParaRPr>
          </a:p>
        </p:txBody>
      </p:sp>
      <p:sp>
        <p:nvSpPr>
          <p:cNvPr id="1171472" name="Line 16"/>
          <p:cNvSpPr>
            <a:spLocks noChangeShapeType="1"/>
          </p:cNvSpPr>
          <p:nvPr/>
        </p:nvSpPr>
        <p:spPr bwMode="auto">
          <a:xfrm flipV="1">
            <a:off x="8509088" y="5595438"/>
            <a:ext cx="0" cy="863600"/>
          </a:xfrm>
          <a:prstGeom prst="line">
            <a:avLst/>
          </a:prstGeom>
          <a:noFill/>
          <a:ln w="57150">
            <a:solidFill>
              <a:srgbClr val="FF0000"/>
            </a:solidFill>
            <a:round/>
            <a:tailEnd type="triangle" w="med" len="med"/>
          </a:ln>
        </p:spPr>
        <p:txBody>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71471">
                                            <p:txEl>
                                              <p:pRg st="0" end="0"/>
                                            </p:txEl>
                                          </p:spTgt>
                                        </p:tgtEl>
                                        <p:attrNameLst>
                                          <p:attrName>style.visibility</p:attrName>
                                        </p:attrNameLst>
                                      </p:cBhvr>
                                      <p:to>
                                        <p:strVal val="visible"/>
                                      </p:to>
                                    </p:set>
                                    <p:animEffect transition="in" filter="wipe(down)">
                                      <p:cBhvr>
                                        <p:cTn id="7" dur="500"/>
                                        <p:tgtEl>
                                          <p:spTgt spid="11714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71472"/>
                                        </p:tgtEl>
                                        <p:attrNameLst>
                                          <p:attrName>style.visibility</p:attrName>
                                        </p:attrNameLst>
                                      </p:cBhvr>
                                      <p:to>
                                        <p:strVal val="visible"/>
                                      </p:to>
                                    </p:set>
                                    <p:anim calcmode="lin" valueType="num">
                                      <p:cBhvr additive="base">
                                        <p:cTn id="12" dur="500" fill="hold"/>
                                        <p:tgtEl>
                                          <p:spTgt spid="1171472"/>
                                        </p:tgtEl>
                                        <p:attrNameLst>
                                          <p:attrName>ppt_x</p:attrName>
                                        </p:attrNameLst>
                                      </p:cBhvr>
                                      <p:tavLst>
                                        <p:tav tm="0">
                                          <p:val>
                                            <p:strVal val="#ppt_x"/>
                                          </p:val>
                                        </p:tav>
                                        <p:tav tm="100000">
                                          <p:val>
                                            <p:strVal val="#ppt_x"/>
                                          </p:val>
                                        </p:tav>
                                      </p:tavLst>
                                    </p:anim>
                                    <p:anim calcmode="lin" valueType="num">
                                      <p:cBhvr additive="base">
                                        <p:cTn id="13" dur="500" fill="hold"/>
                                        <p:tgtEl>
                                          <p:spTgt spid="11714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1471" grpId="0" build="allAtOnce"/>
      <p:bldP spid="117147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3"/>
          <p:cNvSpPr>
            <a:spLocks noGrp="1"/>
          </p:cNvSpPr>
          <p:nvPr>
            <p:ph type="title"/>
          </p:nvPr>
        </p:nvSpPr>
        <p:spPr>
          <a:xfrm>
            <a:off x="914400" y="609600"/>
            <a:ext cx="6726477" cy="947738"/>
          </a:xfrm>
        </p:spPr>
        <p:txBody>
          <a:bodyPr>
            <a:normAutofit/>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重症患者营养支持治疗的意义</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2291" name="AutoShape 7"/>
          <p:cNvSpPr>
            <a:spLocks noChangeArrowheads="1"/>
          </p:cNvSpPr>
          <p:nvPr/>
        </p:nvSpPr>
        <p:spPr bwMode="auto">
          <a:xfrm>
            <a:off x="2927351" y="2170113"/>
            <a:ext cx="5761567" cy="2735262"/>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660066"/>
          </a:solidFill>
          <a:ln w="9525">
            <a:noFill/>
            <a:miter lim="800000"/>
          </a:ln>
        </p:spPr>
        <p:txBody>
          <a:bodyPr wrap="none"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j-cs"/>
              </a:rPr>
              <a:t>营养支持</a:t>
            </a:r>
            <a:endParaRPr lang="zh-CN" altLang="en-US" sz="2000" b="1" dirty="0">
              <a:solidFill>
                <a:schemeClr val="bg1"/>
              </a:solidFill>
              <a:latin typeface="微软雅黑" panose="020B0503020204020204" pitchFamily="34" charset="-122"/>
              <a:ea typeface="微软雅黑" panose="020B0503020204020204" pitchFamily="34" charset="-122"/>
              <a:cs typeface="+mj-cs"/>
            </a:endParaRPr>
          </a:p>
          <a:p>
            <a:pPr algn="ctr"/>
            <a:r>
              <a:rPr lang="zh-CN" altLang="en-US" sz="2000" b="1" dirty="0">
                <a:solidFill>
                  <a:schemeClr val="bg1"/>
                </a:solidFill>
                <a:latin typeface="微软雅黑" panose="020B0503020204020204" pitchFamily="34" charset="-122"/>
                <a:ea typeface="微软雅黑" panose="020B0503020204020204" pitchFamily="34" charset="-122"/>
                <a:cs typeface="+mj-cs"/>
              </a:rPr>
              <a:t>治疗的意义</a:t>
            </a:r>
            <a:endParaRPr lang="zh-CN" altLang="en-US" sz="2000" b="1" dirty="0">
              <a:solidFill>
                <a:schemeClr val="bg1"/>
              </a:solidFill>
              <a:latin typeface="微软雅黑" panose="020B0503020204020204" pitchFamily="34" charset="-122"/>
              <a:ea typeface="微软雅黑" panose="020B0503020204020204" pitchFamily="34" charset="-122"/>
              <a:cs typeface="+mj-cs"/>
            </a:endParaRPr>
          </a:p>
        </p:txBody>
      </p:sp>
      <p:grpSp>
        <p:nvGrpSpPr>
          <p:cNvPr id="2" name="Group 24"/>
          <p:cNvGrpSpPr/>
          <p:nvPr/>
        </p:nvGrpSpPr>
        <p:grpSpPr bwMode="auto">
          <a:xfrm>
            <a:off x="239185" y="1700214"/>
            <a:ext cx="11137900" cy="2052637"/>
            <a:chOff x="113" y="1071"/>
            <a:chExt cx="5262" cy="1293"/>
          </a:xfrm>
        </p:grpSpPr>
        <p:sp>
          <p:nvSpPr>
            <p:cNvPr id="12302" name="Text Box 9"/>
            <p:cNvSpPr txBox="1">
              <a:spLocks noChangeArrowheads="1"/>
            </p:cNvSpPr>
            <p:nvPr/>
          </p:nvSpPr>
          <p:spPr bwMode="auto">
            <a:xfrm>
              <a:off x="2109" y="1071"/>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促进伤口愈合</a:t>
              </a:r>
              <a:endParaRPr lang="zh-CN" altLang="en-US" sz="2000" b="1" dirty="0">
                <a:latin typeface="微软雅黑" panose="020B0503020204020204" pitchFamily="34" charset="-122"/>
                <a:ea typeface="微软雅黑" panose="020B0503020204020204" pitchFamily="34" charset="-122"/>
                <a:cs typeface="+mj-cs"/>
              </a:endParaRPr>
            </a:p>
          </p:txBody>
        </p:sp>
        <p:sp>
          <p:nvSpPr>
            <p:cNvPr id="12303" name="Text Box 10"/>
            <p:cNvSpPr txBox="1">
              <a:spLocks noChangeArrowheads="1"/>
            </p:cNvSpPr>
            <p:nvPr/>
          </p:nvSpPr>
          <p:spPr bwMode="auto">
            <a:xfrm>
              <a:off x="4105" y="1922"/>
              <a:ext cx="1270" cy="442"/>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减少损伤的</a:t>
              </a:r>
              <a:endParaRPr lang="zh-CN" altLang="en-US" sz="2000" b="1" dirty="0">
                <a:latin typeface="微软雅黑" panose="020B0503020204020204" pitchFamily="34" charset="-122"/>
                <a:ea typeface="微软雅黑" panose="020B0503020204020204" pitchFamily="34" charset="-122"/>
                <a:cs typeface="+mj-cs"/>
              </a:endParaRPr>
            </a:p>
            <a:p>
              <a:pPr algn="ctr"/>
              <a:r>
                <a:rPr lang="zh-CN" altLang="en-US" sz="2000" b="1" dirty="0">
                  <a:latin typeface="微软雅黑" panose="020B0503020204020204" pitchFamily="34" charset="-122"/>
                  <a:ea typeface="微软雅黑" panose="020B0503020204020204" pitchFamily="34" charset="-122"/>
                  <a:cs typeface="+mj-cs"/>
                </a:rPr>
                <a:t>分解代谢反应</a:t>
              </a:r>
              <a:endParaRPr lang="zh-CN" altLang="en-US" sz="2000" b="1" dirty="0">
                <a:latin typeface="微软雅黑" panose="020B0503020204020204" pitchFamily="34" charset="-122"/>
                <a:ea typeface="微软雅黑" panose="020B0503020204020204" pitchFamily="34" charset="-122"/>
                <a:cs typeface="+mj-cs"/>
              </a:endParaRPr>
            </a:p>
          </p:txBody>
        </p:sp>
        <p:sp>
          <p:nvSpPr>
            <p:cNvPr id="12304" name="Text Box 11"/>
            <p:cNvSpPr txBox="1">
              <a:spLocks noChangeArrowheads="1"/>
            </p:cNvSpPr>
            <p:nvPr/>
          </p:nvSpPr>
          <p:spPr bwMode="auto">
            <a:xfrm>
              <a:off x="113" y="2092"/>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改善消化道结构</a:t>
              </a:r>
              <a:endParaRPr lang="zh-CN" altLang="en-US" sz="2000" b="1" dirty="0">
                <a:latin typeface="微软雅黑" panose="020B0503020204020204" pitchFamily="34" charset="-122"/>
                <a:ea typeface="微软雅黑" panose="020B0503020204020204" pitchFamily="34" charset="-122"/>
                <a:cs typeface="+mj-cs"/>
              </a:endParaRPr>
            </a:p>
          </p:txBody>
        </p:sp>
      </p:grpSp>
      <p:grpSp>
        <p:nvGrpSpPr>
          <p:cNvPr id="3" name="Group 20"/>
          <p:cNvGrpSpPr/>
          <p:nvPr/>
        </p:nvGrpSpPr>
        <p:grpSpPr bwMode="auto">
          <a:xfrm>
            <a:off x="1488018" y="4976814"/>
            <a:ext cx="8640233" cy="1189037"/>
            <a:chOff x="703" y="2886"/>
            <a:chExt cx="4082" cy="749"/>
          </a:xfrm>
        </p:grpSpPr>
        <p:sp>
          <p:nvSpPr>
            <p:cNvPr id="12295" name="Text Box 12"/>
            <p:cNvSpPr txBox="1">
              <a:spLocks noChangeArrowheads="1"/>
            </p:cNvSpPr>
            <p:nvPr/>
          </p:nvSpPr>
          <p:spPr bwMode="auto">
            <a:xfrm>
              <a:off x="2064" y="2886"/>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改善临床结果</a:t>
              </a:r>
              <a:endParaRPr lang="zh-CN" altLang="en-US" sz="2000" b="1" dirty="0">
                <a:latin typeface="微软雅黑" panose="020B0503020204020204" pitchFamily="34" charset="-122"/>
                <a:ea typeface="微软雅黑" panose="020B0503020204020204" pitchFamily="34" charset="-122"/>
                <a:cs typeface="+mj-cs"/>
              </a:endParaRPr>
            </a:p>
          </p:txBody>
        </p:sp>
        <p:sp>
          <p:nvSpPr>
            <p:cNvPr id="12296" name="Line 13"/>
            <p:cNvSpPr>
              <a:spLocks noChangeShapeType="1"/>
            </p:cNvSpPr>
            <p:nvPr/>
          </p:nvSpPr>
          <p:spPr bwMode="auto">
            <a:xfrm flipH="1">
              <a:off x="1701" y="3152"/>
              <a:ext cx="518" cy="232"/>
            </a:xfrm>
            <a:prstGeom prst="line">
              <a:avLst/>
            </a:prstGeom>
            <a:noFill/>
            <a:ln w="57150">
              <a:solidFill>
                <a:schemeClr val="tx1"/>
              </a:solidFill>
              <a:round/>
              <a:tailEnd type="triangle" w="med" len="med"/>
            </a:ln>
          </p:spPr>
          <p:txBody>
            <a:bodyPr/>
            <a:lstStyle/>
            <a:p>
              <a:endParaRPr lang="zh-CN" altLang="en-US"/>
            </a:p>
          </p:txBody>
        </p:sp>
        <p:sp>
          <p:nvSpPr>
            <p:cNvPr id="12297" name="Line 15"/>
            <p:cNvSpPr>
              <a:spLocks noChangeShapeType="1"/>
            </p:cNvSpPr>
            <p:nvPr/>
          </p:nvSpPr>
          <p:spPr bwMode="auto">
            <a:xfrm>
              <a:off x="2699" y="3204"/>
              <a:ext cx="0" cy="181"/>
            </a:xfrm>
            <a:prstGeom prst="line">
              <a:avLst/>
            </a:prstGeom>
            <a:noFill/>
            <a:ln w="57150">
              <a:solidFill>
                <a:schemeClr val="tx1"/>
              </a:solidFill>
              <a:round/>
              <a:tailEnd type="triangle" w="med" len="med"/>
            </a:ln>
          </p:spPr>
          <p:txBody>
            <a:bodyPr/>
            <a:lstStyle/>
            <a:p>
              <a:endParaRPr lang="zh-CN" altLang="en-US"/>
            </a:p>
          </p:txBody>
        </p:sp>
        <p:sp>
          <p:nvSpPr>
            <p:cNvPr id="12298" name="Line 16"/>
            <p:cNvSpPr>
              <a:spLocks noChangeShapeType="1"/>
            </p:cNvSpPr>
            <p:nvPr/>
          </p:nvSpPr>
          <p:spPr bwMode="auto">
            <a:xfrm>
              <a:off x="3334" y="3158"/>
              <a:ext cx="499" cy="182"/>
            </a:xfrm>
            <a:prstGeom prst="line">
              <a:avLst/>
            </a:prstGeom>
            <a:noFill/>
            <a:ln w="57150">
              <a:solidFill>
                <a:schemeClr val="tx1"/>
              </a:solidFill>
              <a:round/>
              <a:tailEnd type="triangle" w="med" len="med"/>
            </a:ln>
          </p:spPr>
          <p:txBody>
            <a:bodyPr/>
            <a:lstStyle/>
            <a:p>
              <a:endParaRPr lang="zh-CN" altLang="en-US"/>
            </a:p>
          </p:txBody>
        </p:sp>
        <p:sp>
          <p:nvSpPr>
            <p:cNvPr id="12299" name="Text Box 17"/>
            <p:cNvSpPr txBox="1">
              <a:spLocks noChangeArrowheads="1"/>
            </p:cNvSpPr>
            <p:nvPr/>
          </p:nvSpPr>
          <p:spPr bwMode="auto">
            <a:xfrm>
              <a:off x="703" y="3385"/>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降低并发症率</a:t>
              </a:r>
              <a:endParaRPr lang="zh-CN" altLang="en-US" sz="2000" b="1" dirty="0">
                <a:latin typeface="微软雅黑" panose="020B0503020204020204" pitchFamily="34" charset="-122"/>
                <a:ea typeface="微软雅黑" panose="020B0503020204020204" pitchFamily="34" charset="-122"/>
                <a:cs typeface="+mj-cs"/>
              </a:endParaRPr>
            </a:p>
          </p:txBody>
        </p:sp>
        <p:sp>
          <p:nvSpPr>
            <p:cNvPr id="12300" name="Text Box 18"/>
            <p:cNvSpPr txBox="1">
              <a:spLocks noChangeArrowheads="1"/>
            </p:cNvSpPr>
            <p:nvPr/>
          </p:nvSpPr>
          <p:spPr bwMode="auto">
            <a:xfrm>
              <a:off x="2064" y="3385"/>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缩短住院期</a:t>
              </a:r>
              <a:endParaRPr lang="zh-CN" altLang="en-US" sz="2000" b="1" dirty="0">
                <a:latin typeface="微软雅黑" panose="020B0503020204020204" pitchFamily="34" charset="-122"/>
                <a:ea typeface="微软雅黑" panose="020B0503020204020204" pitchFamily="34" charset="-122"/>
                <a:cs typeface="+mj-cs"/>
              </a:endParaRPr>
            </a:p>
          </p:txBody>
        </p:sp>
        <p:sp>
          <p:nvSpPr>
            <p:cNvPr id="12301" name="Text Box 19"/>
            <p:cNvSpPr txBox="1">
              <a:spLocks noChangeArrowheads="1"/>
            </p:cNvSpPr>
            <p:nvPr/>
          </p:nvSpPr>
          <p:spPr bwMode="auto">
            <a:xfrm>
              <a:off x="3515" y="3385"/>
              <a:ext cx="1270" cy="250"/>
            </a:xfrm>
            <a:prstGeom prst="rect">
              <a:avLst/>
            </a:prstGeom>
            <a:noFill/>
            <a:ln w="9525">
              <a:noFill/>
              <a:miter lim="800000"/>
            </a:ln>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mj-cs"/>
                </a:rPr>
                <a:t>减少相关花费</a:t>
              </a:r>
              <a:endParaRPr lang="zh-CN" altLang="en-US" sz="2000" b="1" dirty="0">
                <a:latin typeface="微软雅黑" panose="020B0503020204020204" pitchFamily="34" charset="-122"/>
                <a:ea typeface="微软雅黑" panose="020B0503020204020204" pitchFamily="34" charset="-122"/>
                <a:cs typeface="+mj-cs"/>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914402" y="142852"/>
            <a:ext cx="3181610" cy="1143000"/>
          </a:xfrm>
        </p:spPr>
        <p:txBody>
          <a:bodyPr>
            <a:normAutofit/>
          </a:bodyPr>
          <a:lstStyle/>
          <a:p>
            <a:pPr algn="ctr">
              <a:defRPr/>
            </a:pPr>
            <a:r>
              <a:rPr lang="zh-CN" altLang="en-US" dirty="0" smtClean="0">
                <a:solidFill>
                  <a:schemeClr val="tx2">
                    <a:lumMod val="60000"/>
                    <a:lumOff val="40000"/>
                  </a:schemeClr>
                </a:solidFill>
              </a:rPr>
              <a:t>重点内容</a:t>
            </a:r>
            <a:endParaRPr lang="zh-CN" altLang="en-US" dirty="0" smtClean="0">
              <a:solidFill>
                <a:schemeClr val="tx2">
                  <a:lumMod val="60000"/>
                  <a:lumOff val="40000"/>
                </a:schemeClr>
              </a:solidFill>
            </a:endParaRPr>
          </a:p>
        </p:txBody>
      </p:sp>
      <p:sp>
        <p:nvSpPr>
          <p:cNvPr id="13315" name="Rectangle 3"/>
          <p:cNvSpPr>
            <a:spLocks noGrp="1" noChangeArrowheads="1"/>
          </p:cNvSpPr>
          <p:nvPr>
            <p:ph type="body" idx="1"/>
          </p:nvPr>
        </p:nvSpPr>
        <p:spPr>
          <a:xfrm>
            <a:off x="2646218" y="1205345"/>
            <a:ext cx="8531897" cy="4862946"/>
          </a:xfrm>
        </p:spPr>
        <p:txBody>
          <a:bodyPr>
            <a:normAutofit/>
          </a:bodyPr>
          <a:lstStyle/>
          <a:p>
            <a:pPr eaLnBrk="1" hangingPunct="1">
              <a:buFont typeface="Wingdings" panose="05000000000000000000" pitchFamily="2" charset="2"/>
              <a:buNone/>
            </a:pPr>
            <a:endParaRPr lang="en-US" altLang="zh-CN" dirty="0" smtClean="0"/>
          </a:p>
          <a:p>
            <a:pPr eaLnBrk="1" hangingPunct="1">
              <a:lnSpc>
                <a:spcPct val="150000"/>
              </a:lnSpc>
              <a:buFont typeface="Wingdings" panose="05000000000000000000" pitchFamily="2" charset="2"/>
              <a:buBlip>
                <a:blip r:embed="rId1"/>
              </a:buBlip>
            </a:pPr>
            <a:r>
              <a:rPr lang="zh-CN" altLang="en-US" b="1" dirty="0" smtClean="0">
                <a:cs typeface="+mj-cs"/>
              </a:rPr>
              <a:t>饥饿与感染状态下机体代谢改变</a:t>
            </a:r>
            <a:endParaRPr lang="en-US" altLang="zh-CN" b="1" dirty="0" smtClean="0">
              <a:cs typeface="+mj-cs"/>
            </a:endParaRPr>
          </a:p>
          <a:p>
            <a:pPr eaLnBrk="1" hangingPunct="1">
              <a:lnSpc>
                <a:spcPct val="150000"/>
              </a:lnSpc>
              <a:buFont typeface="Wingdings" panose="05000000000000000000" pitchFamily="2" charset="2"/>
              <a:buBlip>
                <a:blip r:embed="rId1"/>
              </a:buBlip>
            </a:pPr>
            <a:r>
              <a:rPr lang="zh-CN" altLang="en-US" b="1" dirty="0" smtClean="0">
                <a:cs typeface="+mj-cs"/>
              </a:rPr>
              <a:t>判断营养不良的各种指标</a:t>
            </a:r>
            <a:endParaRPr lang="en-US" altLang="zh-CN" b="1" dirty="0" smtClean="0">
              <a:cs typeface="+mj-cs"/>
            </a:endParaRPr>
          </a:p>
          <a:p>
            <a:pPr eaLnBrk="1" hangingPunct="1">
              <a:lnSpc>
                <a:spcPct val="150000"/>
              </a:lnSpc>
              <a:buFont typeface="Wingdings" panose="05000000000000000000" pitchFamily="2" charset="2"/>
              <a:buBlip>
                <a:blip r:embed="rId1"/>
              </a:buBlip>
            </a:pPr>
            <a:r>
              <a:rPr lang="zh-CN" altLang="en-US" b="1" dirty="0" smtClean="0">
                <a:cs typeface="+mj-cs"/>
              </a:rPr>
              <a:t>肠外营养</a:t>
            </a:r>
            <a:endParaRPr lang="en-US" altLang="zh-CN" b="1" dirty="0" smtClean="0">
              <a:cs typeface="+mj-cs"/>
            </a:endParaRPr>
          </a:p>
          <a:p>
            <a:pPr eaLnBrk="1" hangingPunct="1">
              <a:lnSpc>
                <a:spcPct val="150000"/>
              </a:lnSpc>
              <a:buFont typeface="Wingdings" panose="05000000000000000000" pitchFamily="2" charset="2"/>
              <a:buBlip>
                <a:blip r:embed="rId1"/>
              </a:buBlip>
            </a:pPr>
            <a:r>
              <a:rPr lang="zh-CN" altLang="en-US" b="1" dirty="0" smtClean="0">
                <a:cs typeface="+mj-cs"/>
              </a:rPr>
              <a:t>肠内营养</a:t>
            </a:r>
            <a:endParaRPr lang="zh-CN" altLang="en-US" b="1" dirty="0" smtClean="0">
              <a:cs typeface="+mj-cs"/>
            </a:endParaRPr>
          </a:p>
          <a:p>
            <a:pPr eaLnBrk="1" hangingPunct="1">
              <a:buFont typeface="Wingdings" panose="05000000000000000000" pitchFamily="2" charset="2"/>
              <a:buBlip>
                <a:blip r:embed="rId1"/>
              </a:buBlip>
            </a:pPr>
            <a:endParaRPr lang="en-US" altLang="zh-CN" b="1" dirty="0" smtClean="0">
              <a:ea typeface="楷体_GB2312" pitchFamily="49"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914400" y="237996"/>
            <a:ext cx="4835047" cy="1002082"/>
          </a:xfrm>
        </p:spPr>
        <p:txBody>
          <a:bodyPr>
            <a:normAutofit/>
          </a:bodyPr>
          <a:lstStyle/>
          <a:p>
            <a:pPr algn="ctr" eaLnBrk="1" hangingPunct="1">
              <a:defRPr/>
            </a:pPr>
            <a:r>
              <a:rPr lang="zh-CN" altLang="en-US" dirty="0" smtClean="0">
                <a:solidFill>
                  <a:schemeClr val="tx2">
                    <a:lumMod val="60000"/>
                    <a:lumOff val="40000"/>
                  </a:schemeClr>
                </a:solidFill>
              </a:rPr>
              <a:t>饥饿时的代谢变化</a:t>
            </a:r>
            <a:endParaRPr lang="zh-CN" altLang="en-US" dirty="0" smtClean="0">
              <a:solidFill>
                <a:schemeClr val="tx2">
                  <a:lumMod val="60000"/>
                  <a:lumOff val="40000"/>
                </a:schemeClr>
              </a:solidFill>
            </a:endParaRPr>
          </a:p>
        </p:txBody>
      </p:sp>
      <p:sp>
        <p:nvSpPr>
          <p:cNvPr id="228356" name="Oval 4"/>
          <p:cNvSpPr>
            <a:spLocks noChangeArrowheads="1"/>
          </p:cNvSpPr>
          <p:nvPr/>
        </p:nvSpPr>
        <p:spPr bwMode="auto">
          <a:xfrm>
            <a:off x="3251200" y="1600200"/>
            <a:ext cx="2946400" cy="838200"/>
          </a:xfrm>
          <a:prstGeom prst="ellipse">
            <a:avLst/>
          </a:prstGeom>
          <a:solidFill>
            <a:schemeClr val="folHlink"/>
          </a:solidFill>
          <a:ln w="9525">
            <a:solidFill>
              <a:schemeClr val="tx1"/>
            </a:solidFill>
            <a:round/>
          </a:ln>
        </p:spPr>
        <p:txBody>
          <a:bodyPr wrap="none" anchor="ctr"/>
          <a:lstStyle/>
          <a:p>
            <a:pPr algn="ctr"/>
            <a:r>
              <a:rPr lang="zh-CN" altLang="en-US" b="1">
                <a:solidFill>
                  <a:schemeClr val="bg2"/>
                </a:solidFill>
                <a:latin typeface="微软雅黑" panose="020B0503020204020204" pitchFamily="34" charset="-122"/>
                <a:ea typeface="微软雅黑" panose="020B0503020204020204" pitchFamily="34" charset="-122"/>
              </a:rPr>
              <a:t>饥饿血糖下降</a:t>
            </a:r>
            <a:endParaRPr lang="zh-CN" altLang="en-US" b="1">
              <a:solidFill>
                <a:schemeClr val="bg2"/>
              </a:solidFill>
              <a:latin typeface="微软雅黑" panose="020B0503020204020204" pitchFamily="34" charset="-122"/>
              <a:ea typeface="微软雅黑" panose="020B0503020204020204" pitchFamily="34" charset="-122"/>
            </a:endParaRPr>
          </a:p>
        </p:txBody>
      </p:sp>
      <p:grpSp>
        <p:nvGrpSpPr>
          <p:cNvPr id="2" name="Group 27"/>
          <p:cNvGrpSpPr/>
          <p:nvPr/>
        </p:nvGrpSpPr>
        <p:grpSpPr bwMode="auto">
          <a:xfrm>
            <a:off x="1102784" y="2420938"/>
            <a:ext cx="7823200" cy="1447800"/>
            <a:chOff x="528" y="1536"/>
            <a:chExt cx="3696" cy="912"/>
          </a:xfrm>
        </p:grpSpPr>
        <p:sp>
          <p:nvSpPr>
            <p:cNvPr id="14359" name="Oval 5"/>
            <p:cNvSpPr>
              <a:spLocks noChangeArrowheads="1"/>
            </p:cNvSpPr>
            <p:nvPr/>
          </p:nvSpPr>
          <p:spPr bwMode="auto">
            <a:xfrm>
              <a:off x="528" y="1824"/>
              <a:ext cx="1488" cy="624"/>
            </a:xfrm>
            <a:prstGeom prst="ellipse">
              <a:avLst/>
            </a:prstGeom>
            <a:solidFill>
              <a:schemeClr val="hlink"/>
            </a:solidFill>
            <a:ln w="9525">
              <a:solidFill>
                <a:schemeClr val="tx1"/>
              </a:solidFill>
              <a:round/>
            </a:ln>
          </p:spPr>
          <p:txBody>
            <a:bodyPr wrap="none" anchor="ctr"/>
            <a:lstStyle/>
            <a:p>
              <a:pPr algn="ctr"/>
              <a:r>
                <a:rPr lang="zh-CN" altLang="en-US" sz="1400" b="1"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保护性</a:t>
              </a: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措施</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胰岛素分泌↓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人的活动↓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基础代谢率↓ </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360" name="Oval 6"/>
            <p:cNvSpPr>
              <a:spLocks noChangeArrowheads="1"/>
            </p:cNvSpPr>
            <p:nvPr/>
          </p:nvSpPr>
          <p:spPr bwMode="auto">
            <a:xfrm>
              <a:off x="2544" y="1872"/>
              <a:ext cx="1680" cy="576"/>
            </a:xfrm>
            <a:prstGeom prst="ellipse">
              <a:avLst/>
            </a:prstGeom>
            <a:solidFill>
              <a:schemeClr val="hlink"/>
            </a:solidFill>
            <a:ln w="9525">
              <a:solidFill>
                <a:schemeClr val="tx1"/>
              </a:solidFill>
              <a:round/>
            </a:ln>
          </p:spPr>
          <p:txBody>
            <a:bodyPr wrap="none" anchor="ctr"/>
            <a:lstStyle/>
            <a:p>
              <a:pPr algn="ctr"/>
              <a:endParaRPr lang="en-US" altLang="zh-CN"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机体</a:t>
              </a: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代谢变化</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胰高血糖素↑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生长激素↑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儿茶酚胺↑ </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4361" name="AutoShape 12"/>
            <p:cNvCxnSpPr>
              <a:cxnSpLocks noChangeShapeType="1"/>
              <a:stCxn id="14359" idx="0"/>
              <a:endCxn id="14360" idx="0"/>
            </p:cNvCxnSpPr>
            <p:nvPr/>
          </p:nvCxnSpPr>
          <p:spPr bwMode="auto">
            <a:xfrm rot="16200000" flipH="1">
              <a:off x="2304" y="792"/>
              <a:ext cx="48" cy="2112"/>
            </a:xfrm>
            <a:prstGeom prst="bentConnector3">
              <a:avLst>
                <a:gd name="adj1" fmla="val -312084"/>
              </a:avLst>
            </a:prstGeom>
            <a:noFill/>
            <a:ln w="9525">
              <a:solidFill>
                <a:schemeClr val="tx1"/>
              </a:solidFill>
              <a:miter lim="800000"/>
              <a:headEnd type="triangle" w="med" len="med"/>
              <a:tailEnd type="triangle" w="med" len="med"/>
            </a:ln>
          </p:spPr>
        </p:cxnSp>
        <p:sp>
          <p:nvSpPr>
            <p:cNvPr id="14362" name="Line 13"/>
            <p:cNvSpPr>
              <a:spLocks noChangeShapeType="1"/>
            </p:cNvSpPr>
            <p:nvPr/>
          </p:nvSpPr>
          <p:spPr bwMode="auto">
            <a:xfrm>
              <a:off x="2256" y="1536"/>
              <a:ext cx="0" cy="144"/>
            </a:xfrm>
            <a:prstGeom prst="line">
              <a:avLst/>
            </a:prstGeom>
            <a:noFill/>
            <a:ln w="9525">
              <a:solidFill>
                <a:schemeClr val="tx1"/>
              </a:solidFill>
              <a:round/>
            </a:ln>
          </p:spPr>
          <p:txBody>
            <a:bodyPr wrap="none"/>
            <a:lstStyle/>
            <a:p>
              <a:endParaRPr lang="zh-CN" altLang="en-US"/>
            </a:p>
          </p:txBody>
        </p:sp>
      </p:grpSp>
      <p:grpSp>
        <p:nvGrpSpPr>
          <p:cNvPr id="3" name="Group 24"/>
          <p:cNvGrpSpPr/>
          <p:nvPr/>
        </p:nvGrpSpPr>
        <p:grpSpPr bwMode="auto">
          <a:xfrm>
            <a:off x="5994400" y="3733800"/>
            <a:ext cx="2540000" cy="1600200"/>
            <a:chOff x="2832" y="2352"/>
            <a:chExt cx="1200" cy="1008"/>
          </a:xfrm>
        </p:grpSpPr>
        <p:sp>
          <p:nvSpPr>
            <p:cNvPr id="14356" name="Oval 7"/>
            <p:cNvSpPr>
              <a:spLocks noChangeArrowheads="1"/>
            </p:cNvSpPr>
            <p:nvPr/>
          </p:nvSpPr>
          <p:spPr bwMode="auto">
            <a:xfrm>
              <a:off x="2976" y="2832"/>
              <a:ext cx="912" cy="528"/>
            </a:xfrm>
            <a:prstGeom prst="ellipse">
              <a:avLst/>
            </a:prstGeom>
            <a:solidFill>
              <a:schemeClr val="accent1"/>
            </a:solidFill>
            <a:ln w="9525">
              <a:solidFill>
                <a:schemeClr val="tx1"/>
              </a:solidFill>
              <a:round/>
            </a:ln>
          </p:spPr>
          <p:txBody>
            <a:bodyPr wrap="none" anchor="ctr"/>
            <a:lstStyle/>
            <a:p>
              <a:pPr algn="ctr"/>
              <a:r>
                <a:rPr lang="zh-CN" altLang="en-US" sz="1400" b="1" dirty="0">
                  <a:solidFill>
                    <a:srgbClr val="FFFF00"/>
                  </a:solidFill>
                  <a:latin typeface="微软雅黑" panose="020B0503020204020204" pitchFamily="34" charset="-122"/>
                  <a:ea typeface="微软雅黑" panose="020B0503020204020204" pitchFamily="34" charset="-122"/>
                </a:rPr>
                <a:t>血糖上升</a:t>
              </a:r>
              <a:endParaRPr lang="zh-CN" altLang="en-US" sz="1400" b="1" dirty="0">
                <a:solidFill>
                  <a:srgbClr val="FFFF00"/>
                </a:solidFill>
                <a:latin typeface="微软雅黑" panose="020B0503020204020204" pitchFamily="34" charset="-122"/>
                <a:ea typeface="微软雅黑" panose="020B0503020204020204" pitchFamily="34" charset="-122"/>
              </a:endParaRPr>
            </a:p>
          </p:txBody>
        </p:sp>
        <p:sp>
          <p:nvSpPr>
            <p:cNvPr id="14357" name="Line 18"/>
            <p:cNvSpPr>
              <a:spLocks noChangeShapeType="1"/>
            </p:cNvSpPr>
            <p:nvPr/>
          </p:nvSpPr>
          <p:spPr bwMode="auto">
            <a:xfrm flipH="1">
              <a:off x="2832" y="2400"/>
              <a:ext cx="0" cy="720"/>
            </a:xfrm>
            <a:prstGeom prst="line">
              <a:avLst/>
            </a:prstGeom>
            <a:noFill/>
            <a:ln w="9525">
              <a:solidFill>
                <a:schemeClr val="tx1"/>
              </a:solidFill>
              <a:round/>
              <a:tailEnd type="triangle" w="med" len="med"/>
            </a:ln>
          </p:spPr>
          <p:txBody>
            <a:bodyPr wrap="none"/>
            <a:lstStyle/>
            <a:p>
              <a:endParaRPr lang="zh-CN" altLang="en-US"/>
            </a:p>
          </p:txBody>
        </p:sp>
        <p:sp>
          <p:nvSpPr>
            <p:cNvPr id="14358" name="Line 19"/>
            <p:cNvSpPr>
              <a:spLocks noChangeShapeType="1"/>
            </p:cNvSpPr>
            <p:nvPr/>
          </p:nvSpPr>
          <p:spPr bwMode="auto">
            <a:xfrm>
              <a:off x="4032" y="2352"/>
              <a:ext cx="0" cy="768"/>
            </a:xfrm>
            <a:prstGeom prst="line">
              <a:avLst/>
            </a:prstGeom>
            <a:noFill/>
            <a:ln w="9525">
              <a:solidFill>
                <a:schemeClr val="tx1"/>
              </a:solidFill>
              <a:round/>
              <a:tailEnd type="triangle" w="med" len="med"/>
            </a:ln>
          </p:spPr>
          <p:txBody>
            <a:bodyPr wrap="none"/>
            <a:lstStyle/>
            <a:p>
              <a:endParaRPr lang="zh-CN" altLang="en-US"/>
            </a:p>
          </p:txBody>
        </p:sp>
      </p:grpSp>
      <p:grpSp>
        <p:nvGrpSpPr>
          <p:cNvPr id="4" name="Group 25"/>
          <p:cNvGrpSpPr/>
          <p:nvPr/>
        </p:nvGrpSpPr>
        <p:grpSpPr bwMode="auto">
          <a:xfrm>
            <a:off x="3251200" y="4191000"/>
            <a:ext cx="3149600" cy="1524000"/>
            <a:chOff x="1536" y="2640"/>
            <a:chExt cx="1488" cy="960"/>
          </a:xfrm>
        </p:grpSpPr>
        <p:sp>
          <p:nvSpPr>
            <p:cNvPr id="14350" name="Oval 8"/>
            <p:cNvSpPr>
              <a:spLocks noChangeArrowheads="1"/>
            </p:cNvSpPr>
            <p:nvPr/>
          </p:nvSpPr>
          <p:spPr bwMode="auto">
            <a:xfrm>
              <a:off x="1536" y="2640"/>
              <a:ext cx="768" cy="336"/>
            </a:xfrm>
            <a:prstGeom prst="ellipse">
              <a:avLst/>
            </a:prstGeom>
            <a:solidFill>
              <a:schemeClr val="accent1"/>
            </a:solidFill>
            <a:ln w="9525">
              <a:solidFill>
                <a:schemeClr val="tx1"/>
              </a:solidFill>
              <a:round/>
            </a:ln>
          </p:spPr>
          <p:txBody>
            <a:bodyPr wrap="none" anchor="ctr"/>
            <a:lstStyle/>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肝糖</a:t>
              </a:r>
              <a:r>
                <a:rPr lang="zh-CN" altLang="en-US" sz="1400" b="1"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原↓</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351" name="Oval 9"/>
            <p:cNvSpPr>
              <a:spLocks noChangeArrowheads="1"/>
            </p:cNvSpPr>
            <p:nvPr/>
          </p:nvSpPr>
          <p:spPr bwMode="auto">
            <a:xfrm>
              <a:off x="1536" y="3264"/>
              <a:ext cx="768" cy="336"/>
            </a:xfrm>
            <a:prstGeom prst="ellipse">
              <a:avLst/>
            </a:prstGeom>
            <a:solidFill>
              <a:schemeClr val="accent1"/>
            </a:solidFill>
            <a:ln w="9525">
              <a:solidFill>
                <a:schemeClr val="tx1"/>
              </a:solidFill>
              <a:round/>
            </a:ln>
          </p:spPr>
          <p:txBody>
            <a:bodyPr wrap="none" anchor="ctr"/>
            <a:lstStyle/>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肌</a:t>
              </a:r>
              <a:r>
                <a:rPr lang="zh-CN" altLang="en-US" sz="1400" b="1"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糖原↓</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4352" name="AutoShape 14"/>
            <p:cNvCxnSpPr>
              <a:cxnSpLocks noChangeShapeType="1"/>
              <a:stCxn id="14350" idx="6"/>
              <a:endCxn id="14351" idx="6"/>
            </p:cNvCxnSpPr>
            <p:nvPr/>
          </p:nvCxnSpPr>
          <p:spPr bwMode="auto">
            <a:xfrm>
              <a:off x="2304" y="2808"/>
              <a:ext cx="1" cy="624"/>
            </a:xfrm>
            <a:prstGeom prst="bentConnector3">
              <a:avLst>
                <a:gd name="adj1" fmla="val 14400005"/>
              </a:avLst>
            </a:prstGeom>
            <a:noFill/>
            <a:ln w="9525">
              <a:solidFill>
                <a:schemeClr val="tx1"/>
              </a:solidFill>
              <a:miter lim="800000"/>
            </a:ln>
          </p:spPr>
        </p:cxnSp>
        <p:sp>
          <p:nvSpPr>
            <p:cNvPr id="14353" name="Line 15"/>
            <p:cNvSpPr>
              <a:spLocks noChangeShapeType="1"/>
            </p:cNvSpPr>
            <p:nvPr/>
          </p:nvSpPr>
          <p:spPr bwMode="auto">
            <a:xfrm>
              <a:off x="2448" y="3120"/>
              <a:ext cx="528" cy="0"/>
            </a:xfrm>
            <a:prstGeom prst="line">
              <a:avLst/>
            </a:prstGeom>
            <a:noFill/>
            <a:ln w="9525">
              <a:solidFill>
                <a:schemeClr val="tx1"/>
              </a:solidFill>
              <a:round/>
              <a:tailEnd type="triangle" w="med" len="med"/>
            </a:ln>
          </p:spPr>
          <p:txBody>
            <a:bodyPr wrap="none"/>
            <a:lstStyle/>
            <a:p>
              <a:endParaRPr lang="zh-CN" altLang="en-US"/>
            </a:p>
          </p:txBody>
        </p:sp>
        <p:sp>
          <p:nvSpPr>
            <p:cNvPr id="14354" name="Text Box 20"/>
            <p:cNvSpPr txBox="1">
              <a:spLocks noChangeArrowheads="1"/>
            </p:cNvSpPr>
            <p:nvPr/>
          </p:nvSpPr>
          <p:spPr bwMode="auto">
            <a:xfrm>
              <a:off x="2496" y="3168"/>
              <a:ext cx="480" cy="233"/>
            </a:xfrm>
            <a:prstGeom prst="rect">
              <a:avLst/>
            </a:prstGeom>
            <a:noFill/>
            <a:ln w="9525">
              <a:noFill/>
              <a:miter lim="800000"/>
            </a:ln>
          </p:spPr>
          <p:txBody>
            <a:bodyPr>
              <a:spAutoFit/>
            </a:bodyPr>
            <a:lstStyle/>
            <a:p>
              <a:pPr>
                <a:spcBef>
                  <a:spcPct val="50000"/>
                </a:spcBef>
              </a:pPr>
              <a:endParaRPr lang="zh-CN" altLang="zh-CN" b="1">
                <a:latin typeface="微软雅黑" panose="020B0503020204020204" pitchFamily="34" charset="-122"/>
                <a:ea typeface="微软雅黑" panose="020B0503020204020204" pitchFamily="34" charset="-122"/>
              </a:endParaRPr>
            </a:p>
          </p:txBody>
        </p:sp>
        <p:sp>
          <p:nvSpPr>
            <p:cNvPr id="14355" name="Text Box 21"/>
            <p:cNvSpPr txBox="1">
              <a:spLocks noChangeArrowheads="1"/>
            </p:cNvSpPr>
            <p:nvPr/>
          </p:nvSpPr>
          <p:spPr bwMode="auto">
            <a:xfrm>
              <a:off x="2496" y="3168"/>
              <a:ext cx="528" cy="174"/>
            </a:xfrm>
            <a:prstGeom prst="rect">
              <a:avLst/>
            </a:prstGeom>
            <a:noFill/>
            <a:ln w="9525">
              <a:noFill/>
              <a:miter lim="800000"/>
            </a:ln>
          </p:spPr>
          <p:txBody>
            <a:bodyPr>
              <a:spAutoFit/>
            </a:bodyPr>
            <a:lstStyle/>
            <a:p>
              <a:pPr>
                <a:spcBef>
                  <a:spcPct val="50000"/>
                </a:spcBef>
              </a:pPr>
              <a:r>
                <a:rPr lang="zh-CN" altLang="en-US" sz="1200" b="1">
                  <a:latin typeface="微软雅黑" panose="020B0503020204020204" pitchFamily="34" charset="-122"/>
                  <a:ea typeface="微软雅黑" panose="020B0503020204020204" pitchFamily="34" charset="-122"/>
                </a:rPr>
                <a:t>糖原分解</a:t>
              </a:r>
              <a:endParaRPr lang="zh-CN" altLang="en-US" sz="1200" b="1">
                <a:latin typeface="微软雅黑" panose="020B0503020204020204" pitchFamily="34" charset="-122"/>
                <a:ea typeface="微软雅黑" panose="020B0503020204020204" pitchFamily="34" charset="-122"/>
              </a:endParaRPr>
            </a:p>
          </p:txBody>
        </p:sp>
      </p:grpSp>
      <p:grpSp>
        <p:nvGrpSpPr>
          <p:cNvPr id="5" name="Group 26"/>
          <p:cNvGrpSpPr/>
          <p:nvPr/>
        </p:nvGrpSpPr>
        <p:grpSpPr bwMode="auto">
          <a:xfrm>
            <a:off x="8229600" y="4191000"/>
            <a:ext cx="2844800" cy="1524000"/>
            <a:chOff x="3888" y="2640"/>
            <a:chExt cx="1344" cy="960"/>
          </a:xfrm>
        </p:grpSpPr>
        <p:sp>
          <p:nvSpPr>
            <p:cNvPr id="14345" name="Oval 10"/>
            <p:cNvSpPr>
              <a:spLocks noChangeArrowheads="1"/>
            </p:cNvSpPr>
            <p:nvPr/>
          </p:nvSpPr>
          <p:spPr bwMode="auto">
            <a:xfrm>
              <a:off x="4416" y="2640"/>
              <a:ext cx="816" cy="336"/>
            </a:xfrm>
            <a:prstGeom prst="ellipse">
              <a:avLst/>
            </a:prstGeom>
            <a:solidFill>
              <a:schemeClr val="accent1"/>
            </a:solidFill>
            <a:ln w="9525">
              <a:solidFill>
                <a:schemeClr val="tx1"/>
              </a:solidFill>
              <a:round/>
            </a:ln>
          </p:spPr>
          <p:txBody>
            <a:bodyPr wrap="none" anchor="ctr"/>
            <a:lstStyle/>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蛋白质水解</a:t>
              </a: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346" name="Oval 11"/>
            <p:cNvSpPr>
              <a:spLocks noChangeArrowheads="1"/>
            </p:cNvSpPr>
            <p:nvPr/>
          </p:nvSpPr>
          <p:spPr bwMode="auto">
            <a:xfrm>
              <a:off x="4416" y="3264"/>
              <a:ext cx="816" cy="336"/>
            </a:xfrm>
            <a:prstGeom prst="ellipse">
              <a:avLst/>
            </a:prstGeom>
            <a:solidFill>
              <a:schemeClr val="accent1"/>
            </a:solidFill>
            <a:ln w="9525">
              <a:solidFill>
                <a:schemeClr val="tx1"/>
              </a:solidFill>
              <a:round/>
            </a:ln>
          </p:spPr>
          <p:txBody>
            <a:bodyPr wrap="none" anchor="ctr"/>
            <a:lstStyle/>
            <a:p>
              <a:pPr algn="ctr"/>
              <a:r>
                <a:rPr lang="zh-CN" altLang="en-US" sz="14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脂肪水解</a:t>
              </a:r>
              <a:r>
                <a:rPr lang="zh-CN" altLang="en-US" sz="14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4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4347" name="AutoShape 16"/>
            <p:cNvCxnSpPr>
              <a:cxnSpLocks noChangeShapeType="1"/>
              <a:stCxn id="14345" idx="2"/>
              <a:endCxn id="14346" idx="2"/>
            </p:cNvCxnSpPr>
            <p:nvPr/>
          </p:nvCxnSpPr>
          <p:spPr bwMode="auto">
            <a:xfrm rot="10800000" flipH="1" flipV="1">
              <a:off x="4416" y="2808"/>
              <a:ext cx="1" cy="624"/>
            </a:xfrm>
            <a:prstGeom prst="bentConnector3">
              <a:avLst>
                <a:gd name="adj1" fmla="val -14400005"/>
              </a:avLst>
            </a:prstGeom>
            <a:noFill/>
            <a:ln w="9525">
              <a:solidFill>
                <a:schemeClr val="tx1"/>
              </a:solidFill>
              <a:miter lim="800000"/>
            </a:ln>
          </p:spPr>
        </p:cxnSp>
        <p:sp>
          <p:nvSpPr>
            <p:cNvPr id="14348" name="Line 17"/>
            <p:cNvSpPr>
              <a:spLocks noChangeShapeType="1"/>
            </p:cNvSpPr>
            <p:nvPr/>
          </p:nvSpPr>
          <p:spPr bwMode="auto">
            <a:xfrm flipH="1">
              <a:off x="3888" y="3120"/>
              <a:ext cx="384" cy="0"/>
            </a:xfrm>
            <a:prstGeom prst="line">
              <a:avLst/>
            </a:prstGeom>
            <a:noFill/>
            <a:ln w="9525">
              <a:solidFill>
                <a:schemeClr val="tx1"/>
              </a:solidFill>
              <a:round/>
              <a:tailEnd type="triangle" w="med" len="med"/>
            </a:ln>
          </p:spPr>
          <p:txBody>
            <a:bodyPr wrap="none"/>
            <a:lstStyle/>
            <a:p>
              <a:endParaRPr lang="zh-CN" altLang="en-US"/>
            </a:p>
          </p:txBody>
        </p:sp>
        <p:sp>
          <p:nvSpPr>
            <p:cNvPr id="14349" name="Text Box 22"/>
            <p:cNvSpPr txBox="1">
              <a:spLocks noChangeArrowheads="1"/>
            </p:cNvSpPr>
            <p:nvPr/>
          </p:nvSpPr>
          <p:spPr bwMode="auto">
            <a:xfrm>
              <a:off x="3888" y="3168"/>
              <a:ext cx="480" cy="174"/>
            </a:xfrm>
            <a:prstGeom prst="rect">
              <a:avLst/>
            </a:prstGeom>
            <a:noFill/>
            <a:ln w="9525">
              <a:noFill/>
              <a:miter lim="800000"/>
            </a:ln>
          </p:spPr>
          <p:txBody>
            <a:bodyPr>
              <a:spAutoFit/>
            </a:bodyPr>
            <a:lstStyle/>
            <a:p>
              <a:pPr>
                <a:spcBef>
                  <a:spcPct val="50000"/>
                </a:spcBef>
              </a:pPr>
              <a:r>
                <a:rPr lang="zh-CN" altLang="en-US" sz="1200" b="1">
                  <a:latin typeface="微软雅黑" panose="020B0503020204020204" pitchFamily="34" charset="-122"/>
                  <a:ea typeface="微软雅黑" panose="020B0503020204020204" pitchFamily="34" charset="-122"/>
                </a:rPr>
                <a:t>糖异生</a:t>
              </a:r>
              <a:endParaRPr lang="zh-CN" altLang="en-US" sz="1200" b="1">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slide(fromTop)">
                                      <p:cBhvr>
                                        <p:cTn id="7" dur="500"/>
                                        <p:tgtEl>
                                          <p:spTgt spid="22835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To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To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6"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914401" y="313151"/>
            <a:ext cx="5636712" cy="906049"/>
          </a:xfrm>
        </p:spPr>
        <p:txBody>
          <a:bodyPr>
            <a:normAutofit/>
          </a:bodyPr>
          <a:lstStyle/>
          <a:p>
            <a:pPr algn="ctr">
              <a:defRPr/>
            </a:pPr>
            <a:r>
              <a:rPr lang="zh-CN" altLang="en-US" dirty="0" smtClean="0">
                <a:solidFill>
                  <a:schemeClr val="tx2">
                    <a:lumMod val="60000"/>
                    <a:lumOff val="40000"/>
                  </a:schemeClr>
                </a:solidFill>
              </a:rPr>
              <a:t>创伤、感染后的代谢变化</a:t>
            </a:r>
            <a:endParaRPr lang="zh-CN" altLang="en-US" dirty="0" smtClean="0">
              <a:solidFill>
                <a:schemeClr val="tx2">
                  <a:lumMod val="60000"/>
                  <a:lumOff val="40000"/>
                </a:schemeClr>
              </a:solidFill>
            </a:endParaRPr>
          </a:p>
        </p:txBody>
      </p:sp>
      <p:sp>
        <p:nvSpPr>
          <p:cNvPr id="229380" name="Oval 4"/>
          <p:cNvSpPr>
            <a:spLocks noChangeArrowheads="1"/>
          </p:cNvSpPr>
          <p:nvPr/>
        </p:nvSpPr>
        <p:spPr bwMode="auto">
          <a:xfrm>
            <a:off x="1422400" y="3505200"/>
            <a:ext cx="2159000" cy="609600"/>
          </a:xfrm>
          <a:prstGeom prst="ellipse">
            <a:avLst/>
          </a:prstGeom>
          <a:solidFill>
            <a:schemeClr val="hlink"/>
          </a:solidFill>
          <a:ln w="9525">
            <a:solidFill>
              <a:schemeClr val="tx1"/>
            </a:solidFill>
            <a:round/>
          </a:ln>
        </p:spPr>
        <p:txBody>
          <a:bodyPr wrap="none" anchor="ctr"/>
          <a:lstStyle/>
          <a:p>
            <a:pPr algn="ctr"/>
            <a:endParaRPr lang="en-US" altLang="zh-CN" sz="1400" b="1">
              <a:solidFill>
                <a:schemeClr val="bg2"/>
              </a:solidFill>
              <a:latin typeface="微软雅黑" panose="020B0503020204020204" pitchFamily="34" charset="-122"/>
              <a:ea typeface="微软雅黑" panose="020B0503020204020204" pitchFamily="34" charset="-122"/>
            </a:endParaRPr>
          </a:p>
          <a:p>
            <a:pPr algn="ctr"/>
            <a:r>
              <a:rPr lang="zh-CN" altLang="en-US" sz="1600" b="1">
                <a:solidFill>
                  <a:schemeClr val="bg2"/>
                </a:solidFill>
                <a:latin typeface="微软雅黑" panose="020B0503020204020204" pitchFamily="34" charset="-122"/>
                <a:ea typeface="微软雅黑" panose="020B0503020204020204" pitchFamily="34" charset="-122"/>
              </a:rPr>
              <a:t>胰岛素抵抗</a:t>
            </a:r>
            <a:endParaRPr lang="zh-CN" altLang="en-US" sz="1600" b="1">
              <a:solidFill>
                <a:schemeClr val="bg2"/>
              </a:solidFill>
              <a:latin typeface="微软雅黑" panose="020B0503020204020204" pitchFamily="34" charset="-122"/>
              <a:ea typeface="微软雅黑" panose="020B0503020204020204" pitchFamily="34" charset="-122"/>
            </a:endParaRPr>
          </a:p>
          <a:p>
            <a:pPr algn="ctr"/>
            <a:endParaRPr lang="en-US" altLang="zh-CN" b="1">
              <a:latin typeface="微软雅黑" panose="020B0503020204020204" pitchFamily="34" charset="-122"/>
              <a:ea typeface="微软雅黑" panose="020B0503020204020204" pitchFamily="34" charset="-122"/>
            </a:endParaRPr>
          </a:p>
        </p:txBody>
      </p:sp>
      <p:sp>
        <p:nvSpPr>
          <p:cNvPr id="229381" name="Oval 5"/>
          <p:cNvSpPr>
            <a:spLocks noChangeArrowheads="1"/>
          </p:cNvSpPr>
          <p:nvPr/>
        </p:nvSpPr>
        <p:spPr bwMode="auto">
          <a:xfrm>
            <a:off x="4368800" y="3505200"/>
            <a:ext cx="2159000" cy="719138"/>
          </a:xfrm>
          <a:prstGeom prst="ellipse">
            <a:avLst/>
          </a:prstGeom>
          <a:solidFill>
            <a:schemeClr val="hlink"/>
          </a:solidFill>
          <a:ln w="9525">
            <a:solidFill>
              <a:schemeClr val="tx1"/>
            </a:solidFill>
            <a:round/>
          </a:ln>
        </p:spPr>
        <p:txBody>
          <a:bodyPr wrap="none" anchor="ctr"/>
          <a:lstStyle/>
          <a:p>
            <a:pPr algn="ctr"/>
            <a:r>
              <a:rPr lang="zh-CN" altLang="en-US" sz="1600" b="1">
                <a:solidFill>
                  <a:schemeClr val="bg2"/>
                </a:solidFill>
                <a:latin typeface="微软雅黑" panose="020B0503020204020204" pitchFamily="34" charset="-122"/>
                <a:ea typeface="微软雅黑" panose="020B0503020204020204" pitchFamily="34" charset="-122"/>
              </a:rPr>
              <a:t>水钠潴留</a:t>
            </a:r>
            <a:endParaRPr lang="zh-CN" altLang="en-US" sz="1600" b="1">
              <a:solidFill>
                <a:schemeClr val="bg2"/>
              </a:solidFill>
              <a:latin typeface="微软雅黑" panose="020B0503020204020204" pitchFamily="34" charset="-122"/>
              <a:ea typeface="微软雅黑" panose="020B0503020204020204" pitchFamily="34" charset="-122"/>
            </a:endParaRPr>
          </a:p>
        </p:txBody>
      </p:sp>
      <p:sp>
        <p:nvSpPr>
          <p:cNvPr id="229382" name="Oval 6"/>
          <p:cNvSpPr>
            <a:spLocks noChangeArrowheads="1"/>
          </p:cNvSpPr>
          <p:nvPr/>
        </p:nvSpPr>
        <p:spPr bwMode="auto">
          <a:xfrm>
            <a:off x="8128000" y="3581400"/>
            <a:ext cx="2159000" cy="719138"/>
          </a:xfrm>
          <a:prstGeom prst="ellipse">
            <a:avLst/>
          </a:prstGeom>
          <a:solidFill>
            <a:schemeClr val="hlink"/>
          </a:solidFill>
          <a:ln w="9525">
            <a:solidFill>
              <a:schemeClr val="tx1"/>
            </a:solidFill>
            <a:round/>
          </a:ln>
        </p:spPr>
        <p:txBody>
          <a:bodyPr wrap="none" anchor="ctr"/>
          <a:lstStyle/>
          <a:p>
            <a:pPr algn="ctr"/>
            <a:r>
              <a:rPr lang="zh-CN" altLang="en-US" sz="1600" b="1">
                <a:solidFill>
                  <a:schemeClr val="bg2"/>
                </a:solidFill>
                <a:latin typeface="微软雅黑" panose="020B0503020204020204" pitchFamily="34" charset="-122"/>
                <a:ea typeface="微软雅黑" panose="020B0503020204020204" pitchFamily="34" charset="-122"/>
              </a:rPr>
              <a:t>高代谢状态</a:t>
            </a:r>
            <a:endParaRPr lang="zh-CN" altLang="en-US" sz="1600" b="1">
              <a:solidFill>
                <a:schemeClr val="bg2"/>
              </a:solidFill>
              <a:latin typeface="微软雅黑" panose="020B0503020204020204" pitchFamily="34" charset="-122"/>
              <a:ea typeface="微软雅黑" panose="020B0503020204020204" pitchFamily="34" charset="-122"/>
            </a:endParaRPr>
          </a:p>
        </p:txBody>
      </p:sp>
      <p:grpSp>
        <p:nvGrpSpPr>
          <p:cNvPr id="2" name="Group 7"/>
          <p:cNvGrpSpPr/>
          <p:nvPr/>
        </p:nvGrpSpPr>
        <p:grpSpPr bwMode="auto">
          <a:xfrm>
            <a:off x="1422400" y="1371601"/>
            <a:ext cx="8966200" cy="1128713"/>
            <a:chOff x="672" y="864"/>
            <a:chExt cx="4236" cy="711"/>
          </a:xfrm>
        </p:grpSpPr>
        <p:sp>
          <p:nvSpPr>
            <p:cNvPr id="17431" name="Oval 8"/>
            <p:cNvSpPr>
              <a:spLocks noChangeArrowheads="1"/>
            </p:cNvSpPr>
            <p:nvPr/>
          </p:nvSpPr>
          <p:spPr bwMode="auto">
            <a:xfrm>
              <a:off x="672" y="1008"/>
              <a:ext cx="1020" cy="567"/>
            </a:xfrm>
            <a:prstGeom prst="ellipse">
              <a:avLst/>
            </a:prstGeom>
            <a:solidFill>
              <a:schemeClr val="folHlink"/>
            </a:solidFill>
            <a:ln w="9525">
              <a:solidFill>
                <a:schemeClr val="tx1"/>
              </a:solidFill>
              <a:round/>
            </a:ln>
          </p:spPr>
          <p:txBody>
            <a:bodyPr wrap="none" anchor="ctr"/>
            <a:lstStyle/>
            <a:p>
              <a:pPr algn="ctr"/>
              <a:endParaRPr lang="en-US" altLang="zh-CN" sz="14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IL</a:t>
              </a:r>
              <a:r>
                <a:rPr lang="zh-CN" altLang="en-US"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1β</a:t>
              </a:r>
              <a:endPar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IL-6</a:t>
              </a:r>
              <a:endPar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TNFα</a:t>
              </a:r>
              <a:endParaRPr lang="en-US" altLang="zh-CN" sz="16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16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432" name="Oval 9"/>
            <p:cNvSpPr>
              <a:spLocks noChangeArrowheads="1"/>
            </p:cNvSpPr>
            <p:nvPr/>
          </p:nvSpPr>
          <p:spPr bwMode="auto">
            <a:xfrm>
              <a:off x="2112" y="864"/>
              <a:ext cx="1344" cy="706"/>
            </a:xfrm>
            <a:prstGeom prst="ellipse">
              <a:avLst/>
            </a:prstGeom>
            <a:solidFill>
              <a:schemeClr val="folHlink"/>
            </a:solidFill>
            <a:ln w="9525">
              <a:solidFill>
                <a:schemeClr val="tx1"/>
              </a:solidFill>
              <a:round/>
            </a:ln>
          </p:spPr>
          <p:txBody>
            <a:bodyPr wrap="none" anchor="ctr"/>
            <a:lstStyle/>
            <a:p>
              <a:pPr algn="ctr"/>
              <a:endParaRPr lang="en-US" altLang="zh-CN"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smtClean="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儿茶酚胺↑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胰高血糖素↑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促肾上腺皮质激素↑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肾上腺皮质激素↑ </a:t>
              </a: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抗利尿激素↑</a:t>
              </a:r>
              <a:r>
                <a:rPr lang="zh-CN" altLang="en-US" sz="12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2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zh-CN" altLang="en-US"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433" name="Oval 10"/>
            <p:cNvSpPr>
              <a:spLocks noChangeArrowheads="1"/>
            </p:cNvSpPr>
            <p:nvPr/>
          </p:nvSpPr>
          <p:spPr bwMode="auto">
            <a:xfrm>
              <a:off x="3888" y="1008"/>
              <a:ext cx="1020" cy="567"/>
            </a:xfrm>
            <a:prstGeom prst="ellipse">
              <a:avLst/>
            </a:prstGeom>
            <a:solidFill>
              <a:schemeClr val="folHlink"/>
            </a:solidFill>
            <a:ln w="9525">
              <a:solidFill>
                <a:schemeClr val="tx1"/>
              </a:solidFill>
              <a:round/>
            </a:ln>
          </p:spPr>
          <p:txBody>
            <a:bodyPr wrap="none" anchor="ctr"/>
            <a:lstStyle/>
            <a:p>
              <a:pPr algn="ctr"/>
              <a:endParaRPr lang="en-US" altLang="zh-CN" sz="1200" b="1">
                <a:solidFill>
                  <a:schemeClr val="bg2"/>
                </a:solidFill>
                <a:latin typeface="微软雅黑" panose="020B0503020204020204" pitchFamily="34" charset="-122"/>
                <a:ea typeface="微软雅黑" panose="020B0503020204020204" pitchFamily="34" charset="-122"/>
              </a:endParaRPr>
            </a:p>
            <a:p>
              <a:pPr algn="ctr"/>
              <a:r>
                <a:rPr lang="zh-CN" altLang="en-US" sz="1400" b="1">
                  <a:solidFill>
                    <a:schemeClr val="bg2"/>
                  </a:solidFill>
                  <a:latin typeface="微软雅黑" panose="020B0503020204020204" pitchFamily="34" charset="-122"/>
                  <a:ea typeface="微软雅黑" panose="020B0503020204020204" pitchFamily="34" charset="-122"/>
                </a:rPr>
                <a:t>白三烯</a:t>
              </a:r>
              <a:endParaRPr lang="zh-CN" altLang="en-US" sz="1400" b="1">
                <a:solidFill>
                  <a:schemeClr val="bg2"/>
                </a:solidFill>
                <a:latin typeface="微软雅黑" panose="020B0503020204020204" pitchFamily="34" charset="-122"/>
                <a:ea typeface="微软雅黑" panose="020B0503020204020204" pitchFamily="34" charset="-122"/>
              </a:endParaRPr>
            </a:p>
            <a:p>
              <a:pPr algn="ctr"/>
              <a:r>
                <a:rPr lang="zh-CN" altLang="en-US" sz="1400" b="1">
                  <a:solidFill>
                    <a:schemeClr val="bg2"/>
                  </a:solidFill>
                  <a:latin typeface="微软雅黑" panose="020B0503020204020204" pitchFamily="34" charset="-122"/>
                  <a:ea typeface="微软雅黑" panose="020B0503020204020204" pitchFamily="34" charset="-122"/>
                </a:rPr>
                <a:t>多肽类物</a:t>
              </a:r>
              <a:endParaRPr lang="zh-CN" altLang="en-US" sz="1400" b="1">
                <a:solidFill>
                  <a:schemeClr val="bg2"/>
                </a:solidFill>
                <a:latin typeface="微软雅黑" panose="020B0503020204020204" pitchFamily="34" charset="-122"/>
                <a:ea typeface="微软雅黑" panose="020B0503020204020204" pitchFamily="34" charset="-122"/>
              </a:endParaRPr>
            </a:p>
            <a:p>
              <a:pPr algn="ctr"/>
              <a:r>
                <a:rPr lang="zh-CN" altLang="en-US" sz="1400" b="1">
                  <a:solidFill>
                    <a:schemeClr val="bg2"/>
                  </a:solidFill>
                  <a:latin typeface="微软雅黑" panose="020B0503020204020204" pitchFamily="34" charset="-122"/>
                  <a:ea typeface="微软雅黑" panose="020B0503020204020204" pitchFamily="34" charset="-122"/>
                </a:rPr>
                <a:t>前列腺素</a:t>
              </a:r>
              <a:endParaRPr lang="zh-CN" altLang="en-US" sz="1400" b="1">
                <a:solidFill>
                  <a:schemeClr val="bg2"/>
                </a:solidFill>
                <a:latin typeface="微软雅黑" panose="020B0503020204020204" pitchFamily="34" charset="-122"/>
                <a:ea typeface="微软雅黑" panose="020B0503020204020204" pitchFamily="34" charset="-122"/>
              </a:endParaRPr>
            </a:p>
            <a:p>
              <a:pPr algn="ctr"/>
              <a:r>
                <a:rPr lang="zh-CN" altLang="en-US" sz="1400" b="1">
                  <a:solidFill>
                    <a:schemeClr val="bg2"/>
                  </a:solidFill>
                  <a:latin typeface="微软雅黑" panose="020B0503020204020204" pitchFamily="34" charset="-122"/>
                  <a:ea typeface="微软雅黑" panose="020B0503020204020204" pitchFamily="34" charset="-122"/>
                </a:rPr>
                <a:t>一氧化氮</a:t>
              </a:r>
              <a:endParaRPr lang="zh-CN" altLang="en-US" sz="1400" b="1">
                <a:solidFill>
                  <a:schemeClr val="bg2"/>
                </a:solidFill>
                <a:latin typeface="微软雅黑" panose="020B0503020204020204" pitchFamily="34" charset="-122"/>
                <a:ea typeface="微软雅黑" panose="020B0503020204020204" pitchFamily="34" charset="-122"/>
              </a:endParaRPr>
            </a:p>
            <a:p>
              <a:pPr algn="ctr"/>
              <a:endParaRPr lang="en-US" altLang="zh-CN" sz="1400" b="1">
                <a:latin typeface="微软雅黑" panose="020B0503020204020204" pitchFamily="34" charset="-122"/>
                <a:ea typeface="微软雅黑" panose="020B0503020204020204" pitchFamily="34" charset="-122"/>
              </a:endParaRPr>
            </a:p>
          </p:txBody>
        </p:sp>
        <p:cxnSp>
          <p:nvCxnSpPr>
            <p:cNvPr id="17434" name="AutoShape 11"/>
            <p:cNvCxnSpPr>
              <a:cxnSpLocks noChangeShapeType="1"/>
              <a:stCxn id="17431" idx="4"/>
              <a:endCxn id="17432" idx="4"/>
            </p:cNvCxnSpPr>
            <p:nvPr/>
          </p:nvCxnSpPr>
          <p:spPr bwMode="auto">
            <a:xfrm rot="5400000" flipH="1" flipV="1">
              <a:off x="1981" y="772"/>
              <a:ext cx="5" cy="1602"/>
            </a:xfrm>
            <a:prstGeom prst="bentConnector3">
              <a:avLst>
                <a:gd name="adj1" fmla="val -2994106"/>
              </a:avLst>
            </a:prstGeom>
            <a:noFill/>
            <a:ln w="9525">
              <a:solidFill>
                <a:schemeClr val="tx1"/>
              </a:solidFill>
              <a:miter lim="800000"/>
            </a:ln>
          </p:spPr>
        </p:cxnSp>
        <p:cxnSp>
          <p:nvCxnSpPr>
            <p:cNvPr id="17435" name="AutoShape 12"/>
            <p:cNvCxnSpPr>
              <a:cxnSpLocks noChangeShapeType="1"/>
              <a:stCxn id="17432" idx="4"/>
              <a:endCxn id="17433" idx="4"/>
            </p:cNvCxnSpPr>
            <p:nvPr/>
          </p:nvCxnSpPr>
          <p:spPr bwMode="auto">
            <a:xfrm rot="16200000" flipH="1">
              <a:off x="3589" y="766"/>
              <a:ext cx="5" cy="1614"/>
            </a:xfrm>
            <a:prstGeom prst="bentConnector3">
              <a:avLst>
                <a:gd name="adj1" fmla="val 3094106"/>
              </a:avLst>
            </a:prstGeom>
            <a:noFill/>
            <a:ln w="9525">
              <a:solidFill>
                <a:schemeClr val="tx1"/>
              </a:solidFill>
              <a:miter lim="800000"/>
            </a:ln>
          </p:spPr>
        </p:cxnSp>
      </p:grpSp>
      <p:grpSp>
        <p:nvGrpSpPr>
          <p:cNvPr id="3" name="Group 29"/>
          <p:cNvGrpSpPr/>
          <p:nvPr/>
        </p:nvGrpSpPr>
        <p:grpSpPr bwMode="auto">
          <a:xfrm>
            <a:off x="1422400" y="4114800"/>
            <a:ext cx="2159000" cy="1066800"/>
            <a:chOff x="672" y="2592"/>
            <a:chExt cx="1020" cy="672"/>
          </a:xfrm>
        </p:grpSpPr>
        <p:sp>
          <p:nvSpPr>
            <p:cNvPr id="17429" name="Oval 14"/>
            <p:cNvSpPr>
              <a:spLocks noChangeArrowheads="1"/>
            </p:cNvSpPr>
            <p:nvPr/>
          </p:nvSpPr>
          <p:spPr bwMode="auto">
            <a:xfrm>
              <a:off x="672" y="2880"/>
              <a:ext cx="1020" cy="384"/>
            </a:xfrm>
            <a:prstGeom prst="ellipse">
              <a:avLst/>
            </a:prstGeom>
            <a:solidFill>
              <a:srgbClr val="00FF00"/>
            </a:solidFill>
            <a:ln w="9525">
              <a:solidFill>
                <a:schemeClr val="tx1"/>
              </a:solidFill>
              <a:round/>
            </a:ln>
          </p:spPr>
          <p:txBody>
            <a:bodyPr wrap="none" anchor="ctr"/>
            <a:lstStyle/>
            <a:p>
              <a:pPr algn="ctr"/>
              <a:endParaRPr lang="en-US" altLang="zh-CN"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糖利用↓</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7430" name="AutoShape 15"/>
            <p:cNvCxnSpPr>
              <a:cxnSpLocks noChangeShapeType="1"/>
              <a:stCxn id="229380" idx="4"/>
              <a:endCxn id="17429" idx="0"/>
            </p:cNvCxnSpPr>
            <p:nvPr/>
          </p:nvCxnSpPr>
          <p:spPr bwMode="auto">
            <a:xfrm>
              <a:off x="1182" y="2592"/>
              <a:ext cx="0" cy="288"/>
            </a:xfrm>
            <a:prstGeom prst="straightConnector1">
              <a:avLst/>
            </a:prstGeom>
            <a:noFill/>
            <a:ln w="9525">
              <a:solidFill>
                <a:schemeClr val="tx1"/>
              </a:solidFill>
              <a:round/>
              <a:tailEnd type="triangle" w="med" len="med"/>
            </a:ln>
          </p:spPr>
        </p:cxnSp>
      </p:grpSp>
      <p:grpSp>
        <p:nvGrpSpPr>
          <p:cNvPr id="4" name="Group 16"/>
          <p:cNvGrpSpPr/>
          <p:nvPr/>
        </p:nvGrpSpPr>
        <p:grpSpPr bwMode="auto">
          <a:xfrm>
            <a:off x="1422400" y="5181600"/>
            <a:ext cx="2159000" cy="1100138"/>
            <a:chOff x="672" y="3264"/>
            <a:chExt cx="1020" cy="693"/>
          </a:xfrm>
        </p:grpSpPr>
        <p:sp>
          <p:nvSpPr>
            <p:cNvPr id="17427" name="Oval 17"/>
            <p:cNvSpPr>
              <a:spLocks noChangeArrowheads="1"/>
            </p:cNvSpPr>
            <p:nvPr/>
          </p:nvSpPr>
          <p:spPr bwMode="auto">
            <a:xfrm>
              <a:off x="672" y="3504"/>
              <a:ext cx="1020" cy="453"/>
            </a:xfrm>
            <a:prstGeom prst="ellipse">
              <a:avLst/>
            </a:prstGeom>
            <a:solidFill>
              <a:schemeClr val="accent1"/>
            </a:solidFill>
            <a:ln w="9525">
              <a:solidFill>
                <a:schemeClr val="tx1"/>
              </a:solidFill>
              <a:round/>
            </a:ln>
          </p:spPr>
          <p:txBody>
            <a:bodyPr wrap="none" anchor="ctr"/>
            <a:lstStyle/>
            <a:p>
              <a:pPr algn="ctr"/>
              <a:r>
                <a:rPr lang="zh-CN" altLang="en-US" sz="1600" b="1">
                  <a:solidFill>
                    <a:schemeClr val="bg2"/>
                  </a:solidFill>
                  <a:latin typeface="微软雅黑" panose="020B0503020204020204" pitchFamily="34" charset="-122"/>
                  <a:ea typeface="微软雅黑" panose="020B0503020204020204" pitchFamily="34" charset="-122"/>
                </a:rPr>
                <a:t>高血糖</a:t>
              </a:r>
              <a:endParaRPr lang="zh-CN" altLang="en-US" sz="1600" b="1">
                <a:solidFill>
                  <a:schemeClr val="bg2"/>
                </a:solidFill>
                <a:latin typeface="微软雅黑" panose="020B0503020204020204" pitchFamily="34" charset="-122"/>
                <a:ea typeface="微软雅黑" panose="020B0503020204020204" pitchFamily="34" charset="-122"/>
              </a:endParaRPr>
            </a:p>
            <a:p>
              <a:pPr algn="ctr"/>
              <a:r>
                <a:rPr lang="zh-CN" altLang="en-US" sz="1600" b="1">
                  <a:solidFill>
                    <a:schemeClr val="bg2"/>
                  </a:solidFill>
                  <a:latin typeface="微软雅黑" panose="020B0503020204020204" pitchFamily="34" charset="-122"/>
                  <a:ea typeface="微软雅黑" panose="020B0503020204020204" pitchFamily="34" charset="-122"/>
                </a:rPr>
                <a:t>高尿糖</a:t>
              </a:r>
              <a:endParaRPr lang="zh-CN" altLang="en-US" sz="1600" b="1">
                <a:solidFill>
                  <a:schemeClr val="bg2"/>
                </a:solidFill>
                <a:latin typeface="微软雅黑" panose="020B0503020204020204" pitchFamily="34" charset="-122"/>
                <a:ea typeface="微软雅黑" panose="020B0503020204020204" pitchFamily="34" charset="-122"/>
              </a:endParaRPr>
            </a:p>
          </p:txBody>
        </p:sp>
        <p:cxnSp>
          <p:nvCxnSpPr>
            <p:cNvPr id="17428" name="AutoShape 18"/>
            <p:cNvCxnSpPr>
              <a:cxnSpLocks noChangeShapeType="1"/>
              <a:stCxn id="17429" idx="4"/>
              <a:endCxn id="17427" idx="0"/>
            </p:cNvCxnSpPr>
            <p:nvPr/>
          </p:nvCxnSpPr>
          <p:spPr bwMode="auto">
            <a:xfrm>
              <a:off x="1182" y="3264"/>
              <a:ext cx="0" cy="240"/>
            </a:xfrm>
            <a:prstGeom prst="straightConnector1">
              <a:avLst/>
            </a:prstGeom>
            <a:noFill/>
            <a:ln w="9525">
              <a:solidFill>
                <a:schemeClr val="tx1"/>
              </a:solidFill>
              <a:round/>
              <a:tailEnd type="triangle" w="med" len="med"/>
            </a:ln>
          </p:spPr>
        </p:cxnSp>
      </p:grpSp>
      <p:grpSp>
        <p:nvGrpSpPr>
          <p:cNvPr id="5" name="Group 19"/>
          <p:cNvGrpSpPr/>
          <p:nvPr/>
        </p:nvGrpSpPr>
        <p:grpSpPr bwMode="auto">
          <a:xfrm>
            <a:off x="7213600" y="4343399"/>
            <a:ext cx="4064000" cy="1821873"/>
            <a:chOff x="3408" y="2736"/>
            <a:chExt cx="1920" cy="960"/>
          </a:xfrm>
        </p:grpSpPr>
        <p:sp>
          <p:nvSpPr>
            <p:cNvPr id="17423" name="Oval 20"/>
            <p:cNvSpPr>
              <a:spLocks noChangeArrowheads="1"/>
            </p:cNvSpPr>
            <p:nvPr/>
          </p:nvSpPr>
          <p:spPr bwMode="auto">
            <a:xfrm>
              <a:off x="3408" y="3120"/>
              <a:ext cx="912" cy="576"/>
            </a:xfrm>
            <a:prstGeom prst="ellipse">
              <a:avLst/>
            </a:prstGeom>
            <a:solidFill>
              <a:srgbClr val="00FF00"/>
            </a:solidFill>
            <a:ln w="9525">
              <a:solidFill>
                <a:schemeClr val="tx1"/>
              </a:solidFill>
              <a:round/>
            </a:ln>
          </p:spPr>
          <p:txBody>
            <a:bodyPr wrap="none" anchor="ctr"/>
            <a:lstStyle/>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蛋白分解</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脂肪分解</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氮排出</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424" name="Oval 21"/>
            <p:cNvSpPr>
              <a:spLocks noChangeArrowheads="1"/>
            </p:cNvSpPr>
            <p:nvPr/>
          </p:nvSpPr>
          <p:spPr bwMode="auto">
            <a:xfrm>
              <a:off x="4464" y="3120"/>
              <a:ext cx="864" cy="576"/>
            </a:xfrm>
            <a:prstGeom prst="ellipse">
              <a:avLst/>
            </a:prstGeom>
            <a:solidFill>
              <a:srgbClr val="00FF00"/>
            </a:solidFill>
            <a:ln w="9525">
              <a:solidFill>
                <a:schemeClr val="tx1"/>
              </a:solidFill>
              <a:round/>
            </a:ln>
          </p:spPr>
          <p:txBody>
            <a:bodyPr wrap="none" anchor="ctr"/>
            <a:lstStyle/>
            <a:p>
              <a:pPr algn="ctr"/>
              <a:endParaRPr lang="en-US" altLang="zh-CN" sz="1400" b="1"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静息能量</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消耗</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altLang="zh-CN" sz="1600" b="1" dirty="0">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7425" name="AutoShape 22"/>
            <p:cNvCxnSpPr>
              <a:cxnSpLocks noChangeShapeType="1"/>
              <a:stCxn id="17423" idx="0"/>
              <a:endCxn id="17424" idx="0"/>
            </p:cNvCxnSpPr>
            <p:nvPr/>
          </p:nvCxnSpPr>
          <p:spPr bwMode="auto">
            <a:xfrm rot="5400000" flipV="1">
              <a:off x="4379" y="2605"/>
              <a:ext cx="1" cy="1032"/>
            </a:xfrm>
            <a:prstGeom prst="bentConnector3">
              <a:avLst>
                <a:gd name="adj1" fmla="val -14400005"/>
              </a:avLst>
            </a:prstGeom>
            <a:noFill/>
            <a:ln w="9525">
              <a:solidFill>
                <a:schemeClr val="tx1"/>
              </a:solidFill>
              <a:miter lim="800000"/>
              <a:headEnd type="triangle" w="med" len="med"/>
              <a:tailEnd type="triangle" w="med" len="med"/>
            </a:ln>
          </p:spPr>
        </p:cxnSp>
        <p:sp>
          <p:nvSpPr>
            <p:cNvPr id="17426" name="Line 23"/>
            <p:cNvSpPr>
              <a:spLocks noChangeShapeType="1"/>
            </p:cNvSpPr>
            <p:nvPr/>
          </p:nvSpPr>
          <p:spPr bwMode="auto">
            <a:xfrm>
              <a:off x="4368" y="2736"/>
              <a:ext cx="0" cy="240"/>
            </a:xfrm>
            <a:prstGeom prst="line">
              <a:avLst/>
            </a:prstGeom>
            <a:noFill/>
            <a:ln w="9525">
              <a:solidFill>
                <a:schemeClr val="tx1"/>
              </a:solidFill>
              <a:round/>
            </a:ln>
          </p:spPr>
          <p:txBody>
            <a:bodyPr wrap="none"/>
            <a:lstStyle/>
            <a:p>
              <a:endParaRPr lang="zh-CN" altLang="en-US"/>
            </a:p>
          </p:txBody>
        </p:sp>
      </p:grpSp>
      <p:grpSp>
        <p:nvGrpSpPr>
          <p:cNvPr id="6" name="Group 28"/>
          <p:cNvGrpSpPr/>
          <p:nvPr/>
        </p:nvGrpSpPr>
        <p:grpSpPr bwMode="auto">
          <a:xfrm>
            <a:off x="2501900" y="2743200"/>
            <a:ext cx="6705600" cy="838200"/>
            <a:chOff x="1182" y="1728"/>
            <a:chExt cx="3168" cy="528"/>
          </a:xfrm>
        </p:grpSpPr>
        <p:cxnSp>
          <p:nvCxnSpPr>
            <p:cNvPr id="17420" name="AutoShape 25"/>
            <p:cNvCxnSpPr>
              <a:cxnSpLocks noChangeShapeType="1"/>
            </p:cNvCxnSpPr>
            <p:nvPr/>
          </p:nvCxnSpPr>
          <p:spPr bwMode="auto">
            <a:xfrm rot="5400000" flipV="1">
              <a:off x="1877" y="1513"/>
              <a:ext cx="1" cy="1392"/>
            </a:xfrm>
            <a:prstGeom prst="bentConnector3">
              <a:avLst>
                <a:gd name="adj1" fmla="val -14400005"/>
              </a:avLst>
            </a:prstGeom>
            <a:noFill/>
            <a:ln w="9525">
              <a:solidFill>
                <a:schemeClr val="tx1"/>
              </a:solidFill>
              <a:miter lim="800000"/>
              <a:headEnd type="triangle" w="med" len="med"/>
              <a:tailEnd type="triangle" w="med" len="med"/>
            </a:ln>
          </p:spPr>
        </p:cxnSp>
        <p:cxnSp>
          <p:nvCxnSpPr>
            <p:cNvPr id="17421" name="AutoShape 26"/>
            <p:cNvCxnSpPr>
              <a:cxnSpLocks noChangeShapeType="1"/>
            </p:cNvCxnSpPr>
            <p:nvPr/>
          </p:nvCxnSpPr>
          <p:spPr bwMode="auto">
            <a:xfrm rot="5400000" flipV="1">
              <a:off x="3438" y="1344"/>
              <a:ext cx="48" cy="1776"/>
            </a:xfrm>
            <a:prstGeom prst="bentConnector3">
              <a:avLst>
                <a:gd name="adj1" fmla="val -300000"/>
              </a:avLst>
            </a:prstGeom>
            <a:noFill/>
            <a:ln w="9525">
              <a:solidFill>
                <a:schemeClr val="tx1"/>
              </a:solidFill>
              <a:miter lim="800000"/>
              <a:headEnd type="triangle" w="med" len="med"/>
              <a:tailEnd type="triangle" w="med" len="med"/>
            </a:ln>
          </p:spPr>
        </p:cxnSp>
        <p:sp>
          <p:nvSpPr>
            <p:cNvPr id="17422" name="AutoShape 27"/>
            <p:cNvSpPr>
              <a:spLocks noChangeArrowheads="1"/>
            </p:cNvSpPr>
            <p:nvPr/>
          </p:nvSpPr>
          <p:spPr bwMode="auto">
            <a:xfrm>
              <a:off x="2448" y="1728"/>
              <a:ext cx="690" cy="336"/>
            </a:xfrm>
            <a:prstGeom prst="downArrow">
              <a:avLst>
                <a:gd name="adj1" fmla="val 35944"/>
                <a:gd name="adj2" fmla="val 25000"/>
              </a:avLst>
            </a:prstGeom>
            <a:solidFill>
              <a:schemeClr val="tx1"/>
            </a:solidFill>
            <a:ln w="9525">
              <a:solidFill>
                <a:schemeClr val="tx1"/>
              </a:solidFill>
              <a:miter lim="800000"/>
            </a:ln>
          </p:spPr>
          <p:txBody>
            <a:bodyPr wrap="none" anchor="ctr"/>
            <a:lstStyle/>
            <a:p>
              <a:endParaRPr lang="zh-CN" altLang="en-US" b="1">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229380"/>
                                        </p:tgtEl>
                                        <p:attrNameLst>
                                          <p:attrName>style.visibility</p:attrName>
                                        </p:attrNameLst>
                                      </p:cBhvr>
                                      <p:to>
                                        <p:strVal val="visible"/>
                                      </p:to>
                                    </p:set>
                                    <p:animEffect transition="in" filter="slide(fromTop)">
                                      <p:cBhvr>
                                        <p:cTn id="17" dur="500"/>
                                        <p:tgtEl>
                                          <p:spTgt spid="22938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lide(fromTo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lide(fromTop)">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229381"/>
                                        </p:tgtEl>
                                        <p:attrNameLst>
                                          <p:attrName>style.visibility</p:attrName>
                                        </p:attrNameLst>
                                      </p:cBhvr>
                                      <p:to>
                                        <p:strVal val="visible"/>
                                      </p:to>
                                    </p:set>
                                    <p:animEffect transition="in" filter="slide(fromTop)">
                                      <p:cBhvr>
                                        <p:cTn id="32" dur="500"/>
                                        <p:tgtEl>
                                          <p:spTgt spid="22938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229382"/>
                                        </p:tgtEl>
                                        <p:attrNameLst>
                                          <p:attrName>style.visibility</p:attrName>
                                        </p:attrNameLst>
                                      </p:cBhvr>
                                      <p:to>
                                        <p:strVal val="visible"/>
                                      </p:to>
                                    </p:set>
                                    <p:animEffect transition="in" filter="slide(fromTop)">
                                      <p:cBhvr>
                                        <p:cTn id="37" dur="500"/>
                                        <p:tgtEl>
                                          <p:spTgt spid="229382"/>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slide(fromTop)">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80" grpId="0" animBg="1" autoUpdateAnimBg="0"/>
      <p:bldP spid="229381" grpId="0" animBg="1" autoUpdateAnimBg="0"/>
      <p:bldP spid="229382"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pPr eaLnBrk="1" hangingPunct="1">
              <a:defRPr/>
            </a:pPr>
            <a:r>
              <a:rPr lang="zh-CN" altLang="en-US" sz="4000" smtClean="0">
                <a:ea typeface="黑体" panose="02010609060101010101" pitchFamily="49" charset="-122"/>
              </a:rPr>
              <a:t>创伤</a:t>
            </a:r>
            <a:r>
              <a:rPr lang="en-US" altLang="zh-CN" sz="4000" smtClean="0">
                <a:ea typeface="黑体" panose="02010609060101010101" pitchFamily="49" charset="-122"/>
              </a:rPr>
              <a:t>/</a:t>
            </a:r>
            <a:r>
              <a:rPr lang="zh-CN" altLang="en-US" sz="4000" smtClean="0">
                <a:ea typeface="黑体" panose="02010609060101010101" pitchFamily="49" charset="-122"/>
              </a:rPr>
              <a:t>感染后外科病人的能量变化</a:t>
            </a:r>
            <a:endParaRPr lang="zh-CN" altLang="en-US" sz="4000" smtClean="0">
              <a:ea typeface="黑体" panose="02010609060101010101" pitchFamily="49" charset="-122"/>
            </a:endParaRPr>
          </a:p>
        </p:txBody>
      </p:sp>
      <p:graphicFrame>
        <p:nvGraphicFramePr>
          <p:cNvPr id="2050" name="Object 3"/>
          <p:cNvGraphicFramePr>
            <a:graphicFrameLocks noChangeAspect="1"/>
          </p:cNvGraphicFramePr>
          <p:nvPr>
            <p:ph type="chart" idx="1"/>
          </p:nvPr>
        </p:nvGraphicFramePr>
        <p:xfrm>
          <a:off x="508000" y="838200"/>
          <a:ext cx="11040533" cy="3322638"/>
        </p:xfrm>
        <a:graphic>
          <a:graphicData uri="http://schemas.openxmlformats.org/presentationml/2006/ole">
            <mc:AlternateContent xmlns:mc="http://schemas.openxmlformats.org/markup-compatibility/2006">
              <mc:Choice xmlns:v="urn:schemas-microsoft-com:vml" Requires="v">
                <p:oleObj spid="_x0000_s2049" name="图表" r:id="rId1" imgW="9347200" imgH="3759200" progId="MSGraph.Chart.8">
                  <p:embed followColorScheme="full"/>
                </p:oleObj>
              </mc:Choice>
              <mc:Fallback>
                <p:oleObj name="图表" r:id="rId1" imgW="9347200" imgH="3759200" progId="MSGraph.Chart.8">
                  <p:embed followColorScheme="full"/>
                  <p:pic>
                    <p:nvPicPr>
                      <p:cNvPr id="0" name="Object 3"/>
                      <p:cNvPicPr>
                        <a:picLocks noChangeAspect="1"/>
                      </p:cNvPicPr>
                      <p:nvPr/>
                    </p:nvPicPr>
                    <p:blipFill>
                      <a:blip r:embed="rId2"/>
                      <a:stretch>
                        <a:fillRect/>
                      </a:stretch>
                    </p:blipFill>
                    <p:spPr>
                      <a:xfrm>
                        <a:off x="508000" y="838200"/>
                        <a:ext cx="11040533" cy="3322638"/>
                      </a:xfrm>
                      <a:prstGeom prst="rect">
                        <a:avLst/>
                      </a:prstGeom>
                      <a:noFill/>
                      <a:ln w="9525">
                        <a:noFill/>
                      </a:ln>
                    </p:spPr>
                  </p:pic>
                </p:oleObj>
              </mc:Fallback>
            </mc:AlternateContent>
          </a:graphicData>
        </a:graphic>
      </p:graphicFrame>
      <p:sp>
        <p:nvSpPr>
          <p:cNvPr id="230404" name="Rectangle 4"/>
          <p:cNvSpPr>
            <a:spLocks noChangeArrowheads="1"/>
          </p:cNvSpPr>
          <p:nvPr/>
        </p:nvSpPr>
        <p:spPr bwMode="auto">
          <a:xfrm>
            <a:off x="1295400" y="2133600"/>
            <a:ext cx="1016000" cy="1600200"/>
          </a:xfrm>
          <a:prstGeom prst="rect">
            <a:avLst/>
          </a:prstGeom>
          <a:solidFill>
            <a:srgbClr val="00FF00"/>
          </a:solidFill>
          <a:ln w="9525">
            <a:solidFill>
              <a:schemeClr val="tx1"/>
            </a:solidFill>
            <a:miter lim="800000"/>
          </a:ln>
        </p:spPr>
        <p:txBody>
          <a:bodyPr wrap="none" anchor="ctr"/>
          <a:lstStyle/>
          <a:p>
            <a:pPr algn="ctr"/>
            <a:r>
              <a:rPr lang="zh-CN" altLang="en-US" sz="1800" b="1">
                <a:solidFill>
                  <a:srgbClr val="663300"/>
                </a:solidFill>
                <a:latin typeface="隶书" pitchFamily="49" charset="-122"/>
                <a:ea typeface="隶书" pitchFamily="49" charset="-122"/>
              </a:rPr>
              <a:t>中度</a:t>
            </a:r>
            <a:endParaRPr lang="zh-CN" altLang="en-US" sz="1800" b="1">
              <a:solidFill>
                <a:srgbClr val="663300"/>
              </a:solidFill>
              <a:latin typeface="隶书" pitchFamily="49" charset="-122"/>
              <a:ea typeface="隶书" pitchFamily="49" charset="-122"/>
            </a:endParaRPr>
          </a:p>
          <a:p>
            <a:pPr algn="ctr"/>
            <a:r>
              <a:rPr lang="zh-CN" altLang="en-US" sz="1800" b="1">
                <a:solidFill>
                  <a:srgbClr val="663300"/>
                </a:solidFill>
                <a:latin typeface="隶书" pitchFamily="49" charset="-122"/>
                <a:ea typeface="隶书" pitchFamily="49" charset="-122"/>
              </a:rPr>
              <a:t>禁食</a:t>
            </a:r>
            <a:endParaRPr lang="zh-CN" altLang="en-US" sz="1800" b="1">
              <a:solidFill>
                <a:srgbClr val="663300"/>
              </a:solidFill>
              <a:latin typeface="隶书" pitchFamily="49" charset="-122"/>
              <a:ea typeface="隶书" pitchFamily="49" charset="-122"/>
            </a:endParaRPr>
          </a:p>
          <a:p>
            <a:pPr algn="ctr"/>
            <a:r>
              <a:rPr lang="en-US" altLang="zh-CN" sz="1800" b="1">
                <a:solidFill>
                  <a:srgbClr val="663300"/>
                </a:solidFill>
                <a:latin typeface="隶书" pitchFamily="49" charset="-122"/>
                <a:ea typeface="隶书" pitchFamily="49" charset="-122"/>
              </a:rPr>
              <a:t>-14-0</a:t>
            </a:r>
            <a:endParaRPr lang="en-US" altLang="zh-CN" sz="1800" b="1">
              <a:solidFill>
                <a:srgbClr val="663300"/>
              </a:solidFill>
              <a:latin typeface="隶书" pitchFamily="49" charset="-122"/>
              <a:ea typeface="隶书" pitchFamily="49" charset="-122"/>
            </a:endParaRPr>
          </a:p>
        </p:txBody>
      </p:sp>
      <p:sp>
        <p:nvSpPr>
          <p:cNvPr id="230405" name="Rectangle 5"/>
          <p:cNvSpPr>
            <a:spLocks noChangeArrowheads="1"/>
          </p:cNvSpPr>
          <p:nvPr/>
        </p:nvSpPr>
        <p:spPr bwMode="auto">
          <a:xfrm>
            <a:off x="1968500" y="2133600"/>
            <a:ext cx="609600" cy="1600200"/>
          </a:xfrm>
          <a:prstGeom prst="rect">
            <a:avLst/>
          </a:prstGeom>
          <a:solidFill>
            <a:srgbClr val="993366"/>
          </a:solidFill>
          <a:ln w="9525">
            <a:solidFill>
              <a:schemeClr val="tx1"/>
            </a:solidFill>
            <a:miter lim="800000"/>
          </a:ln>
        </p:spPr>
        <p:txBody>
          <a:bodyPr wrap="none" anchor="ctr"/>
          <a:lstStyle/>
          <a:p>
            <a:pPr algn="ctr"/>
            <a:r>
              <a:rPr lang="zh-CN" altLang="en-US" sz="1800" b="1">
                <a:solidFill>
                  <a:srgbClr val="FFFF00"/>
                </a:solidFill>
                <a:latin typeface="隶书" pitchFamily="49" charset="-122"/>
                <a:ea typeface="隶书" pitchFamily="49" charset="-122"/>
              </a:rPr>
              <a:t>中小</a:t>
            </a:r>
            <a:endParaRPr lang="zh-CN" altLang="en-US" sz="1800" b="1">
              <a:solidFill>
                <a:srgbClr val="FFFF00"/>
              </a:solidFill>
              <a:latin typeface="隶书" pitchFamily="49" charset="-122"/>
              <a:ea typeface="隶书" pitchFamily="49" charset="-122"/>
            </a:endParaRPr>
          </a:p>
          <a:p>
            <a:pPr algn="ctr"/>
            <a:r>
              <a:rPr lang="zh-CN" altLang="en-US" sz="1800" b="1">
                <a:solidFill>
                  <a:srgbClr val="FFFF00"/>
                </a:solidFill>
                <a:latin typeface="隶书" pitchFamily="49" charset="-122"/>
                <a:ea typeface="隶书" pitchFamily="49" charset="-122"/>
              </a:rPr>
              <a:t>手术</a:t>
            </a:r>
            <a:endParaRPr lang="zh-CN" altLang="en-US" sz="1800" b="1">
              <a:solidFill>
                <a:srgbClr val="FFFF00"/>
              </a:solidFill>
              <a:latin typeface="隶书" pitchFamily="49" charset="-122"/>
              <a:ea typeface="隶书" pitchFamily="49" charset="-122"/>
            </a:endParaRPr>
          </a:p>
          <a:p>
            <a:pPr algn="ctr"/>
            <a:r>
              <a:rPr lang="zh-CN" altLang="en-US" sz="1800" b="1">
                <a:solidFill>
                  <a:srgbClr val="FFFF00"/>
                </a:solidFill>
                <a:latin typeface="隶书" pitchFamily="49" charset="-122"/>
                <a:ea typeface="隶书" pitchFamily="49" charset="-122"/>
              </a:rPr>
              <a:t>后</a:t>
            </a:r>
            <a:endParaRPr lang="zh-CN" altLang="en-US" sz="1800" b="1">
              <a:solidFill>
                <a:srgbClr val="FFFF00"/>
              </a:solidFill>
              <a:latin typeface="隶书" pitchFamily="49" charset="-122"/>
              <a:ea typeface="隶书" pitchFamily="49" charset="-122"/>
            </a:endParaRPr>
          </a:p>
          <a:p>
            <a:pPr algn="ctr"/>
            <a:r>
              <a:rPr lang="en-US" altLang="zh-CN" sz="1800" b="1">
                <a:solidFill>
                  <a:srgbClr val="FFFF00"/>
                </a:solidFill>
                <a:latin typeface="隶书" pitchFamily="49" charset="-122"/>
                <a:ea typeface="隶书" pitchFamily="49" charset="-122"/>
              </a:rPr>
              <a:t>-2-4</a:t>
            </a:r>
            <a:endParaRPr lang="en-US" altLang="zh-CN" sz="1800" b="1">
              <a:solidFill>
                <a:srgbClr val="FFFF00"/>
              </a:solidFill>
              <a:latin typeface="隶书" pitchFamily="49" charset="-122"/>
              <a:ea typeface="隶书" pitchFamily="49" charset="-122"/>
            </a:endParaRPr>
          </a:p>
        </p:txBody>
      </p:sp>
      <p:sp>
        <p:nvSpPr>
          <p:cNvPr id="230406" name="Rectangle 6"/>
          <p:cNvSpPr>
            <a:spLocks noChangeArrowheads="1"/>
          </p:cNvSpPr>
          <p:nvPr/>
        </p:nvSpPr>
        <p:spPr bwMode="auto">
          <a:xfrm>
            <a:off x="2639484" y="2133600"/>
            <a:ext cx="1422400" cy="1600200"/>
          </a:xfrm>
          <a:prstGeom prst="rect">
            <a:avLst/>
          </a:prstGeom>
          <a:solidFill>
            <a:schemeClr val="accent1"/>
          </a:solidFill>
          <a:ln w="9525">
            <a:solidFill>
              <a:schemeClr val="tx1"/>
            </a:solidFill>
            <a:miter lim="800000"/>
          </a:ln>
        </p:spPr>
        <p:txBody>
          <a:bodyPr wrap="none" anchor="ctr"/>
          <a:lstStyle/>
          <a:p>
            <a:pPr algn="ctr"/>
            <a:r>
              <a:rPr lang="zh-CN" altLang="en-US" sz="1800" b="1">
                <a:solidFill>
                  <a:srgbClr val="CC3300"/>
                </a:solidFill>
                <a:latin typeface="隶书" pitchFamily="49" charset="-122"/>
                <a:ea typeface="隶书" pitchFamily="49" charset="-122"/>
              </a:rPr>
              <a:t>腹膜炎</a:t>
            </a:r>
            <a:endParaRPr lang="zh-CN" altLang="en-US" sz="1800" b="1">
              <a:solidFill>
                <a:srgbClr val="CC3300"/>
              </a:solidFill>
              <a:latin typeface="隶书" pitchFamily="49" charset="-122"/>
              <a:ea typeface="隶书" pitchFamily="49" charset="-122"/>
            </a:endParaRPr>
          </a:p>
          <a:p>
            <a:pPr algn="ctr"/>
            <a:r>
              <a:rPr lang="en-US" altLang="zh-CN" sz="1800" b="1">
                <a:solidFill>
                  <a:srgbClr val="CC3300"/>
                </a:solidFill>
                <a:latin typeface="隶书" pitchFamily="49" charset="-122"/>
                <a:ea typeface="隶书" pitchFamily="49" charset="-122"/>
              </a:rPr>
              <a:t>5-25</a:t>
            </a:r>
            <a:endParaRPr lang="en-US" altLang="zh-CN" sz="1800" b="1">
              <a:solidFill>
                <a:srgbClr val="CC3300"/>
              </a:solidFill>
              <a:latin typeface="隶书" pitchFamily="49" charset="-122"/>
              <a:ea typeface="隶书" pitchFamily="49" charset="-122"/>
            </a:endParaRPr>
          </a:p>
        </p:txBody>
      </p:sp>
      <p:sp>
        <p:nvSpPr>
          <p:cNvPr id="230407" name="Rectangle 7"/>
          <p:cNvSpPr>
            <a:spLocks noChangeArrowheads="1"/>
          </p:cNvSpPr>
          <p:nvPr/>
        </p:nvSpPr>
        <p:spPr bwMode="auto">
          <a:xfrm>
            <a:off x="3407833" y="2133600"/>
            <a:ext cx="1320800" cy="1600200"/>
          </a:xfrm>
          <a:prstGeom prst="rect">
            <a:avLst/>
          </a:prstGeom>
          <a:solidFill>
            <a:srgbClr val="FF6600"/>
          </a:solidFill>
          <a:ln w="9525">
            <a:solidFill>
              <a:schemeClr val="tx1"/>
            </a:solidFill>
            <a:miter lim="800000"/>
          </a:ln>
        </p:spPr>
        <p:txBody>
          <a:bodyPr wrap="none" anchor="ctr"/>
          <a:lstStyle/>
          <a:p>
            <a:pPr algn="ctr"/>
            <a:r>
              <a:rPr lang="zh-CN" altLang="en-US" sz="1800" b="1">
                <a:solidFill>
                  <a:srgbClr val="FFFF66"/>
                </a:solidFill>
                <a:latin typeface="隶书" pitchFamily="49" charset="-122"/>
                <a:ea typeface="隶书" pitchFamily="49" charset="-122"/>
              </a:rPr>
              <a:t>长骨骨折</a:t>
            </a:r>
            <a:endParaRPr lang="zh-CN" altLang="en-US" sz="1800" b="1">
              <a:solidFill>
                <a:srgbClr val="FFFF66"/>
              </a:solidFill>
              <a:latin typeface="隶书" pitchFamily="49" charset="-122"/>
              <a:ea typeface="隶书" pitchFamily="49" charset="-122"/>
            </a:endParaRPr>
          </a:p>
          <a:p>
            <a:pPr algn="ctr"/>
            <a:r>
              <a:rPr lang="en-US" altLang="zh-CN" sz="1800" b="1">
                <a:solidFill>
                  <a:srgbClr val="FFFF66"/>
                </a:solidFill>
                <a:latin typeface="隶书" pitchFamily="49" charset="-122"/>
                <a:ea typeface="隶书" pitchFamily="49" charset="-122"/>
              </a:rPr>
              <a:t>13-31</a:t>
            </a:r>
            <a:endParaRPr lang="en-US" altLang="zh-CN" sz="1800" b="1">
              <a:solidFill>
                <a:srgbClr val="FFFF66"/>
              </a:solidFill>
              <a:latin typeface="隶书" pitchFamily="49" charset="-122"/>
              <a:ea typeface="隶书" pitchFamily="49" charset="-122"/>
            </a:endParaRPr>
          </a:p>
        </p:txBody>
      </p:sp>
      <p:sp>
        <p:nvSpPr>
          <p:cNvPr id="230408" name="Rectangle 8"/>
          <p:cNvSpPr>
            <a:spLocks noChangeArrowheads="1"/>
          </p:cNvSpPr>
          <p:nvPr/>
        </p:nvSpPr>
        <p:spPr bwMode="auto">
          <a:xfrm>
            <a:off x="4464051" y="2133600"/>
            <a:ext cx="2032000" cy="1600200"/>
          </a:xfrm>
          <a:prstGeom prst="rect">
            <a:avLst/>
          </a:prstGeom>
          <a:solidFill>
            <a:srgbClr val="008080"/>
          </a:solidFill>
          <a:ln w="9525">
            <a:solidFill>
              <a:schemeClr val="tx1"/>
            </a:solidFill>
            <a:miter lim="800000"/>
          </a:ln>
        </p:spPr>
        <p:txBody>
          <a:bodyPr wrap="none" anchor="ctr"/>
          <a:lstStyle/>
          <a:p>
            <a:pPr algn="ctr"/>
            <a:r>
              <a:rPr lang="zh-CN" altLang="en-US" sz="1800" b="1" dirty="0">
                <a:latin typeface="隶书" pitchFamily="49" charset="-122"/>
                <a:ea typeface="隶书" pitchFamily="49" charset="-122"/>
              </a:rPr>
              <a:t>严重感染</a:t>
            </a:r>
            <a:endParaRPr lang="zh-CN" altLang="en-US" sz="1800" b="1" dirty="0">
              <a:latin typeface="隶书" pitchFamily="49" charset="-122"/>
              <a:ea typeface="隶书" pitchFamily="49" charset="-122"/>
            </a:endParaRPr>
          </a:p>
          <a:p>
            <a:pPr algn="ctr"/>
            <a:r>
              <a:rPr lang="en-US" altLang="zh-CN" sz="1800" b="1" dirty="0">
                <a:latin typeface="隶书" pitchFamily="49" charset="-122"/>
                <a:ea typeface="隶书" pitchFamily="49" charset="-122"/>
              </a:rPr>
              <a:t>28-55</a:t>
            </a:r>
            <a:endParaRPr lang="en-US" altLang="zh-CN" sz="1800" b="1" dirty="0">
              <a:latin typeface="隶书" pitchFamily="49" charset="-122"/>
              <a:ea typeface="隶书" pitchFamily="49" charset="-122"/>
            </a:endParaRPr>
          </a:p>
        </p:txBody>
      </p:sp>
      <p:sp>
        <p:nvSpPr>
          <p:cNvPr id="230409" name="Rectangle 9"/>
          <p:cNvSpPr>
            <a:spLocks noChangeArrowheads="1"/>
          </p:cNvSpPr>
          <p:nvPr/>
        </p:nvSpPr>
        <p:spPr bwMode="auto">
          <a:xfrm>
            <a:off x="6000751" y="2133600"/>
            <a:ext cx="1625600" cy="1600200"/>
          </a:xfrm>
          <a:prstGeom prst="rect">
            <a:avLst/>
          </a:prstGeom>
          <a:solidFill>
            <a:srgbClr val="FF99CC"/>
          </a:solidFill>
          <a:ln w="9525">
            <a:solidFill>
              <a:schemeClr val="tx1"/>
            </a:solidFill>
            <a:miter lim="800000"/>
          </a:ln>
        </p:spPr>
        <p:txBody>
          <a:bodyPr wrap="none" anchor="ctr"/>
          <a:lstStyle/>
          <a:p>
            <a:pPr algn="ctr"/>
            <a:r>
              <a:rPr lang="zh-CN" altLang="en-US" sz="1800" b="1">
                <a:solidFill>
                  <a:srgbClr val="000099"/>
                </a:solidFill>
                <a:latin typeface="隶书" pitchFamily="49" charset="-122"/>
                <a:ea typeface="隶书" pitchFamily="49" charset="-122"/>
              </a:rPr>
              <a:t>多发性创伤</a:t>
            </a:r>
            <a:endParaRPr lang="zh-CN" altLang="en-US" sz="1800" b="1">
              <a:solidFill>
                <a:srgbClr val="000099"/>
              </a:solidFill>
              <a:latin typeface="隶书" pitchFamily="49" charset="-122"/>
              <a:ea typeface="隶书" pitchFamily="49" charset="-122"/>
            </a:endParaRPr>
          </a:p>
          <a:p>
            <a:pPr algn="ctr"/>
            <a:r>
              <a:rPr lang="en-US" altLang="zh-CN" sz="1800" b="1">
                <a:solidFill>
                  <a:srgbClr val="000099"/>
                </a:solidFill>
                <a:latin typeface="隶书" pitchFamily="49" charset="-122"/>
                <a:ea typeface="隶书" pitchFamily="49" charset="-122"/>
              </a:rPr>
              <a:t>+</a:t>
            </a:r>
            <a:r>
              <a:rPr lang="zh-CN" altLang="en-US" sz="1800" b="1">
                <a:solidFill>
                  <a:srgbClr val="000099"/>
                </a:solidFill>
                <a:latin typeface="隶书" pitchFamily="49" charset="-122"/>
                <a:ea typeface="隶书" pitchFamily="49" charset="-122"/>
              </a:rPr>
              <a:t>人工通气</a:t>
            </a:r>
            <a:endParaRPr lang="zh-CN" altLang="en-US" sz="1800" b="1">
              <a:solidFill>
                <a:srgbClr val="000099"/>
              </a:solidFill>
              <a:latin typeface="隶书" pitchFamily="49" charset="-122"/>
              <a:ea typeface="隶书" pitchFamily="49" charset="-122"/>
            </a:endParaRPr>
          </a:p>
          <a:p>
            <a:pPr algn="ctr"/>
            <a:r>
              <a:rPr lang="en-US" altLang="zh-CN" sz="1800" b="1">
                <a:solidFill>
                  <a:srgbClr val="000099"/>
                </a:solidFill>
                <a:latin typeface="隶书" pitchFamily="49" charset="-122"/>
                <a:ea typeface="隶书" pitchFamily="49" charset="-122"/>
              </a:rPr>
              <a:t>52-72</a:t>
            </a:r>
            <a:endParaRPr lang="en-US" altLang="zh-CN" sz="1800" b="1">
              <a:solidFill>
                <a:srgbClr val="000099"/>
              </a:solidFill>
              <a:latin typeface="隶书" pitchFamily="49" charset="-122"/>
              <a:ea typeface="隶书" pitchFamily="49" charset="-122"/>
            </a:endParaRPr>
          </a:p>
        </p:txBody>
      </p:sp>
      <p:sp>
        <p:nvSpPr>
          <p:cNvPr id="2058" name="Text Box 10"/>
          <p:cNvSpPr txBox="1">
            <a:spLocks noChangeArrowheads="1"/>
          </p:cNvSpPr>
          <p:nvPr/>
        </p:nvSpPr>
        <p:spPr bwMode="auto">
          <a:xfrm>
            <a:off x="1871133" y="4149725"/>
            <a:ext cx="1016000" cy="336550"/>
          </a:xfrm>
          <a:prstGeom prst="rect">
            <a:avLst/>
          </a:prstGeom>
          <a:noFill/>
          <a:ln w="9525">
            <a:noFill/>
            <a:miter lim="800000"/>
          </a:ln>
        </p:spPr>
        <p:txBody>
          <a:bodyPr>
            <a:spAutoFit/>
          </a:bodyPr>
          <a:lstStyle/>
          <a:p>
            <a:pPr>
              <a:spcBef>
                <a:spcPct val="50000"/>
              </a:spcBef>
            </a:pPr>
            <a:r>
              <a:rPr lang="zh-CN" altLang="en-US" sz="1600">
                <a:ea typeface="隶书" pitchFamily="49" charset="-122"/>
              </a:rPr>
              <a:t>正常</a:t>
            </a:r>
            <a:endParaRPr lang="zh-CN" altLang="en-US" sz="1600">
              <a:ea typeface="隶书" pitchFamily="49" charset="-122"/>
            </a:endParaRPr>
          </a:p>
        </p:txBody>
      </p:sp>
      <p:sp>
        <p:nvSpPr>
          <p:cNvPr id="230411" name="Rectangle 11"/>
          <p:cNvSpPr>
            <a:spLocks noChangeArrowheads="1"/>
          </p:cNvSpPr>
          <p:nvPr/>
        </p:nvSpPr>
        <p:spPr bwMode="auto">
          <a:xfrm>
            <a:off x="4267200" y="4191000"/>
            <a:ext cx="1828800" cy="1727200"/>
          </a:xfrm>
          <a:prstGeom prst="rect">
            <a:avLst/>
          </a:prstGeom>
          <a:solidFill>
            <a:srgbClr val="FFFFCC"/>
          </a:solidFill>
          <a:ln w="9525">
            <a:solidFill>
              <a:schemeClr val="tx1"/>
            </a:solidFill>
            <a:miter lim="800000"/>
          </a:ln>
        </p:spPr>
        <p:txBody>
          <a:bodyPr wrap="none" anchor="ctr"/>
          <a:lstStyle/>
          <a:p>
            <a:pPr algn="ctr"/>
            <a:r>
              <a:rPr lang="zh-CN" altLang="en-US" sz="1800" b="1">
                <a:solidFill>
                  <a:srgbClr val="000066"/>
                </a:solidFill>
                <a:latin typeface="华文楷体" pitchFamily="2" charset="-122"/>
                <a:ea typeface="华文楷体" pitchFamily="2" charset="-122"/>
              </a:rPr>
              <a:t>烧伤面积</a:t>
            </a:r>
            <a:endParaRPr lang="zh-CN" altLang="en-US" sz="1800" b="1">
              <a:solidFill>
                <a:srgbClr val="000066"/>
              </a:solidFill>
              <a:latin typeface="华文楷体" pitchFamily="2" charset="-122"/>
              <a:ea typeface="华文楷体" pitchFamily="2" charset="-122"/>
            </a:endParaRPr>
          </a:p>
          <a:p>
            <a:pPr algn="ctr"/>
            <a:r>
              <a:rPr lang="en-US" altLang="zh-CN" sz="1800">
                <a:solidFill>
                  <a:srgbClr val="000066"/>
                </a:solidFill>
                <a:latin typeface="华文楷体" pitchFamily="2" charset="-122"/>
                <a:ea typeface="华文楷体" pitchFamily="2" charset="-122"/>
              </a:rPr>
              <a:t>10-20%</a:t>
            </a:r>
            <a:endParaRPr lang="en-US" altLang="zh-CN" sz="1800">
              <a:solidFill>
                <a:srgbClr val="000066"/>
              </a:solidFill>
              <a:latin typeface="华文楷体" pitchFamily="2" charset="-122"/>
              <a:ea typeface="华文楷体" pitchFamily="2" charset="-122"/>
            </a:endParaRPr>
          </a:p>
        </p:txBody>
      </p:sp>
      <p:sp>
        <p:nvSpPr>
          <p:cNvPr id="230412" name="Rectangle 12"/>
          <p:cNvSpPr>
            <a:spLocks noChangeArrowheads="1"/>
          </p:cNvSpPr>
          <p:nvPr/>
        </p:nvSpPr>
        <p:spPr bwMode="auto">
          <a:xfrm>
            <a:off x="6091767" y="4191000"/>
            <a:ext cx="1422400" cy="1727200"/>
          </a:xfrm>
          <a:prstGeom prst="rect">
            <a:avLst/>
          </a:prstGeom>
          <a:solidFill>
            <a:srgbClr val="FFFF99"/>
          </a:solidFill>
          <a:ln w="9525">
            <a:solidFill>
              <a:schemeClr val="tx1"/>
            </a:solidFill>
            <a:miter lim="800000"/>
          </a:ln>
        </p:spPr>
        <p:txBody>
          <a:bodyPr wrap="none" anchor="ctr"/>
          <a:lstStyle/>
          <a:p>
            <a:pPr algn="ctr"/>
            <a:r>
              <a:rPr lang="en-US" altLang="zh-CN" sz="1800">
                <a:solidFill>
                  <a:srgbClr val="3333FF"/>
                </a:solidFill>
                <a:latin typeface="华文楷体" pitchFamily="2" charset="-122"/>
                <a:ea typeface="华文楷体" pitchFamily="2" charset="-122"/>
              </a:rPr>
              <a:t>20-30%</a:t>
            </a:r>
            <a:endParaRPr lang="en-US" altLang="zh-CN" sz="1800">
              <a:solidFill>
                <a:srgbClr val="3333FF"/>
              </a:solidFill>
              <a:latin typeface="华文楷体" pitchFamily="2" charset="-122"/>
              <a:ea typeface="华文楷体" pitchFamily="2" charset="-122"/>
            </a:endParaRPr>
          </a:p>
        </p:txBody>
      </p:sp>
      <p:sp>
        <p:nvSpPr>
          <p:cNvPr id="230413" name="Rectangle 13"/>
          <p:cNvSpPr>
            <a:spLocks noChangeArrowheads="1"/>
          </p:cNvSpPr>
          <p:nvPr/>
        </p:nvSpPr>
        <p:spPr bwMode="auto">
          <a:xfrm>
            <a:off x="7531100" y="4191000"/>
            <a:ext cx="1320800" cy="1727200"/>
          </a:xfrm>
          <a:prstGeom prst="rect">
            <a:avLst/>
          </a:prstGeom>
          <a:solidFill>
            <a:srgbClr val="FFFF66"/>
          </a:solidFill>
          <a:ln w="9525">
            <a:solidFill>
              <a:schemeClr val="tx1"/>
            </a:solidFill>
            <a:miter lim="800000"/>
          </a:ln>
        </p:spPr>
        <p:txBody>
          <a:bodyPr wrap="none" anchor="ctr"/>
          <a:lstStyle/>
          <a:p>
            <a:pPr algn="ctr"/>
            <a:r>
              <a:rPr lang="en-US" altLang="zh-CN" sz="1800">
                <a:solidFill>
                  <a:srgbClr val="3366FF"/>
                </a:solidFill>
                <a:latin typeface="华文楷体" pitchFamily="2" charset="-122"/>
                <a:ea typeface="华文楷体" pitchFamily="2" charset="-122"/>
              </a:rPr>
              <a:t>30-40%</a:t>
            </a:r>
            <a:endParaRPr lang="en-US" altLang="zh-CN" sz="1800">
              <a:solidFill>
                <a:srgbClr val="3366FF"/>
              </a:solidFill>
              <a:latin typeface="华文楷体" pitchFamily="2" charset="-122"/>
              <a:ea typeface="华文楷体" pitchFamily="2" charset="-122"/>
            </a:endParaRPr>
          </a:p>
        </p:txBody>
      </p:sp>
      <p:sp>
        <p:nvSpPr>
          <p:cNvPr id="230414" name="Rectangle 14"/>
          <p:cNvSpPr>
            <a:spLocks noChangeArrowheads="1"/>
          </p:cNvSpPr>
          <p:nvPr/>
        </p:nvSpPr>
        <p:spPr bwMode="auto">
          <a:xfrm>
            <a:off x="8875184" y="4191000"/>
            <a:ext cx="812800" cy="1727200"/>
          </a:xfrm>
          <a:prstGeom prst="rect">
            <a:avLst/>
          </a:prstGeom>
          <a:solidFill>
            <a:srgbClr val="FFFF00"/>
          </a:solidFill>
          <a:ln w="9525">
            <a:solidFill>
              <a:schemeClr val="tx1"/>
            </a:solidFill>
            <a:miter lim="800000"/>
          </a:ln>
        </p:spPr>
        <p:txBody>
          <a:bodyPr wrap="none" anchor="ctr"/>
          <a:lstStyle/>
          <a:p>
            <a:pPr algn="ctr"/>
            <a:r>
              <a:rPr lang="en-US" altLang="zh-CN" sz="1800">
                <a:solidFill>
                  <a:srgbClr val="6699FF"/>
                </a:solidFill>
                <a:latin typeface="华文楷体" pitchFamily="2" charset="-122"/>
                <a:ea typeface="华文楷体" pitchFamily="2" charset="-122"/>
              </a:rPr>
              <a:t>40-</a:t>
            </a:r>
            <a:endParaRPr lang="en-US" altLang="zh-CN" sz="1800">
              <a:solidFill>
                <a:srgbClr val="6699FF"/>
              </a:solidFill>
              <a:latin typeface="华文楷体" pitchFamily="2" charset="-122"/>
              <a:ea typeface="华文楷体" pitchFamily="2" charset="-122"/>
            </a:endParaRPr>
          </a:p>
          <a:p>
            <a:pPr algn="ctr"/>
            <a:r>
              <a:rPr lang="en-US" altLang="zh-CN" sz="1800">
                <a:solidFill>
                  <a:srgbClr val="6699FF"/>
                </a:solidFill>
                <a:latin typeface="华文楷体" pitchFamily="2" charset="-122"/>
                <a:ea typeface="华文楷体" pitchFamily="2" charset="-122"/>
              </a:rPr>
              <a:t>50%</a:t>
            </a:r>
            <a:endParaRPr lang="en-US" altLang="zh-CN" sz="1800">
              <a:solidFill>
                <a:srgbClr val="6699FF"/>
              </a:solidFill>
              <a:latin typeface="华文楷体" pitchFamily="2" charset="-122"/>
              <a:ea typeface="华文楷体" pitchFamily="2" charset="-122"/>
            </a:endParaRPr>
          </a:p>
        </p:txBody>
      </p:sp>
      <p:sp>
        <p:nvSpPr>
          <p:cNvPr id="230415" name="Rectangle 15"/>
          <p:cNvSpPr>
            <a:spLocks noChangeArrowheads="1"/>
          </p:cNvSpPr>
          <p:nvPr/>
        </p:nvSpPr>
        <p:spPr bwMode="auto">
          <a:xfrm>
            <a:off x="9643533" y="4191000"/>
            <a:ext cx="711200" cy="1727200"/>
          </a:xfrm>
          <a:prstGeom prst="rect">
            <a:avLst/>
          </a:prstGeom>
          <a:solidFill>
            <a:srgbClr val="CC9900"/>
          </a:solidFill>
          <a:ln w="9525">
            <a:solidFill>
              <a:schemeClr val="tx1"/>
            </a:solidFill>
            <a:miter lim="800000"/>
          </a:ln>
        </p:spPr>
        <p:txBody>
          <a:bodyPr wrap="none" anchor="ctr"/>
          <a:lstStyle/>
          <a:p>
            <a:pPr algn="ctr"/>
            <a:r>
              <a:rPr lang="en-US" altLang="zh-CN" sz="1800">
                <a:solidFill>
                  <a:srgbClr val="CCECFF"/>
                </a:solidFill>
                <a:latin typeface="华文楷体" pitchFamily="2" charset="-122"/>
                <a:ea typeface="华文楷体" pitchFamily="2" charset="-122"/>
              </a:rPr>
              <a:t>50-</a:t>
            </a:r>
            <a:endParaRPr lang="en-US" altLang="zh-CN" sz="1800">
              <a:solidFill>
                <a:srgbClr val="CCECFF"/>
              </a:solidFill>
              <a:latin typeface="华文楷体" pitchFamily="2" charset="-122"/>
              <a:ea typeface="华文楷体" pitchFamily="2" charset="-122"/>
            </a:endParaRPr>
          </a:p>
          <a:p>
            <a:pPr algn="ctr"/>
            <a:r>
              <a:rPr lang="en-US" altLang="zh-CN" sz="1800">
                <a:solidFill>
                  <a:srgbClr val="CCECFF"/>
                </a:solidFill>
                <a:latin typeface="华文楷体" pitchFamily="2" charset="-122"/>
                <a:ea typeface="华文楷体" pitchFamily="2" charset="-122"/>
              </a:rPr>
              <a:t>60%</a:t>
            </a:r>
            <a:endParaRPr lang="en-US" altLang="zh-CN" sz="1800">
              <a:solidFill>
                <a:srgbClr val="CCECFF"/>
              </a:solidFill>
              <a:latin typeface="华文楷体" pitchFamily="2" charset="-122"/>
              <a:ea typeface="华文楷体" pitchFamily="2" charset="-122"/>
            </a:endParaRPr>
          </a:p>
        </p:txBody>
      </p:sp>
      <p:sp>
        <p:nvSpPr>
          <p:cNvPr id="230416" name="Rectangle 16"/>
          <p:cNvSpPr>
            <a:spLocks noChangeArrowheads="1"/>
          </p:cNvSpPr>
          <p:nvPr/>
        </p:nvSpPr>
        <p:spPr bwMode="auto">
          <a:xfrm>
            <a:off x="10316633" y="4191000"/>
            <a:ext cx="406400" cy="1727200"/>
          </a:xfrm>
          <a:prstGeom prst="rect">
            <a:avLst/>
          </a:prstGeom>
          <a:solidFill>
            <a:srgbClr val="663300"/>
          </a:solidFill>
          <a:ln w="9525">
            <a:solidFill>
              <a:schemeClr val="tx1"/>
            </a:solidFill>
            <a:miter lim="800000"/>
          </a:ln>
        </p:spPr>
        <p:txBody>
          <a:bodyPr wrap="none" anchor="ctr"/>
          <a:lstStyle/>
          <a:p>
            <a:pPr algn="ctr"/>
            <a:r>
              <a:rPr lang="en-US" altLang="zh-CN" sz="1800">
                <a:latin typeface="华文楷体" pitchFamily="2" charset="-122"/>
                <a:ea typeface="华文楷体" pitchFamily="2" charset="-122"/>
              </a:rPr>
              <a:t>60-</a:t>
            </a:r>
            <a:endParaRPr lang="en-US" altLang="zh-CN" sz="1800">
              <a:latin typeface="华文楷体" pitchFamily="2" charset="-122"/>
              <a:ea typeface="华文楷体" pitchFamily="2" charset="-122"/>
            </a:endParaRPr>
          </a:p>
          <a:p>
            <a:pPr algn="ctr"/>
            <a:r>
              <a:rPr lang="en-US" altLang="zh-CN" sz="1800">
                <a:latin typeface="华文楷体" pitchFamily="2" charset="-122"/>
                <a:ea typeface="华文楷体" pitchFamily="2" charset="-122"/>
              </a:rPr>
              <a:t>70%</a:t>
            </a:r>
            <a:endParaRPr lang="en-US" altLang="zh-CN" sz="1800">
              <a:latin typeface="华文楷体" pitchFamily="2" charset="-122"/>
              <a:ea typeface="华文楷体" pitchFamily="2" charset="-122"/>
            </a:endParaRPr>
          </a:p>
        </p:txBody>
      </p:sp>
      <p:sp>
        <p:nvSpPr>
          <p:cNvPr id="2065" name="Text Box 17"/>
          <p:cNvSpPr txBox="1">
            <a:spLocks noChangeArrowheads="1"/>
          </p:cNvSpPr>
          <p:nvPr/>
        </p:nvSpPr>
        <p:spPr bwMode="auto">
          <a:xfrm>
            <a:off x="4262967" y="4156076"/>
            <a:ext cx="3149600" cy="396875"/>
          </a:xfrm>
          <a:prstGeom prst="rect">
            <a:avLst/>
          </a:prstGeom>
          <a:noFill/>
          <a:ln w="9525">
            <a:noFill/>
            <a:miter lim="800000"/>
          </a:ln>
        </p:spPr>
        <p:txBody>
          <a:bodyPr>
            <a:spAutoFit/>
          </a:bodyPr>
          <a:lstStyle/>
          <a:p>
            <a:pPr>
              <a:spcBef>
                <a:spcPct val="50000"/>
              </a:spcBef>
            </a:pPr>
            <a:r>
              <a:rPr lang="zh-CN" altLang="en-US" sz="2000" i="1">
                <a:ea typeface="宋体" panose="02010600030101010101" pitchFamily="2" charset="-122"/>
              </a:rPr>
              <a:t>代谢率变化百分率</a:t>
            </a:r>
            <a:endParaRPr lang="zh-CN" altLang="en-US" sz="2000" i="1">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30404"/>
                                        </p:tgtEl>
                                        <p:attrNameLst>
                                          <p:attrName>style.visibility</p:attrName>
                                        </p:attrNameLst>
                                      </p:cBhvr>
                                      <p:to>
                                        <p:strVal val="visible"/>
                                      </p:to>
                                    </p:set>
                                    <p:animEffect transition="in" filter="slide(fromLeft)">
                                      <p:cBhvr>
                                        <p:cTn id="7" dur="500"/>
                                        <p:tgtEl>
                                          <p:spTgt spid="23040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30405"/>
                                        </p:tgtEl>
                                        <p:attrNameLst>
                                          <p:attrName>style.visibility</p:attrName>
                                        </p:attrNameLst>
                                      </p:cBhvr>
                                      <p:to>
                                        <p:strVal val="visible"/>
                                      </p:to>
                                    </p:set>
                                    <p:animEffect transition="in" filter="slide(fromLeft)">
                                      <p:cBhvr>
                                        <p:cTn id="12" dur="500"/>
                                        <p:tgtEl>
                                          <p:spTgt spid="23040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30406"/>
                                        </p:tgtEl>
                                        <p:attrNameLst>
                                          <p:attrName>style.visibility</p:attrName>
                                        </p:attrNameLst>
                                      </p:cBhvr>
                                      <p:to>
                                        <p:strVal val="visible"/>
                                      </p:to>
                                    </p:set>
                                    <p:animEffect transition="in" filter="slide(fromLeft)">
                                      <p:cBhvr>
                                        <p:cTn id="17" dur="500"/>
                                        <p:tgtEl>
                                          <p:spTgt spid="23040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30407"/>
                                        </p:tgtEl>
                                        <p:attrNameLst>
                                          <p:attrName>style.visibility</p:attrName>
                                        </p:attrNameLst>
                                      </p:cBhvr>
                                      <p:to>
                                        <p:strVal val="visible"/>
                                      </p:to>
                                    </p:set>
                                    <p:animEffect transition="in" filter="slide(fromLeft)">
                                      <p:cBhvr>
                                        <p:cTn id="22" dur="500"/>
                                        <p:tgtEl>
                                          <p:spTgt spid="23040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230408"/>
                                        </p:tgtEl>
                                        <p:attrNameLst>
                                          <p:attrName>style.visibility</p:attrName>
                                        </p:attrNameLst>
                                      </p:cBhvr>
                                      <p:to>
                                        <p:strVal val="visible"/>
                                      </p:to>
                                    </p:set>
                                    <p:animEffect transition="in" filter="slide(fromLeft)">
                                      <p:cBhvr>
                                        <p:cTn id="27" dur="500"/>
                                        <p:tgtEl>
                                          <p:spTgt spid="23040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230409"/>
                                        </p:tgtEl>
                                        <p:attrNameLst>
                                          <p:attrName>style.visibility</p:attrName>
                                        </p:attrNameLst>
                                      </p:cBhvr>
                                      <p:to>
                                        <p:strVal val="visible"/>
                                      </p:to>
                                    </p:set>
                                    <p:animEffect transition="in" filter="slide(fromLeft)">
                                      <p:cBhvr>
                                        <p:cTn id="32" dur="500"/>
                                        <p:tgtEl>
                                          <p:spTgt spid="23040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230411"/>
                                        </p:tgtEl>
                                        <p:attrNameLst>
                                          <p:attrName>style.visibility</p:attrName>
                                        </p:attrNameLst>
                                      </p:cBhvr>
                                      <p:to>
                                        <p:strVal val="visible"/>
                                      </p:to>
                                    </p:set>
                                    <p:animEffect transition="in" filter="slide(fromLeft)">
                                      <p:cBhvr>
                                        <p:cTn id="37" dur="500"/>
                                        <p:tgtEl>
                                          <p:spTgt spid="23041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230412"/>
                                        </p:tgtEl>
                                        <p:attrNameLst>
                                          <p:attrName>style.visibility</p:attrName>
                                        </p:attrNameLst>
                                      </p:cBhvr>
                                      <p:to>
                                        <p:strVal val="visible"/>
                                      </p:to>
                                    </p:set>
                                    <p:animEffect transition="in" filter="slide(fromLeft)">
                                      <p:cBhvr>
                                        <p:cTn id="42" dur="500"/>
                                        <p:tgtEl>
                                          <p:spTgt spid="23041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grpId="0" nodeType="clickEffect">
                                  <p:stCondLst>
                                    <p:cond delay="0"/>
                                  </p:stCondLst>
                                  <p:childTnLst>
                                    <p:set>
                                      <p:cBhvr>
                                        <p:cTn id="46" dur="1" fill="hold">
                                          <p:stCondLst>
                                            <p:cond delay="0"/>
                                          </p:stCondLst>
                                        </p:cTn>
                                        <p:tgtEl>
                                          <p:spTgt spid="230413"/>
                                        </p:tgtEl>
                                        <p:attrNameLst>
                                          <p:attrName>style.visibility</p:attrName>
                                        </p:attrNameLst>
                                      </p:cBhvr>
                                      <p:to>
                                        <p:strVal val="visible"/>
                                      </p:to>
                                    </p:set>
                                    <p:animEffect transition="in" filter="slide(fromLeft)">
                                      <p:cBhvr>
                                        <p:cTn id="47" dur="500"/>
                                        <p:tgtEl>
                                          <p:spTgt spid="23041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230414"/>
                                        </p:tgtEl>
                                        <p:attrNameLst>
                                          <p:attrName>style.visibility</p:attrName>
                                        </p:attrNameLst>
                                      </p:cBhvr>
                                      <p:to>
                                        <p:strVal val="visible"/>
                                      </p:to>
                                    </p:set>
                                    <p:animEffect transition="in" filter="slide(fromLeft)">
                                      <p:cBhvr>
                                        <p:cTn id="52" dur="500"/>
                                        <p:tgtEl>
                                          <p:spTgt spid="23041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8" fill="hold" grpId="0" nodeType="clickEffect">
                                  <p:stCondLst>
                                    <p:cond delay="0"/>
                                  </p:stCondLst>
                                  <p:childTnLst>
                                    <p:set>
                                      <p:cBhvr>
                                        <p:cTn id="56" dur="1" fill="hold">
                                          <p:stCondLst>
                                            <p:cond delay="0"/>
                                          </p:stCondLst>
                                        </p:cTn>
                                        <p:tgtEl>
                                          <p:spTgt spid="230415"/>
                                        </p:tgtEl>
                                        <p:attrNameLst>
                                          <p:attrName>style.visibility</p:attrName>
                                        </p:attrNameLst>
                                      </p:cBhvr>
                                      <p:to>
                                        <p:strVal val="visible"/>
                                      </p:to>
                                    </p:set>
                                    <p:animEffect transition="in" filter="slide(fromLeft)">
                                      <p:cBhvr>
                                        <p:cTn id="57" dur="500"/>
                                        <p:tgtEl>
                                          <p:spTgt spid="23041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230416"/>
                                        </p:tgtEl>
                                        <p:attrNameLst>
                                          <p:attrName>style.visibility</p:attrName>
                                        </p:attrNameLst>
                                      </p:cBhvr>
                                      <p:to>
                                        <p:strVal val="visible"/>
                                      </p:to>
                                    </p:set>
                                    <p:animEffect transition="in" filter="slide(fromLeft)">
                                      <p:cBhvr>
                                        <p:cTn id="62" dur="500"/>
                                        <p:tgtEl>
                                          <p:spTgt spid="230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4" grpId="0" animBg="1" autoUpdateAnimBg="0"/>
      <p:bldP spid="230405" grpId="0" animBg="1" autoUpdateAnimBg="0"/>
      <p:bldP spid="230406" grpId="0" animBg="1" autoUpdateAnimBg="0"/>
      <p:bldP spid="230407" grpId="0" animBg="1" autoUpdateAnimBg="0"/>
      <p:bldP spid="230408" grpId="0" animBg="1" autoUpdateAnimBg="0"/>
      <p:bldP spid="230409" grpId="0" animBg="1" autoUpdateAnimBg="0"/>
      <p:bldP spid="230411" grpId="0" animBg="1" autoUpdateAnimBg="0"/>
      <p:bldP spid="230412" grpId="0" animBg="1" autoUpdateAnimBg="0"/>
      <p:bldP spid="230413" grpId="0" animBg="1" autoUpdateAnimBg="0"/>
      <p:bldP spid="230414" grpId="0" animBg="1" autoUpdateAnimBg="0"/>
      <p:bldP spid="230415" grpId="0" animBg="1" autoUpdateAnimBg="0"/>
      <p:bldP spid="230416"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ext Box 2"/>
          <p:cNvSpPr txBox="1">
            <a:spLocks noChangeArrowheads="1"/>
          </p:cNvSpPr>
          <p:nvPr/>
        </p:nvSpPr>
        <p:spPr bwMode="auto">
          <a:xfrm>
            <a:off x="-1390389" y="381000"/>
            <a:ext cx="10095977" cy="646331"/>
          </a:xfrm>
          <a:prstGeom prst="rect">
            <a:avLst/>
          </a:prstGeom>
          <a:noFill/>
          <a:ln w="76200" cap="sq" cmpd="tri">
            <a:noFill/>
            <a:miter lim="800000"/>
            <a:headEnd type="none" w="sm" len="sm"/>
            <a:tailEnd type="none" w="sm" len="sm"/>
          </a:ln>
          <a:effectLst/>
        </p:spPr>
        <p:txBody>
          <a:bodyPr wrap="square">
            <a:spAutoFit/>
          </a:bodyPr>
          <a:lstStyle/>
          <a:p>
            <a:pPr>
              <a:spcBef>
                <a:spcPct val="50000"/>
              </a:spcBef>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                    应激</a:t>
            </a:r>
            <a:r>
              <a:rPr lang="zh-CN" altLang="en-US" sz="3600" b="1" dirty="0">
                <a:solidFill>
                  <a:schemeClr val="tx2">
                    <a:lumMod val="60000"/>
                    <a:lumOff val="40000"/>
                  </a:schemeClr>
                </a:solidFill>
                <a:latin typeface="微软雅黑" panose="020B0503020204020204" pitchFamily="34" charset="-122"/>
                <a:ea typeface="微软雅黑" panose="020B0503020204020204" pitchFamily="34" charset="-122"/>
                <a:cs typeface="+mj-cs"/>
              </a:rPr>
              <a:t>时的能量消耗与蛋白丢失</a:t>
            </a:r>
            <a:endParaRPr lang="zh-CN" altLang="en-US" sz="3600" b="1" dirty="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293891" name="Rectangle 3"/>
          <p:cNvSpPr>
            <a:spLocks noChangeArrowheads="1"/>
          </p:cNvSpPr>
          <p:nvPr/>
        </p:nvSpPr>
        <p:spPr bwMode="auto">
          <a:xfrm>
            <a:off x="1219200" y="1676400"/>
            <a:ext cx="10566400" cy="369332"/>
          </a:xfrm>
          <a:prstGeom prst="rect">
            <a:avLst/>
          </a:prstGeom>
          <a:noFill/>
          <a:ln w="12700" cap="sq">
            <a:noFill/>
            <a:miter lim="800000"/>
            <a:headEnd type="none" w="sm" len="sm"/>
            <a:tailEnd type="none" w="sm" len="sm"/>
          </a:ln>
          <a:effectLst/>
        </p:spPr>
        <p:txBody>
          <a:bodyPr>
            <a:spAutoFit/>
          </a:bodyPr>
          <a:lstStyle/>
          <a:p>
            <a:pPr algn="just">
              <a:spcBef>
                <a:spcPct val="50000"/>
              </a:spcBef>
              <a:defRPr/>
            </a:pPr>
            <a:endParaRPr lang="zh-CN" altLang="zh-CN" b="1">
              <a:solidFill>
                <a:srgbClr val="FFFFFF"/>
              </a:solidFill>
              <a:effectLst>
                <a:outerShdw blurRad="38100" dist="38100" dir="2700000" algn="tl">
                  <a:srgbClr val="000000"/>
                </a:outerShdw>
              </a:effectLst>
              <a:ea typeface="宋体" panose="02010600030101010101" pitchFamily="2" charset="-122"/>
            </a:endParaRPr>
          </a:p>
        </p:txBody>
      </p:sp>
      <p:pic>
        <p:nvPicPr>
          <p:cNvPr id="18436" name="Picture 4" descr="DSC00297"/>
          <p:cNvPicPr>
            <a:picLocks noChangeAspect="1" noChangeArrowheads="1"/>
          </p:cNvPicPr>
          <p:nvPr/>
        </p:nvPicPr>
        <p:blipFill>
          <a:blip r:embed="rId1" cstate="print">
            <a:lum bright="30000" contrast="48000"/>
          </a:blip>
          <a:srcRect t="7771" r="-7620" b="3697"/>
          <a:stretch>
            <a:fillRect/>
          </a:stretch>
        </p:blipFill>
        <p:spPr bwMode="auto">
          <a:xfrm>
            <a:off x="1042996" y="1437928"/>
            <a:ext cx="10919360" cy="4773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9666" name="Rectangle 2"/>
          <p:cNvSpPr>
            <a:spLocks noGrp="1" noChangeArrowheads="1"/>
          </p:cNvSpPr>
          <p:nvPr>
            <p:ph type="title"/>
          </p:nvPr>
        </p:nvSpPr>
        <p:spPr>
          <a:xfrm>
            <a:off x="187891" y="187889"/>
            <a:ext cx="8404966" cy="776615"/>
          </a:xfrm>
        </p:spPr>
        <p:txBody>
          <a:bodyPr>
            <a:normAutofit/>
          </a:bodyPr>
          <a:lstStyle/>
          <a:p>
            <a:pPr algn="ctr">
              <a:defRPr/>
            </a:pPr>
            <a:r>
              <a:rPr lang="zh-CN" altLang="en-US" dirty="0" smtClean="0">
                <a:solidFill>
                  <a:schemeClr val="tx2">
                    <a:lumMod val="60000"/>
                    <a:lumOff val="40000"/>
                  </a:schemeClr>
                </a:solidFill>
              </a:rPr>
              <a:t>创伤或感染时机体代谢的特点</a:t>
            </a:r>
            <a:endParaRPr lang="zh-CN" altLang="en-US" dirty="0" smtClean="0">
              <a:solidFill>
                <a:schemeClr val="tx2">
                  <a:lumMod val="60000"/>
                  <a:lumOff val="40000"/>
                </a:schemeClr>
              </a:solidFill>
            </a:endParaRPr>
          </a:p>
        </p:txBody>
      </p:sp>
      <p:sp useBgFill="1">
        <p:nvSpPr>
          <p:cNvPr id="20483" name="Rectangle 3"/>
          <p:cNvSpPr>
            <a:spLocks noGrp="1" noChangeArrowheads="1"/>
          </p:cNvSpPr>
          <p:nvPr>
            <p:ph type="body" idx="1"/>
          </p:nvPr>
        </p:nvSpPr>
        <p:spPr>
          <a:xfrm>
            <a:off x="1240076" y="1524000"/>
            <a:ext cx="10443923" cy="4114800"/>
          </a:xfrm>
        </p:spPr>
        <p:txBody>
          <a:bodyPr>
            <a:normAutofit fontScale="30000"/>
          </a:bodyPr>
          <a:lstStyle/>
          <a:p>
            <a:pPr algn="just" eaLnBrk="1" hangingPunct="1">
              <a:lnSpc>
                <a:spcPct val="150000"/>
              </a:lnSpc>
              <a:buClrTx/>
              <a:buSzTx/>
              <a:buChar char="•"/>
            </a:pPr>
            <a:r>
              <a:rPr lang="zh-CN" altLang="en-US" sz="9335" b="1" dirty="0" smtClean="0"/>
              <a:t>机体能量消耗增加</a:t>
            </a:r>
            <a:endParaRPr lang="zh-CN" altLang="en-US" sz="9335" b="1" dirty="0" smtClean="0"/>
          </a:p>
          <a:p>
            <a:pPr marL="0" indent="0" algn="just" eaLnBrk="1" hangingPunct="1">
              <a:lnSpc>
                <a:spcPct val="150000"/>
              </a:lnSpc>
              <a:buClrTx/>
              <a:buSzTx/>
              <a:buNone/>
            </a:pPr>
            <a:r>
              <a:rPr lang="en-US" altLang="zh-CN" sz="9335" b="1" dirty="0" smtClean="0"/>
              <a:t>    </a:t>
            </a:r>
            <a:r>
              <a:rPr lang="zh-CN" altLang="en-US" sz="9335" b="1" dirty="0" smtClean="0"/>
              <a:t>创伤或感染时，能量消耗增加20～40%</a:t>
            </a:r>
            <a:endParaRPr lang="zh-CN" altLang="en-US" sz="9335" b="1" dirty="0" smtClean="0"/>
          </a:p>
          <a:p>
            <a:pPr marL="0" indent="0" algn="just" eaLnBrk="1" hangingPunct="1">
              <a:lnSpc>
                <a:spcPct val="150000"/>
              </a:lnSpc>
              <a:buClrTx/>
              <a:buSzTx/>
              <a:buNone/>
            </a:pPr>
            <a:r>
              <a:rPr lang="en-US" altLang="zh-CN" sz="9335" b="1" dirty="0" smtClean="0"/>
              <a:t> </a:t>
            </a:r>
            <a:r>
              <a:rPr lang="zh-CN" altLang="en-US" sz="9335" b="1" dirty="0" smtClean="0"/>
              <a:t>   大面积烧伤病人能量消耗增加50～100％</a:t>
            </a:r>
            <a:endParaRPr lang="zh-CN" altLang="en-US" sz="9335" b="1" dirty="0" smtClean="0"/>
          </a:p>
          <a:p>
            <a:pPr algn="just" eaLnBrk="1" hangingPunct="1">
              <a:lnSpc>
                <a:spcPct val="150000"/>
              </a:lnSpc>
              <a:buClrTx/>
              <a:buSzTx/>
            </a:pPr>
            <a:r>
              <a:rPr lang="zh-CN" altLang="en-US" sz="9335" b="1" dirty="0" smtClean="0"/>
              <a:t>糖异生及脂肪动员增加</a:t>
            </a:r>
            <a:endParaRPr lang="zh-CN" altLang="en-US" sz="9335" b="1" dirty="0" smtClean="0"/>
          </a:p>
          <a:p>
            <a:pPr algn="just" eaLnBrk="1" hangingPunct="1">
              <a:lnSpc>
                <a:spcPct val="150000"/>
              </a:lnSpc>
              <a:buClrTx/>
              <a:buSzTx/>
              <a:buChar char="•"/>
            </a:pPr>
            <a:r>
              <a:rPr lang="zh-CN" altLang="en-US" sz="9335" b="1" dirty="0" smtClean="0"/>
              <a:t>胰岛抵抗</a:t>
            </a:r>
            <a:endParaRPr lang="zh-CN" altLang="en-US" sz="9335" b="1" dirty="0" smtClean="0"/>
          </a:p>
        </p:txBody>
      </p:sp>
    </p:spTree>
  </p:cSld>
  <p:clrMapOvr>
    <a:masterClrMapping/>
  </p:clrMapOvr>
  <p:transition>
    <p:cover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609600" y="2467627"/>
            <a:ext cx="10972800" cy="3658542"/>
          </a:xfrm>
        </p:spPr>
        <p:txBody>
          <a:bodyPr/>
          <a:lstStyle/>
          <a:p>
            <a:pPr algn="ctr" eaLnBrk="1" hangingPunct="1">
              <a:buClrTx/>
              <a:buSzTx/>
              <a:buFont typeface="Wingdings" panose="05000000000000000000" pitchFamily="2" charset="2"/>
              <a:buNone/>
            </a:pPr>
            <a:r>
              <a:rPr lang="en-US" altLang="zh-CN" dirty="0" smtClean="0"/>
              <a:t> </a:t>
            </a:r>
            <a:r>
              <a:rPr lang="zh-CN" altLang="en-US" sz="6000" b="1" dirty="0" smtClean="0">
                <a:solidFill>
                  <a:schemeClr val="tx2">
                    <a:lumMod val="60000"/>
                    <a:lumOff val="40000"/>
                  </a:schemeClr>
                </a:solidFill>
                <a:cs typeface="+mj-cs"/>
              </a:rPr>
              <a:t>营养状况评定</a:t>
            </a:r>
            <a:endParaRPr lang="zh-CN" altLang="en-US" sz="6000" b="1" dirty="0" smtClean="0">
              <a:solidFill>
                <a:schemeClr val="tx2">
                  <a:lumMod val="60000"/>
                  <a:lumOff val="40000"/>
                </a:schemeClr>
              </a:solidFill>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U399P1T1D6611770F21DT20050511123157"/>
          <p:cNvPicPr>
            <a:picLocks noChangeAspect="1" noChangeArrowheads="1"/>
          </p:cNvPicPr>
          <p:nvPr/>
        </p:nvPicPr>
        <p:blipFill>
          <a:blip r:embed="rId1" cstate="print"/>
          <a:srcRect/>
          <a:stretch>
            <a:fillRect/>
          </a:stretch>
        </p:blipFill>
        <p:spPr bwMode="auto">
          <a:xfrm>
            <a:off x="1" y="1"/>
            <a:ext cx="12721167" cy="6888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xoxt"/>
          <p:cNvPicPr>
            <a:picLocks noChangeAspect="1" noChangeArrowheads="1"/>
          </p:cNvPicPr>
          <p:nvPr/>
        </p:nvPicPr>
        <p:blipFill>
          <a:blip r:embed="rId1" cstate="print"/>
          <a:srcRect/>
          <a:stretch>
            <a:fillRect/>
          </a:stretch>
        </p:blipFill>
        <p:spPr bwMode="auto">
          <a:xfrm>
            <a:off x="0" y="0"/>
            <a:ext cx="12192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E:\病例\图片4.jpg"/>
          <p:cNvPicPr>
            <a:picLocks noChangeAspect="1" noChangeArrowheads="1"/>
          </p:cNvPicPr>
          <p:nvPr/>
        </p:nvPicPr>
        <p:blipFill>
          <a:blip r:embed="rId1" cstate="print"/>
          <a:srcRect/>
          <a:stretch>
            <a:fillRect/>
          </a:stretch>
        </p:blipFill>
        <p:spPr bwMode="auto">
          <a:xfrm>
            <a:off x="912284" y="333375"/>
            <a:ext cx="10464800" cy="597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6" descr="DSC01946.JPG"/>
          <p:cNvPicPr>
            <a:picLocks noChangeAspect="1"/>
          </p:cNvPicPr>
          <p:nvPr/>
        </p:nvPicPr>
        <p:blipFill>
          <a:blip r:embed="rId1" cstate="print"/>
          <a:srcRect/>
          <a:stretch>
            <a:fillRect/>
          </a:stretch>
        </p:blipFill>
        <p:spPr bwMode="auto">
          <a:xfrm>
            <a:off x="0" y="3124200"/>
            <a:ext cx="5808133" cy="3733800"/>
          </a:xfrm>
          <a:prstGeom prst="rect">
            <a:avLst/>
          </a:prstGeom>
          <a:noFill/>
          <a:ln w="9525">
            <a:noFill/>
            <a:miter lim="800000"/>
            <a:headEnd/>
            <a:tailEnd/>
          </a:ln>
        </p:spPr>
      </p:pic>
      <p:pic>
        <p:nvPicPr>
          <p:cNvPr id="28675" name="Picture 4" descr="E:\X线\程祎照片\照片\DSCN7909.JPG"/>
          <p:cNvPicPr>
            <a:picLocks noChangeAspect="1" noChangeArrowheads="1"/>
          </p:cNvPicPr>
          <p:nvPr/>
        </p:nvPicPr>
        <p:blipFill>
          <a:blip r:embed="rId2" cstate="print"/>
          <a:srcRect/>
          <a:stretch>
            <a:fillRect/>
          </a:stretch>
        </p:blipFill>
        <p:spPr bwMode="auto">
          <a:xfrm>
            <a:off x="0" y="0"/>
            <a:ext cx="5892800" cy="3124200"/>
          </a:xfrm>
          <a:prstGeom prst="rect">
            <a:avLst/>
          </a:prstGeom>
          <a:noFill/>
          <a:ln w="9525">
            <a:noFill/>
            <a:miter lim="800000"/>
            <a:headEnd/>
            <a:tailEnd/>
          </a:ln>
        </p:spPr>
      </p:pic>
      <p:pic>
        <p:nvPicPr>
          <p:cNvPr id="28676" name="Picture 5" descr="E:\X线\程祎照片\照片\DSCN7908.JPG"/>
          <p:cNvPicPr>
            <a:picLocks noChangeAspect="1" noChangeArrowheads="1"/>
          </p:cNvPicPr>
          <p:nvPr/>
        </p:nvPicPr>
        <p:blipFill>
          <a:blip r:embed="rId3" cstate="print"/>
          <a:srcRect/>
          <a:stretch>
            <a:fillRect/>
          </a:stretch>
        </p:blipFill>
        <p:spPr bwMode="auto">
          <a:xfrm>
            <a:off x="5791200" y="0"/>
            <a:ext cx="6400800" cy="3124200"/>
          </a:xfrm>
          <a:prstGeom prst="rect">
            <a:avLst/>
          </a:prstGeom>
          <a:noFill/>
          <a:ln w="9525">
            <a:noFill/>
            <a:miter lim="800000"/>
            <a:headEnd/>
            <a:tailEnd/>
          </a:ln>
        </p:spPr>
      </p:pic>
      <p:sp>
        <p:nvSpPr>
          <p:cNvPr id="28677" name="矩形 4"/>
          <p:cNvSpPr>
            <a:spLocks noChangeArrowheads="1"/>
          </p:cNvSpPr>
          <p:nvPr/>
        </p:nvSpPr>
        <p:spPr bwMode="auto">
          <a:xfrm>
            <a:off x="5808133" y="3141663"/>
            <a:ext cx="6383867" cy="3938270"/>
          </a:xfrm>
          <a:prstGeom prst="rect">
            <a:avLst/>
          </a:prstGeom>
          <a:noFill/>
          <a:ln w="9525">
            <a:noFill/>
            <a:miter lim="800000"/>
          </a:ln>
        </p:spPr>
        <p:txBody>
          <a:bodyPr>
            <a:spAutoFit/>
          </a:bodyPr>
          <a:lstStyle/>
          <a:p>
            <a:pPr>
              <a:buFont typeface="Wingdings" panose="05000000000000000000" pitchFamily="2" charset="2"/>
              <a:buNone/>
            </a:pPr>
            <a:endParaRPr lang="en-US" altLang="zh-CN" sz="2200" b="1" dirty="0" smtClean="0">
              <a:latin typeface="微软雅黑" panose="020B0503020204020204" pitchFamily="34" charset="-122"/>
              <a:ea typeface="微软雅黑" panose="020B0503020204020204" pitchFamily="34" charset="-122"/>
              <a:cs typeface="+mj-cs"/>
            </a:endParaRPr>
          </a:p>
          <a:p>
            <a:r>
              <a:rPr lang="zh-CN" altLang="en-US" sz="2200" b="1" dirty="0" smtClean="0">
                <a:latin typeface="微软雅黑" panose="020B0503020204020204" pitchFamily="34" charset="-122"/>
                <a:ea typeface="微软雅黑" panose="020B0503020204020204" pitchFamily="34" charset="-122"/>
                <a:cs typeface="+mj-cs"/>
              </a:rPr>
              <a:t>女，</a:t>
            </a:r>
            <a:r>
              <a:rPr lang="en-US" altLang="zh-CN" sz="2200" b="1" dirty="0" smtClean="0">
                <a:latin typeface="微软雅黑" panose="020B0503020204020204" pitchFamily="34" charset="-122"/>
                <a:ea typeface="微软雅黑" panose="020B0503020204020204" pitchFamily="34" charset="-122"/>
                <a:cs typeface="+mj-cs"/>
              </a:rPr>
              <a:t>16</a:t>
            </a:r>
            <a:r>
              <a:rPr lang="zh-CN" altLang="en-US" sz="2200" b="1" dirty="0" smtClean="0">
                <a:latin typeface="微软雅黑" panose="020B0503020204020204" pitchFamily="34" charset="-122"/>
                <a:ea typeface="微软雅黑" panose="020B0503020204020204" pitchFamily="34" charset="-122"/>
                <a:cs typeface="+mj-cs"/>
              </a:rPr>
              <a:t>岁，</a:t>
            </a:r>
            <a:r>
              <a:rPr lang="en-US" altLang="zh-CN" sz="2200" b="1" dirty="0" smtClean="0">
                <a:latin typeface="微软雅黑" panose="020B0503020204020204" pitchFamily="34" charset="-122"/>
                <a:ea typeface="微软雅黑" panose="020B0503020204020204" pitchFamily="34" charset="-122"/>
                <a:cs typeface="+mj-cs"/>
              </a:rPr>
              <a:t>167cm</a:t>
            </a:r>
            <a:r>
              <a:rPr lang="zh-CN" altLang="en-US" sz="2200" b="1" dirty="0" smtClean="0">
                <a:latin typeface="微软雅黑" panose="020B0503020204020204" pitchFamily="34" charset="-122"/>
                <a:ea typeface="微软雅黑" panose="020B0503020204020204" pitchFamily="34" charset="-122"/>
                <a:cs typeface="+mj-cs"/>
              </a:rPr>
              <a:t>。近两年来因精神压力导致饮食减少，体重由</a:t>
            </a:r>
            <a:r>
              <a:rPr lang="en-US" altLang="zh-CN" sz="2200" b="1" dirty="0" smtClean="0">
                <a:latin typeface="微软雅黑" panose="020B0503020204020204" pitchFamily="34" charset="-122"/>
                <a:ea typeface="微软雅黑" panose="020B0503020204020204" pitchFamily="34" charset="-122"/>
                <a:cs typeface="+mj-cs"/>
              </a:rPr>
              <a:t>48Kg</a:t>
            </a:r>
            <a:r>
              <a:rPr lang="zh-CN" altLang="en-US" sz="2200" b="1" dirty="0" smtClean="0">
                <a:latin typeface="微软雅黑" panose="020B0503020204020204" pitchFamily="34" charset="-122"/>
                <a:ea typeface="微软雅黑" panose="020B0503020204020204" pitchFamily="34" charset="-122"/>
                <a:cs typeface="+mj-cs"/>
              </a:rPr>
              <a:t>降至</a:t>
            </a:r>
            <a:r>
              <a:rPr lang="en-US" altLang="zh-CN" sz="2200" b="1" dirty="0" smtClean="0">
                <a:latin typeface="微软雅黑" panose="020B0503020204020204" pitchFamily="34" charset="-122"/>
                <a:ea typeface="微软雅黑" panose="020B0503020204020204" pitchFamily="34" charset="-122"/>
                <a:cs typeface="+mj-cs"/>
              </a:rPr>
              <a:t>21.5 Kg</a:t>
            </a:r>
            <a:r>
              <a:rPr lang="zh-CN" altLang="en-US" sz="2200" b="1" dirty="0" smtClean="0">
                <a:latin typeface="微软雅黑" panose="020B0503020204020204" pitchFamily="34" charset="-122"/>
                <a:ea typeface="微软雅黑" panose="020B0503020204020204" pitchFamily="34" charset="-122"/>
                <a:cs typeface="+mj-cs"/>
              </a:rPr>
              <a:t>，曾就诊于多家医院。消化道造影示：胃下垂，消化功能减退。</a:t>
            </a:r>
            <a:r>
              <a:rPr lang="en-US" altLang="zh-CN" sz="2200" b="1" dirty="0" smtClean="0">
                <a:latin typeface="微软雅黑" panose="020B0503020204020204" pitchFamily="34" charset="-122"/>
                <a:ea typeface="微软雅黑" panose="020B0503020204020204" pitchFamily="34" charset="-122"/>
                <a:cs typeface="+mj-cs"/>
              </a:rPr>
              <a:t>2006</a:t>
            </a:r>
            <a:r>
              <a:rPr lang="zh-CN" altLang="en-US" sz="2200" b="1" dirty="0" smtClean="0">
                <a:latin typeface="微软雅黑" panose="020B0503020204020204" pitchFamily="34" charset="-122"/>
                <a:ea typeface="微软雅黑" panose="020B0503020204020204" pitchFamily="34" charset="-122"/>
                <a:cs typeface="+mj-cs"/>
              </a:rPr>
              <a:t>年起闭经</a:t>
            </a:r>
            <a:endParaRPr lang="en-US" altLang="zh-CN" sz="2200" b="1" dirty="0" smtClean="0">
              <a:latin typeface="微软雅黑" panose="020B0503020204020204" pitchFamily="34" charset="-122"/>
              <a:ea typeface="微软雅黑" panose="020B0503020204020204" pitchFamily="34" charset="-122"/>
              <a:cs typeface="+mj-cs"/>
            </a:endParaRPr>
          </a:p>
          <a:p>
            <a:endParaRPr lang="en-US" altLang="zh-CN" sz="2200" b="1" dirty="0" smtClean="0">
              <a:latin typeface="微软雅黑" panose="020B0503020204020204" pitchFamily="34" charset="-122"/>
              <a:ea typeface="微软雅黑" panose="020B0503020204020204" pitchFamily="34" charset="-122"/>
              <a:cs typeface="+mj-cs"/>
            </a:endParaRPr>
          </a:p>
          <a:p>
            <a:pPr>
              <a:buFont typeface="Wingdings" panose="05000000000000000000" pitchFamily="2" charset="2"/>
              <a:buNone/>
            </a:pPr>
            <a:r>
              <a:rPr lang="en-US" altLang="zh-CN" sz="2200" b="1" dirty="0" smtClean="0">
                <a:latin typeface="微软雅黑" panose="020B0503020204020204" pitchFamily="34" charset="-122"/>
                <a:ea typeface="微软雅黑" panose="020B0503020204020204" pitchFamily="34" charset="-122"/>
                <a:cs typeface="+mj-cs"/>
              </a:rPr>
              <a:t>2008</a:t>
            </a:r>
            <a:r>
              <a:rPr lang="zh-CN" altLang="en-US" sz="2200" b="1" dirty="0" smtClean="0">
                <a:latin typeface="微软雅黑" panose="020B0503020204020204" pitchFamily="34" charset="-122"/>
                <a:ea typeface="微软雅黑" panose="020B0503020204020204" pitchFamily="34" charset="-122"/>
                <a:cs typeface="+mj-cs"/>
              </a:rPr>
              <a:t>年</a:t>
            </a:r>
            <a:r>
              <a:rPr lang="en-US" altLang="zh-CN" sz="2200" b="1" dirty="0" smtClean="0">
                <a:latin typeface="微软雅黑" panose="020B0503020204020204" pitchFamily="34" charset="-122"/>
                <a:ea typeface="微软雅黑" panose="020B0503020204020204" pitchFamily="34" charset="-122"/>
                <a:cs typeface="+mj-cs"/>
              </a:rPr>
              <a:t>8</a:t>
            </a:r>
            <a:r>
              <a:rPr lang="zh-CN" altLang="en-US" sz="2200" b="1" dirty="0" smtClean="0">
                <a:latin typeface="微软雅黑" panose="020B0503020204020204" pitchFamily="34" charset="-122"/>
                <a:ea typeface="微软雅黑" panose="020B0503020204020204" pitchFamily="34" charset="-122"/>
                <a:cs typeface="+mj-cs"/>
              </a:rPr>
              <a:t>月</a:t>
            </a:r>
            <a:r>
              <a:rPr lang="en-US" altLang="zh-CN" sz="2200" b="1" dirty="0" smtClean="0">
                <a:latin typeface="微软雅黑" panose="020B0503020204020204" pitchFamily="34" charset="-122"/>
                <a:ea typeface="微软雅黑" panose="020B0503020204020204" pitchFamily="34" charset="-122"/>
                <a:cs typeface="+mj-cs"/>
              </a:rPr>
              <a:t>5</a:t>
            </a:r>
            <a:r>
              <a:rPr lang="zh-CN" altLang="en-US" sz="2200" b="1" dirty="0" smtClean="0">
                <a:latin typeface="微软雅黑" panose="020B0503020204020204" pitchFamily="34" charset="-122"/>
                <a:ea typeface="微软雅黑" panose="020B0503020204020204" pitchFamily="34" charset="-122"/>
                <a:cs typeface="+mj-cs"/>
              </a:rPr>
              <a:t>日因“神经性厌食症”住院于精研所；因鼻饲过程中突发呕吐后，感全身麻木伴吐字不清，遂转入我院急诊，神经科以“神经性厌食症；恶液质；电解质紊乱”留院治疗</a:t>
            </a:r>
            <a:endParaRPr lang="zh-CN" altLang="en-US" sz="2200" b="1" dirty="0" smtClean="0">
              <a:latin typeface="微软雅黑" panose="020B0503020204020204" pitchFamily="34" charset="-122"/>
              <a:ea typeface="微软雅黑" panose="020B0503020204020204" pitchFamily="34" charset="-122"/>
              <a:cs typeface="+mj-cs"/>
            </a:endParaRPr>
          </a:p>
          <a:p>
            <a:pPr>
              <a:buFont typeface="Wingdings" panose="05000000000000000000" pitchFamily="2" charset="2"/>
              <a:buNone/>
            </a:pPr>
            <a:endParaRPr lang="en-US" altLang="zh-CN" sz="2200" dirty="0" smtClean="0">
              <a:latin typeface="微软雅黑" panose="020B0503020204020204" pitchFamily="34" charset="-122"/>
              <a:ea typeface="微软雅黑" panose="020B0503020204020204" pitchFamily="34" charset="-122"/>
              <a:cs typeface="+mj-cs"/>
            </a:endParaRPr>
          </a:p>
          <a:p>
            <a:pPr>
              <a:buFont typeface="Wingdings" panose="05000000000000000000" pitchFamily="2" charset="2"/>
              <a:buNone/>
            </a:pPr>
            <a:endParaRPr lang="zh-CN" altLang="en-US" sz="800" dirty="0">
              <a:latin typeface="隶书" pitchFamily="49" charset="-122"/>
              <a:ea typeface="隶书"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a:xfrm>
            <a:off x="1016000" y="150313"/>
            <a:ext cx="10363200" cy="1262564"/>
          </a:xfrm>
        </p:spPr>
        <p:txBody>
          <a:bodyPr>
            <a:normAutofit/>
          </a:bodyPr>
          <a:lstStyle/>
          <a:p>
            <a:pPr eaLnBrk="1" hangingPunct="1">
              <a:defRPr/>
            </a:pPr>
            <a:r>
              <a:rPr lang="zh-CN" altLang="en-US" dirty="0" smtClean="0">
                <a:solidFill>
                  <a:schemeClr val="tx2">
                    <a:lumMod val="60000"/>
                    <a:lumOff val="40000"/>
                  </a:schemeClr>
                </a:solidFill>
              </a:rPr>
              <a:t> 营养状况的评定 </a:t>
            </a:r>
            <a:endParaRPr lang="zh-CN" altLang="en-US" dirty="0" smtClean="0">
              <a:solidFill>
                <a:schemeClr val="tx2">
                  <a:lumMod val="60000"/>
                  <a:lumOff val="40000"/>
                </a:schemeClr>
              </a:solidFill>
            </a:endParaRPr>
          </a:p>
        </p:txBody>
      </p:sp>
      <p:sp>
        <p:nvSpPr>
          <p:cNvPr id="29699" name="Rectangle 3"/>
          <p:cNvSpPr>
            <a:spLocks noGrp="1" noChangeArrowheads="1"/>
          </p:cNvSpPr>
          <p:nvPr>
            <p:ph type="body" idx="1"/>
          </p:nvPr>
        </p:nvSpPr>
        <p:spPr>
          <a:xfrm>
            <a:off x="1136072" y="1240077"/>
            <a:ext cx="10519193" cy="5461347"/>
          </a:xfrm>
        </p:spPr>
        <p:txBody>
          <a:bodyPr>
            <a:normAutofit fontScale="25000" lnSpcReduction="20000"/>
          </a:bodyPr>
          <a:lstStyle/>
          <a:p>
            <a:pPr marL="533400" indent="-533400" algn="just" eaLnBrk="1" hangingPunct="1">
              <a:lnSpc>
                <a:spcPct val="80000"/>
              </a:lnSpc>
              <a:buClr>
                <a:srgbClr val="FF0000"/>
              </a:buClr>
              <a:buFont typeface="Wingdings" panose="05000000000000000000" pitchFamily="2" charset="2"/>
              <a:buNone/>
            </a:pPr>
            <a:endParaRPr lang="en-US" altLang="zh-CN" sz="1800" b="1" dirty="0" smtClean="0">
              <a:cs typeface="微软雅黑" panose="020B0503020204020204" pitchFamily="34" charset="-122"/>
            </a:endParaRPr>
          </a:p>
          <a:p>
            <a:pPr marL="533400" indent="-533400" algn="just" eaLnBrk="1" hangingPunct="1">
              <a:lnSpc>
                <a:spcPct val="150000"/>
              </a:lnSpc>
              <a:buClr>
                <a:schemeClr val="folHlink"/>
              </a:buClr>
              <a:buSzPct val="150000"/>
              <a:buFont typeface="Wingdings" panose="05000000000000000000" pitchFamily="2" charset="2"/>
              <a:buNone/>
            </a:pPr>
            <a:r>
              <a:rPr lang="zh-CN" altLang="en-US" sz="11200" b="1" dirty="0" smtClean="0">
                <a:cs typeface="微软雅黑" panose="020B0503020204020204" pitchFamily="34" charset="-122"/>
              </a:rPr>
              <a:t>营养评价和代谢评价 </a:t>
            </a:r>
            <a:endParaRPr lang="zh-CN" altLang="en-US" sz="11200" b="1" dirty="0" smtClean="0">
              <a:cs typeface="微软雅黑" panose="020B0503020204020204" pitchFamily="34" charset="-122"/>
            </a:endParaRPr>
          </a:p>
          <a:p>
            <a:pPr marL="533400" indent="-533400" algn="just" eaLnBrk="1" hangingPunct="1">
              <a:lnSpc>
                <a:spcPct val="150000"/>
              </a:lnSpc>
              <a:buClr>
                <a:schemeClr val="folHlink"/>
              </a:buClr>
              <a:buSzPct val="150000"/>
              <a:buFont typeface="Wingdings" panose="05000000000000000000" pitchFamily="2" charset="2"/>
              <a:buNone/>
            </a:pPr>
            <a:r>
              <a:rPr lang="zh-CN" altLang="en-US" sz="11200" b="1" dirty="0" smtClean="0">
                <a:cs typeface="微软雅黑" panose="020B0503020204020204" pitchFamily="34" charset="-122"/>
              </a:rPr>
              <a:t>营</a:t>
            </a:r>
            <a:r>
              <a:rPr lang="zh-CN" altLang="en-US" sz="11200" b="1" dirty="0" smtClean="0">
                <a:solidFill>
                  <a:schemeClr val="tx1"/>
                </a:solidFill>
                <a:cs typeface="微软雅黑" panose="020B0503020204020204" pitchFamily="34" charset="-122"/>
              </a:rPr>
              <a:t>养评价内容 </a:t>
            </a:r>
            <a:endParaRPr lang="en-US" altLang="zh-CN" sz="11200" b="1" dirty="0" smtClean="0">
              <a:solidFill>
                <a:schemeClr val="tx1"/>
              </a:solidFill>
              <a:cs typeface="微软雅黑" panose="020B0503020204020204" pitchFamily="34" charset="-122"/>
            </a:endParaRPr>
          </a:p>
          <a:p>
            <a:pPr algn="just" eaLnBrk="1" hangingPunct="1">
              <a:lnSpc>
                <a:spcPct val="150000"/>
              </a:lnSpc>
              <a:buClrTx/>
              <a:buSzTx/>
              <a:buChar char="•"/>
            </a:pPr>
            <a:r>
              <a:rPr lang="zh-CN" altLang="en-US" sz="8000" b="1" dirty="0" smtClean="0">
                <a:solidFill>
                  <a:schemeClr val="tx1"/>
                </a:solidFill>
              </a:rPr>
              <a:t>体重 ：体重低于标准体重的15%</a:t>
            </a:r>
            <a:endParaRPr lang="zh-CN" altLang="en-US" sz="8000" b="1" dirty="0" smtClean="0">
              <a:solidFill>
                <a:schemeClr val="tx1"/>
              </a:solidFill>
            </a:endParaRPr>
          </a:p>
          <a:p>
            <a:pPr algn="just" eaLnBrk="1" hangingPunct="1">
              <a:lnSpc>
                <a:spcPct val="150000"/>
              </a:lnSpc>
              <a:buClrTx/>
              <a:buSzTx/>
              <a:buChar char="•"/>
            </a:pPr>
            <a:r>
              <a:rPr lang="zh-CN" altLang="en-US" sz="8000" b="1" dirty="0" smtClean="0">
                <a:solidFill>
                  <a:schemeClr val="tx1"/>
                </a:solidFill>
              </a:rPr>
              <a:t>体质指数（BMI）</a:t>
            </a:r>
            <a:endParaRPr lang="zh-CN" altLang="en-US" sz="8000" b="1" dirty="0" smtClean="0">
              <a:solidFill>
                <a:schemeClr val="tx1"/>
              </a:solidFill>
            </a:endParaRPr>
          </a:p>
          <a:p>
            <a:pPr marL="0" indent="0" algn="just" eaLnBrk="1" hangingPunct="1">
              <a:lnSpc>
                <a:spcPct val="150000"/>
              </a:lnSpc>
              <a:buClrTx/>
              <a:buSzTx/>
              <a:buNone/>
            </a:pPr>
            <a:r>
              <a:rPr lang="zh-CN" altLang="en-US" sz="8000" b="1" dirty="0" smtClean="0">
                <a:solidFill>
                  <a:schemeClr val="tx1"/>
                </a:solidFill>
              </a:rPr>
              <a:t>    BMI=体重（kg）/（身高（M）2，正常值18.5 ～ 23</a:t>
            </a:r>
            <a:endParaRPr lang="zh-CN" altLang="en-US" sz="8000" b="1" dirty="0" smtClean="0">
              <a:solidFill>
                <a:schemeClr val="tx1"/>
              </a:solidFill>
            </a:endParaRPr>
          </a:p>
          <a:p>
            <a:pPr algn="just" eaLnBrk="1" hangingPunct="1">
              <a:lnSpc>
                <a:spcPct val="150000"/>
              </a:lnSpc>
              <a:buClrTx/>
              <a:buSzTx/>
              <a:buChar char="•"/>
            </a:pPr>
            <a:r>
              <a:rPr lang="zh-CN" altLang="en-US" sz="8000" b="1" dirty="0" smtClean="0">
                <a:solidFill>
                  <a:schemeClr val="tx1"/>
                </a:solidFill>
              </a:rPr>
              <a:t>三头肌皮皱厚度（TSF）</a:t>
            </a:r>
            <a:endParaRPr lang="zh-CN" altLang="en-US" sz="8000" b="1" dirty="0" smtClean="0">
              <a:solidFill>
                <a:schemeClr val="tx1"/>
              </a:solidFill>
            </a:endParaRPr>
          </a:p>
          <a:p>
            <a:pPr marL="0" indent="0" algn="just" eaLnBrk="1" hangingPunct="1">
              <a:lnSpc>
                <a:spcPct val="150000"/>
              </a:lnSpc>
              <a:buClrTx/>
              <a:buSzTx/>
              <a:buNone/>
            </a:pPr>
            <a:r>
              <a:rPr lang="zh-CN" altLang="en-US" sz="8000" b="1" dirty="0" smtClean="0">
                <a:solidFill>
                  <a:schemeClr val="tx1"/>
                </a:solidFill>
              </a:rPr>
              <a:t>    间接判断体内脂肪储备量，男/女11.3/14.9～13.7/18.1mm</a:t>
            </a:r>
            <a:endParaRPr lang="zh-CN" altLang="en-US" sz="8000" b="1" dirty="0" smtClean="0">
              <a:solidFill>
                <a:schemeClr val="tx1"/>
              </a:solidFill>
            </a:endParaRPr>
          </a:p>
          <a:p>
            <a:pPr algn="just" eaLnBrk="1" hangingPunct="1">
              <a:lnSpc>
                <a:spcPct val="150000"/>
              </a:lnSpc>
              <a:buClrTx/>
              <a:buSzTx/>
              <a:buChar char="•"/>
            </a:pPr>
            <a:r>
              <a:rPr lang="zh-CN" altLang="en-US" sz="8000" b="1" dirty="0" smtClean="0">
                <a:solidFill>
                  <a:schemeClr val="tx1"/>
                </a:solidFill>
              </a:rPr>
              <a:t>上臂周径(AMC)</a:t>
            </a:r>
            <a:endParaRPr lang="zh-CN" altLang="en-US" sz="8000" b="1" dirty="0" smtClean="0">
              <a:solidFill>
                <a:schemeClr val="tx1"/>
              </a:solidFill>
            </a:endParaRPr>
          </a:p>
          <a:p>
            <a:pPr marL="0" indent="0" algn="just" eaLnBrk="1" hangingPunct="1">
              <a:lnSpc>
                <a:spcPct val="150000"/>
              </a:lnSpc>
              <a:buClrTx/>
              <a:buSzTx/>
              <a:buNone/>
            </a:pPr>
            <a:r>
              <a:rPr lang="zh-CN" altLang="en-US" sz="8000" b="1" dirty="0" smtClean="0">
                <a:solidFill>
                  <a:schemeClr val="tx1"/>
                </a:solidFill>
              </a:rPr>
              <a:t>    判断全身骨骼肌群量，AMC=上臂中点周径-3.14TSF(CM)</a:t>
            </a:r>
            <a:endParaRPr lang="zh-CN" altLang="en-US" sz="8000" b="1" dirty="0" smtClean="0">
              <a:solidFill>
                <a:schemeClr val="tx1"/>
              </a:solidFill>
            </a:endParaRPr>
          </a:p>
          <a:p>
            <a:pPr algn="just" eaLnBrk="1" hangingPunct="1">
              <a:lnSpc>
                <a:spcPct val="150000"/>
              </a:lnSpc>
              <a:buClrTx/>
              <a:buSzTx/>
              <a:buChar char="•"/>
            </a:pPr>
            <a:r>
              <a:rPr lang="zh-CN" altLang="en-US" sz="8000" b="1" dirty="0" smtClean="0">
                <a:solidFill>
                  <a:schemeClr val="tx1"/>
                </a:solidFill>
              </a:rPr>
              <a:t>肌酐身高指数（CHI）</a:t>
            </a:r>
            <a:endParaRPr lang="zh-CN" altLang="en-US" sz="8000" b="1" dirty="0" smtClean="0">
              <a:solidFill>
                <a:schemeClr val="tx1"/>
              </a:solidFill>
            </a:endParaRPr>
          </a:p>
          <a:p>
            <a:pPr marL="0" indent="0" algn="just" eaLnBrk="1" hangingPunct="1">
              <a:lnSpc>
                <a:spcPct val="150000"/>
              </a:lnSpc>
              <a:buClrTx/>
              <a:buSzTx/>
              <a:buNone/>
            </a:pPr>
            <a:r>
              <a:rPr lang="zh-CN" altLang="en-US" sz="8000" b="1" dirty="0" smtClean="0">
                <a:solidFill>
                  <a:schemeClr val="tx1"/>
                </a:solidFill>
              </a:rPr>
              <a:t>       尿肌酐排泄量与体内骨骼肌量相关，判断骨骼肌分解程度</a:t>
            </a:r>
            <a:r>
              <a:rPr lang="zh-CN" altLang="en-US" sz="1800" dirty="0" smtClean="0"/>
              <a:t>    </a:t>
            </a:r>
            <a:endParaRPr lang="zh-CN" altLang="en-US" sz="1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rgbClr val="FF0000"/>
                </a:solidFill>
              </a:rPr>
              <a:t>体质指数（</a:t>
            </a:r>
            <a:r>
              <a:rPr lang="en-US" altLang="zh-CN" dirty="0" smtClean="0">
                <a:solidFill>
                  <a:srgbClr val="FF0000"/>
                </a:solidFill>
              </a:rPr>
              <a:t>BMI</a:t>
            </a:r>
            <a:r>
              <a:rPr lang="zh-CN" altLang="en-US" dirty="0" smtClean="0">
                <a:solidFill>
                  <a:srgbClr val="FF0000"/>
                </a:solidFill>
              </a:rPr>
              <a:t>）</a:t>
            </a:r>
            <a:endParaRPr lang="zh-CN" altLang="en-US" dirty="0"/>
          </a:p>
        </p:txBody>
      </p:sp>
      <p:sp>
        <p:nvSpPr>
          <p:cNvPr id="3" name="内容占位符 2"/>
          <p:cNvSpPr>
            <a:spLocks noGrp="1"/>
          </p:cNvSpPr>
          <p:nvPr>
            <p:ph idx="1"/>
          </p:nvPr>
        </p:nvSpPr>
        <p:spPr>
          <a:xfrm>
            <a:off x="166370" y="1285875"/>
            <a:ext cx="11416030" cy="5378450"/>
          </a:xfrm>
        </p:spPr>
        <p:txBody>
          <a:bodyPr/>
          <a:lstStyle/>
          <a:p>
            <a:pPr>
              <a:buNone/>
            </a:pPr>
            <a:r>
              <a:rPr lang="zh-CN" altLang="zh-CN" sz="1800" b="1" dirty="0" smtClean="0"/>
              <a:t>身体质量指数（</a:t>
            </a:r>
            <a:r>
              <a:rPr lang="en-US" altLang="zh-CN" sz="1800" b="1" dirty="0" smtClean="0"/>
              <a:t>BMI</a:t>
            </a:r>
            <a:r>
              <a:rPr lang="zh-CN" altLang="zh-CN" sz="1800" b="1" dirty="0" smtClean="0"/>
              <a:t>）是国际上常用的衡量人体肥胖程度和是否健康的重要标准</a:t>
            </a:r>
            <a:endParaRPr lang="zh-CN" altLang="zh-CN" sz="1800" b="1" dirty="0" smtClean="0"/>
          </a:p>
          <a:p>
            <a:pPr>
              <a:buNone/>
            </a:pPr>
            <a:r>
              <a:rPr lang="en-US" altLang="zh-CN" sz="1800" b="1" dirty="0" smtClean="0">
                <a:solidFill>
                  <a:srgbClr val="FF0000"/>
                </a:solidFill>
              </a:rPr>
              <a:t>BMI</a:t>
            </a:r>
            <a:r>
              <a:rPr lang="en-US" altLang="zh-CN" sz="1800" b="1" dirty="0" smtClean="0"/>
              <a:t>=</a:t>
            </a:r>
            <a:r>
              <a:rPr lang="zh-CN" altLang="zh-CN" sz="1800" b="1" dirty="0" smtClean="0"/>
              <a:t>体重</a:t>
            </a:r>
            <a:r>
              <a:rPr lang="en-US" altLang="zh-CN" sz="1800" b="1" dirty="0" smtClean="0"/>
              <a:t>/</a:t>
            </a:r>
            <a:r>
              <a:rPr lang="zh-CN" altLang="zh-CN" sz="1800" b="1" dirty="0" smtClean="0"/>
              <a:t>身高的平方（</a:t>
            </a:r>
            <a:r>
              <a:rPr lang="en-US" altLang="zh-CN" sz="1800" b="1" dirty="0" smtClean="0"/>
              <a:t>kg/</a:t>
            </a:r>
            <a:r>
              <a:rPr lang="zh-CN" altLang="zh-CN" sz="1800" b="1" dirty="0" smtClean="0"/>
              <a:t>㎡）</a:t>
            </a:r>
            <a:endParaRPr lang="en-US" altLang="zh-CN" sz="1800" b="1" dirty="0" smtClean="0"/>
          </a:p>
          <a:p>
            <a:pPr>
              <a:buNone/>
            </a:pPr>
            <a:endParaRPr lang="zh-CN" altLang="en-US" b="1" dirty="0"/>
          </a:p>
        </p:txBody>
      </p:sp>
      <p:graphicFrame>
        <p:nvGraphicFramePr>
          <p:cNvPr id="4" name="表格 3"/>
          <p:cNvGraphicFramePr>
            <a:graphicFrameLocks noGrp="1"/>
          </p:cNvGraphicFramePr>
          <p:nvPr>
            <p:custDataLst>
              <p:tags r:id="rId1"/>
            </p:custDataLst>
          </p:nvPr>
        </p:nvGraphicFramePr>
        <p:xfrm>
          <a:off x="249384" y="2064328"/>
          <a:ext cx="11762505" cy="4599712"/>
        </p:xfrm>
        <a:graphic>
          <a:graphicData uri="http://schemas.openxmlformats.org/drawingml/2006/table">
            <a:tbl>
              <a:tblPr firstRow="1" bandRow="1">
                <a:tableStyleId>{5C22544A-7EE6-4342-B048-85BDC9FD1C3A}</a:tableStyleId>
              </a:tblPr>
              <a:tblGrid>
                <a:gridCol w="2352501"/>
                <a:gridCol w="2317750"/>
                <a:gridCol w="2387252"/>
                <a:gridCol w="2352501"/>
                <a:gridCol w="2352501"/>
              </a:tblGrid>
              <a:tr h="574964">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BMI </a:t>
                      </a:r>
                      <a:r>
                        <a:rPr lang="zh-CN" sz="1600" kern="0" dirty="0">
                          <a:solidFill>
                            <a:srgbClr val="333333"/>
                          </a:solidFill>
                          <a:latin typeface="Arial" panose="020B0604020202020204"/>
                          <a:ea typeface="宋体" panose="02010600030101010101" pitchFamily="2" charset="-122"/>
                          <a:cs typeface="Arial" panose="020B0604020202020204"/>
                        </a:rPr>
                        <a:t>分类</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WHO </a:t>
                      </a:r>
                      <a:r>
                        <a:rPr lang="zh-CN" sz="1600" kern="0" dirty="0">
                          <a:solidFill>
                            <a:srgbClr val="333333"/>
                          </a:solidFill>
                          <a:latin typeface="Arial" panose="020B0604020202020204"/>
                          <a:ea typeface="宋体" panose="02010600030101010101" pitchFamily="2" charset="-122"/>
                          <a:cs typeface="Arial" panose="020B0604020202020204"/>
                        </a:rPr>
                        <a:t>标准</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亚洲标准</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中国参考标准</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相关疾病发病的危险性</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偏瘦</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&lt;18.5</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&lt;18.5</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a:solidFill>
                            <a:srgbClr val="333333"/>
                          </a:solidFill>
                          <a:latin typeface="Arial" panose="020B0604020202020204"/>
                          <a:ea typeface="宋体" panose="02010600030101010101" pitchFamily="2" charset="-122"/>
                          <a:cs typeface="Times New Roman" panose="02020603050405020304"/>
                        </a:rPr>
                        <a:t>&lt;18.5</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低（但其它疾病危险性</a:t>
                      </a:r>
                      <a:r>
                        <a:rPr lang="zh-CN" sz="1600" kern="0" dirty="0" smtClean="0">
                          <a:solidFill>
                            <a:srgbClr val="333333"/>
                          </a:solidFill>
                          <a:latin typeface="Arial" panose="020B0604020202020204"/>
                          <a:ea typeface="宋体" panose="02010600030101010101" pitchFamily="2" charset="-122"/>
                          <a:cs typeface="Arial" panose="020B0604020202020204"/>
                        </a:rPr>
                        <a:t>增加</a:t>
                      </a:r>
                      <a:r>
                        <a:rPr lang="zh-CN" altLang="en-US" sz="1600" kern="0" dirty="0" smtClean="0">
                          <a:solidFill>
                            <a:srgbClr val="333333"/>
                          </a:solidFill>
                          <a:latin typeface="Arial" panose="020B0604020202020204"/>
                          <a:ea typeface="宋体" panose="02010600030101010101" pitchFamily="2" charset="-122"/>
                          <a:cs typeface="Arial" panose="020B0604020202020204"/>
                        </a:rPr>
                        <a:t>）</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正常</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18.5</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24.9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18.5</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22.9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a:solidFill>
                            <a:srgbClr val="333333"/>
                          </a:solidFill>
                          <a:latin typeface="Arial" panose="020B0604020202020204"/>
                          <a:ea typeface="宋体" panose="02010600030101010101" pitchFamily="2" charset="-122"/>
                          <a:cs typeface="Times New Roman" panose="02020603050405020304"/>
                        </a:rPr>
                        <a:t>18.5</a:t>
                      </a:r>
                      <a:r>
                        <a:rPr lang="zh-CN" sz="1600" kern="0">
                          <a:solidFill>
                            <a:srgbClr val="333333"/>
                          </a:solidFill>
                          <a:latin typeface="Arial" panose="020B0604020202020204"/>
                          <a:ea typeface="宋体" panose="02010600030101010101" pitchFamily="2" charset="-122"/>
                          <a:cs typeface="Arial" panose="020B0604020202020204"/>
                        </a:rPr>
                        <a:t>～</a:t>
                      </a:r>
                      <a:r>
                        <a:rPr lang="en-US" sz="1600" kern="0">
                          <a:solidFill>
                            <a:srgbClr val="333333"/>
                          </a:solidFill>
                          <a:latin typeface="Arial" panose="020B0604020202020204"/>
                          <a:ea typeface="宋体" panose="02010600030101010101" pitchFamily="2" charset="-122"/>
                          <a:cs typeface="Times New Roman" panose="02020603050405020304"/>
                        </a:rPr>
                        <a:t>23.9</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平均水平</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超重</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≥25</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≥23</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a:solidFill>
                            <a:srgbClr val="333333"/>
                          </a:solidFill>
                          <a:latin typeface="Arial" panose="020B0604020202020204"/>
                          <a:ea typeface="宋体" panose="02010600030101010101" pitchFamily="2" charset="-122"/>
                          <a:cs typeface="Times New Roman" panose="02020603050405020304"/>
                        </a:rPr>
                        <a:t>≥24</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endParaRPr lang="zh-CN" sz="1600" kern="100">
                        <a:latin typeface="Calibri" panose="020F05020202040302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a:solidFill>
                            <a:srgbClr val="333333"/>
                          </a:solidFill>
                          <a:latin typeface="Arial" panose="020B0604020202020204"/>
                          <a:ea typeface="宋体" panose="02010600030101010101" pitchFamily="2" charset="-122"/>
                          <a:cs typeface="Arial" panose="020B0604020202020204"/>
                        </a:rPr>
                        <a:t>偏胖</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25.0</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29.9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23</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24.9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24</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26.9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a:solidFill>
                            <a:srgbClr val="333333"/>
                          </a:solidFill>
                          <a:latin typeface="Arial" panose="020B0604020202020204"/>
                          <a:ea typeface="宋体" panose="02010600030101010101" pitchFamily="2" charset="-122"/>
                          <a:cs typeface="Arial" panose="020B0604020202020204"/>
                        </a:rPr>
                        <a:t>增加</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a:solidFill>
                            <a:srgbClr val="333333"/>
                          </a:solidFill>
                          <a:latin typeface="Arial" panose="020B0604020202020204"/>
                          <a:ea typeface="宋体" panose="02010600030101010101" pitchFamily="2" charset="-122"/>
                          <a:cs typeface="Arial" panose="020B0604020202020204"/>
                        </a:rPr>
                        <a:t>肥胖</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30.0</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34.9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25</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29.9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27</a:t>
                      </a:r>
                      <a:r>
                        <a:rPr lang="zh-CN" sz="1600" kern="0" dirty="0">
                          <a:solidFill>
                            <a:srgbClr val="333333"/>
                          </a:solidFill>
                          <a:latin typeface="Arial" panose="020B0604020202020204"/>
                          <a:ea typeface="宋体" panose="02010600030101010101" pitchFamily="2" charset="-122"/>
                          <a:cs typeface="Arial" panose="020B0604020202020204"/>
                        </a:rPr>
                        <a:t>～</a:t>
                      </a:r>
                      <a:r>
                        <a:rPr lang="en-US" sz="1600" kern="0" dirty="0">
                          <a:solidFill>
                            <a:srgbClr val="333333"/>
                          </a:solidFill>
                          <a:latin typeface="Arial" panose="020B0604020202020204"/>
                          <a:ea typeface="宋体" panose="02010600030101010101" pitchFamily="2" charset="-122"/>
                          <a:cs typeface="Times New Roman" panose="02020603050405020304"/>
                        </a:rPr>
                        <a:t>29.9</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中度增加</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a:solidFill>
                            <a:srgbClr val="333333"/>
                          </a:solidFill>
                          <a:latin typeface="Arial" panose="020B0604020202020204"/>
                          <a:ea typeface="宋体" panose="02010600030101010101" pitchFamily="2" charset="-122"/>
                          <a:cs typeface="Arial" panose="020B0604020202020204"/>
                        </a:rPr>
                        <a:t>重度肥胖</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a:solidFill>
                            <a:srgbClr val="333333"/>
                          </a:solidFill>
                          <a:latin typeface="Arial" panose="020B0604020202020204"/>
                          <a:ea typeface="宋体" panose="02010600030101010101" pitchFamily="2" charset="-122"/>
                          <a:cs typeface="Times New Roman" panose="02020603050405020304"/>
                        </a:rPr>
                        <a:t>35.0</a:t>
                      </a:r>
                      <a:r>
                        <a:rPr lang="zh-CN" sz="1600" kern="0">
                          <a:solidFill>
                            <a:srgbClr val="333333"/>
                          </a:solidFill>
                          <a:latin typeface="Arial" panose="020B0604020202020204"/>
                          <a:ea typeface="宋体" panose="02010600030101010101" pitchFamily="2" charset="-122"/>
                          <a:cs typeface="Arial" panose="020B0604020202020204"/>
                        </a:rPr>
                        <a:t>～</a:t>
                      </a:r>
                      <a:r>
                        <a:rPr lang="en-US" sz="1600" kern="0">
                          <a:solidFill>
                            <a:srgbClr val="333333"/>
                          </a:solidFill>
                          <a:latin typeface="Arial" panose="020B0604020202020204"/>
                          <a:ea typeface="宋体" panose="02010600030101010101" pitchFamily="2" charset="-122"/>
                          <a:cs typeface="Times New Roman" panose="02020603050405020304"/>
                        </a:rPr>
                        <a:t>39.9</a:t>
                      </a:r>
                      <a:endParaRPr lang="zh-CN" sz="1600" kern="10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≥30</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≥30</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严重增加</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r h="574964">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极重度肥胖</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pPr algn="l" latinLnBrk="1">
                        <a:lnSpc>
                          <a:spcPts val="1800"/>
                        </a:lnSpc>
                        <a:spcAft>
                          <a:spcPts val="0"/>
                        </a:spcAft>
                      </a:pPr>
                      <a:r>
                        <a:rPr lang="en-US" sz="1600" kern="0" dirty="0">
                          <a:solidFill>
                            <a:srgbClr val="333333"/>
                          </a:solidFill>
                          <a:latin typeface="Arial" panose="020B0604020202020204"/>
                          <a:ea typeface="宋体" panose="02010600030101010101" pitchFamily="2" charset="-122"/>
                          <a:cs typeface="Times New Roman" panose="02020603050405020304"/>
                        </a:rPr>
                        <a:t>≥40.0</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c>
                  <a:txBody>
                    <a:bodyPr/>
                    <a:lstStyle/>
                    <a:p>
                      <a:endParaRPr lang="zh-CN" sz="1600" kern="100" dirty="0">
                        <a:latin typeface="Calibri" panose="020F0502020204030204"/>
                      </a:endParaRPr>
                    </a:p>
                  </a:txBody>
                  <a:tcPr marL="95250" marR="95250" marT="19050" marB="19050" anchor="ctr">
                    <a:solidFill>
                      <a:schemeClr val="bg1"/>
                    </a:solidFill>
                  </a:tcPr>
                </a:tc>
                <a:tc>
                  <a:txBody>
                    <a:bodyPr/>
                    <a:lstStyle/>
                    <a:p>
                      <a:endParaRPr lang="zh-CN" sz="1600" kern="100" dirty="0">
                        <a:latin typeface="Calibri" panose="020F0502020204030204"/>
                      </a:endParaRPr>
                    </a:p>
                  </a:txBody>
                  <a:tcPr marL="95250" marR="95250" marT="19050" marB="19050" anchor="ctr">
                    <a:solidFill>
                      <a:schemeClr val="bg1"/>
                    </a:solidFill>
                  </a:tcPr>
                </a:tc>
                <a:tc>
                  <a:txBody>
                    <a:bodyPr/>
                    <a:lstStyle/>
                    <a:p>
                      <a:pPr algn="l" latinLnBrk="1">
                        <a:lnSpc>
                          <a:spcPts val="1800"/>
                        </a:lnSpc>
                        <a:spcAft>
                          <a:spcPts val="0"/>
                        </a:spcAft>
                      </a:pPr>
                      <a:r>
                        <a:rPr lang="zh-CN" sz="1600" kern="0" dirty="0">
                          <a:solidFill>
                            <a:srgbClr val="333333"/>
                          </a:solidFill>
                          <a:latin typeface="Arial" panose="020B0604020202020204"/>
                          <a:ea typeface="宋体" panose="02010600030101010101" pitchFamily="2" charset="-122"/>
                          <a:cs typeface="Arial" panose="020B0604020202020204"/>
                        </a:rPr>
                        <a:t>非常严重增加</a:t>
                      </a:r>
                      <a:endParaRPr lang="zh-CN" sz="1600" kern="100" dirty="0">
                        <a:latin typeface="Calibri" panose="020F0502020204030204"/>
                        <a:ea typeface="宋体" panose="02010600030101010101" pitchFamily="2" charset="-122"/>
                        <a:cs typeface="Times New Roman" panose="02020603050405020304"/>
                      </a:endParaRPr>
                    </a:p>
                  </a:txBody>
                  <a:tcPr marL="95250" marR="95250" marT="19050" marB="19050" anchor="ctr">
                    <a:solidFill>
                      <a:schemeClr val="bg1"/>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1219200" y="228600"/>
            <a:ext cx="10058400" cy="1011477"/>
          </a:xfrm>
        </p:spPr>
        <p:txBody>
          <a:bodyPr>
            <a:normAutofit/>
          </a:bodyPr>
          <a:lstStyle/>
          <a:p>
            <a:pPr eaLnBrk="1" hangingPunct="1">
              <a:defRPr/>
            </a:pPr>
            <a:r>
              <a:rPr lang="zh-CN" altLang="en-US" dirty="0" smtClean="0">
                <a:solidFill>
                  <a:schemeClr val="tx2">
                    <a:lumMod val="60000"/>
                    <a:lumOff val="40000"/>
                  </a:schemeClr>
                </a:solidFill>
              </a:rPr>
              <a:t>营养状态的评定</a:t>
            </a:r>
            <a:endParaRPr lang="zh-CN" altLang="en-US" dirty="0" smtClean="0">
              <a:solidFill>
                <a:schemeClr val="tx2">
                  <a:lumMod val="60000"/>
                  <a:lumOff val="40000"/>
                </a:schemeClr>
              </a:solidFill>
            </a:endParaRPr>
          </a:p>
        </p:txBody>
      </p:sp>
      <p:sp>
        <p:nvSpPr>
          <p:cNvPr id="30723" name="Rectangle 3"/>
          <p:cNvSpPr>
            <a:spLocks noGrp="1" noChangeArrowheads="1"/>
          </p:cNvSpPr>
          <p:nvPr>
            <p:ph type="body" idx="1"/>
          </p:nvPr>
        </p:nvSpPr>
        <p:spPr>
          <a:xfrm>
            <a:off x="3203575" y="1511300"/>
            <a:ext cx="7790815" cy="4378325"/>
          </a:xfrm>
        </p:spPr>
        <p:txBody>
          <a:bodyPr>
            <a:normAutofit lnSpcReduction="20000"/>
          </a:bodyPr>
          <a:lstStyle/>
          <a:p>
            <a:pPr algn="just" eaLnBrk="1" hangingPunct="1">
              <a:lnSpc>
                <a:spcPct val="200000"/>
              </a:lnSpc>
              <a:buClr>
                <a:schemeClr val="folHlink"/>
              </a:buClr>
              <a:buSzPct val="150000"/>
              <a:buFont typeface="Wingdings" panose="05000000000000000000" pitchFamily="2" charset="2"/>
              <a:buNone/>
            </a:pPr>
            <a:r>
              <a:rPr lang="zh-CN" altLang="en-US" sz="3600" b="1" dirty="0" smtClean="0">
                <a:cs typeface="+mj-cs"/>
              </a:rPr>
              <a:t>营养评价内容</a:t>
            </a:r>
            <a:r>
              <a:rPr lang="zh-CN" altLang="en-US" sz="3600" dirty="0" smtClean="0">
                <a:cs typeface="+mj-cs"/>
              </a:rPr>
              <a:t> </a:t>
            </a:r>
            <a:endParaRPr lang="zh-CN" altLang="en-US" sz="3600" dirty="0" smtClean="0">
              <a:cs typeface="+mj-cs"/>
            </a:endParaRPr>
          </a:p>
          <a:p>
            <a:pPr algn="just" eaLnBrk="1" hangingPunct="1">
              <a:lnSpc>
                <a:spcPct val="200000"/>
              </a:lnSpc>
              <a:buClrTx/>
              <a:buSzTx/>
            </a:pPr>
            <a:r>
              <a:rPr lang="zh-CN" altLang="en-US" sz="2800" b="1" dirty="0" smtClean="0"/>
              <a:t>尿3—三甲基组氨酸测定</a:t>
            </a:r>
            <a:endParaRPr lang="zh-CN" altLang="en-US" sz="2800" b="1" dirty="0" smtClean="0"/>
          </a:p>
          <a:p>
            <a:pPr algn="just" eaLnBrk="1" hangingPunct="1">
              <a:lnSpc>
                <a:spcPct val="200000"/>
              </a:lnSpc>
              <a:buClrTx/>
              <a:buSzTx/>
            </a:pPr>
            <a:r>
              <a:rPr lang="zh-CN" altLang="en-US" sz="2800" b="1" dirty="0" smtClean="0"/>
              <a:t>血清蛋白测定</a:t>
            </a:r>
            <a:endParaRPr lang="zh-CN" altLang="en-US" sz="2800" b="1" dirty="0" smtClean="0"/>
          </a:p>
          <a:p>
            <a:pPr algn="just" eaLnBrk="1" hangingPunct="1">
              <a:lnSpc>
                <a:spcPct val="200000"/>
              </a:lnSpc>
              <a:buClrTx/>
              <a:buSzTx/>
            </a:pPr>
            <a:r>
              <a:rPr lang="zh-CN" altLang="en-US" sz="2800" b="1" dirty="0" smtClean="0"/>
              <a:t>细胞免疫功能</a:t>
            </a:r>
            <a:endParaRPr lang="zh-CN" altLang="en-US" sz="2800" b="1" dirty="0" smtClean="0"/>
          </a:p>
          <a:p>
            <a:pPr algn="just" eaLnBrk="1" hangingPunct="1">
              <a:lnSpc>
                <a:spcPct val="120000"/>
              </a:lnSpc>
              <a:buClr>
                <a:srgbClr val="00FF00"/>
              </a:buClr>
              <a:buSzTx/>
              <a:buFont typeface="Wingdings" panose="05000000000000000000" pitchFamily="2" charset="2"/>
              <a:buNone/>
            </a:pPr>
            <a:r>
              <a:rPr lang="zh-CN" altLang="en-US" dirty="0" smtClean="0">
                <a:solidFill>
                  <a:srgbClr val="FF0000"/>
                </a:solidFill>
                <a:cs typeface="+mj-cs"/>
              </a:rPr>
              <a:t>	</a:t>
            </a:r>
            <a:endParaRPr lang="zh-CN" altLang="en-US" dirty="0" smtClean="0">
              <a:solidFill>
                <a:srgbClr val="FF0000"/>
              </a:solidFill>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a:xfrm>
            <a:off x="1016000" y="450938"/>
            <a:ext cx="10363200" cy="701458"/>
          </a:xfrm>
        </p:spPr>
        <p:txBody>
          <a:bodyPr>
            <a:normAutofit/>
          </a:bodyPr>
          <a:lstStyle/>
          <a:p>
            <a:pPr eaLnBrk="1" hangingPunct="1">
              <a:defRPr/>
            </a:pPr>
            <a:r>
              <a:rPr lang="zh-CN" altLang="en-US" dirty="0" smtClean="0">
                <a:solidFill>
                  <a:schemeClr val="tx2">
                    <a:lumMod val="60000"/>
                    <a:lumOff val="40000"/>
                  </a:schemeClr>
                </a:solidFill>
              </a:rPr>
              <a:t>营养状态的评定</a:t>
            </a:r>
            <a:endParaRPr lang="zh-CN" altLang="en-US" dirty="0" smtClean="0">
              <a:solidFill>
                <a:schemeClr val="tx2">
                  <a:lumMod val="60000"/>
                  <a:lumOff val="40000"/>
                </a:schemeClr>
              </a:solidFill>
            </a:endParaRPr>
          </a:p>
        </p:txBody>
      </p:sp>
      <p:sp>
        <p:nvSpPr>
          <p:cNvPr id="31747" name="Rectangle 3"/>
          <p:cNvSpPr>
            <a:spLocks noGrp="1" noChangeArrowheads="1"/>
          </p:cNvSpPr>
          <p:nvPr>
            <p:ph type="body" idx="1"/>
          </p:nvPr>
        </p:nvSpPr>
        <p:spPr>
          <a:xfrm>
            <a:off x="1607126" y="1648691"/>
            <a:ext cx="10076873" cy="4447309"/>
          </a:xfrm>
        </p:spPr>
        <p:txBody>
          <a:bodyPr>
            <a:normAutofit fontScale="80000"/>
          </a:bodyPr>
          <a:lstStyle/>
          <a:p>
            <a:pPr algn="just" eaLnBrk="1" hangingPunct="1">
              <a:lnSpc>
                <a:spcPct val="150000"/>
              </a:lnSpc>
              <a:buClr>
                <a:schemeClr val="folHlink"/>
              </a:buClr>
              <a:buSzPct val="150000"/>
              <a:buFont typeface="Wingdings" panose="05000000000000000000" pitchFamily="2" charset="2"/>
              <a:buNone/>
            </a:pPr>
            <a:r>
              <a:rPr lang="zh-CN" altLang="en-US" b="1" dirty="0" smtClean="0">
                <a:cs typeface="+mj-cs"/>
              </a:rPr>
              <a:t>代谢评价内容</a:t>
            </a:r>
            <a:endParaRPr lang="en-US" altLang="zh-CN" b="1" dirty="0" smtClean="0">
              <a:cs typeface="+mj-cs"/>
            </a:endParaRPr>
          </a:p>
          <a:p>
            <a:pPr algn="just" eaLnBrk="1" hangingPunct="1">
              <a:lnSpc>
                <a:spcPct val="150000"/>
              </a:lnSpc>
              <a:buClrTx/>
              <a:buSzTx/>
            </a:pPr>
            <a:r>
              <a:rPr lang="zh-CN" altLang="en-US" sz="2800" b="1" dirty="0" smtClean="0"/>
              <a:t>氮平衡试验 </a:t>
            </a:r>
            <a:endParaRPr lang="zh-CN" altLang="en-US" sz="2800" b="1" dirty="0" smtClean="0"/>
          </a:p>
          <a:p>
            <a:pPr marL="0" indent="0" algn="just" eaLnBrk="1" hangingPunct="1">
              <a:lnSpc>
                <a:spcPct val="150000"/>
              </a:lnSpc>
              <a:buClrTx/>
              <a:buSzTx/>
              <a:buNone/>
            </a:pPr>
            <a:r>
              <a:rPr lang="en-US" altLang="zh-CN" sz="2800" b="1" dirty="0" smtClean="0"/>
              <a:t>    </a:t>
            </a:r>
            <a:r>
              <a:rPr lang="zh-CN" altLang="en-US" sz="2800" b="1" dirty="0" smtClean="0"/>
              <a:t>氮平衡=入氮量-24小时尿液尿中尿素氮含量+(2~3)g</a:t>
            </a:r>
            <a:endParaRPr lang="zh-CN" altLang="en-US" sz="2800" b="1" dirty="0" smtClean="0"/>
          </a:p>
          <a:p>
            <a:pPr algn="just" eaLnBrk="1" hangingPunct="1">
              <a:lnSpc>
                <a:spcPct val="150000"/>
              </a:lnSpc>
              <a:buClrTx/>
              <a:buSzTx/>
            </a:pPr>
            <a:r>
              <a:rPr lang="zh-CN" altLang="en-US" sz="2800" b="1" dirty="0" smtClean="0"/>
              <a:t>重要脏器功能</a:t>
            </a:r>
            <a:endParaRPr lang="zh-CN" altLang="en-US" sz="2800" b="1" dirty="0" smtClean="0"/>
          </a:p>
          <a:p>
            <a:pPr marL="0" indent="0" algn="just" eaLnBrk="1" hangingPunct="1">
              <a:lnSpc>
                <a:spcPct val="150000"/>
              </a:lnSpc>
              <a:buClrTx/>
              <a:buSzTx/>
              <a:buNone/>
            </a:pPr>
            <a:r>
              <a:rPr lang="en-US" altLang="zh-CN" sz="2800" b="1" dirty="0" smtClean="0"/>
              <a:t>    </a:t>
            </a:r>
            <a:r>
              <a:rPr lang="zh-CN" altLang="en-US" sz="2800" b="1" dirty="0" smtClean="0"/>
              <a:t>肝肾功能</a:t>
            </a:r>
            <a:endParaRPr lang="zh-CN" altLang="en-US" sz="2800" b="1" dirty="0" smtClean="0"/>
          </a:p>
          <a:p>
            <a:pPr algn="just" eaLnBrk="1" hangingPunct="1">
              <a:lnSpc>
                <a:spcPct val="150000"/>
              </a:lnSpc>
              <a:buClrTx/>
              <a:buSzTx/>
            </a:pPr>
            <a:r>
              <a:rPr lang="zh-CN" altLang="en-US" sz="2800" b="1" dirty="0" smtClean="0"/>
              <a:t>葡萄糖和脂肪的代谢</a:t>
            </a:r>
            <a:endParaRPr lang="zh-CN" altLang="en-US" sz="2800" b="1" dirty="0" smtClean="0"/>
          </a:p>
          <a:p>
            <a:pPr marL="0" indent="0" algn="just" eaLnBrk="1" hangingPunct="1">
              <a:lnSpc>
                <a:spcPct val="150000"/>
              </a:lnSpc>
              <a:buClrTx/>
              <a:buSzTx/>
              <a:buNone/>
            </a:pPr>
            <a:r>
              <a:rPr lang="en-US" altLang="zh-CN" sz="2800" b="1" dirty="0" smtClean="0"/>
              <a:t>    </a:t>
            </a:r>
            <a:r>
              <a:rPr lang="zh-CN" altLang="en-US" sz="2800" b="1" dirty="0" smtClean="0"/>
              <a:t>血糖水平和脂肪廓清情况</a:t>
            </a:r>
            <a:endParaRPr lang="zh-CN" altLang="en-US" sz="2800" b="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914400" y="1"/>
            <a:ext cx="4171167" cy="1484313"/>
          </a:xfrm>
        </p:spPr>
        <p:txBody>
          <a:bodyPr>
            <a:normAutofit/>
          </a:bodyPr>
          <a:lstStyle/>
          <a:p>
            <a:pPr eaLnBrk="1" hangingPunct="1">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营养不良的诊断</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graphicFrame>
        <p:nvGraphicFramePr>
          <p:cNvPr id="411651" name="Group 3"/>
          <p:cNvGraphicFramePr>
            <a:graphicFrameLocks noGrp="1"/>
          </p:cNvGraphicFramePr>
          <p:nvPr>
            <p:ph type="tbl" idx="1"/>
            <p:custDataLst>
              <p:tags r:id="rId1"/>
            </p:custDataLst>
          </p:nvPr>
        </p:nvGraphicFramePr>
        <p:xfrm>
          <a:off x="914400" y="1330038"/>
          <a:ext cx="10464800" cy="4807528"/>
        </p:xfrm>
        <a:graphic>
          <a:graphicData uri="http://schemas.openxmlformats.org/drawingml/2006/table">
            <a:tbl>
              <a:tblPr/>
              <a:tblGrid>
                <a:gridCol w="4165600"/>
                <a:gridCol w="1524000"/>
                <a:gridCol w="243417"/>
                <a:gridCol w="1585383"/>
                <a:gridCol w="243417"/>
                <a:gridCol w="1280583"/>
                <a:gridCol w="243417"/>
                <a:gridCol w="1178983"/>
              </a:tblGrid>
              <a:tr h="372745">
                <a:tc row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参数</a:t>
                      </a:r>
                      <a:endParaRPr kumimoji="1" lang="zh-CN" altLang="en-US" sz="20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正常范围</a:t>
                      </a:r>
                      <a:endParaRPr kumimoji="1" lang="zh-CN" altLang="en-US" sz="20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cPr/>
                </a:tc>
                <a:tc gridSpan="5">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营养不良 </a:t>
                      </a:r>
                      <a:endPar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hMerge="1">
                  <a:tcPr/>
                </a:tc>
                <a:tc hMerge="1">
                  <a:tcPr/>
                </a:tc>
                <a:tc hMerge="1">
                  <a:tcPr/>
                </a:tc>
              </a:tr>
              <a:tr h="372745">
                <a:tc vMerge="1">
                  <a:tcPr/>
                </a:tc>
                <a:tc vMerge="1" gridSpan="2">
                  <a:tcPr/>
                </a:tc>
                <a:tc vMerge="1"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轻度</a:t>
                      </a:r>
                      <a:endPar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中度</a:t>
                      </a:r>
                      <a:endPar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重度</a:t>
                      </a:r>
                      <a:endParaRPr kumimoji="1" lang="zh-CN" altLang="en-US" sz="16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体重（理想正常值的</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80~90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60~79</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&lt;60</a:t>
                      </a:r>
                      <a:endPar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体质指数</a:t>
                      </a:r>
                      <a:endPar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18.5~23</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17~18.4</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16~16.9</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&lt;16</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三头肌皮周厚度</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正常值的</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80~90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60~80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&lt;60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上臂肌围</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正常值的</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80~90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60~79</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&lt;60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16492">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肌酐身高指数</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正常值的</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&gt;95</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85~94</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70~84</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&lt;70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白蛋白</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(g/L)</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&gt;30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30~25</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24.9~20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&lt;20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转铁蛋白</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(g/L)</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2.0~4.0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1.5~2.0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1.0~1.5</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&lt;1.0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前白蛋白</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(g/L)</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&gt;2</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1.6~2.0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1.2~1.5</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&lt;1.2</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031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总淋巴细胞计数</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(×10</a:t>
                      </a:r>
                      <a:r>
                        <a:rPr kumimoji="1" lang="en-US" altLang="zh-CN" sz="1800" b="1" i="0" u="none" strike="noStrike" cap="none" normalizeH="0" baseline="3000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/L)</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&gt;1500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1200~1500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800~1200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a:noFill/>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&lt;800</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a:noFill/>
                    </a:lnB>
                    <a:lnTlToBr>
                      <a:noFill/>
                    </a:lnTlToBr>
                    <a:lnBlToTr>
                      <a:noFill/>
                    </a:lnBlToTr>
                    <a:noFill/>
                  </a:tcPr>
                </a:tc>
                <a:tc hMerge="1">
                  <a:tcPr/>
                </a:tc>
              </a:tr>
              <a:tr h="419994">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氮平衡</a:t>
                      </a: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(g/d)</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 </a:t>
                      </a:r>
                      <a:endPar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anchorCtr="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  -5~-10 </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-10~-15</a:t>
                      </a:r>
                      <a:endParaRPr kumimoji="1" lang="en-US" altLang="zh-CN"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cPr/>
                </a:tc>
                <a:tc gridSpan="2">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None/>
                      </a:pPr>
                      <a:r>
                        <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&lt;-15 </a:t>
                      </a:r>
                      <a:endParaRPr kumimoji="1" lang="en-US" alt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anchor="ctr" anchorCtr="1"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cPr/>
                </a:tc>
              </a:tr>
            </a:tbl>
          </a:graphicData>
        </a:graphic>
      </p:graphicFrame>
      <p:sp>
        <p:nvSpPr>
          <p:cNvPr id="4" name="矩形 3"/>
          <p:cNvSpPr/>
          <p:nvPr/>
        </p:nvSpPr>
        <p:spPr>
          <a:xfrm>
            <a:off x="431801" y="5876926"/>
            <a:ext cx="11521017" cy="441916"/>
          </a:xfrm>
          <a:prstGeom prst="rect">
            <a:avLst/>
          </a:prstGeom>
        </p:spPr>
        <p:txBody>
          <a:bodyPr>
            <a:spAutoFit/>
          </a:bodyPr>
          <a:lstStyle/>
          <a:p>
            <a:pPr algn="ctr">
              <a:lnSpc>
                <a:spcPct val="125000"/>
              </a:lnSpc>
              <a:spcBef>
                <a:spcPct val="0"/>
              </a:spcBef>
              <a:defRPr/>
            </a:pPr>
            <a:r>
              <a:rPr lang="zh-CN" altLang="en-US" sz="20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              </a:t>
            </a:r>
            <a:endParaRPr lang="zh-CN" altLang="en-US" sz="2000" b="1" dirty="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normAutofit/>
          </a:bodyPr>
          <a:lstStyle/>
          <a:p>
            <a:pPr eaLnBrk="1" hangingPunct="1">
              <a:defRPr/>
            </a:pPr>
            <a:r>
              <a:rPr lang="zh-CN" altLang="en-US" dirty="0" smtClean="0">
                <a:solidFill>
                  <a:schemeClr val="tx2">
                    <a:lumMod val="60000"/>
                    <a:lumOff val="40000"/>
                  </a:schemeClr>
                </a:solidFill>
              </a:rPr>
              <a:t>营养不良的分类和特征</a:t>
            </a:r>
            <a:endParaRPr lang="zh-CN" altLang="en-US" dirty="0" smtClean="0">
              <a:solidFill>
                <a:schemeClr val="tx2">
                  <a:lumMod val="60000"/>
                  <a:lumOff val="40000"/>
                </a:schemeClr>
              </a:solidFill>
            </a:endParaRPr>
          </a:p>
        </p:txBody>
      </p:sp>
      <p:sp>
        <p:nvSpPr>
          <p:cNvPr id="33795" name="Rectangle 3"/>
          <p:cNvSpPr>
            <a:spLocks noGrp="1" noChangeArrowheads="1"/>
          </p:cNvSpPr>
          <p:nvPr>
            <p:ph type="body" idx="1"/>
          </p:nvPr>
        </p:nvSpPr>
        <p:spPr>
          <a:xfrm>
            <a:off x="762000" y="1621155"/>
            <a:ext cx="11163935" cy="4505325"/>
          </a:xfrm>
        </p:spPr>
        <p:txBody>
          <a:bodyPr>
            <a:normAutofit fontScale="90000"/>
          </a:bodyPr>
          <a:lstStyle/>
          <a:p>
            <a:pPr eaLnBrk="1" hangingPunct="1">
              <a:lnSpc>
                <a:spcPct val="150000"/>
              </a:lnSpc>
              <a:buClr>
                <a:schemeClr val="folHlink"/>
              </a:buClr>
              <a:buSzPct val="150000"/>
              <a:buFont typeface="Wingdings" panose="05000000000000000000" pitchFamily="2" charset="2"/>
              <a:buBlip>
                <a:blip r:embed="rId1"/>
              </a:buBlip>
            </a:pPr>
            <a:r>
              <a:rPr lang="en-US" altLang="zh-CN" sz="2800" b="1" dirty="0" smtClean="0">
                <a:cs typeface="微软雅黑" panose="020B0503020204020204" pitchFamily="34" charset="-122"/>
              </a:rPr>
              <a:t> </a:t>
            </a:r>
            <a:r>
              <a:rPr lang="zh-CN" altLang="en-US" sz="2800" b="1" dirty="0" smtClean="0">
                <a:solidFill>
                  <a:srgbClr val="FF0000"/>
                </a:solidFill>
                <a:cs typeface="微软雅黑" panose="020B0503020204020204" pitchFamily="34" charset="-122"/>
              </a:rPr>
              <a:t>消瘦型营养不良（</a:t>
            </a:r>
            <a:r>
              <a:rPr lang="en-US" altLang="zh-CN" sz="2800" b="1" dirty="0" err="1" smtClean="0">
                <a:solidFill>
                  <a:srgbClr val="FF0000"/>
                </a:solidFill>
                <a:cs typeface="微软雅黑" panose="020B0503020204020204" pitchFamily="34" charset="-122"/>
              </a:rPr>
              <a:t>marasmus</a:t>
            </a:r>
            <a:r>
              <a:rPr lang="zh-CN" altLang="en-US" sz="2800" b="1" dirty="0" smtClean="0">
                <a:solidFill>
                  <a:srgbClr val="FF0000"/>
                </a:solidFill>
                <a:cs typeface="微软雅黑" panose="020B0503020204020204" pitchFamily="34" charset="-122"/>
              </a:rPr>
              <a:t>）</a:t>
            </a:r>
            <a:endParaRPr lang="zh-CN" altLang="en-US" sz="2800" b="1" dirty="0" smtClean="0">
              <a:solidFill>
                <a:srgbClr val="FF0000"/>
              </a:solidFill>
              <a:cs typeface="微软雅黑" panose="020B0503020204020204" pitchFamily="34" charset="-122"/>
            </a:endParaRPr>
          </a:p>
          <a:p>
            <a:pPr eaLnBrk="1" hangingPunct="1">
              <a:lnSpc>
                <a:spcPct val="150000"/>
              </a:lnSpc>
              <a:buClr>
                <a:schemeClr val="folHlink"/>
              </a:buClr>
              <a:buSzPct val="150000"/>
              <a:buFont typeface="Wingdings" panose="05000000000000000000" pitchFamily="2" charset="2"/>
              <a:buNone/>
            </a:pPr>
            <a:r>
              <a:rPr lang="zh-CN" altLang="en-US" sz="2800" b="1" dirty="0" smtClean="0">
                <a:cs typeface="微软雅黑" panose="020B0503020204020204" pitchFamily="34" charset="-122"/>
              </a:rPr>
              <a:t>    主要是能量缺乏，人体测量指标值下降，但血清蛋白水平可基本正常</a:t>
            </a:r>
            <a:endParaRPr lang="zh-CN" altLang="en-US" sz="2800" b="1" dirty="0" smtClean="0">
              <a:cs typeface="微软雅黑" panose="020B0503020204020204" pitchFamily="34" charset="-122"/>
            </a:endParaRPr>
          </a:p>
          <a:p>
            <a:pPr eaLnBrk="1" hangingPunct="1">
              <a:lnSpc>
                <a:spcPct val="150000"/>
              </a:lnSpc>
              <a:buClr>
                <a:schemeClr val="folHlink"/>
              </a:buClr>
              <a:buSzPct val="150000"/>
              <a:buFont typeface="Wingdings" panose="05000000000000000000" pitchFamily="2" charset="2"/>
              <a:buBlip>
                <a:blip r:embed="rId1"/>
              </a:buBlip>
            </a:pPr>
            <a:r>
              <a:rPr lang="zh-CN" altLang="en-US" sz="2800" b="1" dirty="0" smtClean="0">
                <a:cs typeface="微软雅黑" panose="020B0503020204020204" pitchFamily="34" charset="-122"/>
              </a:rPr>
              <a:t> </a:t>
            </a:r>
            <a:r>
              <a:rPr lang="zh-CN" altLang="en-US" sz="2800" b="1" dirty="0" smtClean="0">
                <a:solidFill>
                  <a:srgbClr val="FF0000"/>
                </a:solidFill>
                <a:cs typeface="微软雅黑" panose="020B0503020204020204" pitchFamily="34" charset="-122"/>
              </a:rPr>
              <a:t>恶性营养不良（</a:t>
            </a:r>
            <a:r>
              <a:rPr lang="en-US" altLang="zh-CN" sz="2800" b="1" dirty="0" smtClean="0">
                <a:solidFill>
                  <a:srgbClr val="FF0000"/>
                </a:solidFill>
                <a:cs typeface="微软雅黑" panose="020B0503020204020204" pitchFamily="34" charset="-122"/>
              </a:rPr>
              <a:t>Kwashiorkor</a:t>
            </a:r>
            <a:r>
              <a:rPr lang="zh-CN" altLang="en-US" sz="2800" b="1" dirty="0" smtClean="0">
                <a:solidFill>
                  <a:srgbClr val="FF0000"/>
                </a:solidFill>
                <a:cs typeface="微软雅黑" panose="020B0503020204020204" pitchFamily="34" charset="-122"/>
              </a:rPr>
              <a:t>）</a:t>
            </a:r>
            <a:endParaRPr lang="zh-CN" altLang="en-US" sz="2800" b="1" dirty="0" smtClean="0">
              <a:solidFill>
                <a:srgbClr val="FF0000"/>
              </a:solidFill>
              <a:cs typeface="微软雅黑" panose="020B0503020204020204" pitchFamily="34" charset="-122"/>
            </a:endParaRPr>
          </a:p>
          <a:p>
            <a:pPr eaLnBrk="1" hangingPunct="1">
              <a:lnSpc>
                <a:spcPct val="150000"/>
              </a:lnSpc>
              <a:buClr>
                <a:schemeClr val="folHlink"/>
              </a:buClr>
              <a:buSzPct val="150000"/>
              <a:buFont typeface="Wingdings" panose="05000000000000000000" pitchFamily="2" charset="2"/>
              <a:buNone/>
            </a:pPr>
            <a:r>
              <a:rPr lang="zh-CN" altLang="en-US" sz="2800" b="1" dirty="0" smtClean="0">
                <a:cs typeface="微软雅黑" panose="020B0503020204020204" pitchFamily="34" charset="-122"/>
              </a:rPr>
              <a:t>    主要是蛋白质缺乏，人体测量指标值基本正常，血清蛋白水平降低和组织水肿、细胞免疫功能下降</a:t>
            </a:r>
            <a:endParaRPr lang="zh-CN" altLang="en-US" sz="2800" b="1" dirty="0" smtClean="0">
              <a:cs typeface="微软雅黑" panose="020B0503020204020204" pitchFamily="34" charset="-122"/>
            </a:endParaRPr>
          </a:p>
          <a:p>
            <a:pPr eaLnBrk="1" hangingPunct="1">
              <a:lnSpc>
                <a:spcPct val="150000"/>
              </a:lnSpc>
              <a:buClr>
                <a:schemeClr val="folHlink"/>
              </a:buClr>
              <a:buSzPct val="150000"/>
              <a:buFont typeface="Wingdings" panose="05000000000000000000" pitchFamily="2" charset="2"/>
              <a:buBlip>
                <a:blip r:embed="rId1"/>
              </a:buBlip>
            </a:pPr>
            <a:r>
              <a:rPr lang="zh-CN" altLang="en-US" sz="2800" b="1" dirty="0" smtClean="0">
                <a:cs typeface="微软雅黑" panose="020B0503020204020204" pitchFamily="34" charset="-122"/>
              </a:rPr>
              <a:t> </a:t>
            </a:r>
            <a:r>
              <a:rPr lang="zh-CN" altLang="en-US" sz="2800" b="1" dirty="0" smtClean="0">
                <a:solidFill>
                  <a:srgbClr val="FF0000"/>
                </a:solidFill>
                <a:cs typeface="微软雅黑" panose="020B0503020204020204" pitchFamily="34" charset="-122"/>
              </a:rPr>
              <a:t>混合型（</a:t>
            </a:r>
            <a:r>
              <a:rPr lang="en-US" altLang="zh-CN" sz="2800" b="1" dirty="0" err="1" smtClean="0">
                <a:solidFill>
                  <a:srgbClr val="FF0000"/>
                </a:solidFill>
                <a:cs typeface="微软雅黑" panose="020B0503020204020204" pitchFamily="34" charset="-122"/>
              </a:rPr>
              <a:t>marasmic</a:t>
            </a:r>
            <a:r>
              <a:rPr lang="en-US" altLang="zh-CN" sz="2800" b="1" dirty="0" smtClean="0">
                <a:solidFill>
                  <a:srgbClr val="FF0000"/>
                </a:solidFill>
                <a:cs typeface="微软雅黑" panose="020B0503020204020204" pitchFamily="34" charset="-122"/>
              </a:rPr>
              <a:t> kwashiorkor</a:t>
            </a:r>
            <a:r>
              <a:rPr lang="zh-CN" altLang="en-US" sz="2800" b="1" dirty="0" smtClean="0">
                <a:solidFill>
                  <a:srgbClr val="FF0000"/>
                </a:solidFill>
                <a:cs typeface="微软雅黑" panose="020B0503020204020204" pitchFamily="34" charset="-122"/>
              </a:rPr>
              <a:t>）</a:t>
            </a:r>
            <a:endParaRPr lang="zh-CN" altLang="en-US" sz="2800" b="1" dirty="0" smtClean="0">
              <a:solidFill>
                <a:srgbClr val="FF0000"/>
              </a:solidFill>
              <a:cs typeface="微软雅黑" panose="020B0503020204020204" pitchFamily="34" charset="-122"/>
            </a:endParaRPr>
          </a:p>
          <a:p>
            <a:pPr eaLnBrk="1" hangingPunct="1">
              <a:lnSpc>
                <a:spcPct val="150000"/>
              </a:lnSpc>
              <a:buClr>
                <a:schemeClr val="folHlink"/>
              </a:buClr>
              <a:buSzPct val="150000"/>
              <a:buFont typeface="Wingdings" panose="05000000000000000000" pitchFamily="2" charset="2"/>
              <a:buNone/>
            </a:pPr>
            <a:r>
              <a:rPr lang="zh-CN" altLang="en-US" sz="2800" b="1" dirty="0" smtClean="0">
                <a:cs typeface="微软雅黑" panose="020B0503020204020204" pitchFamily="34" charset="-122"/>
              </a:rPr>
              <a:t>     蛋白质</a:t>
            </a:r>
            <a:r>
              <a:rPr lang="en-US" altLang="zh-CN" sz="2800" b="1" dirty="0" smtClean="0">
                <a:cs typeface="微软雅黑" panose="020B0503020204020204" pitchFamily="34" charset="-122"/>
              </a:rPr>
              <a:t>—</a:t>
            </a:r>
            <a:r>
              <a:rPr lang="zh-CN" altLang="en-US" sz="2800" b="1" dirty="0" smtClean="0">
                <a:cs typeface="微软雅黑" panose="020B0503020204020204" pitchFamily="34" charset="-122"/>
              </a:rPr>
              <a:t>能量缺乏型，可伴有脏器功能障碍，预后差</a:t>
            </a:r>
            <a:endParaRPr lang="zh-CN" altLang="en-US" sz="2800" b="1" dirty="0" smtClean="0">
              <a:cs typeface="微软雅黑" panose="020B0503020204020204" pitchFamily="34" charset="-122"/>
            </a:endParaRPr>
          </a:p>
          <a:p>
            <a:pPr eaLnBrk="1" hangingPunct="1">
              <a:lnSpc>
                <a:spcPct val="90000"/>
              </a:lnSpc>
              <a:buFont typeface="Wingdings" panose="05000000000000000000" pitchFamily="2" charset="2"/>
              <a:buNone/>
            </a:pPr>
            <a:endParaRPr lang="en-US" altLang="zh-CN" sz="2800" b="1" dirty="0" smtClean="0">
              <a:solidFill>
                <a:schemeClr val="tx2">
                  <a:lumMod val="60000"/>
                  <a:lumOff val="40000"/>
                </a:schemeClr>
              </a:solidFill>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title" idx="4294967295"/>
          </p:nvPr>
        </p:nvSpPr>
        <p:spPr>
          <a:xfrm>
            <a:off x="431800" y="1773238"/>
            <a:ext cx="11760200" cy="4248150"/>
          </a:xfrm>
        </p:spPr>
        <p:txBody>
          <a:bodyPr lIns="91440" tIns="45720" rIns="91440" bIns="45720"/>
          <a:lstStyle/>
          <a:p>
            <a:pPr marL="342900" indent="-342900" algn="l" eaLnBrk="1" hangingPunct="1">
              <a:lnSpc>
                <a:spcPct val="150000"/>
              </a:lnSpc>
              <a:buFont typeface="Arial" panose="020B0604020202020204" pitchFamily="34" charset="0"/>
              <a:buChar char="•"/>
              <a:defRPr/>
            </a:pP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欧洲制定了营养风险筛查（</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Nutrition Risk Screen</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NRS2002</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）方法</a:t>
            </a:r>
            <a:b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b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NRS2002》</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方案采用评分，对</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NR</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加以量度，其</a:t>
            </a:r>
            <a:r>
              <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总分≥</a:t>
            </a:r>
            <a:r>
              <a:rPr lang="en-US" altLang="zh-CN"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分者，应立即行营养支持，＜</a:t>
            </a:r>
            <a:r>
              <a:rPr lang="en-US" altLang="zh-CN"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分者，暂不行营养支持，但需每周复查</a:t>
            </a:r>
            <a:r>
              <a:rPr lang="en-US" altLang="zh-CN"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NRS</a:t>
            </a:r>
            <a:br>
              <a:rPr lang="en-US" altLang="zh-CN"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目前明确推荐应用</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《NRS2002》</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来判断患者是否需要接受</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PN</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rPr>
              <a:t>EN</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rPr>
              <a:t>支持</a:t>
            </a:r>
            <a:endPar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819" name="Rectangle 3"/>
          <p:cNvSpPr>
            <a:spLocks noChangeArrowheads="1"/>
          </p:cNvSpPr>
          <p:nvPr/>
        </p:nvSpPr>
        <p:spPr bwMode="auto">
          <a:xfrm>
            <a:off x="1102785" y="692150"/>
            <a:ext cx="7581900" cy="1289050"/>
          </a:xfrm>
          <a:prstGeom prst="rect">
            <a:avLst/>
          </a:prstGeom>
          <a:noFill/>
          <a:ln w="9525">
            <a:noFill/>
            <a:miter lim="800000"/>
          </a:ln>
        </p:spPr>
        <p:txBody>
          <a:bodyPr anchor="ctr"/>
          <a:lstStyle/>
          <a:p>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营养风险筛查方案</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24418" y="78085"/>
            <a:ext cx="10943167" cy="923330"/>
          </a:xfrm>
          <a:prstGeom prst="rect">
            <a:avLst/>
          </a:prstGeom>
          <a:noFill/>
          <a:ln w="9525">
            <a:noFill/>
            <a:miter lim="800000"/>
          </a:ln>
        </p:spPr>
        <p:txBody>
          <a:bodyPr anchor="ctr">
            <a:spAutoFit/>
          </a:bodyPr>
          <a:lstStyle/>
          <a:p>
            <a:pPr>
              <a:tabLst>
                <a:tab pos="533400" algn="l"/>
              </a:tabLst>
            </a:pPr>
            <a:endParaRPr kumimoji="0" lang="en-US" altLang="zh-CN" dirty="0">
              <a:latin typeface="Arial" panose="020B0604020202020204" pitchFamily="34" charset="0"/>
              <a:ea typeface="宋体" panose="02010600030101010101" pitchFamily="2" charset="-122"/>
            </a:endParaRPr>
          </a:p>
          <a:p>
            <a:pPr>
              <a:tabLst>
                <a:tab pos="533400" algn="l"/>
              </a:tabLst>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营养状态评分</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graphicFrame>
        <p:nvGraphicFramePr>
          <p:cNvPr id="430122" name="Group 42"/>
          <p:cNvGraphicFramePr>
            <a:graphicFrameLocks noGrp="1"/>
          </p:cNvGraphicFramePr>
          <p:nvPr>
            <p:custDataLst>
              <p:tags r:id="rId1"/>
            </p:custDataLst>
          </p:nvPr>
        </p:nvGraphicFramePr>
        <p:xfrm>
          <a:off x="431801" y="1277654"/>
          <a:ext cx="11233151" cy="4665625"/>
        </p:xfrm>
        <a:graphic>
          <a:graphicData uri="http://schemas.openxmlformats.org/drawingml/2006/table">
            <a:tbl>
              <a:tblPr/>
              <a:tblGrid>
                <a:gridCol w="1769745"/>
                <a:gridCol w="3511339"/>
                <a:gridCol w="1919816"/>
                <a:gridCol w="4032251"/>
              </a:tblGrid>
              <a:tr h="6998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5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营养状态受损评分</a:t>
                      </a:r>
                      <a:endParaRPr kumimoji="1" lang="zh-CN" altLang="en-US" sz="15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营养状态</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疾病严重程度评分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患者营养需求</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98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没有（</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0</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正常营养状态</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没有（</a:t>
                      </a:r>
                      <a:r>
                        <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0</a:t>
                      </a: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正常营养需要量</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98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轻度（</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个月体重丢失＞</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，或摄食量比正常低</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25%~50%</a:t>
                      </a:r>
                      <a:endPar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轻度（</a:t>
                      </a:r>
                      <a:r>
                        <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血透、肝硬化等</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患者不需卧床，其蛋白质需要量略有增加，但可经口服和补充来满足。</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98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中度（</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一般情况差，或</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月体重丢失＞</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，或摄食量比正常低</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50%~75%</a:t>
                      </a:r>
                      <a:endPar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中度（</a:t>
                      </a:r>
                      <a:r>
                        <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腹部大手术、肺炎等</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患者需卧床，其蛋白质需要相应增加，但大多数人可经人工营养得以恢复。</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9481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重度（</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一般情况差，</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BMI</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18.5</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，或</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个月体重丢失</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，（或</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个月内体重下降</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15%</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）或前</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周摄食量比正常低</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75%~100%</a:t>
                      </a:r>
                      <a:endPar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重度（</a:t>
                      </a:r>
                      <a:r>
                        <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颅脑损伤、骨髓移植</a:t>
                      </a:r>
                      <a:endParaRPr kumimoji="1" lang="zh-CN" altLang="en-US" sz="17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患者需在</a:t>
                      </a:r>
                      <a:r>
                        <a:rPr kumimoji="1" lang="en-US" altLang="zh-CN"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ICU</a:t>
                      </a: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机械通气支持，其蛋白质需要增加，不能人工营养支持满足，但通过人工营养可使蛋白质分解和氮丢失明显减少。</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244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年龄</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＞70岁者，加1分</a:t>
                      </a:r>
                      <a:endParaRPr kumimoji="1" lang="zh-CN" altLang="en-US" sz="17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1" lang="zh-CN" altLang="zh-CN" sz="1700" b="0" i="0" u="none" strike="noStrike" cap="none" normalizeH="0" baseline="0" dirty="0" smtClean="0">
                        <a:ln>
                          <a:noFill/>
                        </a:ln>
                        <a:solidFill>
                          <a:schemeClr val="tx1"/>
                        </a:solidFill>
                        <a:effectLst/>
                        <a:latin typeface="Times New Roman" panose="02020603050405020304" pitchFamily="18" charset="0"/>
                        <a:ea typeface="楷体_GB2312" pitchFamily="49" charset="-122"/>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1" lang="zh-CN" altLang="zh-CN" sz="1700" b="0" i="0" u="none" strike="noStrike" cap="none" normalizeH="0" baseline="0" dirty="0" smtClean="0">
                        <a:ln>
                          <a:noFill/>
                        </a:ln>
                        <a:solidFill>
                          <a:schemeClr val="tx1"/>
                        </a:solidFill>
                        <a:effectLst/>
                        <a:latin typeface="Times New Roman" panose="02020603050405020304" pitchFamily="18" charset="0"/>
                        <a:ea typeface="楷体_GB2312" pitchFamily="49" charset="-122"/>
                      </a:endParaRPr>
                    </a:p>
                  </a:txBody>
                  <a:tcPr marL="121920" marR="12192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5881" name="Rectangle 41"/>
          <p:cNvSpPr>
            <a:spLocks noChangeArrowheads="1"/>
          </p:cNvSpPr>
          <p:nvPr/>
        </p:nvSpPr>
        <p:spPr bwMode="auto">
          <a:xfrm>
            <a:off x="1295400" y="6085226"/>
            <a:ext cx="10176933" cy="400110"/>
          </a:xfrm>
          <a:prstGeom prst="rect">
            <a:avLst/>
          </a:prstGeom>
          <a:noFill/>
          <a:ln w="9525">
            <a:noFill/>
            <a:miter lim="800000"/>
          </a:ln>
        </p:spPr>
        <p:txBody>
          <a:bodyPr wrap="square" anchor="ctr">
            <a:spAutoFit/>
          </a:bodyPr>
          <a:lstStyle/>
          <a:p>
            <a:r>
              <a:rPr lang="zh-CN" altLang="en-US" sz="20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        </a:t>
            </a:r>
            <a:r>
              <a:rPr lang="zh-CN" altLang="en-US" sz="2000" b="1" dirty="0" smtClean="0">
                <a:latin typeface="微软雅黑" panose="020B0503020204020204" pitchFamily="34" charset="-122"/>
                <a:ea typeface="微软雅黑" panose="020B0503020204020204" pitchFamily="34" charset="-122"/>
                <a:cs typeface="+mj-cs"/>
              </a:rPr>
              <a:t>营养状态总分</a:t>
            </a:r>
            <a:r>
              <a:rPr lang="en-US" altLang="zh-CN" sz="2000" b="1" dirty="0" smtClean="0">
                <a:latin typeface="微软雅黑" panose="020B0503020204020204" pitchFamily="34" charset="-122"/>
                <a:ea typeface="微软雅黑" panose="020B0503020204020204" pitchFamily="34" charset="-122"/>
                <a:cs typeface="+mj-cs"/>
              </a:rPr>
              <a:t>=</a:t>
            </a:r>
            <a:r>
              <a:rPr lang="zh-CN" altLang="en-US" sz="2000" b="1" dirty="0" smtClean="0">
                <a:latin typeface="微软雅黑" panose="020B0503020204020204" pitchFamily="34" charset="-122"/>
                <a:ea typeface="微软雅黑" panose="020B0503020204020204" pitchFamily="34" charset="-122"/>
                <a:cs typeface="+mj-cs"/>
              </a:rPr>
              <a:t>营养状态受损评分</a:t>
            </a:r>
            <a:r>
              <a:rPr lang="en-US" altLang="zh-CN" sz="2000" b="1" dirty="0" smtClean="0">
                <a:latin typeface="微软雅黑" panose="020B0503020204020204" pitchFamily="34" charset="-122"/>
                <a:ea typeface="微软雅黑" panose="020B0503020204020204" pitchFamily="34" charset="-122"/>
                <a:cs typeface="+mj-cs"/>
              </a:rPr>
              <a:t>+</a:t>
            </a:r>
            <a:r>
              <a:rPr lang="zh-CN" altLang="en-US" sz="2000" b="1" dirty="0" smtClean="0">
                <a:latin typeface="微软雅黑" panose="020B0503020204020204" pitchFamily="34" charset="-122"/>
                <a:ea typeface="微软雅黑" panose="020B0503020204020204" pitchFamily="34" charset="-122"/>
                <a:cs typeface="+mj-cs"/>
              </a:rPr>
              <a:t>疾病严重程度评分</a:t>
            </a:r>
            <a:r>
              <a:rPr lang="en-US" altLang="zh-CN" sz="2000" b="1" dirty="0" smtClean="0">
                <a:latin typeface="微软雅黑" panose="020B0503020204020204" pitchFamily="34" charset="-122"/>
                <a:ea typeface="微软雅黑" panose="020B0503020204020204" pitchFamily="34" charset="-122"/>
                <a:cs typeface="+mj-cs"/>
              </a:rPr>
              <a:t>+</a:t>
            </a:r>
            <a:r>
              <a:rPr lang="zh-CN" altLang="en-US" sz="2000" b="1" dirty="0" smtClean="0">
                <a:latin typeface="微软雅黑" panose="020B0503020204020204" pitchFamily="34" charset="-122"/>
                <a:ea typeface="微软雅黑" panose="020B0503020204020204" pitchFamily="34" charset="-122"/>
                <a:cs typeface="+mj-cs"/>
              </a:rPr>
              <a:t>年龄评分</a:t>
            </a:r>
            <a:endParaRPr lang="zh-CN" altLang="en-US" sz="2000" b="1" dirty="0" smtClean="0">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4747685" y="228601"/>
            <a:ext cx="2031325" cy="646331"/>
          </a:xfrm>
          <a:prstGeom prst="rect">
            <a:avLst/>
          </a:prstGeom>
          <a:noFill/>
          <a:ln w="9525">
            <a:solidFill>
              <a:srgbClr val="00FFFF"/>
            </a:solidFill>
            <a:miter lim="800000"/>
          </a:ln>
        </p:spPr>
        <p:txBody>
          <a:bodyPr wrap="none">
            <a:spAutoFit/>
          </a:bodyPr>
          <a:lstStyle/>
          <a:p>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营养评定</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36867" name="Rectangle 5"/>
          <p:cNvSpPr>
            <a:spLocks noChangeArrowheads="1"/>
          </p:cNvSpPr>
          <p:nvPr/>
        </p:nvSpPr>
        <p:spPr bwMode="auto">
          <a:xfrm>
            <a:off x="4271375" y="1371601"/>
            <a:ext cx="3006247" cy="369332"/>
          </a:xfrm>
          <a:prstGeom prst="rect">
            <a:avLst/>
          </a:prstGeom>
          <a:noFill/>
          <a:ln w="9525">
            <a:solidFill>
              <a:srgbClr val="00FFFF"/>
            </a:solidFill>
            <a:miter lim="800000"/>
          </a:ln>
        </p:spPr>
        <p:txBody>
          <a:bodyPr wrap="square">
            <a:spAutoFit/>
          </a:bodyPr>
          <a:lstStyle/>
          <a:p>
            <a:r>
              <a:rPr lang="zh-CN" altLang="en-US" dirty="0" smtClean="0">
                <a:ea typeface="隶书" pitchFamily="49" charset="-122"/>
              </a:rPr>
              <a:t>          胃肠</a:t>
            </a:r>
            <a:r>
              <a:rPr lang="zh-CN" altLang="en-US" dirty="0">
                <a:ea typeface="隶书" pitchFamily="49" charset="-122"/>
              </a:rPr>
              <a:t>功能是否良好</a:t>
            </a:r>
            <a:endParaRPr lang="zh-CN" altLang="en-US" dirty="0">
              <a:ea typeface="隶书" pitchFamily="49" charset="-122"/>
            </a:endParaRPr>
          </a:p>
        </p:txBody>
      </p:sp>
      <p:sp>
        <p:nvSpPr>
          <p:cNvPr id="36868" name="Rectangle 6"/>
          <p:cNvSpPr>
            <a:spLocks noChangeArrowheads="1"/>
          </p:cNvSpPr>
          <p:nvPr/>
        </p:nvSpPr>
        <p:spPr bwMode="auto">
          <a:xfrm>
            <a:off x="609601" y="1371601"/>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肠内营养</a:t>
            </a:r>
            <a:endParaRPr lang="zh-CN" altLang="en-US">
              <a:ea typeface="隶书" pitchFamily="49" charset="-122"/>
            </a:endParaRPr>
          </a:p>
        </p:txBody>
      </p:sp>
      <p:sp>
        <p:nvSpPr>
          <p:cNvPr id="36869" name="Rectangle 7"/>
          <p:cNvSpPr>
            <a:spLocks noChangeArrowheads="1"/>
          </p:cNvSpPr>
          <p:nvPr/>
        </p:nvSpPr>
        <p:spPr bwMode="auto">
          <a:xfrm>
            <a:off x="9698568" y="1371601"/>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肠外营养</a:t>
            </a:r>
            <a:endParaRPr lang="zh-CN" altLang="en-US">
              <a:ea typeface="隶书" pitchFamily="49" charset="-122"/>
            </a:endParaRPr>
          </a:p>
        </p:txBody>
      </p:sp>
      <p:sp>
        <p:nvSpPr>
          <p:cNvPr id="36870" name="Rectangle 8"/>
          <p:cNvSpPr>
            <a:spLocks noChangeArrowheads="1"/>
          </p:cNvSpPr>
          <p:nvPr/>
        </p:nvSpPr>
        <p:spPr bwMode="auto">
          <a:xfrm>
            <a:off x="4196219" y="2286001"/>
            <a:ext cx="939451" cy="369332"/>
          </a:xfrm>
          <a:prstGeom prst="rect">
            <a:avLst/>
          </a:prstGeom>
          <a:noFill/>
          <a:ln w="9525">
            <a:solidFill>
              <a:srgbClr val="00FFFF"/>
            </a:solidFill>
            <a:miter lim="800000"/>
          </a:ln>
        </p:spPr>
        <p:txBody>
          <a:bodyPr wrap="square">
            <a:spAutoFit/>
          </a:bodyPr>
          <a:lstStyle/>
          <a:p>
            <a:r>
              <a:rPr lang="zh-CN" altLang="en-US" dirty="0">
                <a:solidFill>
                  <a:srgbClr val="FFCC00"/>
                </a:solidFill>
                <a:ea typeface="隶书" pitchFamily="49" charset="-122"/>
              </a:rPr>
              <a:t> </a:t>
            </a:r>
            <a:r>
              <a:rPr lang="zh-CN" altLang="en-US" dirty="0" smtClean="0">
                <a:solidFill>
                  <a:srgbClr val="FFCC00"/>
                </a:solidFill>
                <a:ea typeface="隶书" pitchFamily="49" charset="-122"/>
              </a:rPr>
              <a:t>  </a:t>
            </a:r>
            <a:r>
              <a:rPr lang="zh-CN" altLang="en-US" dirty="0" smtClean="0">
                <a:ea typeface="隶书" pitchFamily="49" charset="-122"/>
              </a:rPr>
              <a:t>长期 </a:t>
            </a:r>
            <a:endParaRPr lang="zh-CN" altLang="en-US" dirty="0">
              <a:ea typeface="隶书" pitchFamily="49" charset="-122"/>
            </a:endParaRPr>
          </a:p>
        </p:txBody>
      </p:sp>
      <p:sp>
        <p:nvSpPr>
          <p:cNvPr id="36871" name="Rectangle 9"/>
          <p:cNvSpPr>
            <a:spLocks noChangeArrowheads="1"/>
          </p:cNvSpPr>
          <p:nvPr/>
        </p:nvSpPr>
        <p:spPr bwMode="auto">
          <a:xfrm>
            <a:off x="7064679" y="2286001"/>
            <a:ext cx="998453" cy="369332"/>
          </a:xfrm>
          <a:prstGeom prst="rect">
            <a:avLst/>
          </a:prstGeom>
          <a:noFill/>
          <a:ln w="9525">
            <a:solidFill>
              <a:srgbClr val="00FFFF"/>
            </a:solidFill>
            <a:miter lim="800000"/>
          </a:ln>
        </p:spPr>
        <p:txBody>
          <a:bodyPr wrap="square">
            <a:spAutoFit/>
          </a:bodyPr>
          <a:lstStyle/>
          <a:p>
            <a:r>
              <a:rPr lang="zh-CN" altLang="en-US" dirty="0" smtClean="0">
                <a:ea typeface="隶书" pitchFamily="49" charset="-122"/>
              </a:rPr>
              <a:t>   短期</a:t>
            </a:r>
            <a:endParaRPr lang="zh-CN" altLang="en-US" dirty="0">
              <a:ea typeface="隶书" pitchFamily="49" charset="-122"/>
            </a:endParaRPr>
          </a:p>
        </p:txBody>
      </p:sp>
      <p:sp>
        <p:nvSpPr>
          <p:cNvPr id="36872" name="Rectangle 10"/>
          <p:cNvSpPr>
            <a:spLocks noChangeArrowheads="1"/>
          </p:cNvSpPr>
          <p:nvPr/>
        </p:nvSpPr>
        <p:spPr bwMode="auto">
          <a:xfrm>
            <a:off x="609601" y="3195639"/>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胃肠造瘘</a:t>
            </a:r>
            <a:endParaRPr lang="zh-CN" altLang="en-US">
              <a:ea typeface="隶书" pitchFamily="49" charset="-122"/>
            </a:endParaRPr>
          </a:p>
        </p:txBody>
      </p:sp>
      <p:sp>
        <p:nvSpPr>
          <p:cNvPr id="36873" name="Rectangle 11"/>
          <p:cNvSpPr>
            <a:spLocks noChangeArrowheads="1"/>
          </p:cNvSpPr>
          <p:nvPr/>
        </p:nvSpPr>
        <p:spPr bwMode="auto">
          <a:xfrm>
            <a:off x="4058433" y="3195639"/>
            <a:ext cx="1102290" cy="369332"/>
          </a:xfrm>
          <a:prstGeom prst="rect">
            <a:avLst/>
          </a:prstGeom>
          <a:noFill/>
          <a:ln w="9525">
            <a:solidFill>
              <a:srgbClr val="00FFFF"/>
            </a:solidFill>
            <a:miter lim="800000"/>
          </a:ln>
        </p:spPr>
        <p:txBody>
          <a:bodyPr wrap="square">
            <a:spAutoFit/>
          </a:bodyPr>
          <a:lstStyle/>
          <a:p>
            <a:r>
              <a:rPr lang="zh-CN" altLang="en-US" dirty="0">
                <a:ea typeface="隶书" pitchFamily="49" charset="-122"/>
              </a:rPr>
              <a:t>鼻胃管饲</a:t>
            </a:r>
            <a:endParaRPr lang="zh-CN" altLang="en-US" dirty="0">
              <a:ea typeface="隶书" pitchFamily="49" charset="-122"/>
            </a:endParaRPr>
          </a:p>
        </p:txBody>
      </p:sp>
      <p:sp>
        <p:nvSpPr>
          <p:cNvPr id="36874" name="Rectangle 12"/>
          <p:cNvSpPr>
            <a:spLocks noChangeArrowheads="1"/>
          </p:cNvSpPr>
          <p:nvPr/>
        </p:nvSpPr>
        <p:spPr bwMode="auto">
          <a:xfrm>
            <a:off x="7010401" y="3195639"/>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周围静脉</a:t>
            </a:r>
            <a:endParaRPr lang="zh-CN" altLang="en-US">
              <a:ea typeface="隶书" pitchFamily="49" charset="-122"/>
            </a:endParaRPr>
          </a:p>
        </p:txBody>
      </p:sp>
      <p:sp>
        <p:nvSpPr>
          <p:cNvPr id="36875" name="Rectangle 13"/>
          <p:cNvSpPr>
            <a:spLocks noChangeArrowheads="1"/>
          </p:cNvSpPr>
          <p:nvPr/>
        </p:nvSpPr>
        <p:spPr bwMode="auto">
          <a:xfrm>
            <a:off x="9753601" y="3195639"/>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中心静脉</a:t>
            </a:r>
            <a:endParaRPr lang="zh-CN" altLang="en-US">
              <a:ea typeface="隶书" pitchFamily="49" charset="-122"/>
            </a:endParaRPr>
          </a:p>
        </p:txBody>
      </p:sp>
      <p:sp>
        <p:nvSpPr>
          <p:cNvPr id="36876" name="Rectangle 14"/>
          <p:cNvSpPr>
            <a:spLocks noChangeArrowheads="1"/>
          </p:cNvSpPr>
          <p:nvPr/>
        </p:nvSpPr>
        <p:spPr bwMode="auto">
          <a:xfrm>
            <a:off x="3024717" y="1219200"/>
            <a:ext cx="1081616" cy="369332"/>
          </a:xfrm>
          <a:prstGeom prst="rect">
            <a:avLst/>
          </a:prstGeom>
          <a:noFill/>
          <a:ln w="9525">
            <a:noFill/>
            <a:miter lim="800000"/>
          </a:ln>
        </p:spPr>
        <p:txBody>
          <a:bodyPr>
            <a:spAutoFit/>
          </a:bodyPr>
          <a:lstStyle/>
          <a:p>
            <a:r>
              <a:rPr lang="zh-CN" altLang="en-US">
                <a:ea typeface="隶书" pitchFamily="49" charset="-122"/>
              </a:rPr>
              <a:t>是</a:t>
            </a:r>
            <a:endParaRPr lang="zh-CN" altLang="en-US">
              <a:ea typeface="隶书" pitchFamily="49" charset="-122"/>
            </a:endParaRPr>
          </a:p>
        </p:txBody>
      </p:sp>
      <p:sp>
        <p:nvSpPr>
          <p:cNvPr id="36877" name="Rectangle 15"/>
          <p:cNvSpPr>
            <a:spLocks noChangeArrowheads="1"/>
          </p:cNvSpPr>
          <p:nvPr/>
        </p:nvSpPr>
        <p:spPr bwMode="auto">
          <a:xfrm>
            <a:off x="4341285" y="4114801"/>
            <a:ext cx="3550112" cy="369332"/>
          </a:xfrm>
          <a:prstGeom prst="rect">
            <a:avLst/>
          </a:prstGeom>
          <a:noFill/>
          <a:ln w="9525">
            <a:solidFill>
              <a:srgbClr val="00FFFF"/>
            </a:solidFill>
            <a:miter lim="800000"/>
          </a:ln>
        </p:spPr>
        <p:txBody>
          <a:bodyPr wrap="square">
            <a:spAutoFit/>
          </a:bodyPr>
          <a:lstStyle/>
          <a:p>
            <a:r>
              <a:rPr lang="zh-CN" altLang="en-US" dirty="0" smtClean="0">
                <a:ea typeface="隶书" pitchFamily="49" charset="-122"/>
              </a:rPr>
              <a:t>              胃肠</a:t>
            </a:r>
            <a:r>
              <a:rPr lang="zh-CN" altLang="en-US" dirty="0">
                <a:ea typeface="隶书" pitchFamily="49" charset="-122"/>
              </a:rPr>
              <a:t>功能是否恢复</a:t>
            </a:r>
            <a:endParaRPr lang="zh-CN" altLang="en-US" dirty="0">
              <a:ea typeface="隶书" pitchFamily="49" charset="-122"/>
            </a:endParaRPr>
          </a:p>
        </p:txBody>
      </p:sp>
      <p:sp>
        <p:nvSpPr>
          <p:cNvPr id="36878" name="Rectangle 16"/>
          <p:cNvSpPr>
            <a:spLocks noChangeArrowheads="1"/>
          </p:cNvSpPr>
          <p:nvPr/>
        </p:nvSpPr>
        <p:spPr bwMode="auto">
          <a:xfrm>
            <a:off x="609601" y="5029201"/>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完全营养</a:t>
            </a:r>
            <a:endParaRPr lang="zh-CN" altLang="en-US">
              <a:ea typeface="隶书" pitchFamily="49" charset="-122"/>
            </a:endParaRPr>
          </a:p>
        </p:txBody>
      </p:sp>
      <p:sp>
        <p:nvSpPr>
          <p:cNvPr id="36879" name="Rectangle 17"/>
          <p:cNvSpPr>
            <a:spLocks noChangeArrowheads="1"/>
          </p:cNvSpPr>
          <p:nvPr/>
        </p:nvSpPr>
        <p:spPr bwMode="auto">
          <a:xfrm>
            <a:off x="5154085" y="4953001"/>
            <a:ext cx="1835438" cy="369332"/>
          </a:xfrm>
          <a:prstGeom prst="rect">
            <a:avLst/>
          </a:prstGeom>
          <a:noFill/>
          <a:ln w="9525">
            <a:solidFill>
              <a:srgbClr val="00FFFF"/>
            </a:solidFill>
            <a:miter lim="800000"/>
          </a:ln>
        </p:spPr>
        <p:txBody>
          <a:bodyPr wrap="square">
            <a:spAutoFit/>
          </a:bodyPr>
          <a:lstStyle/>
          <a:p>
            <a:r>
              <a:rPr lang="zh-CN" altLang="en-US" dirty="0" smtClean="0">
                <a:ea typeface="隶书" pitchFamily="49" charset="-122"/>
              </a:rPr>
              <a:t>       是否</a:t>
            </a:r>
            <a:r>
              <a:rPr lang="zh-CN" altLang="en-US" dirty="0">
                <a:ea typeface="隶书" pitchFamily="49" charset="-122"/>
              </a:rPr>
              <a:t>耐受</a:t>
            </a:r>
            <a:endParaRPr lang="zh-CN" altLang="en-US" dirty="0">
              <a:ea typeface="隶书" pitchFamily="49" charset="-122"/>
            </a:endParaRPr>
          </a:p>
        </p:txBody>
      </p:sp>
      <p:sp>
        <p:nvSpPr>
          <p:cNvPr id="36880" name="Rectangle 18"/>
          <p:cNvSpPr>
            <a:spLocks noChangeArrowheads="1"/>
          </p:cNvSpPr>
          <p:nvPr/>
        </p:nvSpPr>
        <p:spPr bwMode="auto">
          <a:xfrm>
            <a:off x="9269259" y="6075124"/>
            <a:ext cx="2530259" cy="646331"/>
          </a:xfrm>
          <a:prstGeom prst="rect">
            <a:avLst/>
          </a:prstGeom>
          <a:noFill/>
          <a:ln w="9525">
            <a:solidFill>
              <a:srgbClr val="00FFFF"/>
            </a:solidFill>
            <a:miter lim="800000"/>
          </a:ln>
        </p:spPr>
        <p:txBody>
          <a:bodyPr wrap="square">
            <a:spAutoFit/>
          </a:bodyPr>
          <a:lstStyle/>
          <a:p>
            <a:pPr algn="ctr">
              <a:spcBef>
                <a:spcPct val="50000"/>
              </a:spcBef>
            </a:pPr>
            <a:r>
              <a:rPr lang="zh-CN" altLang="en-US" dirty="0" smtClean="0">
                <a:ea typeface="隶书" pitchFamily="49" charset="-122"/>
              </a:rPr>
              <a:t>                                          更</a:t>
            </a:r>
            <a:r>
              <a:rPr lang="zh-CN" altLang="en-US" dirty="0">
                <a:ea typeface="隶书" pitchFamily="49" charset="-122"/>
              </a:rPr>
              <a:t>丰富或口服饮食</a:t>
            </a:r>
            <a:endParaRPr lang="zh-CN" altLang="en-US" dirty="0">
              <a:ea typeface="隶书" pitchFamily="49" charset="-122"/>
            </a:endParaRPr>
          </a:p>
        </p:txBody>
      </p:sp>
      <p:sp>
        <p:nvSpPr>
          <p:cNvPr id="36881" name="Rectangle 19"/>
          <p:cNvSpPr>
            <a:spLocks noChangeArrowheads="1"/>
          </p:cNvSpPr>
          <p:nvPr/>
        </p:nvSpPr>
        <p:spPr bwMode="auto">
          <a:xfrm>
            <a:off x="10058401" y="2286001"/>
            <a:ext cx="699230" cy="369332"/>
          </a:xfrm>
          <a:prstGeom prst="rect">
            <a:avLst/>
          </a:prstGeom>
          <a:noFill/>
          <a:ln w="9525">
            <a:solidFill>
              <a:srgbClr val="00FFFF"/>
            </a:solidFill>
            <a:miter lim="800000"/>
          </a:ln>
        </p:spPr>
        <p:txBody>
          <a:bodyPr wrap="none">
            <a:spAutoFit/>
          </a:bodyPr>
          <a:lstStyle/>
          <a:p>
            <a:r>
              <a:rPr lang="zh-CN" altLang="en-US">
                <a:solidFill>
                  <a:srgbClr val="FFCC00"/>
                </a:solidFill>
                <a:ea typeface="隶书" pitchFamily="49" charset="-122"/>
              </a:rPr>
              <a:t> </a:t>
            </a:r>
            <a:r>
              <a:rPr lang="zh-CN" altLang="en-US">
                <a:ea typeface="隶书" pitchFamily="49" charset="-122"/>
              </a:rPr>
              <a:t>长期</a:t>
            </a:r>
            <a:endParaRPr lang="zh-CN" altLang="en-US">
              <a:ea typeface="隶书" pitchFamily="49" charset="-122"/>
            </a:endParaRPr>
          </a:p>
        </p:txBody>
      </p:sp>
      <p:sp>
        <p:nvSpPr>
          <p:cNvPr id="36882" name="Rectangle 20"/>
          <p:cNvSpPr>
            <a:spLocks noChangeArrowheads="1"/>
          </p:cNvSpPr>
          <p:nvPr/>
        </p:nvSpPr>
        <p:spPr bwMode="auto">
          <a:xfrm>
            <a:off x="1007534" y="2276476"/>
            <a:ext cx="646331" cy="369332"/>
          </a:xfrm>
          <a:prstGeom prst="rect">
            <a:avLst/>
          </a:prstGeom>
          <a:noFill/>
          <a:ln w="9525">
            <a:solidFill>
              <a:srgbClr val="00FFFF"/>
            </a:solidFill>
            <a:miter lim="800000"/>
          </a:ln>
        </p:spPr>
        <p:txBody>
          <a:bodyPr wrap="none">
            <a:spAutoFit/>
          </a:bodyPr>
          <a:lstStyle/>
          <a:p>
            <a:r>
              <a:rPr lang="zh-CN" altLang="en-US">
                <a:ea typeface="隶书" pitchFamily="49" charset="-122"/>
              </a:rPr>
              <a:t>短期</a:t>
            </a:r>
            <a:endParaRPr lang="zh-CN" altLang="en-US">
              <a:ea typeface="隶书" pitchFamily="49" charset="-122"/>
            </a:endParaRPr>
          </a:p>
        </p:txBody>
      </p:sp>
      <p:sp>
        <p:nvSpPr>
          <p:cNvPr id="36883" name="Rectangle 21"/>
          <p:cNvSpPr>
            <a:spLocks noChangeArrowheads="1"/>
          </p:cNvSpPr>
          <p:nvPr/>
        </p:nvSpPr>
        <p:spPr bwMode="auto">
          <a:xfrm>
            <a:off x="8401051" y="1219200"/>
            <a:ext cx="670983" cy="369332"/>
          </a:xfrm>
          <a:prstGeom prst="rect">
            <a:avLst/>
          </a:prstGeom>
          <a:noFill/>
          <a:ln w="9525">
            <a:noFill/>
            <a:miter lim="800000"/>
          </a:ln>
        </p:spPr>
        <p:txBody>
          <a:bodyPr>
            <a:spAutoFit/>
          </a:bodyPr>
          <a:lstStyle/>
          <a:p>
            <a:r>
              <a:rPr lang="zh-CN" altLang="en-US">
                <a:ea typeface="隶书" pitchFamily="49" charset="-122"/>
              </a:rPr>
              <a:t>否</a:t>
            </a:r>
            <a:endParaRPr lang="zh-CN" altLang="en-US">
              <a:ea typeface="隶书" pitchFamily="49" charset="-122"/>
            </a:endParaRPr>
          </a:p>
        </p:txBody>
      </p:sp>
      <p:sp>
        <p:nvSpPr>
          <p:cNvPr id="36884" name="Rectangle 22"/>
          <p:cNvSpPr>
            <a:spLocks noChangeArrowheads="1"/>
          </p:cNvSpPr>
          <p:nvPr/>
        </p:nvSpPr>
        <p:spPr bwMode="auto">
          <a:xfrm>
            <a:off x="9698568" y="5029201"/>
            <a:ext cx="1107996" cy="369332"/>
          </a:xfrm>
          <a:prstGeom prst="rect">
            <a:avLst/>
          </a:prstGeom>
          <a:noFill/>
          <a:ln w="9525">
            <a:solidFill>
              <a:srgbClr val="00FFFF"/>
            </a:solidFill>
            <a:miter lim="800000"/>
          </a:ln>
        </p:spPr>
        <p:txBody>
          <a:bodyPr wrap="none">
            <a:spAutoFit/>
          </a:bodyPr>
          <a:lstStyle/>
          <a:p>
            <a:r>
              <a:rPr lang="zh-CN" altLang="en-US">
                <a:ea typeface="隶书" pitchFamily="49" charset="-122"/>
              </a:rPr>
              <a:t>公式营养</a:t>
            </a:r>
            <a:endParaRPr lang="zh-CN" altLang="en-US">
              <a:ea typeface="隶书" pitchFamily="49" charset="-122"/>
            </a:endParaRPr>
          </a:p>
        </p:txBody>
      </p:sp>
      <p:sp>
        <p:nvSpPr>
          <p:cNvPr id="36885" name="Rectangle 23"/>
          <p:cNvSpPr>
            <a:spLocks noChangeArrowheads="1"/>
          </p:cNvSpPr>
          <p:nvPr/>
        </p:nvSpPr>
        <p:spPr bwMode="auto">
          <a:xfrm>
            <a:off x="609600" y="6010276"/>
            <a:ext cx="1930400" cy="369332"/>
          </a:xfrm>
          <a:prstGeom prst="rect">
            <a:avLst/>
          </a:prstGeom>
          <a:noFill/>
          <a:ln w="9525">
            <a:solidFill>
              <a:srgbClr val="00FFFF"/>
            </a:solidFill>
            <a:miter lim="800000"/>
          </a:ln>
        </p:spPr>
        <p:txBody>
          <a:bodyPr>
            <a:spAutoFit/>
          </a:bodyPr>
          <a:lstStyle/>
          <a:p>
            <a:pPr>
              <a:spcBef>
                <a:spcPct val="50000"/>
              </a:spcBef>
            </a:pPr>
            <a:r>
              <a:rPr lang="zh-CN" altLang="en-US" dirty="0" smtClean="0">
                <a:ea typeface="隶书" pitchFamily="49" charset="-122"/>
              </a:rPr>
              <a:t>     口服</a:t>
            </a:r>
            <a:r>
              <a:rPr lang="zh-CN" altLang="en-US" dirty="0">
                <a:ea typeface="隶书" pitchFamily="49" charset="-122"/>
              </a:rPr>
              <a:t>饮食</a:t>
            </a:r>
            <a:endParaRPr lang="zh-CN" altLang="en-US" dirty="0">
              <a:ea typeface="隶书" pitchFamily="49" charset="-122"/>
            </a:endParaRPr>
          </a:p>
        </p:txBody>
      </p:sp>
      <p:sp>
        <p:nvSpPr>
          <p:cNvPr id="36886" name="Line 24"/>
          <p:cNvSpPr>
            <a:spLocks noChangeShapeType="1"/>
          </p:cNvSpPr>
          <p:nvPr/>
        </p:nvSpPr>
        <p:spPr bwMode="auto">
          <a:xfrm>
            <a:off x="5695167" y="889348"/>
            <a:ext cx="0" cy="381000"/>
          </a:xfrm>
          <a:prstGeom prst="line">
            <a:avLst/>
          </a:prstGeom>
          <a:noFill/>
          <a:ln w="9525">
            <a:solidFill>
              <a:srgbClr val="FF0000"/>
            </a:solidFill>
            <a:round/>
            <a:tailEnd type="triangle" w="med" len="med"/>
          </a:ln>
        </p:spPr>
        <p:txBody>
          <a:bodyPr/>
          <a:lstStyle/>
          <a:p>
            <a:endParaRPr lang="zh-CN" altLang="en-US"/>
          </a:p>
        </p:txBody>
      </p:sp>
      <p:sp>
        <p:nvSpPr>
          <p:cNvPr id="36887" name="Line 25"/>
          <p:cNvSpPr>
            <a:spLocks noChangeShapeType="1"/>
          </p:cNvSpPr>
          <p:nvPr/>
        </p:nvSpPr>
        <p:spPr bwMode="auto">
          <a:xfrm>
            <a:off x="10668000" y="4419600"/>
            <a:ext cx="0" cy="533400"/>
          </a:xfrm>
          <a:prstGeom prst="line">
            <a:avLst/>
          </a:prstGeom>
          <a:noFill/>
          <a:ln w="9525">
            <a:solidFill>
              <a:srgbClr val="FF0000"/>
            </a:solidFill>
            <a:round/>
            <a:tailEnd type="triangle" w="med" len="med"/>
          </a:ln>
        </p:spPr>
        <p:txBody>
          <a:bodyPr/>
          <a:lstStyle/>
          <a:p>
            <a:endParaRPr lang="zh-CN" altLang="en-US"/>
          </a:p>
        </p:txBody>
      </p:sp>
      <p:sp>
        <p:nvSpPr>
          <p:cNvPr id="36888" name="Line 26"/>
          <p:cNvSpPr>
            <a:spLocks noChangeShapeType="1"/>
          </p:cNvSpPr>
          <p:nvPr/>
        </p:nvSpPr>
        <p:spPr bwMode="auto">
          <a:xfrm>
            <a:off x="7549020" y="2694139"/>
            <a:ext cx="0" cy="381000"/>
          </a:xfrm>
          <a:prstGeom prst="line">
            <a:avLst/>
          </a:prstGeom>
          <a:noFill/>
          <a:ln w="9525">
            <a:solidFill>
              <a:srgbClr val="FF0000"/>
            </a:solidFill>
            <a:round/>
            <a:tailEnd type="triangle" w="med" len="med"/>
          </a:ln>
        </p:spPr>
        <p:txBody>
          <a:bodyPr/>
          <a:lstStyle/>
          <a:p>
            <a:endParaRPr lang="zh-CN" altLang="en-US"/>
          </a:p>
        </p:txBody>
      </p:sp>
      <p:sp>
        <p:nvSpPr>
          <p:cNvPr id="36889" name="Line 27"/>
          <p:cNvSpPr>
            <a:spLocks noChangeShapeType="1"/>
          </p:cNvSpPr>
          <p:nvPr/>
        </p:nvSpPr>
        <p:spPr bwMode="auto">
          <a:xfrm>
            <a:off x="4617929" y="2756770"/>
            <a:ext cx="0" cy="381000"/>
          </a:xfrm>
          <a:prstGeom prst="line">
            <a:avLst/>
          </a:prstGeom>
          <a:noFill/>
          <a:ln w="9525">
            <a:solidFill>
              <a:srgbClr val="FF0000"/>
            </a:solidFill>
            <a:round/>
            <a:tailEnd type="triangle" w="med" len="med"/>
          </a:ln>
        </p:spPr>
        <p:txBody>
          <a:bodyPr/>
          <a:lstStyle/>
          <a:p>
            <a:endParaRPr lang="zh-CN" altLang="en-US"/>
          </a:p>
        </p:txBody>
      </p:sp>
      <p:sp>
        <p:nvSpPr>
          <p:cNvPr id="36890" name="Line 28"/>
          <p:cNvSpPr>
            <a:spLocks noChangeShapeType="1"/>
          </p:cNvSpPr>
          <p:nvPr/>
        </p:nvSpPr>
        <p:spPr bwMode="auto">
          <a:xfrm>
            <a:off x="10668000" y="2819400"/>
            <a:ext cx="0" cy="381000"/>
          </a:xfrm>
          <a:prstGeom prst="line">
            <a:avLst/>
          </a:prstGeom>
          <a:noFill/>
          <a:ln w="9525">
            <a:solidFill>
              <a:srgbClr val="FF0000"/>
            </a:solidFill>
            <a:round/>
            <a:tailEnd type="triangle" w="med" len="med"/>
          </a:ln>
        </p:spPr>
        <p:txBody>
          <a:bodyPr/>
          <a:lstStyle/>
          <a:p>
            <a:endParaRPr lang="zh-CN" altLang="en-US"/>
          </a:p>
        </p:txBody>
      </p:sp>
      <p:sp>
        <p:nvSpPr>
          <p:cNvPr id="36891" name="Line 29"/>
          <p:cNvSpPr>
            <a:spLocks noChangeShapeType="1"/>
          </p:cNvSpPr>
          <p:nvPr/>
        </p:nvSpPr>
        <p:spPr bwMode="auto">
          <a:xfrm>
            <a:off x="1286006" y="2731718"/>
            <a:ext cx="0" cy="381000"/>
          </a:xfrm>
          <a:prstGeom prst="line">
            <a:avLst/>
          </a:prstGeom>
          <a:noFill/>
          <a:ln w="9525">
            <a:solidFill>
              <a:srgbClr val="FF0000"/>
            </a:solidFill>
            <a:round/>
            <a:tailEnd type="triangle" w="med" len="med"/>
          </a:ln>
        </p:spPr>
        <p:txBody>
          <a:bodyPr/>
          <a:lstStyle/>
          <a:p>
            <a:endParaRPr lang="zh-CN" altLang="en-US"/>
          </a:p>
        </p:txBody>
      </p:sp>
      <p:sp>
        <p:nvSpPr>
          <p:cNvPr id="36892" name="Line 30"/>
          <p:cNvSpPr>
            <a:spLocks noChangeShapeType="1"/>
          </p:cNvSpPr>
          <p:nvPr/>
        </p:nvSpPr>
        <p:spPr bwMode="auto">
          <a:xfrm>
            <a:off x="10668000" y="1905000"/>
            <a:ext cx="0" cy="381000"/>
          </a:xfrm>
          <a:prstGeom prst="line">
            <a:avLst/>
          </a:prstGeom>
          <a:noFill/>
          <a:ln w="9525">
            <a:solidFill>
              <a:srgbClr val="FF0000"/>
            </a:solidFill>
            <a:round/>
            <a:tailEnd type="triangle" w="med" len="med"/>
          </a:ln>
        </p:spPr>
        <p:txBody>
          <a:bodyPr/>
          <a:lstStyle/>
          <a:p>
            <a:endParaRPr lang="zh-CN" altLang="en-US"/>
          </a:p>
        </p:txBody>
      </p:sp>
      <p:sp>
        <p:nvSpPr>
          <p:cNvPr id="36893" name="Line 31"/>
          <p:cNvSpPr>
            <a:spLocks noChangeShapeType="1"/>
          </p:cNvSpPr>
          <p:nvPr/>
        </p:nvSpPr>
        <p:spPr bwMode="auto">
          <a:xfrm>
            <a:off x="1286006" y="1792265"/>
            <a:ext cx="0" cy="381000"/>
          </a:xfrm>
          <a:prstGeom prst="line">
            <a:avLst/>
          </a:prstGeom>
          <a:noFill/>
          <a:ln w="9525">
            <a:solidFill>
              <a:srgbClr val="FF0000"/>
            </a:solidFill>
            <a:round/>
            <a:tailEnd type="triangle" w="med" len="med"/>
          </a:ln>
        </p:spPr>
        <p:txBody>
          <a:bodyPr/>
          <a:lstStyle/>
          <a:p>
            <a:endParaRPr lang="zh-CN" altLang="en-US"/>
          </a:p>
        </p:txBody>
      </p:sp>
      <p:sp>
        <p:nvSpPr>
          <p:cNvPr id="36894" name="Line 32"/>
          <p:cNvSpPr>
            <a:spLocks noChangeShapeType="1"/>
          </p:cNvSpPr>
          <p:nvPr/>
        </p:nvSpPr>
        <p:spPr bwMode="auto">
          <a:xfrm>
            <a:off x="10668000" y="5562600"/>
            <a:ext cx="0" cy="381000"/>
          </a:xfrm>
          <a:prstGeom prst="line">
            <a:avLst/>
          </a:prstGeom>
          <a:noFill/>
          <a:ln w="9525">
            <a:solidFill>
              <a:srgbClr val="FF0000"/>
            </a:solidFill>
            <a:round/>
            <a:tailEnd type="triangle" w="med" len="med"/>
          </a:ln>
        </p:spPr>
        <p:txBody>
          <a:bodyPr/>
          <a:lstStyle/>
          <a:p>
            <a:endParaRPr lang="zh-CN" altLang="en-US"/>
          </a:p>
        </p:txBody>
      </p:sp>
      <p:sp>
        <p:nvSpPr>
          <p:cNvPr id="36895" name="Line 33"/>
          <p:cNvSpPr>
            <a:spLocks noChangeShapeType="1"/>
          </p:cNvSpPr>
          <p:nvPr/>
        </p:nvSpPr>
        <p:spPr bwMode="auto">
          <a:xfrm>
            <a:off x="1524000" y="3733800"/>
            <a:ext cx="0" cy="533400"/>
          </a:xfrm>
          <a:prstGeom prst="line">
            <a:avLst/>
          </a:prstGeom>
          <a:noFill/>
          <a:ln w="9525">
            <a:solidFill>
              <a:srgbClr val="FF0000"/>
            </a:solidFill>
            <a:round/>
          </a:ln>
        </p:spPr>
        <p:txBody>
          <a:bodyPr/>
          <a:lstStyle/>
          <a:p>
            <a:endParaRPr lang="zh-CN" altLang="en-US"/>
          </a:p>
        </p:txBody>
      </p:sp>
      <p:sp>
        <p:nvSpPr>
          <p:cNvPr id="36896" name="Line 34"/>
          <p:cNvSpPr>
            <a:spLocks noChangeShapeType="1"/>
          </p:cNvSpPr>
          <p:nvPr/>
        </p:nvSpPr>
        <p:spPr bwMode="auto">
          <a:xfrm>
            <a:off x="1524000" y="4267200"/>
            <a:ext cx="2641600" cy="0"/>
          </a:xfrm>
          <a:prstGeom prst="line">
            <a:avLst/>
          </a:prstGeom>
          <a:noFill/>
          <a:ln w="9525">
            <a:solidFill>
              <a:srgbClr val="FF0000"/>
            </a:solidFill>
            <a:round/>
            <a:tailEnd type="triangle" w="med" len="med"/>
          </a:ln>
        </p:spPr>
        <p:txBody>
          <a:bodyPr/>
          <a:lstStyle/>
          <a:p>
            <a:endParaRPr lang="zh-CN" altLang="en-US"/>
          </a:p>
        </p:txBody>
      </p:sp>
      <p:sp>
        <p:nvSpPr>
          <p:cNvPr id="36897" name="Line 35"/>
          <p:cNvSpPr>
            <a:spLocks noChangeShapeType="1"/>
          </p:cNvSpPr>
          <p:nvPr/>
        </p:nvSpPr>
        <p:spPr bwMode="auto">
          <a:xfrm flipH="1">
            <a:off x="1524000" y="4419600"/>
            <a:ext cx="2641600" cy="0"/>
          </a:xfrm>
          <a:prstGeom prst="line">
            <a:avLst/>
          </a:prstGeom>
          <a:noFill/>
          <a:ln w="9525">
            <a:solidFill>
              <a:srgbClr val="FF0000"/>
            </a:solidFill>
            <a:round/>
          </a:ln>
        </p:spPr>
        <p:txBody>
          <a:bodyPr/>
          <a:lstStyle/>
          <a:p>
            <a:endParaRPr lang="zh-CN" altLang="en-US"/>
          </a:p>
        </p:txBody>
      </p:sp>
      <p:sp>
        <p:nvSpPr>
          <p:cNvPr id="36898" name="Line 36"/>
          <p:cNvSpPr>
            <a:spLocks noChangeShapeType="1"/>
          </p:cNvSpPr>
          <p:nvPr/>
        </p:nvSpPr>
        <p:spPr bwMode="auto">
          <a:xfrm>
            <a:off x="1524000" y="4419600"/>
            <a:ext cx="0" cy="533400"/>
          </a:xfrm>
          <a:prstGeom prst="line">
            <a:avLst/>
          </a:prstGeom>
          <a:noFill/>
          <a:ln w="9525">
            <a:solidFill>
              <a:srgbClr val="FF0000"/>
            </a:solidFill>
            <a:round/>
            <a:tailEnd type="triangle" w="med" len="med"/>
          </a:ln>
        </p:spPr>
        <p:txBody>
          <a:bodyPr/>
          <a:lstStyle/>
          <a:p>
            <a:endParaRPr lang="zh-CN" altLang="en-US"/>
          </a:p>
        </p:txBody>
      </p:sp>
      <p:sp>
        <p:nvSpPr>
          <p:cNvPr id="36899" name="Line 37"/>
          <p:cNvSpPr>
            <a:spLocks noChangeShapeType="1"/>
          </p:cNvSpPr>
          <p:nvPr/>
        </p:nvSpPr>
        <p:spPr bwMode="auto">
          <a:xfrm>
            <a:off x="4673600" y="3733800"/>
            <a:ext cx="0" cy="381000"/>
          </a:xfrm>
          <a:prstGeom prst="line">
            <a:avLst/>
          </a:prstGeom>
          <a:noFill/>
          <a:ln w="9525">
            <a:solidFill>
              <a:srgbClr val="FF0000"/>
            </a:solidFill>
            <a:round/>
            <a:tailEnd type="triangle" w="med" len="med"/>
          </a:ln>
        </p:spPr>
        <p:txBody>
          <a:bodyPr/>
          <a:lstStyle/>
          <a:p>
            <a:endParaRPr lang="zh-CN" altLang="en-US"/>
          </a:p>
        </p:txBody>
      </p:sp>
      <p:sp>
        <p:nvSpPr>
          <p:cNvPr id="36900" name="Line 38"/>
          <p:cNvSpPr>
            <a:spLocks noChangeShapeType="1"/>
          </p:cNvSpPr>
          <p:nvPr/>
        </p:nvSpPr>
        <p:spPr bwMode="auto">
          <a:xfrm>
            <a:off x="7518400" y="3733800"/>
            <a:ext cx="0" cy="381000"/>
          </a:xfrm>
          <a:prstGeom prst="line">
            <a:avLst/>
          </a:prstGeom>
          <a:noFill/>
          <a:ln w="9525">
            <a:solidFill>
              <a:srgbClr val="FF0000"/>
            </a:solidFill>
            <a:round/>
            <a:tailEnd type="triangle" w="med" len="med"/>
          </a:ln>
        </p:spPr>
        <p:txBody>
          <a:bodyPr/>
          <a:lstStyle/>
          <a:p>
            <a:endParaRPr lang="zh-CN" altLang="en-US"/>
          </a:p>
        </p:txBody>
      </p:sp>
      <p:sp>
        <p:nvSpPr>
          <p:cNvPr id="36901" name="Line 39"/>
          <p:cNvSpPr>
            <a:spLocks noChangeShapeType="1"/>
          </p:cNvSpPr>
          <p:nvPr/>
        </p:nvSpPr>
        <p:spPr bwMode="auto">
          <a:xfrm>
            <a:off x="8026400" y="4419600"/>
            <a:ext cx="2641600" cy="0"/>
          </a:xfrm>
          <a:prstGeom prst="line">
            <a:avLst/>
          </a:prstGeom>
          <a:noFill/>
          <a:ln w="9525">
            <a:solidFill>
              <a:srgbClr val="FF0000"/>
            </a:solidFill>
            <a:round/>
          </a:ln>
        </p:spPr>
        <p:txBody>
          <a:bodyPr/>
          <a:lstStyle/>
          <a:p>
            <a:endParaRPr lang="zh-CN" altLang="en-US"/>
          </a:p>
        </p:txBody>
      </p:sp>
      <p:sp>
        <p:nvSpPr>
          <p:cNvPr id="36902" name="Line 40"/>
          <p:cNvSpPr>
            <a:spLocks noChangeShapeType="1"/>
          </p:cNvSpPr>
          <p:nvPr/>
        </p:nvSpPr>
        <p:spPr bwMode="auto">
          <a:xfrm flipH="1">
            <a:off x="8026400" y="4267200"/>
            <a:ext cx="2641600" cy="0"/>
          </a:xfrm>
          <a:prstGeom prst="line">
            <a:avLst/>
          </a:prstGeom>
          <a:noFill/>
          <a:ln w="9525">
            <a:solidFill>
              <a:srgbClr val="FF0000"/>
            </a:solidFill>
            <a:round/>
            <a:tailEnd type="triangle" w="med" len="med"/>
          </a:ln>
        </p:spPr>
        <p:txBody>
          <a:bodyPr/>
          <a:lstStyle/>
          <a:p>
            <a:endParaRPr lang="zh-CN" altLang="en-US"/>
          </a:p>
        </p:txBody>
      </p:sp>
      <p:sp>
        <p:nvSpPr>
          <p:cNvPr id="36903" name="Line 41"/>
          <p:cNvSpPr>
            <a:spLocks noChangeShapeType="1"/>
          </p:cNvSpPr>
          <p:nvPr/>
        </p:nvSpPr>
        <p:spPr bwMode="auto">
          <a:xfrm>
            <a:off x="10668000" y="3733800"/>
            <a:ext cx="0" cy="533400"/>
          </a:xfrm>
          <a:prstGeom prst="line">
            <a:avLst/>
          </a:prstGeom>
          <a:noFill/>
          <a:ln w="9525">
            <a:solidFill>
              <a:srgbClr val="FF0000"/>
            </a:solidFill>
            <a:round/>
          </a:ln>
        </p:spPr>
        <p:txBody>
          <a:bodyPr/>
          <a:lstStyle/>
          <a:p>
            <a:endParaRPr lang="zh-CN" altLang="en-US"/>
          </a:p>
        </p:txBody>
      </p:sp>
      <p:sp>
        <p:nvSpPr>
          <p:cNvPr id="36904" name="Line 42"/>
          <p:cNvSpPr>
            <a:spLocks noChangeShapeType="1"/>
          </p:cNvSpPr>
          <p:nvPr/>
        </p:nvSpPr>
        <p:spPr bwMode="auto">
          <a:xfrm>
            <a:off x="7561545" y="1563665"/>
            <a:ext cx="1625600" cy="0"/>
          </a:xfrm>
          <a:prstGeom prst="line">
            <a:avLst/>
          </a:prstGeom>
          <a:noFill/>
          <a:ln w="9525">
            <a:solidFill>
              <a:srgbClr val="FF0000"/>
            </a:solidFill>
            <a:round/>
            <a:tailEnd type="triangle" w="med" len="med"/>
          </a:ln>
        </p:spPr>
        <p:txBody>
          <a:bodyPr/>
          <a:lstStyle/>
          <a:p>
            <a:endParaRPr lang="zh-CN" altLang="en-US"/>
          </a:p>
        </p:txBody>
      </p:sp>
      <p:sp>
        <p:nvSpPr>
          <p:cNvPr id="36905" name="Line 43"/>
          <p:cNvSpPr>
            <a:spLocks noChangeShapeType="1"/>
          </p:cNvSpPr>
          <p:nvPr/>
        </p:nvSpPr>
        <p:spPr bwMode="auto">
          <a:xfrm flipH="1">
            <a:off x="2265819" y="1626296"/>
            <a:ext cx="1625600" cy="0"/>
          </a:xfrm>
          <a:prstGeom prst="line">
            <a:avLst/>
          </a:prstGeom>
          <a:noFill/>
          <a:ln w="9525">
            <a:solidFill>
              <a:srgbClr val="FF0000"/>
            </a:solidFill>
            <a:round/>
            <a:tailEnd type="triangle" w="med" len="med"/>
          </a:ln>
        </p:spPr>
        <p:txBody>
          <a:bodyPr/>
          <a:lstStyle/>
          <a:p>
            <a:endParaRPr lang="zh-CN" altLang="en-US"/>
          </a:p>
        </p:txBody>
      </p:sp>
      <p:sp>
        <p:nvSpPr>
          <p:cNvPr id="36906" name="Rectangle 44"/>
          <p:cNvSpPr>
            <a:spLocks noChangeArrowheads="1"/>
          </p:cNvSpPr>
          <p:nvPr/>
        </p:nvSpPr>
        <p:spPr bwMode="auto">
          <a:xfrm>
            <a:off x="1727200" y="4419600"/>
            <a:ext cx="415498" cy="369332"/>
          </a:xfrm>
          <a:prstGeom prst="rect">
            <a:avLst/>
          </a:prstGeom>
          <a:noFill/>
          <a:ln w="9525">
            <a:noFill/>
            <a:miter lim="800000"/>
          </a:ln>
        </p:spPr>
        <p:txBody>
          <a:bodyPr wrap="none">
            <a:spAutoFit/>
          </a:bodyPr>
          <a:lstStyle/>
          <a:p>
            <a:r>
              <a:rPr lang="zh-CN" altLang="en-US">
                <a:ea typeface="隶书" pitchFamily="49" charset="-122"/>
              </a:rPr>
              <a:t>是</a:t>
            </a:r>
            <a:endParaRPr lang="zh-CN" altLang="en-US">
              <a:ea typeface="隶书" pitchFamily="49" charset="-122"/>
            </a:endParaRPr>
          </a:p>
        </p:txBody>
      </p:sp>
      <p:sp>
        <p:nvSpPr>
          <p:cNvPr id="36907" name="Rectangle 45"/>
          <p:cNvSpPr>
            <a:spLocks noChangeArrowheads="1"/>
          </p:cNvSpPr>
          <p:nvPr/>
        </p:nvSpPr>
        <p:spPr bwMode="auto">
          <a:xfrm>
            <a:off x="9956800" y="4419600"/>
            <a:ext cx="415498" cy="369332"/>
          </a:xfrm>
          <a:prstGeom prst="rect">
            <a:avLst/>
          </a:prstGeom>
          <a:noFill/>
          <a:ln w="9525">
            <a:noFill/>
            <a:miter lim="800000"/>
          </a:ln>
        </p:spPr>
        <p:txBody>
          <a:bodyPr wrap="none">
            <a:spAutoFit/>
          </a:bodyPr>
          <a:lstStyle/>
          <a:p>
            <a:r>
              <a:rPr lang="zh-CN" altLang="en-US">
                <a:ea typeface="隶书" pitchFamily="49" charset="-122"/>
              </a:rPr>
              <a:t>否</a:t>
            </a:r>
            <a:endParaRPr lang="zh-CN" altLang="en-US">
              <a:ea typeface="隶书" pitchFamily="49" charset="-122"/>
            </a:endParaRPr>
          </a:p>
        </p:txBody>
      </p:sp>
      <p:sp>
        <p:nvSpPr>
          <p:cNvPr id="36908" name="Line 46"/>
          <p:cNvSpPr>
            <a:spLocks noChangeShapeType="1"/>
          </p:cNvSpPr>
          <p:nvPr/>
        </p:nvSpPr>
        <p:spPr bwMode="auto">
          <a:xfrm>
            <a:off x="1375079" y="5512495"/>
            <a:ext cx="0" cy="381000"/>
          </a:xfrm>
          <a:prstGeom prst="line">
            <a:avLst/>
          </a:prstGeom>
          <a:noFill/>
          <a:ln w="9525">
            <a:solidFill>
              <a:srgbClr val="FF0000"/>
            </a:solidFill>
            <a:round/>
            <a:tailEnd type="triangle" w="med" len="med"/>
          </a:ln>
        </p:spPr>
        <p:txBody>
          <a:bodyPr/>
          <a:lstStyle/>
          <a:p>
            <a:endParaRPr lang="zh-CN" altLang="en-US"/>
          </a:p>
        </p:txBody>
      </p:sp>
      <p:sp>
        <p:nvSpPr>
          <p:cNvPr id="36909" name="Line 47"/>
          <p:cNvSpPr>
            <a:spLocks noChangeShapeType="1"/>
          </p:cNvSpPr>
          <p:nvPr/>
        </p:nvSpPr>
        <p:spPr bwMode="auto">
          <a:xfrm flipH="1">
            <a:off x="1828800" y="5715000"/>
            <a:ext cx="3657600" cy="0"/>
          </a:xfrm>
          <a:prstGeom prst="line">
            <a:avLst/>
          </a:prstGeom>
          <a:noFill/>
          <a:ln w="9525">
            <a:solidFill>
              <a:srgbClr val="FF0000"/>
            </a:solidFill>
            <a:round/>
            <a:tailEnd type="triangle" w="med" len="med"/>
          </a:ln>
        </p:spPr>
        <p:txBody>
          <a:bodyPr/>
          <a:lstStyle/>
          <a:p>
            <a:endParaRPr lang="zh-CN" altLang="en-US"/>
          </a:p>
        </p:txBody>
      </p:sp>
      <p:sp>
        <p:nvSpPr>
          <p:cNvPr id="36910" name="Line 48"/>
          <p:cNvSpPr>
            <a:spLocks noChangeShapeType="1"/>
          </p:cNvSpPr>
          <p:nvPr/>
        </p:nvSpPr>
        <p:spPr bwMode="auto">
          <a:xfrm>
            <a:off x="6705600" y="5715000"/>
            <a:ext cx="3759200" cy="0"/>
          </a:xfrm>
          <a:prstGeom prst="line">
            <a:avLst/>
          </a:prstGeom>
          <a:noFill/>
          <a:ln w="9525">
            <a:solidFill>
              <a:srgbClr val="FF0000"/>
            </a:solidFill>
            <a:round/>
            <a:tailEnd type="triangle" w="med" len="med"/>
          </a:ln>
        </p:spPr>
        <p:txBody>
          <a:bodyPr/>
          <a:lstStyle/>
          <a:p>
            <a:endParaRPr lang="zh-CN" altLang="en-US"/>
          </a:p>
        </p:txBody>
      </p:sp>
      <p:sp>
        <p:nvSpPr>
          <p:cNvPr id="36911" name="Line 49"/>
          <p:cNvSpPr>
            <a:spLocks noChangeShapeType="1"/>
          </p:cNvSpPr>
          <p:nvPr/>
        </p:nvSpPr>
        <p:spPr bwMode="auto">
          <a:xfrm flipV="1">
            <a:off x="5486400" y="5486400"/>
            <a:ext cx="0" cy="228600"/>
          </a:xfrm>
          <a:prstGeom prst="line">
            <a:avLst/>
          </a:prstGeom>
          <a:noFill/>
          <a:ln w="9525">
            <a:solidFill>
              <a:srgbClr val="FF0000"/>
            </a:solidFill>
            <a:round/>
          </a:ln>
        </p:spPr>
        <p:txBody>
          <a:bodyPr/>
          <a:lstStyle/>
          <a:p>
            <a:endParaRPr lang="zh-CN" altLang="en-US"/>
          </a:p>
        </p:txBody>
      </p:sp>
      <p:sp>
        <p:nvSpPr>
          <p:cNvPr id="36912" name="Line 50"/>
          <p:cNvSpPr>
            <a:spLocks noChangeShapeType="1"/>
          </p:cNvSpPr>
          <p:nvPr/>
        </p:nvSpPr>
        <p:spPr bwMode="auto">
          <a:xfrm flipV="1">
            <a:off x="6705600" y="5486400"/>
            <a:ext cx="0" cy="228600"/>
          </a:xfrm>
          <a:prstGeom prst="line">
            <a:avLst/>
          </a:prstGeom>
          <a:noFill/>
          <a:ln w="9525">
            <a:solidFill>
              <a:srgbClr val="FF0000"/>
            </a:solidFill>
            <a:round/>
          </a:ln>
        </p:spPr>
        <p:txBody>
          <a:bodyPr/>
          <a:lstStyle/>
          <a:p>
            <a:endParaRPr lang="zh-CN" altLang="en-US"/>
          </a:p>
        </p:txBody>
      </p:sp>
      <p:sp>
        <p:nvSpPr>
          <p:cNvPr id="36913" name="Rectangle 51"/>
          <p:cNvSpPr>
            <a:spLocks noChangeArrowheads="1"/>
          </p:cNvSpPr>
          <p:nvPr/>
        </p:nvSpPr>
        <p:spPr bwMode="auto">
          <a:xfrm>
            <a:off x="3657600" y="5257800"/>
            <a:ext cx="415498" cy="369332"/>
          </a:xfrm>
          <a:prstGeom prst="rect">
            <a:avLst/>
          </a:prstGeom>
          <a:noFill/>
          <a:ln w="9525">
            <a:noFill/>
            <a:miter lim="800000"/>
          </a:ln>
        </p:spPr>
        <p:txBody>
          <a:bodyPr wrap="none">
            <a:spAutoFit/>
          </a:bodyPr>
          <a:lstStyle/>
          <a:p>
            <a:r>
              <a:rPr lang="zh-CN" altLang="en-US">
                <a:ea typeface="隶书" pitchFamily="49" charset="-122"/>
              </a:rPr>
              <a:t>是</a:t>
            </a:r>
            <a:endParaRPr lang="zh-CN" altLang="en-US">
              <a:ea typeface="隶书" pitchFamily="49" charset="-122"/>
            </a:endParaRPr>
          </a:p>
        </p:txBody>
      </p:sp>
      <p:sp>
        <p:nvSpPr>
          <p:cNvPr id="36914" name="Rectangle 52"/>
          <p:cNvSpPr>
            <a:spLocks noChangeArrowheads="1"/>
          </p:cNvSpPr>
          <p:nvPr/>
        </p:nvSpPr>
        <p:spPr bwMode="auto">
          <a:xfrm>
            <a:off x="8026400" y="5257800"/>
            <a:ext cx="415498" cy="369332"/>
          </a:xfrm>
          <a:prstGeom prst="rect">
            <a:avLst/>
          </a:prstGeom>
          <a:noFill/>
          <a:ln w="9525">
            <a:noFill/>
            <a:miter lim="800000"/>
          </a:ln>
        </p:spPr>
        <p:txBody>
          <a:bodyPr wrap="none">
            <a:spAutoFit/>
          </a:bodyPr>
          <a:lstStyle/>
          <a:p>
            <a:r>
              <a:rPr lang="zh-CN" altLang="en-US">
                <a:ea typeface="隶书" pitchFamily="49" charset="-122"/>
              </a:rPr>
              <a:t>否</a:t>
            </a:r>
            <a:endParaRPr lang="zh-CN" altLang="en-US">
              <a:ea typeface="隶书" pitchFamily="49" charset="-12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normAutofit/>
          </a:bodyPr>
          <a:lstStyle/>
          <a:p>
            <a:pPr eaLnBrk="1" hangingPunct="1">
              <a:defRPr/>
            </a:pPr>
            <a:r>
              <a:rPr lang="zh-CN" altLang="en-US" dirty="0" smtClean="0">
                <a:solidFill>
                  <a:schemeClr val="tx2">
                    <a:lumMod val="60000"/>
                    <a:lumOff val="40000"/>
                  </a:schemeClr>
                </a:solidFill>
              </a:rPr>
              <a:t>  肠外营养的定义</a:t>
            </a:r>
            <a:endParaRPr lang="zh-CN" altLang="en-US" dirty="0" smtClean="0">
              <a:solidFill>
                <a:schemeClr val="tx2">
                  <a:lumMod val="60000"/>
                  <a:lumOff val="40000"/>
                </a:schemeClr>
              </a:solidFill>
            </a:endParaRPr>
          </a:p>
        </p:txBody>
      </p:sp>
      <p:sp>
        <p:nvSpPr>
          <p:cNvPr id="37891" name="Rectangle 3"/>
          <p:cNvSpPr>
            <a:spLocks noGrp="1" noChangeArrowheads="1"/>
          </p:cNvSpPr>
          <p:nvPr>
            <p:ph type="body" idx="1"/>
          </p:nvPr>
        </p:nvSpPr>
        <p:spPr>
          <a:xfrm>
            <a:off x="1102784" y="1628776"/>
            <a:ext cx="10363200" cy="4968875"/>
          </a:xfrm>
        </p:spPr>
        <p:txBody>
          <a:bodyPr>
            <a:normAutofit lnSpcReduction="20000"/>
          </a:bodyPr>
          <a:lstStyle/>
          <a:p>
            <a:pPr algn="l" eaLnBrk="1" hangingPunct="1">
              <a:lnSpc>
                <a:spcPct val="200000"/>
              </a:lnSpc>
              <a:buClrTx/>
              <a:buSzTx/>
            </a:pPr>
            <a:r>
              <a:rPr lang="zh-CN" altLang="en-US" sz="2400" b="1" dirty="0" smtClean="0"/>
              <a:t>Total parenteral nutrition（TPN） is a pharmacologic therapy whereby nutrients, vitamins, electrolytes, and medications are delivered via the central venous rote to patients who are unable to tolerate enteral nutrition.</a:t>
            </a:r>
            <a:endParaRPr lang="zh-CN" altLang="en-US" sz="2400" b="1" dirty="0" smtClean="0"/>
          </a:p>
          <a:p>
            <a:pPr algn="l" eaLnBrk="1" hangingPunct="1">
              <a:lnSpc>
                <a:spcPct val="200000"/>
              </a:lnSpc>
              <a:buClrTx/>
              <a:buSzTx/>
            </a:pPr>
            <a:r>
              <a:rPr lang="zh-CN" altLang="en-US" sz="2400" b="1" dirty="0" smtClean="0"/>
              <a:t>由于疾病和其它原因不能经胃肠道补充营养而需经静脉途径给予适量蛋白质（氨基酸）、脂肪、碳水化合物、电解质、维生素和微量元素，以达到促进疾病恢复和生命支持的一种方法</a:t>
            </a:r>
            <a:endParaRPr lang="zh-CN" altLang="en-US" sz="2400" b="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814917" y="260350"/>
            <a:ext cx="10363200" cy="967201"/>
          </a:xfrm>
        </p:spPr>
        <p:txBody>
          <a:bodyPr/>
          <a:lstStyle/>
          <a:p>
            <a:pPr eaLnBrk="1" hangingPunct="1">
              <a:defRPr/>
            </a:pPr>
            <a:r>
              <a:rPr lang="zh-CN" altLang="en-US" dirty="0" smtClean="0">
                <a:solidFill>
                  <a:schemeClr val="tx2">
                    <a:lumMod val="60000"/>
                    <a:lumOff val="40000"/>
                  </a:schemeClr>
                </a:solidFill>
              </a:rPr>
              <a:t>肠外营养的历史</a:t>
            </a:r>
            <a:endParaRPr lang="zh-CN" altLang="en-US" dirty="0" smtClean="0">
              <a:solidFill>
                <a:schemeClr val="tx2">
                  <a:lumMod val="60000"/>
                  <a:lumOff val="40000"/>
                </a:schemeClr>
              </a:solidFill>
            </a:endParaRPr>
          </a:p>
        </p:txBody>
      </p:sp>
      <p:sp>
        <p:nvSpPr>
          <p:cNvPr id="38915" name="Rectangle 3"/>
          <p:cNvSpPr>
            <a:spLocks noGrp="1" noChangeArrowheads="1"/>
          </p:cNvSpPr>
          <p:nvPr>
            <p:ph type="body" idx="1"/>
          </p:nvPr>
        </p:nvSpPr>
        <p:spPr>
          <a:xfrm>
            <a:off x="912495" y="1274445"/>
            <a:ext cx="10939145" cy="5417185"/>
          </a:xfrm>
        </p:spPr>
        <p:txBody>
          <a:bodyPr>
            <a:normAutofit fontScale="90000"/>
          </a:bodyPr>
          <a:lstStyle/>
          <a:p>
            <a:pPr algn="l" eaLnBrk="1" hangingPunct="1">
              <a:lnSpc>
                <a:spcPct val="200000"/>
              </a:lnSpc>
              <a:buClrTx/>
              <a:buSzTx/>
            </a:pPr>
            <a:r>
              <a:rPr lang="zh-CN" altLang="en-US" sz="2400" b="1" dirty="0" smtClean="0"/>
              <a:t>1959年美国医生Francis Moore热量/氮比值为625kj（150kcal）：</a:t>
            </a:r>
            <a:r>
              <a:rPr lang="zh-CN" altLang="en-US" sz="2400" b="1" dirty="0" smtClean="0"/>
              <a:t>1的理论</a:t>
            </a:r>
            <a:endParaRPr lang="zh-CN" altLang="en-US" sz="2400" b="1" dirty="0" smtClean="0"/>
          </a:p>
          <a:p>
            <a:pPr algn="l" eaLnBrk="1" hangingPunct="1">
              <a:lnSpc>
                <a:spcPct val="200000"/>
              </a:lnSpc>
              <a:buClrTx/>
              <a:buSzTx/>
            </a:pPr>
            <a:r>
              <a:rPr lang="zh-CN" altLang="en-US" sz="2400" b="1" dirty="0" smtClean="0"/>
              <a:t>1961年瑞典医生Arvid </a:t>
            </a:r>
            <a:r>
              <a:rPr lang="zh-CN" altLang="en-US" sz="2400" b="1" dirty="0" smtClean="0"/>
              <a:t>Wretlin首先制造并安全地应用静脉脂肪乳剂于临床</a:t>
            </a:r>
            <a:endParaRPr lang="zh-CN" altLang="en-US" sz="2400" b="1" dirty="0" smtClean="0"/>
          </a:p>
          <a:p>
            <a:pPr algn="l" eaLnBrk="1" hangingPunct="1">
              <a:lnSpc>
                <a:spcPct val="200000"/>
              </a:lnSpc>
              <a:buClrTx/>
              <a:buSzTx/>
            </a:pPr>
            <a:r>
              <a:rPr lang="zh-CN" altLang="en-US" sz="2400" b="1" dirty="0" smtClean="0"/>
              <a:t>1967-1968年美国外科医生Stanley </a:t>
            </a:r>
            <a:r>
              <a:rPr lang="zh-CN" altLang="en-US" sz="2400" b="1" dirty="0" smtClean="0"/>
              <a:t>Dudrick和Douglas Wilmore</a:t>
            </a:r>
            <a:endParaRPr lang="zh-CN" altLang="en-US" sz="2400" b="1" dirty="0" smtClean="0"/>
          </a:p>
          <a:p>
            <a:pPr algn="l" eaLnBrk="1" hangingPunct="1">
              <a:lnSpc>
                <a:spcPct val="200000"/>
              </a:lnSpc>
              <a:buClrTx/>
              <a:buSzTx/>
            </a:pPr>
            <a:r>
              <a:rPr lang="zh-CN" altLang="en-US" sz="2400" b="1" dirty="0" smtClean="0"/>
              <a:t>1970-1974年美国外科医生Scribner和法国外科医生</a:t>
            </a:r>
            <a:r>
              <a:rPr lang="zh-CN" altLang="en-US" sz="2400" b="1" dirty="0" smtClean="0"/>
              <a:t>Solassol提出“Artificial gut”</a:t>
            </a:r>
            <a:endParaRPr lang="zh-CN" altLang="en-US" sz="2400" b="1" dirty="0" smtClean="0"/>
          </a:p>
          <a:p>
            <a:pPr algn="l" eaLnBrk="1" hangingPunct="1">
              <a:lnSpc>
                <a:spcPct val="200000"/>
              </a:lnSpc>
              <a:buClrTx/>
              <a:buSzTx/>
            </a:pPr>
            <a:r>
              <a:rPr lang="zh-CN" altLang="en-US" sz="2400" b="1" dirty="0" smtClean="0"/>
              <a:t>1970年后由美国向全世界发展</a:t>
            </a:r>
            <a:endParaRPr lang="zh-CN" altLang="en-US" sz="2400" b="1" dirty="0" smtClean="0"/>
          </a:p>
          <a:p>
            <a:pPr algn="l" eaLnBrk="1" hangingPunct="1">
              <a:lnSpc>
                <a:spcPct val="200000"/>
              </a:lnSpc>
              <a:buClrTx/>
              <a:buSzTx/>
            </a:pPr>
            <a:r>
              <a:rPr lang="zh-CN" altLang="en-US" sz="2400" b="1" dirty="0" smtClean="0"/>
              <a:t>1971年北京协和医院在临床上进行了正规的PN</a:t>
            </a:r>
            <a:endParaRPr lang="zh-CN" altLang="en-US" sz="2400" b="1" dirty="0" smtClean="0"/>
          </a:p>
          <a:p>
            <a:pPr algn="just" eaLnBrk="1" hangingPunct="1">
              <a:buFont typeface="Wingdings" panose="05000000000000000000" pitchFamily="2" charset="2"/>
              <a:buNone/>
            </a:pPr>
            <a:endParaRPr lang="en-US" altLang="zh-CN" sz="2800" b="1" dirty="0" smtClean="0">
              <a:latin typeface="楷体_GB2312" pitchFamily="49" charset="-122"/>
              <a:ea typeface="楷体_GB2312" pitchFamily="49" charset="-122"/>
            </a:endParaRPr>
          </a:p>
          <a:p>
            <a:pPr eaLnBrk="1" hangingPunct="1"/>
            <a:endParaRPr lang="en-US" altLang="zh-CN" sz="2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463464" y="188913"/>
            <a:ext cx="4960306" cy="1143000"/>
          </a:xfrm>
        </p:spPr>
        <p:txBody>
          <a:bodyPr>
            <a:normAutofit/>
          </a:bodyPr>
          <a:lstStyle/>
          <a:p>
            <a:pPr eaLnBrk="1" hangingPunct="1">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第一例肠外营养</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39939" name="Rectangle 3"/>
          <p:cNvSpPr>
            <a:spLocks noGrp="1" noChangeArrowheads="1"/>
          </p:cNvSpPr>
          <p:nvPr>
            <p:ph type="body" sz="half" idx="1"/>
          </p:nvPr>
        </p:nvSpPr>
        <p:spPr>
          <a:xfrm>
            <a:off x="914401" y="1981200"/>
            <a:ext cx="5086351" cy="4114800"/>
          </a:xfrm>
        </p:spPr>
        <p:txBody>
          <a:bodyPr/>
          <a:lstStyle/>
          <a:p>
            <a:pPr eaLnBrk="1" hangingPunct="1">
              <a:lnSpc>
                <a:spcPct val="80000"/>
              </a:lnSpc>
              <a:buFont typeface="Wingdings" panose="05000000000000000000" pitchFamily="2" charset="2"/>
              <a:buNone/>
            </a:pPr>
            <a:r>
              <a:rPr lang="en-US" altLang="zh-CN" sz="2400" smtClean="0"/>
              <a:t>   </a:t>
            </a:r>
            <a:endParaRPr lang="en-US" altLang="zh-CN" sz="1800" b="1" smtClean="0"/>
          </a:p>
        </p:txBody>
      </p:sp>
      <p:sp>
        <p:nvSpPr>
          <p:cNvPr id="39940" name="Rectangle 4"/>
          <p:cNvSpPr>
            <a:spLocks noGrp="1" noChangeArrowheads="1"/>
          </p:cNvSpPr>
          <p:nvPr>
            <p:ph type="body" sz="half" idx="2"/>
          </p:nvPr>
        </p:nvSpPr>
        <p:spPr>
          <a:xfrm>
            <a:off x="5611660" y="1628384"/>
            <a:ext cx="6148541" cy="5229617"/>
          </a:xfrm>
        </p:spPr>
        <p:txBody>
          <a:bodyPr>
            <a:normAutofit fontScale="90000"/>
          </a:bodyPr>
          <a:lstStyle/>
          <a:p>
            <a:pPr eaLnBrk="1" hangingPunct="1">
              <a:lnSpc>
                <a:spcPct val="200000"/>
              </a:lnSpc>
            </a:pPr>
            <a:r>
              <a:rPr lang="zh-CN" altLang="en-US" sz="2400" b="1" dirty="0" smtClean="0">
                <a:latin typeface="微软雅黑" panose="020B0503020204020204" pitchFamily="34" charset="-122"/>
                <a:ea typeface="微软雅黑" panose="020B0503020204020204" pitchFamily="34" charset="-122"/>
              </a:rPr>
              <a:t>周绮思，</a:t>
            </a:r>
            <a:r>
              <a:rPr lang="en-US" altLang="zh-CN" sz="2400" b="1" dirty="0" smtClean="0">
                <a:latin typeface="微软雅黑" panose="020B0503020204020204" pitchFamily="34" charset="-122"/>
                <a:ea typeface="微软雅黑" panose="020B0503020204020204" pitchFamily="34" charset="-122"/>
              </a:rPr>
              <a:t>1986</a:t>
            </a:r>
            <a:r>
              <a:rPr lang="zh-CN" altLang="en-US" sz="2400" b="1" dirty="0" smtClean="0">
                <a:latin typeface="微软雅黑" panose="020B0503020204020204" pitchFamily="34" charset="-122"/>
                <a:ea typeface="微软雅黑" panose="020B0503020204020204" pitchFamily="34" charset="-122"/>
              </a:rPr>
              <a:t>年因患急性肠扭转，全部小肠和－半的结肠切除，成为“无肠女</a:t>
            </a:r>
            <a:endParaRPr lang="zh-CN" altLang="en-US" sz="2400" b="1" dirty="0" smtClean="0">
              <a:latin typeface="微软雅黑" panose="020B0503020204020204" pitchFamily="34" charset="-122"/>
              <a:ea typeface="微软雅黑" panose="020B0503020204020204" pitchFamily="34" charset="-122"/>
            </a:endParaRPr>
          </a:p>
          <a:p>
            <a:pPr eaLnBrk="1" hangingPunct="1">
              <a:lnSpc>
                <a:spcPct val="200000"/>
              </a:lnSpc>
            </a:pPr>
            <a:r>
              <a:rPr lang="zh-CN" altLang="en-US" sz="2400" b="1" dirty="0" smtClean="0">
                <a:latin typeface="微软雅黑" panose="020B0503020204020204" pitchFamily="34" charset="-122"/>
                <a:ea typeface="微软雅黑" panose="020B0503020204020204" pitchFamily="34" charset="-122"/>
              </a:rPr>
              <a:t>中国第一例全静脉营养终生维持的病例由此诞生。这在中国是一个奇迹，在世界亦属罕见。</a:t>
            </a:r>
            <a:endParaRPr lang="zh-CN" altLang="en-US" sz="2400" b="1" dirty="0" smtClean="0">
              <a:latin typeface="微软雅黑" panose="020B0503020204020204" pitchFamily="34" charset="-122"/>
              <a:ea typeface="微软雅黑" panose="020B0503020204020204" pitchFamily="34" charset="-122"/>
            </a:endParaRPr>
          </a:p>
          <a:p>
            <a:pPr eaLnBrk="1" hangingPunct="1">
              <a:lnSpc>
                <a:spcPct val="200000"/>
              </a:lnSpc>
            </a:pPr>
            <a:r>
              <a:rPr lang="en-US" altLang="zh-CN" sz="2400" b="1" dirty="0" smtClean="0">
                <a:latin typeface="微软雅黑" panose="020B0503020204020204" pitchFamily="34" charset="-122"/>
                <a:ea typeface="微软雅黑" panose="020B0503020204020204" pitchFamily="34" charset="-122"/>
              </a:rPr>
              <a:t>1992</a:t>
            </a:r>
            <a:r>
              <a:rPr lang="zh-CN" altLang="en-US" sz="2400" b="1" dirty="0" smtClean="0">
                <a:latin typeface="微软雅黑" panose="020B0503020204020204" pitchFamily="34" charset="-122"/>
                <a:ea typeface="微软雅黑" panose="020B0503020204020204" pitchFamily="34" charset="-122"/>
              </a:rPr>
              <a:t>年周绮思生下一女儿</a:t>
            </a:r>
            <a:br>
              <a:rPr lang="zh-CN" altLang="en-US" sz="2000" b="1" dirty="0" smtClean="0"/>
            </a:br>
            <a:endParaRPr lang="zh-CN" altLang="en-US" sz="2000" b="1" dirty="0" smtClean="0"/>
          </a:p>
        </p:txBody>
      </p:sp>
      <p:pic>
        <p:nvPicPr>
          <p:cNvPr id="39941" name="Picture 5" descr="zqs"/>
          <p:cNvPicPr>
            <a:picLocks noChangeAspect="1" noChangeArrowheads="1"/>
          </p:cNvPicPr>
          <p:nvPr/>
        </p:nvPicPr>
        <p:blipFill>
          <a:blip r:embed="rId1" cstate="print"/>
          <a:srcRect/>
          <a:stretch>
            <a:fillRect/>
          </a:stretch>
        </p:blipFill>
        <p:spPr bwMode="auto">
          <a:xfrm>
            <a:off x="719667" y="1341439"/>
            <a:ext cx="4800600" cy="2447925"/>
          </a:xfrm>
          <a:prstGeom prst="rect">
            <a:avLst/>
          </a:prstGeom>
          <a:noFill/>
          <a:ln w="9525">
            <a:noFill/>
            <a:miter lim="800000"/>
            <a:headEnd/>
            <a:tailEnd/>
          </a:ln>
        </p:spPr>
      </p:pic>
      <p:pic>
        <p:nvPicPr>
          <p:cNvPr id="39942" name="Picture 6" descr="zqs"/>
          <p:cNvPicPr>
            <a:picLocks noChangeAspect="1" noChangeArrowheads="1"/>
          </p:cNvPicPr>
          <p:nvPr/>
        </p:nvPicPr>
        <p:blipFill>
          <a:blip r:embed="rId2" cstate="print"/>
          <a:srcRect/>
          <a:stretch>
            <a:fillRect/>
          </a:stretch>
        </p:blipFill>
        <p:spPr bwMode="auto">
          <a:xfrm>
            <a:off x="719667" y="3789364"/>
            <a:ext cx="4798484" cy="2486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1"/>
          </p:nvPr>
        </p:nvSpPr>
        <p:spPr>
          <a:xfrm>
            <a:off x="609600" y="2557780"/>
            <a:ext cx="10972800" cy="1226820"/>
          </a:xfrm>
        </p:spPr>
        <p:txBody>
          <a:bodyPr/>
          <a:lstStyle/>
          <a:p>
            <a:pPr algn="ctr" eaLnBrk="1" hangingPunct="1">
              <a:buFont typeface="Wingdings" panose="05000000000000000000" pitchFamily="2" charset="2"/>
              <a:buNone/>
            </a:pPr>
            <a:r>
              <a:rPr lang="zh-CN" altLang="en-US" sz="6000" b="1" dirty="0" smtClean="0">
                <a:solidFill>
                  <a:schemeClr val="tx2">
                    <a:lumMod val="60000"/>
                    <a:lumOff val="40000"/>
                  </a:schemeClr>
                </a:solidFill>
                <a:cs typeface="+mj-cs"/>
              </a:rPr>
              <a:t>肠外营养制剂</a:t>
            </a:r>
            <a:endParaRPr lang="zh-CN" altLang="en-US" sz="6000" b="1" dirty="0" smtClean="0">
              <a:solidFill>
                <a:schemeClr val="tx2">
                  <a:lumMod val="60000"/>
                  <a:lumOff val="40000"/>
                </a:schemeClr>
              </a:solidFill>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xfrm>
            <a:off x="1177635" y="1205344"/>
            <a:ext cx="10487315" cy="5652655"/>
          </a:xfrm>
          <a:noFill/>
        </p:spPr>
        <p:txBody>
          <a:bodyPr>
            <a:normAutofit fontScale="60000"/>
          </a:bodyPr>
          <a:lstStyle/>
          <a:p>
            <a:pPr>
              <a:lnSpc>
                <a:spcPct val="150000"/>
              </a:lnSpc>
              <a:buNone/>
            </a:pPr>
            <a:r>
              <a:rPr lang="zh-CN" altLang="en-US" sz="4100" b="1" dirty="0" smtClean="0">
                <a:solidFill>
                  <a:schemeClr val="tx1"/>
                </a:solidFill>
                <a:cs typeface="微软雅黑" panose="020B0503020204020204" pitchFamily="34" charset="-122"/>
              </a:rPr>
              <a:t>碳水化合物制剂：葡萄糖</a:t>
            </a:r>
            <a:endParaRPr lang="zh-CN" altLang="en-US" sz="4100" b="1" dirty="0" smtClean="0">
              <a:solidFill>
                <a:schemeClr val="tx1"/>
              </a:solidFill>
              <a:cs typeface="微软雅黑" panose="020B0503020204020204" pitchFamily="34" charset="-122"/>
            </a:endParaRPr>
          </a:p>
          <a:p>
            <a:pPr>
              <a:lnSpc>
                <a:spcPct val="150000"/>
              </a:lnSpc>
              <a:buNone/>
            </a:pPr>
            <a:r>
              <a:rPr lang="zh-CN" altLang="en-US" sz="4100" b="1" dirty="0" smtClean="0">
                <a:solidFill>
                  <a:schemeClr val="tx1"/>
                </a:solidFill>
                <a:cs typeface="微软雅黑" panose="020B0503020204020204" pitchFamily="34" charset="-122"/>
              </a:rPr>
              <a:t>肠外营养主要能源，补充</a:t>
            </a:r>
            <a:r>
              <a:rPr lang="en-US" altLang="zh-CN" sz="4100" b="1" dirty="0" smtClean="0">
                <a:solidFill>
                  <a:schemeClr val="tx1"/>
                </a:solidFill>
                <a:cs typeface="微软雅黑" panose="020B0503020204020204" pitchFamily="34" charset="-122"/>
              </a:rPr>
              <a:t>100g/</a:t>
            </a:r>
            <a:r>
              <a:rPr lang="zh-CN" altLang="en-US" sz="4100" b="1" dirty="0" smtClean="0">
                <a:solidFill>
                  <a:schemeClr val="tx1"/>
                </a:solidFill>
                <a:cs typeface="微软雅黑" panose="020B0503020204020204" pitchFamily="34" charset="-122"/>
              </a:rPr>
              <a:t>天能显著节氮</a:t>
            </a:r>
            <a:endParaRPr lang="en-US" altLang="zh-CN" sz="4100" b="1" dirty="0" smtClean="0">
              <a:solidFill>
                <a:schemeClr val="tx1"/>
              </a:solidFill>
              <a:cs typeface="微软雅黑" panose="020B0503020204020204" pitchFamily="34" charset="-122"/>
            </a:endParaRPr>
          </a:p>
          <a:p>
            <a:pPr algn="just">
              <a:lnSpc>
                <a:spcPct val="150000"/>
              </a:lnSpc>
              <a:buNone/>
            </a:pPr>
            <a:r>
              <a:rPr lang="zh-CN" altLang="en-US" sz="4100" b="1" dirty="0" smtClean="0">
                <a:solidFill>
                  <a:schemeClr val="tx1"/>
                </a:solidFill>
                <a:cs typeface="微软雅黑" panose="020B0503020204020204" pitchFamily="34" charset="-122"/>
              </a:rPr>
              <a:t>   </a:t>
            </a:r>
            <a:r>
              <a:rPr lang="en-US" altLang="zh-CN" sz="4100" b="1" dirty="0" smtClean="0">
                <a:solidFill>
                  <a:schemeClr val="tx1"/>
                </a:solidFill>
                <a:cs typeface="微软雅黑" panose="020B0503020204020204" pitchFamily="34" charset="-122"/>
              </a:rPr>
              <a:t> </a:t>
            </a:r>
            <a:r>
              <a:rPr lang="zh-CN" altLang="en-US" sz="4100" b="1" dirty="0" smtClean="0">
                <a:solidFill>
                  <a:schemeClr val="tx1"/>
                </a:solidFill>
                <a:cs typeface="微软雅黑" panose="020B0503020204020204" pitchFamily="34" charset="-122"/>
              </a:rPr>
              <a:t> </a:t>
            </a:r>
            <a:r>
              <a:rPr lang="en-US" altLang="zh-CN" sz="3100" b="1" dirty="0" smtClean="0">
                <a:solidFill>
                  <a:schemeClr val="tx1"/>
                </a:solidFill>
                <a:cs typeface="微软雅黑" panose="020B0503020204020204" pitchFamily="34" charset="-122"/>
              </a:rPr>
              <a:t>- </a:t>
            </a:r>
            <a:r>
              <a:rPr lang="zh-CN" altLang="en-US" sz="3100" b="1" dirty="0" smtClean="0">
                <a:solidFill>
                  <a:schemeClr val="tx1"/>
                </a:solidFill>
                <a:cs typeface="微软雅黑" panose="020B0503020204020204" pitchFamily="34" charset="-122"/>
              </a:rPr>
              <a:t>提供</a:t>
            </a:r>
            <a:r>
              <a:rPr lang="en-US" altLang="zh-CN" sz="3100" b="1" dirty="0" smtClean="0">
                <a:solidFill>
                  <a:schemeClr val="tx1"/>
                </a:solidFill>
                <a:cs typeface="微软雅黑" panose="020B0503020204020204" pitchFamily="34" charset="-122"/>
              </a:rPr>
              <a:t>4.1kcal/g</a:t>
            </a:r>
            <a:endParaRPr lang="en-US" altLang="zh-CN" sz="3100" b="1" dirty="0" smtClean="0">
              <a:solidFill>
                <a:schemeClr val="tx1"/>
              </a:solidFill>
              <a:cs typeface="微软雅黑" panose="020B0503020204020204" pitchFamily="34" charset="-122"/>
            </a:endParaRPr>
          </a:p>
          <a:p>
            <a:pPr algn="just">
              <a:lnSpc>
                <a:spcPct val="150000"/>
              </a:lnSpc>
              <a:buNone/>
            </a:pPr>
            <a:r>
              <a:rPr lang="en-US" altLang="zh-CN" sz="3100" b="1" dirty="0" smtClean="0">
                <a:solidFill>
                  <a:schemeClr val="tx1"/>
                </a:solidFill>
                <a:cs typeface="微软雅黑" panose="020B0503020204020204" pitchFamily="34" charset="-122"/>
              </a:rPr>
              <a:t>      - </a:t>
            </a:r>
            <a:r>
              <a:rPr lang="zh-CN" altLang="en-US" sz="3100" b="1" dirty="0" smtClean="0">
                <a:solidFill>
                  <a:schemeClr val="tx1"/>
                </a:solidFill>
                <a:cs typeface="微软雅黑" panose="020B0503020204020204" pitchFamily="34" charset="-122"/>
              </a:rPr>
              <a:t>浓度范围</a:t>
            </a:r>
            <a:r>
              <a:rPr lang="en-US" altLang="zh-CN" sz="3100" b="1" dirty="0" smtClean="0">
                <a:solidFill>
                  <a:schemeClr val="tx1"/>
                </a:solidFill>
                <a:cs typeface="微软雅黑" panose="020B0503020204020204" pitchFamily="34" charset="-122"/>
              </a:rPr>
              <a:t>2.5-70%</a:t>
            </a:r>
            <a:endParaRPr lang="en-US" altLang="zh-CN" sz="3100" b="1" dirty="0" smtClean="0">
              <a:solidFill>
                <a:schemeClr val="tx1"/>
              </a:solidFill>
              <a:cs typeface="微软雅黑" panose="020B0503020204020204" pitchFamily="34" charset="-122"/>
            </a:endParaRPr>
          </a:p>
          <a:p>
            <a:pPr algn="just">
              <a:lnSpc>
                <a:spcPct val="150000"/>
              </a:lnSpc>
              <a:buNone/>
            </a:pPr>
            <a:r>
              <a:rPr lang="en-US" altLang="zh-CN" sz="3100" b="1" dirty="0" smtClean="0">
                <a:solidFill>
                  <a:schemeClr val="tx1"/>
                </a:solidFill>
                <a:cs typeface="微软雅黑" panose="020B0503020204020204" pitchFamily="34" charset="-122"/>
              </a:rPr>
              <a:t>      - PH 3.5-6.5</a:t>
            </a:r>
            <a:endParaRPr lang="en-US" altLang="zh-CN" sz="3100" b="1" dirty="0" smtClean="0">
              <a:solidFill>
                <a:schemeClr val="tx1"/>
              </a:solidFill>
              <a:cs typeface="微软雅黑" panose="020B0503020204020204" pitchFamily="34" charset="-122"/>
            </a:endParaRPr>
          </a:p>
          <a:p>
            <a:pPr algn="just">
              <a:lnSpc>
                <a:spcPct val="150000"/>
              </a:lnSpc>
              <a:buNone/>
            </a:pPr>
            <a:r>
              <a:rPr lang="en-US" altLang="zh-CN" sz="3100" b="1" dirty="0" smtClean="0">
                <a:solidFill>
                  <a:schemeClr val="tx1"/>
                </a:solidFill>
                <a:cs typeface="微软雅黑" panose="020B0503020204020204" pitchFamily="34" charset="-122"/>
              </a:rPr>
              <a:t>      - &gt;10%</a:t>
            </a:r>
            <a:r>
              <a:rPr lang="zh-CN" altLang="en-US" sz="3100" b="1" dirty="0" smtClean="0">
                <a:solidFill>
                  <a:schemeClr val="tx1"/>
                </a:solidFill>
                <a:cs typeface="微软雅黑" panose="020B0503020204020204" pitchFamily="34" charset="-122"/>
              </a:rPr>
              <a:t>用于</a:t>
            </a:r>
            <a:r>
              <a:rPr lang="en-US" altLang="zh-CN" sz="3100" b="1" dirty="0" smtClean="0">
                <a:solidFill>
                  <a:schemeClr val="tx1"/>
                </a:solidFill>
                <a:cs typeface="微软雅黑" panose="020B0503020204020204" pitchFamily="34" charset="-122"/>
              </a:rPr>
              <a:t>CPN</a:t>
            </a:r>
            <a:endParaRPr lang="en-US" altLang="zh-CN" sz="3100" b="1" dirty="0" smtClean="0">
              <a:solidFill>
                <a:schemeClr val="tx1"/>
              </a:solidFill>
              <a:cs typeface="微软雅黑" panose="020B0503020204020204" pitchFamily="34" charset="-122"/>
            </a:endParaRPr>
          </a:p>
          <a:p>
            <a:pPr algn="just">
              <a:lnSpc>
                <a:spcPct val="150000"/>
              </a:lnSpc>
              <a:buNone/>
            </a:pPr>
            <a:r>
              <a:rPr lang="zh-CN" altLang="en-US" sz="3100" b="1" dirty="0" smtClean="0">
                <a:solidFill>
                  <a:schemeClr val="tx1"/>
                </a:solidFill>
                <a:cs typeface="微软雅黑" panose="020B0503020204020204" pitchFamily="34" charset="-122"/>
              </a:rPr>
              <a:t>    优点：</a:t>
            </a:r>
            <a:r>
              <a:rPr lang="en-US" altLang="zh-CN" sz="3100" b="1" dirty="0" smtClean="0">
                <a:solidFill>
                  <a:schemeClr val="tx1"/>
                </a:solidFill>
                <a:cs typeface="微软雅黑" panose="020B0503020204020204" pitchFamily="34" charset="-122"/>
              </a:rPr>
              <a:t>1.</a:t>
            </a:r>
            <a:r>
              <a:rPr lang="zh-CN" altLang="en-US" sz="3100" b="1" dirty="0" smtClean="0">
                <a:solidFill>
                  <a:schemeClr val="tx1"/>
                </a:solidFill>
                <a:cs typeface="微软雅黑" panose="020B0503020204020204" pitchFamily="34" charset="-122"/>
              </a:rPr>
              <a:t>来源丰富、价格低廉 </a:t>
            </a:r>
            <a:r>
              <a:rPr lang="en-US" altLang="zh-CN" sz="3100" b="1" dirty="0" smtClean="0">
                <a:solidFill>
                  <a:schemeClr val="tx1"/>
                </a:solidFill>
                <a:cs typeface="微软雅黑" panose="020B0503020204020204" pitchFamily="34" charset="-122"/>
              </a:rPr>
              <a:t>2.</a:t>
            </a:r>
            <a:r>
              <a:rPr lang="zh-CN" altLang="en-US" sz="3100" b="1" dirty="0" smtClean="0">
                <a:solidFill>
                  <a:schemeClr val="tx1"/>
                </a:solidFill>
                <a:cs typeface="微软雅黑" panose="020B0503020204020204" pitchFamily="34" charset="-122"/>
              </a:rPr>
              <a:t>监测方便</a:t>
            </a:r>
            <a:endParaRPr lang="zh-CN" altLang="en-US" sz="3100" b="1" dirty="0" smtClean="0">
              <a:solidFill>
                <a:schemeClr val="tx1"/>
              </a:solidFill>
              <a:cs typeface="微软雅黑" panose="020B0503020204020204" pitchFamily="34" charset="-122"/>
            </a:endParaRPr>
          </a:p>
          <a:p>
            <a:pPr algn="just">
              <a:lnSpc>
                <a:spcPct val="150000"/>
              </a:lnSpc>
              <a:buNone/>
            </a:pPr>
            <a:r>
              <a:rPr lang="zh-CN" altLang="en-US" sz="3100" b="1" dirty="0" smtClean="0">
                <a:solidFill>
                  <a:schemeClr val="tx1"/>
                </a:solidFill>
                <a:cs typeface="微软雅黑" panose="020B0503020204020204" pitchFamily="34" charset="-122"/>
              </a:rPr>
              <a:t>    缺点：</a:t>
            </a:r>
            <a:r>
              <a:rPr lang="en-US" altLang="zh-CN" sz="3100" b="1" dirty="0" smtClean="0">
                <a:solidFill>
                  <a:schemeClr val="tx1"/>
                </a:solidFill>
                <a:cs typeface="微软雅黑" panose="020B0503020204020204" pitchFamily="34" charset="-122"/>
              </a:rPr>
              <a:t>1.</a:t>
            </a:r>
            <a:r>
              <a:rPr lang="zh-CN" altLang="en-US" sz="3100" b="1" dirty="0" smtClean="0">
                <a:solidFill>
                  <a:schemeClr val="tx1"/>
                </a:solidFill>
                <a:cs typeface="微软雅黑" panose="020B0503020204020204" pitchFamily="34" charset="-122"/>
              </a:rPr>
              <a:t>对静脉壁刺激大 </a:t>
            </a:r>
            <a:r>
              <a:rPr lang="en-US" altLang="zh-CN" sz="3100" b="1" dirty="0" smtClean="0">
                <a:solidFill>
                  <a:schemeClr val="tx1"/>
                </a:solidFill>
                <a:cs typeface="微软雅黑" panose="020B0503020204020204" pitchFamily="34" charset="-122"/>
              </a:rPr>
              <a:t>2.</a:t>
            </a:r>
            <a:r>
              <a:rPr lang="zh-CN" altLang="en-US" sz="3100" b="1" dirty="0" smtClean="0">
                <a:solidFill>
                  <a:schemeClr val="tx1"/>
                </a:solidFill>
                <a:cs typeface="微软雅黑" panose="020B0503020204020204" pitchFamily="34" charset="-122"/>
              </a:rPr>
              <a:t>机体利用能力有限</a:t>
            </a:r>
            <a:endParaRPr lang="en-US" altLang="zh-CN" sz="3100" b="1" dirty="0" smtClean="0">
              <a:solidFill>
                <a:schemeClr val="tx1"/>
              </a:solidFill>
              <a:cs typeface="微软雅黑" panose="020B0503020204020204" pitchFamily="34" charset="-122"/>
            </a:endParaRPr>
          </a:p>
          <a:p>
            <a:pPr algn="just">
              <a:lnSpc>
                <a:spcPct val="150000"/>
              </a:lnSpc>
              <a:buNone/>
            </a:pPr>
            <a:r>
              <a:rPr lang="en-US" altLang="zh-CN" sz="3100" b="1" dirty="0" smtClean="0">
                <a:solidFill>
                  <a:schemeClr val="tx1"/>
                </a:solidFill>
                <a:cs typeface="微软雅黑" panose="020B0503020204020204" pitchFamily="34" charset="-122"/>
              </a:rPr>
              <a:t>    </a:t>
            </a:r>
            <a:r>
              <a:rPr lang="zh-CN" altLang="en-US" sz="3100" b="1" dirty="0" smtClean="0">
                <a:solidFill>
                  <a:schemeClr val="tx1"/>
                </a:solidFill>
                <a:cs typeface="微软雅黑" panose="020B0503020204020204" pitchFamily="34" charset="-122"/>
              </a:rPr>
              <a:t>高渗糖的危害：细胞内失水，渗透性利尿，高渗昏迷</a:t>
            </a:r>
            <a:r>
              <a:rPr lang="zh-CN" altLang="en-US" sz="2300" b="1" dirty="0" smtClean="0">
                <a:latin typeface="隶书" pitchFamily="49" charset="-122"/>
                <a:ea typeface="隶书" pitchFamily="49" charset="-122"/>
              </a:rPr>
              <a:t>   </a:t>
            </a:r>
            <a:endParaRPr lang="zh-CN" altLang="en-US" sz="2300" b="1" dirty="0" smtClean="0">
              <a:latin typeface="隶书" pitchFamily="49" charset="-122"/>
              <a:ea typeface="隶书" pitchFamily="49" charset="-122"/>
            </a:endParaRPr>
          </a:p>
        </p:txBody>
      </p:sp>
      <p:sp>
        <p:nvSpPr>
          <p:cNvPr id="41987" name="Text Box 3"/>
          <p:cNvSpPr txBox="1">
            <a:spLocks noChangeArrowheads="1"/>
          </p:cNvSpPr>
          <p:nvPr/>
        </p:nvSpPr>
        <p:spPr bwMode="auto">
          <a:xfrm>
            <a:off x="3972984" y="476251"/>
            <a:ext cx="5147733" cy="646331"/>
          </a:xfrm>
          <a:prstGeom prst="rect">
            <a:avLst/>
          </a:prstGeom>
          <a:noFill/>
          <a:ln w="9525">
            <a:noFill/>
            <a:miter lim="800000"/>
          </a:ln>
        </p:spPr>
        <p:txBody>
          <a:bodyPr>
            <a:spAutoFit/>
          </a:bodyPr>
          <a:lstStyle/>
          <a:p>
            <a:pPr>
              <a:spcBef>
                <a:spcPct val="50000"/>
              </a:spcBef>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肠外营养制剂</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914400" y="634208"/>
            <a:ext cx="10566400" cy="463463"/>
          </a:xfrm>
        </p:spPr>
        <p:txBody>
          <a:bodyPr>
            <a:normAutofit fontScale="90000"/>
          </a:bodyPr>
          <a:lstStyle/>
          <a:p>
            <a:pPr eaLnBrk="1" hangingPunct="1">
              <a:defRPr/>
            </a:pPr>
            <a:r>
              <a:rPr lang="zh-CN" altLang="en-US" sz="4000" dirty="0" smtClean="0">
                <a:solidFill>
                  <a:schemeClr val="tx2">
                    <a:lumMod val="60000"/>
                    <a:lumOff val="40000"/>
                  </a:schemeClr>
                </a:solidFill>
              </a:rPr>
              <a:t>葡萄糖</a:t>
            </a:r>
            <a:endParaRPr lang="zh-CN" altLang="en-US" sz="4000" dirty="0" smtClean="0">
              <a:solidFill>
                <a:srgbClr val="FF3300"/>
              </a:solidFill>
            </a:endParaRPr>
          </a:p>
        </p:txBody>
      </p:sp>
      <p:sp>
        <p:nvSpPr>
          <p:cNvPr id="43011" name="Rectangle 3"/>
          <p:cNvSpPr>
            <a:spLocks noGrp="1" noChangeArrowheads="1"/>
          </p:cNvSpPr>
          <p:nvPr>
            <p:ph type="body" idx="1"/>
          </p:nvPr>
        </p:nvSpPr>
        <p:spPr>
          <a:xfrm>
            <a:off x="302755" y="1287857"/>
            <a:ext cx="11586575" cy="4878627"/>
          </a:xfrm>
        </p:spPr>
        <p:txBody>
          <a:bodyPr>
            <a:normAutofit lnSpcReduction="10000"/>
          </a:bodyPr>
          <a:lstStyle/>
          <a:p>
            <a:pPr algn="just" eaLnBrk="1" hangingPunct="1">
              <a:lnSpc>
                <a:spcPct val="200000"/>
              </a:lnSpc>
              <a:buClrTx/>
              <a:buSzTx/>
            </a:pPr>
            <a:r>
              <a:rPr lang="zh-CN" altLang="en-US" sz="2800" b="1" dirty="0" smtClean="0"/>
              <a:t>外源葡萄糖供给量一般从100～150g/d开始,占非蛋白质热量（</a:t>
            </a:r>
            <a:r>
              <a:rPr lang="zh-CN" altLang="en-US" sz="2800" b="1" dirty="0" smtClean="0"/>
              <a:t>NPC）的50%～60%，总量不超过</a:t>
            </a:r>
            <a:r>
              <a:rPr lang="zh-CN" altLang="en-US" sz="2800" b="1" dirty="0" smtClean="0"/>
              <a:t>300～400g/d</a:t>
            </a:r>
            <a:endParaRPr lang="zh-CN" altLang="en-US" sz="2800" b="1" dirty="0" smtClean="0"/>
          </a:p>
          <a:p>
            <a:pPr algn="just" eaLnBrk="1" hangingPunct="1">
              <a:lnSpc>
                <a:spcPct val="200000"/>
              </a:lnSpc>
            </a:pPr>
            <a:r>
              <a:rPr lang="zh-CN" altLang="en-US" sz="2800" b="1" dirty="0" smtClean="0"/>
              <a:t>早期限制在</a:t>
            </a:r>
            <a:r>
              <a:rPr lang="en-US" altLang="zh-CN" sz="2800" b="1" dirty="0" smtClean="0"/>
              <a:t>2.5</a:t>
            </a:r>
            <a:r>
              <a:rPr lang="zh-CN" altLang="en-US" sz="2800" b="1" dirty="0" smtClean="0"/>
              <a:t>～</a:t>
            </a:r>
            <a:r>
              <a:rPr lang="en-US" altLang="zh-CN" sz="2800" b="1" dirty="0" smtClean="0"/>
              <a:t> 4mg/kg.min</a:t>
            </a:r>
            <a:r>
              <a:rPr lang="zh-CN" altLang="en-US" sz="2800" b="1" dirty="0" smtClean="0"/>
              <a:t>，不超过</a:t>
            </a:r>
            <a:r>
              <a:rPr lang="en-US" altLang="zh-CN" sz="2800" b="1" dirty="0" smtClean="0"/>
              <a:t>5mg/kg.min</a:t>
            </a:r>
            <a:r>
              <a:rPr lang="zh-CN" altLang="en-US" sz="2800" b="1" dirty="0" smtClean="0"/>
              <a:t>，经周围静脉输注，葡萄糖浓度不超过</a:t>
            </a:r>
            <a:r>
              <a:rPr lang="en-US" altLang="zh-CN" sz="2800" b="1" dirty="0" smtClean="0"/>
              <a:t>10%</a:t>
            </a:r>
            <a:r>
              <a:rPr lang="zh-CN" altLang="en-US" sz="2800" b="1" dirty="0" smtClean="0"/>
              <a:t>，联合使用胰岛素</a:t>
            </a:r>
            <a:endParaRPr lang="zh-CN" altLang="en-US" sz="2800" b="1" dirty="0" smtClean="0"/>
          </a:p>
          <a:p>
            <a:pPr algn="just" eaLnBrk="1" hangingPunct="1">
              <a:buFont typeface="Wingdings" panose="05000000000000000000" pitchFamily="2" charset="2"/>
              <a:buNone/>
            </a:pPr>
            <a:r>
              <a:rPr lang="zh-CN" altLang="en-US" sz="2800" dirty="0" smtClean="0"/>
              <a:t>            </a:t>
            </a:r>
            <a:endParaRPr lang="zh-CN" altLang="en-US" sz="28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614045" y="1331595"/>
            <a:ext cx="11173460" cy="4868545"/>
          </a:xfrm>
        </p:spPr>
        <p:txBody>
          <a:bodyPr>
            <a:noAutofit/>
          </a:bodyPr>
          <a:lstStyle/>
          <a:p>
            <a:pPr>
              <a:lnSpc>
                <a:spcPct val="150000"/>
              </a:lnSpc>
            </a:pPr>
            <a:r>
              <a:rPr lang="en-US" altLang="zh-CN" sz="2300" b="1" dirty="0" smtClean="0">
                <a:cs typeface="微软雅黑" panose="020B0503020204020204" pitchFamily="34" charset="-122"/>
              </a:rPr>
              <a:t>PN</a:t>
            </a:r>
            <a:r>
              <a:rPr lang="zh-CN" altLang="en-US" sz="2300" b="1" dirty="0" smtClean="0">
                <a:cs typeface="微软雅黑" panose="020B0503020204020204" pitchFamily="34" charset="-122"/>
              </a:rPr>
              <a:t>的另一种重要能源，一般占总热量的</a:t>
            </a:r>
            <a:r>
              <a:rPr lang="en-US" altLang="zh-CN" sz="2300" b="1" dirty="0" smtClean="0">
                <a:cs typeface="微软雅黑" panose="020B0503020204020204" pitchFamily="34" charset="-122"/>
              </a:rPr>
              <a:t>15%</a:t>
            </a:r>
            <a:r>
              <a:rPr lang="zh-CN" altLang="en-US" sz="2300" b="1" dirty="0" smtClean="0">
                <a:cs typeface="微软雅黑" panose="020B0503020204020204" pitchFamily="34" charset="-122"/>
              </a:rPr>
              <a:t>～</a:t>
            </a:r>
            <a:r>
              <a:rPr lang="en-US" altLang="zh-CN" sz="2300" b="1" dirty="0" smtClean="0">
                <a:cs typeface="微软雅黑" panose="020B0503020204020204" pitchFamily="34" charset="-122"/>
              </a:rPr>
              <a:t>30%</a:t>
            </a:r>
            <a:r>
              <a:rPr lang="zh-CN" altLang="en-US" sz="2300" b="1" dirty="0" smtClean="0">
                <a:cs typeface="微软雅黑" panose="020B0503020204020204" pitchFamily="34" charset="-122"/>
              </a:rPr>
              <a:t>，或占</a:t>
            </a:r>
            <a:r>
              <a:rPr lang="en-US" altLang="zh-CN" sz="2300" b="1" dirty="0" smtClean="0">
                <a:cs typeface="微软雅黑" panose="020B0503020204020204" pitchFamily="34" charset="-122"/>
              </a:rPr>
              <a:t>NPC</a:t>
            </a:r>
            <a:r>
              <a:rPr lang="zh-CN" altLang="en-US" sz="2300" b="1" dirty="0" smtClean="0">
                <a:cs typeface="微软雅黑" panose="020B0503020204020204" pitchFamily="34" charset="-122"/>
              </a:rPr>
              <a:t>的</a:t>
            </a:r>
            <a:r>
              <a:rPr lang="en-US" altLang="zh-CN" sz="2300" b="1" dirty="0" smtClean="0">
                <a:cs typeface="微软雅黑" panose="020B0503020204020204" pitchFamily="34" charset="-122"/>
              </a:rPr>
              <a:t>30%</a:t>
            </a:r>
            <a:r>
              <a:rPr lang="zh-CN" altLang="en-US" sz="2300" b="1" dirty="0" smtClean="0">
                <a:cs typeface="微软雅黑" panose="020B0503020204020204" pitchFamily="34" charset="-122"/>
              </a:rPr>
              <a:t>～</a:t>
            </a:r>
            <a:r>
              <a:rPr lang="en-US" altLang="zh-CN" sz="2300" b="1" dirty="0" smtClean="0">
                <a:cs typeface="微软雅黑" panose="020B0503020204020204" pitchFamily="34" charset="-122"/>
              </a:rPr>
              <a:t>50%</a:t>
            </a:r>
            <a:r>
              <a:rPr lang="zh-CN" altLang="en-US" sz="2300" b="1" dirty="0" smtClean="0">
                <a:cs typeface="微软雅黑" panose="020B0503020204020204" pitchFamily="34" charset="-122"/>
              </a:rPr>
              <a:t>，补充量在</a:t>
            </a:r>
            <a:r>
              <a:rPr lang="en-US" altLang="zh-CN" sz="2300" b="1" dirty="0" smtClean="0">
                <a:cs typeface="微软雅黑" panose="020B0503020204020204" pitchFamily="34" charset="-122"/>
              </a:rPr>
              <a:t>0.8</a:t>
            </a:r>
            <a:r>
              <a:rPr lang="zh-CN" altLang="en-US" sz="2300" b="1" dirty="0" smtClean="0">
                <a:cs typeface="微软雅黑" panose="020B0503020204020204" pitchFamily="34" charset="-122"/>
              </a:rPr>
              <a:t>～</a:t>
            </a:r>
            <a:r>
              <a:rPr lang="en-US" altLang="zh-CN" sz="2300" b="1" dirty="0" smtClean="0">
                <a:cs typeface="微软雅黑" panose="020B0503020204020204" pitchFamily="34" charset="-122"/>
              </a:rPr>
              <a:t>1.5g/</a:t>
            </a:r>
            <a:r>
              <a:rPr lang="en-US" altLang="zh-CN" sz="2300" b="1" dirty="0" err="1" smtClean="0">
                <a:cs typeface="微软雅黑" panose="020B0503020204020204" pitchFamily="34" charset="-122"/>
              </a:rPr>
              <a:t>kg·d</a:t>
            </a:r>
            <a:r>
              <a:rPr lang="zh-CN" altLang="en-US" sz="2300" b="1" dirty="0" smtClean="0">
                <a:cs typeface="微软雅黑" panose="020B0503020204020204" pitchFamily="34" charset="-122"/>
              </a:rPr>
              <a:t>是安全的</a:t>
            </a:r>
            <a:endParaRPr lang="en-US" altLang="zh-CN" sz="2300" b="1" dirty="0" smtClean="0">
              <a:cs typeface="微软雅黑" panose="020B0503020204020204" pitchFamily="34" charset="-122"/>
            </a:endParaRPr>
          </a:p>
          <a:p>
            <a:pPr algn="just">
              <a:lnSpc>
                <a:spcPct val="150000"/>
              </a:lnSpc>
              <a:buNone/>
            </a:pPr>
            <a:r>
              <a:rPr lang="zh-CN" altLang="en-US" sz="2300" b="1" dirty="0" smtClean="0">
                <a:cs typeface="微软雅黑" panose="020B0503020204020204" pitchFamily="34" charset="-122"/>
              </a:rPr>
              <a:t>     </a:t>
            </a:r>
            <a:r>
              <a:rPr lang="en-US" altLang="zh-CN" sz="2300" b="1" dirty="0" smtClean="0">
                <a:cs typeface="微软雅黑" panose="020B0503020204020204" pitchFamily="34" charset="-122"/>
              </a:rPr>
              <a:t>- </a:t>
            </a:r>
            <a:r>
              <a:rPr lang="zh-CN" altLang="en-US" sz="2300" b="1" dirty="0" smtClean="0">
                <a:cs typeface="微软雅黑" panose="020B0503020204020204" pitchFamily="34" charset="-122"/>
              </a:rPr>
              <a:t>组成：植物油</a:t>
            </a:r>
            <a:r>
              <a:rPr lang="en-US" altLang="zh-CN" sz="2300" b="1" dirty="0" smtClean="0">
                <a:cs typeface="微软雅黑" panose="020B0503020204020204" pitchFamily="34" charset="-122"/>
              </a:rPr>
              <a:t>+</a:t>
            </a:r>
            <a:r>
              <a:rPr lang="zh-CN" altLang="en-US" sz="2300" b="1" dirty="0" smtClean="0">
                <a:cs typeface="微软雅黑" panose="020B0503020204020204" pitchFamily="34" charset="-122"/>
              </a:rPr>
              <a:t>乳化剂（卵磷脂、大豆磷脂）</a:t>
            </a:r>
            <a:r>
              <a:rPr lang="en-US" altLang="zh-CN" sz="2300" b="1" dirty="0" smtClean="0">
                <a:cs typeface="微软雅黑" panose="020B0503020204020204" pitchFamily="34" charset="-122"/>
              </a:rPr>
              <a:t>+</a:t>
            </a:r>
            <a:r>
              <a:rPr lang="zh-CN" altLang="en-US" sz="2300" b="1" dirty="0" smtClean="0">
                <a:cs typeface="微软雅黑" panose="020B0503020204020204" pitchFamily="34" charset="-122"/>
              </a:rPr>
              <a:t>等渗剂（氧甘油）</a:t>
            </a:r>
            <a:r>
              <a:rPr lang="en-US" altLang="zh-CN" sz="2300" b="1" dirty="0" smtClean="0">
                <a:cs typeface="微软雅黑" panose="020B0503020204020204" pitchFamily="34" charset="-122"/>
              </a:rPr>
              <a:t>+</a:t>
            </a:r>
            <a:r>
              <a:rPr lang="zh-CN" altLang="en-US" sz="2300" b="1" dirty="0" smtClean="0">
                <a:cs typeface="微软雅黑" panose="020B0503020204020204" pitchFamily="34" charset="-122"/>
              </a:rPr>
              <a:t>水</a:t>
            </a:r>
            <a:r>
              <a:rPr lang="en-US" altLang="zh-CN" sz="2300" b="1" dirty="0" smtClean="0">
                <a:cs typeface="微软雅黑" panose="020B0503020204020204" pitchFamily="34" charset="-122"/>
              </a:rPr>
              <a:t>+</a:t>
            </a:r>
            <a:r>
              <a:rPr lang="zh-CN" altLang="en-US" sz="2300" b="1" dirty="0" smtClean="0">
                <a:cs typeface="微软雅黑" panose="020B0503020204020204" pitchFamily="34" charset="-122"/>
              </a:rPr>
              <a:t>氢化钠</a:t>
            </a:r>
            <a:endParaRPr lang="en-US" altLang="zh-CN" sz="2300" b="1" dirty="0" smtClean="0">
              <a:cs typeface="微软雅黑" panose="020B0503020204020204" pitchFamily="34" charset="-122"/>
            </a:endParaRPr>
          </a:p>
          <a:p>
            <a:pPr algn="just">
              <a:lnSpc>
                <a:spcPct val="150000"/>
              </a:lnSpc>
              <a:buNone/>
            </a:pPr>
            <a:r>
              <a:rPr lang="en-US" altLang="zh-CN" sz="2300" b="1" dirty="0" smtClean="0">
                <a:cs typeface="微软雅黑" panose="020B0503020204020204" pitchFamily="34" charset="-122"/>
              </a:rPr>
              <a:t>     </a:t>
            </a:r>
            <a:r>
              <a:rPr lang="zh-CN" altLang="en-US" sz="2300" b="1" dirty="0" smtClean="0">
                <a:cs typeface="微软雅黑" panose="020B0503020204020204" pitchFamily="34" charset="-122"/>
              </a:rPr>
              <a:t>（ </a:t>
            </a:r>
            <a:r>
              <a:rPr lang="en-US" altLang="zh-CN" sz="2300" b="1" dirty="0" smtClean="0">
                <a:cs typeface="微软雅黑" panose="020B0503020204020204" pitchFamily="34" charset="-122"/>
              </a:rPr>
              <a:t>PH </a:t>
            </a:r>
            <a:r>
              <a:rPr lang="zh-CN" altLang="en-US" sz="2300" b="1" dirty="0" smtClean="0">
                <a:cs typeface="微软雅黑" panose="020B0503020204020204" pitchFamily="34" charset="-122"/>
              </a:rPr>
              <a:t>调节剂，</a:t>
            </a:r>
            <a:r>
              <a:rPr lang="en-US" altLang="zh-CN" sz="2300" b="1" dirty="0" smtClean="0">
                <a:cs typeface="微软雅黑" panose="020B0503020204020204" pitchFamily="34" charset="-122"/>
              </a:rPr>
              <a:t>6.5-9.0</a:t>
            </a:r>
            <a:r>
              <a:rPr lang="zh-CN" altLang="en-US" sz="2300" b="1" dirty="0" smtClean="0">
                <a:cs typeface="微软雅黑" panose="020B0503020204020204" pitchFamily="34" charset="-122"/>
              </a:rPr>
              <a:t>）脂肪乳剂提供的热卡最大</a:t>
            </a:r>
            <a:r>
              <a:rPr lang="en-US" altLang="zh-CN" sz="2300" b="1" dirty="0" smtClean="0">
                <a:cs typeface="微软雅黑" panose="020B0503020204020204" pitchFamily="34" charset="-122"/>
              </a:rPr>
              <a:t>50%</a:t>
            </a:r>
            <a:r>
              <a:rPr lang="zh-CN" altLang="en-US" sz="2300" b="1" dirty="0" smtClean="0">
                <a:cs typeface="微软雅黑" panose="020B0503020204020204" pitchFamily="34" charset="-122"/>
              </a:rPr>
              <a:t>；能量糖脂比  </a:t>
            </a:r>
            <a:r>
              <a:rPr lang="en-US" altLang="zh-CN" sz="2300" b="1" dirty="0" smtClean="0">
                <a:cs typeface="微软雅黑" panose="020B0503020204020204" pitchFamily="34" charset="-122"/>
              </a:rPr>
              <a:t>2</a:t>
            </a:r>
            <a:r>
              <a:rPr lang="zh-CN" altLang="en-US" sz="2300" b="1" dirty="0" smtClean="0">
                <a:cs typeface="微软雅黑" panose="020B0503020204020204" pitchFamily="34" charset="-122"/>
              </a:rPr>
              <a:t>：</a:t>
            </a:r>
            <a:r>
              <a:rPr lang="en-US" altLang="zh-CN" sz="2300" b="1" dirty="0" smtClean="0">
                <a:cs typeface="微软雅黑" panose="020B0503020204020204" pitchFamily="34" charset="-122"/>
              </a:rPr>
              <a:t>1</a:t>
            </a:r>
            <a:endParaRPr lang="en-US" altLang="zh-CN" sz="2300" b="1" dirty="0" smtClean="0">
              <a:cs typeface="微软雅黑" panose="020B0503020204020204" pitchFamily="34" charset="-122"/>
            </a:endParaRPr>
          </a:p>
          <a:p>
            <a:pPr algn="just">
              <a:lnSpc>
                <a:spcPct val="150000"/>
              </a:lnSpc>
              <a:buNone/>
            </a:pPr>
            <a:r>
              <a:rPr lang="en-US" altLang="zh-CN" sz="2300" b="1" dirty="0" smtClean="0">
                <a:cs typeface="微软雅黑" panose="020B0503020204020204" pitchFamily="34" charset="-122"/>
              </a:rPr>
              <a:t>    - </a:t>
            </a:r>
            <a:r>
              <a:rPr lang="zh-CN" altLang="en-US" sz="2300" b="1" dirty="0" smtClean="0">
                <a:cs typeface="微软雅黑" panose="020B0503020204020204" pitchFamily="34" charset="-122"/>
              </a:rPr>
              <a:t>提供能量</a:t>
            </a:r>
            <a:r>
              <a:rPr lang="en-US" altLang="zh-CN" sz="2300" b="1" dirty="0" smtClean="0">
                <a:cs typeface="微软雅黑" panose="020B0503020204020204" pitchFamily="34" charset="-122"/>
              </a:rPr>
              <a:t>:9kcal/g</a:t>
            </a:r>
            <a:endParaRPr lang="en-US" altLang="zh-CN" sz="2300" b="1" dirty="0" smtClean="0">
              <a:cs typeface="微软雅黑" panose="020B0503020204020204" pitchFamily="34" charset="-122"/>
            </a:endParaRPr>
          </a:p>
          <a:p>
            <a:pPr algn="just">
              <a:lnSpc>
                <a:spcPct val="150000"/>
              </a:lnSpc>
              <a:buNone/>
            </a:pPr>
            <a:r>
              <a:rPr lang="en-US" altLang="zh-CN" sz="2300" b="1" dirty="0" smtClean="0">
                <a:cs typeface="微软雅黑" panose="020B0503020204020204" pitchFamily="34" charset="-122"/>
              </a:rPr>
              <a:t>    - </a:t>
            </a:r>
            <a:r>
              <a:rPr lang="zh-CN" altLang="en-US" sz="2300" b="1" dirty="0" smtClean="0">
                <a:cs typeface="微软雅黑" panose="020B0503020204020204" pitchFamily="34" charset="-122"/>
              </a:rPr>
              <a:t>必需脂肪酸</a:t>
            </a:r>
            <a:endParaRPr lang="zh-CN" altLang="en-US" sz="2300" b="1" dirty="0" smtClean="0">
              <a:cs typeface="微软雅黑" panose="020B0503020204020204" pitchFamily="34" charset="-122"/>
            </a:endParaRPr>
          </a:p>
          <a:p>
            <a:pPr algn="just">
              <a:lnSpc>
                <a:spcPct val="150000"/>
              </a:lnSpc>
              <a:buNone/>
            </a:pPr>
            <a:r>
              <a:rPr lang="zh-CN" altLang="en-US" sz="2300" b="1" dirty="0" smtClean="0">
                <a:cs typeface="微软雅黑" panose="020B0503020204020204" pitchFamily="34" charset="-122"/>
              </a:rPr>
              <a:t>    </a:t>
            </a:r>
            <a:r>
              <a:rPr lang="en-US" altLang="zh-CN" sz="2300" b="1" dirty="0" smtClean="0">
                <a:cs typeface="微软雅黑" panose="020B0503020204020204" pitchFamily="34" charset="-122"/>
              </a:rPr>
              <a:t>- </a:t>
            </a:r>
            <a:r>
              <a:rPr lang="zh-CN" altLang="en-US" sz="2300" b="1" dirty="0" smtClean="0">
                <a:cs typeface="微软雅黑" panose="020B0503020204020204" pitchFamily="34" charset="-122"/>
              </a:rPr>
              <a:t>携带脂溶性维生素</a:t>
            </a:r>
            <a:endParaRPr lang="zh-CN" altLang="en-US" sz="2300" b="1" dirty="0" smtClean="0">
              <a:cs typeface="微软雅黑" panose="020B0503020204020204" pitchFamily="34" charset="-122"/>
            </a:endParaRPr>
          </a:p>
          <a:p>
            <a:pPr algn="just">
              <a:lnSpc>
                <a:spcPct val="150000"/>
              </a:lnSpc>
              <a:buNone/>
            </a:pPr>
            <a:r>
              <a:rPr lang="zh-CN" altLang="en-US" sz="2300" b="1" dirty="0" smtClean="0">
                <a:cs typeface="微软雅黑" panose="020B0503020204020204" pitchFamily="34" charset="-122"/>
              </a:rPr>
              <a:t>    </a:t>
            </a:r>
            <a:r>
              <a:rPr lang="en-US" altLang="zh-CN" sz="2300" b="1" dirty="0" smtClean="0">
                <a:cs typeface="微软雅黑" panose="020B0503020204020204" pitchFamily="34" charset="-122"/>
              </a:rPr>
              <a:t>- </a:t>
            </a:r>
            <a:r>
              <a:rPr lang="zh-CN" altLang="en-US" sz="2300" b="1" dirty="0" smtClean="0">
                <a:cs typeface="微软雅黑" panose="020B0503020204020204" pitchFamily="34" charset="-122"/>
              </a:rPr>
              <a:t>大小</a:t>
            </a:r>
            <a:r>
              <a:rPr lang="en-US" altLang="zh-CN" sz="2300" b="1" dirty="0" smtClean="0">
                <a:cs typeface="微软雅黑" panose="020B0503020204020204" pitchFamily="34" charset="-122"/>
              </a:rPr>
              <a:t>:0.6ųm</a:t>
            </a:r>
            <a:r>
              <a:rPr lang="zh-CN" altLang="en-US" sz="2300" b="1" dirty="0" smtClean="0">
                <a:cs typeface="微软雅黑" panose="020B0503020204020204" pitchFamily="34" charset="-122"/>
              </a:rPr>
              <a:t>的乳剂</a:t>
            </a:r>
            <a:endParaRPr lang="zh-CN" altLang="en-US" sz="2300" b="1" dirty="0" smtClean="0">
              <a:cs typeface="微软雅黑" panose="020B0503020204020204" pitchFamily="34" charset="-122"/>
            </a:endParaRPr>
          </a:p>
        </p:txBody>
      </p:sp>
      <p:sp>
        <p:nvSpPr>
          <p:cNvPr id="4" name="矩形 3"/>
          <p:cNvSpPr/>
          <p:nvPr/>
        </p:nvSpPr>
        <p:spPr>
          <a:xfrm>
            <a:off x="1152395" y="350729"/>
            <a:ext cx="5500809" cy="646331"/>
          </a:xfrm>
          <a:prstGeom prst="rect">
            <a:avLst/>
          </a:prstGeom>
        </p:spPr>
        <p:txBody>
          <a:bodyPr wrap="square">
            <a:spAutoFit/>
          </a:bodyPr>
          <a:lstStyle/>
          <a:p>
            <a:pPr fontAlgn="base">
              <a:spcBef>
                <a:spcPct val="0"/>
              </a:spcBef>
              <a:spcAft>
                <a:spcPct val="0"/>
              </a:spcAft>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脂肪</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normAutofit/>
          </a:bodyPr>
          <a:lstStyle/>
          <a:p>
            <a:pPr>
              <a:defRPr/>
            </a:pPr>
            <a:r>
              <a:rPr lang="zh-CN" altLang="en-US" sz="4000" dirty="0" smtClean="0">
                <a:solidFill>
                  <a:schemeClr val="tx2">
                    <a:lumMod val="60000"/>
                    <a:lumOff val="40000"/>
                  </a:schemeClr>
                </a:solidFill>
              </a:rPr>
              <a:t>脂肪</a:t>
            </a:r>
            <a:endParaRPr lang="zh-CN" altLang="en-US" dirty="0" smtClean="0">
              <a:solidFill>
                <a:schemeClr val="tx2">
                  <a:lumMod val="60000"/>
                  <a:lumOff val="40000"/>
                </a:schemeClr>
              </a:solidFill>
            </a:endParaRPr>
          </a:p>
        </p:txBody>
      </p:sp>
      <p:sp>
        <p:nvSpPr>
          <p:cNvPr id="45059" name="Rectangle 3"/>
          <p:cNvSpPr>
            <a:spLocks noGrp="1" noChangeArrowheads="1"/>
          </p:cNvSpPr>
          <p:nvPr>
            <p:ph type="body" idx="1"/>
          </p:nvPr>
        </p:nvSpPr>
        <p:spPr>
          <a:xfrm>
            <a:off x="977030" y="1716066"/>
            <a:ext cx="10271343" cy="4095772"/>
          </a:xfrm>
        </p:spPr>
        <p:txBody>
          <a:bodyPr>
            <a:normAutofit/>
          </a:bodyPr>
          <a:lstStyle/>
          <a:p>
            <a:pPr algn="just">
              <a:lnSpc>
                <a:spcPct val="150000"/>
              </a:lnSpc>
              <a:buClrTx/>
              <a:buSzTx/>
              <a:buNone/>
            </a:pPr>
            <a:r>
              <a:rPr lang="en-US" altLang="zh-CN" sz="2300" b="1" dirty="0" smtClean="0">
                <a:cs typeface="微软雅黑" panose="020B0503020204020204" pitchFamily="34" charset="-122"/>
              </a:rPr>
              <a:t>中链甘油三酯（MCT）的优点</a:t>
            </a:r>
            <a:endParaRPr lang="en-US" altLang="zh-CN" sz="2300" b="1" dirty="0" smtClean="0">
              <a:cs typeface="微软雅黑" panose="020B0503020204020204" pitchFamily="34" charset="-122"/>
            </a:endParaRPr>
          </a:p>
          <a:p>
            <a:pPr algn="just">
              <a:lnSpc>
                <a:spcPct val="150000"/>
              </a:lnSpc>
              <a:buClrTx/>
              <a:buSzTx/>
            </a:pPr>
            <a:r>
              <a:rPr lang="en-US" altLang="zh-CN" sz="2300" b="1" dirty="0" smtClean="0">
                <a:cs typeface="微软雅黑" panose="020B0503020204020204" pitchFamily="34" charset="-122"/>
              </a:rPr>
              <a:t>中链甘油三酯（MCT）能够直接进入线粒体进行氧化，而长链甘油三酯（LCT）则需要逐步降解生成乙酰辅酶AMCT氧化供能迅速，更易从血流中廓清</a:t>
            </a:r>
            <a:endParaRPr lang="en-US" altLang="zh-CN" sz="2300" b="1" dirty="0" smtClean="0">
              <a:cs typeface="微软雅黑" panose="020B0503020204020204" pitchFamily="34" charset="-122"/>
            </a:endParaRPr>
          </a:p>
          <a:p>
            <a:pPr lvl="1" algn="just">
              <a:lnSpc>
                <a:spcPct val="150000"/>
              </a:lnSpc>
              <a:buClrTx/>
              <a:buSzTx/>
            </a:pPr>
            <a:r>
              <a:rPr lang="en-US" altLang="zh-CN" sz="2010" b="1" dirty="0" smtClean="0">
                <a:cs typeface="微软雅黑" panose="020B0503020204020204" pitchFamily="34" charset="-122"/>
              </a:rPr>
              <a:t>力能  488kcal/250ml</a:t>
            </a:r>
            <a:endParaRPr lang="en-US" altLang="zh-CN" sz="2010" b="1" dirty="0" smtClean="0">
              <a:cs typeface="微软雅黑" panose="020B0503020204020204" pitchFamily="34" charset="-122"/>
            </a:endParaRPr>
          </a:p>
          <a:p>
            <a:pPr lvl="1" algn="just">
              <a:lnSpc>
                <a:spcPct val="150000"/>
              </a:lnSpc>
              <a:buClrTx/>
              <a:buSzTx/>
            </a:pPr>
            <a:r>
              <a:rPr lang="en-US" altLang="zh-CN" sz="2010" b="1" dirty="0" smtClean="0">
                <a:cs typeface="微软雅黑" panose="020B0503020204020204" pitchFamily="34" charset="-122"/>
              </a:rPr>
              <a:t>力保肪宁  488kcal/250ml</a:t>
            </a:r>
            <a:endParaRPr lang="en-US" altLang="zh-CN" sz="2010" b="1" dirty="0" smtClean="0">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body" idx="1"/>
          </p:nvPr>
        </p:nvSpPr>
        <p:spPr>
          <a:xfrm>
            <a:off x="1227551" y="1557338"/>
            <a:ext cx="10725267" cy="5006300"/>
          </a:xfrm>
        </p:spPr>
        <p:txBody>
          <a:bodyPr>
            <a:normAutofit/>
          </a:bodyPr>
          <a:lstStyle/>
          <a:p>
            <a:pPr>
              <a:lnSpc>
                <a:spcPct val="130000"/>
              </a:lnSpc>
              <a:buClr>
                <a:srgbClr val="FF3300"/>
              </a:buClr>
              <a:buNone/>
              <a:defRPr/>
            </a:pPr>
            <a:r>
              <a:rPr lang="zh-CN" altLang="en-US" b="1" dirty="0" smtClean="0">
                <a:solidFill>
                  <a:srgbClr val="FF0000"/>
                </a:solidFill>
              </a:rPr>
              <a:t>优点</a:t>
            </a:r>
            <a:r>
              <a:rPr lang="en-US" altLang="zh-CN" b="1" dirty="0" smtClean="0">
                <a:solidFill>
                  <a:srgbClr val="FF0000"/>
                </a:solidFill>
              </a:rPr>
              <a:t>-  </a:t>
            </a:r>
            <a:r>
              <a:rPr lang="zh-CN" altLang="en-US" b="1" dirty="0" smtClean="0">
                <a:solidFill>
                  <a:srgbClr val="FF0000"/>
                </a:solidFill>
              </a:rPr>
              <a:t>供能高</a:t>
            </a:r>
            <a:endParaRPr lang="en-US" altLang="zh-CN" b="1" dirty="0" smtClean="0">
              <a:solidFill>
                <a:srgbClr val="FF0000"/>
              </a:solidFill>
            </a:endParaRPr>
          </a:p>
          <a:p>
            <a:pPr>
              <a:lnSpc>
                <a:spcPct val="80000"/>
              </a:lnSpc>
              <a:buFont typeface="Wingdings" panose="05000000000000000000" pitchFamily="2" charset="2"/>
              <a:buNone/>
              <a:defRPr/>
            </a:pPr>
            <a:endParaRPr lang="zh-CN" altLang="en-US" sz="2800" b="1" dirty="0"/>
          </a:p>
          <a:p>
            <a:pPr>
              <a:lnSpc>
                <a:spcPct val="80000"/>
              </a:lnSpc>
              <a:spcBef>
                <a:spcPct val="0"/>
              </a:spcBef>
              <a:buFont typeface="Wingdings" panose="05000000000000000000" pitchFamily="2" charset="2"/>
              <a:buNone/>
              <a:defRPr/>
            </a:pPr>
            <a:r>
              <a:rPr lang="zh-CN" altLang="en-US" sz="2800" b="1" dirty="0"/>
              <a:t>   </a:t>
            </a:r>
            <a:r>
              <a:rPr lang="zh-CN" altLang="en-US" sz="2800" b="1" dirty="0" smtClean="0"/>
              <a:t>    </a:t>
            </a:r>
            <a:r>
              <a:rPr lang="en-US" altLang="zh-CN" sz="2800" b="1" dirty="0" smtClean="0"/>
              <a:t>- </a:t>
            </a:r>
            <a:r>
              <a:rPr lang="zh-CN" altLang="en-US" sz="2800" b="1" dirty="0" smtClean="0"/>
              <a:t>渗透作用小                   </a:t>
            </a:r>
            <a:r>
              <a:rPr lang="en-US" altLang="zh-CN" sz="2800" b="1" dirty="0" smtClean="0"/>
              <a:t>- </a:t>
            </a:r>
            <a:r>
              <a:rPr lang="zh-CN" altLang="en-US" sz="2800" b="1" dirty="0" smtClean="0"/>
              <a:t>供给必需脂肪酸</a:t>
            </a:r>
            <a:endParaRPr lang="en-US" altLang="zh-CN" sz="2800" b="1" dirty="0" smtClean="0"/>
          </a:p>
          <a:p>
            <a:pPr>
              <a:lnSpc>
                <a:spcPct val="80000"/>
              </a:lnSpc>
              <a:spcBef>
                <a:spcPct val="0"/>
              </a:spcBef>
              <a:buFont typeface="Wingdings" panose="05000000000000000000" pitchFamily="2" charset="2"/>
              <a:buNone/>
              <a:defRPr/>
            </a:pPr>
            <a:endParaRPr lang="zh-CN" altLang="en-US" sz="2800" b="1" dirty="0" smtClean="0"/>
          </a:p>
          <a:p>
            <a:pPr>
              <a:lnSpc>
                <a:spcPct val="80000"/>
              </a:lnSpc>
              <a:spcBef>
                <a:spcPct val="0"/>
              </a:spcBef>
              <a:buFont typeface="Wingdings" panose="05000000000000000000" pitchFamily="2" charset="2"/>
              <a:buNone/>
              <a:defRPr/>
            </a:pPr>
            <a:r>
              <a:rPr lang="zh-CN" altLang="en-US" sz="2800" b="1" dirty="0" smtClean="0"/>
              <a:t>       </a:t>
            </a:r>
            <a:r>
              <a:rPr lang="en-US" altLang="zh-CN" sz="2800" b="1" dirty="0" smtClean="0"/>
              <a:t>- </a:t>
            </a:r>
            <a:r>
              <a:rPr lang="zh-CN" altLang="en-US" sz="2800" b="1" dirty="0" smtClean="0"/>
              <a:t>无利尿作用                   </a:t>
            </a:r>
            <a:r>
              <a:rPr lang="en-US" altLang="zh-CN" sz="2800" b="1" dirty="0" smtClean="0"/>
              <a:t>- </a:t>
            </a:r>
            <a:r>
              <a:rPr lang="zh-CN" altLang="en-US" sz="2800" b="1" dirty="0" smtClean="0"/>
              <a:t>手术和创伤时主要的能源</a:t>
            </a:r>
            <a:endParaRPr lang="en-US" altLang="zh-CN" sz="2800" b="1" dirty="0" smtClean="0"/>
          </a:p>
          <a:p>
            <a:pPr>
              <a:lnSpc>
                <a:spcPct val="80000"/>
              </a:lnSpc>
              <a:spcBef>
                <a:spcPct val="0"/>
              </a:spcBef>
              <a:buFont typeface="Wingdings" panose="05000000000000000000" pitchFamily="2" charset="2"/>
              <a:buNone/>
              <a:defRPr/>
            </a:pPr>
            <a:endParaRPr lang="zh-CN" altLang="en-US" sz="2800" b="1" dirty="0" smtClean="0"/>
          </a:p>
          <a:p>
            <a:pPr>
              <a:lnSpc>
                <a:spcPct val="80000"/>
              </a:lnSpc>
              <a:spcBef>
                <a:spcPct val="0"/>
              </a:spcBef>
              <a:buFont typeface="Wingdings" panose="05000000000000000000" pitchFamily="2" charset="2"/>
              <a:buNone/>
              <a:defRPr/>
            </a:pPr>
            <a:r>
              <a:rPr lang="zh-CN" altLang="en-US" sz="2800" b="1" dirty="0" smtClean="0"/>
              <a:t>       </a:t>
            </a:r>
            <a:r>
              <a:rPr lang="en-US" altLang="zh-CN" sz="2800" b="1" dirty="0" smtClean="0"/>
              <a:t>- </a:t>
            </a:r>
            <a:r>
              <a:rPr lang="zh-CN" altLang="en-US" sz="2800" b="1" dirty="0" smtClean="0"/>
              <a:t>代谢后呼吸商比较低      </a:t>
            </a:r>
            <a:r>
              <a:rPr lang="en-US" altLang="zh-CN" sz="2800" b="1" dirty="0" smtClean="0"/>
              <a:t>- </a:t>
            </a:r>
            <a:r>
              <a:rPr lang="zh-CN" altLang="en-US" sz="2800" b="1" dirty="0" smtClean="0"/>
              <a:t>代谢与内源脂肪相同</a:t>
            </a:r>
            <a:endParaRPr lang="zh-CN" altLang="en-US" sz="2800" b="1" dirty="0" smtClean="0"/>
          </a:p>
          <a:p>
            <a:pPr>
              <a:lnSpc>
                <a:spcPct val="130000"/>
              </a:lnSpc>
              <a:buClr>
                <a:srgbClr val="FF3300"/>
              </a:buClr>
              <a:buSzTx/>
              <a:buFont typeface="Arial" panose="020B0604020202020204" pitchFamily="34" charset="0"/>
              <a:buNone/>
              <a:defRPr/>
            </a:pPr>
            <a:r>
              <a:rPr lang="zh-CN" altLang="en-US" b="1" dirty="0" smtClean="0">
                <a:solidFill>
                  <a:srgbClr val="FF0000"/>
                </a:solidFill>
              </a:rPr>
              <a:t>缺点</a:t>
            </a:r>
            <a:endParaRPr lang="zh-CN" altLang="en-US" b="1" dirty="0" smtClean="0">
              <a:solidFill>
                <a:srgbClr val="FF0000"/>
              </a:solidFill>
            </a:endParaRPr>
          </a:p>
          <a:p>
            <a:pPr lvl="1">
              <a:lnSpc>
                <a:spcPct val="130000"/>
              </a:lnSpc>
              <a:buClr>
                <a:srgbClr val="FF3300"/>
              </a:buClr>
              <a:buSzTx/>
              <a:buFontTx/>
              <a:buNone/>
              <a:defRPr/>
            </a:pPr>
            <a:r>
              <a:rPr lang="zh-CN" altLang="en-US" b="1" dirty="0" smtClean="0">
                <a:cs typeface="+mn-cs"/>
              </a:rPr>
              <a:t>    </a:t>
            </a:r>
            <a:r>
              <a:rPr lang="zh-CN" altLang="en-US" b="1" dirty="0" smtClean="0"/>
              <a:t>少数病人会产生乳糜血症输注速度慢，</a:t>
            </a:r>
            <a:r>
              <a:rPr lang="en-US" altLang="zh-CN" b="1" dirty="0" smtClean="0"/>
              <a:t>250ml</a:t>
            </a:r>
            <a:r>
              <a:rPr lang="zh-CN" altLang="en-US" b="1" dirty="0" smtClean="0"/>
              <a:t>需要至少</a:t>
            </a:r>
            <a:r>
              <a:rPr lang="en-US" altLang="zh-CN" b="1" dirty="0" smtClean="0"/>
              <a:t>6h</a:t>
            </a:r>
            <a:endParaRPr lang="en-US" altLang="zh-CN" b="1" dirty="0" smtClean="0"/>
          </a:p>
          <a:p>
            <a:pPr>
              <a:lnSpc>
                <a:spcPct val="80000"/>
              </a:lnSpc>
              <a:spcBef>
                <a:spcPct val="0"/>
              </a:spcBef>
              <a:buFont typeface="Wingdings" panose="05000000000000000000" pitchFamily="2" charset="2"/>
              <a:buNone/>
              <a:defRPr/>
            </a:pPr>
            <a:endParaRPr lang="en-US" altLang="zh-CN" sz="2700" b="1" dirty="0">
              <a:latin typeface="隶书" pitchFamily="49" charset="-122"/>
              <a:ea typeface="隶书" pitchFamily="49" charset="-122"/>
            </a:endParaRPr>
          </a:p>
        </p:txBody>
      </p:sp>
      <p:sp>
        <p:nvSpPr>
          <p:cNvPr id="239619" name="Rectangle 3"/>
          <p:cNvSpPr>
            <a:spLocks noGrp="1" noChangeArrowheads="1"/>
          </p:cNvSpPr>
          <p:nvPr>
            <p:ph type="title"/>
          </p:nvPr>
        </p:nvSpPr>
        <p:spPr>
          <a:xfrm>
            <a:off x="944880" y="363220"/>
            <a:ext cx="10261600" cy="755015"/>
          </a:xfrm>
        </p:spPr>
        <p:txBody>
          <a:bodyPr>
            <a:noAutofit/>
          </a:bodyPr>
          <a:lstStyle/>
          <a:p>
            <a:pPr>
              <a:defRPr/>
            </a:pPr>
            <a:r>
              <a:rPr lang="zh-CN" altLang="en-US" dirty="0" smtClean="0">
                <a:solidFill>
                  <a:schemeClr val="tx2">
                    <a:lumMod val="60000"/>
                    <a:lumOff val="40000"/>
                  </a:schemeClr>
                </a:solidFill>
              </a:rPr>
              <a:t>脂肪乳剂优缺点</a:t>
            </a:r>
            <a:endParaRPr lang="zh-CN" altLang="en-US" dirty="0" smtClean="0">
              <a:solidFill>
                <a:schemeClr val="tx2">
                  <a:lumMod val="60000"/>
                  <a:lumOff val="40000"/>
                </a:schemeClr>
              </a:solidFill>
              <a:latin typeface="+mn-lt"/>
              <a:ea typeface="+mn-ea"/>
              <a:cs typeface="+mn-cs"/>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lang="zh-CN" altLang="en-US" dirty="0" smtClean="0">
                <a:solidFill>
                  <a:schemeClr val="tx2">
                    <a:lumMod val="60000"/>
                    <a:lumOff val="40000"/>
                  </a:schemeClr>
                </a:solidFill>
              </a:rPr>
              <a:t>使用方法</a:t>
            </a:r>
            <a:endParaRPr lang="zh-CN" altLang="en-US" dirty="0"/>
          </a:p>
        </p:txBody>
      </p:sp>
      <p:sp>
        <p:nvSpPr>
          <p:cNvPr id="47107" name="内容占位符 2"/>
          <p:cNvSpPr>
            <a:spLocks noGrp="1"/>
          </p:cNvSpPr>
          <p:nvPr>
            <p:ph idx="1"/>
          </p:nvPr>
        </p:nvSpPr>
        <p:spPr>
          <a:xfrm>
            <a:off x="1167130" y="1285240"/>
            <a:ext cx="10786110" cy="5407025"/>
          </a:xfrm>
        </p:spPr>
        <p:txBody>
          <a:bodyPr>
            <a:normAutofit lnSpcReduction="10000"/>
          </a:bodyPr>
          <a:lstStyle/>
          <a:p>
            <a:pPr algn="just" eaLnBrk="1" hangingPunct="1">
              <a:lnSpc>
                <a:spcPct val="150000"/>
              </a:lnSpc>
              <a:buClr>
                <a:schemeClr val="tx1"/>
              </a:buClr>
            </a:pPr>
            <a:r>
              <a:rPr lang="zh-CN" altLang="en-US" sz="2800" b="1" dirty="0" smtClean="0"/>
              <a:t>单独输注时速度要慢，先以</a:t>
            </a:r>
            <a:r>
              <a:rPr lang="en-US" altLang="zh-CN" sz="2800" b="1" dirty="0" smtClean="0"/>
              <a:t>1ml/min</a:t>
            </a:r>
            <a:r>
              <a:rPr lang="zh-CN" altLang="en-US" sz="2800" b="1" dirty="0" smtClean="0"/>
              <a:t>开始，输注太快可致胸闷、心悸或发热等反应</a:t>
            </a:r>
            <a:endParaRPr lang="zh-CN" altLang="en-US" sz="2800" b="1" dirty="0" smtClean="0"/>
          </a:p>
          <a:p>
            <a:pPr algn="just" eaLnBrk="1" hangingPunct="1">
              <a:lnSpc>
                <a:spcPct val="150000"/>
              </a:lnSpc>
              <a:buClr>
                <a:schemeClr val="tx1"/>
              </a:buClr>
            </a:pPr>
            <a:r>
              <a:rPr lang="zh-CN" altLang="en-US" sz="2800" b="1" dirty="0" smtClean="0"/>
              <a:t>超过</a:t>
            </a:r>
            <a:r>
              <a:rPr lang="en-US" altLang="zh-CN" sz="2800" b="1" dirty="0" smtClean="0"/>
              <a:t>2.5g/</a:t>
            </a:r>
            <a:r>
              <a:rPr lang="en-US" altLang="zh-CN" sz="2800" b="1" dirty="0" err="1" smtClean="0"/>
              <a:t>kg·d</a:t>
            </a:r>
            <a:r>
              <a:rPr lang="zh-CN" altLang="en-US" sz="2800" b="1" dirty="0" smtClean="0"/>
              <a:t>或</a:t>
            </a:r>
            <a:r>
              <a:rPr lang="en-US" altLang="zh-CN" sz="2800" b="1" dirty="0" smtClean="0"/>
              <a:t>0.11g/</a:t>
            </a:r>
            <a:r>
              <a:rPr lang="en-US" altLang="zh-CN" sz="2800" b="1" dirty="0" err="1" smtClean="0"/>
              <a:t>kg.h</a:t>
            </a:r>
            <a:r>
              <a:rPr lang="zh-CN" altLang="en-US" sz="2800" b="1" dirty="0" smtClean="0"/>
              <a:t>将对</a:t>
            </a:r>
            <a:r>
              <a:rPr lang="en-US" altLang="zh-CN" sz="2800" b="1" dirty="0" smtClean="0"/>
              <a:t>TG</a:t>
            </a:r>
            <a:r>
              <a:rPr lang="zh-CN" altLang="en-US" sz="2800" b="1" dirty="0" smtClean="0"/>
              <a:t>水平、凝血机能及呼吸功能产生不良影响</a:t>
            </a:r>
            <a:endParaRPr lang="en-US" altLang="zh-CN" sz="2800" b="1" dirty="0" smtClean="0"/>
          </a:p>
          <a:p>
            <a:pPr>
              <a:lnSpc>
                <a:spcPct val="150000"/>
              </a:lnSpc>
            </a:pPr>
            <a:r>
              <a:rPr lang="zh-CN" altLang="en-US" sz="2800" b="1" dirty="0" smtClean="0"/>
              <a:t>需监测血脂水平、脂肪廓清以及肝肾功能</a:t>
            </a:r>
            <a:endParaRPr lang="en-US" altLang="zh-CN" sz="2800" b="1" dirty="0" smtClean="0"/>
          </a:p>
          <a:p>
            <a:pPr>
              <a:lnSpc>
                <a:spcPct val="150000"/>
              </a:lnSpc>
            </a:pPr>
            <a:r>
              <a:rPr lang="zh-CN" altLang="en-US" sz="2800" b="1" dirty="0" smtClean="0">
                <a:solidFill>
                  <a:srgbClr val="FF0000"/>
                </a:solidFill>
              </a:rPr>
              <a:t>高</a:t>
            </a:r>
            <a:r>
              <a:rPr lang="en-US" altLang="zh-CN" sz="2800" b="1" dirty="0" smtClean="0">
                <a:solidFill>
                  <a:srgbClr val="FF0000"/>
                </a:solidFill>
              </a:rPr>
              <a:t>TG</a:t>
            </a:r>
            <a:r>
              <a:rPr lang="zh-CN" altLang="en-US" sz="2800" b="1" dirty="0" smtClean="0">
                <a:solidFill>
                  <a:srgbClr val="FF0000"/>
                </a:solidFill>
              </a:rPr>
              <a:t>血症（＞</a:t>
            </a:r>
            <a:r>
              <a:rPr lang="en-US" altLang="zh-CN" sz="2800" b="1" dirty="0" smtClean="0">
                <a:solidFill>
                  <a:srgbClr val="FF0000"/>
                </a:solidFill>
              </a:rPr>
              <a:t>4</a:t>
            </a:r>
            <a:r>
              <a:rPr lang="zh-CN" altLang="en-US" sz="2800" b="1" dirty="0" smtClean="0">
                <a:solidFill>
                  <a:srgbClr val="FF0000"/>
                </a:solidFill>
              </a:rPr>
              <a:t>～</a:t>
            </a:r>
            <a:r>
              <a:rPr lang="en-US" altLang="zh-CN" sz="2800" b="1" dirty="0" smtClean="0">
                <a:solidFill>
                  <a:srgbClr val="FF0000"/>
                </a:solidFill>
              </a:rPr>
              <a:t>5mmol/L</a:t>
            </a:r>
            <a:r>
              <a:rPr lang="zh-CN" altLang="en-US" sz="2800" b="1" dirty="0" smtClean="0">
                <a:solidFill>
                  <a:srgbClr val="FF0000"/>
                </a:solidFill>
              </a:rPr>
              <a:t>）患者不推荐使用脂肪乳剂；合并脂代谢障碍（如重症胰腺炎早期）以及老年患者，应酌情降低脂肪的补充</a:t>
            </a:r>
            <a:endParaRPr lang="zh-CN" altLang="en-US" sz="2800" b="1"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814917" y="304800"/>
            <a:ext cx="11072283" cy="685800"/>
          </a:xfrm>
        </p:spPr>
        <p:txBody>
          <a:bodyPr>
            <a:normAutofit/>
          </a:bodyPr>
          <a:lstStyle/>
          <a:p>
            <a:pPr algn="l" eaLnBrk="1" hangingPunct="1">
              <a:defRPr/>
            </a:pPr>
            <a:r>
              <a:rPr lang="zh-CN" altLang="en-US" dirty="0" smtClean="0">
                <a:solidFill>
                  <a:schemeClr val="tx2">
                    <a:lumMod val="60000"/>
                    <a:lumOff val="40000"/>
                  </a:schemeClr>
                </a:solidFill>
              </a:rPr>
              <a:t>建议使用合适的糖</a:t>
            </a:r>
            <a:r>
              <a:rPr lang="en-US" altLang="zh-CN" dirty="0" smtClean="0">
                <a:solidFill>
                  <a:schemeClr val="tx2">
                    <a:lumMod val="60000"/>
                    <a:lumOff val="40000"/>
                  </a:schemeClr>
                </a:solidFill>
              </a:rPr>
              <a:t>:</a:t>
            </a:r>
            <a:r>
              <a:rPr lang="zh-CN" altLang="en-US" dirty="0" smtClean="0">
                <a:solidFill>
                  <a:schemeClr val="tx2">
                    <a:lumMod val="60000"/>
                    <a:lumOff val="40000"/>
                  </a:schemeClr>
                </a:solidFill>
              </a:rPr>
              <a:t>脂比</a:t>
            </a:r>
            <a:endParaRPr lang="zh-CN" altLang="en-US" dirty="0" smtClean="0">
              <a:solidFill>
                <a:schemeClr val="tx2">
                  <a:lumMod val="60000"/>
                  <a:lumOff val="40000"/>
                </a:schemeClr>
              </a:solidFill>
            </a:endParaRPr>
          </a:p>
        </p:txBody>
      </p:sp>
      <p:graphicFrame>
        <p:nvGraphicFramePr>
          <p:cNvPr id="115816" name="Group 104"/>
          <p:cNvGraphicFramePr>
            <a:graphicFrameLocks noGrp="1"/>
          </p:cNvGraphicFramePr>
          <p:nvPr>
            <p:custDataLst>
              <p:tags r:id="rId1"/>
            </p:custDataLst>
          </p:nvPr>
        </p:nvGraphicFramePr>
        <p:xfrm>
          <a:off x="814917" y="1341438"/>
          <a:ext cx="10657182" cy="2880320"/>
        </p:xfrm>
        <a:graphic>
          <a:graphicData uri="http://schemas.openxmlformats.org/drawingml/2006/table">
            <a:tbl>
              <a:tblPr/>
              <a:tblGrid>
                <a:gridCol w="1776197"/>
                <a:gridCol w="1159967"/>
                <a:gridCol w="1413708"/>
                <a:gridCol w="1304960"/>
                <a:gridCol w="1413708"/>
                <a:gridCol w="2501175"/>
                <a:gridCol w="1087467"/>
              </a:tblGrid>
              <a:tr h="634199">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endParaRPr kumimoji="1" lang="zh-CN" altLang="zh-CN" sz="2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6">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400" b="0" kern="12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葡萄糖与脂肪比例（</a:t>
                      </a:r>
                      <a:r>
                        <a:rPr lang="en-US" altLang="zh-CN" sz="2400" b="0" kern="12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0" kern="12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lang="zh-CN" altLang="en-US" sz="2400" b="0" kern="12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cPr/>
                </a:tc>
                <a:tc hMerge="1">
                  <a:tcPr/>
                </a:tc>
                <a:tc hMerge="1">
                  <a:tcPr/>
                </a:tc>
                <a:tc hMerge="1">
                  <a:tcPr/>
                </a:tc>
                <a:tc hMerge="1">
                  <a:tcPr/>
                </a:tc>
              </a:tr>
              <a:tr h="952076">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endParaRPr kumimoji="1" lang="zh-CN" altLang="zh-CN" sz="2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普通配方</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经济</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配方</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高度</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应激</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危重</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状态</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Ⅱ</a:t>
                      </a:r>
                      <a:r>
                        <a:rPr lang="zh-CN" altLang="en-US" sz="2000" b="0" kern="12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型呼吸衰竭</a:t>
                      </a:r>
                      <a:endParaRPr lang="zh-CN" altLang="en-US" sz="2000" b="0" kern="12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糖尿病</a:t>
                      </a:r>
                      <a:endParaRPr lang="zh-CN" altLang="en-US" sz="2000" b="0" kern="12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肿瘤</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119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葡萄糖</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60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90-100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70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70-100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40-60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40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52852">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zh-CN" altLang="en-US" sz="2000" b="0" kern="1200" dirty="0" smtClean="0">
                          <a:solidFill>
                            <a:schemeClr val="tx1"/>
                          </a:solidFill>
                          <a:latin typeface="微软雅黑" panose="020B0503020204020204" pitchFamily="34" charset="-122"/>
                          <a:ea typeface="微软雅黑" panose="020B0503020204020204" pitchFamily="34" charset="-122"/>
                          <a:cs typeface="+mn-cs"/>
                        </a:rPr>
                        <a:t>脂肪乳剂</a:t>
                      </a:r>
                      <a:endParaRPr lang="zh-CN" altLang="en-US"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smtClean="0">
                          <a:solidFill>
                            <a:schemeClr val="tx1"/>
                          </a:solidFill>
                          <a:latin typeface="微软雅黑" panose="020B0503020204020204" pitchFamily="34" charset="-122"/>
                          <a:ea typeface="微软雅黑" panose="020B0503020204020204" pitchFamily="34" charset="-122"/>
                          <a:cs typeface="+mn-cs"/>
                        </a:rPr>
                        <a:t>40</a:t>
                      </a:r>
                      <a:endParaRPr lang="en-US" altLang="zh-CN" sz="2000" b="0" kern="120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0-10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smtClean="0">
                          <a:solidFill>
                            <a:schemeClr val="tx1"/>
                          </a:solidFill>
                          <a:latin typeface="微软雅黑" panose="020B0503020204020204" pitchFamily="34" charset="-122"/>
                          <a:ea typeface="微软雅黑" panose="020B0503020204020204" pitchFamily="34" charset="-122"/>
                          <a:cs typeface="+mn-cs"/>
                        </a:rPr>
                        <a:t>30</a:t>
                      </a:r>
                      <a:endParaRPr lang="en-US" altLang="zh-CN" sz="2000" b="0" kern="120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chemeClr val="tx1"/>
                          </a:solidFill>
                          <a:latin typeface="微软雅黑" panose="020B0503020204020204" pitchFamily="34" charset="-122"/>
                          <a:ea typeface="微软雅黑" panose="020B0503020204020204" pitchFamily="34" charset="-122"/>
                          <a:cs typeface="+mn-cs"/>
                        </a:rPr>
                        <a:t>0-30</a:t>
                      </a:r>
                      <a:endParaRPr lang="en-US" altLang="zh-CN" sz="2000" b="0"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rgbClr val="FF0000"/>
                          </a:solidFill>
                          <a:latin typeface="微软雅黑" panose="020B0503020204020204" pitchFamily="34" charset="-122"/>
                          <a:ea typeface="微软雅黑" panose="020B0503020204020204" pitchFamily="34" charset="-122"/>
                          <a:cs typeface="+mn-cs"/>
                        </a:rPr>
                        <a:t>60-50</a:t>
                      </a:r>
                      <a:endParaRPr lang="en-US" altLang="zh-CN" sz="2000" b="0" kern="1200" dirty="0" smtClean="0">
                        <a:solidFill>
                          <a:srgbClr val="FF0000"/>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lang="en-US" altLang="zh-CN" sz="2000" b="0" kern="1200" dirty="0" smtClean="0">
                          <a:solidFill>
                            <a:srgbClr val="FF0000"/>
                          </a:solidFill>
                          <a:latin typeface="微软雅黑" panose="020B0503020204020204" pitchFamily="34" charset="-122"/>
                          <a:ea typeface="微软雅黑" panose="020B0503020204020204" pitchFamily="34" charset="-122"/>
                          <a:cs typeface="+mn-cs"/>
                        </a:rPr>
                        <a:t>60</a:t>
                      </a:r>
                      <a:endParaRPr lang="en-US" altLang="zh-CN" sz="2000" b="0" kern="1200" dirty="0" smtClean="0">
                        <a:solidFill>
                          <a:srgbClr val="FF0000"/>
                        </a:solidFill>
                        <a:latin typeface="微软雅黑" panose="020B0503020204020204" pitchFamily="34" charset="-122"/>
                        <a:ea typeface="微软雅黑" panose="020B0503020204020204" pitchFamily="34" charset="-122"/>
                        <a:cs typeface="+mn-cs"/>
                      </a:endParaRPr>
                    </a:p>
                  </a:txBody>
                  <a:tcPr marL="121920" marR="12192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48168" name="Text Box 84"/>
          <p:cNvSpPr txBox="1">
            <a:spLocks noChangeArrowheads="1"/>
          </p:cNvSpPr>
          <p:nvPr/>
        </p:nvSpPr>
        <p:spPr bwMode="auto">
          <a:xfrm>
            <a:off x="1205345" y="4897676"/>
            <a:ext cx="10554855" cy="768350"/>
          </a:xfrm>
          <a:prstGeom prst="rect">
            <a:avLst/>
          </a:prstGeom>
          <a:noFill/>
          <a:ln w="12700" cap="sq">
            <a:noFill/>
            <a:miter lim="800000"/>
            <a:headEnd type="none" w="sm" len="sm"/>
            <a:tailEnd type="none" w="sm" len="sm"/>
          </a:ln>
        </p:spPr>
        <p:txBody>
          <a:bodyPr wrap="square">
            <a:spAutoFit/>
          </a:bodyPr>
          <a:lstStyle/>
          <a:p>
            <a:pPr marL="342900" indent="-342900">
              <a:spcBef>
                <a:spcPct val="20000"/>
              </a:spcBef>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葡萄糖</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脑神经细胞、红细胞、肾髓质和绝大部分免疫细胞的主要能量来源；价格低廉。</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spcBef>
                <a:spcPct val="20000"/>
              </a:spcBef>
            </a:pP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  缺点：</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过多输注耗氧量增加，</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CO2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和水生成增加。</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必需脂肪酸缺乏</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413360" y="1600200"/>
            <a:ext cx="11311002" cy="4343400"/>
          </a:xfrm>
          <a:noFill/>
        </p:spPr>
        <p:txBody>
          <a:bodyPr>
            <a:normAutofit fontScale="90000"/>
          </a:bodyPr>
          <a:lstStyle/>
          <a:p>
            <a:pPr>
              <a:lnSpc>
                <a:spcPct val="150000"/>
              </a:lnSpc>
              <a:buClr>
                <a:schemeClr val="tx1"/>
              </a:buClr>
            </a:pPr>
            <a:r>
              <a:rPr lang="zh-CN" altLang="en-US" sz="2800" b="1" dirty="0" smtClean="0"/>
              <a:t>肠外营养的唯一氮源。临床常用平衡型氨基酸，安全剂量</a:t>
            </a:r>
            <a:r>
              <a:rPr lang="en-US" altLang="zh-CN" sz="2800" b="1" dirty="0" smtClean="0"/>
              <a:t>0.75g/</a:t>
            </a:r>
            <a:r>
              <a:rPr lang="en-US" altLang="zh-CN" sz="2800" b="1" dirty="0" err="1" smtClean="0"/>
              <a:t>kg.d</a:t>
            </a:r>
            <a:r>
              <a:rPr lang="zh-CN" altLang="en-US" sz="2800" b="1" dirty="0" smtClean="0"/>
              <a:t>。</a:t>
            </a:r>
            <a:endParaRPr lang="en-US" altLang="zh-CN" sz="2800" b="1" dirty="0" smtClean="0"/>
          </a:p>
          <a:p>
            <a:pPr>
              <a:lnSpc>
                <a:spcPct val="150000"/>
              </a:lnSpc>
              <a:buClr>
                <a:schemeClr val="tx1"/>
              </a:buClr>
              <a:buNone/>
            </a:pPr>
            <a:r>
              <a:rPr lang="en-US" altLang="zh-CN" sz="2800" b="1" dirty="0" smtClean="0"/>
              <a:t>    - 1</a:t>
            </a:r>
            <a:r>
              <a:rPr lang="zh-CN" altLang="en-US" sz="2800" b="1" dirty="0" smtClean="0"/>
              <a:t>克氮</a:t>
            </a:r>
            <a:r>
              <a:rPr lang="en-US" altLang="zh-CN" sz="2800" b="1" dirty="0" smtClean="0"/>
              <a:t>=6.25</a:t>
            </a:r>
            <a:r>
              <a:rPr lang="zh-CN" altLang="en-US" sz="2800" b="1" dirty="0" smtClean="0"/>
              <a:t>克蛋白质蛋白质中氮的含量占</a:t>
            </a:r>
            <a:r>
              <a:rPr lang="en-US" altLang="zh-CN" sz="2800" b="1" dirty="0" smtClean="0"/>
              <a:t>16%</a:t>
            </a:r>
            <a:endParaRPr lang="en-US" altLang="zh-CN" sz="2800" b="1" dirty="0" smtClean="0"/>
          </a:p>
          <a:p>
            <a:pPr>
              <a:lnSpc>
                <a:spcPct val="150000"/>
              </a:lnSpc>
              <a:buFont typeface="Wingdings" panose="05000000000000000000" pitchFamily="2" charset="2"/>
              <a:buNone/>
            </a:pPr>
            <a:r>
              <a:rPr lang="en-US" altLang="zh-CN" sz="2800" b="1" dirty="0" smtClean="0"/>
              <a:t>    - </a:t>
            </a:r>
            <a:r>
              <a:rPr lang="zh-CN" altLang="en-US" sz="2800" b="1" dirty="0" smtClean="0"/>
              <a:t>氧化产生</a:t>
            </a:r>
            <a:r>
              <a:rPr lang="en-US" altLang="zh-CN" sz="2800" b="1" dirty="0" smtClean="0"/>
              <a:t>4kcal/g</a:t>
            </a:r>
            <a:r>
              <a:rPr lang="zh-CN" altLang="en-US" sz="2800" b="1" dirty="0" smtClean="0"/>
              <a:t>热量</a:t>
            </a:r>
            <a:endParaRPr lang="en-US" altLang="zh-CN" sz="2800" b="1" dirty="0" smtClean="0"/>
          </a:p>
          <a:p>
            <a:pPr>
              <a:lnSpc>
                <a:spcPct val="150000"/>
              </a:lnSpc>
              <a:buFont typeface="Wingdings" panose="05000000000000000000" pitchFamily="2" charset="2"/>
              <a:buNone/>
            </a:pPr>
            <a:r>
              <a:rPr lang="en-US" altLang="zh-CN" sz="2800" b="1" dirty="0" smtClean="0"/>
              <a:t>    - </a:t>
            </a:r>
            <a:r>
              <a:rPr lang="zh-CN" altLang="en-US" sz="2800" b="1" dirty="0" smtClean="0"/>
              <a:t>分类</a:t>
            </a:r>
            <a:r>
              <a:rPr lang="en-US" altLang="zh-CN" sz="2800" b="1" dirty="0" smtClean="0"/>
              <a:t>: </a:t>
            </a:r>
            <a:r>
              <a:rPr lang="zh-CN" altLang="en-US" sz="2800" b="1" dirty="0" smtClean="0"/>
              <a:t>必需</a:t>
            </a:r>
            <a:r>
              <a:rPr lang="en-US" altLang="zh-CN" sz="2800" b="1" dirty="0" smtClean="0"/>
              <a:t>AA</a:t>
            </a:r>
            <a:endParaRPr lang="en-US" altLang="zh-CN" sz="2800" b="1" dirty="0" smtClean="0"/>
          </a:p>
          <a:p>
            <a:pPr>
              <a:lnSpc>
                <a:spcPct val="150000"/>
              </a:lnSpc>
              <a:buFont typeface="Wingdings" panose="05000000000000000000" pitchFamily="2" charset="2"/>
              <a:buNone/>
            </a:pPr>
            <a:r>
              <a:rPr lang="en-US" altLang="zh-CN" sz="2800" b="1" dirty="0" smtClean="0"/>
              <a:t>               </a:t>
            </a:r>
            <a:r>
              <a:rPr lang="zh-CN" altLang="en-US" sz="2800" b="1" dirty="0" smtClean="0"/>
              <a:t>非必需</a:t>
            </a:r>
            <a:endParaRPr lang="zh-CN" altLang="en-US" sz="2800" b="1" dirty="0" smtClean="0"/>
          </a:p>
          <a:p>
            <a:pPr>
              <a:lnSpc>
                <a:spcPct val="150000"/>
              </a:lnSpc>
              <a:buFont typeface="Wingdings" panose="05000000000000000000" pitchFamily="2" charset="2"/>
              <a:buNone/>
            </a:pPr>
            <a:r>
              <a:rPr lang="zh-CN" altLang="en-US" sz="2800" b="1" dirty="0" smtClean="0"/>
              <a:t>               条件必需</a:t>
            </a:r>
            <a:endParaRPr lang="zh-CN" altLang="en-US" sz="2800" b="1" dirty="0" smtClean="0"/>
          </a:p>
        </p:txBody>
      </p:sp>
      <p:sp>
        <p:nvSpPr>
          <p:cNvPr id="240643" name="Rectangle 3"/>
          <p:cNvSpPr>
            <a:spLocks noGrp="1" noChangeArrowheads="1"/>
          </p:cNvSpPr>
          <p:nvPr>
            <p:ph type="title"/>
          </p:nvPr>
        </p:nvSpPr>
        <p:spPr>
          <a:xfrm>
            <a:off x="1016000" y="237995"/>
            <a:ext cx="10261600" cy="1177446"/>
          </a:xfrm>
        </p:spPr>
        <p:txBody>
          <a:bodyPr>
            <a:noAutofit/>
          </a:bodyPr>
          <a:lstStyle/>
          <a:p>
            <a:pPr>
              <a:defRPr/>
            </a:pPr>
            <a:r>
              <a:rPr lang="zh-CN" altLang="en-US" dirty="0" smtClean="0">
                <a:solidFill>
                  <a:schemeClr val="tx2">
                    <a:lumMod val="60000"/>
                    <a:lumOff val="40000"/>
                  </a:schemeClr>
                </a:solidFill>
              </a:rPr>
              <a:t>氨基酸制剂</a:t>
            </a:r>
            <a:br>
              <a:rPr lang="zh-CN" altLang="en-US" dirty="0" smtClean="0">
                <a:solidFill>
                  <a:schemeClr val="tx2">
                    <a:lumMod val="60000"/>
                    <a:lumOff val="40000"/>
                  </a:schemeClr>
                </a:solidFill>
              </a:rPr>
            </a:br>
            <a:endParaRPr lang="zh-CN" altLang="en-US" sz="2600" dirty="0" smtClean="0">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normAutofit/>
          </a:bodyPr>
          <a:lstStyle/>
          <a:p>
            <a:pPr>
              <a:defRPr/>
            </a:pPr>
            <a:r>
              <a:rPr lang="zh-CN" altLang="en-US" dirty="0" smtClean="0">
                <a:solidFill>
                  <a:schemeClr val="tx2">
                    <a:lumMod val="60000"/>
                    <a:lumOff val="40000"/>
                  </a:schemeClr>
                </a:solidFill>
              </a:rPr>
              <a:t>氨基酸制剂</a:t>
            </a:r>
            <a:endParaRPr lang="zh-CN" altLang="zh-CN" dirty="0" smtClean="0">
              <a:solidFill>
                <a:schemeClr val="tx2">
                  <a:lumMod val="60000"/>
                  <a:lumOff val="40000"/>
                </a:schemeClr>
              </a:solidFill>
            </a:endParaRPr>
          </a:p>
        </p:txBody>
      </p:sp>
      <p:sp>
        <p:nvSpPr>
          <p:cNvPr id="50179" name="Rectangle 3"/>
          <p:cNvSpPr>
            <a:spLocks noGrp="1" noChangeArrowheads="1"/>
          </p:cNvSpPr>
          <p:nvPr>
            <p:ph type="body" idx="1"/>
          </p:nvPr>
        </p:nvSpPr>
        <p:spPr>
          <a:xfrm>
            <a:off x="1399309" y="1791222"/>
            <a:ext cx="10168274" cy="4446066"/>
          </a:xfrm>
        </p:spPr>
        <p:txBody>
          <a:bodyPr>
            <a:normAutofit/>
          </a:bodyPr>
          <a:lstStyle/>
          <a:p>
            <a:pPr algn="just">
              <a:lnSpc>
                <a:spcPct val="150000"/>
              </a:lnSpc>
              <a:buClr>
                <a:schemeClr val="tx1"/>
              </a:buClr>
              <a:buSzTx/>
            </a:pPr>
            <a:r>
              <a:rPr lang="zh-CN" altLang="en-US" sz="2800" b="1" dirty="0" smtClean="0"/>
              <a:t>平衡氨基酸：8.5%乐凡命（渗透压</a:t>
            </a:r>
            <a:r>
              <a:rPr lang="zh-CN" altLang="en-US" sz="2800" b="1" dirty="0" smtClean="0"/>
              <a:t>810mOsm）</a:t>
            </a:r>
            <a:endParaRPr lang="zh-CN" altLang="en-US" sz="2800" b="1" dirty="0" smtClean="0"/>
          </a:p>
          <a:p>
            <a:pPr algn="just">
              <a:lnSpc>
                <a:spcPct val="150000"/>
              </a:lnSpc>
              <a:buClr>
                <a:schemeClr val="tx1"/>
              </a:buClr>
              <a:buSzTx/>
              <a:buFont typeface="Arial" panose="020B0604020202020204" pitchFamily="34" charset="0"/>
              <a:buChar char="•"/>
            </a:pPr>
            <a:r>
              <a:rPr lang="zh-CN" altLang="en-US" sz="2800" b="1" dirty="0" smtClean="0"/>
              <a:t>谷胺酰胺（Gln）：力太（渗透压</a:t>
            </a:r>
            <a:r>
              <a:rPr lang="zh-CN" altLang="en-US" sz="2800" b="1" dirty="0" smtClean="0"/>
              <a:t>921mOsm）</a:t>
            </a:r>
            <a:endParaRPr lang="zh-CN" altLang="en-US" sz="2800" b="1" dirty="0" smtClean="0"/>
          </a:p>
          <a:p>
            <a:pPr algn="just">
              <a:lnSpc>
                <a:spcPct val="150000"/>
              </a:lnSpc>
              <a:buClr>
                <a:schemeClr val="tx1"/>
              </a:buClr>
              <a:buSzTx/>
              <a:buFont typeface="Arial" panose="020B0604020202020204" pitchFamily="34" charset="0"/>
              <a:buChar char="•"/>
            </a:pPr>
            <a:r>
              <a:rPr lang="zh-CN" altLang="en-US" sz="2800" b="1" dirty="0" smtClean="0"/>
              <a:t>复方氨基酸</a:t>
            </a:r>
            <a:r>
              <a:rPr lang="zh-CN" altLang="en-US" sz="2800" b="1" dirty="0" smtClean="0"/>
              <a:t>3AA：肝病 </a:t>
            </a:r>
            <a:endParaRPr lang="zh-CN" altLang="en-US" sz="2800" b="1" dirty="0" smtClean="0"/>
          </a:p>
          <a:p>
            <a:pPr algn="just">
              <a:lnSpc>
                <a:spcPct val="150000"/>
              </a:lnSpc>
              <a:buClr>
                <a:schemeClr val="tx1"/>
              </a:buClr>
              <a:buSzTx/>
            </a:pPr>
            <a:r>
              <a:rPr lang="zh-CN" altLang="en-US" sz="2800" b="1" dirty="0" smtClean="0"/>
              <a:t>复方氨基酸</a:t>
            </a:r>
            <a:r>
              <a:rPr lang="zh-CN" altLang="en-US" sz="2800" b="1" dirty="0" smtClean="0"/>
              <a:t>9AA：肾用氨基酸 </a:t>
            </a:r>
            <a:endParaRPr lang="en-US" altLang="zh-CN" sz="27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43"/>
          <p:cNvSpPr txBox="1">
            <a:spLocks noChangeArrowheads="1"/>
          </p:cNvSpPr>
          <p:nvPr/>
        </p:nvSpPr>
        <p:spPr bwMode="auto">
          <a:xfrm>
            <a:off x="2818356" y="1152395"/>
            <a:ext cx="8560844" cy="1600438"/>
          </a:xfrm>
          <a:prstGeom prst="rect">
            <a:avLst/>
          </a:prstGeom>
          <a:noFill/>
          <a:ln w="12700" cap="sq">
            <a:noFill/>
            <a:miter lim="800000"/>
            <a:headEnd type="none" w="sm" len="sm"/>
            <a:tailEnd type="none" w="sm" len="sm"/>
          </a:ln>
        </p:spPr>
        <p:txBody>
          <a:bodyPr wrap="square">
            <a:spAutoFit/>
          </a:bodyPr>
          <a:lstStyle/>
          <a:p>
            <a:pPr>
              <a:spcBef>
                <a:spcPct val="50000"/>
              </a:spcBef>
            </a:pPr>
            <a:r>
              <a:rPr lang="zh-CN" altLang="en-US" sz="4400" b="1" dirty="0">
                <a:solidFill>
                  <a:srgbClr val="FFFF00"/>
                </a:solidFill>
                <a:latin typeface="黑体" panose="02010609060101010101" pitchFamily="49" charset="-122"/>
                <a:ea typeface="黑体" panose="02010609060101010101" pitchFamily="49" charset="-122"/>
              </a:rPr>
              <a:t>  </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确定蛋白质需要量</a:t>
            </a:r>
            <a:endPar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a:p>
            <a:pPr>
              <a:spcBef>
                <a:spcPct val="50000"/>
              </a:spcBef>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a:t>
            </a:r>
            <a:r>
              <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1g</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氮</a:t>
            </a:r>
            <a:r>
              <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=6.25g</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蛋白质） </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85141" name="Text Box 149"/>
          <p:cNvSpPr txBox="1">
            <a:spLocks noChangeArrowheads="1"/>
          </p:cNvSpPr>
          <p:nvPr/>
        </p:nvSpPr>
        <p:spPr bwMode="auto">
          <a:xfrm>
            <a:off x="591820" y="3093720"/>
            <a:ext cx="5901690" cy="1322070"/>
          </a:xfrm>
          <a:prstGeom prst="rect">
            <a:avLst/>
          </a:prstGeom>
          <a:solidFill>
            <a:srgbClr val="FFFFCC"/>
          </a:solidFill>
          <a:ln w="9525">
            <a:noFill/>
            <a:miter lim="800000"/>
          </a:ln>
          <a:effectLst>
            <a:outerShdw dist="107763" dir="2700000" algn="ctr" rotWithShape="0">
              <a:schemeClr val="bg2"/>
            </a:outerShdw>
          </a:effectLst>
        </p:spPr>
        <p:txBody>
          <a:bodyPr wrap="square">
            <a:spAutoFit/>
          </a:bodyPr>
          <a:lstStyle/>
          <a:p>
            <a:pPr eaLnBrk="0" hangingPunct="0">
              <a:spcBef>
                <a:spcPct val="50000"/>
              </a:spcBef>
              <a:defRPr/>
            </a:pPr>
            <a:r>
              <a:rPr kumimoji="0" lang="zh-CN" altLang="de-DE"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根据非蛋白热量：氮估算</a:t>
            </a:r>
            <a:endParaRPr kumimoji="0" lang="de-DE"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a:spcBef>
                <a:spcPct val="50000"/>
              </a:spcBef>
              <a:defRPr/>
            </a:pP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所需氮量</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所需能量（</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kcal</a:t>
            </a: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150 </a:t>
            </a:r>
            <a:r>
              <a:rPr kumimoji="0"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或</a:t>
            </a: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所需</a:t>
            </a:r>
            <a:r>
              <a:rPr kumimoji="0"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蛋白</a:t>
            </a:r>
            <a:endParaRPr kumimoji="0"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a:spcBef>
                <a:spcPct val="50000"/>
              </a:spcBef>
              <a:defRPr/>
            </a:pPr>
            <a:r>
              <a:rPr kumimoji="0"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质量</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=6.25×(kcal/150)  </a:t>
            </a:r>
            <a:endParaRPr kumimoji="0" lang="de-DE"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5142" name="Text Box 150"/>
          <p:cNvSpPr txBox="1">
            <a:spLocks noChangeArrowheads="1"/>
          </p:cNvSpPr>
          <p:nvPr/>
        </p:nvSpPr>
        <p:spPr bwMode="auto">
          <a:xfrm>
            <a:off x="7100570" y="3186430"/>
            <a:ext cx="4171950" cy="1137285"/>
          </a:xfrm>
          <a:prstGeom prst="rect">
            <a:avLst/>
          </a:prstGeom>
          <a:solidFill>
            <a:srgbClr val="FFFFCC"/>
          </a:solidFill>
          <a:ln w="9525">
            <a:noFill/>
            <a:miter lim="800000"/>
          </a:ln>
          <a:effectLst>
            <a:outerShdw dist="107763" dir="2700000" algn="ctr" rotWithShape="0">
              <a:schemeClr val="bg2"/>
            </a:outerShdw>
          </a:effectLst>
        </p:spPr>
        <p:txBody>
          <a:bodyPr wrap="square">
            <a:spAutoFit/>
          </a:bodyPr>
          <a:lstStyle/>
          <a:p>
            <a:pPr eaLnBrk="0" hangingPunct="0">
              <a:lnSpc>
                <a:spcPct val="80000"/>
              </a:lnSpc>
              <a:spcBef>
                <a:spcPct val="50000"/>
              </a:spcBef>
              <a:defRPr/>
            </a:pP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正常人普通饮食     </a:t>
            </a:r>
            <a:r>
              <a:rPr kumimoji="0"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25</a:t>
            </a:r>
            <a:r>
              <a:rPr kumimoji="0"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0</a:t>
            </a:r>
            <a:endPar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a:lnSpc>
                <a:spcPct val="80000"/>
              </a:lnSpc>
              <a:spcBef>
                <a:spcPct val="50000"/>
              </a:spcBef>
              <a:defRPr/>
            </a:pP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临床营养的普通配方         </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150</a:t>
            </a:r>
            <a:endPar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a:lnSpc>
                <a:spcPct val="80000"/>
              </a:lnSpc>
              <a:spcBef>
                <a:spcPct val="50000"/>
              </a:spcBef>
              <a:defRPr/>
            </a:pP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危重应激、高代谢的病人   </a:t>
            </a:r>
            <a:r>
              <a:rPr kumimoji="0"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100 </a:t>
            </a:r>
            <a:endParaRPr kumimoji="0" lang="de-DE" altLang="de-DE"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812800" y="313152"/>
            <a:ext cx="10363200" cy="851770"/>
          </a:xfrm>
        </p:spPr>
        <p:txBody>
          <a:bodyPr>
            <a:normAutofit/>
          </a:bodyPr>
          <a:lstStyle/>
          <a:p>
            <a:pPr eaLnBrk="1" hangingPunct="1">
              <a:defRPr/>
            </a:pPr>
            <a:r>
              <a:rPr lang="zh-CN" altLang="en-US" dirty="0" smtClean="0">
                <a:solidFill>
                  <a:schemeClr val="tx2">
                    <a:lumMod val="60000"/>
                    <a:lumOff val="40000"/>
                  </a:schemeClr>
                </a:solidFill>
              </a:rPr>
              <a:t> 其     它</a:t>
            </a:r>
            <a:endParaRPr lang="zh-CN" altLang="en-US" dirty="0" smtClean="0">
              <a:solidFill>
                <a:schemeClr val="tx2">
                  <a:lumMod val="60000"/>
                  <a:lumOff val="40000"/>
                </a:schemeClr>
              </a:solidFill>
            </a:endParaRPr>
          </a:p>
        </p:txBody>
      </p:sp>
      <p:sp>
        <p:nvSpPr>
          <p:cNvPr id="52227" name="Rectangle 3"/>
          <p:cNvSpPr>
            <a:spLocks noGrp="1" noChangeArrowheads="1"/>
          </p:cNvSpPr>
          <p:nvPr>
            <p:ph type="body" idx="1"/>
          </p:nvPr>
        </p:nvSpPr>
        <p:spPr>
          <a:xfrm>
            <a:off x="2396836" y="1634836"/>
            <a:ext cx="8982364" cy="4003964"/>
          </a:xfrm>
        </p:spPr>
        <p:txBody>
          <a:bodyPr>
            <a:normAutofit/>
          </a:bodyPr>
          <a:lstStyle/>
          <a:p>
            <a:pPr algn="just" eaLnBrk="1" hangingPunct="1">
              <a:lnSpc>
                <a:spcPct val="150000"/>
              </a:lnSpc>
              <a:buClr>
                <a:schemeClr val="tx1"/>
              </a:buClr>
              <a:buSzTx/>
            </a:pPr>
            <a:r>
              <a:rPr lang="zh-CN" altLang="en-US" sz="2800" b="1" dirty="0" smtClean="0"/>
              <a:t> 电解质：钾、钠、氯、钙、镁及磷。</a:t>
            </a:r>
            <a:endParaRPr lang="zh-CN" altLang="en-US" sz="2800" b="1" dirty="0" smtClean="0"/>
          </a:p>
          <a:p>
            <a:pPr algn="just" eaLnBrk="1" hangingPunct="1">
              <a:lnSpc>
                <a:spcPct val="150000"/>
              </a:lnSpc>
              <a:buClr>
                <a:schemeClr val="tx1"/>
              </a:buClr>
              <a:buSzTx/>
            </a:pPr>
            <a:r>
              <a:rPr lang="zh-CN" altLang="en-US" sz="2800" b="1" dirty="0" smtClean="0"/>
              <a:t> 维生素：维生素制剂有水溶性及脂溶性两种</a:t>
            </a:r>
            <a:endParaRPr lang="zh-CN" altLang="en-US" sz="2800" b="1" dirty="0" smtClean="0"/>
          </a:p>
          <a:p>
            <a:pPr algn="just" eaLnBrk="1" hangingPunct="1">
              <a:lnSpc>
                <a:spcPct val="150000"/>
              </a:lnSpc>
              <a:buClr>
                <a:schemeClr val="tx1"/>
              </a:buClr>
              <a:buSzTx/>
            </a:pPr>
            <a:r>
              <a:rPr lang="zh-CN" altLang="en-US" sz="2800" b="1" dirty="0" smtClean="0"/>
              <a:t> 微量元素：锌、铜、锰、铁、铬、碘等</a:t>
            </a:r>
            <a:endParaRPr lang="zh-CN" altLang="en-US" sz="2800" b="1"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475989" y="609600"/>
            <a:ext cx="10801611" cy="1143000"/>
          </a:xfrm>
        </p:spPr>
        <p:txBody>
          <a:bodyPr>
            <a:normAutofit/>
          </a:bodyPr>
          <a:lstStyle/>
          <a:p>
            <a:pPr algn="l" fontAlgn="base">
              <a:spcAft>
                <a:spcPct val="0"/>
              </a:spcAft>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电解质每日需要量</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graphicFrame>
        <p:nvGraphicFramePr>
          <p:cNvPr id="416787" name="Group 19"/>
          <p:cNvGraphicFramePr>
            <a:graphicFrameLocks noGrp="1"/>
          </p:cNvGraphicFramePr>
          <p:nvPr>
            <p:ph type="tbl" idx="1"/>
          </p:nvPr>
        </p:nvGraphicFramePr>
        <p:xfrm>
          <a:off x="498764" y="1916114"/>
          <a:ext cx="11439236" cy="3983645"/>
        </p:xfrm>
        <a:graphic>
          <a:graphicData uri="http://schemas.openxmlformats.org/drawingml/2006/table">
            <a:tbl>
              <a:tblPr/>
              <a:tblGrid>
                <a:gridCol w="11439236"/>
              </a:tblGrid>
              <a:tr h="790625">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lang="zh-CN" altLang="en-US" sz="2800" b="1" kern="1200" dirty="0" smtClean="0">
                          <a:solidFill>
                            <a:schemeClr val="tx1"/>
                          </a:solidFill>
                          <a:latin typeface="微软雅黑" panose="020B0503020204020204" pitchFamily="34" charset="-122"/>
                          <a:ea typeface="微软雅黑" panose="020B0503020204020204" pitchFamily="34" charset="-122"/>
                          <a:cs typeface="+mn-cs"/>
                        </a:rPr>
                        <a:t>      电解质   标准</a:t>
                      </a:r>
                      <a:r>
                        <a:rPr lang="en-US" altLang="zh-CN" sz="2800" b="1" kern="1200" dirty="0" smtClean="0">
                          <a:solidFill>
                            <a:schemeClr val="tx1"/>
                          </a:solidFill>
                          <a:latin typeface="微软雅黑" panose="020B0503020204020204" pitchFamily="34" charset="-122"/>
                          <a:ea typeface="微软雅黑" panose="020B0503020204020204" pitchFamily="34" charset="-122"/>
                          <a:cs typeface="+mn-cs"/>
                        </a:rPr>
                        <a:t>TPN</a:t>
                      </a:r>
                      <a:r>
                        <a:rPr lang="zh-CN" altLang="en-US" sz="2800" b="1" kern="1200" dirty="0" smtClean="0">
                          <a:solidFill>
                            <a:schemeClr val="tx1"/>
                          </a:solidFill>
                          <a:latin typeface="微软雅黑" panose="020B0503020204020204" pitchFamily="34" charset="-122"/>
                          <a:ea typeface="微软雅黑" panose="020B0503020204020204" pitchFamily="34" charset="-122"/>
                          <a:cs typeface="+mn-cs"/>
                        </a:rPr>
                        <a:t>中含量（</a:t>
                      </a:r>
                      <a:r>
                        <a:rPr lang="en-US" altLang="zh-CN" sz="2800" b="1" kern="1200" dirty="0" err="1" smtClean="0">
                          <a:solidFill>
                            <a:schemeClr val="tx1"/>
                          </a:solidFill>
                          <a:latin typeface="微软雅黑" panose="020B0503020204020204" pitchFamily="34" charset="-122"/>
                          <a:ea typeface="微软雅黑" panose="020B0503020204020204" pitchFamily="34" charset="-122"/>
                          <a:cs typeface="+mn-cs"/>
                        </a:rPr>
                        <a:t>mmol</a:t>
                      </a:r>
                      <a:r>
                        <a:rPr lang="zh-CN" altLang="en-US" sz="2800" b="1" kern="1200" dirty="0" smtClean="0">
                          <a:solidFill>
                            <a:schemeClr val="tx1"/>
                          </a:solidFill>
                          <a:latin typeface="微软雅黑" panose="020B0503020204020204" pitchFamily="34" charset="-122"/>
                          <a:ea typeface="微软雅黑" panose="020B0503020204020204" pitchFamily="34" charset="-122"/>
                          <a:cs typeface="+mn-cs"/>
                        </a:rPr>
                        <a:t>）   常用制剂及量（</a:t>
                      </a:r>
                      <a:r>
                        <a:rPr lang="en-US" altLang="zh-CN" sz="2800" b="1" kern="1200" dirty="0" smtClean="0">
                          <a:solidFill>
                            <a:schemeClr val="tx1"/>
                          </a:solidFill>
                          <a:latin typeface="微软雅黑" panose="020B0503020204020204" pitchFamily="34" charset="-122"/>
                          <a:ea typeface="微软雅黑" panose="020B0503020204020204" pitchFamily="34" charset="-122"/>
                          <a:cs typeface="+mn-cs"/>
                        </a:rPr>
                        <a:t>ml</a:t>
                      </a:r>
                      <a:r>
                        <a:rPr lang="zh-CN" altLang="en-US" sz="2800" b="1" kern="1200" dirty="0" smtClean="0">
                          <a:solidFill>
                            <a:schemeClr val="tx1"/>
                          </a:solidFill>
                          <a:latin typeface="微软雅黑" panose="020B0503020204020204" pitchFamily="34" charset="-122"/>
                          <a:ea typeface="微软雅黑" panose="020B0503020204020204" pitchFamily="34" charset="-122"/>
                          <a:cs typeface="+mn-cs"/>
                        </a:rPr>
                        <a:t>）</a:t>
                      </a:r>
                      <a:endParaRPr lang="zh-CN" altLang="en-US" sz="2800" b="1"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93020">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         钠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80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100                                  10%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氯化钠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45</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60</a:t>
                      </a:r>
                      <a:endParaRPr lang="en-US" altLang="zh-CN" sz="2400" b="1"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Tx/>
                        <a:buSzTx/>
                        <a:buFontTx/>
                        <a:buNone/>
                      </a:pP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         钾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40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60                                    10%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氯化钾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30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45</a:t>
                      </a:r>
                      <a:endParaRPr lang="en-US" altLang="zh-CN" sz="2400" b="1"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Tx/>
                        <a:buSzTx/>
                        <a:buFontTx/>
                        <a:buNone/>
                      </a:pP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         镁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8</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12                                      25%</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硫酸镁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8</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12</a:t>
                      </a:r>
                      <a:endParaRPr lang="en-US" altLang="zh-CN" sz="2400" b="1"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Tx/>
                        <a:buSzTx/>
                        <a:buFontTx/>
                        <a:buNone/>
                      </a:pP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         磷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10                                       </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甘油磷酸钠制剂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10</a:t>
                      </a:r>
                      <a:endParaRPr lang="en-US" altLang="zh-CN" sz="2400" b="1" kern="1200" dirty="0" smtClean="0">
                        <a:solidFill>
                          <a:schemeClr val="tx1"/>
                        </a:solidFill>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Tx/>
                        <a:buSzTx/>
                        <a:buFontTx/>
                        <a:buNone/>
                      </a:pP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         钙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2.5</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5                                    10%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葡萄糖酸钙 </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10</a:t>
                      </a:r>
                      <a:r>
                        <a:rPr lang="zh-CN" altLang="en-US" sz="2400" b="1" kern="1200" dirty="0" smtClean="0">
                          <a:solidFill>
                            <a:schemeClr val="tx1"/>
                          </a:solidFill>
                          <a:latin typeface="微软雅黑" panose="020B0503020204020204" pitchFamily="34" charset="-122"/>
                          <a:ea typeface="微软雅黑" panose="020B0503020204020204" pitchFamily="34" charset="-122"/>
                          <a:cs typeface="+mn-cs"/>
                        </a:rPr>
                        <a:t>～</a:t>
                      </a:r>
                      <a:r>
                        <a:rPr lang="en-US" altLang="zh-CN" sz="2400" b="1" kern="1200" dirty="0" smtClean="0">
                          <a:solidFill>
                            <a:schemeClr val="tx1"/>
                          </a:solidFill>
                          <a:latin typeface="微软雅黑" panose="020B0503020204020204" pitchFamily="34" charset="-122"/>
                          <a:ea typeface="微软雅黑" panose="020B0503020204020204" pitchFamily="34" charset="-122"/>
                          <a:cs typeface="+mn-cs"/>
                        </a:rPr>
                        <a:t>20</a:t>
                      </a:r>
                      <a:endParaRPr lang="en-US" altLang="zh-CN" sz="2400" b="1" kern="1200" dirty="0" smtClean="0">
                        <a:solidFill>
                          <a:schemeClr val="tx1"/>
                        </a:solidFill>
                        <a:latin typeface="微软雅黑" panose="020B0503020204020204" pitchFamily="34" charset="-122"/>
                        <a:ea typeface="微软雅黑" panose="020B0503020204020204" pitchFamily="34" charset="-122"/>
                        <a:cs typeface="+mn-cs"/>
                      </a:endParaRPr>
                    </a:p>
                  </a:txBody>
                  <a:tcPr marL="121920" marR="12192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202872" y="1288473"/>
            <a:ext cx="9421091" cy="5174958"/>
          </a:xfrm>
          <a:prstGeom prst="rect">
            <a:avLst/>
          </a:prstGeom>
          <a:solidFill>
            <a:schemeClr val="bg1"/>
          </a:solidFill>
          <a:ln w="9525">
            <a:noFill/>
            <a:miter lim="800000"/>
          </a:ln>
        </p:spPr>
        <p:txBody>
          <a:bodyPr lIns="92075" tIns="46038" rIns="92075" bIns="46038"/>
          <a:lstStyle/>
          <a:p>
            <a:pPr>
              <a:lnSpc>
                <a:spcPct val="160000"/>
              </a:lnSpc>
              <a:spcBef>
                <a:spcPct val="20000"/>
              </a:spcBef>
              <a:buClr>
                <a:schemeClr val="tx2"/>
              </a:buClr>
            </a:pPr>
            <a:r>
              <a:rPr lang="zh-CN" altLang="en-US" sz="2800" b="1" dirty="0" smtClean="0">
                <a:solidFill>
                  <a:srgbClr val="FF0000"/>
                </a:solidFill>
                <a:latin typeface="微软雅黑" panose="020B0503020204020204" pitchFamily="34" charset="-122"/>
                <a:ea typeface="微软雅黑" panose="020B0503020204020204" pitchFamily="34" charset="-122"/>
              </a:rPr>
              <a:t>葡萄糖</a:t>
            </a:r>
            <a:r>
              <a:rPr lang="zh-CN" altLang="en-US" sz="2800" b="1" dirty="0" smtClean="0">
                <a:latin typeface="微软雅黑" panose="020B0503020204020204" pitchFamily="34" charset="-122"/>
                <a:ea typeface="微软雅黑" panose="020B0503020204020204" pitchFamily="34" charset="-122"/>
              </a:rPr>
              <a:t>                   总量</a:t>
            </a:r>
            <a:r>
              <a:rPr lang="en-US" altLang="zh-CN" sz="2800" b="1" dirty="0" smtClean="0">
                <a:latin typeface="微软雅黑" panose="020B0503020204020204" pitchFamily="34" charset="-122"/>
                <a:ea typeface="微软雅黑" panose="020B0503020204020204" pitchFamily="34" charset="-122"/>
              </a:rPr>
              <a:t>(ml)       </a:t>
            </a:r>
            <a:r>
              <a:rPr lang="zh-CN" altLang="en-US" sz="2800" b="1" dirty="0" smtClean="0">
                <a:latin typeface="微软雅黑" panose="020B0503020204020204" pitchFamily="34" charset="-122"/>
                <a:ea typeface="微软雅黑" panose="020B0503020204020204" pitchFamily="34" charset="-122"/>
              </a:rPr>
              <a:t>热量</a:t>
            </a:r>
            <a:r>
              <a:rPr lang="en-US" altLang="zh-CN" sz="2800" b="1" dirty="0" smtClean="0">
                <a:latin typeface="微软雅黑" panose="020B0503020204020204" pitchFamily="34" charset="-122"/>
                <a:ea typeface="微软雅黑" panose="020B0503020204020204" pitchFamily="34" charset="-122"/>
              </a:rPr>
              <a:t>(Kcal)    </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25%</a:t>
            </a:r>
            <a:r>
              <a:rPr lang="zh-CN" altLang="en-US" sz="2800" b="1" dirty="0" smtClean="0">
                <a:latin typeface="微软雅黑" panose="020B0503020204020204" pitchFamily="34" charset="-122"/>
                <a:ea typeface="微软雅黑" panose="020B0503020204020204" pitchFamily="34" charset="-122"/>
              </a:rPr>
              <a:t>葡萄糖           </a:t>
            </a:r>
            <a:r>
              <a:rPr lang="en-US" altLang="zh-CN" sz="2800" b="1" dirty="0" smtClean="0">
                <a:latin typeface="微软雅黑" panose="020B0503020204020204" pitchFamily="34" charset="-122"/>
                <a:ea typeface="微软雅黑" panose="020B0503020204020204" pitchFamily="34" charset="-122"/>
              </a:rPr>
              <a:t>500              500</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10%</a:t>
            </a:r>
            <a:r>
              <a:rPr lang="zh-CN" altLang="en-US" sz="2800" b="1" dirty="0" smtClean="0">
                <a:latin typeface="微软雅黑" panose="020B0503020204020204" pitchFamily="34" charset="-122"/>
                <a:ea typeface="微软雅黑" panose="020B0503020204020204" pitchFamily="34" charset="-122"/>
              </a:rPr>
              <a:t>葡萄糖           </a:t>
            </a:r>
            <a:r>
              <a:rPr lang="en-US" altLang="zh-CN" sz="2800" b="1" dirty="0" smtClean="0">
                <a:latin typeface="微软雅黑" panose="020B0503020204020204" pitchFamily="34" charset="-122"/>
                <a:ea typeface="微软雅黑" panose="020B0503020204020204" pitchFamily="34" charset="-122"/>
              </a:rPr>
              <a:t>500              200</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endParaRPr lang="en-US" altLang="zh-CN" sz="2800" b="1" dirty="0" smtClean="0">
              <a:latin typeface="微软雅黑" panose="020B0503020204020204" pitchFamily="34" charset="-122"/>
              <a:ea typeface="微软雅黑" panose="020B0503020204020204" pitchFamily="34" charset="-122"/>
            </a:endParaRPr>
          </a:p>
          <a:p>
            <a:pPr>
              <a:lnSpc>
                <a:spcPct val="60000"/>
              </a:lnSpc>
              <a:spcBef>
                <a:spcPct val="20000"/>
              </a:spcBef>
              <a:buClr>
                <a:schemeClr val="tx2"/>
              </a:buClr>
            </a:pPr>
            <a:r>
              <a:rPr lang="en-US" altLang="zh-CN" sz="2800" b="1" dirty="0" smtClean="0">
                <a:latin typeface="微软雅黑" panose="020B0503020204020204" pitchFamily="34" charset="-122"/>
                <a:ea typeface="微软雅黑" panose="020B0503020204020204" pitchFamily="34" charset="-122"/>
              </a:rPr>
              <a:t> </a:t>
            </a:r>
            <a:r>
              <a:rPr lang="zh-CN" altLang="en-US" sz="2800" b="1" dirty="0" smtClean="0">
                <a:solidFill>
                  <a:srgbClr val="FF0000"/>
                </a:solidFill>
                <a:latin typeface="微软雅黑" panose="020B0503020204020204" pitchFamily="34" charset="-122"/>
                <a:ea typeface="微软雅黑" panose="020B0503020204020204" pitchFamily="34" charset="-122"/>
              </a:rPr>
              <a:t>脂肪 </a:t>
            </a:r>
            <a:r>
              <a:rPr lang="zh-CN" altLang="en-US" sz="2800" b="1" dirty="0" smtClean="0">
                <a:latin typeface="微软雅黑" panose="020B0503020204020204" pitchFamily="34" charset="-122"/>
                <a:ea typeface="微软雅黑" panose="020B0503020204020204" pitchFamily="34" charset="-122"/>
              </a:rPr>
              <a:t>                    总量</a:t>
            </a:r>
            <a:r>
              <a:rPr lang="en-US" altLang="zh-CN" sz="2800" b="1" dirty="0" smtClean="0">
                <a:latin typeface="微软雅黑" panose="020B0503020204020204" pitchFamily="34" charset="-122"/>
                <a:ea typeface="微软雅黑" panose="020B0503020204020204" pitchFamily="34" charset="-122"/>
              </a:rPr>
              <a:t>(ml)       </a:t>
            </a:r>
            <a:r>
              <a:rPr lang="zh-CN" altLang="en-US" sz="2800" b="1" dirty="0" smtClean="0">
                <a:latin typeface="微软雅黑" panose="020B0503020204020204" pitchFamily="34" charset="-122"/>
                <a:ea typeface="微软雅黑" panose="020B0503020204020204" pitchFamily="34" charset="-122"/>
              </a:rPr>
              <a:t>热量</a:t>
            </a:r>
            <a:r>
              <a:rPr lang="en-US" altLang="zh-CN" sz="2800" b="1" dirty="0" smtClean="0">
                <a:latin typeface="微软雅黑" panose="020B0503020204020204" pitchFamily="34" charset="-122"/>
                <a:ea typeface="微软雅黑" panose="020B0503020204020204" pitchFamily="34" charset="-122"/>
              </a:rPr>
              <a:t>(Kcal) </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10%</a:t>
            </a:r>
            <a:r>
              <a:rPr lang="zh-CN" altLang="en-US" sz="2800" b="1" dirty="0" smtClean="0">
                <a:latin typeface="微软雅黑" panose="020B0503020204020204" pitchFamily="34" charset="-122"/>
                <a:ea typeface="微软雅黑" panose="020B0503020204020204" pitchFamily="34" charset="-122"/>
              </a:rPr>
              <a:t>英脱利匹特       </a:t>
            </a:r>
            <a:r>
              <a:rPr lang="en-US" altLang="zh-CN" sz="2800" b="1" dirty="0" smtClean="0">
                <a:latin typeface="微软雅黑" panose="020B0503020204020204" pitchFamily="34" charset="-122"/>
                <a:ea typeface="微软雅黑" panose="020B0503020204020204" pitchFamily="34" charset="-122"/>
              </a:rPr>
              <a:t>500            550</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20%</a:t>
            </a:r>
            <a:r>
              <a:rPr lang="zh-CN" altLang="en-US" sz="2800" b="1" dirty="0" smtClean="0">
                <a:latin typeface="微软雅黑" panose="020B0503020204020204" pitchFamily="34" charset="-122"/>
                <a:ea typeface="微软雅黑" panose="020B0503020204020204" pitchFamily="34" charset="-122"/>
              </a:rPr>
              <a:t>力能                 </a:t>
            </a:r>
            <a:r>
              <a:rPr lang="en-US" altLang="zh-CN" sz="2800" b="1" dirty="0" smtClean="0">
                <a:latin typeface="微软雅黑" panose="020B0503020204020204" pitchFamily="34" charset="-122"/>
                <a:ea typeface="微软雅黑" panose="020B0503020204020204" pitchFamily="34" charset="-122"/>
              </a:rPr>
              <a:t>250            500</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endParaRPr lang="en-US" altLang="zh-CN" sz="2800" b="1" dirty="0" smtClean="0">
              <a:latin typeface="微软雅黑" panose="020B0503020204020204" pitchFamily="34" charset="-122"/>
              <a:ea typeface="微软雅黑" panose="020B0503020204020204" pitchFamily="34" charset="-122"/>
            </a:endParaRPr>
          </a:p>
          <a:p>
            <a:pPr>
              <a:lnSpc>
                <a:spcPct val="60000"/>
              </a:lnSpc>
              <a:spcBef>
                <a:spcPct val="20000"/>
              </a:spcBef>
              <a:buClr>
                <a:schemeClr val="tx2"/>
              </a:buClr>
            </a:pPr>
            <a:r>
              <a:rPr lang="zh-CN" altLang="en-US" sz="2800" b="1" dirty="0" smtClean="0">
                <a:solidFill>
                  <a:srgbClr val="FF0000"/>
                </a:solidFill>
                <a:latin typeface="微软雅黑" panose="020B0503020204020204" pitchFamily="34" charset="-122"/>
                <a:ea typeface="微软雅黑" panose="020B0503020204020204" pitchFamily="34" charset="-122"/>
              </a:rPr>
              <a:t>氨基酸</a:t>
            </a:r>
            <a:r>
              <a:rPr lang="zh-CN" altLang="en-US" sz="2800" b="1" dirty="0" smtClean="0">
                <a:latin typeface="微软雅黑" panose="020B0503020204020204" pitchFamily="34" charset="-122"/>
                <a:ea typeface="微软雅黑" panose="020B0503020204020204" pitchFamily="34" charset="-122"/>
              </a:rPr>
              <a:t>                   总量</a:t>
            </a:r>
            <a:r>
              <a:rPr lang="en-US" altLang="zh-CN" sz="2800" b="1" dirty="0" smtClean="0">
                <a:latin typeface="微软雅黑" panose="020B0503020204020204" pitchFamily="34" charset="-122"/>
                <a:ea typeface="微软雅黑" panose="020B0503020204020204" pitchFamily="34" charset="-122"/>
              </a:rPr>
              <a:t>(ml)        </a:t>
            </a:r>
            <a:r>
              <a:rPr lang="zh-CN" altLang="en-US" sz="2800" b="1" dirty="0" smtClean="0">
                <a:latin typeface="微软雅黑" panose="020B0503020204020204" pitchFamily="34" charset="-122"/>
                <a:ea typeface="微软雅黑" panose="020B0503020204020204" pitchFamily="34" charset="-122"/>
              </a:rPr>
              <a:t>氮量</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克</a:t>
            </a:r>
            <a:r>
              <a:rPr lang="en-US" altLang="zh-CN" sz="2800" b="1" dirty="0" smtClean="0">
                <a:latin typeface="微软雅黑" panose="020B0503020204020204" pitchFamily="34" charset="-122"/>
                <a:ea typeface="微软雅黑" panose="020B0503020204020204" pitchFamily="34" charset="-122"/>
              </a:rPr>
              <a:t>) </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8.5%</a:t>
            </a:r>
            <a:r>
              <a:rPr lang="zh-CN" altLang="en-US" sz="2800" b="1" dirty="0" smtClean="0">
                <a:latin typeface="微软雅黑" panose="020B0503020204020204" pitchFamily="34" charset="-122"/>
                <a:ea typeface="微软雅黑" panose="020B0503020204020204" pitchFamily="34" charset="-122"/>
              </a:rPr>
              <a:t>乐凡命           </a:t>
            </a:r>
            <a:r>
              <a:rPr lang="en-US" altLang="zh-CN" sz="2800" b="1" dirty="0" smtClean="0">
                <a:latin typeface="微软雅黑" panose="020B0503020204020204" pitchFamily="34" charset="-122"/>
                <a:ea typeface="微软雅黑" panose="020B0503020204020204" pitchFamily="34" charset="-122"/>
              </a:rPr>
              <a:t>250               3.6</a:t>
            </a:r>
            <a:endParaRPr lang="en-US" altLang="zh-CN" sz="2800" b="1" dirty="0" smtClean="0">
              <a:latin typeface="微软雅黑" panose="020B0503020204020204" pitchFamily="34" charset="-122"/>
              <a:ea typeface="微软雅黑" panose="020B0503020204020204" pitchFamily="34" charset="-122"/>
            </a:endParaRPr>
          </a:p>
          <a:p>
            <a:pPr>
              <a:lnSpc>
                <a:spcPct val="90000"/>
              </a:lnSpc>
              <a:spcBef>
                <a:spcPct val="20000"/>
              </a:spcBef>
              <a:buClr>
                <a:schemeClr val="tx2"/>
              </a:buClr>
              <a:buFont typeface="Wingdings" panose="05000000000000000000" pitchFamily="2" charset="2"/>
              <a:buChar char="w"/>
            </a:pPr>
            <a:r>
              <a:rPr lang="en-US" altLang="zh-CN" sz="2800" b="1" dirty="0" smtClean="0">
                <a:latin typeface="微软雅黑" panose="020B0503020204020204" pitchFamily="34" charset="-122"/>
                <a:ea typeface="微软雅黑" panose="020B0503020204020204" pitchFamily="34" charset="-122"/>
              </a:rPr>
              <a:t>   11.4%</a:t>
            </a:r>
            <a:r>
              <a:rPr lang="zh-CN" altLang="en-US" sz="2800" b="1" dirty="0" smtClean="0">
                <a:latin typeface="微软雅黑" panose="020B0503020204020204" pitchFamily="34" charset="-122"/>
                <a:ea typeface="微软雅黑" panose="020B0503020204020204" pitchFamily="34" charset="-122"/>
              </a:rPr>
              <a:t>乐凡命         </a:t>
            </a:r>
            <a:r>
              <a:rPr lang="en-US" altLang="zh-CN" sz="2800" b="1" dirty="0" smtClean="0">
                <a:latin typeface="微软雅黑" panose="020B0503020204020204" pitchFamily="34" charset="-122"/>
                <a:ea typeface="微软雅黑" panose="020B0503020204020204" pitchFamily="34" charset="-122"/>
              </a:rPr>
              <a:t>250               4.5</a:t>
            </a:r>
            <a:endParaRPr lang="en-US" altLang="zh-CN" sz="2800" b="1" dirty="0"/>
          </a:p>
        </p:txBody>
      </p:sp>
      <p:sp>
        <p:nvSpPr>
          <p:cNvPr id="3" name="矩形 2"/>
          <p:cNvSpPr/>
          <p:nvPr/>
        </p:nvSpPr>
        <p:spPr>
          <a:xfrm>
            <a:off x="1114816" y="212943"/>
            <a:ext cx="6573927" cy="978729"/>
          </a:xfrm>
          <a:prstGeom prst="rect">
            <a:avLst/>
          </a:prstGeom>
        </p:spPr>
        <p:txBody>
          <a:bodyPr wrap="square">
            <a:spAutoFit/>
          </a:bodyPr>
          <a:lstStyle/>
          <a:p>
            <a:pPr>
              <a:lnSpc>
                <a:spcPct val="160000"/>
              </a:lnSpc>
              <a:spcBef>
                <a:spcPct val="20000"/>
              </a:spcBef>
              <a:buClr>
                <a:schemeClr val="tx2"/>
              </a:buCl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  三大静脉营养要素制剂一览表</a:t>
            </a:r>
            <a:endParaRPr lang="zh-CN" altLang="en-US" sz="3600" b="1"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3"/>
          <p:cNvSpPr>
            <a:spLocks noGrp="1"/>
          </p:cNvSpPr>
          <p:nvPr>
            <p:ph type="title"/>
          </p:nvPr>
        </p:nvSpPr>
        <p:spPr>
          <a:xfrm>
            <a:off x="609600" y="188914"/>
            <a:ext cx="10972800" cy="993775"/>
          </a:xfrm>
        </p:spPr>
        <p:txBody>
          <a:bodyPr>
            <a:normAutofit/>
          </a:bodyPr>
          <a:lstStyle/>
          <a:p>
            <a:pPr>
              <a:defRPr/>
            </a:pPr>
            <a:r>
              <a:rPr lang="zh-CN" altLang="en-US" dirty="0" smtClean="0">
                <a:solidFill>
                  <a:schemeClr val="tx2">
                    <a:lumMod val="60000"/>
                    <a:lumOff val="40000"/>
                  </a:schemeClr>
                </a:solidFill>
              </a:rPr>
              <a:t>  肠外营养的应用指征</a:t>
            </a:r>
            <a:endParaRPr lang="zh-CN" altLang="en-US" dirty="0" smtClean="0">
              <a:solidFill>
                <a:schemeClr val="tx2">
                  <a:lumMod val="60000"/>
                  <a:lumOff val="40000"/>
                </a:schemeClr>
              </a:solidFill>
            </a:endParaRPr>
          </a:p>
        </p:txBody>
      </p:sp>
      <p:sp>
        <p:nvSpPr>
          <p:cNvPr id="111630" name="Rectangle 14"/>
          <p:cNvSpPr>
            <a:spLocks noGrp="1"/>
          </p:cNvSpPr>
          <p:nvPr>
            <p:ph type="body" idx="1"/>
          </p:nvPr>
        </p:nvSpPr>
        <p:spPr>
          <a:xfrm>
            <a:off x="1565564" y="2924175"/>
            <a:ext cx="10292003" cy="3384550"/>
          </a:xfrm>
        </p:spPr>
        <p:txBody>
          <a:bodyPr>
            <a:normAutofit lnSpcReduction="20000"/>
          </a:bodyPr>
          <a:lstStyle/>
          <a:p>
            <a:pPr>
              <a:lnSpc>
                <a:spcPct val="150000"/>
              </a:lnSpc>
              <a:buNone/>
              <a:defRPr/>
            </a:pPr>
            <a:r>
              <a:rPr lang="zh-CN" altLang="en-US" b="1" dirty="0" smtClean="0">
                <a:solidFill>
                  <a:srgbClr val="FF0000"/>
                </a:solidFill>
              </a:rPr>
              <a:t>适用患者类型</a:t>
            </a:r>
            <a:endParaRPr lang="zh-CN" altLang="en-US" b="1" dirty="0" smtClean="0">
              <a:solidFill>
                <a:srgbClr val="FF0000"/>
              </a:solidFill>
            </a:endParaRPr>
          </a:p>
          <a:p>
            <a:pPr marL="342900" lvl="1" indent="-342900" algn="just">
              <a:lnSpc>
                <a:spcPct val="150000"/>
              </a:lnSpc>
              <a:buClr>
                <a:schemeClr val="tx1"/>
              </a:buClr>
              <a:buSzTx/>
              <a:buChar char="•"/>
            </a:pPr>
            <a:r>
              <a:rPr lang="zh-CN" altLang="en-US" b="1" dirty="0" smtClean="0"/>
              <a:t>胃肠道功能障碍的重症患者</a:t>
            </a:r>
            <a:endParaRPr lang="zh-CN" altLang="en-US" b="1" dirty="0" smtClean="0"/>
          </a:p>
          <a:p>
            <a:pPr marL="342900" lvl="1" indent="-342900" algn="just">
              <a:lnSpc>
                <a:spcPct val="150000"/>
              </a:lnSpc>
              <a:buClr>
                <a:schemeClr val="tx1"/>
              </a:buClr>
              <a:buSzTx/>
              <a:buChar char="•"/>
            </a:pPr>
            <a:r>
              <a:rPr lang="zh-CN" altLang="en-US" b="1" dirty="0" smtClean="0"/>
              <a:t>由于手术或解剖问题禁止适用胃肠道的重症患者</a:t>
            </a:r>
            <a:endParaRPr lang="zh-CN" altLang="en-US" b="1" dirty="0" smtClean="0"/>
          </a:p>
          <a:p>
            <a:pPr marL="342900" lvl="1" indent="-342900" algn="just">
              <a:lnSpc>
                <a:spcPct val="150000"/>
              </a:lnSpc>
              <a:buClr>
                <a:schemeClr val="tx1"/>
              </a:buClr>
              <a:buSzTx/>
              <a:buChar char="•"/>
            </a:pPr>
            <a:r>
              <a:rPr lang="zh-CN" altLang="en-US" b="1" dirty="0" smtClean="0"/>
              <a:t>存在有尚未控制的腹部情况者</a:t>
            </a:r>
            <a:endParaRPr lang="zh-CN" altLang="en-US" b="1" dirty="0" smtClean="0"/>
          </a:p>
          <a:p>
            <a:pPr lvl="2">
              <a:lnSpc>
                <a:spcPct val="150000"/>
              </a:lnSpc>
              <a:defRPr/>
            </a:pPr>
            <a:r>
              <a:rPr lang="zh-CN" altLang="en-US" b="1" dirty="0" smtClean="0"/>
              <a:t>如腹腔感染、肠梗阻、肠瘘等</a:t>
            </a:r>
            <a:endParaRPr lang="zh-CN" altLang="en-US" b="1" dirty="0" smtClean="0"/>
          </a:p>
        </p:txBody>
      </p:sp>
      <p:sp>
        <p:nvSpPr>
          <p:cNvPr id="57348" name="AutoShape 4"/>
          <p:cNvSpPr>
            <a:spLocks noChangeArrowheads="1"/>
          </p:cNvSpPr>
          <p:nvPr/>
        </p:nvSpPr>
        <p:spPr bwMode="auto">
          <a:xfrm>
            <a:off x="1579417" y="1628775"/>
            <a:ext cx="2691957" cy="936625"/>
          </a:xfrm>
          <a:prstGeom prst="roundRect">
            <a:avLst>
              <a:gd name="adj" fmla="val 16667"/>
            </a:avLst>
          </a:prstGeom>
          <a:solidFill>
            <a:schemeClr val="accent1">
              <a:alpha val="14902"/>
            </a:schemeClr>
          </a:solidFill>
          <a:ln w="9525" algn="ctr">
            <a:noFill/>
            <a:round/>
          </a:ln>
        </p:spPr>
        <p:txBody>
          <a:bodyPr wrap="none" anchor="ctr"/>
          <a:lstStyle/>
          <a:p>
            <a:pPr algn="ctr"/>
            <a:r>
              <a:rPr lang="zh-CN" altLang="en-US" dirty="0">
                <a:solidFill>
                  <a:schemeClr val="tx2"/>
                </a:solidFill>
                <a:ea typeface="黑体" panose="02010609060101010101" pitchFamily="49" charset="-122"/>
              </a:rPr>
              <a:t>适用对象</a:t>
            </a:r>
            <a:endParaRPr lang="zh-CN" altLang="en-US" dirty="0">
              <a:solidFill>
                <a:schemeClr val="tx2"/>
              </a:solidFill>
              <a:ea typeface="黑体" panose="02010609060101010101" pitchFamily="49" charset="-122"/>
            </a:endParaRPr>
          </a:p>
        </p:txBody>
      </p:sp>
      <p:sp>
        <p:nvSpPr>
          <p:cNvPr id="111621" name="AutoShape 5"/>
          <p:cNvSpPr>
            <a:spLocks noChangeArrowheads="1"/>
          </p:cNvSpPr>
          <p:nvPr/>
        </p:nvSpPr>
        <p:spPr bwMode="auto">
          <a:xfrm>
            <a:off x="4793673" y="1628775"/>
            <a:ext cx="5039258" cy="431800"/>
          </a:xfrm>
          <a:prstGeom prst="roundRect">
            <a:avLst>
              <a:gd name="adj" fmla="val 16667"/>
            </a:avLst>
          </a:prstGeom>
          <a:solidFill>
            <a:schemeClr val="accent1">
              <a:alpha val="14902"/>
            </a:schemeClr>
          </a:solidFill>
          <a:ln w="9525" algn="ctr">
            <a:noFill/>
            <a:round/>
          </a:ln>
        </p:spPr>
        <p:txBody>
          <a:bodyPr wrap="none" anchor="ctr"/>
          <a:lstStyle/>
          <a:p>
            <a:pPr marL="342900" indent="-342900">
              <a:buFontTx/>
              <a:buAutoNum type="arabicPeriod"/>
            </a:pPr>
            <a:r>
              <a:rPr lang="zh-CN" altLang="en-US" sz="2000" dirty="0">
                <a:solidFill>
                  <a:schemeClr val="tx2"/>
                </a:solidFill>
                <a:ea typeface="黑体" panose="02010609060101010101" pitchFamily="49" charset="-122"/>
              </a:rPr>
              <a:t>不能耐受肠内的重症患者</a:t>
            </a:r>
            <a:endParaRPr lang="zh-CN" altLang="en-US" sz="2000" dirty="0">
              <a:solidFill>
                <a:schemeClr val="tx2"/>
              </a:solidFill>
              <a:ea typeface="黑体" panose="02010609060101010101" pitchFamily="49" charset="-122"/>
            </a:endParaRPr>
          </a:p>
        </p:txBody>
      </p:sp>
      <p:sp>
        <p:nvSpPr>
          <p:cNvPr id="111622" name="AutoShape 6"/>
          <p:cNvSpPr>
            <a:spLocks noChangeArrowheads="1"/>
          </p:cNvSpPr>
          <p:nvPr/>
        </p:nvSpPr>
        <p:spPr bwMode="auto">
          <a:xfrm>
            <a:off x="4765964" y="2133600"/>
            <a:ext cx="5029389" cy="431800"/>
          </a:xfrm>
          <a:prstGeom prst="roundRect">
            <a:avLst>
              <a:gd name="adj" fmla="val 16667"/>
            </a:avLst>
          </a:prstGeom>
          <a:solidFill>
            <a:schemeClr val="accent1">
              <a:alpha val="14902"/>
            </a:schemeClr>
          </a:solidFill>
          <a:ln w="9525" algn="ctr">
            <a:noFill/>
            <a:round/>
          </a:ln>
        </p:spPr>
        <p:txBody>
          <a:bodyPr wrap="none" anchor="ctr"/>
          <a:lstStyle/>
          <a:p>
            <a:pPr marL="342900" indent="-342900">
              <a:buFontTx/>
              <a:buAutoNum type="arabicPeriod" startAt="2"/>
            </a:pPr>
            <a:r>
              <a:rPr lang="zh-CN" altLang="en-US" sz="2000" dirty="0">
                <a:solidFill>
                  <a:schemeClr val="tx2"/>
                </a:solidFill>
                <a:ea typeface="黑体" panose="02010609060101010101" pitchFamily="49" charset="-122"/>
              </a:rPr>
              <a:t>肠内营养禁忌的重症患者</a:t>
            </a:r>
            <a:endParaRPr lang="zh-CN" altLang="en-US" sz="2000" dirty="0">
              <a:solidFill>
                <a:schemeClr val="tx2"/>
              </a:solidFill>
              <a:ea typeface="黑体" panose="02010609060101010101" pitchFamily="49" charset="-122"/>
            </a:endParaRPr>
          </a:p>
        </p:txBody>
      </p:sp>
      <p:sp>
        <p:nvSpPr>
          <p:cNvPr id="57351" name="Text Box 12"/>
          <p:cNvSpPr txBox="1">
            <a:spLocks noChangeArrowheads="1"/>
          </p:cNvSpPr>
          <p:nvPr/>
        </p:nvSpPr>
        <p:spPr bwMode="auto">
          <a:xfrm>
            <a:off x="5808133" y="6453188"/>
            <a:ext cx="6242051" cy="304800"/>
          </a:xfrm>
          <a:prstGeom prst="rect">
            <a:avLst/>
          </a:prstGeom>
          <a:noFill/>
          <a:ln w="9525">
            <a:noFill/>
            <a:miter lim="800000"/>
          </a:ln>
        </p:spPr>
        <p:txBody>
          <a:bodyPr>
            <a:spAutoFit/>
          </a:bodyPr>
          <a:lstStyle/>
          <a:p>
            <a:pPr algn="r"/>
            <a:r>
              <a:rPr lang="zh-CN" altLang="en-US" sz="1400">
                <a:ea typeface="黑体" panose="02010609060101010101" pitchFamily="49" charset="-122"/>
              </a:rPr>
              <a:t>中国重症加强治疗病房危重患者营养支持指导意见</a:t>
            </a:r>
            <a:endParaRPr lang="en-US" altLang="zh-CN" sz="1400">
              <a:ea typeface="黑体" panose="02010609060101010101"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1621"/>
                                        </p:tgtEl>
                                        <p:attrNameLst>
                                          <p:attrName>style.visibility</p:attrName>
                                        </p:attrNameLst>
                                      </p:cBhvr>
                                      <p:to>
                                        <p:strVal val="visible"/>
                                      </p:to>
                                    </p:set>
                                    <p:animEffect transition="in" filter="wipe(left)">
                                      <p:cBhvr>
                                        <p:cTn id="7" dur="500"/>
                                        <p:tgtEl>
                                          <p:spTgt spid="1116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1622"/>
                                        </p:tgtEl>
                                        <p:attrNameLst>
                                          <p:attrName>style.visibility</p:attrName>
                                        </p:attrNameLst>
                                      </p:cBhvr>
                                      <p:to>
                                        <p:strVal val="visible"/>
                                      </p:to>
                                    </p:set>
                                    <p:animEffect transition="in" filter="wipe(left)">
                                      <p:cBhvr>
                                        <p:cTn id="10" dur="500"/>
                                        <p:tgtEl>
                                          <p:spTgt spid="11162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1630">
                                            <p:txEl>
                                              <p:pRg st="0" end="0"/>
                                            </p:txEl>
                                          </p:spTgt>
                                        </p:tgtEl>
                                        <p:attrNameLst>
                                          <p:attrName>style.visibility</p:attrName>
                                        </p:attrNameLst>
                                      </p:cBhvr>
                                      <p:to>
                                        <p:strVal val="visible"/>
                                      </p:to>
                                    </p:set>
                                    <p:animEffect transition="in" filter="blinds(horizontal)">
                                      <p:cBhvr>
                                        <p:cTn id="15" dur="500"/>
                                        <p:tgtEl>
                                          <p:spTgt spid="111630">
                                            <p:txEl>
                                              <p:pRg st="0" end="0"/>
                                            </p:txEl>
                                          </p:spTgt>
                                        </p:tgtEl>
                                      </p:cBhvr>
                                    </p:animEffect>
                                  </p:childTnLst>
                                </p:cTn>
                              </p:par>
                            </p:childTnLst>
                          </p:cTn>
                        </p:par>
                        <p:par>
                          <p:cTn id="16" fill="hold">
                            <p:stCondLst>
                              <p:cond delay="500"/>
                            </p:stCondLst>
                            <p:childTnLst>
                              <p:par>
                                <p:cTn id="17" presetID="3" presetClass="entr" presetSubtype="10" fill="hold" grpId="0" nodeType="afterEffect">
                                  <p:stCondLst>
                                    <p:cond delay="0"/>
                                  </p:stCondLst>
                                  <p:childTnLst>
                                    <p:set>
                                      <p:cBhvr>
                                        <p:cTn id="18" dur="1" fill="hold">
                                          <p:stCondLst>
                                            <p:cond delay="0"/>
                                          </p:stCondLst>
                                        </p:cTn>
                                        <p:tgtEl>
                                          <p:spTgt spid="111630">
                                            <p:txEl>
                                              <p:pRg st="1" end="1"/>
                                            </p:txEl>
                                          </p:spTgt>
                                        </p:tgtEl>
                                        <p:attrNameLst>
                                          <p:attrName>style.visibility</p:attrName>
                                        </p:attrNameLst>
                                      </p:cBhvr>
                                      <p:to>
                                        <p:strVal val="visible"/>
                                      </p:to>
                                    </p:set>
                                    <p:animEffect transition="in" filter="blinds(horizontal)">
                                      <p:cBhvr>
                                        <p:cTn id="19" dur="500"/>
                                        <p:tgtEl>
                                          <p:spTgt spid="111630">
                                            <p:txEl>
                                              <p:pRg st="1" end="1"/>
                                            </p:txEl>
                                          </p:spTgt>
                                        </p:tgtEl>
                                      </p:cBhvr>
                                    </p:animEffect>
                                  </p:childTnLst>
                                </p:cTn>
                              </p:par>
                            </p:childTnLst>
                          </p:cTn>
                        </p:par>
                        <p:par>
                          <p:cTn id="20" fill="hold">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111630">
                                            <p:txEl>
                                              <p:pRg st="2" end="2"/>
                                            </p:txEl>
                                          </p:spTgt>
                                        </p:tgtEl>
                                        <p:attrNameLst>
                                          <p:attrName>style.visibility</p:attrName>
                                        </p:attrNameLst>
                                      </p:cBhvr>
                                      <p:to>
                                        <p:strVal val="visible"/>
                                      </p:to>
                                    </p:set>
                                    <p:animEffect transition="in" filter="blinds(horizontal)">
                                      <p:cBhvr>
                                        <p:cTn id="23" dur="500"/>
                                        <p:tgtEl>
                                          <p:spTgt spid="111630">
                                            <p:txEl>
                                              <p:pRg st="2" end="2"/>
                                            </p:txEl>
                                          </p:spTgt>
                                        </p:tgtEl>
                                      </p:cBhvr>
                                    </p:animEffect>
                                  </p:childTnLst>
                                </p:cTn>
                              </p:par>
                            </p:childTnLst>
                          </p:cTn>
                        </p:par>
                        <p:par>
                          <p:cTn id="24" fill="hold">
                            <p:stCondLst>
                              <p:cond delay="1500"/>
                            </p:stCondLst>
                            <p:childTnLst>
                              <p:par>
                                <p:cTn id="25" presetID="3" presetClass="entr" presetSubtype="10" fill="hold" grpId="0" nodeType="afterEffect">
                                  <p:stCondLst>
                                    <p:cond delay="0"/>
                                  </p:stCondLst>
                                  <p:childTnLst>
                                    <p:set>
                                      <p:cBhvr>
                                        <p:cTn id="26" dur="1" fill="hold">
                                          <p:stCondLst>
                                            <p:cond delay="0"/>
                                          </p:stCondLst>
                                        </p:cTn>
                                        <p:tgtEl>
                                          <p:spTgt spid="111630">
                                            <p:txEl>
                                              <p:pRg st="3" end="3"/>
                                            </p:txEl>
                                          </p:spTgt>
                                        </p:tgtEl>
                                        <p:attrNameLst>
                                          <p:attrName>style.visibility</p:attrName>
                                        </p:attrNameLst>
                                      </p:cBhvr>
                                      <p:to>
                                        <p:strVal val="visible"/>
                                      </p:to>
                                    </p:set>
                                    <p:animEffect transition="in" filter="blinds(horizontal)">
                                      <p:cBhvr>
                                        <p:cTn id="27" dur="500"/>
                                        <p:tgtEl>
                                          <p:spTgt spid="111630">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11630">
                                            <p:txEl>
                                              <p:pRg st="4" end="4"/>
                                            </p:txEl>
                                          </p:spTgt>
                                        </p:tgtEl>
                                        <p:attrNameLst>
                                          <p:attrName>style.visibility</p:attrName>
                                        </p:attrNameLst>
                                      </p:cBhvr>
                                      <p:to>
                                        <p:strVal val="visible"/>
                                      </p:to>
                                    </p:set>
                                    <p:animEffect transition="in" filter="blinds(horizontal)">
                                      <p:cBhvr>
                                        <p:cTn id="30" dur="500"/>
                                        <p:tgtEl>
                                          <p:spTgt spid="1116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0" grpId="0" build="p"/>
      <p:bldP spid="111621" grpId="0" animBg="1"/>
      <p:bldP spid="11162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p:cNvSpPr>
          <p:nvPr>
            <p:ph type="title"/>
          </p:nvPr>
        </p:nvSpPr>
        <p:spPr>
          <a:xfrm>
            <a:off x="609600" y="188914"/>
            <a:ext cx="10972800" cy="993775"/>
          </a:xfrm>
        </p:spPr>
        <p:txBody>
          <a:bodyPr>
            <a:normAutofit/>
          </a:bodyPr>
          <a:lstStyle/>
          <a:p>
            <a:pPr>
              <a:defRPr/>
            </a:pPr>
            <a:r>
              <a:rPr lang="zh-CN" altLang="en-US" dirty="0" smtClean="0">
                <a:solidFill>
                  <a:schemeClr val="tx2">
                    <a:lumMod val="60000"/>
                    <a:lumOff val="40000"/>
                  </a:schemeClr>
                </a:solidFill>
              </a:rPr>
              <a:t>  肠外营养禁忌</a:t>
            </a:r>
            <a:endParaRPr lang="zh-CN" altLang="en-US" dirty="0" smtClean="0">
              <a:solidFill>
                <a:schemeClr val="tx2">
                  <a:lumMod val="60000"/>
                  <a:lumOff val="40000"/>
                </a:schemeClr>
              </a:solidFill>
            </a:endParaRPr>
          </a:p>
        </p:txBody>
      </p:sp>
      <p:sp>
        <p:nvSpPr>
          <p:cNvPr id="58371" name="Rectangle 7"/>
          <p:cNvSpPr>
            <a:spLocks noGrp="1"/>
          </p:cNvSpPr>
          <p:nvPr>
            <p:ph type="body" idx="1"/>
          </p:nvPr>
        </p:nvSpPr>
        <p:spPr>
          <a:xfrm>
            <a:off x="914400" y="1483043"/>
            <a:ext cx="10363200" cy="4538662"/>
          </a:xfrm>
        </p:spPr>
        <p:txBody>
          <a:bodyPr>
            <a:normAutofit/>
          </a:bodyPr>
          <a:lstStyle/>
          <a:p>
            <a:pPr>
              <a:lnSpc>
                <a:spcPct val="150000"/>
              </a:lnSpc>
              <a:buNone/>
              <a:defRPr/>
            </a:pPr>
            <a:r>
              <a:rPr lang="zh-CN" altLang="en-US" sz="2400" b="1" dirty="0" smtClean="0">
                <a:solidFill>
                  <a:srgbClr val="FF0000"/>
                </a:solidFill>
              </a:rPr>
              <a:t>禁忌患者类型</a:t>
            </a:r>
            <a:endParaRPr lang="zh-CN" altLang="en-US" sz="2400" b="1" dirty="0" smtClean="0">
              <a:solidFill>
                <a:srgbClr val="FF0000"/>
              </a:solidFill>
            </a:endParaRPr>
          </a:p>
          <a:p>
            <a:pPr marL="342900" lvl="1" indent="-342900" algn="just">
              <a:lnSpc>
                <a:spcPct val="150000"/>
              </a:lnSpc>
              <a:buClr>
                <a:schemeClr val="tx1"/>
              </a:buClr>
              <a:buSzTx/>
              <a:buChar char="•"/>
            </a:pPr>
            <a:r>
              <a:rPr lang="zh-CN" altLang="en-US" sz="2400" b="1" dirty="0" smtClean="0"/>
              <a:t>早期复苏阶段、血流动力学尚未稳定或存在严重的水电解质与酸碱失衡</a:t>
            </a:r>
            <a:endParaRPr lang="zh-CN" altLang="en-US" sz="2400" b="1" dirty="0" smtClean="0"/>
          </a:p>
          <a:p>
            <a:pPr marL="342900" lvl="1" indent="-342900" algn="just">
              <a:lnSpc>
                <a:spcPct val="150000"/>
              </a:lnSpc>
              <a:buClr>
                <a:schemeClr val="tx1"/>
              </a:buClr>
              <a:buSzTx/>
              <a:buChar char="•"/>
            </a:pPr>
            <a:r>
              <a:rPr lang="zh-CN" altLang="en-US" sz="2400" b="1" dirty="0" smtClean="0"/>
              <a:t>严重肝功能衰竭</a:t>
            </a:r>
            <a:endParaRPr lang="zh-CN" altLang="en-US" sz="2400" b="1" dirty="0" smtClean="0"/>
          </a:p>
          <a:p>
            <a:pPr marL="342900" lvl="1" indent="-342900" algn="just">
              <a:lnSpc>
                <a:spcPct val="150000"/>
              </a:lnSpc>
              <a:buClr>
                <a:schemeClr val="tx1"/>
              </a:buClr>
              <a:buSzTx/>
              <a:buChar char="•"/>
            </a:pPr>
            <a:r>
              <a:rPr lang="zh-CN" altLang="en-US" sz="2400" b="1" dirty="0" smtClean="0"/>
              <a:t>急性肾功能衰竭存在严重氮质血症</a:t>
            </a:r>
            <a:endParaRPr lang="zh-CN" altLang="en-US" sz="2400" b="1" dirty="0" smtClean="0"/>
          </a:p>
          <a:p>
            <a:pPr marL="342900" lvl="1" indent="-342900" algn="just">
              <a:lnSpc>
                <a:spcPct val="150000"/>
              </a:lnSpc>
              <a:buClr>
                <a:schemeClr val="tx1"/>
              </a:buClr>
              <a:buSzTx/>
              <a:buChar char="•"/>
            </a:pPr>
            <a:r>
              <a:rPr lang="zh-CN" altLang="en-US" sz="2400" b="1" dirty="0" smtClean="0"/>
              <a:t>严重高血糖尚未控制</a:t>
            </a:r>
            <a:endParaRPr lang="zh-CN" altLang="en-US" sz="2400" b="1" dirty="0" smtClean="0"/>
          </a:p>
        </p:txBody>
      </p:sp>
      <p:sp>
        <p:nvSpPr>
          <p:cNvPr id="112645" name="AutoShape 5"/>
          <p:cNvSpPr>
            <a:spLocks noChangeArrowheads="1"/>
          </p:cNvSpPr>
          <p:nvPr/>
        </p:nvSpPr>
        <p:spPr bwMode="auto">
          <a:xfrm>
            <a:off x="817034" y="5381944"/>
            <a:ext cx="10655300" cy="1152525"/>
          </a:xfrm>
          <a:prstGeom prst="roundRect">
            <a:avLst>
              <a:gd name="adj" fmla="val 16667"/>
            </a:avLst>
          </a:prstGeom>
          <a:solidFill>
            <a:schemeClr val="accent1">
              <a:alpha val="14902"/>
            </a:schemeClr>
          </a:solidFill>
          <a:ln w="28575" cap="rnd" algn="ctr">
            <a:solidFill>
              <a:schemeClr val="tx2"/>
            </a:solidFill>
            <a:prstDash val="sysDot"/>
            <a:round/>
          </a:ln>
        </p:spPr>
        <p:txBody>
          <a:bodyPr anchor="ctr"/>
          <a:lstStyle/>
          <a:p>
            <a:pPr marL="365125" indent="-365125">
              <a:buFont typeface="Wingdings 2" pitchFamily="18" charset="2"/>
              <a:buChar char="E"/>
              <a:tabLst>
                <a:tab pos="365125" algn="l"/>
              </a:tabLst>
            </a:pPr>
            <a:r>
              <a:rPr lang="zh-CN" altLang="en-US" sz="2800" b="1" i="1">
                <a:solidFill>
                  <a:schemeClr val="tx2"/>
                </a:solidFill>
                <a:ea typeface="隶书" pitchFamily="49" charset="-122"/>
              </a:rPr>
              <a:t>一旦患者胃肠道可以安全使用时，则应逐渐向肠内营养或口服饮食过度</a:t>
            </a:r>
            <a:endParaRPr lang="zh-CN" altLang="en-US" sz="2800" b="1" i="1">
              <a:solidFill>
                <a:schemeClr val="tx2"/>
              </a:solidFill>
              <a:ea typeface="隶书" pitchFamily="49" charset="-122"/>
            </a:endParaRPr>
          </a:p>
        </p:txBody>
      </p:sp>
      <p:sp>
        <p:nvSpPr>
          <p:cNvPr id="58373" name="Text Box 8"/>
          <p:cNvSpPr txBox="1">
            <a:spLocks noChangeArrowheads="1"/>
          </p:cNvSpPr>
          <p:nvPr/>
        </p:nvSpPr>
        <p:spPr bwMode="auto">
          <a:xfrm>
            <a:off x="5808133" y="6453188"/>
            <a:ext cx="6242051" cy="304800"/>
          </a:xfrm>
          <a:prstGeom prst="rect">
            <a:avLst/>
          </a:prstGeom>
          <a:noFill/>
          <a:ln w="9525">
            <a:noFill/>
            <a:miter lim="800000"/>
          </a:ln>
        </p:spPr>
        <p:txBody>
          <a:bodyPr>
            <a:spAutoFit/>
          </a:bodyPr>
          <a:lstStyle/>
          <a:p>
            <a:pPr algn="r"/>
            <a:r>
              <a:rPr lang="zh-CN" altLang="en-US" sz="1400">
                <a:ea typeface="黑体" panose="02010609060101010101" pitchFamily="49" charset="-122"/>
              </a:rPr>
              <a:t>中国重症加强治疗病房危重患者营养支持指导意见</a:t>
            </a:r>
            <a:endParaRPr lang="en-US" altLang="zh-CN" sz="1400">
              <a:ea typeface="黑体" panose="02010609060101010101"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45"/>
                                        </p:tgtEl>
                                        <p:attrNameLst>
                                          <p:attrName>style.visibility</p:attrName>
                                        </p:attrNameLst>
                                      </p:cBhvr>
                                      <p:to>
                                        <p:strVal val="visible"/>
                                      </p:to>
                                    </p:set>
                                    <p:animEffect transition="in" filter="fade">
                                      <p:cBhvr>
                                        <p:cTn id="7" dur="1000"/>
                                        <p:tgtEl>
                                          <p:spTgt spid="112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xfrm>
            <a:off x="814917" y="260350"/>
            <a:ext cx="10665883" cy="865188"/>
          </a:xfrm>
        </p:spPr>
        <p:txBody>
          <a:bodyPr>
            <a:normAutofit/>
          </a:bodyPr>
          <a:lstStyle/>
          <a:p>
            <a:pPr eaLnBrk="1" hangingPunct="1">
              <a:defRPr/>
            </a:pPr>
            <a:r>
              <a:rPr lang="zh-CN" altLang="en-US" dirty="0" smtClean="0">
                <a:solidFill>
                  <a:schemeClr val="tx2">
                    <a:lumMod val="60000"/>
                    <a:lumOff val="40000"/>
                  </a:schemeClr>
                </a:solidFill>
              </a:rPr>
              <a:t>机体能量需要</a:t>
            </a:r>
            <a:endParaRPr lang="zh-CN" altLang="en-US" dirty="0" smtClean="0">
              <a:solidFill>
                <a:schemeClr val="tx2">
                  <a:lumMod val="60000"/>
                  <a:lumOff val="40000"/>
                </a:schemeClr>
              </a:solidFill>
            </a:endParaRPr>
          </a:p>
        </p:txBody>
      </p:sp>
      <p:sp>
        <p:nvSpPr>
          <p:cNvPr id="59395" name="Rectangle 3"/>
          <p:cNvSpPr>
            <a:spLocks noGrp="1" noChangeArrowheads="1"/>
          </p:cNvSpPr>
          <p:nvPr>
            <p:ph type="body" idx="1"/>
          </p:nvPr>
        </p:nvSpPr>
        <p:spPr>
          <a:xfrm>
            <a:off x="527051" y="1125538"/>
            <a:ext cx="11233149" cy="5543550"/>
          </a:xfrm>
        </p:spPr>
        <p:txBody>
          <a:bodyPr/>
          <a:lstStyle/>
          <a:p>
            <a:pPr algn="just" eaLnBrk="1" hangingPunct="1">
              <a:lnSpc>
                <a:spcPct val="90000"/>
              </a:lnSpc>
              <a:buClr>
                <a:schemeClr val="folHlink"/>
              </a:buClr>
              <a:buFont typeface="Wingdings" panose="05000000000000000000" pitchFamily="2" charset="2"/>
              <a:buChar char="n"/>
            </a:pPr>
            <a:r>
              <a:rPr lang="en-US" altLang="zh-CN" sz="2000" b="1" dirty="0" smtClean="0">
                <a:solidFill>
                  <a:srgbClr val="FF0000"/>
                </a:solidFill>
              </a:rPr>
              <a:t>Harris-Benedict</a:t>
            </a:r>
            <a:r>
              <a:rPr lang="zh-CN" altLang="en-US" sz="2000" b="1" dirty="0" smtClean="0">
                <a:solidFill>
                  <a:srgbClr val="FF0000"/>
                </a:solidFill>
              </a:rPr>
              <a:t>公式计算出基础能量消耗</a:t>
            </a:r>
            <a:r>
              <a:rPr lang="en-US" altLang="zh-CN" sz="2000" b="1" dirty="0" smtClean="0">
                <a:solidFill>
                  <a:srgbClr val="FF0000"/>
                </a:solidFill>
              </a:rPr>
              <a:t>(basal energy expenditure</a:t>
            </a:r>
            <a:r>
              <a:rPr lang="zh-CN" altLang="en-US" sz="2000" b="1" dirty="0" smtClean="0">
                <a:solidFill>
                  <a:srgbClr val="FF0000"/>
                </a:solidFill>
              </a:rPr>
              <a:t>，</a:t>
            </a:r>
            <a:r>
              <a:rPr lang="en-US" altLang="zh-CN" sz="2000" b="1" dirty="0" smtClean="0">
                <a:solidFill>
                  <a:srgbClr val="FF0000"/>
                </a:solidFill>
              </a:rPr>
              <a:t>BEE)</a:t>
            </a:r>
            <a:r>
              <a:rPr lang="zh-CN" altLang="en-US" sz="2000" b="1" dirty="0" smtClean="0">
                <a:solidFill>
                  <a:srgbClr val="FF0000"/>
                </a:solidFill>
              </a:rPr>
              <a:t>：    </a:t>
            </a:r>
            <a:endParaRPr lang="zh-CN" altLang="en-US" sz="2000" b="1" dirty="0" smtClean="0">
              <a:solidFill>
                <a:srgbClr val="FF0000"/>
              </a:solidFill>
            </a:endParaRPr>
          </a:p>
          <a:p>
            <a:pPr algn="just" eaLnBrk="1" hangingPunct="1">
              <a:lnSpc>
                <a:spcPct val="90000"/>
              </a:lnSpc>
              <a:buFontTx/>
              <a:buNone/>
            </a:pPr>
            <a:r>
              <a:rPr lang="zh-CN" altLang="en-US" sz="2000" b="1" dirty="0" smtClean="0">
                <a:latin typeface="楷体_GB2312" pitchFamily="49" charset="-122"/>
                <a:ea typeface="楷体_GB2312" pitchFamily="49" charset="-122"/>
              </a:rPr>
              <a:t>             </a:t>
            </a:r>
            <a:r>
              <a:rPr lang="zh-CN" altLang="en-US" sz="2000" b="1" dirty="0" smtClean="0"/>
              <a:t>男性</a:t>
            </a:r>
            <a:r>
              <a:rPr lang="en-US" altLang="zh-CN" sz="2000" b="1" dirty="0" smtClean="0"/>
              <a:t>BEE(kcal)</a:t>
            </a:r>
            <a:r>
              <a:rPr lang="zh-CN" altLang="en-US" sz="2000" b="1" dirty="0" smtClean="0"/>
              <a:t>＝</a:t>
            </a:r>
            <a:r>
              <a:rPr lang="en-US" altLang="zh-CN" sz="2000" b="1" dirty="0" smtClean="0"/>
              <a:t>66.5+13.7×W+5.0×H</a:t>
            </a:r>
            <a:r>
              <a:rPr lang="zh-CN" altLang="en-US" sz="2000" b="1" dirty="0" smtClean="0"/>
              <a:t>－</a:t>
            </a:r>
            <a:r>
              <a:rPr lang="en-US" altLang="zh-CN" sz="2000" b="1" dirty="0" smtClean="0"/>
              <a:t>6.8×A    </a:t>
            </a:r>
            <a:endParaRPr lang="en-US" altLang="zh-CN" sz="2000" b="1" dirty="0" smtClean="0"/>
          </a:p>
          <a:p>
            <a:pPr algn="just" eaLnBrk="1" hangingPunct="1">
              <a:lnSpc>
                <a:spcPct val="90000"/>
              </a:lnSpc>
              <a:buFontTx/>
              <a:buNone/>
            </a:pPr>
            <a:r>
              <a:rPr lang="en-US" altLang="zh-CN" sz="2000" b="1" dirty="0" smtClean="0"/>
              <a:t>                      </a:t>
            </a:r>
            <a:r>
              <a:rPr lang="zh-CN" altLang="en-US" sz="2000" b="1" dirty="0" smtClean="0"/>
              <a:t>女性</a:t>
            </a:r>
            <a:r>
              <a:rPr lang="en-US" altLang="zh-CN" sz="2000" b="1" dirty="0" smtClean="0"/>
              <a:t>BEE(kcal)</a:t>
            </a:r>
            <a:r>
              <a:rPr lang="zh-CN" altLang="en-US" sz="2000" b="1" dirty="0" smtClean="0"/>
              <a:t>＝</a:t>
            </a:r>
            <a:r>
              <a:rPr lang="en-US" altLang="zh-CN" sz="2000" b="1" dirty="0" smtClean="0"/>
              <a:t>655.1+9.56×W+1.85×H</a:t>
            </a:r>
            <a:r>
              <a:rPr lang="zh-CN" altLang="en-US" sz="2000" b="1" dirty="0" smtClean="0"/>
              <a:t>－</a:t>
            </a:r>
            <a:r>
              <a:rPr lang="en-US" altLang="zh-CN" sz="2000" b="1" dirty="0" smtClean="0"/>
              <a:t>4.68×A</a:t>
            </a:r>
            <a:endParaRPr lang="en-US" altLang="zh-CN" sz="2000" b="1" dirty="0" smtClean="0"/>
          </a:p>
          <a:p>
            <a:pPr algn="just" eaLnBrk="1" hangingPunct="1">
              <a:lnSpc>
                <a:spcPct val="90000"/>
              </a:lnSpc>
              <a:buFontTx/>
              <a:buNone/>
            </a:pPr>
            <a:r>
              <a:rPr lang="en-US" altLang="zh-CN" sz="2000" b="1" dirty="0" smtClean="0"/>
              <a:t>                      W——</a:t>
            </a:r>
            <a:r>
              <a:rPr lang="zh-CN" altLang="en-US" sz="2000" b="1" dirty="0" smtClean="0"/>
              <a:t>体重</a:t>
            </a:r>
            <a:r>
              <a:rPr lang="en-US" altLang="zh-CN" sz="2000" b="1" dirty="0" smtClean="0"/>
              <a:t>(kg) H-——</a:t>
            </a:r>
            <a:r>
              <a:rPr lang="zh-CN" altLang="en-US" sz="2000" b="1" dirty="0" smtClean="0"/>
              <a:t>身高</a:t>
            </a:r>
            <a:r>
              <a:rPr lang="en-US" altLang="zh-CN" sz="2000" b="1" dirty="0" smtClean="0"/>
              <a:t>(cm)  A——</a:t>
            </a:r>
            <a:r>
              <a:rPr lang="zh-CN" altLang="en-US" sz="2000" b="1" dirty="0" smtClean="0"/>
              <a:t>年龄</a:t>
            </a:r>
            <a:r>
              <a:rPr lang="en-US" altLang="zh-CN" sz="2000" b="1" dirty="0" smtClean="0"/>
              <a:t>(</a:t>
            </a:r>
            <a:r>
              <a:rPr lang="zh-CN" altLang="en-US" sz="2000" b="1" dirty="0" smtClean="0"/>
              <a:t>年</a:t>
            </a:r>
            <a:r>
              <a:rPr lang="en-US" altLang="zh-CN" sz="2000" b="1" dirty="0" smtClean="0"/>
              <a:t>)</a:t>
            </a:r>
            <a:endParaRPr lang="en-US" altLang="zh-CN" sz="2000" b="1" dirty="0" smtClean="0"/>
          </a:p>
          <a:p>
            <a:pPr algn="just" eaLnBrk="1" hangingPunct="1">
              <a:lnSpc>
                <a:spcPct val="90000"/>
              </a:lnSpc>
              <a:buFontTx/>
              <a:buNone/>
            </a:pPr>
            <a:r>
              <a:rPr lang="zh-CN" altLang="en-US" sz="2000" b="1" dirty="0" smtClean="0">
                <a:solidFill>
                  <a:srgbClr val="FF0000"/>
                </a:solidFill>
              </a:rPr>
              <a:t>能量代谢仪</a:t>
            </a:r>
            <a:endParaRPr lang="zh-CN" altLang="en-US" sz="2000" b="1" dirty="0" smtClean="0">
              <a:solidFill>
                <a:srgbClr val="FF0000"/>
              </a:solidFill>
            </a:endParaRPr>
          </a:p>
          <a:p>
            <a:pPr algn="just" eaLnBrk="1" hangingPunct="1">
              <a:lnSpc>
                <a:spcPct val="90000"/>
              </a:lnSpc>
              <a:buFontTx/>
              <a:buNone/>
            </a:pPr>
            <a:r>
              <a:rPr lang="zh-CN" altLang="en-US" sz="2000" b="1" dirty="0" smtClean="0">
                <a:latin typeface="楷体_GB2312" pitchFamily="49" charset="-122"/>
                <a:ea typeface="楷体_GB2312" pitchFamily="49" charset="-122"/>
              </a:rPr>
              <a:t>       </a:t>
            </a:r>
            <a:r>
              <a:rPr lang="zh-CN" altLang="en-US" sz="2000" b="1" dirty="0" smtClean="0"/>
              <a:t>可测得病人的实际静息能量消耗</a:t>
            </a:r>
            <a:r>
              <a:rPr lang="en-US" altLang="zh-CN" sz="2000" b="1" dirty="0" smtClean="0"/>
              <a:t>(resting energy expenditure</a:t>
            </a:r>
            <a:r>
              <a:rPr lang="zh-CN" altLang="en-US" sz="2000" b="1" dirty="0" smtClean="0"/>
              <a:t>，</a:t>
            </a:r>
            <a:r>
              <a:rPr lang="en-US" altLang="zh-CN" sz="2000" b="1" dirty="0" smtClean="0"/>
              <a:t>REE)</a:t>
            </a:r>
            <a:r>
              <a:rPr lang="zh-CN" altLang="en-US" sz="2000" b="1" dirty="0" smtClean="0"/>
              <a:t>。</a:t>
            </a:r>
            <a:r>
              <a:rPr lang="en-US" altLang="zh-CN" sz="2000" b="1" dirty="0" smtClean="0"/>
              <a:t>REE</a:t>
            </a:r>
            <a:r>
              <a:rPr lang="zh-CN" altLang="en-US" sz="2000" b="1" dirty="0" smtClean="0"/>
              <a:t>值应是</a:t>
            </a:r>
            <a:r>
              <a:rPr lang="en-US" altLang="zh-CN" sz="2000" b="1" dirty="0" smtClean="0"/>
              <a:t>BEE</a:t>
            </a:r>
            <a:r>
              <a:rPr lang="zh-CN" altLang="en-US" sz="2000" b="1" dirty="0" smtClean="0"/>
              <a:t>的</a:t>
            </a:r>
            <a:r>
              <a:rPr lang="en-US" altLang="zh-CN" sz="2000" b="1" dirty="0" smtClean="0"/>
              <a:t>110%</a:t>
            </a:r>
            <a:r>
              <a:rPr lang="zh-CN" altLang="en-US" sz="2000" b="1" dirty="0" smtClean="0"/>
              <a:t>。代谢仪检测的结果提示，</a:t>
            </a:r>
            <a:r>
              <a:rPr lang="en-US" altLang="zh-CN" sz="2000" b="1" dirty="0" smtClean="0"/>
              <a:t>REE</a:t>
            </a:r>
            <a:r>
              <a:rPr lang="zh-CN" altLang="en-US" sz="2000" b="1" dirty="0" smtClean="0"/>
              <a:t>值比</a:t>
            </a:r>
            <a:r>
              <a:rPr lang="en-US" altLang="zh-CN" sz="2000" b="1" dirty="0" smtClean="0"/>
              <a:t>H-B</a:t>
            </a:r>
            <a:r>
              <a:rPr lang="zh-CN" altLang="en-US" sz="2000" b="1" dirty="0" smtClean="0"/>
              <a:t>公式的</a:t>
            </a:r>
            <a:r>
              <a:rPr lang="en-US" altLang="zh-CN" sz="2000" b="1" dirty="0" smtClean="0"/>
              <a:t>BEE</a:t>
            </a:r>
            <a:r>
              <a:rPr lang="zh-CN" altLang="en-US" sz="2000" b="1" dirty="0" smtClean="0"/>
              <a:t>值高</a:t>
            </a:r>
            <a:r>
              <a:rPr lang="en-US" altLang="zh-CN" sz="2000" b="1" dirty="0" smtClean="0"/>
              <a:t>10%</a:t>
            </a:r>
            <a:r>
              <a:rPr lang="zh-CN" altLang="en-US" sz="2000" b="1" dirty="0" smtClean="0"/>
              <a:t>左右。为此，在应用</a:t>
            </a:r>
            <a:r>
              <a:rPr lang="en-US" altLang="zh-CN" sz="2000" b="1" dirty="0" smtClean="0"/>
              <a:t>H-B</a:t>
            </a:r>
            <a:r>
              <a:rPr lang="zh-CN" altLang="en-US" sz="2000" b="1" dirty="0" smtClean="0"/>
              <a:t>公式时应作相应校正，即计算所得的</a:t>
            </a:r>
            <a:r>
              <a:rPr lang="en-US" altLang="zh-CN" sz="2000" b="1" dirty="0" smtClean="0"/>
              <a:t>BEE</a:t>
            </a:r>
            <a:r>
              <a:rPr lang="zh-CN" altLang="en-US" sz="2000" b="1" dirty="0" smtClean="0"/>
              <a:t>值扣去</a:t>
            </a:r>
            <a:r>
              <a:rPr lang="en-US" altLang="zh-CN" sz="2000" b="1" dirty="0" smtClean="0"/>
              <a:t>10%</a:t>
            </a:r>
            <a:r>
              <a:rPr lang="zh-CN" altLang="en-US" sz="2000" b="1" dirty="0" smtClean="0"/>
              <a:t>，就是病人实际的</a:t>
            </a:r>
            <a:r>
              <a:rPr lang="en-US" altLang="zh-CN" sz="2000" b="1" dirty="0" smtClean="0"/>
              <a:t>REE</a:t>
            </a:r>
            <a:r>
              <a:rPr lang="zh-CN" altLang="en-US" sz="2000" b="1" dirty="0" smtClean="0"/>
              <a:t>值</a:t>
            </a:r>
            <a:endParaRPr lang="zh-CN" altLang="en-US" sz="2000" b="1" dirty="0" smtClean="0">
              <a:latin typeface="楷体_GB2312" pitchFamily="49" charset="-122"/>
              <a:ea typeface="楷体_GB2312" pitchFamily="49" charset="-122"/>
            </a:endParaRPr>
          </a:p>
          <a:p>
            <a:pPr algn="just">
              <a:lnSpc>
                <a:spcPct val="90000"/>
              </a:lnSpc>
              <a:buClr>
                <a:schemeClr val="folHlink"/>
              </a:buClr>
              <a:buFont typeface="Wingdings" panose="05000000000000000000" pitchFamily="2" charset="2"/>
              <a:buChar char="n"/>
            </a:pPr>
            <a:r>
              <a:rPr lang="zh-CN" altLang="de-DE" sz="2000" b="1" dirty="0" smtClean="0">
                <a:solidFill>
                  <a:srgbClr val="FF0000"/>
                </a:solidFill>
              </a:rPr>
              <a:t>临床估算</a:t>
            </a:r>
            <a:endParaRPr lang="zh-CN" altLang="de-DE" sz="2000" b="1" dirty="0" smtClean="0">
              <a:solidFill>
                <a:srgbClr val="FF0000"/>
              </a:solidFill>
            </a:endParaRPr>
          </a:p>
          <a:p>
            <a:pPr algn="just" eaLnBrk="1" hangingPunct="1">
              <a:lnSpc>
                <a:spcPct val="90000"/>
              </a:lnSpc>
              <a:buClr>
                <a:schemeClr val="folHlink"/>
              </a:buClr>
              <a:buFont typeface="Wingdings" panose="05000000000000000000" pitchFamily="2" charset="2"/>
              <a:buNone/>
            </a:pPr>
            <a:r>
              <a:rPr lang="zh-CN" altLang="en-US" sz="2000" b="1" dirty="0" smtClean="0">
                <a:solidFill>
                  <a:srgbClr val="FF0000"/>
                </a:solidFill>
              </a:rPr>
              <a:t>            </a:t>
            </a:r>
            <a:r>
              <a:rPr lang="zh-CN" altLang="en-US" sz="2000" b="1" dirty="0" smtClean="0"/>
              <a:t>危重病患者急性应激期营养支持原则：</a:t>
            </a:r>
            <a:r>
              <a:rPr lang="en-US" altLang="zh-CN" sz="2000" b="1" dirty="0" smtClean="0"/>
              <a:t>20kcal/kg</a:t>
            </a:r>
            <a:r>
              <a:rPr lang="en-US" altLang="zh-CN" sz="2000" b="1" dirty="0" smtClean="0">
                <a:latin typeface="Arial" panose="020B0604020202020204" pitchFamily="34" charset="0"/>
              </a:rPr>
              <a:t>·</a:t>
            </a:r>
            <a:r>
              <a:rPr lang="en-US" altLang="zh-CN" sz="2000" b="1" dirty="0" smtClean="0"/>
              <a:t>d~25 kcal/</a:t>
            </a:r>
            <a:r>
              <a:rPr lang="en-US" altLang="zh-CN" sz="2000" b="1" dirty="0" err="1" smtClean="0"/>
              <a:t>kg</a:t>
            </a:r>
            <a:r>
              <a:rPr lang="en-US" altLang="zh-CN" sz="2000" b="1" dirty="0" err="1" smtClean="0">
                <a:latin typeface="Arial" panose="020B0604020202020204" pitchFamily="34" charset="0"/>
              </a:rPr>
              <a:t>·</a:t>
            </a:r>
            <a:r>
              <a:rPr lang="en-US" altLang="zh-CN" sz="2000" b="1" dirty="0" err="1" smtClean="0"/>
              <a:t>d</a:t>
            </a:r>
            <a:endParaRPr lang="en-US" altLang="zh-CN" sz="2000" b="1" dirty="0" smtClean="0"/>
          </a:p>
          <a:p>
            <a:pPr eaLnBrk="1" hangingPunct="1">
              <a:lnSpc>
                <a:spcPct val="90000"/>
              </a:lnSpc>
              <a:buFontTx/>
              <a:buNone/>
            </a:pPr>
            <a:r>
              <a:rPr lang="en-US" altLang="zh-CN" sz="2000" b="1" dirty="0" smtClean="0"/>
              <a:t>            </a:t>
            </a:r>
            <a:r>
              <a:rPr lang="zh-CN" altLang="en-US" sz="2000" b="1" dirty="0" smtClean="0"/>
              <a:t>应激与代谢状态稳定后营养支持原则：</a:t>
            </a:r>
            <a:r>
              <a:rPr lang="en-US" altLang="zh-CN" sz="2000" b="1" dirty="0" smtClean="0"/>
              <a:t>25 kcal/kg</a:t>
            </a:r>
            <a:r>
              <a:rPr lang="en-US" altLang="zh-CN" sz="2000" b="1" dirty="0" smtClean="0">
                <a:latin typeface="Arial" panose="020B0604020202020204" pitchFamily="34" charset="0"/>
              </a:rPr>
              <a:t>·</a:t>
            </a:r>
            <a:r>
              <a:rPr lang="en-US" altLang="zh-CN" sz="2000" b="1" dirty="0" smtClean="0"/>
              <a:t>d~30 kcal/</a:t>
            </a:r>
            <a:r>
              <a:rPr lang="en-US" altLang="zh-CN" sz="2000" b="1" dirty="0" err="1" smtClean="0"/>
              <a:t>kg</a:t>
            </a:r>
            <a:r>
              <a:rPr lang="en-US" altLang="zh-CN" sz="2000" b="1" dirty="0" err="1" smtClean="0">
                <a:latin typeface="Arial" panose="020B0604020202020204" pitchFamily="34" charset="0"/>
              </a:rPr>
              <a:t>·</a:t>
            </a:r>
            <a:r>
              <a:rPr lang="en-US" altLang="zh-CN" sz="2000" b="1" dirty="0" err="1" smtClean="0"/>
              <a:t>d</a:t>
            </a:r>
            <a:r>
              <a:rPr lang="zh-CN" altLang="en-US" sz="2000" b="1" dirty="0" smtClean="0"/>
              <a:t> </a:t>
            </a:r>
            <a:endParaRPr lang="en-US" altLang="zh-CN" sz="2000" b="1" dirty="0" smtClean="0"/>
          </a:p>
          <a:p>
            <a:pPr>
              <a:spcBef>
                <a:spcPct val="50000"/>
              </a:spcBef>
            </a:pPr>
            <a:r>
              <a:rPr kumimoji="0" lang="zh-CN" altLang="de-DE" sz="2000" b="1" dirty="0" smtClean="0">
                <a:latin typeface="Arial Black" panose="020B0A04020102020204" pitchFamily="34" charset="0"/>
              </a:rPr>
              <a:t>        正常人</a:t>
            </a:r>
            <a:r>
              <a:rPr kumimoji="0" lang="zh-CN" altLang="en-US" sz="2000" b="1" dirty="0" smtClean="0">
                <a:latin typeface="Arial Black" panose="020B0A04020102020204" pitchFamily="34" charset="0"/>
              </a:rPr>
              <a:t>：</a:t>
            </a:r>
            <a:r>
              <a:rPr kumimoji="0" lang="en-US" altLang="zh-CN" sz="2000" b="1" dirty="0" smtClean="0">
                <a:latin typeface="宋体" panose="02010600030101010101" pitchFamily="2" charset="-122"/>
              </a:rPr>
              <a:t>30-35kcal</a:t>
            </a:r>
            <a:r>
              <a:rPr kumimoji="0" lang="en-US" altLang="zh-CN" sz="2000" b="1" dirty="0" smtClean="0"/>
              <a:t>·</a:t>
            </a:r>
            <a:r>
              <a:rPr kumimoji="0" lang="en-US" altLang="zh-CN" sz="2000" b="1" dirty="0" smtClean="0">
                <a:latin typeface="宋体" panose="02010600030101010101" pitchFamily="2" charset="-122"/>
              </a:rPr>
              <a:t>kg</a:t>
            </a:r>
            <a:r>
              <a:rPr kumimoji="0" lang="en-US" altLang="zh-CN" sz="2000" b="1" baseline="30000" dirty="0" smtClean="0">
                <a:latin typeface="宋体" panose="02010600030101010101" pitchFamily="2" charset="-122"/>
              </a:rPr>
              <a:t>-1</a:t>
            </a:r>
            <a:r>
              <a:rPr kumimoji="0" lang="en-US" altLang="zh-CN" sz="2000" b="1" dirty="0" smtClean="0"/>
              <a:t>·</a:t>
            </a:r>
            <a:r>
              <a:rPr kumimoji="0" lang="en-US" altLang="zh-CN" sz="2000" b="1" dirty="0" smtClean="0">
                <a:latin typeface="宋体" panose="02010600030101010101" pitchFamily="2" charset="-122"/>
              </a:rPr>
              <a:t>d</a:t>
            </a:r>
            <a:r>
              <a:rPr kumimoji="0" lang="en-US" altLang="zh-CN" sz="2000" b="1" baseline="30000" dirty="0" smtClean="0">
                <a:latin typeface="宋体" panose="02010600030101010101" pitchFamily="2" charset="-122"/>
              </a:rPr>
              <a:t>-1</a:t>
            </a:r>
            <a:r>
              <a:rPr kumimoji="0" lang="en-US" altLang="zh-CN" sz="2000" b="1" dirty="0" smtClean="0">
                <a:latin typeface="宋体" panose="02010600030101010101" pitchFamily="2" charset="-122"/>
              </a:rPr>
              <a:t>    </a:t>
            </a:r>
            <a:r>
              <a:rPr kumimoji="0" lang="zh-CN" altLang="en-US" sz="2000" b="1" dirty="0" smtClean="0">
                <a:latin typeface="宋体" panose="02010600030101010101" pitchFamily="2" charset="-122"/>
              </a:rPr>
              <a:t>轻度应激：</a:t>
            </a:r>
            <a:r>
              <a:rPr kumimoji="0" lang="en-US" altLang="zh-CN" sz="2000" b="1" dirty="0" smtClean="0">
                <a:latin typeface="宋体" panose="02010600030101010101" pitchFamily="2" charset="-122"/>
              </a:rPr>
              <a:t>25-30kcal</a:t>
            </a:r>
            <a:r>
              <a:rPr kumimoji="0" lang="en-US" altLang="zh-CN" sz="2000" b="1" dirty="0" smtClean="0"/>
              <a:t>·</a:t>
            </a:r>
            <a:r>
              <a:rPr kumimoji="0" lang="en-US" altLang="zh-CN" sz="2000" b="1" dirty="0" smtClean="0">
                <a:latin typeface="宋体" panose="02010600030101010101" pitchFamily="2" charset="-122"/>
              </a:rPr>
              <a:t>kg</a:t>
            </a:r>
            <a:r>
              <a:rPr kumimoji="0" lang="en-US" altLang="zh-CN" sz="2000" b="1" baseline="30000" dirty="0" smtClean="0">
                <a:latin typeface="宋体" panose="02010600030101010101" pitchFamily="2" charset="-122"/>
              </a:rPr>
              <a:t>-1</a:t>
            </a:r>
            <a:r>
              <a:rPr kumimoji="0" lang="en-US" altLang="zh-CN" sz="2000" b="1" dirty="0" smtClean="0"/>
              <a:t>·</a:t>
            </a:r>
            <a:r>
              <a:rPr kumimoji="0" lang="en-US" altLang="zh-CN" sz="2000" b="1" dirty="0" smtClean="0">
                <a:latin typeface="宋体" panose="02010600030101010101" pitchFamily="2" charset="-122"/>
              </a:rPr>
              <a:t>d</a:t>
            </a:r>
            <a:r>
              <a:rPr kumimoji="0" lang="en-US" altLang="zh-CN" sz="2000" b="1" baseline="30000" dirty="0" smtClean="0">
                <a:latin typeface="宋体" panose="02010600030101010101" pitchFamily="2" charset="-122"/>
              </a:rPr>
              <a:t>-1</a:t>
            </a:r>
            <a:endParaRPr kumimoji="0" lang="en-US" altLang="zh-CN" sz="2000" b="1" dirty="0" smtClean="0">
              <a:latin typeface="宋体" panose="02010600030101010101" pitchFamily="2" charset="-122"/>
            </a:endParaRPr>
          </a:p>
          <a:p>
            <a:pPr>
              <a:spcBef>
                <a:spcPct val="50000"/>
              </a:spcBef>
            </a:pPr>
            <a:r>
              <a:rPr kumimoji="0" lang="zh-CN" altLang="en-US" sz="2000" b="1" dirty="0" smtClean="0">
                <a:latin typeface="宋体" panose="02010600030101010101" pitchFamily="2" charset="-122"/>
              </a:rPr>
              <a:t>     中度应激：</a:t>
            </a:r>
            <a:r>
              <a:rPr kumimoji="0" lang="en-US" altLang="zh-CN" sz="2000" b="1" dirty="0" smtClean="0">
                <a:latin typeface="宋体" panose="02010600030101010101" pitchFamily="2" charset="-122"/>
              </a:rPr>
              <a:t>20-25kcal</a:t>
            </a:r>
            <a:r>
              <a:rPr kumimoji="0" lang="en-US" altLang="zh-CN" sz="2000" b="1" dirty="0" smtClean="0"/>
              <a:t>·</a:t>
            </a:r>
            <a:r>
              <a:rPr kumimoji="0" lang="en-US" altLang="zh-CN" sz="2000" b="1" dirty="0" smtClean="0">
                <a:latin typeface="宋体" panose="02010600030101010101" pitchFamily="2" charset="-122"/>
              </a:rPr>
              <a:t>kg</a:t>
            </a:r>
            <a:r>
              <a:rPr kumimoji="0" lang="en-US" altLang="zh-CN" sz="2000" b="1" baseline="30000" dirty="0" smtClean="0">
                <a:latin typeface="宋体" panose="02010600030101010101" pitchFamily="2" charset="-122"/>
              </a:rPr>
              <a:t>-1</a:t>
            </a:r>
            <a:r>
              <a:rPr kumimoji="0" lang="en-US" altLang="zh-CN" sz="2000" b="1" dirty="0" smtClean="0"/>
              <a:t>·</a:t>
            </a:r>
            <a:r>
              <a:rPr kumimoji="0" lang="en-US" altLang="zh-CN" sz="2000" b="1" dirty="0" smtClean="0">
                <a:latin typeface="宋体" panose="02010600030101010101" pitchFamily="2" charset="-122"/>
              </a:rPr>
              <a:t>d</a:t>
            </a:r>
            <a:r>
              <a:rPr kumimoji="0" lang="en-US" altLang="zh-CN" sz="2000" b="1" baseline="30000" dirty="0" smtClean="0">
                <a:latin typeface="宋体" panose="02010600030101010101" pitchFamily="2" charset="-122"/>
              </a:rPr>
              <a:t>-</a:t>
            </a:r>
            <a:r>
              <a:rPr kumimoji="0" lang="en-US" altLang="zh-CN" sz="2000" b="1" dirty="0" smtClean="0">
                <a:latin typeface="宋体" panose="02010600030101010101" pitchFamily="2" charset="-122"/>
              </a:rPr>
              <a:t>   </a:t>
            </a:r>
            <a:r>
              <a:rPr kumimoji="0" lang="zh-CN" altLang="en-US" sz="2000" b="1" dirty="0" smtClean="0">
                <a:latin typeface="宋体" panose="02010600030101010101" pitchFamily="2" charset="-122"/>
              </a:rPr>
              <a:t>高度应激：</a:t>
            </a:r>
            <a:r>
              <a:rPr kumimoji="0" lang="en-US" altLang="zh-CN" sz="2000" b="1" dirty="0" smtClean="0">
                <a:latin typeface="宋体" panose="02010600030101010101" pitchFamily="2" charset="-122"/>
              </a:rPr>
              <a:t>&lt;20kcal</a:t>
            </a:r>
            <a:r>
              <a:rPr kumimoji="0" lang="en-US" altLang="zh-CN" sz="2000" b="1" dirty="0" smtClean="0"/>
              <a:t>·</a:t>
            </a:r>
            <a:r>
              <a:rPr kumimoji="0" lang="en-US" altLang="zh-CN" sz="2000" b="1" dirty="0" smtClean="0">
                <a:latin typeface="宋体" panose="02010600030101010101" pitchFamily="2" charset="-122"/>
              </a:rPr>
              <a:t>kg</a:t>
            </a:r>
            <a:r>
              <a:rPr kumimoji="0" lang="en-US" altLang="zh-CN" sz="2000" b="1" baseline="30000" dirty="0" smtClean="0">
                <a:latin typeface="宋体" panose="02010600030101010101" pitchFamily="2" charset="-122"/>
              </a:rPr>
              <a:t>-1</a:t>
            </a:r>
            <a:r>
              <a:rPr kumimoji="0" lang="en-US" altLang="zh-CN" sz="2000" b="1" dirty="0" smtClean="0"/>
              <a:t>·</a:t>
            </a:r>
            <a:r>
              <a:rPr kumimoji="0" lang="en-US" altLang="zh-CN" sz="2000" b="1" dirty="0" smtClean="0">
                <a:latin typeface="宋体" panose="02010600030101010101" pitchFamily="2" charset="-122"/>
              </a:rPr>
              <a:t>d</a:t>
            </a:r>
            <a:r>
              <a:rPr kumimoji="0" lang="en-US" altLang="zh-CN" sz="2000" b="1" baseline="30000" dirty="0" smtClean="0">
                <a:latin typeface="宋体" panose="02010600030101010101" pitchFamily="2" charset="-122"/>
              </a:rPr>
              <a:t>-1</a:t>
            </a:r>
            <a:endParaRPr lang="zh-CN" altLang="en-US" sz="2000" b="1"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1016000" y="313152"/>
            <a:ext cx="10363200" cy="876822"/>
          </a:xfrm>
        </p:spPr>
        <p:txBody>
          <a:bodyPr>
            <a:normAutofit/>
          </a:bodyPr>
          <a:lstStyle/>
          <a:p>
            <a:pPr eaLnBrk="1" hangingPunct="1">
              <a:defRPr/>
            </a:pPr>
            <a:r>
              <a:rPr lang="zh-CN" altLang="en-US" dirty="0" smtClean="0">
                <a:solidFill>
                  <a:schemeClr val="tx2">
                    <a:lumMod val="60000"/>
                    <a:lumOff val="40000"/>
                  </a:schemeClr>
                </a:solidFill>
              </a:rPr>
              <a:t>影 响 因 素 </a:t>
            </a:r>
            <a:endParaRPr lang="zh-CN" altLang="en-US" dirty="0" smtClean="0">
              <a:solidFill>
                <a:schemeClr val="tx2">
                  <a:lumMod val="60000"/>
                  <a:lumOff val="40000"/>
                </a:schemeClr>
              </a:solidFill>
            </a:endParaRPr>
          </a:p>
        </p:txBody>
      </p:sp>
      <p:sp>
        <p:nvSpPr>
          <p:cNvPr id="61443" name="Rectangle 3"/>
          <p:cNvSpPr>
            <a:spLocks noGrp="1" noChangeArrowheads="1"/>
          </p:cNvSpPr>
          <p:nvPr>
            <p:ph type="body" idx="1"/>
          </p:nvPr>
        </p:nvSpPr>
        <p:spPr>
          <a:xfrm>
            <a:off x="1856509" y="1600206"/>
            <a:ext cx="9725890" cy="4525963"/>
          </a:xfrm>
        </p:spPr>
        <p:txBody>
          <a:bodyPr/>
          <a:lstStyle/>
          <a:p>
            <a:pPr marL="342900" lvl="1" indent="-342900" algn="just" eaLnBrk="1" hangingPunct="1">
              <a:lnSpc>
                <a:spcPct val="150000"/>
              </a:lnSpc>
              <a:buClr>
                <a:schemeClr val="tx1"/>
              </a:buClr>
              <a:buSzTx/>
              <a:buChar char="•"/>
            </a:pPr>
            <a:r>
              <a:rPr lang="zh-CN" altLang="en-US" b="1" dirty="0" smtClean="0"/>
              <a:t>  体温升高1℃                   +10％</a:t>
            </a:r>
            <a:endParaRPr lang="zh-CN" altLang="en-US" b="1" dirty="0" smtClean="0"/>
          </a:p>
          <a:p>
            <a:pPr marL="342900" lvl="1" indent="-342900" algn="just" eaLnBrk="1" hangingPunct="1">
              <a:lnSpc>
                <a:spcPct val="150000"/>
              </a:lnSpc>
              <a:buClr>
                <a:schemeClr val="tx1"/>
              </a:buClr>
              <a:buSzTx/>
              <a:buChar char="•"/>
            </a:pPr>
            <a:r>
              <a:rPr lang="zh-CN" altLang="en-US" b="1" dirty="0" smtClean="0"/>
              <a:t>  18—30y                         +10%</a:t>
            </a:r>
            <a:endParaRPr lang="zh-CN" altLang="en-US" b="1" dirty="0" smtClean="0"/>
          </a:p>
          <a:p>
            <a:pPr marL="342900" lvl="1" indent="-342900" algn="just" eaLnBrk="1" hangingPunct="1">
              <a:lnSpc>
                <a:spcPct val="150000"/>
              </a:lnSpc>
              <a:buClr>
                <a:schemeClr val="tx1"/>
              </a:buClr>
              <a:buSzTx/>
              <a:buChar char="•"/>
            </a:pPr>
            <a:r>
              <a:rPr lang="zh-CN" altLang="en-US" b="1" dirty="0" smtClean="0"/>
              <a:t>  营养不良                         +10% </a:t>
            </a:r>
            <a:endParaRPr lang="zh-CN" altLang="en-US" b="1" dirty="0" smtClean="0"/>
          </a:p>
          <a:p>
            <a:pPr marL="342900" lvl="1" indent="-342900" algn="just" eaLnBrk="1" hangingPunct="1">
              <a:lnSpc>
                <a:spcPct val="150000"/>
              </a:lnSpc>
              <a:buClr>
                <a:schemeClr val="tx1"/>
              </a:buClr>
              <a:buSzTx/>
              <a:buChar char="•"/>
            </a:pPr>
            <a:r>
              <a:rPr lang="zh-CN" altLang="en-US" b="1" dirty="0" smtClean="0"/>
              <a:t>  肥胖                                -10％</a:t>
            </a:r>
            <a:endParaRPr lang="zh-CN" altLang="en-US" b="1" dirty="0" smtClean="0"/>
          </a:p>
          <a:p>
            <a:pPr marL="342900" lvl="1" indent="-342900" algn="just" eaLnBrk="1" hangingPunct="1">
              <a:lnSpc>
                <a:spcPct val="150000"/>
              </a:lnSpc>
              <a:buClr>
                <a:schemeClr val="tx1"/>
              </a:buClr>
              <a:buSzTx/>
              <a:buChar char="•"/>
            </a:pPr>
            <a:r>
              <a:rPr lang="zh-CN" altLang="en-US" b="1" dirty="0" smtClean="0"/>
              <a:t>  妇女                                -10%</a:t>
            </a:r>
            <a:endParaRPr lang="zh-CN" altLang="en-US" b="1" dirty="0" smtClean="0"/>
          </a:p>
          <a:p>
            <a:pPr marL="342900" lvl="1" indent="-342900" algn="just" eaLnBrk="1" hangingPunct="1">
              <a:lnSpc>
                <a:spcPct val="150000"/>
              </a:lnSpc>
              <a:buClr>
                <a:schemeClr val="tx1"/>
              </a:buClr>
              <a:buSzTx/>
              <a:buChar char="•"/>
            </a:pPr>
            <a:r>
              <a:rPr lang="zh-CN" altLang="en-US" b="1" dirty="0" smtClean="0"/>
              <a:t>  &gt;70岁                             -10％</a:t>
            </a:r>
            <a:endParaRPr lang="zh-CN" altLang="en-US" b="1"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914400" y="333377"/>
            <a:ext cx="10363200" cy="806492"/>
          </a:xfrm>
        </p:spPr>
        <p:txBody>
          <a:bodyPr>
            <a:normAutofit/>
          </a:bodyPr>
          <a:lstStyle/>
          <a:p>
            <a:pPr eaLnBrk="1" hangingPunct="1">
              <a:defRPr/>
            </a:pPr>
            <a:r>
              <a:rPr lang="zh-CN" altLang="en-US" dirty="0" smtClean="0">
                <a:solidFill>
                  <a:schemeClr val="tx2">
                    <a:lumMod val="60000"/>
                    <a:lumOff val="40000"/>
                  </a:schemeClr>
                </a:solidFill>
              </a:rPr>
              <a:t>营养支持时机</a:t>
            </a:r>
            <a:endParaRPr lang="zh-CN" altLang="en-US" dirty="0" smtClean="0">
              <a:solidFill>
                <a:schemeClr val="tx2">
                  <a:lumMod val="60000"/>
                  <a:lumOff val="40000"/>
                </a:schemeClr>
              </a:solidFill>
            </a:endParaRPr>
          </a:p>
        </p:txBody>
      </p:sp>
      <p:sp>
        <p:nvSpPr>
          <p:cNvPr id="62467" name="Rectangle 3"/>
          <p:cNvSpPr>
            <a:spLocks noGrp="1" noChangeArrowheads="1"/>
          </p:cNvSpPr>
          <p:nvPr>
            <p:ph type="body" idx="1"/>
          </p:nvPr>
        </p:nvSpPr>
        <p:spPr>
          <a:xfrm>
            <a:off x="1731818" y="1302707"/>
            <a:ext cx="10028382" cy="5084237"/>
          </a:xfrm>
        </p:spPr>
        <p:txBody>
          <a:bodyPr>
            <a:normAutofit fontScale="72500"/>
          </a:bodyPr>
          <a:lstStyle/>
          <a:p>
            <a:pPr marL="0" indent="0" eaLnBrk="1" hangingPunct="1">
              <a:buNone/>
            </a:pPr>
            <a:r>
              <a:rPr lang="zh-CN" altLang="en-US" sz="3600" b="1" dirty="0" smtClean="0">
                <a:solidFill>
                  <a:srgbClr val="FF0000"/>
                </a:solidFill>
              </a:rPr>
              <a:t>应用中掌握原则</a:t>
            </a:r>
            <a:r>
              <a:rPr lang="zh-CN" altLang="en-US" sz="3600" dirty="0" smtClean="0">
                <a:solidFill>
                  <a:srgbClr val="FF0000"/>
                </a:solidFill>
              </a:rPr>
              <a:t> </a:t>
            </a:r>
            <a:endParaRPr lang="zh-CN" altLang="en-US" sz="3600" dirty="0" smtClean="0">
              <a:solidFill>
                <a:srgbClr val="FF0000"/>
              </a:solidFill>
            </a:endParaRPr>
          </a:p>
          <a:p>
            <a:pPr algn="l" eaLnBrk="1" hangingPunct="1">
              <a:lnSpc>
                <a:spcPct val="150000"/>
              </a:lnSpc>
              <a:buClrTx/>
              <a:buSzTx/>
            </a:pPr>
            <a:r>
              <a:rPr lang="en-US" altLang="zh-CN" sz="3600" b="1" dirty="0" smtClean="0"/>
              <a:t>水、电解质与酸硷平衡紊乱基本纠正</a:t>
            </a:r>
            <a:endParaRPr lang="en-US" altLang="zh-CN" sz="3600" b="1" dirty="0" smtClean="0"/>
          </a:p>
          <a:p>
            <a:pPr algn="l" eaLnBrk="1" hangingPunct="1">
              <a:lnSpc>
                <a:spcPct val="150000"/>
              </a:lnSpc>
              <a:buClrTx/>
              <a:buSzTx/>
            </a:pPr>
            <a:r>
              <a:rPr lang="en-US" altLang="zh-CN" sz="3600" b="1" dirty="0" smtClean="0"/>
              <a:t>休克复苏后，循环、呼吸功能趋于稳定</a:t>
            </a:r>
            <a:endParaRPr lang="en-US" altLang="zh-CN" sz="3600" b="1" dirty="0" smtClean="0"/>
          </a:p>
          <a:p>
            <a:pPr algn="l" eaLnBrk="1" hangingPunct="1">
              <a:lnSpc>
                <a:spcPct val="150000"/>
              </a:lnSpc>
              <a:buClrTx/>
              <a:buSzTx/>
            </a:pPr>
            <a:r>
              <a:rPr lang="en-US" altLang="zh-CN" sz="3600" b="1" dirty="0" smtClean="0"/>
              <a:t>临床无大出血情况</a:t>
            </a:r>
            <a:endParaRPr lang="en-US" altLang="zh-CN" sz="3600" b="1" dirty="0" smtClean="0"/>
          </a:p>
          <a:p>
            <a:pPr algn="l" eaLnBrk="1" hangingPunct="1">
              <a:lnSpc>
                <a:spcPct val="150000"/>
              </a:lnSpc>
              <a:buClrTx/>
              <a:buSzTx/>
            </a:pPr>
            <a:r>
              <a:rPr lang="en-US" altLang="zh-CN" sz="3600" b="1" dirty="0" smtClean="0"/>
              <a:t>血糖平稳或在胰岛素控制下趋于平稳</a:t>
            </a:r>
            <a:endParaRPr lang="en-US" altLang="zh-CN" sz="3600" b="1" dirty="0" smtClean="0"/>
          </a:p>
          <a:p>
            <a:pPr algn="l" eaLnBrk="1" hangingPunct="1">
              <a:lnSpc>
                <a:spcPct val="150000"/>
              </a:lnSpc>
              <a:buClrTx/>
              <a:buSzTx/>
            </a:pPr>
            <a:r>
              <a:rPr lang="en-US" altLang="zh-CN" sz="3600" b="1" dirty="0" smtClean="0"/>
              <a:t>肝、肾衰竭经过初步处理或净化治疗趋于稳定</a:t>
            </a:r>
            <a:endParaRPr lang="en-US" altLang="zh-CN" sz="3600" b="1" dirty="0" smtClean="0"/>
          </a:p>
          <a:p>
            <a:pPr algn="l" eaLnBrk="1" hangingPunct="1">
              <a:lnSpc>
                <a:spcPct val="150000"/>
              </a:lnSpc>
              <a:buClrTx/>
              <a:buSzTx/>
            </a:pPr>
            <a:r>
              <a:rPr lang="en-US" altLang="zh-CN" sz="3600" b="1" dirty="0" smtClean="0"/>
              <a:t>原发疾病解除</a:t>
            </a:r>
            <a:endParaRPr lang="en-US" altLang="zh-CN" sz="3600" b="1"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333375"/>
            <a:ext cx="12192000" cy="935038"/>
          </a:xfrm>
        </p:spPr>
        <p:txBody>
          <a:bodyPr>
            <a:normAutofit/>
          </a:bodyPr>
          <a:lstStyle/>
          <a:p>
            <a:pPr>
              <a:defRPr/>
            </a:pPr>
            <a:r>
              <a:rPr lang="zh-CN" altLang="en-US" sz="2800" dirty="0" smtClean="0">
                <a:solidFill>
                  <a:schemeClr val="tx2">
                    <a:lumMod val="60000"/>
                    <a:lumOff val="40000"/>
                  </a:schemeClr>
                </a:solidFill>
              </a:rPr>
              <a:t>        </a:t>
            </a:r>
            <a:r>
              <a:rPr lang="zh-CN" altLang="en-US" dirty="0" smtClean="0">
                <a:solidFill>
                  <a:schemeClr val="tx2">
                    <a:lumMod val="60000"/>
                    <a:lumOff val="40000"/>
                  </a:schemeClr>
                </a:solidFill>
              </a:rPr>
              <a:t>肠内肠外营养临床指南</a:t>
            </a:r>
            <a:endParaRPr lang="zh-CN" altLang="en-US" dirty="0" smtClean="0">
              <a:solidFill>
                <a:schemeClr val="tx2">
                  <a:lumMod val="60000"/>
                  <a:lumOff val="40000"/>
                </a:schemeClr>
              </a:solidFill>
            </a:endParaRPr>
          </a:p>
        </p:txBody>
      </p:sp>
      <p:sp>
        <p:nvSpPr>
          <p:cNvPr id="63491" name="Rectangle 3"/>
          <p:cNvSpPr>
            <a:spLocks noGrp="1" noChangeArrowheads="1"/>
          </p:cNvSpPr>
          <p:nvPr>
            <p:ph type="body" idx="1"/>
          </p:nvPr>
        </p:nvSpPr>
        <p:spPr>
          <a:xfrm>
            <a:off x="374072" y="1316183"/>
            <a:ext cx="11817927" cy="5208444"/>
          </a:xfrm>
        </p:spPr>
        <p:txBody>
          <a:bodyPr>
            <a:normAutofit fontScale="70000"/>
          </a:bodyPr>
          <a:lstStyle/>
          <a:p>
            <a:pPr algn="l">
              <a:lnSpc>
                <a:spcPct val="150000"/>
              </a:lnSpc>
              <a:buClrTx/>
              <a:buSzTx/>
            </a:pPr>
            <a:r>
              <a:rPr lang="en-US" altLang="zh-CN" sz="3600" b="1" dirty="0" smtClean="0"/>
              <a:t>营养支持只有在生命体征稳定（血流动力学、呼吸功能稳定--包括药物、呼吸机等治疗措施控制下）的情况下才能进行</a:t>
            </a:r>
            <a:endParaRPr lang="en-US" altLang="zh-CN" sz="3600" b="1" dirty="0" smtClean="0"/>
          </a:p>
          <a:p>
            <a:pPr algn="l">
              <a:lnSpc>
                <a:spcPct val="150000"/>
              </a:lnSpc>
              <a:buClrTx/>
              <a:buSzTx/>
            </a:pPr>
            <a:r>
              <a:rPr lang="en-US" altLang="zh-CN" sz="3600" b="1" dirty="0" smtClean="0"/>
              <a:t>APACHE II&gt;10存在重度营养不良风险，需要营养支持</a:t>
            </a:r>
            <a:endParaRPr lang="en-US" altLang="zh-CN" sz="3600" b="1" dirty="0" smtClean="0"/>
          </a:p>
          <a:p>
            <a:pPr algn="l">
              <a:lnSpc>
                <a:spcPct val="150000"/>
              </a:lnSpc>
              <a:buClrTx/>
              <a:buSzTx/>
            </a:pPr>
            <a:r>
              <a:rPr lang="en-US" altLang="zh-CN" sz="3600" b="1" dirty="0" smtClean="0"/>
              <a:t>早期营养支持有助于改善危重病患者的结局。危重病患者在入ICU后24~72小时开始</a:t>
            </a:r>
            <a:endParaRPr lang="en-US" altLang="zh-CN" sz="3600" b="1" dirty="0" smtClean="0"/>
          </a:p>
          <a:p>
            <a:pPr algn="l">
              <a:lnSpc>
                <a:spcPct val="150000"/>
              </a:lnSpc>
              <a:buClrTx/>
              <a:buSzTx/>
            </a:pPr>
            <a:r>
              <a:rPr lang="en-US" altLang="zh-CN" sz="3600" b="1" dirty="0" smtClean="0"/>
              <a:t>重症病人急性应激期营养支持应掌握“允许性低热卡”原则（20 - 25kcal/kg•day）；在应激与代谢状态稳定后，能量供给量需要适当的增加（30-35kcal/kg•day）</a:t>
            </a:r>
            <a:endParaRPr lang="en-US" altLang="zh-CN" sz="3600" b="1" dirty="0" smtClean="0"/>
          </a:p>
          <a:p>
            <a:pPr>
              <a:lnSpc>
                <a:spcPct val="80000"/>
              </a:lnSpc>
            </a:pPr>
            <a:endParaRPr lang="en-US" altLang="zh-CN" sz="2400" dirty="0" smtClean="0"/>
          </a:p>
        </p:txBody>
      </p:sp>
      <p:sp>
        <p:nvSpPr>
          <p:cNvPr id="4" name="矩形 3"/>
          <p:cNvSpPr/>
          <p:nvPr/>
        </p:nvSpPr>
        <p:spPr>
          <a:xfrm>
            <a:off x="3464511" y="6198987"/>
            <a:ext cx="7771525" cy="368068"/>
          </a:xfrm>
          <a:prstGeom prst="rect">
            <a:avLst/>
          </a:prstGeom>
        </p:spPr>
        <p:txBody>
          <a:bodyPr wrap="square">
            <a:spAutoFit/>
          </a:bodyPr>
          <a:lstStyle/>
          <a:p>
            <a:pPr algn="r"/>
            <a:r>
              <a:rPr lang="zh-CN" altLang="en-US" dirty="0" smtClean="0">
                <a:ea typeface="黑体" panose="02010609060101010101" pitchFamily="49" charset="-122"/>
              </a:rPr>
              <a:t>中国重症加强治疗病房危重患者营养支持指导意见</a:t>
            </a:r>
            <a:endParaRPr lang="en-US" altLang="zh-CN" dirty="0">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1117600" y="130175"/>
            <a:ext cx="10363200" cy="1410526"/>
          </a:xfrm>
        </p:spPr>
        <p:txBody>
          <a:bodyPr>
            <a:normAutofit fontScale="90000"/>
          </a:bodyPr>
          <a:lstStyle/>
          <a:p>
            <a:pPr eaLnBrk="1" hangingPunct="1">
              <a:defRPr/>
            </a:pPr>
            <a:r>
              <a:rPr lang="en-US" altLang="zh-CN" dirty="0" smtClean="0">
                <a:solidFill>
                  <a:srgbClr val="FF0000"/>
                </a:solidFill>
                <a:latin typeface="宋体" panose="02010600030101010101" pitchFamily="2" charset="-122"/>
                <a:cs typeface="Times New Roman" panose="02020603050405020304" pitchFamily="18" charset="0"/>
              </a:rPr>
              <a:t>    </a:t>
            </a:r>
            <a:br>
              <a:rPr lang="en-US" altLang="zh-CN" dirty="0" smtClean="0">
                <a:solidFill>
                  <a:srgbClr val="FF0000"/>
                </a:solidFill>
                <a:cs typeface="Times New Roman" panose="02020603050405020304" pitchFamily="18" charset="0"/>
              </a:rPr>
            </a:br>
            <a:r>
              <a:rPr lang="en-US" altLang="zh-CN" dirty="0" smtClean="0">
                <a:solidFill>
                  <a:srgbClr val="FF0000"/>
                </a:solidFill>
                <a:cs typeface="Times New Roman" panose="02020603050405020304" pitchFamily="18" charset="0"/>
              </a:rPr>
              <a:t> </a:t>
            </a:r>
            <a:r>
              <a:rPr lang="zh-CN" altLang="en-US" sz="4000" dirty="0" smtClean="0">
                <a:solidFill>
                  <a:schemeClr val="tx2">
                    <a:lumMod val="60000"/>
                    <a:lumOff val="40000"/>
                  </a:schemeClr>
                </a:solidFill>
              </a:rPr>
              <a:t>肠外营养的输入途径 </a:t>
            </a:r>
            <a:br>
              <a:rPr lang="zh-CN" altLang="en-US" sz="4000" dirty="0" smtClean="0"/>
            </a:br>
            <a:endParaRPr lang="zh-CN" altLang="en-US" sz="4000" dirty="0" smtClean="0"/>
          </a:p>
        </p:txBody>
      </p:sp>
      <p:sp>
        <p:nvSpPr>
          <p:cNvPr id="64515" name="Rectangle 3"/>
          <p:cNvSpPr>
            <a:spLocks noGrp="1" noChangeArrowheads="1"/>
          </p:cNvSpPr>
          <p:nvPr>
            <p:ph type="body" idx="1"/>
          </p:nvPr>
        </p:nvSpPr>
        <p:spPr>
          <a:xfrm>
            <a:off x="3268345" y="1602740"/>
            <a:ext cx="5233670" cy="4467860"/>
          </a:xfrm>
        </p:spPr>
        <p:txBody>
          <a:bodyPr>
            <a:normAutofit/>
          </a:bodyPr>
          <a:lstStyle/>
          <a:p>
            <a:pPr algn="l" eaLnBrk="1" hangingPunct="1">
              <a:lnSpc>
                <a:spcPct val="150000"/>
              </a:lnSpc>
              <a:buClrTx/>
              <a:buSzTx/>
            </a:pPr>
            <a:r>
              <a:rPr lang="en-US" altLang="zh-CN" sz="3600" b="1" dirty="0" smtClean="0"/>
              <a:t>经周围静脉输注</a:t>
            </a:r>
            <a:endParaRPr lang="en-US" altLang="zh-CN" sz="3600" b="1" dirty="0" smtClean="0"/>
          </a:p>
          <a:p>
            <a:pPr algn="l" eaLnBrk="1" hangingPunct="1">
              <a:lnSpc>
                <a:spcPct val="150000"/>
              </a:lnSpc>
              <a:buClrTx/>
              <a:buSzTx/>
              <a:buChar char="•"/>
            </a:pPr>
            <a:r>
              <a:rPr lang="en-US" altLang="zh-CN" sz="3600" b="1" dirty="0" smtClean="0"/>
              <a:t>经中心静脉导管输注</a:t>
            </a:r>
            <a:endParaRPr lang="en-US" altLang="zh-CN" sz="3600" b="1" dirty="0" smtClean="0"/>
          </a:p>
          <a:p>
            <a:pPr algn="l" eaLnBrk="1" hangingPunct="1">
              <a:lnSpc>
                <a:spcPct val="150000"/>
              </a:lnSpc>
              <a:buClrTx/>
              <a:buSzTx/>
              <a:buChar char="•"/>
            </a:pPr>
            <a:r>
              <a:rPr lang="en-US" altLang="zh-CN" sz="3600" b="1" dirty="0" smtClean="0"/>
              <a:t>PICC</a:t>
            </a:r>
            <a:endParaRPr lang="en-US" altLang="zh-CN" sz="3600" b="1"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p:nvPr>
        </p:nvSpPr>
        <p:spPr>
          <a:xfrm>
            <a:off x="541867" y="228600"/>
            <a:ext cx="10972800" cy="6248400"/>
          </a:xfrm>
        </p:spPr>
        <p:txBody>
          <a:bodyPr/>
          <a:lstStyle/>
          <a:p>
            <a:pPr eaLnBrk="1" hangingPunct="1"/>
            <a:endParaRPr lang="zh-CN" altLang="zh-CN" smtClean="0"/>
          </a:p>
        </p:txBody>
      </p:sp>
      <p:pic>
        <p:nvPicPr>
          <p:cNvPr id="67587" name="Picture 3" descr="P1010006"/>
          <p:cNvPicPr>
            <a:picLocks noChangeAspect="1" noChangeArrowheads="1"/>
          </p:cNvPicPr>
          <p:nvPr/>
        </p:nvPicPr>
        <p:blipFill>
          <a:blip r:embed="rId1" cstate="print"/>
          <a:srcRect/>
          <a:stretch>
            <a:fillRect/>
          </a:stretch>
        </p:blipFill>
        <p:spPr bwMode="auto">
          <a:xfrm>
            <a:off x="0" y="0"/>
            <a:ext cx="12192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219200" y="325678"/>
            <a:ext cx="10363200" cy="1014608"/>
          </a:xfrm>
        </p:spPr>
        <p:txBody>
          <a:bodyPr>
            <a:normAutofit/>
          </a:bodyPr>
          <a:lstStyle/>
          <a:p>
            <a:pPr eaLnBrk="1" hangingPunct="1">
              <a:defRPr/>
            </a:pPr>
            <a:r>
              <a:rPr lang="zh-CN" altLang="en-US" dirty="0" smtClean="0">
                <a:solidFill>
                  <a:schemeClr val="tx2">
                    <a:lumMod val="60000"/>
                    <a:lumOff val="40000"/>
                  </a:schemeClr>
                </a:solidFill>
              </a:rPr>
              <a:t>穿刺部位细菌含量（高</a:t>
            </a:r>
            <a:r>
              <a:rPr lang="en-US" altLang="zh-CN" dirty="0" smtClean="0">
                <a:solidFill>
                  <a:schemeClr val="tx2">
                    <a:lumMod val="60000"/>
                    <a:lumOff val="40000"/>
                  </a:schemeClr>
                </a:solidFill>
              </a:rPr>
              <a:t>---</a:t>
            </a:r>
            <a:r>
              <a:rPr lang="zh-CN" altLang="en-US" dirty="0" smtClean="0">
                <a:solidFill>
                  <a:schemeClr val="tx2">
                    <a:lumMod val="60000"/>
                    <a:lumOff val="40000"/>
                  </a:schemeClr>
                </a:solidFill>
              </a:rPr>
              <a:t>低）</a:t>
            </a:r>
            <a:endParaRPr lang="zh-CN" altLang="en-US" dirty="0" smtClean="0">
              <a:solidFill>
                <a:schemeClr val="tx2">
                  <a:lumMod val="60000"/>
                  <a:lumOff val="40000"/>
                </a:schemeClr>
              </a:solidFill>
            </a:endParaRPr>
          </a:p>
        </p:txBody>
      </p:sp>
      <p:sp>
        <p:nvSpPr>
          <p:cNvPr id="69635" name="Rectangle 3"/>
          <p:cNvSpPr>
            <a:spLocks noGrp="1" noChangeArrowheads="1"/>
          </p:cNvSpPr>
          <p:nvPr>
            <p:ph type="body" idx="1"/>
          </p:nvPr>
        </p:nvSpPr>
        <p:spPr>
          <a:xfrm>
            <a:off x="609600" y="2116899"/>
            <a:ext cx="10972800" cy="4009270"/>
          </a:xfrm>
        </p:spPr>
        <p:txBody>
          <a:bodyPr/>
          <a:lstStyle/>
          <a:p>
            <a:pPr algn="just" eaLnBrk="1" hangingPunct="1"/>
            <a:endParaRPr lang="en-US" altLang="zh-CN" dirty="0" smtClean="0"/>
          </a:p>
          <a:p>
            <a:pPr eaLnBrk="1" hangingPunct="1">
              <a:buFont typeface="Wingdings" panose="05000000000000000000" pitchFamily="2" charset="2"/>
              <a:buNone/>
            </a:pPr>
            <a:r>
              <a:rPr lang="en-US" altLang="zh-CN" dirty="0" smtClean="0"/>
              <a:t>          </a:t>
            </a:r>
            <a:r>
              <a:rPr lang="zh-CN" altLang="en-US" b="1" dirty="0" smtClean="0">
                <a:solidFill>
                  <a:srgbClr val="FF0000"/>
                </a:solidFill>
              </a:rPr>
              <a:t>股</a:t>
            </a:r>
            <a:r>
              <a:rPr lang="en-US" altLang="zh-CN" b="1" dirty="0" smtClean="0">
                <a:solidFill>
                  <a:srgbClr val="FF0000"/>
                </a:solidFill>
              </a:rPr>
              <a:t>V---</a:t>
            </a:r>
            <a:r>
              <a:rPr lang="zh-CN" altLang="en-US" b="1" dirty="0" smtClean="0">
                <a:solidFill>
                  <a:srgbClr val="FF0000"/>
                </a:solidFill>
              </a:rPr>
              <a:t>颈内</a:t>
            </a:r>
            <a:r>
              <a:rPr lang="en-US" altLang="zh-CN" b="1" dirty="0" smtClean="0">
                <a:solidFill>
                  <a:srgbClr val="FF0000"/>
                </a:solidFill>
              </a:rPr>
              <a:t>V---</a:t>
            </a:r>
            <a:r>
              <a:rPr lang="zh-CN" altLang="en-US" b="1" dirty="0" smtClean="0">
                <a:solidFill>
                  <a:srgbClr val="FF0000"/>
                </a:solidFill>
              </a:rPr>
              <a:t>锁骨下</a:t>
            </a:r>
            <a:r>
              <a:rPr lang="en-US" altLang="zh-CN" b="1" dirty="0" smtClean="0">
                <a:solidFill>
                  <a:srgbClr val="FF0000"/>
                </a:solidFill>
              </a:rPr>
              <a:t>V---</a:t>
            </a:r>
            <a:r>
              <a:rPr lang="zh-CN" altLang="en-US" b="1" dirty="0" smtClean="0">
                <a:solidFill>
                  <a:srgbClr val="FF0000"/>
                </a:solidFill>
              </a:rPr>
              <a:t>肘部</a:t>
            </a:r>
            <a:r>
              <a:rPr lang="en-US" altLang="zh-CN" b="1" dirty="0" smtClean="0">
                <a:solidFill>
                  <a:srgbClr val="FF0000"/>
                </a:solidFill>
              </a:rPr>
              <a:t>V---</a:t>
            </a:r>
            <a:r>
              <a:rPr lang="zh-CN" altLang="en-US" b="1" dirty="0" smtClean="0">
                <a:solidFill>
                  <a:srgbClr val="FF0000"/>
                </a:solidFill>
              </a:rPr>
              <a:t>腕部</a:t>
            </a:r>
            <a:r>
              <a:rPr lang="en-US" altLang="zh-CN" b="1" dirty="0" smtClean="0">
                <a:solidFill>
                  <a:srgbClr val="FF0000"/>
                </a:solidFill>
              </a:rPr>
              <a:t>V </a:t>
            </a:r>
            <a:endParaRPr lang="en-US" altLang="zh-CN" b="1" dirty="0" smtClean="0">
              <a:solidFill>
                <a:srgbClr val="FF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1117600" y="288100"/>
            <a:ext cx="10363200" cy="926926"/>
          </a:xfrm>
        </p:spPr>
        <p:txBody>
          <a:bodyPr>
            <a:normAutofit/>
          </a:bodyPr>
          <a:lstStyle/>
          <a:p>
            <a:pPr eaLnBrk="1" hangingPunct="1">
              <a:defRPr/>
            </a:pPr>
            <a:r>
              <a:rPr lang="zh-CN" altLang="en-US" dirty="0" smtClean="0">
                <a:solidFill>
                  <a:schemeClr val="tx2">
                    <a:lumMod val="60000"/>
                    <a:lumOff val="40000"/>
                  </a:schemeClr>
                </a:solidFill>
              </a:rPr>
              <a:t>肠外营养的并发症</a:t>
            </a:r>
            <a:endParaRPr lang="zh-CN" altLang="en-US" dirty="0" smtClean="0">
              <a:solidFill>
                <a:schemeClr val="tx2">
                  <a:lumMod val="60000"/>
                  <a:lumOff val="40000"/>
                </a:schemeClr>
              </a:solidFill>
            </a:endParaRPr>
          </a:p>
        </p:txBody>
      </p:sp>
      <p:sp>
        <p:nvSpPr>
          <p:cNvPr id="70659" name="Rectangle 3"/>
          <p:cNvSpPr>
            <a:spLocks noGrp="1" noChangeArrowheads="1"/>
          </p:cNvSpPr>
          <p:nvPr>
            <p:ph type="body" idx="1"/>
          </p:nvPr>
        </p:nvSpPr>
        <p:spPr>
          <a:xfrm>
            <a:off x="2341245" y="1981200"/>
            <a:ext cx="4485005" cy="2696845"/>
          </a:xfrm>
        </p:spPr>
        <p:txBody>
          <a:bodyPr/>
          <a:lstStyle/>
          <a:p>
            <a:pPr algn="l" eaLnBrk="1" hangingPunct="1">
              <a:lnSpc>
                <a:spcPct val="150000"/>
              </a:lnSpc>
              <a:buClrTx/>
              <a:buSzTx/>
              <a:buChar char="•"/>
            </a:pPr>
            <a:r>
              <a:rPr lang="en-US" altLang="zh-CN" sz="3600" dirty="0" smtClean="0"/>
              <a:t> </a:t>
            </a:r>
            <a:r>
              <a:rPr lang="zh-CN" altLang="en-US" sz="3200" b="1" dirty="0" smtClean="0">
                <a:cs typeface="+mj-cs"/>
              </a:rPr>
              <a:t>技术性</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 代谢性</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 感染性</a:t>
            </a:r>
            <a:endParaRPr lang="zh-CN" altLang="en-US" sz="3200" b="1" dirty="0" smtClean="0">
              <a:cs typeface="+mj-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1117600" y="325677"/>
            <a:ext cx="10363200" cy="663879"/>
          </a:xfrm>
        </p:spPr>
        <p:txBody>
          <a:bodyPr>
            <a:normAutofit/>
          </a:bodyPr>
          <a:lstStyle/>
          <a:p>
            <a:pPr eaLnBrk="1" hangingPunct="1">
              <a:defRPr/>
            </a:pPr>
            <a:r>
              <a:rPr lang="zh-CN" altLang="en-US" dirty="0" smtClean="0">
                <a:solidFill>
                  <a:schemeClr val="tx2">
                    <a:lumMod val="60000"/>
                    <a:lumOff val="40000"/>
                  </a:schemeClr>
                </a:solidFill>
              </a:rPr>
              <a:t>技术性并发症 </a:t>
            </a:r>
            <a:endParaRPr lang="zh-CN" altLang="en-US" dirty="0" smtClean="0">
              <a:solidFill>
                <a:schemeClr val="tx2">
                  <a:lumMod val="60000"/>
                  <a:lumOff val="40000"/>
                </a:schemeClr>
              </a:solidFill>
            </a:endParaRPr>
          </a:p>
        </p:txBody>
      </p:sp>
      <p:sp>
        <p:nvSpPr>
          <p:cNvPr id="71683" name="Rectangle 3"/>
          <p:cNvSpPr>
            <a:spLocks noGrp="1" noChangeArrowheads="1"/>
          </p:cNvSpPr>
          <p:nvPr>
            <p:ph type="body" idx="1"/>
          </p:nvPr>
        </p:nvSpPr>
        <p:spPr>
          <a:xfrm>
            <a:off x="1870364" y="1902259"/>
            <a:ext cx="10080335" cy="4251325"/>
          </a:xfrm>
        </p:spPr>
        <p:txBody>
          <a:bodyPr/>
          <a:lstStyle/>
          <a:p>
            <a:pPr algn="l" eaLnBrk="1" hangingPunct="1">
              <a:lnSpc>
                <a:spcPct val="150000"/>
              </a:lnSpc>
              <a:buClrTx/>
              <a:buSzTx/>
              <a:buChar char="•"/>
            </a:pPr>
            <a:r>
              <a:rPr lang="zh-CN" altLang="en-US" b="1" dirty="0" smtClean="0">
                <a:cs typeface="+mj-cs"/>
              </a:rPr>
              <a:t>穿刺致肺损伤</a:t>
            </a:r>
            <a:endParaRPr lang="zh-CN" altLang="en-US" b="1" dirty="0" smtClean="0">
              <a:cs typeface="+mj-cs"/>
            </a:endParaRPr>
          </a:p>
          <a:p>
            <a:pPr algn="l" eaLnBrk="1" hangingPunct="1">
              <a:lnSpc>
                <a:spcPct val="150000"/>
              </a:lnSpc>
              <a:buClrTx/>
              <a:buSzTx/>
            </a:pPr>
            <a:r>
              <a:rPr lang="zh-CN" altLang="en-US" b="1" dirty="0" smtClean="0">
                <a:cs typeface="+mj-cs"/>
              </a:rPr>
              <a:t>穿刺致血管、神经、胸导管等损伤</a:t>
            </a:r>
            <a:endParaRPr lang="zh-CN" altLang="en-US" b="1" dirty="0" smtClean="0">
              <a:cs typeface="+mj-cs"/>
            </a:endParaRPr>
          </a:p>
          <a:p>
            <a:pPr algn="l" eaLnBrk="1" hangingPunct="1">
              <a:lnSpc>
                <a:spcPct val="150000"/>
              </a:lnSpc>
              <a:buClrTx/>
              <a:buSzTx/>
            </a:pPr>
            <a:r>
              <a:rPr lang="zh-CN" altLang="en-US" b="1" dirty="0" smtClean="0">
                <a:cs typeface="+mj-cs"/>
              </a:rPr>
              <a:t>空气栓塞，最严重的并发症</a:t>
            </a:r>
            <a:endParaRPr lang="en-US" altLang="zh-CN"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016000" y="237996"/>
            <a:ext cx="10363200" cy="926925"/>
          </a:xfrm>
        </p:spPr>
        <p:txBody>
          <a:bodyPr>
            <a:normAutofit/>
          </a:bodyPr>
          <a:lstStyle/>
          <a:p>
            <a:pPr>
              <a:defRPr/>
            </a:pPr>
            <a:r>
              <a:rPr lang="zh-CN" altLang="en-US" dirty="0" smtClean="0">
                <a:solidFill>
                  <a:schemeClr val="tx2">
                    <a:lumMod val="60000"/>
                    <a:lumOff val="40000"/>
                  </a:schemeClr>
                </a:solidFill>
              </a:rPr>
              <a:t>代谢性并发症</a:t>
            </a:r>
            <a:endParaRPr lang="zh-CN" altLang="en-US" dirty="0" smtClean="0">
              <a:solidFill>
                <a:schemeClr val="tx2">
                  <a:lumMod val="60000"/>
                  <a:lumOff val="40000"/>
                </a:schemeClr>
              </a:solidFill>
            </a:endParaRPr>
          </a:p>
        </p:txBody>
      </p:sp>
      <p:sp>
        <p:nvSpPr>
          <p:cNvPr id="72707" name="Rectangle 3"/>
          <p:cNvSpPr>
            <a:spLocks noGrp="1" noChangeArrowheads="1"/>
          </p:cNvSpPr>
          <p:nvPr>
            <p:ph type="body" idx="1"/>
          </p:nvPr>
        </p:nvSpPr>
        <p:spPr>
          <a:xfrm>
            <a:off x="2147454" y="1219200"/>
            <a:ext cx="9130145" cy="5638800"/>
          </a:xfrm>
        </p:spPr>
        <p:txBody>
          <a:bodyPr>
            <a:normAutofit fontScale="77500" lnSpcReduction="20000"/>
          </a:bodyPr>
          <a:lstStyle/>
          <a:p>
            <a:pPr algn="just" eaLnBrk="1" hangingPunct="1">
              <a:lnSpc>
                <a:spcPct val="120000"/>
              </a:lnSpc>
              <a:buClr>
                <a:schemeClr val="folHlink"/>
              </a:buClr>
              <a:buFont typeface="Wingdings" panose="05000000000000000000" pitchFamily="2" charset="2"/>
              <a:buChar char="n"/>
            </a:pPr>
            <a:r>
              <a:rPr lang="zh-CN" altLang="en-US" sz="3800" b="1" dirty="0" smtClean="0"/>
              <a:t> </a:t>
            </a:r>
            <a:r>
              <a:rPr lang="zh-CN" altLang="en-US" sz="3800" b="1" dirty="0" smtClean="0">
                <a:solidFill>
                  <a:srgbClr val="FF0000"/>
                </a:solidFill>
              </a:rPr>
              <a:t>补充不足</a:t>
            </a:r>
            <a:endParaRPr lang="zh-CN" altLang="en-US" sz="3800" b="1" dirty="0" smtClean="0">
              <a:solidFill>
                <a:srgbClr val="FF0000"/>
              </a:solidFill>
            </a:endParaRPr>
          </a:p>
          <a:p>
            <a:pPr algn="just" eaLnBrk="1" hangingPunct="1">
              <a:lnSpc>
                <a:spcPct val="120000"/>
              </a:lnSpc>
              <a:buFont typeface="Wingdings" panose="05000000000000000000" pitchFamily="2" charset="2"/>
              <a:buNone/>
            </a:pPr>
            <a:r>
              <a:rPr lang="zh-CN" altLang="en-US" sz="3500" b="1" dirty="0" smtClean="0"/>
              <a:t>         </a:t>
            </a:r>
            <a:r>
              <a:rPr lang="zh-CN" altLang="en-US" sz="3300" b="1" dirty="0" smtClean="0"/>
              <a:t>血清电解质紊乱</a:t>
            </a:r>
            <a:endParaRPr lang="zh-CN" altLang="en-US" sz="3300" b="1" dirty="0" smtClean="0"/>
          </a:p>
          <a:p>
            <a:pPr algn="just" eaLnBrk="1" hangingPunct="1">
              <a:lnSpc>
                <a:spcPct val="120000"/>
              </a:lnSpc>
              <a:buFont typeface="Wingdings" panose="05000000000000000000" pitchFamily="2" charset="2"/>
              <a:buNone/>
            </a:pPr>
            <a:r>
              <a:rPr lang="zh-CN" altLang="en-US" sz="3300" b="1" dirty="0" smtClean="0"/>
              <a:t>         微量元素缺乏</a:t>
            </a:r>
            <a:endParaRPr lang="zh-CN" altLang="en-US" sz="3300" b="1" dirty="0" smtClean="0"/>
          </a:p>
          <a:p>
            <a:pPr algn="just" eaLnBrk="1" hangingPunct="1">
              <a:lnSpc>
                <a:spcPct val="120000"/>
              </a:lnSpc>
              <a:buFont typeface="Wingdings" panose="05000000000000000000" pitchFamily="2" charset="2"/>
              <a:buNone/>
            </a:pPr>
            <a:r>
              <a:rPr lang="zh-CN" altLang="en-US" sz="3300" b="1" dirty="0" smtClean="0"/>
              <a:t>         必需脂肪酸缺乏</a:t>
            </a:r>
            <a:r>
              <a:rPr lang="en-US" altLang="zh-CN" sz="3300" b="1" dirty="0" smtClean="0"/>
              <a:t>(EFAD)</a:t>
            </a:r>
            <a:endParaRPr lang="en-US" altLang="zh-CN" sz="3300" b="1" dirty="0" smtClean="0"/>
          </a:p>
          <a:p>
            <a:pPr algn="just" eaLnBrk="1" hangingPunct="1">
              <a:lnSpc>
                <a:spcPct val="120000"/>
              </a:lnSpc>
              <a:buClr>
                <a:schemeClr val="folHlink"/>
              </a:buClr>
              <a:buFont typeface="Wingdings" panose="05000000000000000000" pitchFamily="2" charset="2"/>
              <a:buChar char="n"/>
            </a:pPr>
            <a:r>
              <a:rPr lang="en-US" altLang="zh-CN" sz="3500" b="1" dirty="0" smtClean="0"/>
              <a:t> </a:t>
            </a:r>
            <a:r>
              <a:rPr lang="zh-CN" altLang="en-US" sz="3800" b="1" dirty="0" smtClean="0">
                <a:solidFill>
                  <a:srgbClr val="FF0000"/>
                </a:solidFill>
              </a:rPr>
              <a:t>糖代谢紊乱</a:t>
            </a:r>
            <a:endParaRPr lang="zh-CN" altLang="en-US" sz="3800" b="1" dirty="0" smtClean="0">
              <a:solidFill>
                <a:srgbClr val="FF0000"/>
              </a:solidFill>
            </a:endParaRPr>
          </a:p>
          <a:p>
            <a:pPr algn="just">
              <a:lnSpc>
                <a:spcPct val="120000"/>
              </a:lnSpc>
              <a:buNone/>
            </a:pPr>
            <a:r>
              <a:rPr lang="zh-CN" altLang="en-US" sz="3500" b="1" dirty="0" smtClean="0"/>
              <a:t>         </a:t>
            </a:r>
            <a:r>
              <a:rPr lang="zh-CN" altLang="en-US" sz="3300" b="1" dirty="0" smtClean="0"/>
              <a:t>低血糖及高血糖</a:t>
            </a:r>
            <a:endParaRPr lang="zh-CN" altLang="en-US" sz="3300" b="1" dirty="0" smtClean="0"/>
          </a:p>
          <a:p>
            <a:pPr algn="just">
              <a:lnSpc>
                <a:spcPct val="120000"/>
              </a:lnSpc>
              <a:buNone/>
            </a:pPr>
            <a:r>
              <a:rPr lang="zh-CN" altLang="en-US" sz="3300" b="1" dirty="0" smtClean="0"/>
              <a:t>         肝功能损害</a:t>
            </a:r>
            <a:endParaRPr lang="zh-CN" altLang="en-US" sz="3300" b="1" dirty="0" smtClean="0"/>
          </a:p>
          <a:p>
            <a:pPr algn="just" eaLnBrk="1" hangingPunct="1">
              <a:lnSpc>
                <a:spcPct val="120000"/>
              </a:lnSpc>
              <a:buClr>
                <a:schemeClr val="folHlink"/>
              </a:buClr>
              <a:buFont typeface="Wingdings" panose="05000000000000000000" pitchFamily="2" charset="2"/>
              <a:buChar char="n"/>
            </a:pPr>
            <a:r>
              <a:rPr lang="zh-CN" altLang="en-US" sz="3500" b="1" dirty="0" smtClean="0"/>
              <a:t> </a:t>
            </a:r>
            <a:r>
              <a:rPr lang="zh-CN" altLang="en-US" sz="3800" b="1" dirty="0" smtClean="0">
                <a:solidFill>
                  <a:srgbClr val="FF0000"/>
                </a:solidFill>
              </a:rPr>
              <a:t>肠外营养本身</a:t>
            </a:r>
            <a:endParaRPr lang="zh-CN" altLang="en-US" sz="3800" b="1" dirty="0" smtClean="0">
              <a:solidFill>
                <a:srgbClr val="FF0000"/>
              </a:solidFill>
            </a:endParaRPr>
          </a:p>
          <a:p>
            <a:pPr algn="just" eaLnBrk="1" hangingPunct="1">
              <a:lnSpc>
                <a:spcPct val="120000"/>
              </a:lnSpc>
              <a:buFont typeface="Wingdings" panose="05000000000000000000" pitchFamily="2" charset="2"/>
              <a:buNone/>
            </a:pPr>
            <a:r>
              <a:rPr lang="zh-CN" altLang="en-US" sz="3500" b="1" dirty="0" smtClean="0"/>
              <a:t>         </a:t>
            </a:r>
            <a:r>
              <a:rPr lang="zh-CN" altLang="en-US" sz="3300" b="1" dirty="0" smtClean="0"/>
              <a:t>胆囊内胆泥和结石形成 </a:t>
            </a:r>
            <a:endParaRPr lang="zh-CN" altLang="en-US" sz="3300" b="1" dirty="0" smtClean="0"/>
          </a:p>
          <a:p>
            <a:pPr algn="just" eaLnBrk="1" hangingPunct="1">
              <a:lnSpc>
                <a:spcPct val="120000"/>
              </a:lnSpc>
              <a:buFont typeface="Wingdings" panose="05000000000000000000" pitchFamily="2" charset="2"/>
              <a:buNone/>
            </a:pPr>
            <a:r>
              <a:rPr lang="zh-CN" altLang="en-US" sz="3300" b="1" dirty="0" smtClean="0"/>
              <a:t>         胆汁淤积及肝酶谱升高</a:t>
            </a:r>
            <a:endParaRPr lang="zh-CN" altLang="en-US" sz="3300" b="1" dirty="0" smtClean="0"/>
          </a:p>
          <a:p>
            <a:pPr algn="just" eaLnBrk="1" hangingPunct="1">
              <a:lnSpc>
                <a:spcPct val="120000"/>
              </a:lnSpc>
              <a:buFont typeface="Wingdings" panose="05000000000000000000" pitchFamily="2" charset="2"/>
              <a:buNone/>
            </a:pPr>
            <a:r>
              <a:rPr lang="zh-CN" altLang="en-US" sz="3300" b="1" dirty="0" smtClean="0"/>
              <a:t>         肠屏障功能减退 </a:t>
            </a:r>
            <a:endParaRPr lang="zh-CN" altLang="en-US" sz="3300" b="1" dirty="0" smtClean="0"/>
          </a:p>
          <a:p>
            <a:pPr eaLnBrk="1" hangingPunct="1">
              <a:lnSpc>
                <a:spcPct val="90000"/>
              </a:lnSpc>
              <a:buFont typeface="Wingdings" panose="05000000000000000000" pitchFamily="2" charset="2"/>
              <a:buNone/>
            </a:pPr>
            <a:endParaRPr lang="en-US" altLang="zh-CN" sz="2400" b="1"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117600" y="130175"/>
            <a:ext cx="10363200" cy="1360422"/>
          </a:xfrm>
        </p:spPr>
        <p:txBody>
          <a:bodyPr>
            <a:normAutofit fontScale="90000"/>
          </a:bodyPr>
          <a:lstStyle/>
          <a:p>
            <a:pPr eaLnBrk="1" hangingPunct="1">
              <a:defRPr/>
            </a:pPr>
            <a:br>
              <a:rPr lang="en-US" altLang="zh-CN" dirty="0" smtClean="0">
                <a:solidFill>
                  <a:srgbClr val="FF0000"/>
                </a:solidFill>
              </a:rPr>
            </a:br>
            <a:r>
              <a:rPr lang="zh-CN" altLang="en-US" sz="4000" dirty="0" smtClean="0">
                <a:solidFill>
                  <a:schemeClr val="tx2">
                    <a:lumMod val="60000"/>
                    <a:lumOff val="40000"/>
                  </a:schemeClr>
                </a:solidFill>
              </a:rPr>
              <a:t>肠外营养的监</a:t>
            </a:r>
            <a:r>
              <a:rPr lang="zh-CN" altLang="en-US" dirty="0" smtClean="0">
                <a:solidFill>
                  <a:schemeClr val="tx2">
                    <a:lumMod val="60000"/>
                    <a:lumOff val="40000"/>
                  </a:schemeClr>
                </a:solidFill>
              </a:rPr>
              <a:t>测</a:t>
            </a:r>
            <a:br>
              <a:rPr lang="zh-CN" altLang="en-US" sz="3600" b="1" dirty="0" smtClean="0"/>
            </a:br>
            <a:endParaRPr lang="zh-CN" altLang="en-US" sz="3600" b="1" dirty="0" smtClean="0"/>
          </a:p>
        </p:txBody>
      </p:sp>
      <p:sp>
        <p:nvSpPr>
          <p:cNvPr id="198659" name="Rectangle 3"/>
          <p:cNvSpPr>
            <a:spLocks noGrp="1" noChangeArrowheads="1"/>
          </p:cNvSpPr>
          <p:nvPr>
            <p:ph type="body" idx="1"/>
          </p:nvPr>
        </p:nvSpPr>
        <p:spPr>
          <a:xfrm>
            <a:off x="1939636" y="1700214"/>
            <a:ext cx="9337963" cy="4395787"/>
          </a:xfrm>
        </p:spPr>
        <p:txBody>
          <a:bodyPr/>
          <a:lstStyle/>
          <a:p>
            <a:pPr algn="l" eaLnBrk="1" hangingPunct="1">
              <a:lnSpc>
                <a:spcPct val="150000"/>
              </a:lnSpc>
              <a:buClrTx/>
              <a:buSzTx/>
            </a:pPr>
            <a:r>
              <a:rPr lang="zh-CN" altLang="en-US" b="1" dirty="0" smtClean="0">
                <a:cs typeface="+mj-cs"/>
              </a:rPr>
              <a:t>  </a:t>
            </a:r>
            <a:r>
              <a:rPr lang="zh-CN" altLang="en-US" sz="3200" b="1" dirty="0" smtClean="0">
                <a:cs typeface="+mj-cs"/>
              </a:rPr>
              <a:t>全身情况 </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  血清电解质、血糖及血气分析  </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  肝肾功能测定</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  营养指标</a:t>
            </a:r>
            <a:endParaRPr lang="zh-CN" altLang="en-US" sz="3200" b="1" dirty="0" smtClean="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 calcmode="lin" valueType="num">
                                      <p:cBhvr additive="base">
                                        <p:cTn id="7" dur="500" fill="hold"/>
                                        <p:tgtEl>
                                          <p:spTgt spid="1986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86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8659">
                                            <p:txEl>
                                              <p:pRg st="1" end="1"/>
                                            </p:txEl>
                                          </p:spTgt>
                                        </p:tgtEl>
                                        <p:attrNameLst>
                                          <p:attrName>style.visibility</p:attrName>
                                        </p:attrNameLst>
                                      </p:cBhvr>
                                      <p:to>
                                        <p:strVal val="visible"/>
                                      </p:to>
                                    </p:set>
                                    <p:anim calcmode="lin" valueType="num">
                                      <p:cBhvr additive="base">
                                        <p:cTn id="13" dur="500" fill="hold"/>
                                        <p:tgtEl>
                                          <p:spTgt spid="1986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86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98659">
                                            <p:txEl>
                                              <p:pRg st="2" end="2"/>
                                            </p:txEl>
                                          </p:spTgt>
                                        </p:tgtEl>
                                        <p:attrNameLst>
                                          <p:attrName>style.visibility</p:attrName>
                                        </p:attrNameLst>
                                      </p:cBhvr>
                                      <p:to>
                                        <p:strVal val="visible"/>
                                      </p:to>
                                    </p:set>
                                    <p:anim calcmode="lin" valueType="num">
                                      <p:cBhvr additive="base">
                                        <p:cTn id="19" dur="500" fill="hold"/>
                                        <p:tgtEl>
                                          <p:spTgt spid="1986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86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98659">
                                            <p:txEl>
                                              <p:pRg st="3" end="3"/>
                                            </p:txEl>
                                          </p:spTgt>
                                        </p:tgtEl>
                                        <p:attrNameLst>
                                          <p:attrName>style.visibility</p:attrName>
                                        </p:attrNameLst>
                                      </p:cBhvr>
                                      <p:to>
                                        <p:strVal val="visible"/>
                                      </p:to>
                                    </p:set>
                                    <p:anim calcmode="lin" valueType="num">
                                      <p:cBhvr additive="base">
                                        <p:cTn id="25" dur="500" fill="hold"/>
                                        <p:tgtEl>
                                          <p:spTgt spid="19865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865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autoUpdateAnimBg="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1016000" y="250522"/>
            <a:ext cx="10363200" cy="989556"/>
          </a:xfrm>
        </p:spPr>
        <p:txBody>
          <a:bodyPr>
            <a:normAutofit/>
          </a:bodyPr>
          <a:lstStyle/>
          <a:p>
            <a:pPr eaLnBrk="1" hangingPunct="1">
              <a:defRPr/>
            </a:pPr>
            <a:r>
              <a:rPr lang="zh-CN" altLang="en-US" dirty="0" smtClean="0">
                <a:solidFill>
                  <a:schemeClr val="tx2">
                    <a:lumMod val="60000"/>
                    <a:lumOff val="40000"/>
                  </a:schemeClr>
                </a:solidFill>
              </a:rPr>
              <a:t>全营养混合液优点</a:t>
            </a:r>
            <a:endParaRPr lang="zh-CN" altLang="en-US" dirty="0" smtClean="0">
              <a:solidFill>
                <a:schemeClr val="tx2">
                  <a:lumMod val="60000"/>
                  <a:lumOff val="40000"/>
                </a:schemeClr>
              </a:solidFill>
            </a:endParaRPr>
          </a:p>
        </p:txBody>
      </p:sp>
      <p:sp>
        <p:nvSpPr>
          <p:cNvPr id="187395" name="Rectangle 3"/>
          <p:cNvSpPr>
            <a:spLocks noGrp="1" noChangeArrowheads="1"/>
          </p:cNvSpPr>
          <p:nvPr>
            <p:ph type="body" idx="1"/>
          </p:nvPr>
        </p:nvSpPr>
        <p:spPr>
          <a:xfrm>
            <a:off x="2313709" y="1628775"/>
            <a:ext cx="9249641" cy="4114800"/>
          </a:xfrm>
        </p:spPr>
        <p:txBody>
          <a:bodyPr>
            <a:normAutofit/>
          </a:bodyPr>
          <a:lstStyle/>
          <a:p>
            <a:pPr algn="l" eaLnBrk="1" hangingPunct="1">
              <a:lnSpc>
                <a:spcPct val="150000"/>
              </a:lnSpc>
              <a:buClrTx/>
              <a:buSzTx/>
              <a:buChar char="•"/>
            </a:pPr>
            <a:r>
              <a:rPr lang="zh-CN" altLang="en-US" sz="3200" b="1" dirty="0" smtClean="0">
                <a:cs typeface="+mj-cs"/>
              </a:rPr>
              <a:t>符合生理</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有利于合成代谢</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渗透压降低</a:t>
            </a:r>
            <a:endParaRPr lang="zh-CN" altLang="en-US" sz="3200" b="1" dirty="0" smtClean="0">
              <a:cs typeface="+mj-cs"/>
            </a:endParaRPr>
          </a:p>
          <a:p>
            <a:pPr algn="l" eaLnBrk="1" hangingPunct="1">
              <a:lnSpc>
                <a:spcPct val="150000"/>
              </a:lnSpc>
              <a:buClrTx/>
              <a:buSzTx/>
              <a:buChar char="•"/>
            </a:pPr>
            <a:r>
              <a:rPr lang="zh-CN" altLang="en-US" sz="3200" b="1" dirty="0" smtClean="0">
                <a:cs typeface="+mj-cs"/>
              </a:rPr>
              <a:t>减少脂肪乳剂副反应</a:t>
            </a:r>
            <a:r>
              <a:rPr lang="zh-CN" altLang="en-US" sz="3600" dirty="0" smtClean="0"/>
              <a:t>        </a:t>
            </a:r>
            <a:endParaRPr lang="zh-CN" altLang="en-US"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 calcmode="lin" valueType="num">
                                      <p:cBhvr additive="base">
                                        <p:cTn id="7" dur="500" fill="hold"/>
                                        <p:tgtEl>
                                          <p:spTgt spid="1873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73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7395">
                                            <p:txEl>
                                              <p:pRg st="1" end="1"/>
                                            </p:txEl>
                                          </p:spTgt>
                                        </p:tgtEl>
                                        <p:attrNameLst>
                                          <p:attrName>style.visibility</p:attrName>
                                        </p:attrNameLst>
                                      </p:cBhvr>
                                      <p:to>
                                        <p:strVal val="visible"/>
                                      </p:to>
                                    </p:set>
                                    <p:anim calcmode="lin" valueType="num">
                                      <p:cBhvr additive="base">
                                        <p:cTn id="13" dur="500" fill="hold"/>
                                        <p:tgtEl>
                                          <p:spTgt spid="1873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73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87395">
                                            <p:txEl>
                                              <p:pRg st="2" end="2"/>
                                            </p:txEl>
                                          </p:spTgt>
                                        </p:tgtEl>
                                        <p:attrNameLst>
                                          <p:attrName>style.visibility</p:attrName>
                                        </p:attrNameLst>
                                      </p:cBhvr>
                                      <p:to>
                                        <p:strVal val="visible"/>
                                      </p:to>
                                    </p:set>
                                    <p:anim calcmode="lin" valueType="num">
                                      <p:cBhvr additive="base">
                                        <p:cTn id="19" dur="500" fill="hold"/>
                                        <p:tgtEl>
                                          <p:spTgt spid="1873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73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87395">
                                            <p:txEl>
                                              <p:pRg st="3" end="3"/>
                                            </p:txEl>
                                          </p:spTgt>
                                        </p:tgtEl>
                                        <p:attrNameLst>
                                          <p:attrName>style.visibility</p:attrName>
                                        </p:attrNameLst>
                                      </p:cBhvr>
                                      <p:to>
                                        <p:strVal val="visible"/>
                                      </p:to>
                                    </p:set>
                                    <p:anim calcmode="lin" valueType="num">
                                      <p:cBhvr additive="base">
                                        <p:cTn id="25" dur="500" fill="hold"/>
                                        <p:tgtEl>
                                          <p:spTgt spid="1873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739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utoUpdateAnimBg="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idx="1"/>
          </p:nvPr>
        </p:nvSpPr>
        <p:spPr>
          <a:xfrm>
            <a:off x="1330036" y="226330"/>
            <a:ext cx="10430164" cy="6012493"/>
          </a:xfrm>
        </p:spPr>
        <p:txBody>
          <a:bodyPr>
            <a:normAutofit/>
          </a:bodyPr>
          <a:lstStyle/>
          <a:p>
            <a:pPr eaLnBrk="1" hangingPunct="1">
              <a:lnSpc>
                <a:spcPct val="140000"/>
              </a:lnSpc>
              <a:buFont typeface="Wingdings" panose="05000000000000000000" pitchFamily="2" charset="2"/>
              <a:buNone/>
              <a:defRPr/>
            </a:pPr>
            <a:r>
              <a:rPr lang="zh-CN" altLang="en-US" sz="3900" b="1" dirty="0" smtClean="0">
                <a:solidFill>
                  <a:schemeClr val="tx2">
                    <a:lumMod val="60000"/>
                    <a:lumOff val="40000"/>
                  </a:schemeClr>
                </a:solidFill>
                <a:cs typeface="+mj-cs"/>
              </a:rPr>
              <a:t>胰岛素</a:t>
            </a:r>
            <a:endParaRPr lang="zh-CN" altLang="en-US" sz="3900" b="1" dirty="0" smtClean="0">
              <a:solidFill>
                <a:schemeClr val="tx2">
                  <a:lumMod val="60000"/>
                  <a:lumOff val="40000"/>
                </a:schemeClr>
              </a:solidFill>
              <a:cs typeface="+mj-cs"/>
            </a:endParaRPr>
          </a:p>
          <a:p>
            <a:pPr>
              <a:lnSpc>
                <a:spcPct val="140000"/>
              </a:lnSpc>
              <a:buNone/>
              <a:defRPr/>
            </a:pPr>
            <a:r>
              <a:rPr lang="zh-CN" altLang="en-US" sz="2000" b="1" dirty="0" smtClean="0">
                <a:solidFill>
                  <a:srgbClr val="FF0000"/>
                </a:solidFill>
              </a:rPr>
              <a:t>（</a:t>
            </a:r>
            <a:r>
              <a:rPr lang="en-US" altLang="zh-CN" sz="2000" b="1" dirty="0" smtClean="0">
                <a:solidFill>
                  <a:srgbClr val="FF0000"/>
                </a:solidFill>
              </a:rPr>
              <a:t>1</a:t>
            </a:r>
            <a:r>
              <a:rPr lang="zh-CN" altLang="en-US" sz="2000" b="1" dirty="0" smtClean="0">
                <a:solidFill>
                  <a:srgbClr val="FF0000"/>
                </a:solidFill>
              </a:rPr>
              <a:t>）标全肠外营养液准（</a:t>
            </a:r>
            <a:r>
              <a:rPr lang="en-US" altLang="zh-CN" sz="2000" b="1" dirty="0" smtClean="0">
                <a:solidFill>
                  <a:srgbClr val="FF0000"/>
                </a:solidFill>
              </a:rPr>
              <a:t>TPN</a:t>
            </a:r>
            <a:r>
              <a:rPr lang="zh-CN" altLang="en-US" sz="2000" b="1" dirty="0" smtClean="0">
                <a:solidFill>
                  <a:srgbClr val="FF0000"/>
                </a:solidFill>
              </a:rPr>
              <a:t>）</a:t>
            </a:r>
            <a:endParaRPr lang="zh-CN" altLang="en-US" sz="2000" b="1" dirty="0" smtClean="0">
              <a:solidFill>
                <a:srgbClr val="FF0000"/>
              </a:solidFill>
            </a:endParaRPr>
          </a:p>
          <a:p>
            <a:pPr eaLnBrk="1" hangingPunct="1">
              <a:lnSpc>
                <a:spcPct val="140000"/>
              </a:lnSpc>
              <a:buFont typeface="Wingdings" panose="05000000000000000000" pitchFamily="2" charset="2"/>
              <a:buNone/>
              <a:defRPr/>
            </a:pPr>
            <a:r>
              <a:rPr lang="zh-CN" altLang="en-US" sz="2000" b="1" dirty="0" smtClean="0"/>
              <a:t>            含葡萄糖</a:t>
            </a:r>
            <a:r>
              <a:rPr lang="en-US" altLang="zh-CN" sz="2000" b="1" dirty="0" smtClean="0"/>
              <a:t>210g/L</a:t>
            </a:r>
            <a:r>
              <a:rPr lang="zh-CN" altLang="en-US" sz="2000" b="1" dirty="0" smtClean="0"/>
              <a:t>；控制液体量的配方为</a:t>
            </a:r>
            <a:r>
              <a:rPr lang="en-US" altLang="zh-CN" sz="2000" b="1" dirty="0" smtClean="0"/>
              <a:t>250 g/L</a:t>
            </a:r>
            <a:r>
              <a:rPr lang="zh-CN" altLang="en-US" sz="2000" b="1" dirty="0" smtClean="0"/>
              <a:t>；肾功能不良者配方 </a:t>
            </a:r>
            <a:endParaRPr lang="en-US" altLang="zh-CN" sz="2000" b="1" dirty="0" smtClean="0"/>
          </a:p>
          <a:p>
            <a:pPr eaLnBrk="1" hangingPunct="1">
              <a:lnSpc>
                <a:spcPct val="140000"/>
              </a:lnSpc>
              <a:buFont typeface="Wingdings" panose="05000000000000000000" pitchFamily="2" charset="2"/>
              <a:buNone/>
              <a:defRPr/>
            </a:pPr>
            <a:r>
              <a:rPr lang="en-US" altLang="zh-CN" sz="2000" b="1" dirty="0" smtClean="0"/>
              <a:t>            </a:t>
            </a:r>
            <a:r>
              <a:rPr lang="zh-CN" altLang="en-US" sz="2000" b="1" dirty="0" smtClean="0"/>
              <a:t>为</a:t>
            </a:r>
            <a:r>
              <a:rPr lang="en-US" altLang="zh-CN" sz="2000" b="1" dirty="0" smtClean="0"/>
              <a:t>280g/L</a:t>
            </a:r>
            <a:endParaRPr lang="zh-CN" altLang="en-US" sz="2000" b="1" dirty="0" smtClean="0"/>
          </a:p>
          <a:p>
            <a:pPr eaLnBrk="1" hangingPunct="1">
              <a:lnSpc>
                <a:spcPct val="140000"/>
              </a:lnSpc>
              <a:buFont typeface="Wingdings" panose="05000000000000000000" pitchFamily="2" charset="2"/>
              <a:buNone/>
              <a:defRPr/>
            </a:pPr>
            <a:r>
              <a:rPr lang="zh-CN" altLang="en-US" sz="2000" b="1" dirty="0" smtClean="0">
                <a:solidFill>
                  <a:srgbClr val="FF0000"/>
                </a:solidFill>
              </a:rPr>
              <a:t>（</a:t>
            </a:r>
            <a:r>
              <a:rPr lang="en-US" altLang="zh-CN" sz="2000" b="1" dirty="0" smtClean="0">
                <a:solidFill>
                  <a:srgbClr val="FF0000"/>
                </a:solidFill>
              </a:rPr>
              <a:t>2</a:t>
            </a:r>
            <a:r>
              <a:rPr lang="zh-CN" altLang="en-US" sz="2000" b="1" dirty="0" smtClean="0">
                <a:solidFill>
                  <a:srgbClr val="FF0000"/>
                </a:solidFill>
              </a:rPr>
              <a:t>）估算初始胰岛素用量</a:t>
            </a:r>
            <a:endParaRPr lang="zh-CN" altLang="en-US" sz="2000" b="1" dirty="0" smtClean="0">
              <a:solidFill>
                <a:srgbClr val="FF0000"/>
              </a:solidFill>
            </a:endParaRPr>
          </a:p>
          <a:p>
            <a:pPr eaLnBrk="1" hangingPunct="1">
              <a:lnSpc>
                <a:spcPct val="140000"/>
              </a:lnSpc>
              <a:buFont typeface="Wingdings" panose="05000000000000000000" pitchFamily="2" charset="2"/>
              <a:buNone/>
              <a:defRPr/>
            </a:pPr>
            <a:r>
              <a:rPr lang="zh-CN" altLang="en-US" sz="2000" b="1" dirty="0" smtClean="0"/>
              <a:t>     </a:t>
            </a:r>
            <a:r>
              <a:rPr lang="en-US" altLang="zh-CN" sz="2000" b="1" dirty="0" smtClean="0"/>
              <a:t>a</a:t>
            </a:r>
            <a:r>
              <a:rPr lang="zh-CN" altLang="en-US" sz="2000" b="1" dirty="0" smtClean="0"/>
              <a:t>．血糖＞</a:t>
            </a:r>
            <a:r>
              <a:rPr lang="en-US" altLang="zh-CN" sz="2000" b="1" dirty="0" smtClean="0"/>
              <a:t>150mg/dl</a:t>
            </a:r>
            <a:r>
              <a:rPr lang="zh-CN" altLang="en-US" sz="2000" b="1" dirty="0" smtClean="0"/>
              <a:t>（</a:t>
            </a:r>
            <a:r>
              <a:rPr lang="en-US" altLang="zh-CN" sz="2000" b="1" dirty="0" smtClean="0"/>
              <a:t>8.4mmol/L</a:t>
            </a:r>
            <a:r>
              <a:rPr lang="zh-CN" altLang="en-US" sz="2000" b="1" dirty="0" smtClean="0"/>
              <a:t>）时</a:t>
            </a:r>
            <a:r>
              <a:rPr lang="en-US" altLang="zh-CN" sz="2000" b="1" dirty="0" smtClean="0"/>
              <a:t>,</a:t>
            </a:r>
            <a:r>
              <a:rPr lang="zh-CN" altLang="en-US" sz="2000" b="1" dirty="0" smtClean="0"/>
              <a:t>需</a:t>
            </a:r>
            <a:r>
              <a:rPr lang="en-US" altLang="zh-CN" sz="2000" b="1" dirty="0" smtClean="0"/>
              <a:t>10U</a:t>
            </a:r>
            <a:r>
              <a:rPr lang="zh-CN" altLang="en-US" sz="2000" b="1" dirty="0" smtClean="0"/>
              <a:t>／</a:t>
            </a:r>
            <a:r>
              <a:rPr lang="en-US" altLang="zh-CN" sz="2000" b="1" dirty="0" smtClean="0"/>
              <a:t>250g</a:t>
            </a:r>
            <a:r>
              <a:rPr lang="zh-CN" altLang="en-US" sz="2000" b="1" dirty="0" smtClean="0"/>
              <a:t>葡萄糖</a:t>
            </a:r>
            <a:endParaRPr lang="zh-CN" altLang="en-US" sz="2000" b="1" dirty="0" smtClean="0"/>
          </a:p>
          <a:p>
            <a:pPr eaLnBrk="1" hangingPunct="1">
              <a:lnSpc>
                <a:spcPct val="140000"/>
              </a:lnSpc>
              <a:buFont typeface="Wingdings" panose="05000000000000000000" pitchFamily="2" charset="2"/>
              <a:buNone/>
              <a:defRPr/>
            </a:pPr>
            <a:r>
              <a:rPr lang="zh-CN" altLang="en-US" sz="2000" b="1" dirty="0" smtClean="0"/>
              <a:t>     </a:t>
            </a:r>
            <a:r>
              <a:rPr lang="en-US" altLang="zh-CN" sz="2000" b="1" dirty="0" smtClean="0"/>
              <a:t>b</a:t>
            </a:r>
            <a:r>
              <a:rPr lang="zh-CN" altLang="en-US" sz="2000" b="1" dirty="0" smtClean="0"/>
              <a:t>．血糖＞</a:t>
            </a:r>
            <a:r>
              <a:rPr lang="en-US" altLang="zh-CN" sz="2000" b="1" dirty="0" smtClean="0"/>
              <a:t>200 mg/dl</a:t>
            </a:r>
            <a:r>
              <a:rPr lang="zh-CN" altLang="en-US" sz="2000" b="1" dirty="0" smtClean="0"/>
              <a:t>（</a:t>
            </a:r>
            <a:r>
              <a:rPr lang="en-US" altLang="zh-CN" sz="2000" b="1" dirty="0" smtClean="0"/>
              <a:t>11.2mmol/L</a:t>
            </a:r>
            <a:r>
              <a:rPr lang="zh-CN" altLang="en-US" sz="2000" b="1" dirty="0" smtClean="0"/>
              <a:t>）时</a:t>
            </a:r>
            <a:r>
              <a:rPr lang="en-US" altLang="zh-CN" sz="2000" b="1" dirty="0" smtClean="0"/>
              <a:t>,</a:t>
            </a:r>
            <a:r>
              <a:rPr lang="zh-CN" altLang="en-US" sz="2000" b="1" dirty="0" smtClean="0"/>
              <a:t>需</a:t>
            </a:r>
            <a:r>
              <a:rPr lang="en-US" altLang="zh-CN" sz="2000" b="1" dirty="0" smtClean="0"/>
              <a:t>20-25U</a:t>
            </a:r>
            <a:r>
              <a:rPr lang="zh-CN" altLang="en-US" sz="2000" b="1" dirty="0" smtClean="0"/>
              <a:t>／</a:t>
            </a:r>
            <a:r>
              <a:rPr lang="en-US" altLang="zh-CN" sz="2000" b="1" dirty="0" smtClean="0"/>
              <a:t>250g</a:t>
            </a:r>
            <a:r>
              <a:rPr lang="zh-CN" altLang="en-US" sz="2000" b="1" dirty="0" smtClean="0"/>
              <a:t>葡萄糖</a:t>
            </a:r>
            <a:endParaRPr lang="zh-CN" altLang="en-US" sz="2000" b="1" dirty="0" smtClean="0"/>
          </a:p>
          <a:p>
            <a:pPr eaLnBrk="1" hangingPunct="1">
              <a:lnSpc>
                <a:spcPct val="140000"/>
              </a:lnSpc>
              <a:buFont typeface="Wingdings" panose="05000000000000000000" pitchFamily="2" charset="2"/>
              <a:buNone/>
              <a:defRPr/>
            </a:pPr>
            <a:r>
              <a:rPr lang="zh-CN" altLang="en-US" sz="2000" b="1" dirty="0" smtClean="0"/>
              <a:t>     </a:t>
            </a:r>
            <a:r>
              <a:rPr lang="en-US" altLang="zh-CN" sz="2000" b="1" dirty="0" smtClean="0"/>
              <a:t>c</a:t>
            </a:r>
            <a:r>
              <a:rPr lang="zh-CN" altLang="en-US" sz="2000" b="1" dirty="0" smtClean="0"/>
              <a:t>．血糖＞</a:t>
            </a:r>
            <a:r>
              <a:rPr lang="en-US" altLang="zh-CN" sz="2000" b="1" dirty="0" smtClean="0"/>
              <a:t>250mg/dl</a:t>
            </a:r>
            <a:r>
              <a:rPr lang="zh-CN" altLang="en-US" sz="2000" b="1" dirty="0" smtClean="0"/>
              <a:t>（</a:t>
            </a:r>
            <a:r>
              <a:rPr lang="en-US" altLang="zh-CN" sz="2000" b="1" dirty="0" smtClean="0"/>
              <a:t>14mmol/L</a:t>
            </a:r>
            <a:r>
              <a:rPr lang="zh-CN" altLang="en-US" sz="2000" b="1" dirty="0" smtClean="0"/>
              <a:t>）时</a:t>
            </a:r>
            <a:r>
              <a:rPr lang="en-US" altLang="zh-CN" sz="2000" b="1" dirty="0" smtClean="0"/>
              <a:t>,</a:t>
            </a:r>
            <a:r>
              <a:rPr lang="zh-CN" altLang="en-US" sz="2000" b="1" dirty="0" smtClean="0"/>
              <a:t>需</a:t>
            </a:r>
            <a:r>
              <a:rPr lang="en-US" altLang="zh-CN" sz="2000" b="1" dirty="0" smtClean="0"/>
              <a:t>30-35U</a:t>
            </a:r>
            <a:r>
              <a:rPr lang="zh-CN" altLang="en-US" sz="2000" b="1" dirty="0" smtClean="0"/>
              <a:t>／</a:t>
            </a:r>
            <a:r>
              <a:rPr lang="en-US" altLang="zh-CN" sz="2000" b="1" dirty="0" smtClean="0"/>
              <a:t>250g</a:t>
            </a:r>
            <a:r>
              <a:rPr lang="zh-CN" altLang="en-US" sz="2000" b="1" dirty="0" smtClean="0"/>
              <a:t>葡萄糖</a:t>
            </a:r>
            <a:endParaRPr lang="zh-CN" altLang="en-US" sz="2000" b="1" dirty="0" smtClean="0"/>
          </a:p>
          <a:p>
            <a:pPr eaLnBrk="1" hangingPunct="1">
              <a:lnSpc>
                <a:spcPct val="140000"/>
              </a:lnSpc>
              <a:buFont typeface="Wingdings" panose="05000000000000000000" pitchFamily="2" charset="2"/>
              <a:buNone/>
              <a:defRPr/>
            </a:pPr>
            <a:r>
              <a:rPr lang="zh-CN" altLang="en-US" sz="2000" b="1" dirty="0" smtClean="0">
                <a:solidFill>
                  <a:srgbClr val="FF0000"/>
                </a:solidFill>
              </a:rPr>
              <a:t>（</a:t>
            </a:r>
            <a:r>
              <a:rPr lang="en-US" altLang="zh-CN" sz="2000" b="1" dirty="0" smtClean="0">
                <a:solidFill>
                  <a:srgbClr val="FF0000"/>
                </a:solidFill>
              </a:rPr>
              <a:t>3</a:t>
            </a:r>
            <a:r>
              <a:rPr lang="zh-CN" altLang="en-US" sz="2000" b="1" dirty="0" smtClean="0">
                <a:solidFill>
                  <a:srgbClr val="FF0000"/>
                </a:solidFill>
              </a:rPr>
              <a:t>）按血糖和所用葡萄糖浓度给予 </a:t>
            </a:r>
            <a:endParaRPr lang="zh-CN" altLang="en-US" sz="2000" b="1" dirty="0" smtClean="0"/>
          </a:p>
          <a:p>
            <a:pPr eaLnBrk="1" hangingPunct="1">
              <a:lnSpc>
                <a:spcPct val="140000"/>
              </a:lnSpc>
              <a:buFont typeface="Wingdings" panose="05000000000000000000" pitchFamily="2" charset="2"/>
              <a:buNone/>
              <a:defRPr/>
            </a:pPr>
            <a:r>
              <a:rPr lang="zh-CN" altLang="en-US" sz="2000" b="1" dirty="0" smtClean="0"/>
              <a:t>          如营养是</a:t>
            </a:r>
            <a:r>
              <a:rPr lang="en-US" altLang="zh-CN" sz="2000" b="1" dirty="0" smtClean="0"/>
              <a:t>24</a:t>
            </a:r>
            <a:r>
              <a:rPr lang="zh-CN" altLang="en-US" sz="2000" b="1" dirty="0" smtClean="0"/>
              <a:t>小时匀速入，可用恒速泵推注胰岛素（</a:t>
            </a:r>
            <a:r>
              <a:rPr lang="en-US" altLang="zh-CN" sz="2000" b="1" dirty="0" smtClean="0"/>
              <a:t>1-4μ/</a:t>
            </a:r>
            <a:r>
              <a:rPr lang="zh-CN" altLang="en-US" sz="2000" b="1" dirty="0" smtClean="0"/>
              <a:t>小时），血</a:t>
            </a:r>
            <a:endParaRPr lang="en-US" altLang="zh-CN" sz="2000" b="1" dirty="0" smtClean="0"/>
          </a:p>
          <a:p>
            <a:pPr eaLnBrk="1" hangingPunct="1">
              <a:lnSpc>
                <a:spcPct val="140000"/>
              </a:lnSpc>
              <a:buFont typeface="Wingdings" panose="05000000000000000000" pitchFamily="2" charset="2"/>
              <a:buNone/>
              <a:defRPr/>
            </a:pPr>
            <a:r>
              <a:rPr lang="en-US" altLang="zh-CN" sz="2000" b="1" dirty="0" smtClean="0"/>
              <a:t>          </a:t>
            </a:r>
            <a:r>
              <a:rPr lang="zh-CN" altLang="en-US" sz="2000" b="1" dirty="0" smtClean="0"/>
              <a:t>糖维持在</a:t>
            </a:r>
            <a:r>
              <a:rPr lang="en-US" altLang="zh-CN" sz="2000" b="1" dirty="0" smtClean="0"/>
              <a:t>12mmol/L</a:t>
            </a:r>
            <a:r>
              <a:rPr lang="zh-CN" altLang="en-US" sz="2000" b="1" dirty="0" smtClean="0"/>
              <a:t>以下为宜，理想为</a:t>
            </a:r>
            <a:r>
              <a:rPr lang="en-US" altLang="zh-CN" sz="2000" b="1" dirty="0" smtClean="0"/>
              <a:t>6-10mmol/L</a:t>
            </a:r>
            <a:endParaRPr lang="zh-CN" altLang="en-US" sz="2000" b="1"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474105" y="0"/>
            <a:ext cx="10653183" cy="1127343"/>
          </a:xfrm>
        </p:spPr>
        <p:txBody>
          <a:bodyPr>
            <a:normAutofit fontScale="90000"/>
          </a:bodyPr>
          <a:lstStyle/>
          <a:p>
            <a:pPr eaLnBrk="1" hangingPunct="1">
              <a:defRPr/>
            </a:pPr>
            <a:br>
              <a:rPr lang="en-US" altLang="zh-CN" sz="3600" b="1" dirty="0" smtClean="0">
                <a:latin typeface="黑体" panose="02010609060101010101" pitchFamily="49" charset="-122"/>
                <a:ea typeface="黑体" panose="02010609060101010101" pitchFamily="49" charset="-122"/>
              </a:rPr>
            </a:br>
            <a:r>
              <a:rPr lang="en-US" altLang="zh-CN" sz="3600" b="1" dirty="0" smtClean="0">
                <a:solidFill>
                  <a:srgbClr val="FFFF00"/>
                </a:solidFill>
                <a:latin typeface="黑体" panose="02010609060101010101" pitchFamily="49" charset="-122"/>
                <a:ea typeface="黑体" panose="02010609060101010101" pitchFamily="49" charset="-122"/>
              </a:rPr>
              <a:t>   </a:t>
            </a:r>
            <a:r>
              <a:rPr lang="zh-CN" altLang="en-US" sz="3900" dirty="0" smtClean="0">
                <a:solidFill>
                  <a:schemeClr val="tx2">
                    <a:lumMod val="60000"/>
                    <a:lumOff val="40000"/>
                  </a:schemeClr>
                </a:solidFill>
              </a:rPr>
              <a:t>肠内营养</a:t>
            </a:r>
            <a:r>
              <a:rPr lang="en-US" altLang="zh-CN" sz="3900" dirty="0" smtClean="0">
                <a:solidFill>
                  <a:schemeClr val="tx2">
                    <a:lumMod val="60000"/>
                    <a:lumOff val="40000"/>
                  </a:schemeClr>
                </a:solidFill>
              </a:rPr>
              <a:t>(</a:t>
            </a:r>
            <a:r>
              <a:rPr lang="en-US" altLang="zh-CN" sz="3900" dirty="0" err="1" smtClean="0">
                <a:solidFill>
                  <a:schemeClr val="tx2">
                    <a:lumMod val="60000"/>
                    <a:lumOff val="40000"/>
                  </a:schemeClr>
                </a:solidFill>
              </a:rPr>
              <a:t>Enteral</a:t>
            </a:r>
            <a:r>
              <a:rPr lang="en-US" altLang="zh-CN" sz="3900" dirty="0" smtClean="0">
                <a:solidFill>
                  <a:schemeClr val="tx2">
                    <a:lumMod val="60000"/>
                    <a:lumOff val="40000"/>
                  </a:schemeClr>
                </a:solidFill>
              </a:rPr>
              <a:t> </a:t>
            </a:r>
            <a:r>
              <a:rPr lang="en-US" altLang="zh-CN" sz="3900" dirty="0" err="1" smtClean="0">
                <a:solidFill>
                  <a:schemeClr val="tx2">
                    <a:lumMod val="60000"/>
                    <a:lumOff val="40000"/>
                  </a:schemeClr>
                </a:solidFill>
              </a:rPr>
              <a:t>nutrtion</a:t>
            </a:r>
            <a:r>
              <a:rPr lang="zh-CN" altLang="en-US" sz="3900" dirty="0" smtClean="0">
                <a:solidFill>
                  <a:schemeClr val="tx2">
                    <a:lumMod val="60000"/>
                    <a:lumOff val="40000"/>
                  </a:schemeClr>
                </a:solidFill>
              </a:rPr>
              <a:t>，</a:t>
            </a:r>
            <a:r>
              <a:rPr lang="en-US" altLang="zh-CN" sz="3900" dirty="0" smtClean="0">
                <a:solidFill>
                  <a:schemeClr val="tx2">
                    <a:lumMod val="60000"/>
                    <a:lumOff val="40000"/>
                  </a:schemeClr>
                </a:solidFill>
              </a:rPr>
              <a:t>EN)</a:t>
            </a:r>
            <a:endParaRPr lang="en-US" altLang="zh-CN" sz="3900" dirty="0" smtClean="0">
              <a:solidFill>
                <a:schemeClr val="tx2">
                  <a:lumMod val="60000"/>
                  <a:lumOff val="40000"/>
                </a:schemeClr>
              </a:solidFill>
            </a:endParaRPr>
          </a:p>
        </p:txBody>
      </p:sp>
      <p:sp>
        <p:nvSpPr>
          <p:cNvPr id="80899" name="Rectangle 3"/>
          <p:cNvSpPr>
            <a:spLocks noGrp="1" noChangeArrowheads="1"/>
          </p:cNvSpPr>
          <p:nvPr>
            <p:ph type="body" idx="1"/>
          </p:nvPr>
        </p:nvSpPr>
        <p:spPr>
          <a:xfrm>
            <a:off x="527050" y="1803400"/>
            <a:ext cx="11252200" cy="4303395"/>
          </a:xfrm>
        </p:spPr>
        <p:txBody>
          <a:bodyPr>
            <a:normAutofit/>
          </a:bodyPr>
          <a:lstStyle/>
          <a:p>
            <a:pPr algn="just" eaLnBrk="1" hangingPunct="1">
              <a:buFont typeface="Wingdings" panose="05000000000000000000" pitchFamily="2" charset="2"/>
              <a:buNone/>
            </a:pPr>
            <a:r>
              <a:rPr lang="en-US" altLang="zh-CN" sz="2800" dirty="0" smtClean="0"/>
              <a:t>        </a:t>
            </a:r>
            <a:endParaRPr lang="en-US" altLang="zh-CN" sz="2800" dirty="0" smtClean="0"/>
          </a:p>
          <a:p>
            <a:pPr algn="just" eaLnBrk="1" hangingPunct="1">
              <a:buFont typeface="Wingdings" panose="05000000000000000000" pitchFamily="2" charset="2"/>
              <a:buNone/>
            </a:pPr>
            <a:r>
              <a:rPr lang="zh-CN" altLang="en-US" sz="3600" b="1" dirty="0" smtClean="0">
                <a:solidFill>
                  <a:srgbClr val="FF0000"/>
                </a:solidFill>
              </a:rPr>
              <a:t>定义</a:t>
            </a:r>
            <a:endParaRPr lang="en-US" altLang="zh-CN" sz="3600" b="1" dirty="0" smtClean="0">
              <a:solidFill>
                <a:srgbClr val="FF0000"/>
              </a:solidFill>
            </a:endParaRPr>
          </a:p>
          <a:p>
            <a:pPr algn="just" eaLnBrk="1" hangingPunct="1">
              <a:lnSpc>
                <a:spcPct val="200000"/>
              </a:lnSpc>
            </a:pPr>
            <a:r>
              <a:rPr lang="zh-CN" altLang="en-US" b="1" dirty="0" smtClean="0"/>
              <a:t>经胃肠道用口服或管饲来提供可满足、超过或补充代谢需要的营养基质及其他各种营养素的营养支持方式   </a:t>
            </a:r>
            <a:r>
              <a:rPr lang="zh-CN" altLang="en-US" dirty="0" smtClean="0"/>
              <a:t>    </a:t>
            </a:r>
            <a:endParaRPr lang="zh-CN" altLang="en-US" dirty="0" smtClean="0"/>
          </a:p>
          <a:p>
            <a:pPr algn="just" eaLnBrk="1" hangingPunct="1">
              <a:buFont typeface="Wingdings" panose="05000000000000000000" pitchFamily="2" charset="2"/>
              <a:buNone/>
            </a:pPr>
            <a:r>
              <a:rPr lang="zh-CN" altLang="en-US" sz="2800" dirty="0" smtClean="0"/>
              <a:t>           </a:t>
            </a:r>
            <a:endParaRPr lang="zh-CN" altLang="en-US" sz="2800"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624417" y="0"/>
            <a:ext cx="10363200" cy="1202499"/>
          </a:xfrm>
        </p:spPr>
        <p:txBody>
          <a:bodyPr>
            <a:normAutofit/>
          </a:bodyPr>
          <a:lstStyle/>
          <a:p>
            <a:pPr eaLnBrk="1" hangingPunct="1">
              <a:defRPr/>
            </a:pPr>
            <a:r>
              <a:rPr lang="en-US" altLang="zh-CN" sz="5400" b="1" dirty="0" smtClean="0">
                <a:solidFill>
                  <a:srgbClr val="FFFF00"/>
                </a:solidFill>
              </a:rPr>
              <a:t>   </a:t>
            </a:r>
            <a:r>
              <a:rPr lang="zh-CN" altLang="en-US" sz="3500" dirty="0" smtClean="0">
                <a:solidFill>
                  <a:schemeClr val="tx2">
                    <a:lumMod val="60000"/>
                    <a:lumOff val="40000"/>
                  </a:schemeClr>
                </a:solidFill>
              </a:rPr>
              <a:t>粘膜屏障的组成</a:t>
            </a:r>
            <a:endParaRPr lang="zh-CN" altLang="en-US" sz="3500" dirty="0" smtClean="0">
              <a:solidFill>
                <a:schemeClr val="tx2">
                  <a:lumMod val="60000"/>
                  <a:lumOff val="40000"/>
                </a:schemeClr>
              </a:solidFill>
            </a:endParaRPr>
          </a:p>
        </p:txBody>
      </p:sp>
      <p:sp>
        <p:nvSpPr>
          <p:cNvPr id="301059" name="Rectangle 3"/>
          <p:cNvSpPr>
            <a:spLocks noGrp="1" noChangeArrowheads="1"/>
          </p:cNvSpPr>
          <p:nvPr>
            <p:ph type="body" idx="1"/>
          </p:nvPr>
        </p:nvSpPr>
        <p:spPr>
          <a:xfrm>
            <a:off x="1427966" y="1979112"/>
            <a:ext cx="10764033" cy="4574088"/>
          </a:xfrm>
        </p:spPr>
        <p:txBody>
          <a:bodyPr/>
          <a:lstStyle/>
          <a:p>
            <a:pPr eaLnBrk="1" hangingPunct="1">
              <a:lnSpc>
                <a:spcPct val="80000"/>
              </a:lnSpc>
              <a:buClr>
                <a:schemeClr val="folHlink"/>
              </a:buClr>
              <a:buFont typeface="Wingdings" panose="05000000000000000000" pitchFamily="2" charset="2"/>
              <a:buChar char="n"/>
              <a:defRPr/>
            </a:pPr>
            <a:r>
              <a:rPr lang="zh-CN" altLang="en-US" b="1" dirty="0" smtClean="0">
                <a:solidFill>
                  <a:srgbClr val="FF0000"/>
                </a:solidFill>
              </a:rPr>
              <a:t>机械屏障：</a:t>
            </a:r>
            <a:r>
              <a:rPr lang="zh-CN" altLang="en-US" b="1" dirty="0" smtClean="0"/>
              <a:t>细胞结构   紧密连接  绒毛完整性</a:t>
            </a:r>
            <a:endParaRPr lang="zh-CN" altLang="en-US" b="1" dirty="0" smtClean="0"/>
          </a:p>
          <a:p>
            <a:pPr eaLnBrk="1" hangingPunct="1">
              <a:lnSpc>
                <a:spcPct val="80000"/>
              </a:lnSpc>
              <a:buClr>
                <a:schemeClr val="folHlink"/>
              </a:buClr>
              <a:buFont typeface="Wingdings" panose="05000000000000000000" pitchFamily="2" charset="2"/>
              <a:buChar char="n"/>
              <a:defRPr/>
            </a:pPr>
            <a:endParaRPr lang="zh-CN" altLang="en-US" b="1" dirty="0" smtClean="0"/>
          </a:p>
          <a:p>
            <a:pPr eaLnBrk="1" hangingPunct="1">
              <a:lnSpc>
                <a:spcPct val="80000"/>
              </a:lnSpc>
              <a:buClr>
                <a:schemeClr val="folHlink"/>
              </a:buClr>
              <a:buFont typeface="Wingdings" panose="05000000000000000000" pitchFamily="2" charset="2"/>
              <a:buChar char="n"/>
              <a:defRPr/>
            </a:pPr>
            <a:r>
              <a:rPr lang="zh-CN" altLang="en-US" b="1" dirty="0" smtClean="0">
                <a:solidFill>
                  <a:srgbClr val="FF0000"/>
                </a:solidFill>
              </a:rPr>
              <a:t>生物屏障：</a:t>
            </a:r>
            <a:r>
              <a:rPr lang="zh-CN" altLang="en-US" b="1" dirty="0" smtClean="0"/>
              <a:t>肠道固有菌丛（</a:t>
            </a:r>
            <a:r>
              <a:rPr lang="en-US" altLang="zh-CN" b="1" dirty="0" err="1" smtClean="0"/>
              <a:t>probiotic</a:t>
            </a:r>
            <a:r>
              <a:rPr lang="zh-CN" altLang="en-US" b="1" dirty="0" smtClean="0"/>
              <a:t>原籍细菌）</a:t>
            </a:r>
            <a:endParaRPr lang="zh-CN" altLang="en-US" b="1" dirty="0" smtClean="0"/>
          </a:p>
          <a:p>
            <a:pPr eaLnBrk="1" hangingPunct="1">
              <a:lnSpc>
                <a:spcPct val="80000"/>
              </a:lnSpc>
              <a:buClr>
                <a:schemeClr val="folHlink"/>
              </a:buClr>
              <a:buFont typeface="Wingdings" panose="05000000000000000000" pitchFamily="2" charset="2"/>
              <a:buChar char="n"/>
              <a:defRPr/>
            </a:pPr>
            <a:endParaRPr lang="zh-CN" altLang="en-US" b="1" dirty="0" smtClean="0"/>
          </a:p>
          <a:p>
            <a:pPr eaLnBrk="1" hangingPunct="1">
              <a:lnSpc>
                <a:spcPct val="80000"/>
              </a:lnSpc>
              <a:buClr>
                <a:schemeClr val="folHlink"/>
              </a:buClr>
              <a:buFont typeface="Wingdings" panose="05000000000000000000" pitchFamily="2" charset="2"/>
              <a:buChar char="n"/>
              <a:defRPr/>
            </a:pPr>
            <a:r>
              <a:rPr lang="zh-CN" altLang="en-US" b="1" dirty="0" smtClean="0">
                <a:solidFill>
                  <a:srgbClr val="FF0000"/>
                </a:solidFill>
              </a:rPr>
              <a:t>免疫屏障：</a:t>
            </a:r>
            <a:r>
              <a:rPr lang="en-US" altLang="zh-CN" b="1" dirty="0" err="1" smtClean="0"/>
              <a:t>SIgA</a:t>
            </a:r>
            <a:r>
              <a:rPr lang="en-US" altLang="zh-CN" b="1" dirty="0" smtClean="0"/>
              <a:t>   </a:t>
            </a:r>
            <a:r>
              <a:rPr lang="zh-CN" altLang="en-US" b="1" dirty="0" smtClean="0"/>
              <a:t>表皮细胞内淋巴   肠壁肠后淋巴</a:t>
            </a:r>
            <a:endParaRPr lang="zh-CN" altLang="en-US" b="1" dirty="0" smtClean="0"/>
          </a:p>
          <a:p>
            <a:pPr eaLnBrk="1" hangingPunct="1">
              <a:lnSpc>
                <a:spcPct val="80000"/>
              </a:lnSpc>
              <a:buClr>
                <a:schemeClr val="folHlink"/>
              </a:buClr>
              <a:buFont typeface="Wingdings" panose="05000000000000000000" pitchFamily="2" charset="2"/>
              <a:buChar char="n"/>
              <a:defRPr/>
            </a:pPr>
            <a:endParaRPr lang="zh-CN" altLang="en-US" b="1" dirty="0" smtClean="0"/>
          </a:p>
          <a:p>
            <a:pPr eaLnBrk="1" hangingPunct="1">
              <a:lnSpc>
                <a:spcPct val="80000"/>
              </a:lnSpc>
              <a:buClr>
                <a:schemeClr val="folHlink"/>
              </a:buClr>
              <a:buFont typeface="Wingdings" panose="05000000000000000000" pitchFamily="2" charset="2"/>
              <a:buChar char="n"/>
              <a:defRPr/>
            </a:pPr>
            <a:r>
              <a:rPr lang="zh-CN" altLang="en-US" b="1" dirty="0" smtClean="0">
                <a:solidFill>
                  <a:srgbClr val="FF0000"/>
                </a:solidFill>
              </a:rPr>
              <a:t>化学屏障：</a:t>
            </a:r>
            <a:r>
              <a:rPr lang="zh-CN" altLang="en-US" b="1" dirty="0" smtClean="0"/>
              <a:t>消化液       酸碱度（胃酸）   胃蛋白酶</a:t>
            </a:r>
            <a:endParaRPr lang="en-US" altLang="zh-CN" sz="3600" b="1" dirty="0" smtClean="0">
              <a:solidFill>
                <a:srgbClr val="FFCC00"/>
              </a:solidFill>
              <a:effectLst>
                <a:outerShdw blurRad="38100" dist="38100" dir="2700000" algn="tl">
                  <a:srgbClr val="000000"/>
                </a:outerShdw>
              </a:effectLst>
              <a:ea typeface="隶书" pitchFamily="49" charset="-122"/>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
          <p:cNvSpPr>
            <a:spLocks noGrp="1"/>
          </p:cNvSpPr>
          <p:nvPr>
            <p:ph type="title"/>
          </p:nvPr>
        </p:nvSpPr>
        <p:spPr>
          <a:xfrm>
            <a:off x="350730" y="333376"/>
            <a:ext cx="8379911" cy="1223963"/>
          </a:xfrm>
        </p:spPr>
        <p:txBody>
          <a:bodyPr>
            <a:normAutofit/>
          </a:bodyPr>
          <a:lstStyle/>
          <a:p>
            <a:pPr>
              <a:defRPr/>
            </a:pPr>
            <a:r>
              <a:rPr lang="zh-CN" altLang="en-US" sz="3500" b="1" dirty="0" smtClean="0">
                <a:solidFill>
                  <a:schemeClr val="tx2">
                    <a:lumMod val="60000"/>
                    <a:lumOff val="40000"/>
                  </a:schemeClr>
                </a:solidFill>
                <a:latin typeface="微软雅黑" panose="020B0503020204020204" pitchFamily="34" charset="-122"/>
                <a:ea typeface="微软雅黑" panose="020B0503020204020204" pitchFamily="34" charset="-122"/>
              </a:rPr>
              <a:t>肠内营养的优越性：“四屏障学说”</a:t>
            </a:r>
            <a:endParaRPr lang="zh-CN" altLang="en-US" sz="35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grpSp>
        <p:nvGrpSpPr>
          <p:cNvPr id="2" name="Group 16"/>
          <p:cNvGrpSpPr/>
          <p:nvPr/>
        </p:nvGrpSpPr>
        <p:grpSpPr bwMode="auto">
          <a:xfrm>
            <a:off x="2159000" y="1700213"/>
            <a:ext cx="7926917" cy="3933825"/>
            <a:chOff x="1020" y="957"/>
            <a:chExt cx="3745" cy="2478"/>
          </a:xfrm>
        </p:grpSpPr>
        <p:sp>
          <p:nvSpPr>
            <p:cNvPr id="5" name="PubCross"/>
            <p:cNvSpPr>
              <a:spLocks noEditPoints="1" noChangeArrowheads="1"/>
            </p:cNvSpPr>
            <p:nvPr/>
          </p:nvSpPr>
          <p:spPr bwMode="auto">
            <a:xfrm>
              <a:off x="1458" y="1298"/>
              <a:ext cx="2494" cy="2087"/>
            </a:xfrm>
            <a:custGeom>
              <a:avLst/>
              <a:gdLst>
                <a:gd name="T0" fmla="*/ 1799003 w 21600"/>
                <a:gd name="T1" fmla="*/ 0 h 21600"/>
                <a:gd name="T2" fmla="*/ 0 w 21600"/>
                <a:gd name="T3" fmla="*/ 1799327 h 21600"/>
                <a:gd name="T4" fmla="*/ 1799003 w 21600"/>
                <a:gd name="T5" fmla="*/ 3598653 h 21600"/>
                <a:gd name="T6" fmla="*/ 3598005 w 21600"/>
                <a:gd name="T7" fmla="*/ 1799327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0"/>
                  </a:moveTo>
                  <a:lnTo>
                    <a:pt x="5400" y="5400"/>
                  </a:lnTo>
                  <a:lnTo>
                    <a:pt x="0" y="5400"/>
                  </a:lnTo>
                  <a:lnTo>
                    <a:pt x="0" y="16200"/>
                  </a:lnTo>
                  <a:lnTo>
                    <a:pt x="5400" y="16200"/>
                  </a:lnTo>
                  <a:lnTo>
                    <a:pt x="5400" y="21600"/>
                  </a:lnTo>
                  <a:lnTo>
                    <a:pt x="16200" y="21600"/>
                  </a:lnTo>
                  <a:lnTo>
                    <a:pt x="16200" y="16200"/>
                  </a:lnTo>
                  <a:lnTo>
                    <a:pt x="21600" y="16200"/>
                  </a:lnTo>
                  <a:lnTo>
                    <a:pt x="21600" y="5400"/>
                  </a:lnTo>
                  <a:lnTo>
                    <a:pt x="16200" y="5400"/>
                  </a:lnTo>
                  <a:lnTo>
                    <a:pt x="16200" y="0"/>
                  </a:lnTo>
                  <a:close/>
                </a:path>
              </a:pathLst>
            </a:custGeom>
            <a:solidFill>
              <a:srgbClr val="660066"/>
            </a:solidFill>
            <a:ln w="9525">
              <a:solidFill>
                <a:srgbClr val="660066"/>
              </a:solidFill>
              <a:miter lim="800000"/>
            </a:ln>
            <a:effectLst>
              <a:outerShdw dist="107763" dir="2700000" algn="ctr" rotWithShape="0">
                <a:srgbClr val="808080"/>
              </a:outerShdw>
            </a:effectLst>
          </p:spPr>
          <p:txBody>
            <a:bodyPr/>
            <a:lstStyle/>
            <a:p>
              <a:pPr>
                <a:defRPr/>
              </a:pPr>
              <a:endParaRPr lang="zh-CN" altLang="zh-CN" sz="2800">
                <a:solidFill>
                  <a:srgbClr val="FF3300"/>
                </a:solidFill>
                <a:latin typeface="黑体" panose="02010609060101010101" pitchFamily="49" charset="-122"/>
                <a:ea typeface="黑体" panose="02010609060101010101" pitchFamily="49" charset="-122"/>
              </a:endParaRPr>
            </a:p>
          </p:txBody>
        </p:sp>
        <p:sp>
          <p:nvSpPr>
            <p:cNvPr id="82950" name="Text Box 7"/>
            <p:cNvSpPr txBox="1">
              <a:spLocks noChangeArrowheads="1"/>
            </p:cNvSpPr>
            <p:nvPr/>
          </p:nvSpPr>
          <p:spPr bwMode="auto">
            <a:xfrm>
              <a:off x="2222" y="1383"/>
              <a:ext cx="1003" cy="250"/>
            </a:xfrm>
            <a:prstGeom prst="rect">
              <a:avLst/>
            </a:prstGeom>
            <a:noFill/>
            <a:ln w="9525">
              <a:noFill/>
              <a:miter lim="800000"/>
            </a:ln>
          </p:spPr>
          <p:txBody>
            <a:bodyPr>
              <a:spAutoFit/>
            </a:bodyPr>
            <a:lstStyle/>
            <a:p>
              <a:pPr algn="ctr"/>
              <a:r>
                <a:rPr lang="zh-CN" altLang="en-US" sz="2000">
                  <a:solidFill>
                    <a:schemeClr val="bg1"/>
                  </a:solidFill>
                  <a:latin typeface="黑体" panose="02010609060101010101" pitchFamily="49" charset="-122"/>
                  <a:ea typeface="黑体" panose="02010609060101010101" pitchFamily="49" charset="-122"/>
                </a:rPr>
                <a:t>机械屏障</a:t>
              </a:r>
              <a:endParaRPr lang="zh-CN" altLang="en-US" sz="2000">
                <a:solidFill>
                  <a:schemeClr val="bg1"/>
                </a:solidFill>
                <a:latin typeface="黑体" panose="02010609060101010101" pitchFamily="49" charset="-122"/>
                <a:ea typeface="黑体" panose="02010609060101010101" pitchFamily="49" charset="-122"/>
              </a:endParaRPr>
            </a:p>
          </p:txBody>
        </p:sp>
        <p:sp>
          <p:nvSpPr>
            <p:cNvPr id="82951" name="Text Box 10"/>
            <p:cNvSpPr txBox="1">
              <a:spLocks noChangeArrowheads="1"/>
            </p:cNvSpPr>
            <p:nvPr/>
          </p:nvSpPr>
          <p:spPr bwMode="auto">
            <a:xfrm>
              <a:off x="1535" y="1923"/>
              <a:ext cx="208" cy="834"/>
            </a:xfrm>
            <a:prstGeom prst="rect">
              <a:avLst/>
            </a:prstGeom>
            <a:noFill/>
            <a:ln w="9525">
              <a:noFill/>
              <a:miter lim="800000"/>
            </a:ln>
          </p:spPr>
          <p:txBody>
            <a:bodyPr wrap="none">
              <a:spAutoFit/>
            </a:bodyPr>
            <a:lstStyle/>
            <a:p>
              <a:r>
                <a:rPr lang="zh-CN" altLang="en-US" sz="2000">
                  <a:solidFill>
                    <a:schemeClr val="bg1"/>
                  </a:solidFill>
                  <a:latin typeface="黑体" panose="02010609060101010101" pitchFamily="49" charset="-122"/>
                  <a:ea typeface="黑体" panose="02010609060101010101" pitchFamily="49" charset="-122"/>
                </a:rPr>
                <a:t>生</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物</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屏</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障</a:t>
              </a:r>
              <a:endParaRPr lang="zh-CN" altLang="en-US" sz="2000">
                <a:solidFill>
                  <a:schemeClr val="bg1"/>
                </a:solidFill>
                <a:latin typeface="黑体" panose="02010609060101010101" pitchFamily="49" charset="-122"/>
                <a:ea typeface="黑体" panose="02010609060101010101" pitchFamily="49" charset="-122"/>
              </a:endParaRPr>
            </a:p>
          </p:txBody>
        </p:sp>
        <p:sp>
          <p:nvSpPr>
            <p:cNvPr id="82952" name="Text Box 11"/>
            <p:cNvSpPr txBox="1">
              <a:spLocks noChangeArrowheads="1"/>
            </p:cNvSpPr>
            <p:nvPr/>
          </p:nvSpPr>
          <p:spPr bwMode="auto">
            <a:xfrm>
              <a:off x="2201" y="3074"/>
              <a:ext cx="1056" cy="250"/>
            </a:xfrm>
            <a:prstGeom prst="rect">
              <a:avLst/>
            </a:prstGeom>
            <a:noFill/>
            <a:ln w="9525">
              <a:noFill/>
              <a:miter lim="800000"/>
            </a:ln>
          </p:spPr>
          <p:txBody>
            <a:bodyPr>
              <a:spAutoFit/>
            </a:bodyPr>
            <a:lstStyle/>
            <a:p>
              <a:pPr algn="ctr"/>
              <a:r>
                <a:rPr lang="zh-CN" altLang="en-US" sz="2000">
                  <a:solidFill>
                    <a:schemeClr val="bg1"/>
                  </a:solidFill>
                  <a:latin typeface="黑体" panose="02010609060101010101" pitchFamily="49" charset="-122"/>
                  <a:ea typeface="黑体" panose="02010609060101010101" pitchFamily="49" charset="-122"/>
                </a:rPr>
                <a:t>免疫屏障</a:t>
              </a:r>
              <a:endParaRPr lang="zh-CN" altLang="en-US" sz="2000">
                <a:solidFill>
                  <a:schemeClr val="bg1"/>
                </a:solidFill>
                <a:latin typeface="黑体" panose="02010609060101010101" pitchFamily="49" charset="-122"/>
                <a:ea typeface="黑体" panose="02010609060101010101" pitchFamily="49" charset="-122"/>
              </a:endParaRPr>
            </a:p>
          </p:txBody>
        </p:sp>
        <p:sp>
          <p:nvSpPr>
            <p:cNvPr id="82953" name="Text Box 12"/>
            <p:cNvSpPr txBox="1">
              <a:spLocks noChangeArrowheads="1"/>
            </p:cNvSpPr>
            <p:nvPr/>
          </p:nvSpPr>
          <p:spPr bwMode="auto">
            <a:xfrm>
              <a:off x="3575" y="1923"/>
              <a:ext cx="208" cy="834"/>
            </a:xfrm>
            <a:prstGeom prst="rect">
              <a:avLst/>
            </a:prstGeom>
            <a:noFill/>
            <a:ln w="9525">
              <a:noFill/>
              <a:miter lim="800000"/>
            </a:ln>
          </p:spPr>
          <p:txBody>
            <a:bodyPr wrap="none">
              <a:spAutoFit/>
            </a:bodyPr>
            <a:lstStyle/>
            <a:p>
              <a:r>
                <a:rPr lang="zh-CN" altLang="en-US" sz="2000">
                  <a:solidFill>
                    <a:schemeClr val="bg1"/>
                  </a:solidFill>
                  <a:latin typeface="黑体" panose="02010609060101010101" pitchFamily="49" charset="-122"/>
                  <a:ea typeface="黑体" panose="02010609060101010101" pitchFamily="49" charset="-122"/>
                </a:rPr>
                <a:t>化</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学</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屏</a:t>
              </a:r>
              <a:endParaRPr lang="zh-CN" altLang="en-US" sz="2000">
                <a:solidFill>
                  <a:schemeClr val="bg1"/>
                </a:solidFill>
                <a:latin typeface="黑体" panose="02010609060101010101" pitchFamily="49" charset="-122"/>
                <a:ea typeface="黑体" panose="02010609060101010101" pitchFamily="49" charset="-122"/>
              </a:endParaRPr>
            </a:p>
            <a:p>
              <a:r>
                <a:rPr lang="zh-CN" altLang="en-US" sz="2000">
                  <a:solidFill>
                    <a:schemeClr val="bg1"/>
                  </a:solidFill>
                  <a:latin typeface="黑体" panose="02010609060101010101" pitchFamily="49" charset="-122"/>
                  <a:ea typeface="黑体" panose="02010609060101010101" pitchFamily="49" charset="-122"/>
                </a:rPr>
                <a:t>障</a:t>
              </a:r>
              <a:endParaRPr lang="zh-CN" altLang="en-US" sz="2000">
                <a:solidFill>
                  <a:schemeClr val="bg1"/>
                </a:solidFill>
                <a:latin typeface="黑体" panose="02010609060101010101" pitchFamily="49" charset="-122"/>
                <a:ea typeface="黑体" panose="02010609060101010101" pitchFamily="49" charset="-122"/>
              </a:endParaRPr>
            </a:p>
          </p:txBody>
        </p:sp>
        <p:grpSp>
          <p:nvGrpSpPr>
            <p:cNvPr id="3" name="Group 15"/>
            <p:cNvGrpSpPr/>
            <p:nvPr/>
          </p:nvGrpSpPr>
          <p:grpSpPr bwMode="auto">
            <a:xfrm>
              <a:off x="1020" y="957"/>
              <a:ext cx="3745" cy="2478"/>
              <a:chOff x="1020" y="957"/>
              <a:chExt cx="3745" cy="2478"/>
            </a:xfrm>
          </p:grpSpPr>
          <p:sp>
            <p:nvSpPr>
              <p:cNvPr id="82956" name="Rectangle 14"/>
              <p:cNvSpPr>
                <a:spLocks noChangeArrowheads="1"/>
              </p:cNvSpPr>
              <p:nvPr/>
            </p:nvSpPr>
            <p:spPr bwMode="auto">
              <a:xfrm>
                <a:off x="1269" y="957"/>
                <a:ext cx="2958" cy="250"/>
              </a:xfrm>
              <a:prstGeom prst="rect">
                <a:avLst/>
              </a:prstGeom>
              <a:noFill/>
              <a:ln w="9525">
                <a:noFill/>
                <a:miter lim="800000"/>
              </a:ln>
            </p:spPr>
            <p:txBody>
              <a:bodyPr>
                <a:spAutoFit/>
              </a:bodyPr>
              <a:lstStyle/>
              <a:p>
                <a:pPr algn="ctr"/>
                <a:r>
                  <a:rPr lang="zh-CN" altLang="en-US" sz="2000">
                    <a:latin typeface="黑体" panose="02010609060101010101" pitchFamily="49" charset="-122"/>
                    <a:ea typeface="黑体" panose="02010609060101010101" pitchFamily="49" charset="-122"/>
                  </a:rPr>
                  <a:t>维持肠黏膜细胞的正常结构</a:t>
                </a:r>
                <a:endParaRPr lang="zh-CN" altLang="en-US" sz="2000">
                  <a:latin typeface="黑体" panose="02010609060101010101" pitchFamily="49" charset="-122"/>
                  <a:ea typeface="黑体" panose="02010609060101010101" pitchFamily="49" charset="-122"/>
                </a:endParaRPr>
              </a:p>
            </p:txBody>
          </p:sp>
          <p:sp>
            <p:nvSpPr>
              <p:cNvPr id="82957" name="Rectangle 15"/>
              <p:cNvSpPr>
                <a:spLocks noChangeArrowheads="1"/>
              </p:cNvSpPr>
              <p:nvPr/>
            </p:nvSpPr>
            <p:spPr bwMode="auto">
              <a:xfrm>
                <a:off x="1020" y="1361"/>
                <a:ext cx="208" cy="2074"/>
              </a:xfrm>
              <a:prstGeom prst="rect">
                <a:avLst/>
              </a:prstGeom>
              <a:noFill/>
              <a:ln w="9525">
                <a:noFill/>
                <a:miter lim="800000"/>
              </a:ln>
            </p:spPr>
            <p:txBody>
              <a:bodyPr wrap="none">
                <a:spAutoFit/>
              </a:bodyPr>
              <a:lstStyle/>
              <a:p>
                <a:pPr>
                  <a:lnSpc>
                    <a:spcPct val="80000"/>
                  </a:lnSpc>
                </a:pPr>
                <a:r>
                  <a:rPr lang="zh-CN" altLang="en-US" sz="2000">
                    <a:latin typeface="黑体" panose="02010609060101010101" pitchFamily="49" charset="-122"/>
                    <a:ea typeface="黑体" panose="02010609060101010101" pitchFamily="49" charset="-122"/>
                  </a:rPr>
                  <a:t>维</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持</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肠</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道</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固</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有</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菌</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丛</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的</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正</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常</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生</a:t>
                </a:r>
                <a:endParaRPr lang="zh-CN" altLang="en-US" sz="2000">
                  <a:latin typeface="黑体" panose="02010609060101010101" pitchFamily="49" charset="-122"/>
                  <a:ea typeface="黑体" panose="02010609060101010101" pitchFamily="49" charset="-122"/>
                </a:endParaRPr>
              </a:p>
              <a:p>
                <a:pPr>
                  <a:lnSpc>
                    <a:spcPct val="80000"/>
                  </a:lnSpc>
                </a:pPr>
                <a:r>
                  <a:rPr lang="zh-CN" altLang="en-US" sz="2000">
                    <a:latin typeface="黑体" panose="02010609060101010101" pitchFamily="49" charset="-122"/>
                    <a:ea typeface="黑体" panose="02010609060101010101" pitchFamily="49" charset="-122"/>
                  </a:rPr>
                  <a:t>长</a:t>
                </a:r>
                <a:endParaRPr lang="zh-CN" altLang="en-US" sz="2000">
                  <a:latin typeface="黑体" panose="02010609060101010101" pitchFamily="49" charset="-122"/>
                  <a:ea typeface="黑体" panose="02010609060101010101" pitchFamily="49" charset="-122"/>
                </a:endParaRPr>
              </a:p>
            </p:txBody>
          </p:sp>
          <p:sp>
            <p:nvSpPr>
              <p:cNvPr id="82958" name="Rectangle 17"/>
              <p:cNvSpPr>
                <a:spLocks noChangeArrowheads="1"/>
              </p:cNvSpPr>
              <p:nvPr/>
            </p:nvSpPr>
            <p:spPr bwMode="auto">
              <a:xfrm>
                <a:off x="4532" y="1416"/>
                <a:ext cx="233" cy="1800"/>
              </a:xfrm>
              <a:prstGeom prst="rect">
                <a:avLst/>
              </a:prstGeom>
              <a:noFill/>
              <a:ln w="9525">
                <a:noFill/>
                <a:miter lim="800000"/>
              </a:ln>
            </p:spPr>
            <p:txBody>
              <a:bodyPr vert="eaVert">
                <a:spAutoFit/>
              </a:bodyPr>
              <a:lstStyle/>
              <a:p>
                <a:pPr algn="ctr"/>
                <a:r>
                  <a:rPr lang="zh-CN" altLang="en-US" sz="2000">
                    <a:latin typeface="黑体" panose="02010609060101010101" pitchFamily="49" charset="-122"/>
                    <a:ea typeface="黑体" panose="02010609060101010101" pitchFamily="49" charset="-122"/>
                  </a:rPr>
                  <a:t>刺激胃酸及蛋白酶分泌</a:t>
                </a:r>
                <a:endParaRPr lang="zh-CN" altLang="en-US" sz="2000">
                  <a:latin typeface="黑体" panose="02010609060101010101" pitchFamily="49" charset="-122"/>
                  <a:ea typeface="黑体" panose="02010609060101010101" pitchFamily="49" charset="-122"/>
                </a:endParaRPr>
              </a:p>
            </p:txBody>
          </p:sp>
        </p:grpSp>
        <p:sp>
          <p:nvSpPr>
            <p:cNvPr id="82955" name="Oval 20"/>
            <p:cNvSpPr>
              <a:spLocks noChangeArrowheads="1"/>
            </p:cNvSpPr>
            <p:nvPr/>
          </p:nvSpPr>
          <p:spPr bwMode="auto">
            <a:xfrm>
              <a:off x="2115" y="1804"/>
              <a:ext cx="1170" cy="1100"/>
            </a:xfrm>
            <a:prstGeom prst="ellipse">
              <a:avLst/>
            </a:prstGeom>
            <a:solidFill>
              <a:srgbClr val="CCFF99">
                <a:alpha val="34901"/>
              </a:srgbClr>
            </a:solidFill>
            <a:ln w="9525">
              <a:noFill/>
              <a:round/>
            </a:ln>
          </p:spPr>
          <p:txBody>
            <a:bodyPr wrap="none" anchor="ctr"/>
            <a:lstStyle/>
            <a:p>
              <a:pPr algn="ctr"/>
              <a:r>
                <a:rPr lang="zh-CN" altLang="en-US" sz="3600">
                  <a:solidFill>
                    <a:schemeClr val="bg1"/>
                  </a:solidFill>
                  <a:latin typeface="黑体" panose="02010609060101010101" pitchFamily="49" charset="-122"/>
                  <a:ea typeface="黑体" panose="02010609060101010101" pitchFamily="49" charset="-122"/>
                </a:rPr>
                <a:t>肠内</a:t>
              </a:r>
              <a:endParaRPr lang="zh-CN" altLang="en-US" sz="3600">
                <a:solidFill>
                  <a:schemeClr val="bg1"/>
                </a:solidFill>
                <a:latin typeface="黑体" panose="02010609060101010101" pitchFamily="49" charset="-122"/>
                <a:ea typeface="黑体" panose="02010609060101010101" pitchFamily="49" charset="-122"/>
              </a:endParaRPr>
            </a:p>
            <a:p>
              <a:pPr algn="ctr"/>
              <a:r>
                <a:rPr lang="zh-CN" altLang="en-US" sz="3600">
                  <a:solidFill>
                    <a:schemeClr val="bg1"/>
                  </a:solidFill>
                  <a:latin typeface="黑体" panose="02010609060101010101" pitchFamily="49" charset="-122"/>
                  <a:ea typeface="黑体" panose="02010609060101010101" pitchFamily="49" charset="-122"/>
                </a:rPr>
                <a:t>营养</a:t>
              </a:r>
              <a:endParaRPr lang="zh-CN" altLang="en-US" sz="3600">
                <a:solidFill>
                  <a:schemeClr val="bg1"/>
                </a:solidFill>
                <a:latin typeface="黑体" panose="02010609060101010101" pitchFamily="49" charset="-122"/>
                <a:ea typeface="黑体" panose="02010609060101010101" pitchFamily="49" charset="-122"/>
              </a:endParaRPr>
            </a:p>
          </p:txBody>
        </p:sp>
      </p:grpSp>
      <p:sp>
        <p:nvSpPr>
          <p:cNvPr id="82948" name="Rectangle 14"/>
          <p:cNvSpPr>
            <a:spLocks noChangeArrowheads="1"/>
          </p:cNvSpPr>
          <p:nvPr/>
        </p:nvSpPr>
        <p:spPr bwMode="auto">
          <a:xfrm>
            <a:off x="2857501" y="5929314"/>
            <a:ext cx="6261100" cy="396875"/>
          </a:xfrm>
          <a:prstGeom prst="rect">
            <a:avLst/>
          </a:prstGeom>
          <a:noFill/>
          <a:ln w="9525">
            <a:noFill/>
            <a:miter lim="800000"/>
          </a:ln>
        </p:spPr>
        <p:txBody>
          <a:bodyPr>
            <a:spAutoFit/>
          </a:bodyPr>
          <a:lstStyle/>
          <a:p>
            <a:pPr algn="ctr"/>
            <a:r>
              <a:rPr lang="zh-CN" altLang="en-US" sz="2000">
                <a:latin typeface="黑体" panose="02010609060101010101" pitchFamily="49" charset="-122"/>
                <a:ea typeface="黑体" panose="02010609060101010101" pitchFamily="49" charset="-122"/>
              </a:rPr>
              <a:t>有助于肠道细胞正常分泌</a:t>
            </a:r>
            <a:r>
              <a:rPr lang="en-US" altLang="zh-CN" sz="2000">
                <a:latin typeface="黑体" panose="02010609060101010101" pitchFamily="49" charset="-122"/>
                <a:ea typeface="黑体" panose="02010609060101010101" pitchFamily="49" charset="-122"/>
              </a:rPr>
              <a:t>IgA</a:t>
            </a:r>
            <a:endParaRPr lang="zh-CN" altLang="en-US" sz="2000">
              <a:latin typeface="黑体" panose="02010609060101010101" pitchFamily="49" charset="-122"/>
              <a:ea typeface="黑体" panose="02010609060101010101" pitchFamily="49" charset="-122"/>
            </a:endParaRPr>
          </a:p>
        </p:txBody>
      </p:sp>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图片9"/>
          <p:cNvPicPr>
            <a:picLocks noChangeAspect="1" noChangeArrowheads="1"/>
          </p:cNvPicPr>
          <p:nvPr/>
        </p:nvPicPr>
        <p:blipFill>
          <a:blip r:embed="rId1" cstate="print"/>
          <a:srcRect/>
          <a:stretch>
            <a:fillRect/>
          </a:stretch>
        </p:blipFill>
        <p:spPr bwMode="auto">
          <a:xfrm>
            <a:off x="1344084" y="1268413"/>
            <a:ext cx="4078816" cy="4338637"/>
          </a:xfrm>
          <a:prstGeom prst="rect">
            <a:avLst/>
          </a:prstGeom>
          <a:noFill/>
          <a:ln w="9525">
            <a:noFill/>
            <a:miter lim="800000"/>
            <a:headEnd/>
            <a:tailEnd/>
          </a:ln>
        </p:spPr>
      </p:pic>
      <p:sp>
        <p:nvSpPr>
          <p:cNvPr id="83971" name="Line 3"/>
          <p:cNvSpPr>
            <a:spLocks noChangeShapeType="1"/>
          </p:cNvSpPr>
          <p:nvPr/>
        </p:nvSpPr>
        <p:spPr bwMode="auto">
          <a:xfrm flipV="1">
            <a:off x="5039784" y="2265363"/>
            <a:ext cx="1869016" cy="11112"/>
          </a:xfrm>
          <a:prstGeom prst="line">
            <a:avLst/>
          </a:prstGeom>
          <a:noFill/>
          <a:ln w="19050">
            <a:solidFill>
              <a:schemeClr val="tx1"/>
            </a:solidFill>
            <a:round/>
          </a:ln>
        </p:spPr>
        <p:txBody>
          <a:bodyPr/>
          <a:lstStyle/>
          <a:p>
            <a:endParaRPr lang="zh-CN" altLang="en-US"/>
          </a:p>
        </p:txBody>
      </p:sp>
      <p:sp>
        <p:nvSpPr>
          <p:cNvPr id="83972" name="Rectangle 4"/>
          <p:cNvSpPr>
            <a:spLocks noChangeArrowheads="1"/>
          </p:cNvSpPr>
          <p:nvPr/>
        </p:nvSpPr>
        <p:spPr bwMode="auto">
          <a:xfrm>
            <a:off x="6959600" y="2027238"/>
            <a:ext cx="5181600" cy="523220"/>
          </a:xfrm>
          <a:prstGeom prst="rect">
            <a:avLst/>
          </a:prstGeom>
          <a:noFill/>
          <a:ln w="9525">
            <a:noFill/>
            <a:miter lim="800000"/>
          </a:ln>
        </p:spPr>
        <p:txBody>
          <a:bodyPr>
            <a:spAutoFit/>
          </a:bodyPr>
          <a:lstStyle/>
          <a:p>
            <a:pPr>
              <a:spcBef>
                <a:spcPct val="50000"/>
              </a:spcBef>
            </a:pPr>
            <a:r>
              <a:rPr lang="zh-CN" altLang="en-US" sz="2800">
                <a:solidFill>
                  <a:srgbClr val="FF3300"/>
                </a:solidFill>
                <a:latin typeface="楷体_GB2312" pitchFamily="49" charset="-122"/>
              </a:rPr>
              <a:t>胃的功能于术后</a:t>
            </a:r>
            <a:r>
              <a:rPr lang="en-US" altLang="zh-CN" sz="2800">
                <a:solidFill>
                  <a:srgbClr val="FF3300"/>
                </a:solidFill>
                <a:latin typeface="楷体_GB2312" pitchFamily="49" charset="-122"/>
              </a:rPr>
              <a:t>1-2</a:t>
            </a:r>
            <a:r>
              <a:rPr lang="zh-CN" altLang="en-US" sz="2800">
                <a:solidFill>
                  <a:srgbClr val="FF3300"/>
                </a:solidFill>
                <a:latin typeface="楷体_GB2312" pitchFamily="49" charset="-122"/>
              </a:rPr>
              <a:t>天恢复正常</a:t>
            </a:r>
            <a:endParaRPr lang="zh-CN" altLang="en-US" sz="2800">
              <a:solidFill>
                <a:srgbClr val="FF3300"/>
              </a:solidFill>
              <a:latin typeface="楷体_GB2312" pitchFamily="49" charset="-122"/>
            </a:endParaRPr>
          </a:p>
        </p:txBody>
      </p:sp>
      <p:sp>
        <p:nvSpPr>
          <p:cNvPr id="83973" name="Line 5"/>
          <p:cNvSpPr>
            <a:spLocks noChangeShapeType="1"/>
          </p:cNvSpPr>
          <p:nvPr/>
        </p:nvSpPr>
        <p:spPr bwMode="auto">
          <a:xfrm>
            <a:off x="4978400" y="4475163"/>
            <a:ext cx="1930400" cy="0"/>
          </a:xfrm>
          <a:prstGeom prst="line">
            <a:avLst/>
          </a:prstGeom>
          <a:noFill/>
          <a:ln w="19050">
            <a:solidFill>
              <a:schemeClr val="tx1"/>
            </a:solidFill>
            <a:round/>
          </a:ln>
        </p:spPr>
        <p:txBody>
          <a:bodyPr/>
          <a:lstStyle/>
          <a:p>
            <a:endParaRPr lang="zh-CN" altLang="en-US"/>
          </a:p>
        </p:txBody>
      </p:sp>
      <p:sp>
        <p:nvSpPr>
          <p:cNvPr id="83974" name="Rectangle 6"/>
          <p:cNvSpPr>
            <a:spLocks noChangeArrowheads="1"/>
          </p:cNvSpPr>
          <p:nvPr/>
        </p:nvSpPr>
        <p:spPr bwMode="auto">
          <a:xfrm>
            <a:off x="6864351" y="4116389"/>
            <a:ext cx="4978400" cy="954107"/>
          </a:xfrm>
          <a:prstGeom prst="rect">
            <a:avLst/>
          </a:prstGeom>
          <a:noFill/>
          <a:ln w="9525">
            <a:noFill/>
            <a:miter lim="800000"/>
          </a:ln>
        </p:spPr>
        <p:txBody>
          <a:bodyPr>
            <a:spAutoFit/>
          </a:bodyPr>
          <a:lstStyle/>
          <a:p>
            <a:pPr>
              <a:spcBef>
                <a:spcPct val="50000"/>
              </a:spcBef>
            </a:pPr>
            <a:r>
              <a:rPr lang="zh-CN" altLang="en-US" sz="2800">
                <a:solidFill>
                  <a:srgbClr val="FF3300"/>
                </a:solidFill>
              </a:rPr>
              <a:t>小肠的蠕动、消化、吸收功能在术后几小时即恢复正常</a:t>
            </a:r>
            <a:endParaRPr lang="zh-CN" altLang="en-US" sz="2800">
              <a:solidFill>
                <a:srgbClr val="FF3300"/>
              </a:solidFill>
            </a:endParaRPr>
          </a:p>
        </p:txBody>
      </p:sp>
      <p:sp>
        <p:nvSpPr>
          <p:cNvPr id="83975" name="Rectangle 7"/>
          <p:cNvSpPr>
            <a:spLocks noChangeArrowheads="1"/>
          </p:cNvSpPr>
          <p:nvPr/>
        </p:nvSpPr>
        <p:spPr bwMode="auto">
          <a:xfrm>
            <a:off x="1200151" y="5716588"/>
            <a:ext cx="10566400" cy="1107996"/>
          </a:xfrm>
          <a:prstGeom prst="rect">
            <a:avLst/>
          </a:prstGeom>
          <a:noFill/>
          <a:ln w="9525">
            <a:noFill/>
            <a:miter lim="800000"/>
          </a:ln>
        </p:spPr>
        <p:txBody>
          <a:bodyPr>
            <a:spAutoFit/>
          </a:bodyPr>
          <a:lstStyle/>
          <a:p>
            <a:pPr>
              <a:spcBef>
                <a:spcPct val="50000"/>
              </a:spcBef>
            </a:pPr>
            <a:r>
              <a:rPr lang="en-US" altLang="zh-CN" sz="1200" b="1">
                <a:solidFill>
                  <a:srgbClr val="FF3300"/>
                </a:solidFill>
                <a:ea typeface="华文行楷" pitchFamily="2" charset="-122"/>
              </a:rPr>
              <a:t>1. Baskin WN. Advances in enteral nutrition techniques[J]. </a:t>
            </a:r>
            <a:br>
              <a:rPr lang="en-US" altLang="zh-CN" sz="1200" b="1">
                <a:solidFill>
                  <a:srgbClr val="FF3300"/>
                </a:solidFill>
                <a:ea typeface="华文行楷" pitchFamily="2" charset="-122"/>
              </a:rPr>
            </a:br>
            <a:r>
              <a:rPr lang="en-US" altLang="zh-CN" sz="1200" b="1">
                <a:solidFill>
                  <a:srgbClr val="FF3300"/>
                </a:solidFill>
                <a:ea typeface="华文行楷" pitchFamily="2" charset="-122"/>
              </a:rPr>
              <a:t>    Am J Gastroenterdogy , 1992, 11(87):1547-1554</a:t>
            </a:r>
            <a:endParaRPr lang="en-US" altLang="zh-CN" sz="1200" b="1">
              <a:solidFill>
                <a:srgbClr val="FF3300"/>
              </a:solidFill>
              <a:ea typeface="华文行楷" pitchFamily="2" charset="-122"/>
            </a:endParaRPr>
          </a:p>
          <a:p>
            <a:pPr>
              <a:spcBef>
                <a:spcPct val="50000"/>
              </a:spcBef>
            </a:pPr>
            <a:r>
              <a:rPr lang="en-US" altLang="zh-CN" sz="1200" b="1">
                <a:solidFill>
                  <a:srgbClr val="FF3300"/>
                </a:solidFill>
                <a:ea typeface="华文行楷" pitchFamily="2" charset="-122"/>
              </a:rPr>
              <a:t>2. Schroeder D, et al, Effect of immediate postoperative enteral nutrition on body, </a:t>
            </a:r>
            <a:br>
              <a:rPr lang="en-US" altLang="zh-CN" sz="1200" b="1">
                <a:solidFill>
                  <a:srgbClr val="FF3300"/>
                </a:solidFill>
                <a:ea typeface="华文行楷" pitchFamily="2" charset="-122"/>
              </a:rPr>
            </a:br>
            <a:r>
              <a:rPr lang="en-US" altLang="zh-CN" sz="1200" b="1">
                <a:solidFill>
                  <a:srgbClr val="FF3300"/>
                </a:solidFill>
                <a:ea typeface="华文行楷" pitchFamily="2" charset="-122"/>
              </a:rPr>
              <a:t>    composition, muscle function and wound healing[J]. </a:t>
            </a:r>
            <a:br>
              <a:rPr lang="en-US" altLang="zh-CN" sz="1200" b="1">
                <a:solidFill>
                  <a:srgbClr val="FF3300"/>
                </a:solidFill>
                <a:ea typeface="华文行楷" pitchFamily="2" charset="-122"/>
              </a:rPr>
            </a:br>
            <a:r>
              <a:rPr lang="en-US" altLang="zh-CN" sz="1200" b="1">
                <a:solidFill>
                  <a:srgbClr val="FF3300"/>
                </a:solidFill>
                <a:ea typeface="华文行楷" pitchFamily="2" charset="-122"/>
              </a:rPr>
              <a:t>    JPEN, 1991, 15: 376-383</a:t>
            </a:r>
            <a:endParaRPr lang="en-US" altLang="zh-CN" sz="1200" b="1">
              <a:solidFill>
                <a:srgbClr val="FF3300"/>
              </a:solidFill>
              <a:ea typeface="华文行楷" pitchFamily="2" charset="-122"/>
            </a:endParaRPr>
          </a:p>
        </p:txBody>
      </p:sp>
      <p:sp>
        <p:nvSpPr>
          <p:cNvPr id="83976" name="Rectangle 8"/>
          <p:cNvSpPr>
            <a:spLocks noChangeArrowheads="1"/>
          </p:cNvSpPr>
          <p:nvPr/>
        </p:nvSpPr>
        <p:spPr bwMode="auto">
          <a:xfrm>
            <a:off x="688932" y="237996"/>
            <a:ext cx="10025635" cy="646331"/>
          </a:xfrm>
          <a:prstGeom prst="rect">
            <a:avLst/>
          </a:prstGeom>
          <a:noFill/>
          <a:ln w="9525">
            <a:noFill/>
            <a:miter lim="800000"/>
          </a:ln>
        </p:spPr>
        <p:txBody>
          <a:bodyPr wrap="square">
            <a:spAutoFit/>
          </a:bodyPr>
          <a:lstStyle/>
          <a:p>
            <a:pPr>
              <a:spcBef>
                <a:spcPct val="50000"/>
              </a:spcBef>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   术后肠道功能恢复时间 </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475989" y="275573"/>
            <a:ext cx="5135671" cy="1848503"/>
          </a:xfrm>
          <a:prstGeom prst="rect">
            <a:avLst/>
          </a:prstGeom>
          <a:noFill/>
          <a:ln w="9525">
            <a:noFill/>
            <a:miter lim="800000"/>
          </a:ln>
        </p:spPr>
        <p:txBody>
          <a:bodyPr anchor="ctr"/>
          <a:lstStyle/>
          <a:p>
            <a:pPr algn="ct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肠道粘膜的营养</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84995" name="Rectangle 3"/>
          <p:cNvSpPr>
            <a:spLocks noChangeArrowheads="1"/>
          </p:cNvSpPr>
          <p:nvPr/>
        </p:nvSpPr>
        <p:spPr bwMode="auto">
          <a:xfrm>
            <a:off x="1854893" y="1906906"/>
            <a:ext cx="8805912" cy="3311525"/>
          </a:xfrm>
          <a:prstGeom prst="rect">
            <a:avLst/>
          </a:prstGeom>
          <a:noFill/>
          <a:ln w="9525">
            <a:noFill/>
            <a:miter lim="800000"/>
          </a:ln>
        </p:spPr>
        <p:txBody>
          <a:bodyPr/>
          <a:lstStyle/>
          <a:p>
            <a:pPr marL="342900" indent="-342900" algn="l">
              <a:lnSpc>
                <a:spcPct val="200000"/>
              </a:lnSpc>
              <a:spcBef>
                <a:spcPct val="20000"/>
              </a:spcBef>
              <a:buClrTx/>
              <a:buSzTx/>
              <a:buFont typeface="Arial" panose="020B0604020202020204" pitchFamily="34" charset="0"/>
              <a:buChar char="•"/>
            </a:pPr>
            <a:r>
              <a:rPr lang="zh-CN" altLang="en-US" sz="3200" b="1" dirty="0" smtClean="0">
                <a:solidFill>
                  <a:schemeClr val="tx1"/>
                </a:solidFill>
                <a:latin typeface="微软雅黑" panose="020B0503020204020204" pitchFamily="34" charset="-122"/>
                <a:ea typeface="微软雅黑" panose="020B0503020204020204" pitchFamily="34" charset="-122"/>
              </a:rPr>
              <a:t>30%来自动脉血液供应</a:t>
            </a:r>
            <a:endParaRPr lang="zh-CN" altLang="en-US" sz="3200" b="1" dirty="0" smtClean="0">
              <a:solidFill>
                <a:schemeClr val="tx1"/>
              </a:solidFill>
              <a:latin typeface="微软雅黑" panose="020B0503020204020204" pitchFamily="34" charset="-122"/>
              <a:ea typeface="微软雅黑" panose="020B0503020204020204" pitchFamily="34" charset="-122"/>
            </a:endParaRPr>
          </a:p>
          <a:p>
            <a:pPr marL="342900" indent="-342900" algn="l">
              <a:lnSpc>
                <a:spcPct val="200000"/>
              </a:lnSpc>
              <a:spcBef>
                <a:spcPct val="20000"/>
              </a:spcBef>
              <a:buClrTx/>
              <a:buSzTx/>
              <a:buFont typeface="Arial" panose="020B0604020202020204" pitchFamily="34" charset="0"/>
              <a:buChar char="•"/>
            </a:pPr>
            <a:r>
              <a:rPr lang="zh-CN" altLang="en-US" sz="3200" b="1" dirty="0" smtClean="0">
                <a:solidFill>
                  <a:schemeClr val="tx1"/>
                </a:solidFill>
                <a:latin typeface="微软雅黑" panose="020B0503020204020204" pitchFamily="34" charset="-122"/>
                <a:ea typeface="微软雅黑" panose="020B0503020204020204" pitchFamily="34" charset="-122"/>
              </a:rPr>
              <a:t>70%来自腔内营养物质</a:t>
            </a:r>
            <a:r>
              <a:rPr lang="zh-CN" altLang="en-US" sz="3200" b="1" dirty="0" smtClean="0">
                <a:solidFill>
                  <a:schemeClr val="tx1"/>
                </a:solidFill>
                <a:latin typeface="微软雅黑" panose="020B0503020204020204" pitchFamily="34" charset="-122"/>
                <a:ea typeface="微软雅黑" panose="020B0503020204020204" pitchFamily="34" charset="-122"/>
              </a:rPr>
              <a:t>----腔内营养</a:t>
            </a:r>
            <a:endParaRPr lang="zh-CN" altLang="en-US" sz="3200" b="1" dirty="0" smtClean="0">
              <a:solidFill>
                <a:schemeClr val="tx1"/>
              </a:solidFill>
              <a:latin typeface="微软雅黑" panose="020B0503020204020204" pitchFamily="34" charset="-122"/>
              <a:ea typeface="微软雅黑" panose="020B0503020204020204" pitchFamily="34" charset="-122"/>
            </a:endParaRPr>
          </a:p>
          <a:p>
            <a:pPr marL="342900" indent="-342900" algn="l">
              <a:lnSpc>
                <a:spcPct val="200000"/>
              </a:lnSpc>
              <a:spcBef>
                <a:spcPct val="20000"/>
              </a:spcBef>
              <a:buClrTx/>
              <a:buSzTx/>
              <a:buFont typeface="Arial" panose="020B0604020202020204" pitchFamily="34" charset="0"/>
              <a:buChar char="•"/>
            </a:pPr>
            <a:r>
              <a:rPr lang="zh-CN" altLang="en-US" sz="3200" b="1" dirty="0" smtClean="0">
                <a:solidFill>
                  <a:schemeClr val="tx1"/>
                </a:solidFill>
                <a:latin typeface="微软雅黑" panose="020B0503020204020204" pitchFamily="34" charset="-122"/>
                <a:ea typeface="微软雅黑" panose="020B0503020204020204" pitchFamily="34" charset="-122"/>
              </a:rPr>
              <a:t>组织特异性营养因子----Gln &amp; Diet fiber</a:t>
            </a:r>
            <a:endParaRPr lang="zh-CN" altLang="en-US" sz="3200" b="1" dirty="0" smtClean="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8"/>
          <p:cNvSpPr>
            <a:spLocks noGrp="1"/>
          </p:cNvSpPr>
          <p:nvPr>
            <p:ph type="title"/>
          </p:nvPr>
        </p:nvSpPr>
        <p:spPr>
          <a:xfrm>
            <a:off x="609600" y="225469"/>
            <a:ext cx="10972800" cy="851770"/>
          </a:xfrm>
        </p:spPr>
        <p:txBody>
          <a:bodyPr>
            <a:normAutofit/>
          </a:bodyPr>
          <a:lstStyle/>
          <a:p>
            <a:pPr>
              <a:defRPr/>
            </a:pPr>
            <a:r>
              <a:rPr lang="zh-CN" altLang="en-US" dirty="0" smtClean="0">
                <a:solidFill>
                  <a:schemeClr val="tx2">
                    <a:lumMod val="60000"/>
                    <a:lumOff val="40000"/>
                  </a:schemeClr>
                </a:solidFill>
              </a:rPr>
              <a:t>  肠内营养的重要作用</a:t>
            </a:r>
            <a:endParaRPr lang="zh-CN" altLang="en-US" dirty="0" smtClean="0">
              <a:solidFill>
                <a:schemeClr val="tx2">
                  <a:lumMod val="60000"/>
                  <a:lumOff val="40000"/>
                </a:schemeClr>
              </a:solidFill>
            </a:endParaRPr>
          </a:p>
        </p:txBody>
      </p:sp>
      <p:sp>
        <p:nvSpPr>
          <p:cNvPr id="86019" name="Rectangle 9"/>
          <p:cNvSpPr>
            <a:spLocks noGrp="1"/>
          </p:cNvSpPr>
          <p:nvPr>
            <p:ph type="body" idx="1"/>
          </p:nvPr>
        </p:nvSpPr>
        <p:spPr>
          <a:xfrm>
            <a:off x="1833765" y="1620520"/>
            <a:ext cx="9434946" cy="4114800"/>
          </a:xfrm>
        </p:spPr>
        <p:txBody>
          <a:bodyPr>
            <a:normAutofit lnSpcReduction="10000"/>
          </a:bodyPr>
          <a:lstStyle/>
          <a:p>
            <a:pPr>
              <a:lnSpc>
                <a:spcPct val="150000"/>
              </a:lnSpc>
            </a:pPr>
            <a:r>
              <a:rPr lang="zh-CN" altLang="en-US" b="1" dirty="0" smtClean="0"/>
              <a:t>维持和改善肠粘膜屏障功能</a:t>
            </a:r>
            <a:endParaRPr lang="en-US" altLang="zh-CN" b="1" dirty="0" smtClean="0"/>
          </a:p>
          <a:p>
            <a:pPr>
              <a:lnSpc>
                <a:spcPct val="150000"/>
              </a:lnSpc>
            </a:pPr>
            <a:r>
              <a:rPr lang="zh-CN" altLang="en-US" b="1" dirty="0" smtClean="0"/>
              <a:t>促进肠蠕动功能的恢复</a:t>
            </a:r>
            <a:endParaRPr lang="en-US" altLang="zh-CN" b="1" dirty="0" smtClean="0"/>
          </a:p>
          <a:p>
            <a:pPr>
              <a:lnSpc>
                <a:spcPct val="150000"/>
              </a:lnSpc>
            </a:pPr>
            <a:r>
              <a:rPr lang="zh-CN" altLang="en-US" b="1" dirty="0" smtClean="0"/>
              <a:t>加速门静脉系统的血液循环</a:t>
            </a:r>
            <a:endParaRPr lang="en-US" altLang="zh-CN" b="1" dirty="0" smtClean="0"/>
          </a:p>
          <a:p>
            <a:pPr>
              <a:lnSpc>
                <a:spcPct val="150000"/>
              </a:lnSpc>
            </a:pPr>
            <a:r>
              <a:rPr lang="zh-CN" altLang="en-US" b="1" dirty="0" smtClean="0"/>
              <a:t>促进胃肠道激素的分泌</a:t>
            </a:r>
            <a:endParaRPr lang="en-US" altLang="zh-CN" b="1" dirty="0" smtClean="0"/>
          </a:p>
          <a:p>
            <a:pPr>
              <a:lnSpc>
                <a:spcPct val="150000"/>
              </a:lnSpc>
            </a:pPr>
            <a:r>
              <a:rPr lang="zh-CN" altLang="en-US" b="1" dirty="0" smtClean="0"/>
              <a:t>营养物质中的营养因子直接进入肝脏</a:t>
            </a:r>
            <a:endParaRPr lang="zh-CN" altLang="en-US" b="1" dirty="0" smtClean="0"/>
          </a:p>
        </p:txBody>
      </p:sp>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ChangeArrowheads="1"/>
          </p:cNvSpPr>
          <p:nvPr/>
        </p:nvSpPr>
        <p:spPr bwMode="auto">
          <a:xfrm>
            <a:off x="6383867" y="1916114"/>
            <a:ext cx="5761567" cy="1800225"/>
          </a:xfrm>
          <a:prstGeom prst="rect">
            <a:avLst/>
          </a:prstGeom>
          <a:noFill/>
          <a:ln w="9525">
            <a:noFill/>
            <a:miter lim="800000"/>
          </a:ln>
          <a:effectLst/>
        </p:spPr>
        <p:txBody>
          <a:bodyPr/>
          <a:lstStyle/>
          <a:p>
            <a:pPr marL="457200" indent="-457200">
              <a:buFont typeface="Wingdings" panose="05000000000000000000" charset="0"/>
              <a:buChar char="l"/>
              <a:defRPr/>
            </a:pPr>
            <a:r>
              <a:rPr lang="en-US" altLang="zh-CN" sz="2800" b="1" dirty="0" smtClean="0">
                <a:latin typeface="微软雅黑" panose="020B0503020204020204" pitchFamily="34" charset="-122"/>
                <a:ea typeface="微软雅黑" panose="020B0503020204020204" pitchFamily="34" charset="-122"/>
              </a:rPr>
              <a:t>EN</a:t>
            </a:r>
            <a:r>
              <a:rPr lang="zh-CN" altLang="en-US" sz="2800" b="1" dirty="0" smtClean="0">
                <a:latin typeface="微软雅黑" panose="020B0503020204020204" pitchFamily="34" charset="-122"/>
                <a:ea typeface="微软雅黑" panose="020B0503020204020204" pitchFamily="34" charset="-122"/>
              </a:rPr>
              <a:t>后</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结肠粘膜层结构完整</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肠腺排列紧密</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间质均匀 </a:t>
            </a:r>
            <a:endParaRPr lang="nl-NL" altLang="zh-CN" sz="2800" b="1" dirty="0">
              <a:latin typeface="微软雅黑" panose="020B0503020204020204" pitchFamily="34" charset="-122"/>
              <a:ea typeface="微软雅黑" panose="020B0503020204020204" pitchFamily="34" charset="-122"/>
            </a:endParaRPr>
          </a:p>
        </p:txBody>
      </p:sp>
      <p:sp>
        <p:nvSpPr>
          <p:cNvPr id="387075" name="Rectangle 3"/>
          <p:cNvSpPr>
            <a:spLocks noChangeArrowheads="1"/>
          </p:cNvSpPr>
          <p:nvPr/>
        </p:nvSpPr>
        <p:spPr bwMode="auto">
          <a:xfrm>
            <a:off x="6383867" y="4149726"/>
            <a:ext cx="5664200" cy="1800225"/>
          </a:xfrm>
          <a:prstGeom prst="rect">
            <a:avLst/>
          </a:prstGeom>
          <a:noFill/>
          <a:ln w="9525">
            <a:noFill/>
            <a:miter lim="800000"/>
          </a:ln>
          <a:effectLst/>
        </p:spPr>
        <p:txBody>
          <a:bodyPr/>
          <a:lstStyle/>
          <a:p>
            <a:pPr marL="457200" indent="-457200" algn="l">
              <a:buClrTx/>
              <a:buSzTx/>
              <a:buFont typeface="Wingdings" panose="05000000000000000000" charset="0"/>
              <a:buChar char="l"/>
              <a:defRPr/>
            </a:pPr>
            <a:r>
              <a:rPr lang="zh-CN" altLang="en-US" sz="2800" b="1" dirty="0">
                <a:latin typeface="微软雅黑" panose="020B0503020204020204" pitchFamily="34" charset="-122"/>
                <a:ea typeface="微软雅黑" panose="020B0503020204020204" pitchFamily="34" charset="-122"/>
              </a:rPr>
              <a:t>TPN后</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结肠粘膜层相对变薄</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肠腺排列疏松</a:t>
            </a:r>
            <a:br>
              <a:rPr lang="zh-CN" altLang="en-US"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间质稀少</a:t>
            </a:r>
            <a:endParaRPr lang="zh-CN" altLang="en-US" sz="2800" b="1" dirty="0">
              <a:latin typeface="微软雅黑" panose="020B0503020204020204" pitchFamily="34" charset="-122"/>
              <a:ea typeface="微软雅黑" panose="020B0503020204020204" pitchFamily="34" charset="-122"/>
            </a:endParaRPr>
          </a:p>
        </p:txBody>
      </p:sp>
      <p:sp>
        <p:nvSpPr>
          <p:cNvPr id="87044" name="Rectangle 5"/>
          <p:cNvSpPr>
            <a:spLocks noChangeArrowheads="1"/>
          </p:cNvSpPr>
          <p:nvPr/>
        </p:nvSpPr>
        <p:spPr bwMode="auto">
          <a:xfrm>
            <a:off x="300625" y="350729"/>
            <a:ext cx="6025019" cy="904863"/>
          </a:xfrm>
          <a:prstGeom prst="rect">
            <a:avLst/>
          </a:prstGeom>
          <a:noFill/>
          <a:ln w="9525">
            <a:noFill/>
            <a:miter lim="800000"/>
          </a:ln>
        </p:spPr>
        <p:txBody>
          <a:bodyPr wrap="square">
            <a:spAutoFit/>
          </a:bodyPr>
          <a:lstStyle/>
          <a:p>
            <a:pPr>
              <a:lnSpc>
                <a:spcPct val="120000"/>
              </a:lnSpc>
              <a:buClr>
                <a:srgbClr val="FF3300"/>
              </a:buClr>
              <a:buSzPct val="60000"/>
              <a:buFont typeface="Wingdings" panose="05000000000000000000" pitchFamily="2" charset="2"/>
              <a:buNone/>
            </a:pPr>
            <a:r>
              <a:rPr kumimoji="0" lang="zh-CN" altLang="en-US" sz="4400" b="1" dirty="0">
                <a:solidFill>
                  <a:schemeClr val="tx2"/>
                </a:solidFill>
                <a:ea typeface="黑体" panose="02010609060101010101" pitchFamily="49" charset="-122"/>
              </a:rPr>
              <a:t>         </a:t>
            </a:r>
            <a:r>
              <a:rPr kumimoji="0" lang="zh-CN" altLang="en-US" sz="4400" b="1" dirty="0" smtClean="0">
                <a:solidFill>
                  <a:schemeClr val="tx2"/>
                </a:solidFill>
                <a:ea typeface="黑体" panose="02010609060101010101" pitchFamily="49" charset="-122"/>
              </a:rPr>
              <a:t> </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维护胃肠道功能</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pic>
        <p:nvPicPr>
          <p:cNvPr id="87045" name="Picture 6" descr="图片1"/>
          <p:cNvPicPr>
            <a:picLocks noChangeAspect="1" noChangeArrowheads="1"/>
          </p:cNvPicPr>
          <p:nvPr/>
        </p:nvPicPr>
        <p:blipFill>
          <a:blip r:embed="rId1" cstate="print"/>
          <a:srcRect/>
          <a:stretch>
            <a:fillRect/>
          </a:stretch>
        </p:blipFill>
        <p:spPr bwMode="auto">
          <a:xfrm>
            <a:off x="2057400" y="1700214"/>
            <a:ext cx="4038600" cy="2141537"/>
          </a:xfrm>
          <a:prstGeom prst="rect">
            <a:avLst/>
          </a:prstGeom>
          <a:noFill/>
          <a:ln w="9525">
            <a:noFill/>
            <a:miter lim="800000"/>
            <a:headEnd/>
            <a:tailEnd/>
          </a:ln>
        </p:spPr>
      </p:pic>
      <p:pic>
        <p:nvPicPr>
          <p:cNvPr id="87046" name="Picture 7" descr="图片2"/>
          <p:cNvPicPr>
            <a:picLocks noChangeAspect="1" noChangeArrowheads="1"/>
          </p:cNvPicPr>
          <p:nvPr/>
        </p:nvPicPr>
        <p:blipFill>
          <a:blip r:embed="rId2" cstate="print"/>
          <a:srcRect/>
          <a:stretch>
            <a:fillRect/>
          </a:stretch>
        </p:blipFill>
        <p:spPr bwMode="auto">
          <a:xfrm>
            <a:off x="2063751" y="4005264"/>
            <a:ext cx="4038600" cy="2141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118533" y="1382713"/>
          <a:ext cx="11430000" cy="4260850"/>
        </p:xfrm>
        <a:graphic>
          <a:graphicData uri="http://schemas.openxmlformats.org/presentationml/2006/ole">
            <mc:AlternateContent xmlns:mc="http://schemas.openxmlformats.org/markup-compatibility/2006">
              <mc:Choice xmlns:v="urn:schemas-microsoft-com:vml" Requires="v">
                <p:oleObj spid="_x0000_s4097" name="图表" r:id="rId1" imgW="9550400" imgH="5435600" progId="MSGraph.Chart.8">
                  <p:embed followColorScheme="full"/>
                </p:oleObj>
              </mc:Choice>
              <mc:Fallback>
                <p:oleObj name="图表" r:id="rId1" imgW="9550400" imgH="5435600" progId="MSGraph.Chart.8">
                  <p:embed followColorScheme="full"/>
                  <p:pic>
                    <p:nvPicPr>
                      <p:cNvPr id="0" name="Object 2"/>
                      <p:cNvPicPr>
                        <a:picLocks noChangeAspect="1"/>
                      </p:cNvPicPr>
                      <p:nvPr/>
                    </p:nvPicPr>
                    <p:blipFill>
                      <a:blip r:embed="rId2"/>
                      <a:stretch>
                        <a:fillRect/>
                      </a:stretch>
                    </p:blipFill>
                    <p:spPr>
                      <a:xfrm>
                        <a:off x="118533" y="1382713"/>
                        <a:ext cx="11430000" cy="4260850"/>
                      </a:xfrm>
                      <a:prstGeom prst="rect">
                        <a:avLst/>
                      </a:prstGeom>
                      <a:noFill/>
                      <a:ln w="9525">
                        <a:noFill/>
                      </a:ln>
                    </p:spPr>
                  </p:pic>
                </p:oleObj>
              </mc:Fallback>
            </mc:AlternateContent>
          </a:graphicData>
        </a:graphic>
      </p:graphicFrame>
      <p:sp>
        <p:nvSpPr>
          <p:cNvPr id="4099" name="Rectangle 3"/>
          <p:cNvSpPr>
            <a:spLocks noChangeArrowheads="1"/>
          </p:cNvSpPr>
          <p:nvPr/>
        </p:nvSpPr>
        <p:spPr bwMode="auto">
          <a:xfrm>
            <a:off x="1424518" y="5514976"/>
            <a:ext cx="8263801" cy="523220"/>
          </a:xfrm>
          <a:prstGeom prst="rect">
            <a:avLst/>
          </a:prstGeom>
          <a:noFill/>
          <a:ln w="9525">
            <a:noFill/>
            <a:miter lim="800000"/>
          </a:ln>
        </p:spPr>
        <p:txBody>
          <a:bodyPr wrap="none">
            <a:spAutoFit/>
          </a:bodyPr>
          <a:lstStyle/>
          <a:p>
            <a:r>
              <a:rPr kumimoji="0" lang="zh-CN" altLang="en-US" sz="2800" dirty="0" smtClean="0">
                <a:latin typeface="楷体_GB2312" pitchFamily="49" charset="-122"/>
              </a:rPr>
              <a:t>         </a:t>
            </a:r>
            <a:r>
              <a:rPr lang="zh-CN" altLang="en-US" sz="2800" b="1" dirty="0" smtClean="0">
                <a:latin typeface="微软雅黑" panose="020B0503020204020204" pitchFamily="34" charset="-122"/>
                <a:ea typeface="微软雅黑" panose="020B0503020204020204" pitchFamily="34" charset="-122"/>
              </a:rPr>
              <a:t>术</a:t>
            </a:r>
            <a:r>
              <a:rPr lang="zh-CN" altLang="en-US" sz="2800" b="1" dirty="0">
                <a:latin typeface="微软雅黑" panose="020B0503020204020204" pitchFamily="34" charset="-122"/>
                <a:ea typeface="微软雅黑" panose="020B0503020204020204" pitchFamily="34" charset="-122"/>
              </a:rPr>
              <a:t>后早期肠内营养显著降低并发症发生率</a:t>
            </a:r>
            <a:endParaRPr lang="zh-CN" altLang="en-US" sz="2800" b="1" dirty="0">
              <a:latin typeface="微软雅黑" panose="020B0503020204020204" pitchFamily="34" charset="-122"/>
              <a:ea typeface="微软雅黑" panose="020B0503020204020204" pitchFamily="34" charset="-122"/>
            </a:endParaRPr>
          </a:p>
        </p:txBody>
      </p:sp>
      <p:sp>
        <p:nvSpPr>
          <p:cNvPr id="4100" name="Rectangle 4"/>
          <p:cNvSpPr>
            <a:spLocks noChangeArrowheads="1"/>
          </p:cNvSpPr>
          <p:nvPr/>
        </p:nvSpPr>
        <p:spPr bwMode="auto">
          <a:xfrm>
            <a:off x="9628717" y="4378326"/>
            <a:ext cx="1467068" cy="400110"/>
          </a:xfrm>
          <a:prstGeom prst="rect">
            <a:avLst/>
          </a:prstGeom>
          <a:noFill/>
          <a:ln w="9525">
            <a:noFill/>
            <a:miter lim="800000"/>
          </a:ln>
        </p:spPr>
        <p:txBody>
          <a:bodyPr wrap="none">
            <a:spAutoFit/>
          </a:bodyPr>
          <a:lstStyle/>
          <a:p>
            <a:r>
              <a:rPr kumimoji="0" lang="zh-CN" altLang="en-US" sz="2000">
                <a:latin typeface="宋体" panose="02010600030101010101" pitchFamily="2" charset="-122"/>
                <a:ea typeface="宋体" panose="02010600030101010101" pitchFamily="2" charset="-122"/>
              </a:rPr>
              <a:t>患者百分数</a:t>
            </a:r>
            <a:endParaRPr kumimoji="0" lang="zh-CN" altLang="en-US" sz="2000">
              <a:latin typeface="宋体" panose="02010600030101010101" pitchFamily="2" charset="-122"/>
              <a:ea typeface="宋体" panose="02010600030101010101" pitchFamily="2" charset="-122"/>
            </a:endParaRPr>
          </a:p>
        </p:txBody>
      </p:sp>
      <p:sp>
        <p:nvSpPr>
          <p:cNvPr id="4102" name="Text Box 6"/>
          <p:cNvSpPr txBox="1">
            <a:spLocks noChangeArrowheads="1"/>
          </p:cNvSpPr>
          <p:nvPr/>
        </p:nvSpPr>
        <p:spPr bwMode="auto">
          <a:xfrm>
            <a:off x="9717617" y="3478213"/>
            <a:ext cx="1120820" cy="369332"/>
          </a:xfrm>
          <a:prstGeom prst="rect">
            <a:avLst/>
          </a:prstGeom>
          <a:noFill/>
          <a:ln w="9525">
            <a:noFill/>
            <a:miter lim="800000"/>
          </a:ln>
        </p:spPr>
        <p:txBody>
          <a:bodyPr wrap="none">
            <a:spAutoFit/>
          </a:bodyPr>
          <a:lstStyle/>
          <a:p>
            <a:r>
              <a:rPr kumimoji="0" lang="en-US" altLang="zh-CN" sz="1800" b="1">
                <a:latin typeface="宋体" panose="02010600030101010101" pitchFamily="2" charset="-122"/>
                <a:ea typeface="宋体" panose="02010600030101010101" pitchFamily="2" charset="-122"/>
              </a:rPr>
              <a:t>p &lt; 0.05</a:t>
            </a:r>
            <a:endParaRPr kumimoji="0" lang="en-US" altLang="zh-CN" sz="1800" b="1">
              <a:latin typeface="宋体" panose="02010600030101010101" pitchFamily="2" charset="-122"/>
              <a:ea typeface="宋体" panose="02010600030101010101" pitchFamily="2" charset="-122"/>
            </a:endParaRPr>
          </a:p>
        </p:txBody>
      </p:sp>
      <p:sp>
        <p:nvSpPr>
          <p:cNvPr id="4103" name="Rectangle 7"/>
          <p:cNvSpPr>
            <a:spLocks noChangeArrowheads="1"/>
          </p:cNvSpPr>
          <p:nvPr/>
        </p:nvSpPr>
        <p:spPr bwMode="auto">
          <a:xfrm>
            <a:off x="651353" y="288099"/>
            <a:ext cx="7678456" cy="830997"/>
          </a:xfrm>
          <a:prstGeom prst="rect">
            <a:avLst/>
          </a:prstGeom>
          <a:noFill/>
          <a:ln w="9525">
            <a:noFill/>
            <a:miter lim="800000"/>
          </a:ln>
        </p:spPr>
        <p:txBody>
          <a:bodyPr wrap="square">
            <a:spAutoFit/>
          </a:bodyPr>
          <a:lstStyle/>
          <a:p>
            <a:pPr>
              <a:lnSpc>
                <a:spcPct val="120000"/>
              </a:lnSpc>
              <a:buClr>
                <a:srgbClr val="FF3300"/>
              </a:buClr>
              <a:buSzPct val="60000"/>
              <a:buFont typeface="Wingdings" panose="05000000000000000000" pitchFamily="2" charset="2"/>
              <a:buNone/>
            </a:pPr>
            <a:r>
              <a:rPr kumimoji="0" lang="zh-CN" altLang="en-US" sz="4000" dirty="0">
                <a:solidFill>
                  <a:srgbClr val="FFFF00"/>
                </a:solidFill>
                <a:latin typeface="黑体" panose="02010609060101010101" pitchFamily="49" charset="-122"/>
                <a:ea typeface="黑体" panose="02010609060101010101" pitchFamily="49" charset="-122"/>
              </a:rPr>
              <a:t>    </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减少术后并发症</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609600" y="188914"/>
            <a:ext cx="10972800" cy="993775"/>
          </a:xfrm>
        </p:spPr>
        <p:txBody>
          <a:bodyPr>
            <a:normAutofit/>
          </a:bodyPr>
          <a:lstStyle/>
          <a:p>
            <a:pPr>
              <a:defRPr/>
            </a:pPr>
            <a:r>
              <a:rPr lang="zh-CN" altLang="en-US" dirty="0" smtClean="0">
                <a:solidFill>
                  <a:schemeClr val="tx2">
                    <a:lumMod val="60000"/>
                    <a:lumOff val="40000"/>
                  </a:schemeClr>
                </a:solidFill>
              </a:rPr>
              <a:t>   肠内营养比肠外营养的优势小结</a:t>
            </a:r>
            <a:endParaRPr lang="zh-CN" altLang="en-US" dirty="0" smtClean="0">
              <a:solidFill>
                <a:schemeClr val="tx2">
                  <a:lumMod val="60000"/>
                  <a:lumOff val="40000"/>
                </a:schemeClr>
              </a:solidFill>
            </a:endParaRPr>
          </a:p>
        </p:txBody>
      </p:sp>
      <p:graphicFrame>
        <p:nvGraphicFramePr>
          <p:cNvPr id="117839" name="Group 79"/>
          <p:cNvGraphicFramePr>
            <a:graphicFrameLocks noGrp="1"/>
          </p:cNvGraphicFramePr>
          <p:nvPr>
            <p:custDataLst>
              <p:tags r:id="rId1"/>
            </p:custDataLst>
          </p:nvPr>
        </p:nvGraphicFramePr>
        <p:xfrm>
          <a:off x="1412240" y="1330325"/>
          <a:ext cx="7740015" cy="2530475"/>
        </p:xfrm>
        <a:graphic>
          <a:graphicData uri="http://schemas.openxmlformats.org/drawingml/2006/table">
            <a:tbl>
              <a:tblPr/>
              <a:tblGrid>
                <a:gridCol w="3351530"/>
                <a:gridCol w="1341120"/>
                <a:gridCol w="3047365"/>
              </a:tblGrid>
              <a:tr h="633128">
                <a:tc>
                  <a:txBody>
                    <a:body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生存</a:t>
                      </a:r>
                      <a:endPar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cap="flat">
                      <a:noFill/>
                    </a:lnL>
                    <a:lnR>
                      <a:noFill/>
                    </a:lnR>
                    <a:lnT cap="fla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endParaRPr>
                    </a:p>
                  </a:txBody>
                  <a:tcPr marL="120000" marR="120000" marT="46800" marB="46800" anchor="ctr" horzOverflow="overflow">
                    <a:lnL>
                      <a:noFill/>
                    </a:lnL>
                    <a:lnR>
                      <a:noFill/>
                    </a:lnR>
                    <a:lnT cap="fla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-0.6%</a:t>
                      </a:r>
                      <a:endPar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a:noFill/>
                    </a:lnL>
                    <a:lnR cap="flat">
                      <a:noFill/>
                    </a:lnR>
                    <a:lnT cap="flat">
                      <a:noFill/>
                    </a:lnT>
                    <a:lnB>
                      <a:noFill/>
                    </a:lnB>
                    <a:lnTlToBr>
                      <a:noFill/>
                    </a:lnTlToBr>
                    <a:lnBlToTr>
                      <a:noFill/>
                    </a:lnBlToTr>
                    <a:solidFill>
                      <a:schemeClr val="bg1"/>
                    </a:solidFill>
                  </a:tcPr>
                </a:tc>
              </a:tr>
              <a:tr h="633128">
                <a:tc>
                  <a:txBody>
                    <a:body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感染并发症</a:t>
                      </a:r>
                      <a:endPar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endParaRPr>
                    </a:p>
                  </a:txBody>
                  <a:tcPr marL="120000" marR="120000" marT="46800" marB="4680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-8%</a:t>
                      </a:r>
                      <a:endPar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a:noFill/>
                    </a:lnL>
                    <a:lnR cap="flat">
                      <a:noFill/>
                    </a:lnR>
                    <a:lnT>
                      <a:noFill/>
                    </a:lnT>
                    <a:lnB>
                      <a:noFill/>
                    </a:lnB>
                    <a:lnTlToBr>
                      <a:noFill/>
                    </a:lnTlToBr>
                    <a:lnBlToTr>
                      <a:noFill/>
                    </a:lnBlToTr>
                    <a:solidFill>
                      <a:schemeClr val="bg1"/>
                    </a:solidFill>
                  </a:tcPr>
                </a:tc>
              </a:tr>
              <a:tr h="631383">
                <a:tc>
                  <a:txBody>
                    <a:body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高血糖</a:t>
                      </a:r>
                      <a:endPar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endParaRPr>
                    </a:p>
                  </a:txBody>
                  <a:tcPr marL="120000" marR="120000" marT="46800" marB="4680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-30%</a:t>
                      </a:r>
                      <a:endPar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a:noFill/>
                    </a:lnL>
                    <a:lnR cap="flat">
                      <a:noFill/>
                    </a:lnR>
                    <a:lnT>
                      <a:noFill/>
                    </a:lnT>
                    <a:lnB>
                      <a:noFill/>
                    </a:lnB>
                    <a:lnTlToBr>
                      <a:noFill/>
                    </a:lnTlToBr>
                    <a:lnBlToTr>
                      <a:noFill/>
                    </a:lnBlToTr>
                    <a:solidFill>
                      <a:schemeClr val="bg1"/>
                    </a:solidFill>
                  </a:tcPr>
                </a:tc>
              </a:tr>
              <a:tr h="633128">
                <a:tc>
                  <a:txBody>
                    <a:body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住院时间</a:t>
                      </a:r>
                      <a:endPar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120000" marR="120000" marT="46800" marB="46800" anchor="ctr" horzOverflow="overflow">
                    <a:lnL cap="flat">
                      <a:noFill/>
                    </a:lnL>
                    <a:lnR>
                      <a:noFill/>
                    </a:lnR>
                    <a:lnT>
                      <a:noFill/>
                    </a:lnT>
                    <a:lnB cap="flat">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rPr>
                        <a:t></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微软雅黑" panose="020B0503020204020204" pitchFamily="34" charset="-122"/>
                        <a:sym typeface="Wingdings 3" pitchFamily="18" charset="2"/>
                      </a:endParaRPr>
                    </a:p>
                  </a:txBody>
                  <a:tcPr marL="120000" marR="120000" marT="46800" marB="46800" anchor="ctr" horzOverflow="overflow">
                    <a:lnL>
                      <a:noFill/>
                    </a:lnL>
                    <a:lnR>
                      <a:noFill/>
                    </a:lnR>
                    <a:lnT>
                      <a:noFill/>
                    </a:lnT>
                    <a:lnB cap="flat">
                      <a:noFill/>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pPr>
                      <a:r>
                        <a:rPr kumimoji="0" lang="en-US" altLang="zh-CN"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天</a:t>
                      </a:r>
                      <a:endParaRPr kumimoji="0" lang="zh-CN" altLang="en-US" sz="2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120000" marR="120000" marT="46800" marB="46800" anchor="ctr" horzOverflow="overflow">
                    <a:lnL>
                      <a:noFill/>
                    </a:lnL>
                    <a:lnR cap="flat">
                      <a:noFill/>
                    </a:lnR>
                    <a:lnT>
                      <a:noFill/>
                    </a:lnT>
                    <a:lnB cap="flat">
                      <a:noFill/>
                    </a:lnB>
                    <a:lnTlToBr>
                      <a:noFill/>
                    </a:lnTlToBr>
                    <a:lnBlToTr>
                      <a:noFill/>
                    </a:lnBlToTr>
                    <a:solidFill>
                      <a:schemeClr val="bg1"/>
                    </a:solidFill>
                  </a:tcPr>
                </a:tc>
              </a:tr>
            </a:tbl>
          </a:graphicData>
        </a:graphic>
      </p:graphicFrame>
      <p:sp>
        <p:nvSpPr>
          <p:cNvPr id="88080" name="Text Box 39"/>
          <p:cNvSpPr txBox="1">
            <a:spLocks noChangeArrowheads="1"/>
          </p:cNvSpPr>
          <p:nvPr/>
        </p:nvSpPr>
        <p:spPr bwMode="auto">
          <a:xfrm>
            <a:off x="5808133" y="6237289"/>
            <a:ext cx="6242051" cy="523220"/>
          </a:xfrm>
          <a:prstGeom prst="rect">
            <a:avLst/>
          </a:prstGeom>
          <a:noFill/>
          <a:ln w="9525">
            <a:noFill/>
            <a:miter lim="800000"/>
          </a:ln>
        </p:spPr>
        <p:txBody>
          <a:bodyPr>
            <a:spAutoFit/>
          </a:bodyPr>
          <a:lstStyle/>
          <a:p>
            <a:pPr algn="r"/>
            <a:endParaRPr lang="en-US" altLang="zh-CN" sz="1400" dirty="0">
              <a:ea typeface="黑体" panose="02010609060101010101" pitchFamily="49" charset="-122"/>
              <a:sym typeface="Helvetica" pitchFamily="34" charset="0"/>
            </a:endParaRPr>
          </a:p>
          <a:p>
            <a:pPr algn="r"/>
            <a:endParaRPr lang="en-US" altLang="zh-CN" sz="1400" dirty="0">
              <a:ea typeface="黑体" panose="02010609060101010101" pitchFamily="49" charset="-122"/>
              <a:sym typeface="Helvetica" pitchFamily="34" charset="0"/>
            </a:endParaRPr>
          </a:p>
        </p:txBody>
      </p:sp>
      <p:sp>
        <p:nvSpPr>
          <p:cNvPr id="117833" name="Rectangle 73"/>
          <p:cNvSpPr>
            <a:spLocks noChangeArrowheads="1"/>
          </p:cNvSpPr>
          <p:nvPr/>
        </p:nvSpPr>
        <p:spPr bwMode="auto">
          <a:xfrm>
            <a:off x="624418" y="4076701"/>
            <a:ext cx="10847916" cy="1871663"/>
          </a:xfrm>
          <a:prstGeom prst="rect">
            <a:avLst/>
          </a:prstGeom>
          <a:solidFill>
            <a:schemeClr val="accent1">
              <a:alpha val="14902"/>
            </a:schemeClr>
          </a:solidFill>
          <a:ln w="28575" cap="rnd" algn="ctr">
            <a:solidFill>
              <a:schemeClr val="tx2"/>
            </a:solidFill>
            <a:prstDash val="sysDot"/>
            <a:miter lim="800000"/>
          </a:ln>
        </p:spPr>
        <p:txBody>
          <a:bodyPr anchor="ctr"/>
          <a:lstStyle/>
          <a:p>
            <a:pPr marL="365125" indent="-365125">
              <a:buFont typeface="Wingdings 2" pitchFamily="18" charset="2"/>
              <a:buChar char="E"/>
            </a:pPr>
            <a:r>
              <a:rPr lang="zh-CN" altLang="en-US" sz="2800" b="1" i="1">
                <a:solidFill>
                  <a:schemeClr val="tx2"/>
                </a:solidFill>
                <a:ea typeface="隶书" pitchFamily="49" charset="-122"/>
              </a:rPr>
              <a:t>只要胃肠道解剖与功能允许并能安全应用，应积极采用肠内营养支持</a:t>
            </a:r>
            <a:endParaRPr lang="zh-CN" altLang="en-US" sz="2800" b="1" i="1">
              <a:solidFill>
                <a:schemeClr val="tx2"/>
              </a:solidFill>
              <a:ea typeface="隶书" pitchFamily="49" charset="-122"/>
            </a:endParaRPr>
          </a:p>
          <a:p>
            <a:pPr marL="365125" indent="-365125">
              <a:buFont typeface="Wingdings 2" pitchFamily="18" charset="2"/>
              <a:buChar char="E"/>
            </a:pPr>
            <a:r>
              <a:rPr lang="zh-CN" altLang="en-US" sz="2800" b="1" i="1">
                <a:solidFill>
                  <a:schemeClr val="tx2"/>
                </a:solidFill>
                <a:ea typeface="隶书" pitchFamily="49" charset="-122"/>
              </a:rPr>
              <a:t>任何原因导致胃肠道功能不能应用或应用不足，应考虑肠外营养，或联合应用肠内营养</a:t>
            </a:r>
            <a:endParaRPr lang="zh-CN" altLang="en-US" sz="2800" b="1" i="1">
              <a:solidFill>
                <a:schemeClr val="tx2"/>
              </a:solidFill>
              <a:ea typeface="隶书"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7833"/>
                                        </p:tgtEl>
                                        <p:attrNameLst>
                                          <p:attrName>style.visibility</p:attrName>
                                        </p:attrNameLst>
                                      </p:cBhvr>
                                      <p:to>
                                        <p:strVal val="visible"/>
                                      </p:to>
                                    </p:set>
                                    <p:animEffect transition="in" filter="fade">
                                      <p:cBhvr>
                                        <p:cTn id="7" dur="1000"/>
                                        <p:tgtEl>
                                          <p:spTgt spid="117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3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Grp="1"/>
          </p:cNvSpPr>
          <p:nvPr>
            <p:ph type="title"/>
          </p:nvPr>
        </p:nvSpPr>
        <p:spPr>
          <a:xfrm>
            <a:off x="609600" y="175364"/>
            <a:ext cx="10972800" cy="1237511"/>
          </a:xfrm>
        </p:spPr>
        <p:txBody>
          <a:bodyPr>
            <a:normAutofit/>
          </a:bodyPr>
          <a:lstStyle/>
          <a:p>
            <a:pPr>
              <a:defRPr/>
            </a:pPr>
            <a:r>
              <a:rPr lang="zh-CN" altLang="en-US" dirty="0" smtClean="0">
                <a:solidFill>
                  <a:schemeClr val="tx2">
                    <a:lumMod val="60000"/>
                    <a:lumOff val="40000"/>
                  </a:schemeClr>
                </a:solidFill>
              </a:rPr>
              <a:t>   肠内营养的应用指征</a:t>
            </a:r>
            <a:endParaRPr lang="zh-CN" altLang="en-US" dirty="0" smtClean="0">
              <a:solidFill>
                <a:schemeClr val="tx2">
                  <a:lumMod val="60000"/>
                  <a:lumOff val="40000"/>
                </a:schemeClr>
              </a:solidFill>
            </a:endParaRPr>
          </a:p>
        </p:txBody>
      </p:sp>
      <p:sp>
        <p:nvSpPr>
          <p:cNvPr id="89091" name="Rectangle 7"/>
          <p:cNvSpPr>
            <a:spLocks noGrp="1"/>
          </p:cNvSpPr>
          <p:nvPr>
            <p:ph type="body" idx="1"/>
          </p:nvPr>
        </p:nvSpPr>
        <p:spPr>
          <a:xfrm>
            <a:off x="1540701" y="1628776"/>
            <a:ext cx="10219499" cy="4696868"/>
          </a:xfrm>
        </p:spPr>
        <p:txBody>
          <a:bodyPr>
            <a:normAutofit lnSpcReduction="20000"/>
          </a:bodyPr>
          <a:lstStyle/>
          <a:p>
            <a:pPr>
              <a:lnSpc>
                <a:spcPct val="150000"/>
              </a:lnSpc>
              <a:buFont typeface="Wingdings" panose="05000000000000000000" charset="0"/>
              <a:buChar char="l"/>
            </a:pPr>
            <a:r>
              <a:rPr lang="zh-CN" altLang="en-US" sz="2800" b="1" dirty="0" smtClean="0">
                <a:solidFill>
                  <a:srgbClr val="FF0000"/>
                </a:solidFill>
              </a:rPr>
              <a:t>经口摄食不能、不足或禁忌者</a:t>
            </a:r>
            <a:endParaRPr lang="zh-CN" altLang="en-US" sz="2800" b="1" dirty="0" smtClean="0">
              <a:solidFill>
                <a:srgbClr val="FF0000"/>
              </a:solidFill>
            </a:endParaRPr>
          </a:p>
          <a:p>
            <a:pPr>
              <a:lnSpc>
                <a:spcPct val="150000"/>
              </a:lnSpc>
              <a:buFont typeface="Wingdings" panose="05000000000000000000" charset="0"/>
              <a:buChar char="l"/>
            </a:pPr>
            <a:r>
              <a:rPr lang="zh-CN" altLang="en-US" sz="2800" b="1" dirty="0" smtClean="0">
                <a:solidFill>
                  <a:srgbClr val="FF0000"/>
                </a:solidFill>
              </a:rPr>
              <a:t>营养的需要量增加，而摄食不足者：</a:t>
            </a:r>
            <a:r>
              <a:rPr lang="zh-CN" altLang="en-US" sz="2800" b="1" dirty="0" smtClean="0"/>
              <a:t>大面积烧伤、创伤、脓毒症、恶性肿瘤等</a:t>
            </a:r>
            <a:endParaRPr lang="zh-CN" altLang="en-US" sz="2800" b="1" dirty="0" smtClean="0"/>
          </a:p>
          <a:p>
            <a:pPr>
              <a:lnSpc>
                <a:spcPct val="150000"/>
              </a:lnSpc>
              <a:buFont typeface="Wingdings" panose="05000000000000000000" charset="0"/>
              <a:buChar char="l"/>
            </a:pPr>
            <a:r>
              <a:rPr lang="zh-CN" altLang="en-US" sz="2800" b="1" dirty="0" smtClean="0">
                <a:solidFill>
                  <a:srgbClr val="FF0000"/>
                </a:solidFill>
              </a:rPr>
              <a:t>胃肠道疾病：</a:t>
            </a:r>
            <a:r>
              <a:rPr lang="zh-CN" altLang="en-US" sz="2800" b="1" dirty="0" smtClean="0"/>
              <a:t>短肠综合征、胃肠道瘘、炎性肠道疾病、胰腺疾病等</a:t>
            </a:r>
            <a:endParaRPr lang="zh-CN" altLang="en-US" sz="2800" b="1" dirty="0" smtClean="0"/>
          </a:p>
          <a:p>
            <a:pPr>
              <a:lnSpc>
                <a:spcPct val="150000"/>
              </a:lnSpc>
              <a:buFont typeface="Wingdings" panose="05000000000000000000" charset="0"/>
              <a:buChar char="l"/>
            </a:pPr>
            <a:r>
              <a:rPr lang="zh-CN" altLang="en-US" sz="2800" b="1" dirty="0" smtClean="0">
                <a:solidFill>
                  <a:srgbClr val="FF0000"/>
                </a:solidFill>
              </a:rPr>
              <a:t>其它：</a:t>
            </a:r>
            <a:r>
              <a:rPr lang="zh-CN" altLang="en-US" sz="2800" b="1" dirty="0" smtClean="0"/>
              <a:t>术前、后的营养补充，肝、肾功能不全的患者等</a:t>
            </a:r>
            <a:endParaRPr lang="zh-CN" altLang="en-US" sz="2800" b="1" dirty="0" smtClean="0"/>
          </a:p>
          <a:p>
            <a:pPr marL="0" indent="0">
              <a:lnSpc>
                <a:spcPct val="150000"/>
              </a:lnSpc>
              <a:buFont typeface="Wingdings" panose="05000000000000000000" charset="0"/>
              <a:buNone/>
            </a:pPr>
            <a:r>
              <a:rPr lang="zh-CN" altLang="en-US" sz="2800" b="1" dirty="0" smtClean="0"/>
              <a:t>只有肠内营养不可实施时才考虑肠外营养</a:t>
            </a:r>
            <a:endParaRPr lang="zh-CN" altLang="en-US" sz="2800" b="1" dirty="0" smtClean="0"/>
          </a:p>
        </p:txBody>
      </p:sp>
      <p:sp>
        <p:nvSpPr>
          <p:cNvPr id="89093" name="Text Box 5"/>
          <p:cNvSpPr txBox="1">
            <a:spLocks noChangeArrowheads="1"/>
          </p:cNvSpPr>
          <p:nvPr/>
        </p:nvSpPr>
        <p:spPr bwMode="auto">
          <a:xfrm>
            <a:off x="5808133" y="6453188"/>
            <a:ext cx="6242051" cy="304800"/>
          </a:xfrm>
          <a:prstGeom prst="rect">
            <a:avLst/>
          </a:prstGeom>
          <a:noFill/>
          <a:ln w="9525">
            <a:noFill/>
            <a:miter lim="800000"/>
          </a:ln>
        </p:spPr>
        <p:txBody>
          <a:bodyPr>
            <a:spAutoFit/>
          </a:bodyPr>
          <a:lstStyle/>
          <a:p>
            <a:pPr algn="r"/>
            <a:r>
              <a:rPr lang="zh-CN" altLang="en-US" sz="1400" dirty="0">
                <a:ea typeface="黑体" panose="02010609060101010101" pitchFamily="49" charset="-122"/>
              </a:rPr>
              <a:t>中国重症加强治疗病房危重患者营养支持指导意见</a:t>
            </a:r>
            <a:endParaRPr lang="en-US" altLang="zh-CN" sz="1400" dirty="0">
              <a:ea typeface="黑体" panose="02010609060101010101" pitchFamily="49" charset="-122"/>
            </a:endParaRPr>
          </a:p>
        </p:txBody>
      </p:sp>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200416" y="731839"/>
            <a:ext cx="4885152" cy="681037"/>
          </a:xfrm>
          <a:prstGeom prst="rect">
            <a:avLst/>
          </a:prstGeom>
          <a:noFill/>
          <a:ln w="12700">
            <a:noFill/>
            <a:miter lim="800000"/>
          </a:ln>
        </p:spPr>
        <p:txBody>
          <a:bodyPr lIns="0" tIns="0" rIns="0" bIns="0"/>
          <a:lstStyle/>
          <a:p>
            <a:pPr algn="ctr" defTabSz="469900" eaLnBrk="0" hangingPunct="0"/>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管饲喂养适应证</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90115" name="AutoShape 3"/>
          <p:cNvSpPr>
            <a:spLocks noChangeArrowheads="1"/>
          </p:cNvSpPr>
          <p:nvPr/>
        </p:nvSpPr>
        <p:spPr bwMode="auto">
          <a:xfrm>
            <a:off x="-241300" y="1741488"/>
            <a:ext cx="12160251" cy="4673600"/>
          </a:xfrm>
          <a:prstGeom prst="roundRect">
            <a:avLst>
              <a:gd name="adj" fmla="val 16667"/>
            </a:avLst>
          </a:prstGeom>
          <a:noFill/>
          <a:ln w="12700">
            <a:noFill/>
            <a:round/>
          </a:ln>
        </p:spPr>
        <p:txBody>
          <a:bodyPr wrap="none" anchor="ctr"/>
          <a:lstStyle/>
          <a:p>
            <a:endParaRPr lang="zh-CN" altLang="en-US"/>
          </a:p>
        </p:txBody>
      </p:sp>
      <p:sp>
        <p:nvSpPr>
          <p:cNvPr id="90116" name="Line 4"/>
          <p:cNvSpPr>
            <a:spLocks noChangeShapeType="1"/>
          </p:cNvSpPr>
          <p:nvPr/>
        </p:nvSpPr>
        <p:spPr bwMode="auto">
          <a:xfrm>
            <a:off x="5372100" y="2276475"/>
            <a:ext cx="0" cy="179388"/>
          </a:xfrm>
          <a:prstGeom prst="line">
            <a:avLst/>
          </a:prstGeom>
          <a:noFill/>
          <a:ln w="25400">
            <a:solidFill>
              <a:schemeClr val="tx1"/>
            </a:solidFill>
            <a:round/>
          </a:ln>
        </p:spPr>
        <p:txBody>
          <a:bodyPr wrap="none" anchor="ctr"/>
          <a:lstStyle/>
          <a:p>
            <a:endParaRPr lang="zh-CN" altLang="en-US"/>
          </a:p>
        </p:txBody>
      </p:sp>
      <p:sp>
        <p:nvSpPr>
          <p:cNvPr id="90117" name="Line 5"/>
          <p:cNvSpPr>
            <a:spLocks noChangeShapeType="1"/>
          </p:cNvSpPr>
          <p:nvPr/>
        </p:nvSpPr>
        <p:spPr bwMode="auto">
          <a:xfrm>
            <a:off x="2971800" y="2481264"/>
            <a:ext cx="0" cy="179387"/>
          </a:xfrm>
          <a:prstGeom prst="line">
            <a:avLst/>
          </a:prstGeom>
          <a:noFill/>
          <a:ln w="25400">
            <a:solidFill>
              <a:schemeClr val="tx1"/>
            </a:solidFill>
            <a:round/>
          </a:ln>
        </p:spPr>
        <p:txBody>
          <a:bodyPr wrap="none" anchor="ctr"/>
          <a:lstStyle/>
          <a:p>
            <a:endParaRPr lang="zh-CN" altLang="en-US"/>
          </a:p>
        </p:txBody>
      </p:sp>
      <p:sp>
        <p:nvSpPr>
          <p:cNvPr id="90118" name="Line 6"/>
          <p:cNvSpPr>
            <a:spLocks noChangeShapeType="1"/>
          </p:cNvSpPr>
          <p:nvPr/>
        </p:nvSpPr>
        <p:spPr bwMode="auto">
          <a:xfrm>
            <a:off x="7761817" y="2481264"/>
            <a:ext cx="0" cy="179387"/>
          </a:xfrm>
          <a:prstGeom prst="line">
            <a:avLst/>
          </a:prstGeom>
          <a:noFill/>
          <a:ln w="25400">
            <a:solidFill>
              <a:schemeClr val="tx1"/>
            </a:solidFill>
            <a:round/>
          </a:ln>
        </p:spPr>
        <p:txBody>
          <a:bodyPr wrap="none" anchor="ctr"/>
          <a:lstStyle/>
          <a:p>
            <a:endParaRPr lang="zh-CN" altLang="en-US"/>
          </a:p>
        </p:txBody>
      </p:sp>
      <p:sp>
        <p:nvSpPr>
          <p:cNvPr id="90119" name="Line 7"/>
          <p:cNvSpPr>
            <a:spLocks noChangeShapeType="1"/>
          </p:cNvSpPr>
          <p:nvPr/>
        </p:nvSpPr>
        <p:spPr bwMode="auto">
          <a:xfrm>
            <a:off x="2986617" y="2468563"/>
            <a:ext cx="2370667" cy="0"/>
          </a:xfrm>
          <a:prstGeom prst="line">
            <a:avLst/>
          </a:prstGeom>
          <a:noFill/>
          <a:ln w="25400">
            <a:solidFill>
              <a:schemeClr val="tx1"/>
            </a:solidFill>
            <a:round/>
          </a:ln>
        </p:spPr>
        <p:txBody>
          <a:bodyPr wrap="none" anchor="ctr"/>
          <a:lstStyle/>
          <a:p>
            <a:endParaRPr lang="zh-CN" altLang="en-US"/>
          </a:p>
        </p:txBody>
      </p:sp>
      <p:sp>
        <p:nvSpPr>
          <p:cNvPr id="90120" name="Line 8"/>
          <p:cNvSpPr>
            <a:spLocks noChangeShapeType="1"/>
          </p:cNvSpPr>
          <p:nvPr/>
        </p:nvSpPr>
        <p:spPr bwMode="auto">
          <a:xfrm>
            <a:off x="5389033" y="2468563"/>
            <a:ext cx="2355851" cy="0"/>
          </a:xfrm>
          <a:prstGeom prst="line">
            <a:avLst/>
          </a:prstGeom>
          <a:noFill/>
          <a:ln w="25400">
            <a:solidFill>
              <a:schemeClr val="tx1"/>
            </a:solidFill>
            <a:round/>
          </a:ln>
        </p:spPr>
        <p:txBody>
          <a:bodyPr wrap="none" anchor="ctr"/>
          <a:lstStyle/>
          <a:p>
            <a:endParaRPr lang="zh-CN" altLang="en-US"/>
          </a:p>
        </p:txBody>
      </p:sp>
      <p:sp>
        <p:nvSpPr>
          <p:cNvPr id="90121" name="Line 9"/>
          <p:cNvSpPr>
            <a:spLocks noChangeShapeType="1"/>
          </p:cNvSpPr>
          <p:nvPr/>
        </p:nvSpPr>
        <p:spPr bwMode="auto">
          <a:xfrm>
            <a:off x="2971800" y="3248026"/>
            <a:ext cx="0" cy="385763"/>
          </a:xfrm>
          <a:prstGeom prst="line">
            <a:avLst/>
          </a:prstGeom>
          <a:noFill/>
          <a:ln w="25400">
            <a:solidFill>
              <a:schemeClr val="tx1"/>
            </a:solidFill>
            <a:round/>
          </a:ln>
        </p:spPr>
        <p:txBody>
          <a:bodyPr wrap="none" anchor="ctr"/>
          <a:lstStyle/>
          <a:p>
            <a:endParaRPr lang="zh-CN" altLang="en-US"/>
          </a:p>
        </p:txBody>
      </p:sp>
      <p:sp>
        <p:nvSpPr>
          <p:cNvPr id="90122" name="Freeform 10"/>
          <p:cNvSpPr/>
          <p:nvPr/>
        </p:nvSpPr>
        <p:spPr bwMode="auto">
          <a:xfrm>
            <a:off x="730251" y="3646488"/>
            <a:ext cx="4497916" cy="563562"/>
          </a:xfrm>
          <a:custGeom>
            <a:avLst/>
            <a:gdLst>
              <a:gd name="T0" fmla="*/ 0 w 2390"/>
              <a:gd name="T1" fmla="*/ 0 h 355"/>
              <a:gd name="T2" fmla="*/ 2147483647 w 2390"/>
              <a:gd name="T3" fmla="*/ 0 h 355"/>
              <a:gd name="T4" fmla="*/ 2147483647 w 2390"/>
              <a:gd name="T5" fmla="*/ 2147483647 h 355"/>
              <a:gd name="T6" fmla="*/ 0 w 2390"/>
              <a:gd name="T7" fmla="*/ 2147483647 h 355"/>
              <a:gd name="T8" fmla="*/ 0 w 2390"/>
              <a:gd name="T9" fmla="*/ 0 h 355"/>
              <a:gd name="T10" fmla="*/ 0 60000 65536"/>
              <a:gd name="T11" fmla="*/ 0 60000 65536"/>
              <a:gd name="T12" fmla="*/ 0 60000 65536"/>
              <a:gd name="T13" fmla="*/ 0 60000 65536"/>
              <a:gd name="T14" fmla="*/ 0 60000 65536"/>
              <a:gd name="T15" fmla="*/ 0 w 2390"/>
              <a:gd name="T16" fmla="*/ 0 h 355"/>
              <a:gd name="T17" fmla="*/ 2390 w 2390"/>
              <a:gd name="T18" fmla="*/ 355 h 355"/>
            </a:gdLst>
            <a:ahLst/>
            <a:cxnLst>
              <a:cxn ang="T10">
                <a:pos x="T0" y="T1"/>
              </a:cxn>
              <a:cxn ang="T11">
                <a:pos x="T2" y="T3"/>
              </a:cxn>
              <a:cxn ang="T12">
                <a:pos x="T4" y="T5"/>
              </a:cxn>
              <a:cxn ang="T13">
                <a:pos x="T6" y="T7"/>
              </a:cxn>
              <a:cxn ang="T14">
                <a:pos x="T8" y="T9"/>
              </a:cxn>
            </a:cxnLst>
            <a:rect l="T15" t="T16" r="T17" b="T18"/>
            <a:pathLst>
              <a:path w="2390" h="355">
                <a:moveTo>
                  <a:pt x="0" y="0"/>
                </a:moveTo>
                <a:lnTo>
                  <a:pt x="2389" y="0"/>
                </a:lnTo>
                <a:lnTo>
                  <a:pt x="2389"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23" name="Rectangle 11"/>
          <p:cNvSpPr>
            <a:spLocks noChangeArrowheads="1"/>
          </p:cNvSpPr>
          <p:nvPr/>
        </p:nvSpPr>
        <p:spPr bwMode="auto">
          <a:xfrm>
            <a:off x="2643718" y="2727326"/>
            <a:ext cx="415179" cy="366767"/>
          </a:xfrm>
          <a:prstGeom prst="rect">
            <a:avLst/>
          </a:prstGeom>
          <a:noFill/>
          <a:ln w="12700">
            <a:noFill/>
            <a:miter lim="800000"/>
          </a:ln>
        </p:spPr>
        <p:txBody>
          <a:bodyPr wrap="none" lIns="90488" tIns="44450" rIns="90488" bIns="44450">
            <a:spAutoFit/>
          </a:bodyPr>
          <a:lstStyle/>
          <a:p>
            <a:pPr eaLnBrk="0" hangingPunct="0"/>
            <a:r>
              <a:rPr kumimoji="0" lang="zh-CN" altLang="en-US" b="1">
                <a:latin typeface="楷体" panose="02010609060101010101" pitchFamily="49" charset="-122"/>
                <a:ea typeface="楷体" panose="02010609060101010101" pitchFamily="49" charset="-122"/>
              </a:rPr>
              <a:t>否</a:t>
            </a:r>
            <a:endParaRPr kumimoji="0" lang="zh-CN" altLang="en-US" b="1">
              <a:latin typeface="楷体" panose="02010609060101010101" pitchFamily="49" charset="-122"/>
              <a:ea typeface="楷体" panose="02010609060101010101" pitchFamily="49" charset="-122"/>
            </a:endParaRPr>
          </a:p>
        </p:txBody>
      </p:sp>
      <p:sp>
        <p:nvSpPr>
          <p:cNvPr id="90124" name="Freeform 12"/>
          <p:cNvSpPr/>
          <p:nvPr/>
        </p:nvSpPr>
        <p:spPr bwMode="auto">
          <a:xfrm>
            <a:off x="730251" y="2673351"/>
            <a:ext cx="4497916" cy="563563"/>
          </a:xfrm>
          <a:custGeom>
            <a:avLst/>
            <a:gdLst>
              <a:gd name="T0" fmla="*/ 0 w 2390"/>
              <a:gd name="T1" fmla="*/ 0 h 355"/>
              <a:gd name="T2" fmla="*/ 2147483647 w 2390"/>
              <a:gd name="T3" fmla="*/ 0 h 355"/>
              <a:gd name="T4" fmla="*/ 2147483647 w 2390"/>
              <a:gd name="T5" fmla="*/ 2147483647 h 355"/>
              <a:gd name="T6" fmla="*/ 0 w 2390"/>
              <a:gd name="T7" fmla="*/ 2147483647 h 355"/>
              <a:gd name="T8" fmla="*/ 0 w 2390"/>
              <a:gd name="T9" fmla="*/ 0 h 355"/>
              <a:gd name="T10" fmla="*/ 0 60000 65536"/>
              <a:gd name="T11" fmla="*/ 0 60000 65536"/>
              <a:gd name="T12" fmla="*/ 0 60000 65536"/>
              <a:gd name="T13" fmla="*/ 0 60000 65536"/>
              <a:gd name="T14" fmla="*/ 0 60000 65536"/>
              <a:gd name="T15" fmla="*/ 0 w 2390"/>
              <a:gd name="T16" fmla="*/ 0 h 355"/>
              <a:gd name="T17" fmla="*/ 2390 w 2390"/>
              <a:gd name="T18" fmla="*/ 355 h 355"/>
            </a:gdLst>
            <a:ahLst/>
            <a:cxnLst>
              <a:cxn ang="T10">
                <a:pos x="T0" y="T1"/>
              </a:cxn>
              <a:cxn ang="T11">
                <a:pos x="T2" y="T3"/>
              </a:cxn>
              <a:cxn ang="T12">
                <a:pos x="T4" y="T5"/>
              </a:cxn>
              <a:cxn ang="T13">
                <a:pos x="T6" y="T7"/>
              </a:cxn>
              <a:cxn ang="T14">
                <a:pos x="T8" y="T9"/>
              </a:cxn>
            </a:cxnLst>
            <a:rect l="T15" t="T16" r="T17" b="T18"/>
            <a:pathLst>
              <a:path w="2390" h="355">
                <a:moveTo>
                  <a:pt x="0" y="0"/>
                </a:moveTo>
                <a:lnTo>
                  <a:pt x="2389" y="0"/>
                </a:lnTo>
                <a:lnTo>
                  <a:pt x="2389"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25" name="Line 13"/>
          <p:cNvSpPr>
            <a:spLocks noChangeShapeType="1"/>
          </p:cNvSpPr>
          <p:nvPr/>
        </p:nvSpPr>
        <p:spPr bwMode="auto">
          <a:xfrm>
            <a:off x="7761817" y="3248026"/>
            <a:ext cx="0" cy="385763"/>
          </a:xfrm>
          <a:prstGeom prst="line">
            <a:avLst/>
          </a:prstGeom>
          <a:noFill/>
          <a:ln w="25400">
            <a:solidFill>
              <a:schemeClr val="tx1"/>
            </a:solidFill>
            <a:round/>
          </a:ln>
        </p:spPr>
        <p:txBody>
          <a:bodyPr wrap="none" anchor="ctr"/>
          <a:lstStyle/>
          <a:p>
            <a:endParaRPr lang="zh-CN" altLang="en-US"/>
          </a:p>
        </p:txBody>
      </p:sp>
      <p:sp>
        <p:nvSpPr>
          <p:cNvPr id="90126" name="Line 14"/>
          <p:cNvSpPr>
            <a:spLocks noChangeShapeType="1"/>
          </p:cNvSpPr>
          <p:nvPr/>
        </p:nvSpPr>
        <p:spPr bwMode="auto">
          <a:xfrm>
            <a:off x="7761817" y="4221164"/>
            <a:ext cx="0" cy="179387"/>
          </a:xfrm>
          <a:prstGeom prst="line">
            <a:avLst/>
          </a:prstGeom>
          <a:noFill/>
          <a:ln w="25400">
            <a:solidFill>
              <a:schemeClr val="tx1"/>
            </a:solidFill>
            <a:round/>
          </a:ln>
        </p:spPr>
        <p:txBody>
          <a:bodyPr wrap="none" anchor="ctr"/>
          <a:lstStyle/>
          <a:p>
            <a:endParaRPr lang="zh-CN" altLang="en-US"/>
          </a:p>
        </p:txBody>
      </p:sp>
      <p:sp>
        <p:nvSpPr>
          <p:cNvPr id="90127" name="Line 15"/>
          <p:cNvSpPr>
            <a:spLocks noChangeShapeType="1"/>
          </p:cNvSpPr>
          <p:nvPr/>
        </p:nvSpPr>
        <p:spPr bwMode="auto">
          <a:xfrm>
            <a:off x="6623051" y="4425951"/>
            <a:ext cx="0" cy="180975"/>
          </a:xfrm>
          <a:prstGeom prst="line">
            <a:avLst/>
          </a:prstGeom>
          <a:noFill/>
          <a:ln w="25400">
            <a:solidFill>
              <a:schemeClr val="tx1"/>
            </a:solidFill>
            <a:round/>
          </a:ln>
        </p:spPr>
        <p:txBody>
          <a:bodyPr wrap="none" anchor="ctr"/>
          <a:lstStyle/>
          <a:p>
            <a:endParaRPr lang="zh-CN" altLang="en-US"/>
          </a:p>
        </p:txBody>
      </p:sp>
      <p:sp>
        <p:nvSpPr>
          <p:cNvPr id="90128" name="Line 16"/>
          <p:cNvSpPr>
            <a:spLocks noChangeShapeType="1"/>
          </p:cNvSpPr>
          <p:nvPr/>
        </p:nvSpPr>
        <p:spPr bwMode="auto">
          <a:xfrm>
            <a:off x="8900584" y="4425951"/>
            <a:ext cx="0" cy="180975"/>
          </a:xfrm>
          <a:prstGeom prst="line">
            <a:avLst/>
          </a:prstGeom>
          <a:noFill/>
          <a:ln w="25400">
            <a:solidFill>
              <a:schemeClr val="tx1"/>
            </a:solidFill>
            <a:round/>
          </a:ln>
        </p:spPr>
        <p:txBody>
          <a:bodyPr wrap="none" anchor="ctr"/>
          <a:lstStyle/>
          <a:p>
            <a:endParaRPr lang="zh-CN" altLang="en-US"/>
          </a:p>
        </p:txBody>
      </p:sp>
      <p:sp>
        <p:nvSpPr>
          <p:cNvPr id="90129" name="Line 17"/>
          <p:cNvSpPr>
            <a:spLocks noChangeShapeType="1"/>
          </p:cNvSpPr>
          <p:nvPr/>
        </p:nvSpPr>
        <p:spPr bwMode="auto">
          <a:xfrm>
            <a:off x="6639985" y="4413250"/>
            <a:ext cx="1104900" cy="0"/>
          </a:xfrm>
          <a:prstGeom prst="line">
            <a:avLst/>
          </a:prstGeom>
          <a:noFill/>
          <a:ln w="25400">
            <a:solidFill>
              <a:schemeClr val="tx1"/>
            </a:solidFill>
            <a:round/>
          </a:ln>
        </p:spPr>
        <p:txBody>
          <a:bodyPr wrap="none" anchor="ctr"/>
          <a:lstStyle/>
          <a:p>
            <a:endParaRPr lang="zh-CN" altLang="en-US"/>
          </a:p>
        </p:txBody>
      </p:sp>
      <p:sp>
        <p:nvSpPr>
          <p:cNvPr id="90130" name="Line 18"/>
          <p:cNvSpPr>
            <a:spLocks noChangeShapeType="1"/>
          </p:cNvSpPr>
          <p:nvPr/>
        </p:nvSpPr>
        <p:spPr bwMode="auto">
          <a:xfrm>
            <a:off x="7774518" y="4413250"/>
            <a:ext cx="1111249" cy="0"/>
          </a:xfrm>
          <a:prstGeom prst="line">
            <a:avLst/>
          </a:prstGeom>
          <a:noFill/>
          <a:ln w="25400">
            <a:solidFill>
              <a:schemeClr val="tx1"/>
            </a:solidFill>
            <a:round/>
          </a:ln>
        </p:spPr>
        <p:txBody>
          <a:bodyPr wrap="none" anchor="ctr"/>
          <a:lstStyle/>
          <a:p>
            <a:endParaRPr lang="zh-CN" altLang="en-US"/>
          </a:p>
        </p:txBody>
      </p:sp>
      <p:sp>
        <p:nvSpPr>
          <p:cNvPr id="90131" name="Line 19"/>
          <p:cNvSpPr>
            <a:spLocks noChangeShapeType="1"/>
          </p:cNvSpPr>
          <p:nvPr/>
        </p:nvSpPr>
        <p:spPr bwMode="auto">
          <a:xfrm>
            <a:off x="6623051" y="5194301"/>
            <a:ext cx="0" cy="384175"/>
          </a:xfrm>
          <a:prstGeom prst="line">
            <a:avLst/>
          </a:prstGeom>
          <a:noFill/>
          <a:ln w="25400">
            <a:solidFill>
              <a:schemeClr val="tx1"/>
            </a:solidFill>
            <a:round/>
          </a:ln>
        </p:spPr>
        <p:txBody>
          <a:bodyPr wrap="none" anchor="ctr"/>
          <a:lstStyle/>
          <a:p>
            <a:endParaRPr lang="zh-CN" altLang="en-US"/>
          </a:p>
        </p:txBody>
      </p:sp>
      <p:sp>
        <p:nvSpPr>
          <p:cNvPr id="90132" name="Rectangle 20"/>
          <p:cNvSpPr>
            <a:spLocks noChangeArrowheads="1"/>
          </p:cNvSpPr>
          <p:nvPr/>
        </p:nvSpPr>
        <p:spPr bwMode="auto">
          <a:xfrm>
            <a:off x="5632451" y="5645151"/>
            <a:ext cx="1229505" cy="366767"/>
          </a:xfrm>
          <a:prstGeom prst="rect">
            <a:avLst/>
          </a:prstGeom>
          <a:noFill/>
          <a:ln w="12700">
            <a:noFill/>
            <a:miter lim="800000"/>
          </a:ln>
        </p:spPr>
        <p:txBody>
          <a:bodyPr wrap="none" lIns="90488" tIns="44450" rIns="90488" bIns="44450">
            <a:spAutoFit/>
          </a:bodyPr>
          <a:lstStyle/>
          <a:p>
            <a:pPr eaLnBrk="0" hangingPunct="0"/>
            <a:r>
              <a:rPr kumimoji="0" lang="en-US" altLang="zh-CN" b="1">
                <a:latin typeface="楷体" panose="02010609060101010101" pitchFamily="49" charset="-122"/>
                <a:ea typeface="楷体" panose="02010609060101010101" pitchFamily="49" charset="-122"/>
              </a:rPr>
              <a:t> </a:t>
            </a:r>
            <a:r>
              <a:rPr kumimoji="0" lang="zh-CN" altLang="en-US" b="1">
                <a:latin typeface="楷体" panose="02010609060101010101" pitchFamily="49" charset="-122"/>
                <a:ea typeface="楷体" panose="02010609060101010101" pitchFamily="49" charset="-122"/>
              </a:rPr>
              <a:t>管饲喂养</a:t>
            </a:r>
            <a:endParaRPr kumimoji="0" lang="zh-CN" altLang="en-US" b="1">
              <a:latin typeface="楷体" panose="02010609060101010101" pitchFamily="49" charset="-122"/>
              <a:ea typeface="楷体" panose="02010609060101010101" pitchFamily="49" charset="-122"/>
            </a:endParaRPr>
          </a:p>
        </p:txBody>
      </p:sp>
      <p:sp>
        <p:nvSpPr>
          <p:cNvPr id="90133" name="Freeform 21"/>
          <p:cNvSpPr/>
          <p:nvPr/>
        </p:nvSpPr>
        <p:spPr bwMode="auto">
          <a:xfrm>
            <a:off x="5630334" y="5591175"/>
            <a:ext cx="1987551" cy="565150"/>
          </a:xfrm>
          <a:custGeom>
            <a:avLst/>
            <a:gdLst>
              <a:gd name="T0" fmla="*/ 0 w 1055"/>
              <a:gd name="T1" fmla="*/ 0 h 356"/>
              <a:gd name="T2" fmla="*/ 2147483647 w 1055"/>
              <a:gd name="T3" fmla="*/ 0 h 356"/>
              <a:gd name="T4" fmla="*/ 2147483647 w 1055"/>
              <a:gd name="T5" fmla="*/ 2147483647 h 356"/>
              <a:gd name="T6" fmla="*/ 0 w 1055"/>
              <a:gd name="T7" fmla="*/ 2147483647 h 356"/>
              <a:gd name="T8" fmla="*/ 0 w 1055"/>
              <a:gd name="T9" fmla="*/ 0 h 356"/>
              <a:gd name="T10" fmla="*/ 0 60000 65536"/>
              <a:gd name="T11" fmla="*/ 0 60000 65536"/>
              <a:gd name="T12" fmla="*/ 0 60000 65536"/>
              <a:gd name="T13" fmla="*/ 0 60000 65536"/>
              <a:gd name="T14" fmla="*/ 0 60000 65536"/>
              <a:gd name="T15" fmla="*/ 0 w 1055"/>
              <a:gd name="T16" fmla="*/ 0 h 356"/>
              <a:gd name="T17" fmla="*/ 1055 w 1055"/>
              <a:gd name="T18" fmla="*/ 356 h 356"/>
            </a:gdLst>
            <a:ahLst/>
            <a:cxnLst>
              <a:cxn ang="T10">
                <a:pos x="T0" y="T1"/>
              </a:cxn>
              <a:cxn ang="T11">
                <a:pos x="T2" y="T3"/>
              </a:cxn>
              <a:cxn ang="T12">
                <a:pos x="T4" y="T5"/>
              </a:cxn>
              <a:cxn ang="T13">
                <a:pos x="T6" y="T7"/>
              </a:cxn>
              <a:cxn ang="T14">
                <a:pos x="T8" y="T9"/>
              </a:cxn>
            </a:cxnLst>
            <a:rect l="T15" t="T16" r="T17" b="T18"/>
            <a:pathLst>
              <a:path w="1055" h="356">
                <a:moveTo>
                  <a:pt x="0" y="0"/>
                </a:moveTo>
                <a:lnTo>
                  <a:pt x="1054" y="0"/>
                </a:lnTo>
                <a:lnTo>
                  <a:pt x="1054" y="355"/>
                </a:lnTo>
                <a:lnTo>
                  <a:pt x="0" y="355"/>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34" name="Rectangle 22"/>
          <p:cNvSpPr>
            <a:spLocks noChangeArrowheads="1"/>
          </p:cNvSpPr>
          <p:nvPr/>
        </p:nvSpPr>
        <p:spPr bwMode="auto">
          <a:xfrm>
            <a:off x="6297085" y="4672014"/>
            <a:ext cx="415179" cy="366767"/>
          </a:xfrm>
          <a:prstGeom prst="rect">
            <a:avLst/>
          </a:prstGeom>
          <a:noFill/>
          <a:ln w="12700">
            <a:noFill/>
            <a:miter lim="800000"/>
          </a:ln>
        </p:spPr>
        <p:txBody>
          <a:bodyPr wrap="none" lIns="90488" tIns="44450" rIns="90488" bIns="44450">
            <a:spAutoFit/>
          </a:bodyPr>
          <a:lstStyle/>
          <a:p>
            <a:pPr eaLnBrk="0" hangingPunct="0"/>
            <a:r>
              <a:rPr kumimoji="0" lang="zh-CN" altLang="en-US" b="1">
                <a:latin typeface="楷体" panose="02010609060101010101" pitchFamily="49" charset="-122"/>
                <a:ea typeface="楷体" panose="02010609060101010101" pitchFamily="49" charset="-122"/>
              </a:rPr>
              <a:t>否</a:t>
            </a:r>
            <a:endParaRPr kumimoji="0" lang="zh-CN" altLang="en-US" b="1">
              <a:latin typeface="楷体" panose="02010609060101010101" pitchFamily="49" charset="-122"/>
              <a:ea typeface="楷体" panose="02010609060101010101" pitchFamily="49" charset="-122"/>
            </a:endParaRPr>
          </a:p>
        </p:txBody>
      </p:sp>
      <p:sp>
        <p:nvSpPr>
          <p:cNvPr id="90135" name="Freeform 23"/>
          <p:cNvSpPr/>
          <p:nvPr/>
        </p:nvSpPr>
        <p:spPr bwMode="auto">
          <a:xfrm>
            <a:off x="5630334" y="4619626"/>
            <a:ext cx="1987551" cy="563563"/>
          </a:xfrm>
          <a:custGeom>
            <a:avLst/>
            <a:gdLst>
              <a:gd name="T0" fmla="*/ 0 w 1055"/>
              <a:gd name="T1" fmla="*/ 0 h 355"/>
              <a:gd name="T2" fmla="*/ 2147483647 w 1055"/>
              <a:gd name="T3" fmla="*/ 0 h 355"/>
              <a:gd name="T4" fmla="*/ 2147483647 w 1055"/>
              <a:gd name="T5" fmla="*/ 2147483647 h 355"/>
              <a:gd name="T6" fmla="*/ 0 w 1055"/>
              <a:gd name="T7" fmla="*/ 2147483647 h 355"/>
              <a:gd name="T8" fmla="*/ 0 w 1055"/>
              <a:gd name="T9" fmla="*/ 0 h 355"/>
              <a:gd name="T10" fmla="*/ 0 60000 65536"/>
              <a:gd name="T11" fmla="*/ 0 60000 65536"/>
              <a:gd name="T12" fmla="*/ 0 60000 65536"/>
              <a:gd name="T13" fmla="*/ 0 60000 65536"/>
              <a:gd name="T14" fmla="*/ 0 60000 65536"/>
              <a:gd name="T15" fmla="*/ 0 w 1055"/>
              <a:gd name="T16" fmla="*/ 0 h 355"/>
              <a:gd name="T17" fmla="*/ 1055 w 1055"/>
              <a:gd name="T18" fmla="*/ 355 h 355"/>
            </a:gdLst>
            <a:ahLst/>
            <a:cxnLst>
              <a:cxn ang="T10">
                <a:pos x="T0" y="T1"/>
              </a:cxn>
              <a:cxn ang="T11">
                <a:pos x="T2" y="T3"/>
              </a:cxn>
              <a:cxn ang="T12">
                <a:pos x="T4" y="T5"/>
              </a:cxn>
              <a:cxn ang="T13">
                <a:pos x="T6" y="T7"/>
              </a:cxn>
              <a:cxn ang="T14">
                <a:pos x="T8" y="T9"/>
              </a:cxn>
            </a:cxnLst>
            <a:rect l="T15" t="T16" r="T17" b="T18"/>
            <a:pathLst>
              <a:path w="1055" h="355">
                <a:moveTo>
                  <a:pt x="0" y="0"/>
                </a:moveTo>
                <a:lnTo>
                  <a:pt x="1054" y="0"/>
                </a:lnTo>
                <a:lnTo>
                  <a:pt x="1054"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36" name="Line 24"/>
          <p:cNvSpPr>
            <a:spLocks noChangeShapeType="1"/>
          </p:cNvSpPr>
          <p:nvPr/>
        </p:nvSpPr>
        <p:spPr bwMode="auto">
          <a:xfrm>
            <a:off x="8900584" y="5194301"/>
            <a:ext cx="0" cy="384175"/>
          </a:xfrm>
          <a:prstGeom prst="line">
            <a:avLst/>
          </a:prstGeom>
          <a:noFill/>
          <a:ln w="25400">
            <a:solidFill>
              <a:schemeClr val="tx1"/>
            </a:solidFill>
            <a:round/>
          </a:ln>
        </p:spPr>
        <p:txBody>
          <a:bodyPr wrap="none" anchor="ctr"/>
          <a:lstStyle/>
          <a:p>
            <a:endParaRPr lang="zh-CN" altLang="en-US"/>
          </a:p>
        </p:txBody>
      </p:sp>
      <p:sp>
        <p:nvSpPr>
          <p:cNvPr id="90137" name="Rectangle 25"/>
          <p:cNvSpPr>
            <a:spLocks noChangeArrowheads="1"/>
          </p:cNvSpPr>
          <p:nvPr/>
        </p:nvSpPr>
        <p:spPr bwMode="auto">
          <a:xfrm>
            <a:off x="7912101" y="5645151"/>
            <a:ext cx="1229505" cy="366767"/>
          </a:xfrm>
          <a:prstGeom prst="rect">
            <a:avLst/>
          </a:prstGeom>
          <a:noFill/>
          <a:ln w="12700">
            <a:noFill/>
            <a:miter lim="800000"/>
          </a:ln>
        </p:spPr>
        <p:txBody>
          <a:bodyPr wrap="none" lIns="90488" tIns="44450" rIns="90488" bIns="44450">
            <a:spAutoFit/>
          </a:bodyPr>
          <a:lstStyle/>
          <a:p>
            <a:pPr eaLnBrk="0" hangingPunct="0"/>
            <a:r>
              <a:rPr kumimoji="0" lang="en-US" altLang="zh-CN" b="1">
                <a:latin typeface="楷体" panose="02010609060101010101" pitchFamily="49" charset="-122"/>
                <a:ea typeface="楷体" panose="02010609060101010101" pitchFamily="49" charset="-122"/>
              </a:rPr>
              <a:t> </a:t>
            </a:r>
            <a:r>
              <a:rPr kumimoji="0" lang="zh-CN" altLang="en-US" b="1">
                <a:latin typeface="楷体" panose="02010609060101010101" pitchFamily="49" charset="-122"/>
                <a:ea typeface="楷体" panose="02010609060101010101" pitchFamily="49" charset="-122"/>
              </a:rPr>
              <a:t>膳食摄入</a:t>
            </a:r>
            <a:endParaRPr kumimoji="0" lang="zh-CN" altLang="en-US" b="1">
              <a:latin typeface="楷体" panose="02010609060101010101" pitchFamily="49" charset="-122"/>
              <a:ea typeface="楷体" panose="02010609060101010101" pitchFamily="49" charset="-122"/>
            </a:endParaRPr>
          </a:p>
        </p:txBody>
      </p:sp>
      <p:sp>
        <p:nvSpPr>
          <p:cNvPr id="90138" name="Freeform 26"/>
          <p:cNvSpPr/>
          <p:nvPr/>
        </p:nvSpPr>
        <p:spPr bwMode="auto">
          <a:xfrm>
            <a:off x="7907868" y="5591175"/>
            <a:ext cx="1985433" cy="565150"/>
          </a:xfrm>
          <a:custGeom>
            <a:avLst/>
            <a:gdLst>
              <a:gd name="T0" fmla="*/ 0 w 1056"/>
              <a:gd name="T1" fmla="*/ 0 h 356"/>
              <a:gd name="T2" fmla="*/ 2147483647 w 1056"/>
              <a:gd name="T3" fmla="*/ 0 h 356"/>
              <a:gd name="T4" fmla="*/ 2147483647 w 1056"/>
              <a:gd name="T5" fmla="*/ 2147483647 h 356"/>
              <a:gd name="T6" fmla="*/ 0 w 1056"/>
              <a:gd name="T7" fmla="*/ 2147483647 h 356"/>
              <a:gd name="T8" fmla="*/ 0 w 1056"/>
              <a:gd name="T9" fmla="*/ 0 h 356"/>
              <a:gd name="T10" fmla="*/ 0 60000 65536"/>
              <a:gd name="T11" fmla="*/ 0 60000 65536"/>
              <a:gd name="T12" fmla="*/ 0 60000 65536"/>
              <a:gd name="T13" fmla="*/ 0 60000 65536"/>
              <a:gd name="T14" fmla="*/ 0 60000 65536"/>
              <a:gd name="T15" fmla="*/ 0 w 1056"/>
              <a:gd name="T16" fmla="*/ 0 h 356"/>
              <a:gd name="T17" fmla="*/ 1056 w 1056"/>
              <a:gd name="T18" fmla="*/ 356 h 356"/>
            </a:gdLst>
            <a:ahLst/>
            <a:cxnLst>
              <a:cxn ang="T10">
                <a:pos x="T0" y="T1"/>
              </a:cxn>
              <a:cxn ang="T11">
                <a:pos x="T2" y="T3"/>
              </a:cxn>
              <a:cxn ang="T12">
                <a:pos x="T4" y="T5"/>
              </a:cxn>
              <a:cxn ang="T13">
                <a:pos x="T6" y="T7"/>
              </a:cxn>
              <a:cxn ang="T14">
                <a:pos x="T8" y="T9"/>
              </a:cxn>
            </a:cxnLst>
            <a:rect l="T15" t="T16" r="T17" b="T18"/>
            <a:pathLst>
              <a:path w="1056" h="356">
                <a:moveTo>
                  <a:pt x="0" y="0"/>
                </a:moveTo>
                <a:lnTo>
                  <a:pt x="1055" y="0"/>
                </a:lnTo>
                <a:lnTo>
                  <a:pt x="1055" y="355"/>
                </a:lnTo>
                <a:lnTo>
                  <a:pt x="0" y="355"/>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39" name="Rectangle 27"/>
          <p:cNvSpPr>
            <a:spLocks noChangeArrowheads="1"/>
          </p:cNvSpPr>
          <p:nvPr/>
        </p:nvSpPr>
        <p:spPr bwMode="auto">
          <a:xfrm>
            <a:off x="8572501" y="4672014"/>
            <a:ext cx="415179" cy="366767"/>
          </a:xfrm>
          <a:prstGeom prst="rect">
            <a:avLst/>
          </a:prstGeom>
          <a:noFill/>
          <a:ln w="12700">
            <a:noFill/>
            <a:miter lim="800000"/>
          </a:ln>
        </p:spPr>
        <p:txBody>
          <a:bodyPr wrap="none" lIns="90488" tIns="44450" rIns="90488" bIns="44450">
            <a:spAutoFit/>
          </a:bodyPr>
          <a:lstStyle/>
          <a:p>
            <a:pPr eaLnBrk="0" hangingPunct="0"/>
            <a:r>
              <a:rPr kumimoji="0" lang="zh-CN" altLang="en-US" b="1">
                <a:latin typeface="楷体" panose="02010609060101010101" pitchFamily="49" charset="-122"/>
                <a:ea typeface="楷体" panose="02010609060101010101" pitchFamily="49" charset="-122"/>
              </a:rPr>
              <a:t>是</a:t>
            </a:r>
            <a:endParaRPr kumimoji="0" lang="zh-CN" altLang="en-US" b="1">
              <a:latin typeface="楷体" panose="02010609060101010101" pitchFamily="49" charset="-122"/>
              <a:ea typeface="楷体" panose="02010609060101010101" pitchFamily="49" charset="-122"/>
            </a:endParaRPr>
          </a:p>
        </p:txBody>
      </p:sp>
      <p:sp>
        <p:nvSpPr>
          <p:cNvPr id="90140" name="Freeform 28"/>
          <p:cNvSpPr/>
          <p:nvPr/>
        </p:nvSpPr>
        <p:spPr bwMode="auto">
          <a:xfrm>
            <a:off x="7907868" y="4619626"/>
            <a:ext cx="1985433" cy="563563"/>
          </a:xfrm>
          <a:custGeom>
            <a:avLst/>
            <a:gdLst>
              <a:gd name="T0" fmla="*/ 0 w 1056"/>
              <a:gd name="T1" fmla="*/ 0 h 355"/>
              <a:gd name="T2" fmla="*/ 2147483647 w 1056"/>
              <a:gd name="T3" fmla="*/ 0 h 355"/>
              <a:gd name="T4" fmla="*/ 2147483647 w 1056"/>
              <a:gd name="T5" fmla="*/ 2147483647 h 355"/>
              <a:gd name="T6" fmla="*/ 0 w 1056"/>
              <a:gd name="T7" fmla="*/ 2147483647 h 355"/>
              <a:gd name="T8" fmla="*/ 0 w 1056"/>
              <a:gd name="T9" fmla="*/ 0 h 355"/>
              <a:gd name="T10" fmla="*/ 0 60000 65536"/>
              <a:gd name="T11" fmla="*/ 0 60000 65536"/>
              <a:gd name="T12" fmla="*/ 0 60000 65536"/>
              <a:gd name="T13" fmla="*/ 0 60000 65536"/>
              <a:gd name="T14" fmla="*/ 0 60000 65536"/>
              <a:gd name="T15" fmla="*/ 0 w 1056"/>
              <a:gd name="T16" fmla="*/ 0 h 355"/>
              <a:gd name="T17" fmla="*/ 1056 w 1056"/>
              <a:gd name="T18" fmla="*/ 355 h 355"/>
            </a:gdLst>
            <a:ahLst/>
            <a:cxnLst>
              <a:cxn ang="T10">
                <a:pos x="T0" y="T1"/>
              </a:cxn>
              <a:cxn ang="T11">
                <a:pos x="T2" y="T3"/>
              </a:cxn>
              <a:cxn ang="T12">
                <a:pos x="T4" y="T5"/>
              </a:cxn>
              <a:cxn ang="T13">
                <a:pos x="T6" y="T7"/>
              </a:cxn>
              <a:cxn ang="T14">
                <a:pos x="T8" y="T9"/>
              </a:cxn>
            </a:cxnLst>
            <a:rect l="T15" t="T16" r="T17" b="T18"/>
            <a:pathLst>
              <a:path w="1056" h="355">
                <a:moveTo>
                  <a:pt x="0" y="0"/>
                </a:moveTo>
                <a:lnTo>
                  <a:pt x="1055" y="0"/>
                </a:lnTo>
                <a:lnTo>
                  <a:pt x="1055"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41" name="Rectangle 29"/>
          <p:cNvSpPr>
            <a:spLocks noChangeArrowheads="1"/>
          </p:cNvSpPr>
          <p:nvPr/>
        </p:nvSpPr>
        <p:spPr bwMode="auto">
          <a:xfrm>
            <a:off x="5422901" y="3694114"/>
            <a:ext cx="2627323" cy="366767"/>
          </a:xfrm>
          <a:prstGeom prst="rect">
            <a:avLst/>
          </a:prstGeom>
          <a:noFill/>
          <a:ln w="12700">
            <a:noFill/>
            <a:miter lim="800000"/>
          </a:ln>
        </p:spPr>
        <p:txBody>
          <a:bodyPr wrap="none" lIns="90488" tIns="44450" rIns="90488" bIns="44450">
            <a:spAutoFit/>
          </a:bodyPr>
          <a:lstStyle/>
          <a:p>
            <a:pPr eaLnBrk="0" hangingPunct="0"/>
            <a:r>
              <a:rPr kumimoji="0" lang="en-US" altLang="zh-CN" b="1">
                <a:latin typeface="楷体" panose="02010609060101010101" pitchFamily="49" charset="-122"/>
                <a:ea typeface="楷体" panose="02010609060101010101" pitchFamily="49" charset="-122"/>
              </a:rPr>
              <a:t>  </a:t>
            </a:r>
            <a:r>
              <a:rPr kumimoji="0" lang="zh-CN" altLang="en-US" b="1">
                <a:latin typeface="楷体" panose="02010609060101010101" pitchFamily="49" charset="-122"/>
                <a:ea typeface="楷体" panose="02010609060101010101" pitchFamily="49" charset="-122"/>
              </a:rPr>
              <a:t>膳食摄入</a:t>
            </a:r>
            <a:r>
              <a:rPr kumimoji="0" lang="en-US" altLang="zh-CN" b="1">
                <a:latin typeface="楷体" panose="02010609060101010101" pitchFamily="49" charset="-122"/>
                <a:ea typeface="楷体" panose="02010609060101010101" pitchFamily="49" charset="-122"/>
              </a:rPr>
              <a:t>&gt;90</a:t>
            </a:r>
            <a:r>
              <a:rPr kumimoji="0" lang="zh-CN" altLang="en-US" b="1">
                <a:latin typeface="楷体" panose="02010609060101010101" pitchFamily="49" charset="-122"/>
                <a:ea typeface="楷体" panose="02010609060101010101" pitchFamily="49" charset="-122"/>
              </a:rPr>
              <a:t>％需要量</a:t>
            </a:r>
            <a:endParaRPr kumimoji="0" lang="zh-CN" altLang="en-US" b="1">
              <a:latin typeface="楷体" panose="02010609060101010101" pitchFamily="49" charset="-122"/>
              <a:ea typeface="楷体" panose="02010609060101010101" pitchFamily="49" charset="-122"/>
            </a:endParaRPr>
          </a:p>
        </p:txBody>
      </p:sp>
      <p:sp>
        <p:nvSpPr>
          <p:cNvPr id="90142" name="Freeform 30"/>
          <p:cNvSpPr/>
          <p:nvPr/>
        </p:nvSpPr>
        <p:spPr bwMode="auto">
          <a:xfrm>
            <a:off x="5520267" y="3646488"/>
            <a:ext cx="4497917" cy="563562"/>
          </a:xfrm>
          <a:custGeom>
            <a:avLst/>
            <a:gdLst>
              <a:gd name="T0" fmla="*/ 0 w 2390"/>
              <a:gd name="T1" fmla="*/ 0 h 355"/>
              <a:gd name="T2" fmla="*/ 2147483647 w 2390"/>
              <a:gd name="T3" fmla="*/ 0 h 355"/>
              <a:gd name="T4" fmla="*/ 2147483647 w 2390"/>
              <a:gd name="T5" fmla="*/ 2147483647 h 355"/>
              <a:gd name="T6" fmla="*/ 0 w 2390"/>
              <a:gd name="T7" fmla="*/ 2147483647 h 355"/>
              <a:gd name="T8" fmla="*/ 0 w 2390"/>
              <a:gd name="T9" fmla="*/ 0 h 355"/>
              <a:gd name="T10" fmla="*/ 0 60000 65536"/>
              <a:gd name="T11" fmla="*/ 0 60000 65536"/>
              <a:gd name="T12" fmla="*/ 0 60000 65536"/>
              <a:gd name="T13" fmla="*/ 0 60000 65536"/>
              <a:gd name="T14" fmla="*/ 0 60000 65536"/>
              <a:gd name="T15" fmla="*/ 0 w 2390"/>
              <a:gd name="T16" fmla="*/ 0 h 355"/>
              <a:gd name="T17" fmla="*/ 2390 w 2390"/>
              <a:gd name="T18" fmla="*/ 355 h 355"/>
            </a:gdLst>
            <a:ahLst/>
            <a:cxnLst>
              <a:cxn ang="T10">
                <a:pos x="T0" y="T1"/>
              </a:cxn>
              <a:cxn ang="T11">
                <a:pos x="T2" y="T3"/>
              </a:cxn>
              <a:cxn ang="T12">
                <a:pos x="T4" y="T5"/>
              </a:cxn>
              <a:cxn ang="T13">
                <a:pos x="T6" y="T7"/>
              </a:cxn>
              <a:cxn ang="T14">
                <a:pos x="T8" y="T9"/>
              </a:cxn>
            </a:cxnLst>
            <a:rect l="T15" t="T16" r="T17" b="T18"/>
            <a:pathLst>
              <a:path w="2390" h="355">
                <a:moveTo>
                  <a:pt x="0" y="0"/>
                </a:moveTo>
                <a:lnTo>
                  <a:pt x="2389" y="0"/>
                </a:lnTo>
                <a:lnTo>
                  <a:pt x="2389"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43" name="Rectangle 31"/>
          <p:cNvSpPr>
            <a:spLocks noChangeArrowheads="1"/>
          </p:cNvSpPr>
          <p:nvPr/>
        </p:nvSpPr>
        <p:spPr bwMode="auto">
          <a:xfrm>
            <a:off x="7433734" y="2727326"/>
            <a:ext cx="415179" cy="366767"/>
          </a:xfrm>
          <a:prstGeom prst="rect">
            <a:avLst/>
          </a:prstGeom>
          <a:noFill/>
          <a:ln w="12700">
            <a:noFill/>
            <a:miter lim="800000"/>
          </a:ln>
        </p:spPr>
        <p:txBody>
          <a:bodyPr wrap="none" lIns="90488" tIns="44450" rIns="90488" bIns="44450">
            <a:spAutoFit/>
          </a:bodyPr>
          <a:lstStyle/>
          <a:p>
            <a:pPr eaLnBrk="0" hangingPunct="0"/>
            <a:r>
              <a:rPr kumimoji="0" lang="zh-CN" altLang="en-US" b="1">
                <a:latin typeface="楷体" panose="02010609060101010101" pitchFamily="49" charset="-122"/>
                <a:ea typeface="楷体" panose="02010609060101010101" pitchFamily="49" charset="-122"/>
              </a:rPr>
              <a:t>是</a:t>
            </a:r>
            <a:endParaRPr kumimoji="0" lang="zh-CN" altLang="en-US" b="1">
              <a:latin typeface="楷体" panose="02010609060101010101" pitchFamily="49" charset="-122"/>
              <a:ea typeface="楷体" panose="02010609060101010101" pitchFamily="49" charset="-122"/>
            </a:endParaRPr>
          </a:p>
        </p:txBody>
      </p:sp>
      <p:sp>
        <p:nvSpPr>
          <p:cNvPr id="90144" name="Freeform 32"/>
          <p:cNvSpPr/>
          <p:nvPr/>
        </p:nvSpPr>
        <p:spPr bwMode="auto">
          <a:xfrm>
            <a:off x="5520267" y="2673351"/>
            <a:ext cx="4497917" cy="563563"/>
          </a:xfrm>
          <a:custGeom>
            <a:avLst/>
            <a:gdLst>
              <a:gd name="T0" fmla="*/ 0 w 2390"/>
              <a:gd name="T1" fmla="*/ 0 h 355"/>
              <a:gd name="T2" fmla="*/ 2147483647 w 2390"/>
              <a:gd name="T3" fmla="*/ 0 h 355"/>
              <a:gd name="T4" fmla="*/ 2147483647 w 2390"/>
              <a:gd name="T5" fmla="*/ 2147483647 h 355"/>
              <a:gd name="T6" fmla="*/ 0 w 2390"/>
              <a:gd name="T7" fmla="*/ 2147483647 h 355"/>
              <a:gd name="T8" fmla="*/ 0 w 2390"/>
              <a:gd name="T9" fmla="*/ 0 h 355"/>
              <a:gd name="T10" fmla="*/ 0 60000 65536"/>
              <a:gd name="T11" fmla="*/ 0 60000 65536"/>
              <a:gd name="T12" fmla="*/ 0 60000 65536"/>
              <a:gd name="T13" fmla="*/ 0 60000 65536"/>
              <a:gd name="T14" fmla="*/ 0 60000 65536"/>
              <a:gd name="T15" fmla="*/ 0 w 2390"/>
              <a:gd name="T16" fmla="*/ 0 h 355"/>
              <a:gd name="T17" fmla="*/ 2390 w 2390"/>
              <a:gd name="T18" fmla="*/ 355 h 355"/>
            </a:gdLst>
            <a:ahLst/>
            <a:cxnLst>
              <a:cxn ang="T10">
                <a:pos x="T0" y="T1"/>
              </a:cxn>
              <a:cxn ang="T11">
                <a:pos x="T2" y="T3"/>
              </a:cxn>
              <a:cxn ang="T12">
                <a:pos x="T4" y="T5"/>
              </a:cxn>
              <a:cxn ang="T13">
                <a:pos x="T6" y="T7"/>
              </a:cxn>
              <a:cxn ang="T14">
                <a:pos x="T8" y="T9"/>
              </a:cxn>
            </a:cxnLst>
            <a:rect l="T15" t="T16" r="T17" b="T18"/>
            <a:pathLst>
              <a:path w="2390" h="355">
                <a:moveTo>
                  <a:pt x="0" y="0"/>
                </a:moveTo>
                <a:lnTo>
                  <a:pt x="2389" y="0"/>
                </a:lnTo>
                <a:lnTo>
                  <a:pt x="2389" y="354"/>
                </a:lnTo>
                <a:lnTo>
                  <a:pt x="0" y="354"/>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90145" name="Rectangle 33"/>
          <p:cNvSpPr>
            <a:spLocks noChangeArrowheads="1"/>
          </p:cNvSpPr>
          <p:nvPr/>
        </p:nvSpPr>
        <p:spPr bwMode="auto">
          <a:xfrm>
            <a:off x="3503085" y="1754189"/>
            <a:ext cx="2042227" cy="366767"/>
          </a:xfrm>
          <a:prstGeom prst="rect">
            <a:avLst/>
          </a:prstGeom>
          <a:noFill/>
          <a:ln w="12700">
            <a:noFill/>
            <a:miter lim="800000"/>
          </a:ln>
        </p:spPr>
        <p:txBody>
          <a:bodyPr wrap="none" lIns="90488" tIns="44450" rIns="90488" bIns="44450">
            <a:spAutoFit/>
          </a:bodyPr>
          <a:lstStyle/>
          <a:p>
            <a:pPr eaLnBrk="0" hangingPunct="0"/>
            <a:r>
              <a:rPr kumimoji="0" lang="zh-CN" altLang="en-US" b="1">
                <a:latin typeface="楷体" panose="02010609060101010101" pitchFamily="49" charset="-122"/>
                <a:ea typeface="楷体" panose="02010609060101010101" pitchFamily="49" charset="-122"/>
              </a:rPr>
              <a:t>胃肠道是否有功能</a:t>
            </a:r>
            <a:endParaRPr kumimoji="0" lang="zh-CN" altLang="en-US" b="1">
              <a:latin typeface="楷体" panose="02010609060101010101" pitchFamily="49" charset="-122"/>
              <a:ea typeface="楷体" panose="02010609060101010101" pitchFamily="49" charset="-122"/>
            </a:endParaRPr>
          </a:p>
        </p:txBody>
      </p:sp>
      <p:sp>
        <p:nvSpPr>
          <p:cNvPr id="90146" name="Freeform 34"/>
          <p:cNvSpPr/>
          <p:nvPr/>
        </p:nvSpPr>
        <p:spPr bwMode="auto">
          <a:xfrm>
            <a:off x="3132667" y="1700213"/>
            <a:ext cx="4495800" cy="565150"/>
          </a:xfrm>
          <a:custGeom>
            <a:avLst/>
            <a:gdLst>
              <a:gd name="T0" fmla="*/ 0 w 2390"/>
              <a:gd name="T1" fmla="*/ 0 h 356"/>
              <a:gd name="T2" fmla="*/ 2147483647 w 2390"/>
              <a:gd name="T3" fmla="*/ 0 h 356"/>
              <a:gd name="T4" fmla="*/ 2147483647 w 2390"/>
              <a:gd name="T5" fmla="*/ 2147483647 h 356"/>
              <a:gd name="T6" fmla="*/ 0 w 2390"/>
              <a:gd name="T7" fmla="*/ 2147483647 h 356"/>
              <a:gd name="T8" fmla="*/ 0 w 2390"/>
              <a:gd name="T9" fmla="*/ 0 h 356"/>
              <a:gd name="T10" fmla="*/ 0 60000 65536"/>
              <a:gd name="T11" fmla="*/ 0 60000 65536"/>
              <a:gd name="T12" fmla="*/ 0 60000 65536"/>
              <a:gd name="T13" fmla="*/ 0 60000 65536"/>
              <a:gd name="T14" fmla="*/ 0 60000 65536"/>
              <a:gd name="T15" fmla="*/ 0 w 2390"/>
              <a:gd name="T16" fmla="*/ 0 h 356"/>
              <a:gd name="T17" fmla="*/ 2390 w 2390"/>
              <a:gd name="T18" fmla="*/ 356 h 356"/>
            </a:gdLst>
            <a:ahLst/>
            <a:cxnLst>
              <a:cxn ang="T10">
                <a:pos x="T0" y="T1"/>
              </a:cxn>
              <a:cxn ang="T11">
                <a:pos x="T2" y="T3"/>
              </a:cxn>
              <a:cxn ang="T12">
                <a:pos x="T4" y="T5"/>
              </a:cxn>
              <a:cxn ang="T13">
                <a:pos x="T6" y="T7"/>
              </a:cxn>
              <a:cxn ang="T14">
                <a:pos x="T8" y="T9"/>
              </a:cxn>
            </a:cxnLst>
            <a:rect l="T15" t="T16" r="T17" b="T18"/>
            <a:pathLst>
              <a:path w="2390" h="356">
                <a:moveTo>
                  <a:pt x="0" y="0"/>
                </a:moveTo>
                <a:lnTo>
                  <a:pt x="2389" y="0"/>
                </a:lnTo>
                <a:lnTo>
                  <a:pt x="2389" y="355"/>
                </a:lnTo>
                <a:lnTo>
                  <a:pt x="0" y="355"/>
                </a:lnTo>
                <a:lnTo>
                  <a:pt x="0" y="0"/>
                </a:lnTo>
              </a:path>
            </a:pathLst>
          </a:custGeom>
          <a:noFill/>
          <a:ln w="25400" cap="rnd" cmpd="sng">
            <a:solidFill>
              <a:schemeClr val="tx1"/>
            </a:solidFill>
            <a:prstDash val="solid"/>
            <a:round/>
            <a:headEnd type="none" w="med" len="med"/>
            <a:tailEnd type="none" w="med" len="med"/>
          </a:ln>
        </p:spPr>
        <p:txBody>
          <a:bodyPr/>
          <a:lstStyle/>
          <a:p>
            <a:endParaRPr lang="zh-CN" altLang="en-US"/>
          </a:p>
        </p:txBody>
      </p:sp>
      <p:sp>
        <p:nvSpPr>
          <p:cNvPr id="419875" name="Text Box 35"/>
          <p:cNvSpPr txBox="1">
            <a:spLocks noChangeArrowheads="1"/>
          </p:cNvSpPr>
          <p:nvPr/>
        </p:nvSpPr>
        <p:spPr bwMode="auto">
          <a:xfrm>
            <a:off x="2089151" y="3719513"/>
            <a:ext cx="1107996" cy="369332"/>
          </a:xfrm>
          <a:prstGeom prst="rect">
            <a:avLst/>
          </a:prstGeom>
          <a:noFill/>
          <a:ln w="12700">
            <a:noFill/>
            <a:miter lim="800000"/>
          </a:ln>
          <a:effectLst/>
        </p:spPr>
        <p:txBody>
          <a:bodyPr wrap="none">
            <a:spAutoFit/>
          </a:bodyPr>
          <a:lstStyle/>
          <a:p>
            <a:pPr>
              <a:defRPr/>
            </a:pPr>
            <a:r>
              <a:rPr kumimoji="0" lang="zh-CN" altLang="en-US">
                <a:latin typeface="Book Antiqua" pitchFamily="18" charset="0"/>
                <a:ea typeface="楷体" panose="02010609060101010101" pitchFamily="49" charset="-122"/>
              </a:rPr>
              <a:t>肠外营养</a:t>
            </a:r>
            <a:endParaRPr kumimoji="0" lang="zh-CN" altLang="en-US">
              <a:effectLst>
                <a:outerShdw blurRad="38100" dist="38100" dir="2700000" algn="tl">
                  <a:srgbClr val="000000"/>
                </a:outerShdw>
              </a:effectLst>
              <a:latin typeface="Book Antiqua" pitchFamily="18" charset="0"/>
              <a:ea typeface="楷体" panose="02010609060101010101" pitchFamily="49" charset="-122"/>
            </a:endParaRPr>
          </a:p>
        </p:txBody>
      </p:sp>
    </p:spTree>
  </p:cSld>
  <p:clrMapOvr>
    <a:masterClrMapping/>
  </p:clrMapOvr>
  <p:transition advClick="0" advTm="19760"/>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AutoShape 2"/>
          <p:cNvSpPr>
            <a:spLocks noChangeArrowheads="1"/>
          </p:cNvSpPr>
          <p:nvPr/>
        </p:nvSpPr>
        <p:spPr bwMode="auto">
          <a:xfrm>
            <a:off x="783168" y="3209926"/>
            <a:ext cx="2645833" cy="773113"/>
          </a:xfrm>
          <a:prstGeom prst="rightArrowCallout">
            <a:avLst>
              <a:gd name="adj1" fmla="val 25000"/>
              <a:gd name="adj2" fmla="val 25000"/>
              <a:gd name="adj3" fmla="val 42779"/>
              <a:gd name="adj4" fmla="val 66667"/>
            </a:avLst>
          </a:prstGeom>
          <a:gradFill rotWithShape="0">
            <a:gsLst>
              <a:gs pos="0">
                <a:srgbClr val="006400">
                  <a:gamma/>
                  <a:shade val="36078"/>
                  <a:invGamma/>
                </a:srgbClr>
              </a:gs>
              <a:gs pos="50000">
                <a:srgbClr val="006400"/>
              </a:gs>
              <a:gs pos="100000">
                <a:srgbClr val="006400">
                  <a:gamma/>
                  <a:shade val="36078"/>
                  <a:invGamma/>
                </a:srgbClr>
              </a:gs>
            </a:gsLst>
            <a:lin ang="5400000" scaled="1"/>
          </a:gradFill>
          <a:ln w="12700" cap="sq">
            <a:solidFill>
              <a:schemeClr val="tx1"/>
            </a:solidFill>
            <a:miter lim="800000"/>
            <a:headEnd type="none" w="sm" len="sm"/>
            <a:tailEnd type="none" w="sm" len="sm"/>
          </a:ln>
          <a:effectLst>
            <a:outerShdw dist="107763" dir="2700000" algn="ctr" rotWithShape="0">
              <a:schemeClr val="bg2"/>
            </a:outerShdw>
          </a:effectLst>
        </p:spPr>
        <p:txBody>
          <a:bodyPr wrap="none" anchor="ctr"/>
          <a:lstStyle/>
          <a:p>
            <a:pPr>
              <a:defRPr/>
            </a:pPr>
            <a:endParaRPr lang="zh-CN" altLang="en-US"/>
          </a:p>
        </p:txBody>
      </p:sp>
      <p:sp>
        <p:nvSpPr>
          <p:cNvPr id="346115" name="Rectangle 3"/>
          <p:cNvSpPr>
            <a:spLocks noChangeArrowheads="1"/>
          </p:cNvSpPr>
          <p:nvPr/>
        </p:nvSpPr>
        <p:spPr bwMode="auto">
          <a:xfrm>
            <a:off x="8953500" y="3294063"/>
            <a:ext cx="2624667" cy="723900"/>
          </a:xfrm>
          <a:prstGeom prst="rect">
            <a:avLst/>
          </a:prstGeom>
          <a:gradFill rotWithShape="0">
            <a:gsLst>
              <a:gs pos="0">
                <a:srgbClr val="006400">
                  <a:gamma/>
                  <a:shade val="36078"/>
                  <a:invGamma/>
                </a:srgbClr>
              </a:gs>
              <a:gs pos="50000">
                <a:srgbClr val="006400"/>
              </a:gs>
              <a:gs pos="100000">
                <a:srgbClr val="006400">
                  <a:gamma/>
                  <a:shade val="36078"/>
                  <a:invGamma/>
                </a:srgbClr>
              </a:gs>
            </a:gsLst>
            <a:lin ang="5400000" scaled="1"/>
          </a:gradFill>
          <a:ln w="12700" cap="sq">
            <a:solidFill>
              <a:schemeClr val="tx1"/>
            </a:solidFill>
            <a:miter lim="800000"/>
            <a:headEnd type="none" w="sm" len="sm"/>
            <a:tailEnd type="none" w="sm" len="sm"/>
          </a:ln>
          <a:effectLst>
            <a:outerShdw dist="107763" dir="2700000" algn="ctr" rotWithShape="0">
              <a:schemeClr val="bg2"/>
            </a:outerShdw>
          </a:effectLst>
        </p:spPr>
        <p:txBody>
          <a:bodyPr wrap="none" anchor="ctr"/>
          <a:lstStyle/>
          <a:p>
            <a:pPr>
              <a:defRPr/>
            </a:pPr>
            <a:endParaRPr lang="zh-CN" altLang="en-US"/>
          </a:p>
        </p:txBody>
      </p:sp>
      <p:sp>
        <p:nvSpPr>
          <p:cNvPr id="346116" name="AutoShape 4"/>
          <p:cNvSpPr>
            <a:spLocks noChangeArrowheads="1"/>
          </p:cNvSpPr>
          <p:nvPr/>
        </p:nvSpPr>
        <p:spPr bwMode="auto">
          <a:xfrm>
            <a:off x="4021667" y="5311776"/>
            <a:ext cx="4508500" cy="722313"/>
          </a:xfrm>
          <a:prstGeom prst="leftRightArrowCallout">
            <a:avLst>
              <a:gd name="adj1" fmla="val 25000"/>
              <a:gd name="adj2" fmla="val 25000"/>
              <a:gd name="adj3" fmla="val 58516"/>
              <a:gd name="adj4" fmla="val 53713"/>
            </a:avLst>
          </a:prstGeom>
          <a:gradFill rotWithShape="0">
            <a:gsLst>
              <a:gs pos="0">
                <a:srgbClr val="0000FF">
                  <a:gamma/>
                  <a:shade val="36078"/>
                  <a:invGamma/>
                </a:srgbClr>
              </a:gs>
              <a:gs pos="50000">
                <a:srgbClr val="0000FF"/>
              </a:gs>
              <a:gs pos="100000">
                <a:srgbClr val="0000FF">
                  <a:gamma/>
                  <a:shade val="36078"/>
                  <a:invGamma/>
                </a:srgbClr>
              </a:gs>
            </a:gsLst>
            <a:lin ang="5400000" scaled="1"/>
          </a:gradFill>
          <a:ln w="12700" cap="sq">
            <a:solidFill>
              <a:schemeClr val="tx1"/>
            </a:solidFill>
            <a:miter lim="800000"/>
            <a:headEnd type="none" w="sm" len="sm"/>
            <a:tailEnd type="none" w="sm" len="sm"/>
          </a:ln>
          <a:effectLst>
            <a:outerShdw dist="107763" dir="2700000" algn="ctr" rotWithShape="0">
              <a:schemeClr val="bg2"/>
            </a:outerShdw>
          </a:effectLst>
        </p:spPr>
        <p:txBody>
          <a:bodyPr wrap="none" anchor="ctr"/>
          <a:lstStyle/>
          <a:p>
            <a:pPr>
              <a:defRPr/>
            </a:pPr>
            <a:endParaRPr lang="zh-CN" altLang="en-US"/>
          </a:p>
        </p:txBody>
      </p:sp>
      <p:sp>
        <p:nvSpPr>
          <p:cNvPr id="346117" name="Rectangle 5"/>
          <p:cNvSpPr>
            <a:spLocks noGrp="1" noChangeArrowheads="1"/>
          </p:cNvSpPr>
          <p:nvPr>
            <p:ph type="title"/>
          </p:nvPr>
        </p:nvSpPr>
        <p:spPr>
          <a:xfrm>
            <a:off x="1066800" y="288099"/>
            <a:ext cx="10058400" cy="776614"/>
          </a:xfrm>
        </p:spPr>
        <p:txBody>
          <a:bodyPr>
            <a:normAutofit/>
          </a:bodyPr>
          <a:lstStyle/>
          <a:p>
            <a:pPr eaLnBrk="1" hangingPunct="1">
              <a:defRPr/>
            </a:pPr>
            <a:r>
              <a:rPr lang="zh-CN" altLang="en-US" dirty="0" smtClean="0">
                <a:solidFill>
                  <a:schemeClr val="tx2">
                    <a:lumMod val="60000"/>
                    <a:lumOff val="40000"/>
                  </a:schemeClr>
                </a:solidFill>
              </a:rPr>
              <a:t>营养支持开始的时间</a:t>
            </a:r>
            <a:endParaRPr lang="zh-CN" altLang="en-US" dirty="0" smtClean="0">
              <a:solidFill>
                <a:schemeClr val="tx2">
                  <a:lumMod val="60000"/>
                  <a:lumOff val="40000"/>
                </a:schemeClr>
              </a:solidFill>
            </a:endParaRPr>
          </a:p>
        </p:txBody>
      </p:sp>
      <p:sp>
        <p:nvSpPr>
          <p:cNvPr id="91142" name="Rectangle 6"/>
          <p:cNvSpPr>
            <a:spLocks noGrp="1" noChangeArrowheads="1"/>
          </p:cNvSpPr>
          <p:nvPr>
            <p:ph type="body" idx="1"/>
          </p:nvPr>
        </p:nvSpPr>
        <p:spPr>
          <a:xfrm>
            <a:off x="681567" y="1693863"/>
            <a:ext cx="4881033" cy="787400"/>
          </a:xfrm>
        </p:spPr>
        <p:txBody>
          <a:bodyPr>
            <a:normAutofit/>
          </a:bodyPr>
          <a:lstStyle/>
          <a:p>
            <a:pPr eaLnBrk="1" hangingPunct="1">
              <a:buFont typeface="Wingdings" panose="05000000000000000000" pitchFamily="2" charset="2"/>
              <a:buNone/>
            </a:pPr>
            <a:r>
              <a:rPr lang="zh-CN" altLang="en-US" b="1" dirty="0" smtClean="0">
                <a:solidFill>
                  <a:srgbClr val="FF0000"/>
                </a:solidFill>
              </a:rPr>
              <a:t>早期营养？</a:t>
            </a:r>
            <a:endParaRPr lang="zh-CN" altLang="en-US" b="1" dirty="0" smtClean="0">
              <a:solidFill>
                <a:srgbClr val="FF0000"/>
              </a:solidFill>
            </a:endParaRPr>
          </a:p>
        </p:txBody>
      </p:sp>
      <p:sp>
        <p:nvSpPr>
          <p:cNvPr id="346119" name="Text Box 7"/>
          <p:cNvSpPr txBox="1">
            <a:spLocks noChangeArrowheads="1"/>
          </p:cNvSpPr>
          <p:nvPr/>
        </p:nvSpPr>
        <p:spPr bwMode="auto">
          <a:xfrm>
            <a:off x="914400" y="3267076"/>
            <a:ext cx="1101584" cy="584775"/>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defRPr/>
            </a:pPr>
            <a:r>
              <a:rPr lang="zh-CN" altLang="en-US" sz="3200" b="1">
                <a:effectLst>
                  <a:outerShdw blurRad="38100" dist="38100" dir="2700000" algn="tl">
                    <a:srgbClr val="000000"/>
                  </a:outerShdw>
                </a:effectLst>
                <a:ea typeface="宋体" panose="02010600030101010101" pitchFamily="2" charset="-122"/>
              </a:rPr>
              <a:t>应 激</a:t>
            </a:r>
            <a:endParaRPr lang="zh-CN" altLang="en-US" sz="3200" b="1">
              <a:effectLst>
                <a:outerShdw blurRad="38100" dist="38100" dir="2700000" algn="tl">
                  <a:srgbClr val="000000"/>
                </a:outerShdw>
              </a:effectLst>
              <a:ea typeface="宋体" panose="02010600030101010101" pitchFamily="2" charset="-122"/>
            </a:endParaRPr>
          </a:p>
        </p:txBody>
      </p:sp>
      <p:sp>
        <p:nvSpPr>
          <p:cNvPr id="346120" name="Text Box 8"/>
          <p:cNvSpPr txBox="1">
            <a:spLocks noChangeArrowheads="1"/>
          </p:cNvSpPr>
          <p:nvPr/>
        </p:nvSpPr>
        <p:spPr bwMode="auto">
          <a:xfrm>
            <a:off x="4258734" y="2105026"/>
            <a:ext cx="2656496" cy="2603790"/>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lnSpc>
                <a:spcPct val="170000"/>
              </a:lnSpc>
              <a:defRPr/>
            </a:pPr>
            <a:r>
              <a:rPr lang="zh-CN" altLang="en-US" sz="3200" b="1">
                <a:effectLst>
                  <a:outerShdw blurRad="38100" dist="38100" dir="2700000" algn="tl">
                    <a:srgbClr val="000000"/>
                  </a:outerShdw>
                </a:effectLst>
                <a:ea typeface="宋体" panose="02010600030101010101" pitchFamily="2" charset="-122"/>
              </a:rPr>
              <a:t>水电解质平衡</a:t>
            </a:r>
            <a:endParaRPr lang="zh-CN" altLang="en-US" sz="3200" b="1">
              <a:effectLst>
                <a:outerShdw blurRad="38100" dist="38100" dir="2700000" algn="tl">
                  <a:srgbClr val="000000"/>
                </a:outerShdw>
              </a:effectLst>
              <a:ea typeface="宋体" panose="02010600030101010101" pitchFamily="2" charset="-122"/>
            </a:endParaRPr>
          </a:p>
          <a:p>
            <a:pPr>
              <a:lnSpc>
                <a:spcPct val="170000"/>
              </a:lnSpc>
              <a:defRPr/>
            </a:pPr>
            <a:r>
              <a:rPr lang="zh-CN" altLang="en-US" sz="3200" b="1">
                <a:effectLst>
                  <a:outerShdw blurRad="38100" dist="38100" dir="2700000" algn="tl">
                    <a:srgbClr val="000000"/>
                  </a:outerShdw>
                </a:effectLst>
                <a:ea typeface="宋体" panose="02010600030101010101" pitchFamily="2" charset="-122"/>
              </a:rPr>
              <a:t>循环系统稳定</a:t>
            </a:r>
            <a:endParaRPr lang="zh-CN" altLang="en-US" sz="3200" b="1">
              <a:effectLst>
                <a:outerShdw blurRad="38100" dist="38100" dir="2700000" algn="tl">
                  <a:srgbClr val="000000"/>
                </a:outerShdw>
              </a:effectLst>
              <a:ea typeface="宋体" panose="02010600030101010101" pitchFamily="2" charset="-122"/>
            </a:endParaRPr>
          </a:p>
          <a:p>
            <a:pPr>
              <a:lnSpc>
                <a:spcPct val="170000"/>
              </a:lnSpc>
              <a:defRPr/>
            </a:pPr>
            <a:r>
              <a:rPr lang="zh-CN" altLang="en-US" sz="3200" b="1">
                <a:effectLst>
                  <a:outerShdw blurRad="38100" dist="38100" dir="2700000" algn="tl">
                    <a:srgbClr val="000000"/>
                  </a:outerShdw>
                </a:effectLst>
                <a:ea typeface="宋体" panose="02010600030101010101" pitchFamily="2" charset="-122"/>
              </a:rPr>
              <a:t>呼吸功能稳定</a:t>
            </a:r>
            <a:endParaRPr lang="zh-CN" altLang="en-US" sz="3200" b="1">
              <a:effectLst>
                <a:outerShdw blurRad="38100" dist="38100" dir="2700000" algn="tl">
                  <a:srgbClr val="000000"/>
                </a:outerShdw>
              </a:effectLst>
              <a:ea typeface="宋体" panose="02010600030101010101" pitchFamily="2" charset="-122"/>
            </a:endParaRPr>
          </a:p>
        </p:txBody>
      </p:sp>
      <p:sp>
        <p:nvSpPr>
          <p:cNvPr id="346121" name="Text Box 9"/>
          <p:cNvSpPr txBox="1">
            <a:spLocks noChangeArrowheads="1"/>
          </p:cNvSpPr>
          <p:nvPr/>
        </p:nvSpPr>
        <p:spPr bwMode="auto">
          <a:xfrm>
            <a:off x="9084734" y="3322638"/>
            <a:ext cx="1832553" cy="584775"/>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defRPr/>
            </a:pPr>
            <a:r>
              <a:rPr lang="zh-CN" altLang="en-US" sz="3200" b="1">
                <a:effectLst>
                  <a:outerShdw blurRad="38100" dist="38100" dir="2700000" algn="tl">
                    <a:srgbClr val="000000"/>
                  </a:outerShdw>
                </a:effectLst>
                <a:ea typeface="宋体" panose="02010600030101010101" pitchFamily="2" charset="-122"/>
              </a:rPr>
              <a:t>营养支持</a:t>
            </a:r>
            <a:endParaRPr lang="zh-CN" altLang="en-US" sz="3200" b="1">
              <a:effectLst>
                <a:outerShdw blurRad="38100" dist="38100" dir="2700000" algn="tl">
                  <a:srgbClr val="000000"/>
                </a:outerShdw>
              </a:effectLst>
              <a:ea typeface="宋体" panose="02010600030101010101" pitchFamily="2" charset="-122"/>
            </a:endParaRPr>
          </a:p>
        </p:txBody>
      </p:sp>
      <p:sp>
        <p:nvSpPr>
          <p:cNvPr id="346122" name="Text Box 10"/>
          <p:cNvSpPr txBox="1">
            <a:spLocks noChangeArrowheads="1"/>
          </p:cNvSpPr>
          <p:nvPr/>
        </p:nvSpPr>
        <p:spPr bwMode="auto">
          <a:xfrm>
            <a:off x="5190067" y="5351463"/>
            <a:ext cx="1628972" cy="584775"/>
          </a:xfrm>
          <a:prstGeom prst="rect">
            <a:avLst/>
          </a:prstGeom>
          <a:noFill/>
          <a:ln w="12700" cap="sq">
            <a:noFill/>
            <a:miter lim="800000"/>
            <a:headEnd type="none" w="sm" len="sm"/>
            <a:tailEnd type="none" w="sm" len="sm"/>
          </a:ln>
          <a:effectLst>
            <a:outerShdw dist="35921" dir="2700000" algn="ctr" rotWithShape="0">
              <a:schemeClr val="bg2"/>
            </a:outerShdw>
          </a:effectLst>
        </p:spPr>
        <p:txBody>
          <a:bodyPr wrap="none">
            <a:spAutoFit/>
          </a:bodyPr>
          <a:lstStyle/>
          <a:p>
            <a:pPr>
              <a:defRPr/>
            </a:pPr>
            <a:r>
              <a:rPr lang="en-US" altLang="zh-CN" sz="3200" b="1">
                <a:effectLst>
                  <a:outerShdw blurRad="38100" dist="38100" dir="2700000" algn="tl">
                    <a:srgbClr val="000000"/>
                  </a:outerShdw>
                </a:effectLst>
                <a:ea typeface="宋体" panose="02010600030101010101" pitchFamily="2" charset="-122"/>
              </a:rPr>
              <a:t>24 ~ 48h</a:t>
            </a:r>
            <a:endParaRPr lang="en-US" altLang="zh-CN" sz="3200" b="1">
              <a:effectLst>
                <a:outerShdw blurRad="38100" dist="38100" dir="2700000" algn="tl">
                  <a:srgbClr val="000000"/>
                </a:outerShdw>
              </a:effectLst>
              <a:ea typeface="宋体" panose="02010600030101010101" pitchFamily="2" charset="-122"/>
            </a:endParaRPr>
          </a:p>
        </p:txBody>
      </p:sp>
      <p:sp>
        <p:nvSpPr>
          <p:cNvPr id="346123" name="AutoShape 11"/>
          <p:cNvSpPr/>
          <p:nvPr/>
        </p:nvSpPr>
        <p:spPr bwMode="auto">
          <a:xfrm>
            <a:off x="3534833" y="2655888"/>
            <a:ext cx="635000" cy="1865312"/>
          </a:xfrm>
          <a:prstGeom prst="leftBrace">
            <a:avLst>
              <a:gd name="adj1" fmla="val 32639"/>
              <a:gd name="adj2" fmla="val 50000"/>
            </a:avLst>
          </a:prstGeom>
          <a:noFill/>
          <a:ln w="38100" cap="sq">
            <a:solidFill>
              <a:srgbClr val="33CC33"/>
            </a:solidFill>
            <a:round/>
            <a:headEnd type="none" w="sm" len="sm"/>
            <a:tailEnd type="none" w="sm" len="sm"/>
          </a:ln>
          <a:effectLst>
            <a:outerShdw dist="35921" dir="2700000" algn="ctr" rotWithShape="0">
              <a:schemeClr val="bg2"/>
            </a:outerShdw>
          </a:effectLst>
        </p:spPr>
        <p:txBody>
          <a:bodyPr wrap="none" anchor="ctr"/>
          <a:lstStyle/>
          <a:p>
            <a:pPr>
              <a:defRPr/>
            </a:pPr>
            <a:endParaRPr lang="zh-CN" altLang="en-US"/>
          </a:p>
        </p:txBody>
      </p:sp>
      <p:sp>
        <p:nvSpPr>
          <p:cNvPr id="346124" name="AutoShape 12"/>
          <p:cNvSpPr/>
          <p:nvPr/>
        </p:nvSpPr>
        <p:spPr bwMode="auto">
          <a:xfrm flipH="1">
            <a:off x="7971367" y="2632076"/>
            <a:ext cx="635000" cy="1865313"/>
          </a:xfrm>
          <a:prstGeom prst="leftBrace">
            <a:avLst>
              <a:gd name="adj1" fmla="val 32639"/>
              <a:gd name="adj2" fmla="val 50000"/>
            </a:avLst>
          </a:prstGeom>
          <a:noFill/>
          <a:ln w="38100" cap="sq">
            <a:solidFill>
              <a:srgbClr val="33CC33"/>
            </a:solidFill>
            <a:round/>
            <a:headEnd type="none" w="sm" len="sm"/>
            <a:tailEnd type="none" w="sm" len="sm"/>
          </a:ln>
          <a:effectLst>
            <a:outerShdw dist="35921" dir="2700000" algn="ctr" rotWithShape="0">
              <a:schemeClr val="bg2"/>
            </a:outerShdw>
          </a:effectLst>
        </p:spPr>
        <p:txBody>
          <a:bodyPr wrap="none" anchor="ctr"/>
          <a:lstStyle/>
          <a:p>
            <a:pPr>
              <a:defRPr/>
            </a:pPr>
            <a:endParaRPr lang="zh-CN" altLang="en-US"/>
          </a:p>
        </p:txBody>
      </p:sp>
    </p:spTree>
  </p:cSld>
  <p:clrMapOvr>
    <a:masterClrMapping/>
  </p:clrMapOvr>
  <p:transition>
    <p:checke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812800" y="212942"/>
            <a:ext cx="10363200" cy="814192"/>
          </a:xfrm>
        </p:spPr>
        <p:txBody>
          <a:bodyPr>
            <a:normAutofit/>
          </a:bodyPr>
          <a:lstStyle/>
          <a:p>
            <a:pPr eaLnBrk="1" hangingPunct="1">
              <a:defRPr/>
            </a:pPr>
            <a:r>
              <a:rPr lang="zh-CN" altLang="en-US" dirty="0" smtClean="0">
                <a:solidFill>
                  <a:schemeClr val="tx2">
                    <a:lumMod val="60000"/>
                    <a:lumOff val="40000"/>
                  </a:schemeClr>
                </a:solidFill>
              </a:rPr>
              <a:t> 肠内营养的实施 </a:t>
            </a:r>
            <a:endParaRPr lang="zh-CN" altLang="en-US" dirty="0" smtClean="0">
              <a:solidFill>
                <a:schemeClr val="tx2">
                  <a:lumMod val="60000"/>
                  <a:lumOff val="40000"/>
                </a:schemeClr>
              </a:solidFill>
            </a:endParaRPr>
          </a:p>
        </p:txBody>
      </p:sp>
      <p:sp>
        <p:nvSpPr>
          <p:cNvPr id="92163" name="Rectangle 3"/>
          <p:cNvSpPr>
            <a:spLocks noGrp="1" noChangeArrowheads="1"/>
          </p:cNvSpPr>
          <p:nvPr>
            <p:ph type="body" idx="1"/>
          </p:nvPr>
        </p:nvSpPr>
        <p:spPr>
          <a:xfrm>
            <a:off x="3103880" y="1267460"/>
            <a:ext cx="5761990" cy="5099685"/>
          </a:xfrm>
        </p:spPr>
        <p:txBody>
          <a:bodyPr>
            <a:normAutofit fontScale="70000"/>
          </a:bodyPr>
          <a:lstStyle/>
          <a:p>
            <a:pPr>
              <a:lnSpc>
                <a:spcPct val="150000"/>
              </a:lnSpc>
              <a:buClr>
                <a:schemeClr val="folHlink"/>
              </a:buClr>
              <a:buNone/>
            </a:pPr>
            <a:r>
              <a:rPr lang="zh-CN" altLang="en-US" sz="2800" b="1" dirty="0" smtClean="0">
                <a:solidFill>
                  <a:srgbClr val="FF0000"/>
                </a:solidFill>
              </a:rPr>
              <a:t>途径</a:t>
            </a:r>
            <a:endParaRPr lang="zh-CN" altLang="en-US" sz="2800" b="1" dirty="0" smtClean="0">
              <a:solidFill>
                <a:srgbClr val="FF0000"/>
              </a:solidFill>
            </a:endParaRPr>
          </a:p>
          <a:p>
            <a:pPr>
              <a:lnSpc>
                <a:spcPct val="150000"/>
              </a:lnSpc>
              <a:buClr>
                <a:schemeClr val="tx1"/>
              </a:buClr>
            </a:pPr>
            <a:r>
              <a:rPr lang="zh-CN" altLang="en-US" sz="2800" b="1" dirty="0" smtClean="0"/>
              <a:t>鼻胃管</a:t>
            </a:r>
            <a:endParaRPr lang="zh-CN" altLang="en-US" sz="2800" b="1" dirty="0" smtClean="0"/>
          </a:p>
          <a:p>
            <a:pPr>
              <a:lnSpc>
                <a:spcPct val="150000"/>
              </a:lnSpc>
              <a:buClr>
                <a:schemeClr val="tx1"/>
              </a:buClr>
            </a:pPr>
            <a:r>
              <a:rPr lang="zh-CN" altLang="en-US" sz="2800" b="1" dirty="0" smtClean="0"/>
              <a:t>鼻十二指肠管</a:t>
            </a:r>
            <a:endParaRPr lang="zh-CN" altLang="en-US" sz="2800" b="1" dirty="0" smtClean="0"/>
          </a:p>
          <a:p>
            <a:pPr>
              <a:lnSpc>
                <a:spcPct val="150000"/>
              </a:lnSpc>
              <a:buClr>
                <a:schemeClr val="tx1"/>
              </a:buClr>
            </a:pPr>
            <a:r>
              <a:rPr lang="zh-CN" altLang="en-US" sz="2800" b="1" dirty="0" smtClean="0"/>
              <a:t>鼻空肠管</a:t>
            </a:r>
            <a:endParaRPr lang="zh-CN" altLang="en-US" sz="2800" b="1" dirty="0" smtClean="0"/>
          </a:p>
          <a:p>
            <a:pPr>
              <a:lnSpc>
                <a:spcPct val="150000"/>
              </a:lnSpc>
              <a:buClr>
                <a:schemeClr val="tx1"/>
              </a:buClr>
            </a:pPr>
            <a:r>
              <a:rPr lang="zh-CN" altLang="en-US" sz="2800" b="1" dirty="0" smtClean="0"/>
              <a:t>空肠造瘘管    </a:t>
            </a:r>
            <a:endParaRPr lang="zh-CN" altLang="en-US" sz="2800" b="1" dirty="0" smtClean="0"/>
          </a:p>
          <a:p>
            <a:pPr>
              <a:lnSpc>
                <a:spcPct val="150000"/>
              </a:lnSpc>
              <a:buClr>
                <a:schemeClr val="folHlink"/>
              </a:buClr>
              <a:buNone/>
            </a:pPr>
            <a:r>
              <a:rPr lang="zh-CN" altLang="en-US" sz="2800" b="1" dirty="0" smtClean="0">
                <a:solidFill>
                  <a:srgbClr val="FF0000"/>
                </a:solidFill>
              </a:rPr>
              <a:t>方法</a:t>
            </a:r>
            <a:endParaRPr lang="zh-CN" altLang="en-US" sz="2800" b="1" dirty="0" smtClean="0">
              <a:solidFill>
                <a:srgbClr val="FF0000"/>
              </a:solidFill>
            </a:endParaRPr>
          </a:p>
          <a:p>
            <a:pPr>
              <a:lnSpc>
                <a:spcPct val="150000"/>
              </a:lnSpc>
              <a:buClr>
                <a:schemeClr val="tx1"/>
              </a:buClr>
            </a:pPr>
            <a:r>
              <a:rPr lang="zh-CN" altLang="en-US" sz="2800" b="1" dirty="0" smtClean="0"/>
              <a:t>缓慢、匀速，用输液泵控制输注速度</a:t>
            </a:r>
            <a:endParaRPr lang="zh-CN" altLang="en-US" sz="2800" b="1" dirty="0" smtClean="0"/>
          </a:p>
          <a:p>
            <a:pPr>
              <a:lnSpc>
                <a:spcPct val="150000"/>
              </a:lnSpc>
              <a:buClr>
                <a:schemeClr val="tx1"/>
              </a:buClr>
            </a:pPr>
            <a:r>
              <a:rPr lang="zh-CN" altLang="en-US" sz="2800" b="1" dirty="0" smtClean="0"/>
              <a:t>要避免一次大量推注营养液</a:t>
            </a:r>
            <a:endParaRPr lang="zh-CN" altLang="en-US" sz="2800" b="1" dirty="0" smtClean="0"/>
          </a:p>
          <a:p>
            <a:pPr>
              <a:lnSpc>
                <a:spcPct val="150000"/>
              </a:lnSpc>
              <a:buClr>
                <a:schemeClr val="tx1"/>
              </a:buClr>
            </a:pPr>
            <a:r>
              <a:rPr lang="zh-CN" altLang="en-US" sz="2800" b="1" dirty="0" smtClean="0"/>
              <a:t>室温较低时要将营养液适当加温</a:t>
            </a:r>
            <a:endParaRPr lang="zh-CN" altLang="en-US" sz="2800" b="1" dirty="0" smtClean="0"/>
          </a:p>
          <a:p>
            <a:pPr eaLnBrk="1" hangingPunct="1">
              <a:lnSpc>
                <a:spcPct val="90000"/>
              </a:lnSpc>
              <a:buClr>
                <a:schemeClr val="tx1"/>
              </a:buClr>
              <a:buFontTx/>
              <a:buChar char="•"/>
            </a:pPr>
            <a:endParaRPr lang="en-US" altLang="zh-CN" sz="2800" b="1"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914400" y="228600"/>
            <a:ext cx="10363200" cy="1143000"/>
          </a:xfrm>
        </p:spPr>
        <p:txBody>
          <a:bodyPr>
            <a:normAutofit/>
          </a:bodyPr>
          <a:lstStyle/>
          <a:p>
            <a:pPr eaLnBrk="1" hangingPunct="1">
              <a:defRPr/>
            </a:pPr>
            <a:r>
              <a:rPr lang="zh-CN" altLang="en-US" dirty="0" smtClean="0">
                <a:solidFill>
                  <a:schemeClr val="tx2">
                    <a:lumMod val="60000"/>
                    <a:lumOff val="40000"/>
                  </a:schemeClr>
                </a:solidFill>
              </a:rPr>
              <a:t>肠内营养制剂的分类</a:t>
            </a:r>
            <a:endParaRPr lang="zh-CN" altLang="en-US" dirty="0" smtClean="0">
              <a:solidFill>
                <a:schemeClr val="tx2">
                  <a:lumMod val="60000"/>
                  <a:lumOff val="40000"/>
                </a:schemeClr>
              </a:solidFill>
            </a:endParaRPr>
          </a:p>
        </p:txBody>
      </p:sp>
      <p:sp>
        <p:nvSpPr>
          <p:cNvPr id="93187" name="Rectangle 3"/>
          <p:cNvSpPr>
            <a:spLocks noGrp="1" noChangeArrowheads="1"/>
          </p:cNvSpPr>
          <p:nvPr>
            <p:ph type="body" idx="1"/>
          </p:nvPr>
        </p:nvSpPr>
        <p:spPr>
          <a:xfrm>
            <a:off x="2355850" y="1295400"/>
            <a:ext cx="9380855" cy="5302250"/>
          </a:xfrm>
          <a:noFill/>
        </p:spPr>
        <p:txBody>
          <a:bodyPr>
            <a:normAutofit fontScale="90000" lnSpcReduction="10000"/>
          </a:bodyPr>
          <a:lstStyle/>
          <a:p>
            <a:pPr eaLnBrk="1" hangingPunct="1">
              <a:lnSpc>
                <a:spcPct val="150000"/>
              </a:lnSpc>
              <a:buClr>
                <a:schemeClr val="folHlink"/>
              </a:buClr>
              <a:buFont typeface="Wingdings" panose="05000000000000000000" pitchFamily="2" charset="2"/>
              <a:buChar char="n"/>
            </a:pPr>
            <a:r>
              <a:rPr lang="zh-CN" altLang="en-US" b="1" dirty="0" smtClean="0">
                <a:solidFill>
                  <a:srgbClr val="FF0000"/>
                </a:solidFill>
              </a:rPr>
              <a:t>整蛋白型</a:t>
            </a:r>
            <a:endParaRPr lang="zh-CN" altLang="en-US" b="1" dirty="0" smtClean="0">
              <a:solidFill>
                <a:srgbClr val="FF0000"/>
              </a:solidFill>
            </a:endParaRPr>
          </a:p>
          <a:p>
            <a:pPr eaLnBrk="1" hangingPunct="1">
              <a:lnSpc>
                <a:spcPct val="150000"/>
              </a:lnSpc>
              <a:buClr>
                <a:schemeClr val="folHlink"/>
              </a:buClr>
              <a:buFont typeface="Wingdings" panose="05000000000000000000" pitchFamily="2" charset="2"/>
              <a:buNone/>
            </a:pPr>
            <a:r>
              <a:rPr lang="zh-CN" altLang="en-US" sz="2800" b="1" dirty="0" smtClean="0"/>
              <a:t>     以整蛋白为主的制剂适用于胃肠道功能正常者，完全消化</a:t>
            </a:r>
            <a:endParaRPr lang="en-US" altLang="zh-CN" sz="2800" b="1" dirty="0" smtClean="0"/>
          </a:p>
          <a:p>
            <a:pPr eaLnBrk="1" hangingPunct="1">
              <a:lnSpc>
                <a:spcPct val="150000"/>
              </a:lnSpc>
              <a:buClr>
                <a:schemeClr val="folHlink"/>
              </a:buClr>
              <a:buFont typeface="Wingdings" panose="05000000000000000000" pitchFamily="2" charset="2"/>
              <a:buNone/>
            </a:pPr>
            <a:r>
              <a:rPr lang="en-US" altLang="zh-CN" sz="2800" b="1" dirty="0" smtClean="0"/>
              <a:t>     </a:t>
            </a:r>
            <a:r>
              <a:rPr lang="zh-CN" altLang="en-US" sz="2800" b="1" dirty="0" smtClean="0"/>
              <a:t>才能吸收</a:t>
            </a:r>
            <a:endParaRPr lang="zh-CN" altLang="en-US" sz="2800" b="1" dirty="0" smtClean="0"/>
          </a:p>
          <a:p>
            <a:pPr>
              <a:lnSpc>
                <a:spcPct val="150000"/>
              </a:lnSpc>
              <a:buClr>
                <a:schemeClr val="folHlink"/>
              </a:buClr>
              <a:buFont typeface="Wingdings" panose="05000000000000000000" pitchFamily="2" charset="2"/>
              <a:buChar char="n"/>
            </a:pPr>
            <a:r>
              <a:rPr lang="zh-CN" altLang="en-US" b="1" dirty="0" smtClean="0">
                <a:solidFill>
                  <a:srgbClr val="FF0000"/>
                </a:solidFill>
              </a:rPr>
              <a:t>短肽型</a:t>
            </a:r>
            <a:endParaRPr lang="zh-CN" altLang="en-US" b="1" dirty="0" smtClean="0">
              <a:solidFill>
                <a:srgbClr val="FF0000"/>
              </a:solidFill>
            </a:endParaRPr>
          </a:p>
          <a:p>
            <a:pPr eaLnBrk="1" hangingPunct="1">
              <a:lnSpc>
                <a:spcPct val="150000"/>
              </a:lnSpc>
              <a:buClr>
                <a:schemeClr val="folHlink"/>
              </a:buClr>
              <a:buFont typeface="Wingdings" panose="05000000000000000000" pitchFamily="2" charset="2"/>
              <a:buNone/>
            </a:pPr>
            <a:r>
              <a:rPr lang="zh-CN" altLang="en-US" sz="2800" b="1" dirty="0" smtClean="0"/>
              <a:t>     以蛋白水解产物</a:t>
            </a:r>
            <a:r>
              <a:rPr lang="en-US" altLang="zh-CN" sz="2800" b="1" dirty="0" smtClean="0"/>
              <a:t>(</a:t>
            </a:r>
            <a:r>
              <a:rPr lang="zh-CN" altLang="en-US" sz="2800" b="1" dirty="0" smtClean="0"/>
              <a:t>或氨基酸</a:t>
            </a:r>
            <a:r>
              <a:rPr lang="en-US" altLang="zh-CN" sz="2800" b="1" dirty="0" smtClean="0"/>
              <a:t>)</a:t>
            </a:r>
            <a:r>
              <a:rPr lang="zh-CN" altLang="en-US" sz="2800" b="1" dirty="0" smtClean="0"/>
              <a:t>为主的制剂，适用于胃肠道消</a:t>
            </a:r>
            <a:endParaRPr lang="en-US" altLang="zh-CN" sz="2800" b="1" dirty="0" smtClean="0"/>
          </a:p>
          <a:p>
            <a:pPr eaLnBrk="1" hangingPunct="1">
              <a:lnSpc>
                <a:spcPct val="150000"/>
              </a:lnSpc>
              <a:buClr>
                <a:schemeClr val="folHlink"/>
              </a:buClr>
              <a:buFont typeface="Wingdings" panose="05000000000000000000" pitchFamily="2" charset="2"/>
              <a:buNone/>
            </a:pPr>
            <a:r>
              <a:rPr lang="en-US" altLang="zh-CN" sz="2800" b="1" dirty="0" smtClean="0"/>
              <a:t>     </a:t>
            </a:r>
            <a:r>
              <a:rPr lang="zh-CN" altLang="en-US" sz="2800" b="1" dirty="0" smtClean="0"/>
              <a:t>化、吸收功能不良者</a:t>
            </a:r>
            <a:endParaRPr lang="zh-CN" altLang="en-US" sz="2800" b="1" dirty="0" smtClean="0"/>
          </a:p>
          <a:p>
            <a:pPr>
              <a:lnSpc>
                <a:spcPct val="150000"/>
              </a:lnSpc>
              <a:buClr>
                <a:schemeClr val="folHlink"/>
              </a:buClr>
              <a:buFont typeface="Wingdings" panose="05000000000000000000" pitchFamily="2" charset="2"/>
              <a:buChar char="n"/>
            </a:pPr>
            <a:r>
              <a:rPr lang="zh-CN" altLang="en-US" b="1" dirty="0" smtClean="0">
                <a:solidFill>
                  <a:srgbClr val="FF0000"/>
                </a:solidFill>
              </a:rPr>
              <a:t>氨基酸型</a:t>
            </a:r>
            <a:endParaRPr lang="zh-CN" altLang="en-US" b="1" dirty="0" smtClean="0">
              <a:solidFill>
                <a:srgbClr val="FF0000"/>
              </a:solidFill>
            </a:endParaRPr>
          </a:p>
          <a:p>
            <a:pPr eaLnBrk="1" hangingPunct="1">
              <a:lnSpc>
                <a:spcPct val="150000"/>
              </a:lnSpc>
              <a:buClr>
                <a:schemeClr val="folHlink"/>
              </a:buClr>
              <a:buFont typeface="Wingdings" panose="05000000000000000000" pitchFamily="2" charset="2"/>
              <a:buNone/>
            </a:pPr>
            <a:r>
              <a:rPr lang="zh-CN" altLang="en-US" b="1" dirty="0" smtClean="0"/>
              <a:t>     </a:t>
            </a:r>
            <a:r>
              <a:rPr lang="zh-CN" altLang="en-US" sz="2800" b="1" dirty="0" smtClean="0"/>
              <a:t>纯氨基酸配方 </a:t>
            </a:r>
            <a:endParaRPr lang="en-US" altLang="zh-CN" sz="2800" b="1" dirty="0" smtClean="0">
              <a:latin typeface="楷体_GB2312" pitchFamily="49" charset="-122"/>
              <a:ea typeface="楷体_GB2312" pitchFamily="49" charset="-122"/>
            </a:endParaRPr>
          </a:p>
          <a:p>
            <a:pPr eaLnBrk="1" hangingPunct="1">
              <a:buClr>
                <a:schemeClr val="folHlink"/>
              </a:buClr>
              <a:buFont typeface="Wingdings" panose="05000000000000000000" pitchFamily="2" charset="2"/>
              <a:buNone/>
            </a:pPr>
            <a:endParaRPr lang="en-US" altLang="zh-CN" sz="2800" dirty="0" smtClean="0">
              <a:latin typeface="楷体_GB2312" pitchFamily="49" charset="-122"/>
              <a:ea typeface="楷体_GB2312" pitchFamily="49" charset="-122"/>
            </a:endParaRPr>
          </a:p>
          <a:p>
            <a:pPr eaLnBrk="1" hangingPunct="1">
              <a:buFont typeface="Wingdings" panose="05000000000000000000" pitchFamily="2" charset="2"/>
              <a:buNone/>
            </a:pPr>
            <a:endParaRPr lang="en-US" altLang="zh-CN" sz="2800" dirty="0" smtClean="0">
              <a:latin typeface="楷体_GB2312" pitchFamily="49" charset="-122"/>
              <a:ea typeface="楷体_GB2312" pitchFamily="49" charset="-122"/>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a:xfrm>
            <a:off x="425885" y="304800"/>
            <a:ext cx="6776581" cy="533400"/>
          </a:xfrm>
        </p:spPr>
        <p:txBody>
          <a:bodyPr>
            <a:normAutofit fontScale="90000"/>
          </a:bodyPr>
          <a:lstStyle/>
          <a:p>
            <a:pPr algn="l" eaLnBrk="1" hangingPunct="1">
              <a:defRPr/>
            </a:pPr>
            <a:r>
              <a:rPr lang="zh-CN" altLang="en-US" sz="3600" b="1" dirty="0" smtClean="0"/>
              <a:t>       </a:t>
            </a:r>
            <a:r>
              <a:rPr lang="zh-CN" altLang="en-US" sz="4000" dirty="0" smtClean="0">
                <a:solidFill>
                  <a:schemeClr val="tx2">
                    <a:lumMod val="60000"/>
                    <a:lumOff val="40000"/>
                  </a:schemeClr>
                </a:solidFill>
              </a:rPr>
              <a:t>肠内营养制剂的种类</a:t>
            </a:r>
            <a:endParaRPr lang="zh-CN" altLang="en-US" sz="4000" dirty="0" smtClean="0">
              <a:solidFill>
                <a:schemeClr val="tx2">
                  <a:lumMod val="60000"/>
                  <a:lumOff val="40000"/>
                </a:schemeClr>
              </a:solidFill>
            </a:endParaRPr>
          </a:p>
        </p:txBody>
      </p:sp>
      <p:sp>
        <p:nvSpPr>
          <p:cNvPr id="105477" name="Rectangle 5"/>
          <p:cNvSpPr>
            <a:spLocks noGrp="1" noChangeArrowheads="1"/>
          </p:cNvSpPr>
          <p:nvPr>
            <p:ph type="body" sz="half" idx="1"/>
          </p:nvPr>
        </p:nvSpPr>
        <p:spPr>
          <a:xfrm>
            <a:off x="912284" y="1215024"/>
            <a:ext cx="4800600" cy="2899775"/>
          </a:xfrm>
          <a:solidFill>
            <a:schemeClr val="bg1"/>
          </a:solidFill>
          <a:ln>
            <a:solidFill>
              <a:schemeClr val="bg1"/>
            </a:solidFill>
          </a:ln>
        </p:spPr>
        <p:txBody>
          <a:bodyPr lIns="92075" tIns="46038" rIns="92075" bIns="46038">
            <a:normAutofit/>
          </a:bodyPr>
          <a:lstStyle/>
          <a:p>
            <a:pPr>
              <a:buClr>
                <a:schemeClr val="folHlink"/>
              </a:buClr>
              <a:buNone/>
              <a:defRPr/>
            </a:pPr>
            <a:r>
              <a:rPr lang="zh-CN" altLang="en-US" sz="2000" b="1" dirty="0" smtClean="0">
                <a:solidFill>
                  <a:srgbClr val="FF0000"/>
                </a:solidFill>
              </a:rPr>
              <a:t>预消化型</a:t>
            </a:r>
            <a:r>
              <a:rPr lang="en-US" altLang="zh-CN" sz="2000" b="1" dirty="0" smtClean="0">
                <a:solidFill>
                  <a:srgbClr val="FF0000"/>
                </a:solidFill>
              </a:rPr>
              <a:t>(</a:t>
            </a:r>
            <a:r>
              <a:rPr lang="zh-CN" altLang="en-US" sz="2000" b="1" dirty="0" smtClean="0">
                <a:solidFill>
                  <a:srgbClr val="FF0000"/>
                </a:solidFill>
              </a:rPr>
              <a:t>氨基酸型、短肽型</a:t>
            </a:r>
            <a:r>
              <a:rPr lang="en-US" altLang="zh-CN" sz="2000" b="1" dirty="0" smtClean="0">
                <a:solidFill>
                  <a:srgbClr val="FF0000"/>
                </a:solidFill>
              </a:rPr>
              <a:t>)</a:t>
            </a:r>
            <a:endParaRPr lang="en-US" altLang="zh-CN" sz="2000" b="1" dirty="0" smtClean="0">
              <a:solidFill>
                <a:srgbClr val="FF0000"/>
              </a:solidFill>
            </a:endParaRPr>
          </a:p>
          <a:p>
            <a:pPr>
              <a:buClr>
                <a:schemeClr val="folHlink"/>
              </a:buClr>
              <a:buNone/>
              <a:defRPr/>
            </a:pPr>
            <a:endParaRPr lang="zh-CN" altLang="en-US" sz="2000" b="1" dirty="0" smtClean="0">
              <a:solidFill>
                <a:srgbClr val="FF0000"/>
              </a:solidFill>
            </a:endParaRPr>
          </a:p>
          <a:p>
            <a:pPr eaLnBrk="1" hangingPunct="1">
              <a:defRPr/>
            </a:pPr>
            <a:r>
              <a:rPr lang="zh-CN" altLang="en-US" sz="1800" b="1" dirty="0" smtClean="0">
                <a:effectLst>
                  <a:outerShdw blurRad="38100" dist="38100" dir="2700000" algn="tl">
                    <a:srgbClr val="FFFFFF"/>
                  </a:outerShdw>
                </a:effectLst>
              </a:rPr>
              <a:t>乳清蛋白水解产物，肽类，结晶氨基酸</a:t>
            </a:r>
            <a:endParaRPr lang="zh-CN" altLang="en-US" sz="1800" b="1" dirty="0" smtClean="0">
              <a:effectLst>
                <a:outerShdw blurRad="38100" dist="38100" dir="2700000" algn="tl">
                  <a:srgbClr val="FFFFFF"/>
                </a:outerShdw>
              </a:effectLst>
            </a:endParaRPr>
          </a:p>
          <a:p>
            <a:pPr eaLnBrk="1" hangingPunct="1">
              <a:buFont typeface="Wingdings" panose="05000000000000000000" pitchFamily="2" charset="2"/>
              <a:buNone/>
              <a:defRPr/>
            </a:pPr>
            <a:r>
              <a:rPr lang="zh-CN" altLang="en-US" sz="1800" b="1" dirty="0" smtClean="0">
                <a:effectLst>
                  <a:outerShdw blurRad="38100" dist="38100" dir="2700000" algn="tl">
                    <a:srgbClr val="FFFFFF"/>
                  </a:outerShdw>
                </a:effectLst>
              </a:rPr>
              <a:t>     低聚糖，糊精，大豆油及中链甘油三酯</a:t>
            </a:r>
            <a:endParaRPr lang="en-US" altLang="zh-CN" sz="1800" b="1" dirty="0" smtClean="0">
              <a:effectLst>
                <a:outerShdw blurRad="38100" dist="38100" dir="2700000" algn="tl">
                  <a:srgbClr val="FFFFFF"/>
                </a:outerShdw>
              </a:effectLst>
            </a:endParaRPr>
          </a:p>
          <a:p>
            <a:pPr eaLnBrk="1" hangingPunct="1">
              <a:buFont typeface="Wingdings" panose="05000000000000000000" pitchFamily="2" charset="2"/>
              <a:buNone/>
              <a:defRPr/>
            </a:pPr>
            <a:endParaRPr lang="zh-CN" altLang="en-US" sz="1800" b="1" dirty="0" smtClean="0">
              <a:effectLst>
                <a:outerShdw blurRad="38100" dist="38100" dir="2700000" algn="tl">
                  <a:srgbClr val="FFFFFF"/>
                </a:outerShdw>
              </a:effectLst>
            </a:endParaRPr>
          </a:p>
          <a:p>
            <a:pPr eaLnBrk="1" hangingPunct="1">
              <a:defRPr/>
            </a:pPr>
            <a:r>
              <a:rPr lang="zh-CN" altLang="en-US" sz="1800" b="1" dirty="0" smtClean="0">
                <a:solidFill>
                  <a:srgbClr val="7030A0"/>
                </a:solidFill>
                <a:effectLst>
                  <a:outerShdw blurRad="38100" dist="38100" dir="2700000" algn="tl">
                    <a:srgbClr val="FFFFFF"/>
                  </a:outerShdw>
                </a:effectLst>
              </a:rPr>
              <a:t>渗透压较高</a:t>
            </a:r>
            <a:endParaRPr lang="en-US" altLang="zh-CN" sz="1800" b="1" dirty="0" smtClean="0">
              <a:solidFill>
                <a:srgbClr val="7030A0"/>
              </a:solidFill>
              <a:effectLst>
                <a:outerShdw blurRad="38100" dist="38100" dir="2700000" algn="tl">
                  <a:srgbClr val="FFFFFF"/>
                </a:outerShdw>
              </a:effectLst>
            </a:endParaRPr>
          </a:p>
          <a:p>
            <a:pPr eaLnBrk="1" hangingPunct="1">
              <a:defRPr/>
            </a:pPr>
            <a:endParaRPr lang="zh-CN" altLang="en-US" sz="1800" b="1" dirty="0" smtClean="0">
              <a:solidFill>
                <a:srgbClr val="FF0000"/>
              </a:solidFill>
              <a:effectLst>
                <a:outerShdw blurRad="38100" dist="38100" dir="2700000" algn="tl">
                  <a:srgbClr val="FFFFFF"/>
                </a:outerShdw>
              </a:effectLst>
            </a:endParaRPr>
          </a:p>
          <a:p>
            <a:pPr eaLnBrk="1" hangingPunct="1">
              <a:defRPr/>
            </a:pPr>
            <a:r>
              <a:rPr lang="zh-CN" altLang="en-US" sz="1800" b="1" dirty="0" smtClean="0">
                <a:effectLst>
                  <a:outerShdw blurRad="38100" dist="38100" dir="2700000" algn="tl">
                    <a:srgbClr val="FFFFFF"/>
                  </a:outerShdw>
                </a:effectLst>
              </a:rPr>
              <a:t>适用于胃肠消化、吸收功能不良者</a:t>
            </a:r>
            <a:endParaRPr lang="zh-CN" altLang="en-US" sz="2800" b="1" dirty="0" smtClean="0">
              <a:solidFill>
                <a:srgbClr val="00FF00"/>
              </a:solidFill>
              <a:effectLst>
                <a:outerShdw blurRad="38100" dist="38100" dir="2700000" algn="tl">
                  <a:srgbClr val="000000"/>
                </a:outerShdw>
              </a:effectLst>
            </a:endParaRPr>
          </a:p>
        </p:txBody>
      </p:sp>
      <p:sp>
        <p:nvSpPr>
          <p:cNvPr id="105478" name="Rectangle 6"/>
          <p:cNvSpPr>
            <a:spLocks noChangeArrowheads="1"/>
          </p:cNvSpPr>
          <p:nvPr/>
        </p:nvSpPr>
        <p:spPr bwMode="auto">
          <a:xfrm>
            <a:off x="6479117" y="1215024"/>
            <a:ext cx="4800600" cy="2899775"/>
          </a:xfrm>
          <a:prstGeom prst="rect">
            <a:avLst/>
          </a:prstGeom>
          <a:solidFill>
            <a:schemeClr val="bg1"/>
          </a:solidFill>
          <a:ln w="9525">
            <a:noFill/>
            <a:miter lim="800000"/>
          </a:ln>
          <a:effectLst/>
        </p:spPr>
        <p:txBody>
          <a:bodyPr lIns="92075" tIns="46038" rIns="92075" bIns="46038"/>
          <a:lstStyle/>
          <a:p>
            <a:pPr marL="342900" indent="-342900">
              <a:spcBef>
                <a:spcPct val="20000"/>
              </a:spcBef>
              <a:buClr>
                <a:schemeClr val="tx2"/>
              </a:buClr>
              <a:buFont typeface="Wingdings" panose="05000000000000000000" pitchFamily="2" charset="2"/>
              <a:buNone/>
              <a:defRPr/>
            </a:pPr>
            <a:r>
              <a:rPr lang="zh-CN" altLang="en-US" sz="2000" b="1" dirty="0" smtClean="0">
                <a:solidFill>
                  <a:srgbClr val="FF0000"/>
                </a:solidFill>
                <a:latin typeface="微软雅黑" panose="020B0503020204020204" pitchFamily="34" charset="-122"/>
                <a:ea typeface="微软雅黑" panose="020B0503020204020204" pitchFamily="34" charset="-122"/>
              </a:rPr>
              <a:t>整蛋白型</a:t>
            </a:r>
            <a:endParaRPr lang="zh-CN" altLang="en-US" sz="2000" b="1" dirty="0" smtClean="0">
              <a:solidFill>
                <a:srgbClr val="FF0000"/>
              </a:solidFill>
              <a:latin typeface="微软雅黑" panose="020B0503020204020204" pitchFamily="34" charset="-122"/>
              <a:ea typeface="微软雅黑" panose="020B0503020204020204" pitchFamily="34" charset="-122"/>
            </a:endParaRPr>
          </a:p>
          <a:p>
            <a:pPr marL="342900" indent="-342900">
              <a:lnSpc>
                <a:spcPct val="180000"/>
              </a:lnSpc>
              <a:spcBef>
                <a:spcPct val="20000"/>
              </a:spcBef>
              <a:buClr>
                <a:schemeClr val="tx2"/>
              </a:buClr>
              <a:buFont typeface="Wingdings" panose="05000000000000000000" pitchFamily="2" charset="2"/>
              <a:buChar char="w"/>
              <a:defRPr/>
            </a:pPr>
            <a:r>
              <a:rPr lang="zh-CN" altLang="en-US" b="1" dirty="0">
                <a:effectLst>
                  <a:outerShdw blurRad="38100" dist="38100" dir="2700000" algn="tl">
                    <a:srgbClr val="FFFFFF"/>
                  </a:outerShdw>
                </a:effectLst>
                <a:latin typeface="微软雅黑" panose="020B0503020204020204" pitchFamily="34" charset="-122"/>
                <a:ea typeface="微软雅黑" panose="020B0503020204020204" pitchFamily="34" charset="-122"/>
              </a:rPr>
              <a:t>酪蛋白，麦芽糖、糊精，玉米油或</a:t>
            </a:r>
            <a:r>
              <a:rPr lang="zh-CN" altLang="en-US" b="1" dirty="0" smtClean="0">
                <a:effectLst>
                  <a:outerShdw blurRad="38100" dist="38100" dir="2700000" algn="tl">
                    <a:srgbClr val="FFFFFF"/>
                  </a:outerShdw>
                </a:effectLst>
                <a:latin typeface="微软雅黑" panose="020B0503020204020204" pitchFamily="34" charset="-122"/>
                <a:ea typeface="微软雅黑" panose="020B0503020204020204" pitchFamily="34" charset="-122"/>
              </a:rPr>
              <a:t>大豆油</a:t>
            </a:r>
            <a:endParaRPr lang="zh-CN" altLang="en-US" b="1" dirty="0">
              <a:effectLst>
                <a:outerShdw blurRad="38100" dist="38100" dir="2700000" algn="tl">
                  <a:srgbClr val="FFFFFF"/>
                </a:outerShdw>
              </a:effectLst>
              <a:latin typeface="微软雅黑" panose="020B0503020204020204" pitchFamily="34" charset="-122"/>
              <a:ea typeface="微软雅黑" panose="020B0503020204020204" pitchFamily="34" charset="-122"/>
            </a:endParaRPr>
          </a:p>
          <a:p>
            <a:pPr marL="342900" indent="-342900">
              <a:lnSpc>
                <a:spcPct val="180000"/>
              </a:lnSpc>
              <a:spcBef>
                <a:spcPct val="20000"/>
              </a:spcBef>
              <a:buClr>
                <a:schemeClr val="tx2"/>
              </a:buClr>
              <a:buFont typeface="Wingdings" panose="05000000000000000000" pitchFamily="2" charset="2"/>
              <a:buChar char="w"/>
              <a:defRPr/>
            </a:pPr>
            <a:r>
              <a:rPr lang="zh-CN" altLang="en-US" b="1" dirty="0" smtClean="0">
                <a:solidFill>
                  <a:srgbClr val="7030A0"/>
                </a:solidFill>
                <a:effectLst>
                  <a:outerShdw blurRad="38100" dist="38100" dir="2700000" algn="tl">
                    <a:srgbClr val="FFFFFF"/>
                  </a:outerShdw>
                </a:effectLst>
                <a:latin typeface="微软雅黑" panose="020B0503020204020204" pitchFamily="34" charset="-122"/>
                <a:ea typeface="微软雅黑" panose="020B0503020204020204" pitchFamily="34" charset="-122"/>
              </a:rPr>
              <a:t>渗透压较低</a:t>
            </a:r>
            <a:endParaRPr lang="zh-CN" altLang="en-US" b="1" dirty="0" smtClean="0">
              <a:solidFill>
                <a:srgbClr val="7030A0"/>
              </a:solidFill>
              <a:effectLst>
                <a:outerShdw blurRad="38100" dist="38100" dir="2700000" algn="tl">
                  <a:srgbClr val="FFFFFF"/>
                </a:outerShdw>
              </a:effectLst>
              <a:latin typeface="微软雅黑" panose="020B0503020204020204" pitchFamily="34" charset="-122"/>
              <a:ea typeface="微软雅黑" panose="020B0503020204020204" pitchFamily="34" charset="-122"/>
            </a:endParaRPr>
          </a:p>
          <a:p>
            <a:pPr marL="342900" indent="-342900">
              <a:lnSpc>
                <a:spcPct val="180000"/>
              </a:lnSpc>
              <a:spcBef>
                <a:spcPct val="20000"/>
              </a:spcBef>
              <a:buClr>
                <a:schemeClr val="tx2"/>
              </a:buClr>
              <a:buFont typeface="Wingdings" panose="05000000000000000000" pitchFamily="2" charset="2"/>
              <a:buChar char="w"/>
              <a:defRPr/>
            </a:pPr>
            <a:r>
              <a:rPr lang="zh-CN" altLang="en-US" b="1" dirty="0">
                <a:effectLst>
                  <a:outerShdw blurRad="38100" dist="38100" dir="2700000" algn="tl">
                    <a:srgbClr val="FFFFFF"/>
                  </a:outerShdw>
                </a:effectLst>
                <a:latin typeface="微软雅黑" panose="020B0503020204020204" pitchFamily="34" charset="-122"/>
                <a:ea typeface="微软雅黑" panose="020B0503020204020204" pitchFamily="34" charset="-122"/>
              </a:rPr>
              <a:t>适用于胃肠功能正常</a:t>
            </a:r>
            <a:r>
              <a:rPr lang="zh-CN" altLang="en-US" b="1" dirty="0" smtClean="0">
                <a:effectLst>
                  <a:outerShdw blurRad="38100" dist="38100" dir="2700000" algn="tl">
                    <a:srgbClr val="FFFFFF"/>
                  </a:outerShdw>
                </a:effectLst>
                <a:latin typeface="微软雅黑" panose="020B0503020204020204" pitchFamily="34" charset="-122"/>
                <a:ea typeface="微软雅黑" panose="020B0503020204020204" pitchFamily="34" charset="-122"/>
              </a:rPr>
              <a:t>者</a:t>
            </a:r>
            <a:endParaRPr lang="zh-CN" altLang="en-US" b="1" dirty="0">
              <a:effectLst>
                <a:outerShdw blurRad="38100" dist="38100" dir="2700000" algn="tl">
                  <a:srgbClr val="FFFFFF"/>
                </a:outerShdw>
              </a:effectLst>
              <a:latin typeface="微软雅黑" panose="020B0503020204020204" pitchFamily="34" charset="-122"/>
              <a:ea typeface="微软雅黑" panose="020B0503020204020204" pitchFamily="34" charset="-122"/>
            </a:endParaRPr>
          </a:p>
          <a:p>
            <a:pPr marL="742950" lvl="1" indent="-285750">
              <a:spcBef>
                <a:spcPct val="20000"/>
              </a:spcBef>
              <a:buSzPct val="95000"/>
              <a:buFontTx/>
              <a:buChar char="–"/>
              <a:defRPr/>
            </a:pPr>
            <a:endParaRPr lang="zh-CN" altLang="en-US" sz="1800" b="1" dirty="0">
              <a:effectLst>
                <a:outerShdw blurRad="38100" dist="38100" dir="2700000" algn="tl">
                  <a:srgbClr val="FFFFFF"/>
                </a:outerShdw>
              </a:effectLst>
            </a:endParaRPr>
          </a:p>
          <a:p>
            <a:pPr marL="342900" indent="-342900">
              <a:spcBef>
                <a:spcPct val="20000"/>
              </a:spcBef>
              <a:buClr>
                <a:schemeClr val="tx2"/>
              </a:buClr>
              <a:buFont typeface="Wingdings" panose="05000000000000000000" pitchFamily="2" charset="2"/>
              <a:buChar char="w"/>
              <a:defRPr/>
            </a:pPr>
            <a:endParaRPr lang="en-US" altLang="zh-CN" sz="2800" dirty="0"/>
          </a:p>
        </p:txBody>
      </p:sp>
      <p:graphicFrame>
        <p:nvGraphicFramePr>
          <p:cNvPr id="105674" name="Group 202"/>
          <p:cNvGraphicFramePr>
            <a:graphicFrameLocks noGrp="1"/>
          </p:cNvGraphicFramePr>
          <p:nvPr/>
        </p:nvGraphicFramePr>
        <p:xfrm>
          <a:off x="814918" y="4191001"/>
          <a:ext cx="10970188" cy="2493265"/>
        </p:xfrm>
        <a:graphic>
          <a:graphicData uri="http://schemas.openxmlformats.org/drawingml/2006/table">
            <a:tbl>
              <a:tblPr/>
              <a:tblGrid>
                <a:gridCol w="1119407"/>
                <a:gridCol w="1902992"/>
                <a:gridCol w="1902992"/>
                <a:gridCol w="1567169"/>
                <a:gridCol w="2126873"/>
                <a:gridCol w="2350755"/>
              </a:tblGrid>
              <a:tr h="57467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种类</a:t>
                      </a:r>
                      <a:endParaRPr kumimoji="1" lang="zh-CN" altLang="en-US" sz="16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cap="flat">
                      <a:noFill/>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能量（</a:t>
                      </a:r>
                      <a:r>
                        <a:rPr kumimoji="1" lang="en-US" altLang="zh-CN"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kcal/ml</a:t>
                      </a: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endPar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蛋白含量（</a:t>
                      </a:r>
                      <a:r>
                        <a:rPr kumimoji="1" lang="en-US" altLang="zh-CN"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g/100ml</a:t>
                      </a: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endPar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糖：脂</a:t>
                      </a:r>
                      <a:endPar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特殊含量</a:t>
                      </a:r>
                      <a:endPar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适用症</a:t>
                      </a:r>
                      <a:endParaRPr kumimoji="1" lang="zh-CN" altLang="en-US" sz="16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cap="flat">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973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瑞素</a:t>
                      </a:r>
                      <a:endPar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cap="flat">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0.55</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6.5 : 3.5</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rPr>
                        <a:t>膳食纤维</a:t>
                      </a:r>
                      <a:endParaRPr kumimoji="1"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营养支持</a:t>
                      </a:r>
                      <a:endParaRPr kumimoji="1" lang="zh-CN" altLang="en-US" sz="1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413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瑞能</a:t>
                      </a:r>
                      <a:endPar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cap="flat">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1 .3</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0.65</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4.3 : 5.7</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rPr>
                        <a:t>免疫增强剂</a:t>
                      </a:r>
                      <a:endParaRPr kumimoji="1"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rPr>
                        <a:t>抗氧化剂</a:t>
                      </a:r>
                      <a:endParaRPr kumimoji="1"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sym typeface="Symbol" panose="05050102010706020507" pitchFamily="18" charset="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肿瘤</a:t>
                      </a:r>
                      <a:endPar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7946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瑞代</a:t>
                      </a:r>
                      <a:endParaRPr kumimoji="1" lang="zh-CN" altLang="en-US" sz="20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cap="flat">
                      <a:noFill/>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0.9</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0.55g</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6.2 : 3.8</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rPr>
                        <a:t>70%</a:t>
                      </a:r>
                      <a:r>
                        <a:rPr kumimoji="1" lang="zh-CN" altLang="en-US"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rPr>
                        <a:t>缓释淀粉</a:t>
                      </a:r>
                      <a:endParaRPr kumimoji="1" lang="zh-CN" altLang="en-US"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rPr>
                        <a:t>30%</a:t>
                      </a:r>
                      <a:r>
                        <a:rPr kumimoji="1" lang="zh-CN" altLang="en-US"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rPr>
                        <a:t>果糖</a:t>
                      </a:r>
                      <a:endParaRPr kumimoji="1" lang="zh-CN" altLang="en-US" sz="1800" b="0" i="0" u="none" strike="noStrike" cap="none" normalizeH="0" baseline="0" smtClean="0">
                        <a:ln>
                          <a:noFill/>
                        </a:ln>
                        <a:solidFill>
                          <a:schemeClr val="tx1"/>
                        </a:solidFill>
                        <a:effectLst/>
                        <a:latin typeface="黑体" panose="02010609060101010101" pitchFamily="49" charset="-122"/>
                        <a:ea typeface="黑体" panose="02010609060101010101" pitchFamily="49" charset="-122"/>
                      </a:endParaRPr>
                    </a:p>
                  </a:txBody>
                  <a:tcPr marL="121920" marR="121920" anchor="ctr" horzOverflow="overflow">
                    <a:lnL>
                      <a:noFill/>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糖尿病</a:t>
                      </a:r>
                      <a:endPar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应激高血糖</a:t>
                      </a:r>
                      <a:endParaRPr kumimoji="1"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anchor="ctr" horzOverflow="overflow">
                    <a:lnL>
                      <a:noFill/>
                    </a:lnL>
                    <a:lnR cap="flat">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1189973" y="333376"/>
            <a:ext cx="11002028" cy="792163"/>
          </a:xfrm>
        </p:spPr>
        <p:txBody>
          <a:bodyPr>
            <a:normAutofit/>
          </a:bodyPr>
          <a:lstStyle/>
          <a:p>
            <a:pPr>
              <a:defRPr/>
            </a:pPr>
            <a:r>
              <a:rPr lang="en-US" altLang="zh-CN" dirty="0" smtClean="0">
                <a:solidFill>
                  <a:schemeClr val="tx2">
                    <a:lumMod val="60000"/>
                    <a:lumOff val="40000"/>
                  </a:schemeClr>
                </a:solidFill>
              </a:rPr>
              <a:t>EN</a:t>
            </a:r>
            <a:r>
              <a:rPr lang="zh-CN" altLang="en-US" dirty="0" smtClean="0">
                <a:solidFill>
                  <a:schemeClr val="tx2">
                    <a:lumMod val="60000"/>
                    <a:lumOff val="40000"/>
                  </a:schemeClr>
                </a:solidFill>
              </a:rPr>
              <a:t>输注方法</a:t>
            </a:r>
            <a:endParaRPr lang="zh-CN" altLang="en-US" dirty="0" smtClean="0">
              <a:solidFill>
                <a:schemeClr val="tx2">
                  <a:lumMod val="60000"/>
                  <a:lumOff val="40000"/>
                </a:schemeClr>
              </a:solidFill>
            </a:endParaRPr>
          </a:p>
        </p:txBody>
      </p:sp>
      <p:sp>
        <p:nvSpPr>
          <p:cNvPr id="95235" name="Rectangle 3"/>
          <p:cNvSpPr>
            <a:spLocks noGrp="1" noChangeArrowheads="1"/>
          </p:cNvSpPr>
          <p:nvPr>
            <p:ph type="body" idx="1"/>
          </p:nvPr>
        </p:nvSpPr>
        <p:spPr>
          <a:xfrm>
            <a:off x="1362075" y="1249680"/>
            <a:ext cx="10657840" cy="5238750"/>
          </a:xfrm>
        </p:spPr>
        <p:txBody>
          <a:bodyPr>
            <a:normAutofit fontScale="90000" lnSpcReduction="20000"/>
          </a:bodyPr>
          <a:lstStyle/>
          <a:p>
            <a:pPr>
              <a:lnSpc>
                <a:spcPct val="150000"/>
              </a:lnSpc>
              <a:buNone/>
            </a:pPr>
            <a:r>
              <a:rPr lang="zh-CN" altLang="en-US" b="1" dirty="0" smtClean="0">
                <a:solidFill>
                  <a:srgbClr val="FF0000"/>
                </a:solidFill>
                <a:cs typeface="微软雅黑" panose="020B0503020204020204" pitchFamily="34" charset="-122"/>
              </a:rPr>
              <a:t>原则</a:t>
            </a:r>
            <a:endParaRPr lang="en-US" altLang="zh-CN" b="1" dirty="0" smtClean="0">
              <a:solidFill>
                <a:srgbClr val="FF0000"/>
              </a:solidFill>
              <a:cs typeface="微软雅黑" panose="020B0503020204020204" pitchFamily="34" charset="-122"/>
            </a:endParaRPr>
          </a:p>
          <a:p>
            <a:pPr>
              <a:lnSpc>
                <a:spcPct val="150000"/>
              </a:lnSpc>
              <a:buNone/>
            </a:pPr>
            <a:r>
              <a:rPr lang="en-US" altLang="zh-CN" sz="2400" b="1" dirty="0" smtClean="0">
                <a:effectLst>
                  <a:outerShdw blurRad="38100" dist="38100" dir="2700000" algn="tl">
                    <a:srgbClr val="FFFFFF"/>
                  </a:outerShdw>
                </a:effectLst>
                <a:cs typeface="微软雅黑" panose="020B0503020204020204" pitchFamily="34" charset="-122"/>
              </a:rPr>
              <a:t>1</a:t>
            </a:r>
            <a:r>
              <a:rPr lang="zh-CN" altLang="en-US" sz="2400" b="1" dirty="0" smtClean="0">
                <a:effectLst>
                  <a:outerShdw blurRad="38100" dist="38100" dir="2700000" algn="tl">
                    <a:srgbClr val="FFFFFF"/>
                  </a:outerShdw>
                </a:effectLst>
                <a:cs typeface="微软雅黑" panose="020B0503020204020204" pitchFamily="34" charset="-122"/>
              </a:rPr>
              <a:t>，首选连续泵输注法</a:t>
            </a:r>
            <a:endParaRPr lang="en-US" altLang="zh-CN" sz="2400" b="1" dirty="0" smtClean="0">
              <a:effectLst>
                <a:outerShdw blurRad="38100" dist="38100" dir="2700000" algn="tl">
                  <a:srgbClr val="FFFFFF"/>
                </a:outerShdw>
              </a:effectLst>
              <a:cs typeface="微软雅黑" panose="020B0503020204020204" pitchFamily="34" charset="-122"/>
            </a:endParaRPr>
          </a:p>
          <a:p>
            <a:pPr>
              <a:lnSpc>
                <a:spcPct val="150000"/>
              </a:lnSpc>
              <a:buNone/>
            </a:pPr>
            <a:r>
              <a:rPr lang="en-US" altLang="zh-CN" sz="2400" b="1" dirty="0" smtClean="0">
                <a:effectLst>
                  <a:outerShdw blurRad="38100" dist="38100" dir="2700000" algn="tl">
                    <a:srgbClr val="FFFFFF"/>
                  </a:outerShdw>
                </a:effectLst>
                <a:cs typeface="微软雅黑" panose="020B0503020204020204" pitchFamily="34" charset="-122"/>
              </a:rPr>
              <a:t>2</a:t>
            </a:r>
            <a:r>
              <a:rPr lang="zh-CN" altLang="en-US" sz="2400" b="1" dirty="0" smtClean="0">
                <a:effectLst>
                  <a:outerShdw blurRad="38100" dist="38100" dir="2700000" algn="tl">
                    <a:srgbClr val="FFFFFF"/>
                  </a:outerShdw>
                </a:effectLst>
                <a:cs typeface="微软雅黑" panose="020B0503020204020204" pitchFamily="34" charset="-122"/>
              </a:rPr>
              <a:t>，低浓度、低剂量、低速度开始，逐渐增加至全量</a:t>
            </a:r>
            <a:endParaRPr lang="zh-CN" altLang="en-US" sz="2400" b="1" dirty="0" smtClean="0">
              <a:effectLst>
                <a:outerShdw blurRad="38100" dist="38100" dir="2700000" algn="tl">
                  <a:srgbClr val="FFFFFF"/>
                </a:outerShdw>
              </a:effectLst>
              <a:cs typeface="微软雅黑" panose="020B0503020204020204" pitchFamily="34" charset="-122"/>
            </a:endParaRPr>
          </a:p>
          <a:p>
            <a:pPr>
              <a:lnSpc>
                <a:spcPct val="150000"/>
              </a:lnSpc>
              <a:buNone/>
            </a:pPr>
            <a:r>
              <a:rPr lang="zh-CN" altLang="en-US" b="1" dirty="0" smtClean="0">
                <a:solidFill>
                  <a:srgbClr val="FF0000"/>
                </a:solidFill>
                <a:cs typeface="微软雅黑" panose="020B0503020204020204" pitchFamily="34" charset="-122"/>
              </a:rPr>
              <a:t>浓度与剂量</a:t>
            </a:r>
            <a:endParaRPr lang="en-US" altLang="zh-CN" b="1" dirty="0" smtClean="0">
              <a:solidFill>
                <a:srgbClr val="FF0000"/>
              </a:solidFill>
              <a:cs typeface="微软雅黑" panose="020B0503020204020204" pitchFamily="34" charset="-122"/>
            </a:endParaRPr>
          </a:p>
          <a:p>
            <a:pPr>
              <a:lnSpc>
                <a:spcPct val="150000"/>
              </a:lnSpc>
              <a:buNone/>
            </a:pPr>
            <a:r>
              <a:rPr lang="zh-CN" altLang="en-US" sz="2800" b="1" dirty="0" smtClean="0">
                <a:effectLst>
                  <a:outerShdw blurRad="38100" dist="38100" dir="2700000" algn="tl">
                    <a:srgbClr val="FFFFFF"/>
                  </a:outerShdw>
                </a:effectLst>
                <a:cs typeface="微软雅黑" panose="020B0503020204020204" pitchFamily="34" charset="-122"/>
              </a:rPr>
              <a:t>     </a:t>
            </a:r>
            <a:r>
              <a:rPr lang="zh-CN" altLang="en-US" sz="2400" b="1" dirty="0" smtClean="0">
                <a:effectLst>
                  <a:outerShdw blurRad="38100" dist="38100" dir="2700000" algn="tl">
                    <a:srgbClr val="FFFFFF"/>
                  </a:outerShdw>
                </a:effectLst>
                <a:cs typeface="微软雅黑" panose="020B0503020204020204" pitchFamily="34" charset="-122"/>
              </a:rPr>
              <a:t>标准配方从</a:t>
            </a:r>
            <a:r>
              <a:rPr lang="en-US" altLang="zh-CN" sz="2400" b="1" dirty="0" smtClean="0">
                <a:effectLst>
                  <a:outerShdw blurRad="38100" dist="38100" dir="2700000" algn="tl">
                    <a:srgbClr val="FFFFFF"/>
                  </a:outerShdw>
                </a:effectLst>
                <a:cs typeface="微软雅黑" panose="020B0503020204020204" pitchFamily="34" charset="-122"/>
              </a:rPr>
              <a:t>0.3kcal/ml</a:t>
            </a:r>
            <a:r>
              <a:rPr lang="zh-CN" altLang="en-US" sz="2400" b="1" dirty="0" smtClean="0">
                <a:effectLst>
                  <a:outerShdw blurRad="38100" dist="38100" dir="2700000" algn="tl">
                    <a:srgbClr val="FFFFFF"/>
                  </a:outerShdw>
                </a:effectLst>
                <a:cs typeface="微软雅黑" panose="020B0503020204020204" pitchFamily="34" charset="-122"/>
              </a:rPr>
              <a:t>开始，</a:t>
            </a:r>
            <a:r>
              <a:rPr lang="en-US" altLang="zh-CN" sz="2400" b="1" dirty="0" smtClean="0">
                <a:effectLst>
                  <a:outerShdw blurRad="38100" dist="38100" dir="2700000" algn="tl">
                    <a:srgbClr val="FFFFFF"/>
                  </a:outerShdw>
                </a:effectLst>
                <a:cs typeface="微软雅黑" panose="020B0503020204020204" pitchFamily="34" charset="-122"/>
              </a:rPr>
              <a:t>2</a:t>
            </a:r>
            <a:r>
              <a:rPr lang="zh-CN" altLang="en-US" sz="2400" b="1" dirty="0" smtClean="0">
                <a:effectLst>
                  <a:outerShdw blurRad="38100" dist="38100" dir="2700000" algn="tl">
                    <a:srgbClr val="FFFFFF"/>
                  </a:outerShdw>
                </a:effectLst>
                <a:cs typeface="微软雅黑" panose="020B0503020204020204" pitchFamily="34" charset="-122"/>
              </a:rPr>
              <a:t>～</a:t>
            </a:r>
            <a:r>
              <a:rPr lang="en-US" altLang="zh-CN" sz="2400" b="1" dirty="0" smtClean="0">
                <a:effectLst>
                  <a:outerShdw blurRad="38100" dist="38100" dir="2700000" algn="tl">
                    <a:srgbClr val="FFFFFF"/>
                  </a:outerShdw>
                </a:effectLst>
                <a:cs typeface="微软雅黑" panose="020B0503020204020204" pitchFamily="34" charset="-122"/>
              </a:rPr>
              <a:t>5d</a:t>
            </a:r>
            <a:r>
              <a:rPr lang="zh-CN" altLang="en-US" sz="2400" b="1" dirty="0" smtClean="0">
                <a:effectLst>
                  <a:outerShdw blurRad="38100" dist="38100" dir="2700000" algn="tl">
                    <a:srgbClr val="FFFFFF"/>
                  </a:outerShdw>
                </a:effectLst>
                <a:cs typeface="微软雅黑" panose="020B0503020204020204" pitchFamily="34" charset="-122"/>
              </a:rPr>
              <a:t>达到标准浓度；第</a:t>
            </a:r>
            <a:r>
              <a:rPr lang="en-US" altLang="zh-CN" sz="2400" b="1" dirty="0" smtClean="0">
                <a:effectLst>
                  <a:outerShdw blurRad="38100" dist="38100" dir="2700000" algn="tl">
                    <a:srgbClr val="FFFFFF"/>
                  </a:outerShdw>
                </a:effectLst>
                <a:cs typeface="微软雅黑" panose="020B0503020204020204" pitchFamily="34" charset="-122"/>
              </a:rPr>
              <a:t>1d</a:t>
            </a:r>
            <a:r>
              <a:rPr lang="zh-CN" altLang="en-US" sz="2400" b="1" dirty="0" smtClean="0">
                <a:effectLst>
                  <a:outerShdw blurRad="38100" dist="38100" dir="2700000" algn="tl">
                    <a:srgbClr val="FFFFFF"/>
                  </a:outerShdw>
                </a:effectLst>
                <a:cs typeface="微软雅黑" panose="020B0503020204020204" pitchFamily="34" charset="-122"/>
              </a:rPr>
              <a:t>用量一般为总</a:t>
            </a:r>
            <a:r>
              <a:rPr lang="en-US" altLang="zh-CN" sz="2400" b="1" dirty="0" smtClean="0">
                <a:effectLst>
                  <a:outerShdw blurRad="38100" dist="38100" dir="2700000" algn="tl">
                    <a:srgbClr val="FFFFFF"/>
                  </a:outerShdw>
                </a:effectLst>
                <a:cs typeface="微软雅黑" panose="020B0503020204020204" pitchFamily="34" charset="-122"/>
              </a:rPr>
              <a:t> </a:t>
            </a:r>
            <a:r>
              <a:rPr lang="zh-CN" altLang="en-US" sz="2400" b="1" dirty="0" smtClean="0">
                <a:effectLst>
                  <a:outerShdw blurRad="38100" dist="38100" dir="2700000" algn="tl">
                    <a:srgbClr val="FFFFFF"/>
                  </a:outerShdw>
                </a:effectLst>
                <a:cs typeface="微软雅黑" panose="020B0503020204020204" pitchFamily="34" charset="-122"/>
              </a:rPr>
              <a:t>量的</a:t>
            </a:r>
            <a:r>
              <a:rPr lang="en-US" altLang="zh-CN" sz="2400" b="1" dirty="0" smtClean="0">
                <a:effectLst>
                  <a:outerShdw blurRad="38100" dist="38100" dir="2700000" algn="tl">
                    <a:srgbClr val="FFFFFF"/>
                  </a:outerShdw>
                </a:effectLst>
                <a:cs typeface="微软雅黑" panose="020B0503020204020204" pitchFamily="34" charset="-122"/>
              </a:rPr>
              <a:t>1/4</a:t>
            </a:r>
            <a:r>
              <a:rPr lang="zh-CN" altLang="en-US" sz="2400" b="1" dirty="0" smtClean="0">
                <a:effectLst>
                  <a:outerShdw blurRad="38100" dist="38100" dir="2700000" algn="tl">
                    <a:srgbClr val="FFFFFF"/>
                  </a:outerShdw>
                </a:effectLst>
                <a:cs typeface="微软雅黑" panose="020B0503020204020204" pitchFamily="34" charset="-122"/>
              </a:rPr>
              <a:t>，</a:t>
            </a:r>
            <a:endParaRPr lang="en-US" altLang="zh-CN" sz="2400" b="1" dirty="0" smtClean="0">
              <a:effectLst>
                <a:outerShdw blurRad="38100" dist="38100" dir="2700000" algn="tl">
                  <a:srgbClr val="FFFFFF"/>
                </a:outerShdw>
              </a:effectLst>
              <a:cs typeface="微软雅黑" panose="020B0503020204020204" pitchFamily="34" charset="-122"/>
            </a:endParaRPr>
          </a:p>
          <a:p>
            <a:pPr>
              <a:lnSpc>
                <a:spcPct val="150000"/>
              </a:lnSpc>
              <a:buNone/>
            </a:pPr>
            <a:r>
              <a:rPr lang="en-US" altLang="zh-CN" sz="2400" b="1" dirty="0" smtClean="0">
                <a:effectLst>
                  <a:outerShdw blurRad="38100" dist="38100" dir="2700000" algn="tl">
                    <a:srgbClr val="FFFFFF"/>
                  </a:outerShdw>
                </a:effectLst>
                <a:cs typeface="微软雅黑" panose="020B0503020204020204" pitchFamily="34" charset="-122"/>
              </a:rPr>
              <a:t>      </a:t>
            </a:r>
            <a:r>
              <a:rPr lang="zh-CN" altLang="en-US" sz="2400" b="1" dirty="0" smtClean="0">
                <a:effectLst>
                  <a:outerShdw blurRad="38100" dist="38100" dir="2700000" algn="tl">
                    <a:srgbClr val="FFFFFF"/>
                  </a:outerShdw>
                </a:effectLst>
                <a:cs typeface="微软雅黑" panose="020B0503020204020204" pitchFamily="34" charset="-122"/>
              </a:rPr>
              <a:t>据患者耐受情况， </a:t>
            </a:r>
            <a:r>
              <a:rPr lang="en-US" altLang="zh-CN" sz="2400" b="1" dirty="0" smtClean="0">
                <a:effectLst>
                  <a:outerShdw blurRad="38100" dist="38100" dir="2700000" algn="tl">
                    <a:srgbClr val="FFFFFF"/>
                  </a:outerShdw>
                </a:effectLst>
                <a:cs typeface="微软雅黑" panose="020B0503020204020204" pitchFamily="34" charset="-122"/>
              </a:rPr>
              <a:t>2</a:t>
            </a:r>
            <a:r>
              <a:rPr lang="zh-CN" altLang="en-US" sz="2400" b="1" dirty="0" smtClean="0">
                <a:effectLst>
                  <a:outerShdw blurRad="38100" dist="38100" dir="2700000" algn="tl">
                    <a:srgbClr val="FFFFFF"/>
                  </a:outerShdw>
                </a:effectLst>
                <a:cs typeface="微软雅黑" panose="020B0503020204020204" pitchFamily="34" charset="-122"/>
              </a:rPr>
              <a:t>～</a:t>
            </a:r>
            <a:r>
              <a:rPr lang="en-US" altLang="zh-CN" sz="2400" b="1" dirty="0" smtClean="0">
                <a:effectLst>
                  <a:outerShdw blurRad="38100" dist="38100" dir="2700000" algn="tl">
                    <a:srgbClr val="FFFFFF"/>
                  </a:outerShdw>
                </a:effectLst>
                <a:cs typeface="微软雅黑" panose="020B0503020204020204" pitchFamily="34" charset="-122"/>
              </a:rPr>
              <a:t>4d</a:t>
            </a:r>
            <a:r>
              <a:rPr lang="zh-CN" altLang="en-US" sz="2400" b="1" dirty="0" smtClean="0">
                <a:effectLst>
                  <a:outerShdw blurRad="38100" dist="38100" dir="2700000" algn="tl">
                    <a:srgbClr val="FFFFFF"/>
                  </a:outerShdw>
                </a:effectLst>
                <a:cs typeface="微软雅黑" panose="020B0503020204020204" pitchFamily="34" charset="-122"/>
              </a:rPr>
              <a:t>加至全量；开始速度一般为</a:t>
            </a:r>
            <a:r>
              <a:rPr lang="en-US" altLang="zh-CN" sz="2400" b="1" dirty="0" smtClean="0">
                <a:effectLst>
                  <a:outerShdw blurRad="38100" dist="38100" dir="2700000" algn="tl">
                    <a:srgbClr val="FFFFFF"/>
                  </a:outerShdw>
                </a:effectLst>
                <a:cs typeface="微软雅黑" panose="020B0503020204020204" pitchFamily="34" charset="-122"/>
              </a:rPr>
              <a:t>25</a:t>
            </a:r>
            <a:r>
              <a:rPr lang="zh-CN" altLang="en-US" sz="2400" b="1" dirty="0" smtClean="0">
                <a:effectLst>
                  <a:outerShdw blurRad="38100" dist="38100" dir="2700000" algn="tl">
                    <a:srgbClr val="FFFFFF"/>
                  </a:outerShdw>
                </a:effectLst>
                <a:cs typeface="微软雅黑" panose="020B0503020204020204" pitchFamily="34" charset="-122"/>
              </a:rPr>
              <a:t>～</a:t>
            </a:r>
            <a:r>
              <a:rPr lang="en-US" altLang="zh-CN" sz="2400" b="1" dirty="0" smtClean="0">
                <a:effectLst>
                  <a:outerShdw blurRad="38100" dist="38100" dir="2700000" algn="tl">
                    <a:srgbClr val="FFFFFF"/>
                  </a:outerShdw>
                </a:effectLst>
                <a:cs typeface="微软雅黑" panose="020B0503020204020204" pitchFamily="34" charset="-122"/>
              </a:rPr>
              <a:t>50ml/h</a:t>
            </a:r>
            <a:r>
              <a:rPr lang="zh-CN" altLang="en-US" sz="2400" b="1" dirty="0" smtClean="0">
                <a:effectLst>
                  <a:outerShdw blurRad="38100" dist="38100" dir="2700000" algn="tl">
                    <a:srgbClr val="FFFFFF"/>
                  </a:outerShdw>
                </a:effectLst>
                <a:cs typeface="微软雅黑" panose="020B0503020204020204" pitchFamily="34" charset="-122"/>
              </a:rPr>
              <a:t>，每</a:t>
            </a:r>
            <a:r>
              <a:rPr lang="en-US" altLang="zh-CN" sz="2400" b="1" dirty="0" smtClean="0">
                <a:effectLst>
                  <a:outerShdw blurRad="38100" dist="38100" dir="2700000" algn="tl">
                    <a:srgbClr val="FFFFFF"/>
                  </a:outerShdw>
                </a:effectLst>
                <a:cs typeface="微软雅黑" panose="020B0503020204020204" pitchFamily="34" charset="-122"/>
              </a:rPr>
              <a:t>12</a:t>
            </a:r>
            <a:r>
              <a:rPr lang="zh-CN" altLang="en-US" sz="2400" b="1" dirty="0" smtClean="0">
                <a:effectLst>
                  <a:outerShdw blurRad="38100" dist="38100" dir="2700000" algn="tl">
                    <a:srgbClr val="FFFFFF"/>
                  </a:outerShdw>
                </a:effectLst>
                <a:cs typeface="微软雅黑" panose="020B0503020204020204" pitchFamily="34" charset="-122"/>
              </a:rPr>
              <a:t>～</a:t>
            </a:r>
            <a:r>
              <a:rPr lang="en-US" altLang="zh-CN" sz="2400" b="1" dirty="0" smtClean="0">
                <a:effectLst>
                  <a:outerShdw blurRad="38100" dist="38100" dir="2700000" algn="tl">
                    <a:srgbClr val="FFFFFF"/>
                  </a:outerShdw>
                </a:effectLst>
                <a:cs typeface="微软雅黑" panose="020B0503020204020204" pitchFamily="34" charset="-122"/>
              </a:rPr>
              <a:t>24h</a:t>
            </a:r>
            <a:endParaRPr lang="en-US" altLang="zh-CN" sz="2400" b="1" dirty="0" smtClean="0">
              <a:effectLst>
                <a:outerShdw blurRad="38100" dist="38100" dir="2700000" algn="tl">
                  <a:srgbClr val="FFFFFF"/>
                </a:outerShdw>
              </a:effectLst>
              <a:cs typeface="微软雅黑" panose="020B0503020204020204" pitchFamily="34" charset="-122"/>
            </a:endParaRPr>
          </a:p>
          <a:p>
            <a:pPr>
              <a:lnSpc>
                <a:spcPct val="150000"/>
              </a:lnSpc>
              <a:buNone/>
            </a:pPr>
            <a:r>
              <a:rPr lang="en-US" altLang="zh-CN" sz="2400" b="1" dirty="0" smtClean="0">
                <a:effectLst>
                  <a:outerShdw blurRad="38100" dist="38100" dir="2700000" algn="tl">
                    <a:srgbClr val="FFFFFF"/>
                  </a:outerShdw>
                </a:effectLst>
                <a:cs typeface="微软雅黑" panose="020B0503020204020204" pitchFamily="34" charset="-122"/>
              </a:rPr>
              <a:t>      </a:t>
            </a:r>
            <a:r>
              <a:rPr lang="zh-CN" altLang="en-US" sz="2400" b="1" dirty="0" smtClean="0">
                <a:effectLst>
                  <a:outerShdw blurRad="38100" dist="38100" dir="2700000" algn="tl">
                    <a:srgbClr val="FFFFFF"/>
                  </a:outerShdw>
                </a:effectLst>
                <a:cs typeface="微软雅黑" panose="020B0503020204020204" pitchFamily="34" charset="-122"/>
              </a:rPr>
              <a:t>增加</a:t>
            </a:r>
            <a:r>
              <a:rPr lang="en-US" altLang="zh-CN" sz="2400" b="1" dirty="0" smtClean="0">
                <a:effectLst>
                  <a:outerShdw blurRad="38100" dist="38100" dir="2700000" algn="tl">
                    <a:srgbClr val="FFFFFF"/>
                  </a:outerShdw>
                </a:effectLst>
                <a:cs typeface="微软雅黑" panose="020B0503020204020204" pitchFamily="34" charset="-122"/>
              </a:rPr>
              <a:t>25ml/h</a:t>
            </a:r>
            <a:r>
              <a:rPr lang="zh-CN" altLang="en-US" sz="2400" b="1" dirty="0" smtClean="0">
                <a:effectLst>
                  <a:outerShdw blurRad="38100" dist="38100" dir="2700000" algn="tl">
                    <a:srgbClr val="FFFFFF"/>
                  </a:outerShdw>
                </a:effectLst>
                <a:cs typeface="微软雅黑" panose="020B0503020204020204" pitchFamily="34" charset="-122"/>
              </a:rPr>
              <a:t>，最大速度为</a:t>
            </a:r>
            <a:r>
              <a:rPr lang="en-US" altLang="zh-CN" sz="2400" b="1" dirty="0" smtClean="0">
                <a:effectLst>
                  <a:outerShdw blurRad="38100" dist="38100" dir="2700000" algn="tl">
                    <a:srgbClr val="FFFFFF"/>
                  </a:outerShdw>
                </a:effectLst>
                <a:cs typeface="微软雅黑" panose="020B0503020204020204" pitchFamily="34" charset="-122"/>
              </a:rPr>
              <a:t>125</a:t>
            </a:r>
            <a:r>
              <a:rPr lang="zh-CN" altLang="en-US" sz="2400" b="1" dirty="0" smtClean="0">
                <a:effectLst>
                  <a:outerShdw blurRad="38100" dist="38100" dir="2700000" algn="tl">
                    <a:srgbClr val="FFFFFF"/>
                  </a:outerShdw>
                </a:effectLst>
                <a:cs typeface="微软雅黑" panose="020B0503020204020204" pitchFamily="34" charset="-122"/>
              </a:rPr>
              <a:t>～</a:t>
            </a:r>
            <a:r>
              <a:rPr lang="en-US" altLang="zh-CN" sz="2400" b="1" dirty="0" smtClean="0">
                <a:effectLst>
                  <a:outerShdw blurRad="38100" dist="38100" dir="2700000" algn="tl">
                    <a:srgbClr val="FFFFFF"/>
                  </a:outerShdw>
                </a:effectLst>
                <a:cs typeface="微软雅黑" panose="020B0503020204020204" pitchFamily="34" charset="-122"/>
              </a:rPr>
              <a:t>150ml/h</a:t>
            </a:r>
            <a:endParaRPr lang="en-US" altLang="zh-CN" sz="2400" b="1" dirty="0" smtClean="0">
              <a:effectLst>
                <a:outerShdw blurRad="38100" dist="38100" dir="2700000" algn="tl">
                  <a:srgbClr val="FFFFFF"/>
                </a:outerShdw>
              </a:effectLst>
              <a:cs typeface="微软雅黑" panose="020B0503020204020204" pitchFamily="34" charset="-122"/>
            </a:endParaRPr>
          </a:p>
          <a:p>
            <a:pPr>
              <a:lnSpc>
                <a:spcPct val="150000"/>
              </a:lnSpc>
              <a:buNone/>
            </a:pPr>
            <a:r>
              <a:rPr lang="zh-CN" altLang="en-US" b="1" dirty="0" smtClean="0">
                <a:solidFill>
                  <a:srgbClr val="FF0000"/>
                </a:solidFill>
                <a:cs typeface="微软雅黑" panose="020B0503020204020204" pitchFamily="34" charset="-122"/>
              </a:rPr>
              <a:t>温度  </a:t>
            </a:r>
            <a:endParaRPr lang="en-US" altLang="zh-CN" b="1" dirty="0" smtClean="0">
              <a:solidFill>
                <a:srgbClr val="FF0000"/>
              </a:solidFill>
              <a:cs typeface="微软雅黑" panose="020B0503020204020204" pitchFamily="34" charset="-122"/>
            </a:endParaRPr>
          </a:p>
          <a:p>
            <a:pPr>
              <a:lnSpc>
                <a:spcPct val="150000"/>
              </a:lnSpc>
              <a:buNone/>
            </a:pPr>
            <a:r>
              <a:rPr lang="en-US" altLang="zh-CN" sz="2400" b="1" dirty="0" smtClean="0">
                <a:effectLst>
                  <a:outerShdw blurRad="38100" dist="38100" dir="2700000" algn="tl">
                    <a:srgbClr val="FFFFFF"/>
                  </a:outerShdw>
                </a:effectLst>
                <a:cs typeface="微软雅黑" panose="020B0503020204020204" pitchFamily="34" charset="-122"/>
              </a:rPr>
              <a:t>    </a:t>
            </a:r>
            <a:r>
              <a:rPr lang="zh-CN" altLang="en-US" sz="2400" b="1" dirty="0" smtClean="0">
                <a:effectLst>
                  <a:outerShdw blurRad="38100" dist="38100" dir="2700000" algn="tl">
                    <a:srgbClr val="FFFFFF"/>
                  </a:outerShdw>
                </a:effectLst>
                <a:cs typeface="微软雅黑" panose="020B0503020204020204" pitchFamily="34" charset="-122"/>
              </a:rPr>
              <a:t>  一般保持在</a:t>
            </a:r>
            <a:r>
              <a:rPr lang="en-US" altLang="zh-CN" sz="2400" b="1" dirty="0" smtClean="0">
                <a:effectLst>
                  <a:outerShdw blurRad="38100" dist="38100" dir="2700000" algn="tl">
                    <a:srgbClr val="FFFFFF"/>
                  </a:outerShdw>
                </a:effectLst>
                <a:cs typeface="微软雅黑" panose="020B0503020204020204" pitchFamily="34" charset="-122"/>
              </a:rPr>
              <a:t>37℃</a:t>
            </a:r>
            <a:r>
              <a:rPr lang="zh-CN" altLang="en-US" sz="2400" b="1" dirty="0" smtClean="0">
                <a:effectLst>
                  <a:outerShdw blurRad="38100" dist="38100" dir="2700000" algn="tl">
                    <a:srgbClr val="FFFFFF"/>
                  </a:outerShdw>
                </a:effectLst>
                <a:cs typeface="微软雅黑" panose="020B0503020204020204" pitchFamily="34" charset="-122"/>
              </a:rPr>
              <a:t>左右</a:t>
            </a:r>
            <a:endParaRPr lang="zh-CN" altLang="en-US" sz="2400" b="1" dirty="0" smtClean="0">
              <a:effectLst>
                <a:outerShdw blurRad="38100" dist="38100" dir="2700000" algn="tl">
                  <a:srgbClr val="FFFFFF"/>
                </a:outerShdw>
              </a:effectLst>
              <a:cs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type="body" idx="1"/>
          </p:nvPr>
        </p:nvSpPr>
        <p:spPr>
          <a:xfrm>
            <a:off x="2590165" y="1412875"/>
            <a:ext cx="9158605" cy="5064125"/>
          </a:xfrm>
        </p:spPr>
        <p:txBody>
          <a:bodyPr>
            <a:normAutofit lnSpcReduction="10000"/>
          </a:bodyPr>
          <a:lstStyle/>
          <a:p>
            <a:pPr eaLnBrk="1" hangingPunct="1">
              <a:lnSpc>
                <a:spcPct val="120000"/>
              </a:lnSpc>
              <a:buFont typeface="Wingdings" panose="05000000000000000000" pitchFamily="2" charset="2"/>
              <a:buNone/>
            </a:pPr>
            <a:r>
              <a:rPr lang="en-US" altLang="zh-CN" sz="3600" b="1" dirty="0" smtClean="0">
                <a:solidFill>
                  <a:schemeClr val="tx2"/>
                </a:solidFill>
              </a:rPr>
              <a:t>   </a:t>
            </a:r>
            <a:r>
              <a:rPr lang="zh-CN" altLang="en-US" b="1" dirty="0" smtClean="0">
                <a:solidFill>
                  <a:srgbClr val="FF0000"/>
                </a:solidFill>
              </a:rPr>
              <a:t>分次投给</a:t>
            </a:r>
            <a:endParaRPr lang="zh-CN" altLang="en-US" b="1" dirty="0" smtClean="0">
              <a:solidFill>
                <a:srgbClr val="FF0000"/>
              </a:solidFill>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a:t>
            </a:r>
            <a:r>
              <a:rPr lang="en-US" altLang="zh-CN" sz="2800" b="1" dirty="0" smtClean="0">
                <a:effectLst>
                  <a:outerShdw blurRad="38100" dist="38100" dir="2700000" algn="tl">
                    <a:srgbClr val="FFFFFF"/>
                  </a:outerShdw>
                </a:effectLst>
              </a:rPr>
              <a:t> </a:t>
            </a:r>
            <a:r>
              <a:rPr lang="zh-CN" altLang="en-US" sz="2800" b="1" dirty="0" smtClean="0">
                <a:effectLst>
                  <a:outerShdw blurRad="38100" dist="38100" dir="2700000" algn="tl">
                    <a:srgbClr val="FFFFFF"/>
                  </a:outerShdw>
                </a:effectLst>
              </a:rPr>
              <a:t>每天</a:t>
            </a:r>
            <a:r>
              <a:rPr lang="en-US" altLang="zh-CN" sz="2800" b="1" dirty="0" smtClean="0">
                <a:effectLst>
                  <a:outerShdw blurRad="38100" dist="38100" dir="2700000" algn="tl">
                    <a:srgbClr val="FFFFFF"/>
                  </a:outerShdw>
                </a:effectLst>
              </a:rPr>
              <a:t>6~8</a:t>
            </a:r>
            <a:r>
              <a:rPr lang="zh-CN" altLang="en-US" sz="2800" b="1" dirty="0" smtClean="0">
                <a:effectLst>
                  <a:outerShdw blurRad="38100" dist="38100" dir="2700000" algn="tl">
                    <a:srgbClr val="FFFFFF"/>
                  </a:outerShdw>
                </a:effectLst>
              </a:rPr>
              <a:t>次，每次</a:t>
            </a:r>
            <a:r>
              <a:rPr lang="en-US" altLang="zh-CN" sz="2800" b="1" dirty="0" smtClean="0">
                <a:effectLst>
                  <a:outerShdw blurRad="38100" dist="38100" dir="2700000" algn="tl">
                    <a:srgbClr val="FFFFFF"/>
                  </a:outerShdw>
                </a:effectLst>
              </a:rPr>
              <a:t>200ml</a:t>
            </a:r>
            <a:endParaRPr lang="zh-CN" altLang="en-US" sz="2800" b="1" dirty="0" smtClean="0">
              <a:effectLst>
                <a:outerShdw blurRad="38100" dist="38100" dir="2700000" algn="tl">
                  <a:srgbClr val="FFFFFF"/>
                </a:outerShdw>
              </a:effectLst>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a:t>
            </a:r>
            <a:r>
              <a:rPr lang="zh-CN" altLang="en-US" b="1" dirty="0" smtClean="0">
                <a:solidFill>
                  <a:srgbClr val="FF0000"/>
                </a:solidFill>
              </a:rPr>
              <a:t>间歇重力滴注</a:t>
            </a:r>
            <a:endParaRPr lang="zh-CN" altLang="en-US" b="1" dirty="0" smtClean="0">
              <a:solidFill>
                <a:srgbClr val="FF0000"/>
              </a:solidFill>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每天</a:t>
            </a:r>
            <a:r>
              <a:rPr lang="en-US" altLang="zh-CN" sz="2800" b="1" dirty="0" smtClean="0">
                <a:effectLst>
                  <a:outerShdw blurRad="38100" dist="38100" dir="2700000" algn="tl">
                    <a:srgbClr val="FFFFFF"/>
                  </a:outerShdw>
                </a:effectLst>
              </a:rPr>
              <a:t>4~6</a:t>
            </a:r>
            <a:r>
              <a:rPr lang="zh-CN" altLang="en-US" sz="2800" b="1" dirty="0" smtClean="0">
                <a:effectLst>
                  <a:outerShdw blurRad="38100" dist="38100" dir="2700000" algn="tl">
                    <a:srgbClr val="FFFFFF"/>
                  </a:outerShdw>
                </a:effectLst>
              </a:rPr>
              <a:t>次</a:t>
            </a:r>
            <a:endParaRPr lang="zh-CN" altLang="en-US" sz="2800" b="1" dirty="0" smtClean="0">
              <a:effectLst>
                <a:outerShdw blurRad="38100" dist="38100" dir="2700000" algn="tl">
                  <a:srgbClr val="FFFFFF"/>
                </a:outerShdw>
              </a:effectLst>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每次</a:t>
            </a:r>
            <a:r>
              <a:rPr lang="en-US" altLang="zh-CN" sz="2800" b="1" dirty="0" smtClean="0">
                <a:effectLst>
                  <a:outerShdw blurRad="38100" dist="38100" dir="2700000" algn="tl">
                    <a:srgbClr val="FFFFFF"/>
                  </a:outerShdw>
                </a:effectLst>
              </a:rPr>
              <a:t>250~500ml</a:t>
            </a:r>
            <a:endParaRPr lang="zh-CN" altLang="en-US" sz="2800" b="1" dirty="0" smtClean="0">
              <a:effectLst>
                <a:outerShdw blurRad="38100" dist="38100" dir="2700000" algn="tl">
                  <a:srgbClr val="FFFFFF"/>
                </a:outerShdw>
              </a:effectLst>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持续</a:t>
            </a:r>
            <a:r>
              <a:rPr lang="en-US" altLang="zh-CN" sz="2800" b="1" dirty="0" smtClean="0">
                <a:effectLst>
                  <a:outerShdw blurRad="38100" dist="38100" dir="2700000" algn="tl">
                    <a:srgbClr val="FFFFFF"/>
                  </a:outerShdw>
                </a:effectLst>
              </a:rPr>
              <a:t>12~24</a:t>
            </a:r>
            <a:r>
              <a:rPr lang="zh-CN" altLang="en-US" sz="2800" b="1" dirty="0" smtClean="0">
                <a:effectLst>
                  <a:outerShdw blurRad="38100" dist="38100" dir="2700000" algn="tl">
                    <a:srgbClr val="FFFFFF"/>
                  </a:outerShdw>
                </a:effectLst>
              </a:rPr>
              <a:t>小时</a:t>
            </a:r>
            <a:endParaRPr lang="zh-CN" altLang="en-US" sz="2800" b="1" dirty="0" smtClean="0">
              <a:effectLst>
                <a:outerShdw blurRad="38100" dist="38100" dir="2700000" algn="tl">
                  <a:srgbClr val="FFFFFF"/>
                </a:outerShdw>
              </a:effectLst>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a:t>
            </a:r>
            <a:r>
              <a:rPr lang="zh-CN" altLang="en-US" b="1" dirty="0" smtClean="0">
                <a:solidFill>
                  <a:srgbClr val="FF0000"/>
                </a:solidFill>
              </a:rPr>
              <a:t>连续输注</a:t>
            </a:r>
            <a:endParaRPr lang="zh-CN" altLang="en-US" b="1" dirty="0" smtClean="0">
              <a:solidFill>
                <a:srgbClr val="FF0000"/>
              </a:solidFill>
            </a:endParaRPr>
          </a:p>
          <a:p>
            <a:pPr eaLnBrk="1" hangingPunct="1">
              <a:lnSpc>
                <a:spcPct val="120000"/>
              </a:lnSpc>
              <a:buFont typeface="Wingdings" panose="05000000000000000000" pitchFamily="2" charset="2"/>
              <a:buNone/>
            </a:pPr>
            <a:r>
              <a:rPr lang="zh-CN" altLang="en-US" sz="2800" b="1" dirty="0" smtClean="0">
                <a:effectLst>
                  <a:outerShdw blurRad="38100" dist="38100" dir="2700000" algn="tl">
                    <a:srgbClr val="FFFFFF"/>
                  </a:outerShdw>
                </a:effectLst>
              </a:rPr>
              <a:t>          每天连续</a:t>
            </a:r>
            <a:r>
              <a:rPr lang="en-US" altLang="zh-CN" sz="2800" b="1" dirty="0" smtClean="0">
                <a:effectLst>
                  <a:outerShdw blurRad="38100" dist="38100" dir="2700000" algn="tl">
                    <a:srgbClr val="FFFFFF"/>
                  </a:outerShdw>
                </a:effectLst>
              </a:rPr>
              <a:t>24</a:t>
            </a:r>
            <a:r>
              <a:rPr lang="zh-CN" altLang="en-US" sz="2800" b="1" dirty="0" smtClean="0">
                <a:effectLst>
                  <a:outerShdw blurRad="38100" dist="38100" dir="2700000" algn="tl">
                    <a:srgbClr val="FFFFFF"/>
                  </a:outerShdw>
                </a:effectLst>
              </a:rPr>
              <a:t>小时均匀输注</a:t>
            </a:r>
            <a:endParaRPr lang="zh-CN" altLang="en-US" sz="2800" b="1" dirty="0" smtClean="0">
              <a:effectLst>
                <a:outerShdw blurRad="38100" dist="38100" dir="2700000" algn="tl">
                  <a:srgbClr val="FFFFFF"/>
                </a:outerShdw>
              </a:effectLst>
            </a:endParaRPr>
          </a:p>
        </p:txBody>
      </p:sp>
      <p:sp>
        <p:nvSpPr>
          <p:cNvPr id="3" name="矩形 2"/>
          <p:cNvSpPr/>
          <p:nvPr/>
        </p:nvSpPr>
        <p:spPr>
          <a:xfrm>
            <a:off x="1164921" y="288099"/>
            <a:ext cx="5720718" cy="646331"/>
          </a:xfrm>
          <a:prstGeom prst="rect">
            <a:avLst/>
          </a:prstGeom>
        </p:spPr>
        <p:txBody>
          <a:bodyPr wrap="square">
            <a:spAutoFit/>
          </a:bodyPr>
          <a:lstStyle/>
          <a:p>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管饲输入方式</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203" name="Group 59"/>
          <p:cNvGraphicFramePr>
            <a:graphicFrameLocks noGrp="1"/>
          </p:cNvGraphicFramePr>
          <p:nvPr/>
        </p:nvGraphicFramePr>
        <p:xfrm>
          <a:off x="814918" y="2931089"/>
          <a:ext cx="10562167" cy="3058551"/>
        </p:xfrm>
        <a:graphic>
          <a:graphicData uri="http://schemas.openxmlformats.org/drawingml/2006/table">
            <a:tbl>
              <a:tblPr/>
              <a:tblGrid>
                <a:gridCol w="1852083"/>
                <a:gridCol w="1413933"/>
                <a:gridCol w="1530351"/>
                <a:gridCol w="1443567"/>
                <a:gridCol w="1492249"/>
                <a:gridCol w="1388533"/>
                <a:gridCol w="1441451"/>
              </a:tblGrid>
              <a:tr h="59771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endParaRPr kumimoji="1" lang="zh-CN"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第一天</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第二天</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第三天</a:t>
                      </a:r>
                      <a:endParaRPr kumimoji="1" lang="zh-CN" altLang="en-US"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第四天</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第五天</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第六天</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67711">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速率  </a:t>
                      </a: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ml/h</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60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80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771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量（</a:t>
                      </a: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ml</a:t>
                      </a: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800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1200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1600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2000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771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时间（</a:t>
                      </a: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h</a:t>
                      </a: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20</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771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间隔（</a:t>
                      </a: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h</a:t>
                      </a:r>
                      <a:r>
                        <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endParaRPr kumimoji="1" lang="zh-CN" altLang="en-US"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pPr>
                      <a:r>
                        <a:rPr kumimoji="1"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4</a:t>
                      </a:r>
                      <a:endParaRPr kumimoji="1" lang="en-US" altLang="zh-CN" sz="20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marL="121920" marR="12192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7332" name="Rectangle 58"/>
          <p:cNvSpPr>
            <a:spLocks noChangeArrowheads="1"/>
          </p:cNvSpPr>
          <p:nvPr/>
        </p:nvSpPr>
        <p:spPr bwMode="auto">
          <a:xfrm>
            <a:off x="719667" y="762001"/>
            <a:ext cx="10761133" cy="1938992"/>
          </a:xfrm>
          <a:prstGeom prst="rect">
            <a:avLst/>
          </a:prstGeom>
          <a:noFill/>
          <a:ln w="12700" cap="sq">
            <a:noFill/>
            <a:miter lim="800000"/>
            <a:headEnd type="none" w="sm" len="sm"/>
            <a:tailEnd type="none" w="sm" len="sm"/>
          </a:ln>
        </p:spPr>
        <p:txBody>
          <a:bodyPr>
            <a:spAutoFit/>
          </a:bodyPr>
          <a:lstStyle/>
          <a:p>
            <a:pPr latinLnBrk="1">
              <a:spcBef>
                <a:spcPct val="50000"/>
              </a:spcBef>
              <a:buFont typeface="Wingdings" panose="05000000000000000000" pitchFamily="2" charset="2"/>
              <a:buNone/>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肠内营养作为唯一营养来源</a:t>
            </a:r>
            <a:r>
              <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a:t>
            </a:r>
            <a:endParaRPr lang="en-US" altLang="zh-CN"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a:p>
            <a:pPr lvl="1" latinLnBrk="1">
              <a:spcBef>
                <a:spcPct val="50000"/>
              </a:spcBef>
              <a:buFont typeface="Wingdings" panose="05000000000000000000" pitchFamily="2" charset="2"/>
              <a:buNone/>
            </a:pPr>
            <a:r>
              <a:rPr lang="zh-CN" altLang="en-US" sz="2800" b="1" dirty="0" smtClean="0">
                <a:latin typeface="微软雅黑" panose="020B0503020204020204" pitchFamily="34" charset="-122"/>
                <a:ea typeface="微软雅黑" panose="020B0503020204020204" pitchFamily="34" charset="-122"/>
                <a:cs typeface="+mj-cs"/>
              </a:rPr>
              <a:t>如：</a:t>
            </a:r>
            <a:r>
              <a:rPr lang="en-US" altLang="zh-CN" sz="2800" b="1" dirty="0" smtClean="0">
                <a:latin typeface="微软雅黑" panose="020B0503020204020204" pitchFamily="34" charset="-122"/>
                <a:ea typeface="微软雅黑" panose="020B0503020204020204" pitchFamily="34" charset="-122"/>
                <a:cs typeface="+mj-cs"/>
              </a:rPr>
              <a:t>2000kcal/</a:t>
            </a:r>
            <a:r>
              <a:rPr lang="zh-CN" altLang="en-US" sz="2800" b="1" dirty="0" smtClean="0">
                <a:latin typeface="微软雅黑" panose="020B0503020204020204" pitchFamily="34" charset="-122"/>
                <a:ea typeface="微软雅黑" panose="020B0503020204020204" pitchFamily="34" charset="-122"/>
                <a:cs typeface="+mj-cs"/>
              </a:rPr>
              <a:t>日</a:t>
            </a:r>
            <a:endParaRPr lang="zh-CN" altLang="en-US" sz="2800" b="1" dirty="0" smtClean="0">
              <a:latin typeface="微软雅黑" panose="020B0503020204020204" pitchFamily="34" charset="-122"/>
              <a:ea typeface="微软雅黑" panose="020B0503020204020204" pitchFamily="34" charset="-122"/>
              <a:cs typeface="+mj-cs"/>
            </a:endParaRPr>
          </a:p>
          <a:p>
            <a:pPr lvl="1" latinLnBrk="1">
              <a:spcBef>
                <a:spcPct val="50000"/>
              </a:spcBef>
              <a:buFont typeface="Wingdings" panose="05000000000000000000" pitchFamily="2" charset="2"/>
              <a:buNone/>
            </a:pPr>
            <a:r>
              <a:rPr lang="zh-CN" altLang="en-US" sz="2800" b="1" dirty="0" smtClean="0">
                <a:latin typeface="微软雅黑" panose="020B0503020204020204" pitchFamily="34" charset="-122"/>
                <a:ea typeface="微软雅黑" panose="020B0503020204020204" pitchFamily="34" charset="-122"/>
                <a:cs typeface="+mj-cs"/>
              </a:rPr>
              <a:t>管饲剂量表</a:t>
            </a:r>
            <a:r>
              <a:rPr lang="en-US" altLang="zh-CN" sz="2800" b="1" dirty="0" smtClean="0">
                <a:latin typeface="微软雅黑" panose="020B0503020204020204" pitchFamily="34" charset="-122"/>
                <a:ea typeface="微软雅黑" panose="020B0503020204020204" pitchFamily="34" charset="-122"/>
                <a:cs typeface="+mj-cs"/>
              </a:rPr>
              <a:t>(</a:t>
            </a:r>
            <a:r>
              <a:rPr lang="zh-CN" altLang="en-US" sz="2800" b="1" dirty="0" smtClean="0">
                <a:latin typeface="微软雅黑" panose="020B0503020204020204" pitchFamily="34" charset="-122"/>
                <a:ea typeface="微软雅黑" panose="020B0503020204020204" pitchFamily="34" charset="-122"/>
                <a:cs typeface="+mj-cs"/>
              </a:rPr>
              <a:t>通过重力或泵调整输注速度</a:t>
            </a:r>
            <a:r>
              <a:rPr lang="en-US" altLang="zh-CN" sz="2800" b="1" dirty="0" smtClean="0">
                <a:latin typeface="微软雅黑" panose="020B0503020204020204" pitchFamily="34" charset="-122"/>
                <a:ea typeface="微软雅黑" panose="020B0503020204020204" pitchFamily="34" charset="-122"/>
                <a:cs typeface="+mj-cs"/>
              </a:rPr>
              <a:t>)</a:t>
            </a:r>
            <a:endParaRPr lang="en-US" altLang="zh-CN" sz="2800" b="1" dirty="0" smtClean="0">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946152" y="1073150"/>
            <a:ext cx="95249" cy="4648200"/>
          </a:xfrm>
          <a:prstGeom prst="rect">
            <a:avLst/>
          </a:prstGeom>
          <a:solidFill>
            <a:srgbClr val="FFFFFF"/>
          </a:solidFill>
          <a:ln w="12700">
            <a:solidFill>
              <a:srgbClr val="000066"/>
            </a:solidFill>
            <a:miter lim="800000"/>
          </a:ln>
        </p:spPr>
        <p:txBody>
          <a:bodyPr wrap="none" anchor="ctr"/>
          <a:lstStyle/>
          <a:p>
            <a:endParaRPr lang="zh-CN" altLang="en-US"/>
          </a:p>
        </p:txBody>
      </p:sp>
      <p:pic>
        <p:nvPicPr>
          <p:cNvPr id="98307" name="Picture 3" descr="digest"/>
          <p:cNvPicPr>
            <a:picLocks noChangeAspect="1" noChangeArrowheads="1"/>
          </p:cNvPicPr>
          <p:nvPr/>
        </p:nvPicPr>
        <p:blipFill>
          <a:blip r:embed="rId1" cstate="print"/>
          <a:srcRect/>
          <a:stretch>
            <a:fillRect/>
          </a:stretch>
        </p:blipFill>
        <p:spPr bwMode="auto">
          <a:xfrm>
            <a:off x="4844326" y="1653827"/>
            <a:ext cx="2419351" cy="3803650"/>
          </a:xfrm>
          <a:prstGeom prst="rect">
            <a:avLst/>
          </a:prstGeom>
          <a:noFill/>
          <a:ln w="9525">
            <a:noFill/>
            <a:miter lim="800000"/>
            <a:headEnd/>
            <a:tailEnd/>
          </a:ln>
        </p:spPr>
      </p:pic>
      <p:sp>
        <p:nvSpPr>
          <p:cNvPr id="98308" name="Rectangle 4"/>
          <p:cNvSpPr>
            <a:spLocks noChangeArrowheads="1"/>
          </p:cNvSpPr>
          <p:nvPr/>
        </p:nvSpPr>
        <p:spPr bwMode="auto">
          <a:xfrm>
            <a:off x="759885" y="1377950"/>
            <a:ext cx="467783" cy="609600"/>
          </a:xfrm>
          <a:prstGeom prst="rect">
            <a:avLst/>
          </a:prstGeom>
          <a:gradFill rotWithShape="0">
            <a:gsLst>
              <a:gs pos="0">
                <a:srgbClr val="000082"/>
              </a:gs>
              <a:gs pos="30000">
                <a:srgbClr val="66008F"/>
              </a:gs>
              <a:gs pos="64999">
                <a:srgbClr val="BA0066"/>
              </a:gs>
              <a:gs pos="89999">
                <a:srgbClr val="FF0000"/>
              </a:gs>
              <a:gs pos="100000">
                <a:srgbClr val="FF8200"/>
              </a:gs>
            </a:gsLst>
            <a:lin ang="5400000" scaled="1"/>
          </a:gradFill>
          <a:ln w="12700">
            <a:solidFill>
              <a:srgbClr val="000066"/>
            </a:solidFill>
            <a:miter lim="800000"/>
          </a:ln>
        </p:spPr>
        <p:txBody>
          <a:bodyPr wrap="none" anchor="ctr"/>
          <a:lstStyle/>
          <a:p>
            <a:endParaRPr lang="zh-CN" altLang="en-US"/>
          </a:p>
        </p:txBody>
      </p:sp>
      <p:sp>
        <p:nvSpPr>
          <p:cNvPr id="98309" name="Rectangle 5"/>
          <p:cNvSpPr>
            <a:spLocks noChangeArrowheads="1"/>
          </p:cNvSpPr>
          <p:nvPr/>
        </p:nvSpPr>
        <p:spPr bwMode="auto">
          <a:xfrm>
            <a:off x="383117" y="5721350"/>
            <a:ext cx="1219200" cy="152400"/>
          </a:xfrm>
          <a:prstGeom prst="rect">
            <a:avLst/>
          </a:prstGeom>
          <a:solidFill>
            <a:srgbClr val="FFFFFF"/>
          </a:solidFill>
          <a:ln w="12700">
            <a:solidFill>
              <a:srgbClr val="000066"/>
            </a:solidFill>
            <a:miter lim="800000"/>
          </a:ln>
        </p:spPr>
        <p:txBody>
          <a:bodyPr wrap="none" anchor="ctr"/>
          <a:lstStyle/>
          <a:p>
            <a:endParaRPr lang="zh-CN" altLang="en-US"/>
          </a:p>
        </p:txBody>
      </p:sp>
      <p:sp>
        <p:nvSpPr>
          <p:cNvPr id="98310" name="Rectangle 6"/>
          <p:cNvSpPr>
            <a:spLocks noChangeArrowheads="1"/>
          </p:cNvSpPr>
          <p:nvPr/>
        </p:nvSpPr>
        <p:spPr bwMode="auto">
          <a:xfrm>
            <a:off x="853017" y="3892550"/>
            <a:ext cx="937683" cy="76200"/>
          </a:xfrm>
          <a:prstGeom prst="rect">
            <a:avLst/>
          </a:prstGeom>
          <a:solidFill>
            <a:srgbClr val="FFFFFF"/>
          </a:solidFill>
          <a:ln w="12700">
            <a:solidFill>
              <a:srgbClr val="000066"/>
            </a:solidFill>
            <a:miter lim="800000"/>
          </a:ln>
        </p:spPr>
        <p:txBody>
          <a:bodyPr wrap="none" anchor="ctr"/>
          <a:lstStyle/>
          <a:p>
            <a:endParaRPr lang="zh-CN" altLang="en-US"/>
          </a:p>
        </p:txBody>
      </p:sp>
      <p:sp>
        <p:nvSpPr>
          <p:cNvPr id="98311" name="Rectangle 7"/>
          <p:cNvSpPr>
            <a:spLocks noChangeArrowheads="1"/>
          </p:cNvSpPr>
          <p:nvPr/>
        </p:nvSpPr>
        <p:spPr bwMode="auto">
          <a:xfrm>
            <a:off x="1134534" y="3587750"/>
            <a:ext cx="656167" cy="304800"/>
          </a:xfrm>
          <a:prstGeom prst="rect">
            <a:avLst/>
          </a:prstGeom>
          <a:solidFill>
            <a:srgbClr val="3366FF"/>
          </a:solidFill>
          <a:ln w="12700">
            <a:solidFill>
              <a:srgbClr val="000066"/>
            </a:solidFill>
            <a:miter lim="800000"/>
          </a:ln>
        </p:spPr>
        <p:txBody>
          <a:bodyPr wrap="none" anchor="ctr"/>
          <a:lstStyle/>
          <a:p>
            <a:endParaRPr lang="zh-CN" altLang="en-US"/>
          </a:p>
        </p:txBody>
      </p:sp>
      <p:sp>
        <p:nvSpPr>
          <p:cNvPr id="98312" name="Freeform 8"/>
          <p:cNvSpPr/>
          <p:nvPr/>
        </p:nvSpPr>
        <p:spPr bwMode="auto">
          <a:xfrm>
            <a:off x="989556" y="2029216"/>
            <a:ext cx="4458888" cy="3513289"/>
          </a:xfrm>
          <a:custGeom>
            <a:avLst/>
            <a:gdLst>
              <a:gd name="T0" fmla="*/ 0 w 2872"/>
              <a:gd name="T1" fmla="*/ 0 h 2192"/>
              <a:gd name="T2" fmla="*/ 2147483647 w 2872"/>
              <a:gd name="T3" fmla="*/ 2147483647 h 2192"/>
              <a:gd name="T4" fmla="*/ 2147483647 w 2872"/>
              <a:gd name="T5" fmla="*/ 2147483647 h 2192"/>
              <a:gd name="T6" fmla="*/ 2147483647 w 2872"/>
              <a:gd name="T7" fmla="*/ 2147483647 h 2192"/>
              <a:gd name="T8" fmla="*/ 2147483647 w 2872"/>
              <a:gd name="T9" fmla="*/ 2147483647 h 2192"/>
              <a:gd name="T10" fmla="*/ 2147483647 w 2872"/>
              <a:gd name="T11" fmla="*/ 2147483647 h 2192"/>
              <a:gd name="T12" fmla="*/ 0 60000 65536"/>
              <a:gd name="T13" fmla="*/ 0 60000 65536"/>
              <a:gd name="T14" fmla="*/ 0 60000 65536"/>
              <a:gd name="T15" fmla="*/ 0 60000 65536"/>
              <a:gd name="T16" fmla="*/ 0 60000 65536"/>
              <a:gd name="T17" fmla="*/ 0 60000 65536"/>
              <a:gd name="T18" fmla="*/ 0 w 2872"/>
              <a:gd name="T19" fmla="*/ 0 h 2192"/>
              <a:gd name="T20" fmla="*/ 2872 w 2872"/>
              <a:gd name="T21" fmla="*/ 2192 h 2192"/>
            </a:gdLst>
            <a:ahLst/>
            <a:cxnLst>
              <a:cxn ang="T12">
                <a:pos x="T0" y="T1"/>
              </a:cxn>
              <a:cxn ang="T13">
                <a:pos x="T2" y="T3"/>
              </a:cxn>
              <a:cxn ang="T14">
                <a:pos x="T4" y="T5"/>
              </a:cxn>
              <a:cxn ang="T15">
                <a:pos x="T6" y="T7"/>
              </a:cxn>
              <a:cxn ang="T16">
                <a:pos x="T8" y="T9"/>
              </a:cxn>
              <a:cxn ang="T17">
                <a:pos x="T10" y="T11"/>
              </a:cxn>
            </a:cxnLst>
            <a:rect l="T18" t="T19" r="T20" b="T21"/>
            <a:pathLst>
              <a:path w="2872" h="2192">
                <a:moveTo>
                  <a:pt x="0" y="0"/>
                </a:moveTo>
                <a:cubicBezTo>
                  <a:pt x="88" y="436"/>
                  <a:pt x="176" y="872"/>
                  <a:pt x="288" y="1056"/>
                </a:cubicBezTo>
                <a:cubicBezTo>
                  <a:pt x="400" y="1240"/>
                  <a:pt x="536" y="936"/>
                  <a:pt x="672" y="1104"/>
                </a:cubicBezTo>
                <a:cubicBezTo>
                  <a:pt x="808" y="1272"/>
                  <a:pt x="776" y="2192"/>
                  <a:pt x="1104" y="2064"/>
                </a:cubicBezTo>
                <a:cubicBezTo>
                  <a:pt x="1432" y="1936"/>
                  <a:pt x="2408" y="592"/>
                  <a:pt x="2640" y="336"/>
                </a:cubicBezTo>
                <a:cubicBezTo>
                  <a:pt x="2872" y="80"/>
                  <a:pt x="2684" y="304"/>
                  <a:pt x="2496" y="528"/>
                </a:cubicBezTo>
              </a:path>
            </a:pathLst>
          </a:custGeom>
          <a:noFill/>
          <a:ln w="12700" cap="flat" cmpd="sng">
            <a:solidFill>
              <a:srgbClr val="000066"/>
            </a:solidFill>
            <a:prstDash val="solid"/>
            <a:round/>
          </a:ln>
        </p:spPr>
        <p:txBody>
          <a:bodyPr wrap="none" anchor="ctr"/>
          <a:lstStyle/>
          <a:p>
            <a:endParaRPr lang="zh-CN" altLang="en-US"/>
          </a:p>
        </p:txBody>
      </p:sp>
      <p:sp>
        <p:nvSpPr>
          <p:cNvPr id="98313" name="Freeform 9"/>
          <p:cNvSpPr/>
          <p:nvPr/>
        </p:nvSpPr>
        <p:spPr bwMode="auto">
          <a:xfrm>
            <a:off x="5248405" y="2278780"/>
            <a:ext cx="1014609" cy="1529132"/>
          </a:xfrm>
          <a:custGeom>
            <a:avLst/>
            <a:gdLst>
              <a:gd name="T0" fmla="*/ 0 w 288"/>
              <a:gd name="T1" fmla="*/ 2147483647 h 1056"/>
              <a:gd name="T2" fmla="*/ 2147483647 w 288"/>
              <a:gd name="T3" fmla="*/ 2147483647 h 1056"/>
              <a:gd name="T4" fmla="*/ 2147483647 w 288"/>
              <a:gd name="T5" fmla="*/ 2147483647 h 1056"/>
              <a:gd name="T6" fmla="*/ 2147483647 w 288"/>
              <a:gd name="T7" fmla="*/ 2147483647 h 1056"/>
              <a:gd name="T8" fmla="*/ 2147483647 w 288"/>
              <a:gd name="T9" fmla="*/ 2147483647 h 1056"/>
              <a:gd name="T10" fmla="*/ 0 60000 65536"/>
              <a:gd name="T11" fmla="*/ 0 60000 65536"/>
              <a:gd name="T12" fmla="*/ 0 60000 65536"/>
              <a:gd name="T13" fmla="*/ 0 60000 65536"/>
              <a:gd name="T14" fmla="*/ 0 60000 65536"/>
              <a:gd name="T15" fmla="*/ 0 w 288"/>
              <a:gd name="T16" fmla="*/ 0 h 1056"/>
              <a:gd name="T17" fmla="*/ 288 w 288"/>
              <a:gd name="T18" fmla="*/ 1056 h 1056"/>
            </a:gdLst>
            <a:ahLst/>
            <a:cxnLst>
              <a:cxn ang="T10">
                <a:pos x="T0" y="T1"/>
              </a:cxn>
              <a:cxn ang="T11">
                <a:pos x="T2" y="T3"/>
              </a:cxn>
              <a:cxn ang="T12">
                <a:pos x="T4" y="T5"/>
              </a:cxn>
              <a:cxn ang="T13">
                <a:pos x="T6" y="T7"/>
              </a:cxn>
              <a:cxn ang="T14">
                <a:pos x="T8" y="T9"/>
              </a:cxn>
            </a:cxnLst>
            <a:rect l="T15" t="T16" r="T17" b="T18"/>
            <a:pathLst>
              <a:path w="288" h="1056">
                <a:moveTo>
                  <a:pt x="0" y="96"/>
                </a:moveTo>
                <a:cubicBezTo>
                  <a:pt x="52" y="48"/>
                  <a:pt x="104" y="0"/>
                  <a:pt x="144" y="48"/>
                </a:cubicBezTo>
                <a:cubicBezTo>
                  <a:pt x="184" y="96"/>
                  <a:pt x="224" y="272"/>
                  <a:pt x="240" y="384"/>
                </a:cubicBezTo>
                <a:cubicBezTo>
                  <a:pt x="256" y="496"/>
                  <a:pt x="232" y="608"/>
                  <a:pt x="240" y="720"/>
                </a:cubicBezTo>
                <a:cubicBezTo>
                  <a:pt x="248" y="832"/>
                  <a:pt x="280" y="1000"/>
                  <a:pt x="288" y="1056"/>
                </a:cubicBezTo>
              </a:path>
            </a:pathLst>
          </a:custGeom>
          <a:noFill/>
          <a:ln w="12700" cap="flat" cmpd="sng">
            <a:solidFill>
              <a:srgbClr val="000066"/>
            </a:solidFill>
            <a:prstDash val="solid"/>
            <a:round/>
          </a:ln>
        </p:spPr>
        <p:txBody>
          <a:bodyPr wrap="none" anchor="ctr"/>
          <a:lstStyle/>
          <a:p>
            <a:endParaRPr lang="zh-CN" altLang="en-US"/>
          </a:p>
        </p:txBody>
      </p:sp>
      <p:sp>
        <p:nvSpPr>
          <p:cNvPr id="98314" name="Line 10"/>
          <p:cNvSpPr>
            <a:spLocks noChangeShapeType="1"/>
          </p:cNvSpPr>
          <p:nvPr/>
        </p:nvSpPr>
        <p:spPr bwMode="auto">
          <a:xfrm>
            <a:off x="2063751" y="3573463"/>
            <a:ext cx="560916" cy="0"/>
          </a:xfrm>
          <a:prstGeom prst="line">
            <a:avLst/>
          </a:prstGeom>
          <a:noFill/>
          <a:ln w="12700">
            <a:solidFill>
              <a:srgbClr val="000066"/>
            </a:solidFill>
            <a:round/>
          </a:ln>
        </p:spPr>
        <p:txBody>
          <a:bodyPr wrap="none" anchor="ctr"/>
          <a:lstStyle/>
          <a:p>
            <a:endParaRPr lang="zh-CN" altLang="en-US"/>
          </a:p>
        </p:txBody>
      </p:sp>
      <p:sp>
        <p:nvSpPr>
          <p:cNvPr id="98315" name="Line 11"/>
          <p:cNvSpPr>
            <a:spLocks noChangeShapeType="1"/>
          </p:cNvSpPr>
          <p:nvPr/>
        </p:nvSpPr>
        <p:spPr bwMode="auto">
          <a:xfrm>
            <a:off x="1096434" y="2444750"/>
            <a:ext cx="1032933" cy="0"/>
          </a:xfrm>
          <a:prstGeom prst="line">
            <a:avLst/>
          </a:prstGeom>
          <a:noFill/>
          <a:ln w="12700">
            <a:solidFill>
              <a:srgbClr val="000066"/>
            </a:solidFill>
            <a:round/>
          </a:ln>
        </p:spPr>
        <p:txBody>
          <a:bodyPr wrap="none" anchor="ctr"/>
          <a:lstStyle/>
          <a:p>
            <a:endParaRPr lang="zh-CN" altLang="en-US"/>
          </a:p>
        </p:txBody>
      </p:sp>
      <p:sp>
        <p:nvSpPr>
          <p:cNvPr id="331788" name="Freeform 12"/>
          <p:cNvSpPr/>
          <p:nvPr/>
        </p:nvSpPr>
        <p:spPr bwMode="auto">
          <a:xfrm>
            <a:off x="3951701" y="3977014"/>
            <a:ext cx="2186051" cy="381000"/>
          </a:xfrm>
          <a:custGeom>
            <a:avLst/>
            <a:gdLst>
              <a:gd name="T0" fmla="*/ 2147483647 w 976"/>
              <a:gd name="T1" fmla="*/ 2147483647 h 488"/>
              <a:gd name="T2" fmla="*/ 2147483647 w 976"/>
              <a:gd name="T3" fmla="*/ 2147483647 h 488"/>
              <a:gd name="T4" fmla="*/ 2147483647 w 976"/>
              <a:gd name="T5" fmla="*/ 0 h 488"/>
              <a:gd name="T6" fmla="*/ 0 60000 65536"/>
              <a:gd name="T7" fmla="*/ 0 60000 65536"/>
              <a:gd name="T8" fmla="*/ 0 60000 65536"/>
              <a:gd name="T9" fmla="*/ 0 w 976"/>
              <a:gd name="T10" fmla="*/ 0 h 488"/>
              <a:gd name="T11" fmla="*/ 976 w 976"/>
              <a:gd name="T12" fmla="*/ 488 h 488"/>
            </a:gdLst>
            <a:ahLst/>
            <a:cxnLst>
              <a:cxn ang="T6">
                <a:pos x="T0" y="T1"/>
              </a:cxn>
              <a:cxn ang="T7">
                <a:pos x="T2" y="T3"/>
              </a:cxn>
              <a:cxn ang="T8">
                <a:pos x="T4" y="T5"/>
              </a:cxn>
            </a:cxnLst>
            <a:rect l="T9" t="T10" r="T11" b="T12"/>
            <a:pathLst>
              <a:path w="976" h="488">
                <a:moveTo>
                  <a:pt x="16" y="48"/>
                </a:moveTo>
                <a:cubicBezTo>
                  <a:pt x="8" y="268"/>
                  <a:pt x="0" y="488"/>
                  <a:pt x="160" y="480"/>
                </a:cubicBezTo>
                <a:cubicBezTo>
                  <a:pt x="320" y="472"/>
                  <a:pt x="840" y="80"/>
                  <a:pt x="976" y="0"/>
                </a:cubicBezTo>
              </a:path>
            </a:pathLst>
          </a:custGeom>
          <a:noFill/>
          <a:ln w="9525" cap="flat">
            <a:solidFill>
              <a:srgbClr val="FF0066"/>
            </a:solidFill>
            <a:prstDash val="dash"/>
            <a:round/>
          </a:ln>
        </p:spPr>
        <p:txBody>
          <a:bodyPr wrap="none" anchor="ctr"/>
          <a:lstStyle/>
          <a:p>
            <a:endParaRPr lang="zh-CN" altLang="en-US"/>
          </a:p>
        </p:txBody>
      </p:sp>
      <p:sp>
        <p:nvSpPr>
          <p:cNvPr id="331790" name="Rectangle 14"/>
          <p:cNvSpPr>
            <a:spLocks noChangeArrowheads="1"/>
          </p:cNvSpPr>
          <p:nvPr/>
        </p:nvSpPr>
        <p:spPr bwMode="auto">
          <a:xfrm>
            <a:off x="82551" y="0"/>
            <a:ext cx="7010400" cy="838200"/>
          </a:xfrm>
          <a:prstGeom prst="rect">
            <a:avLst/>
          </a:prstGeom>
          <a:noFill/>
          <a:ln w="9525">
            <a:noFill/>
            <a:miter lim="800000"/>
          </a:ln>
          <a:effectLst/>
        </p:spPr>
        <p:txBody>
          <a:bodyPr lIns="92075" tIns="46038" rIns="92075" bIns="46038" anchor="ctr"/>
          <a:lstStyle/>
          <a:p>
            <a:pPr algn="ctr">
              <a:defRPr/>
            </a:pPr>
            <a:endParaRPr lang="zh-CN" altLang="zh-CN" sz="28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endParaRPr>
          </a:p>
        </p:txBody>
      </p:sp>
      <p:sp>
        <p:nvSpPr>
          <p:cNvPr id="98319" name="Line 15"/>
          <p:cNvSpPr>
            <a:spLocks noChangeShapeType="1"/>
          </p:cNvSpPr>
          <p:nvPr/>
        </p:nvSpPr>
        <p:spPr bwMode="auto">
          <a:xfrm>
            <a:off x="1301751" y="1600200"/>
            <a:ext cx="812800" cy="0"/>
          </a:xfrm>
          <a:prstGeom prst="line">
            <a:avLst/>
          </a:prstGeom>
          <a:noFill/>
          <a:ln w="12700">
            <a:solidFill>
              <a:srgbClr val="000066"/>
            </a:solidFill>
            <a:round/>
          </a:ln>
        </p:spPr>
        <p:txBody>
          <a:bodyPr wrap="none" anchor="ctr"/>
          <a:lstStyle/>
          <a:p>
            <a:endParaRPr lang="zh-CN" altLang="en-US"/>
          </a:p>
        </p:txBody>
      </p:sp>
      <p:sp>
        <p:nvSpPr>
          <p:cNvPr id="98320" name="Text Box 17"/>
          <p:cNvSpPr txBox="1">
            <a:spLocks noChangeArrowheads="1"/>
          </p:cNvSpPr>
          <p:nvPr/>
        </p:nvSpPr>
        <p:spPr bwMode="auto">
          <a:xfrm>
            <a:off x="6431119" y="1239322"/>
            <a:ext cx="646331" cy="369332"/>
          </a:xfrm>
          <a:prstGeom prst="rect">
            <a:avLst/>
          </a:prstGeom>
          <a:noFill/>
          <a:ln w="12700">
            <a:noFill/>
            <a:miter lim="800000"/>
          </a:ln>
        </p:spPr>
        <p:txBody>
          <a:bodyPr wrap="none" anchor="ctr">
            <a:spAutoFit/>
          </a:bodyPr>
          <a:lstStyle/>
          <a:p>
            <a:pPr algn="ctr"/>
            <a:r>
              <a:rPr kumimoji="0" lang="zh-CN" altLang="en-US">
                <a:solidFill>
                  <a:srgbClr val="FF0066"/>
                </a:solidFill>
                <a:latin typeface="华文行楷" pitchFamily="2" charset="-122"/>
                <a:ea typeface="华文行楷" pitchFamily="2" charset="-122"/>
              </a:rPr>
              <a:t>鼻管</a:t>
            </a:r>
            <a:endParaRPr kumimoji="0" lang="zh-CN" altLang="en-US">
              <a:solidFill>
                <a:srgbClr val="FF0066"/>
              </a:solidFill>
              <a:latin typeface="华文行楷" pitchFamily="2" charset="-122"/>
              <a:ea typeface="华文行楷" pitchFamily="2" charset="-122"/>
            </a:endParaRPr>
          </a:p>
        </p:txBody>
      </p:sp>
      <p:sp>
        <p:nvSpPr>
          <p:cNvPr id="331794" name="Text Box 18"/>
          <p:cNvSpPr txBox="1">
            <a:spLocks noChangeArrowheads="1"/>
          </p:cNvSpPr>
          <p:nvPr/>
        </p:nvSpPr>
        <p:spPr bwMode="auto">
          <a:xfrm>
            <a:off x="7721601" y="3622159"/>
            <a:ext cx="3367617" cy="369332"/>
          </a:xfrm>
          <a:prstGeom prst="rect">
            <a:avLst/>
          </a:prstGeom>
          <a:noFill/>
          <a:ln w="12700">
            <a:noFill/>
            <a:miter lim="800000"/>
          </a:ln>
        </p:spPr>
        <p:txBody>
          <a:bodyPr anchor="ctr">
            <a:spAutoFit/>
          </a:bodyPr>
          <a:lstStyle/>
          <a:p>
            <a:pPr algn="ctr"/>
            <a:r>
              <a:rPr kumimoji="0" lang="zh-CN" altLang="en-US">
                <a:solidFill>
                  <a:srgbClr val="FF0066"/>
                </a:solidFill>
                <a:latin typeface="华文行楷" pitchFamily="2" charset="-122"/>
                <a:ea typeface="华文行楷" pitchFamily="2" charset="-122"/>
              </a:rPr>
              <a:t>造口管</a:t>
            </a:r>
            <a:endParaRPr kumimoji="0" lang="zh-CN" altLang="en-US">
              <a:solidFill>
                <a:srgbClr val="FF0066"/>
              </a:solidFill>
              <a:latin typeface="华文行楷" pitchFamily="2" charset="-122"/>
              <a:ea typeface="华文行楷" pitchFamily="2" charset="-122"/>
            </a:endParaRPr>
          </a:p>
        </p:txBody>
      </p:sp>
      <p:sp>
        <p:nvSpPr>
          <p:cNvPr id="331795" name="Text Box 19"/>
          <p:cNvSpPr txBox="1">
            <a:spLocks noChangeArrowheads="1"/>
          </p:cNvSpPr>
          <p:nvPr/>
        </p:nvSpPr>
        <p:spPr bwMode="auto">
          <a:xfrm>
            <a:off x="7535333" y="3933826"/>
            <a:ext cx="4800600" cy="1938020"/>
          </a:xfrm>
          <a:prstGeom prst="rect">
            <a:avLst/>
          </a:prstGeom>
          <a:noFill/>
          <a:ln w="9525">
            <a:noFill/>
            <a:miter lim="800000"/>
          </a:ln>
        </p:spPr>
        <p:txBody>
          <a:bodyPr>
            <a:spAutoFit/>
          </a:bodyPr>
          <a:lstStyle/>
          <a:p>
            <a:pPr eaLnBrk="0" hangingPunct="0">
              <a:buFontTx/>
              <a:buChar char="•"/>
            </a:pPr>
            <a:r>
              <a:rPr kumimoji="0" lang="en-US" altLang="zh-CN" sz="2000" dirty="0">
                <a:latin typeface="华文行楷" pitchFamily="2" charset="-122"/>
                <a:ea typeface="华文行楷" pitchFamily="2" charset="-122"/>
              </a:rPr>
              <a:t> </a:t>
            </a:r>
            <a:r>
              <a:rPr lang="zh-CN" altLang="en-US" sz="2000" b="1" dirty="0" smtClean="0">
                <a:latin typeface="微软雅黑" panose="020B0503020204020204" pitchFamily="34" charset="-122"/>
                <a:ea typeface="微软雅黑" panose="020B0503020204020204" pitchFamily="34" charset="-122"/>
                <a:cs typeface="+mj-cs"/>
              </a:rPr>
              <a:t>胃     </a:t>
            </a:r>
            <a:br>
              <a:rPr lang="zh-CN" altLang="en-US" sz="2000" b="1" dirty="0" smtClean="0">
                <a:latin typeface="微软雅黑" panose="020B0503020204020204" pitchFamily="34" charset="-122"/>
                <a:ea typeface="微软雅黑" panose="020B0503020204020204" pitchFamily="34" charset="-122"/>
                <a:cs typeface="+mj-cs"/>
              </a:rPr>
            </a:br>
            <a:r>
              <a:rPr lang="zh-CN" altLang="en-US" sz="2000" b="1" dirty="0" smtClean="0">
                <a:latin typeface="微软雅黑" panose="020B0503020204020204" pitchFamily="34" charset="-122"/>
                <a:ea typeface="微软雅黑" panose="020B0503020204020204" pitchFamily="34" charset="-122"/>
                <a:cs typeface="+mj-cs"/>
              </a:rPr>
              <a:t> 经皮内窥镜引导下胃造口管  </a:t>
            </a:r>
            <a:r>
              <a:rPr lang="en-US" altLang="zh-CN" sz="2000" b="1" dirty="0" smtClean="0">
                <a:latin typeface="微软雅黑" panose="020B0503020204020204" pitchFamily="34" charset="-122"/>
                <a:ea typeface="微软雅黑" panose="020B0503020204020204" pitchFamily="34" charset="-122"/>
                <a:cs typeface="+mj-cs"/>
              </a:rPr>
              <a:t>( PEG</a:t>
            </a:r>
            <a:r>
              <a:rPr lang="zh-CN" altLang="en-US" sz="2000" b="1" dirty="0" smtClean="0">
                <a:latin typeface="微软雅黑" panose="020B0503020204020204" pitchFamily="34" charset="-122"/>
                <a:ea typeface="微软雅黑" panose="020B0503020204020204" pitchFamily="34" charset="-122"/>
                <a:cs typeface="+mj-cs"/>
              </a:rPr>
              <a:t>）</a:t>
            </a:r>
            <a:br>
              <a:rPr lang="zh-CN" altLang="en-US" sz="2000" b="1" dirty="0" smtClean="0">
                <a:latin typeface="微软雅黑" panose="020B0503020204020204" pitchFamily="34" charset="-122"/>
                <a:ea typeface="微软雅黑" panose="020B0503020204020204" pitchFamily="34" charset="-122"/>
                <a:cs typeface="+mj-cs"/>
              </a:rPr>
            </a:br>
            <a:r>
              <a:rPr lang="zh-CN" altLang="en-US" sz="2000" b="1" dirty="0" smtClean="0">
                <a:latin typeface="微软雅黑" panose="020B0503020204020204" pitchFamily="34" charset="-122"/>
                <a:ea typeface="微软雅黑" panose="020B0503020204020204" pitchFamily="34" charset="-122"/>
                <a:cs typeface="+mj-cs"/>
              </a:rPr>
              <a:t> 胃球囊造口管（</a:t>
            </a:r>
            <a:r>
              <a:rPr lang="en-US" altLang="zh-CN" sz="2000" b="1" dirty="0" smtClean="0">
                <a:latin typeface="微软雅黑" panose="020B0503020204020204" pitchFamily="34" charset="-122"/>
                <a:ea typeface="微软雅黑" panose="020B0503020204020204" pitchFamily="34" charset="-122"/>
                <a:cs typeface="+mj-cs"/>
              </a:rPr>
              <a:t>G-Tube</a:t>
            </a:r>
            <a:r>
              <a:rPr lang="zh-CN" altLang="en-US" sz="2000" b="1" dirty="0" smtClean="0">
                <a:latin typeface="微软雅黑" panose="020B0503020204020204" pitchFamily="34" charset="-122"/>
                <a:ea typeface="微软雅黑" panose="020B0503020204020204" pitchFamily="34" charset="-122"/>
                <a:cs typeface="+mj-cs"/>
              </a:rPr>
              <a:t>）</a:t>
            </a:r>
            <a:endParaRPr lang="zh-CN" altLang="en-US" sz="2000" b="1" dirty="0" smtClean="0">
              <a:latin typeface="微软雅黑" panose="020B0503020204020204" pitchFamily="34" charset="-122"/>
              <a:ea typeface="微软雅黑" panose="020B0503020204020204" pitchFamily="34" charset="-122"/>
              <a:cs typeface="+mj-cs"/>
            </a:endParaRPr>
          </a:p>
          <a:p>
            <a:pPr eaLnBrk="0" hangingPunct="0">
              <a:buFontTx/>
              <a:buChar char="•"/>
            </a:pPr>
            <a:r>
              <a:rPr lang="zh-CN" altLang="en-US" sz="2000" b="1" dirty="0" smtClean="0">
                <a:latin typeface="微软雅黑" panose="020B0503020204020204" pitchFamily="34" charset="-122"/>
                <a:ea typeface="微软雅黑" panose="020B0503020204020204" pitchFamily="34" charset="-122"/>
                <a:cs typeface="+mj-cs"/>
              </a:rPr>
              <a:t> 肠   </a:t>
            </a:r>
            <a:br>
              <a:rPr lang="zh-CN" altLang="en-US" sz="2000" b="1" dirty="0" smtClean="0">
                <a:latin typeface="微软雅黑" panose="020B0503020204020204" pitchFamily="34" charset="-122"/>
                <a:ea typeface="微软雅黑" panose="020B0503020204020204" pitchFamily="34" charset="-122"/>
                <a:cs typeface="+mj-cs"/>
              </a:rPr>
            </a:br>
            <a:r>
              <a:rPr lang="zh-CN" altLang="en-US" sz="2000" b="1" dirty="0" smtClean="0">
                <a:latin typeface="微软雅黑" panose="020B0503020204020204" pitchFamily="34" charset="-122"/>
                <a:ea typeface="微软雅黑" panose="020B0503020204020204" pitchFamily="34" charset="-122"/>
                <a:cs typeface="+mj-cs"/>
              </a:rPr>
              <a:t> 经皮内窥镜引导下空肠造口管 </a:t>
            </a:r>
            <a:r>
              <a:rPr lang="en-US" altLang="zh-CN" sz="2000" b="1" dirty="0" smtClean="0">
                <a:latin typeface="微软雅黑" panose="020B0503020204020204" pitchFamily="34" charset="-122"/>
                <a:ea typeface="微软雅黑" panose="020B0503020204020204" pitchFamily="34" charset="-122"/>
                <a:cs typeface="+mj-cs"/>
              </a:rPr>
              <a:t>(PEJ)</a:t>
            </a:r>
            <a:br>
              <a:rPr lang="en-US" altLang="zh-CN" sz="2000" b="1" dirty="0" smtClean="0">
                <a:latin typeface="微软雅黑" panose="020B0503020204020204" pitchFamily="34" charset="-122"/>
                <a:ea typeface="微软雅黑" panose="020B0503020204020204" pitchFamily="34" charset="-122"/>
                <a:cs typeface="+mj-cs"/>
              </a:rPr>
            </a:br>
            <a:r>
              <a:rPr lang="en-US" altLang="zh-CN" sz="2000" b="1" dirty="0" smtClean="0">
                <a:latin typeface="微软雅黑" panose="020B0503020204020204" pitchFamily="34" charset="-122"/>
                <a:ea typeface="微软雅黑" panose="020B0503020204020204" pitchFamily="34" charset="-122"/>
                <a:cs typeface="+mj-cs"/>
              </a:rPr>
              <a:t> </a:t>
            </a:r>
            <a:r>
              <a:rPr lang="zh-CN" altLang="en-US" sz="2000" b="1" dirty="0" smtClean="0">
                <a:latin typeface="微软雅黑" panose="020B0503020204020204" pitchFamily="34" charset="-122"/>
                <a:ea typeface="微软雅黑" panose="020B0503020204020204" pitchFamily="34" charset="-122"/>
                <a:cs typeface="+mj-cs"/>
              </a:rPr>
              <a:t>空肠造口管（</a:t>
            </a:r>
            <a:r>
              <a:rPr lang="en-US" altLang="zh-CN" sz="2000" b="1" dirty="0" err="1" smtClean="0">
                <a:latin typeface="微软雅黑" panose="020B0503020204020204" pitchFamily="34" charset="-122"/>
                <a:ea typeface="微软雅黑" panose="020B0503020204020204" pitchFamily="34" charset="-122"/>
                <a:cs typeface="+mj-cs"/>
              </a:rPr>
              <a:t>Jejunokath</a:t>
            </a:r>
            <a:r>
              <a:rPr lang="zh-CN" altLang="en-US" sz="2000" b="1" dirty="0" smtClean="0">
                <a:latin typeface="微软雅黑" panose="020B0503020204020204" pitchFamily="34" charset="-122"/>
                <a:ea typeface="微软雅黑" panose="020B0503020204020204" pitchFamily="34" charset="-122"/>
                <a:cs typeface="+mj-cs"/>
              </a:rPr>
              <a:t>）</a:t>
            </a:r>
            <a:endParaRPr lang="zh-CN" altLang="en-US" sz="2000" b="1" dirty="0" smtClean="0">
              <a:latin typeface="微软雅黑" panose="020B0503020204020204" pitchFamily="34" charset="-122"/>
              <a:ea typeface="微软雅黑" panose="020B0503020204020204" pitchFamily="34" charset="-122"/>
              <a:cs typeface="+mj-cs"/>
            </a:endParaRPr>
          </a:p>
        </p:txBody>
      </p:sp>
      <p:sp>
        <p:nvSpPr>
          <p:cNvPr id="98323" name="Line 20"/>
          <p:cNvSpPr>
            <a:spLocks noChangeShapeType="1"/>
          </p:cNvSpPr>
          <p:nvPr/>
        </p:nvSpPr>
        <p:spPr bwMode="auto">
          <a:xfrm>
            <a:off x="6544733" y="1606550"/>
            <a:ext cx="0" cy="609600"/>
          </a:xfrm>
          <a:prstGeom prst="line">
            <a:avLst/>
          </a:prstGeom>
          <a:noFill/>
          <a:ln w="12700">
            <a:solidFill>
              <a:srgbClr val="000066"/>
            </a:solidFill>
            <a:round/>
          </a:ln>
        </p:spPr>
        <p:txBody>
          <a:bodyPr wrap="none" anchor="ctr"/>
          <a:lstStyle/>
          <a:p>
            <a:endParaRPr lang="zh-CN" altLang="en-US"/>
          </a:p>
        </p:txBody>
      </p:sp>
      <p:sp>
        <p:nvSpPr>
          <p:cNvPr id="98324" name="Text Box 21"/>
          <p:cNvSpPr txBox="1">
            <a:spLocks noChangeArrowheads="1"/>
          </p:cNvSpPr>
          <p:nvPr/>
        </p:nvSpPr>
        <p:spPr bwMode="auto">
          <a:xfrm>
            <a:off x="2114551" y="1391722"/>
            <a:ext cx="2540000" cy="369332"/>
          </a:xfrm>
          <a:prstGeom prst="rect">
            <a:avLst/>
          </a:prstGeom>
          <a:noFill/>
          <a:ln w="12700">
            <a:noFill/>
            <a:miter lim="800000"/>
          </a:ln>
        </p:spPr>
        <p:txBody>
          <a:bodyPr anchor="ctr">
            <a:spAutoFit/>
          </a:bodyPr>
          <a:lstStyle/>
          <a:p>
            <a:pPr algn="ctr"/>
            <a:r>
              <a:rPr kumimoji="0" lang="zh-CN" altLang="en-US">
                <a:latin typeface="华文行楷" pitchFamily="2" charset="-122"/>
                <a:ea typeface="华文行楷" pitchFamily="2" charset="-122"/>
              </a:rPr>
              <a:t>能全力</a:t>
            </a:r>
            <a:endParaRPr kumimoji="0" lang="zh-CN" altLang="en-US">
              <a:latin typeface="华文行楷" pitchFamily="2" charset="-122"/>
              <a:ea typeface="华文行楷" pitchFamily="2" charset="-122"/>
            </a:endParaRPr>
          </a:p>
        </p:txBody>
      </p:sp>
      <p:sp>
        <p:nvSpPr>
          <p:cNvPr id="98325" name="Text Box 22"/>
          <p:cNvSpPr txBox="1">
            <a:spLocks noChangeArrowheads="1"/>
          </p:cNvSpPr>
          <p:nvPr/>
        </p:nvSpPr>
        <p:spPr bwMode="auto">
          <a:xfrm>
            <a:off x="2858068" y="2229922"/>
            <a:ext cx="1107996" cy="369332"/>
          </a:xfrm>
          <a:prstGeom prst="rect">
            <a:avLst/>
          </a:prstGeom>
          <a:noFill/>
          <a:ln w="12700">
            <a:noFill/>
            <a:miter lim="800000"/>
          </a:ln>
        </p:spPr>
        <p:txBody>
          <a:bodyPr wrap="none" anchor="ctr">
            <a:spAutoFit/>
          </a:bodyPr>
          <a:lstStyle/>
          <a:p>
            <a:pPr algn="ctr"/>
            <a:r>
              <a:rPr kumimoji="0" lang="zh-CN" altLang="en-US">
                <a:solidFill>
                  <a:srgbClr val="FF0066"/>
                </a:solidFill>
                <a:latin typeface="华文行楷" pitchFamily="2" charset="-122"/>
                <a:ea typeface="华文行楷" pitchFamily="2" charset="-122"/>
              </a:rPr>
              <a:t>输注系统</a:t>
            </a:r>
            <a:endParaRPr kumimoji="0" lang="zh-CN" altLang="en-US">
              <a:solidFill>
                <a:srgbClr val="FF0066"/>
              </a:solidFill>
              <a:latin typeface="华文行楷" pitchFamily="2" charset="-122"/>
              <a:ea typeface="华文行楷" pitchFamily="2" charset="-122"/>
            </a:endParaRPr>
          </a:p>
        </p:txBody>
      </p:sp>
      <p:sp>
        <p:nvSpPr>
          <p:cNvPr id="331799" name="Text Box 23"/>
          <p:cNvSpPr txBox="1">
            <a:spLocks noChangeArrowheads="1"/>
          </p:cNvSpPr>
          <p:nvPr/>
        </p:nvSpPr>
        <p:spPr bwMode="auto">
          <a:xfrm>
            <a:off x="3028519" y="3401497"/>
            <a:ext cx="877163" cy="369332"/>
          </a:xfrm>
          <a:prstGeom prst="rect">
            <a:avLst/>
          </a:prstGeom>
          <a:noFill/>
          <a:ln w="12700">
            <a:noFill/>
            <a:miter lim="800000"/>
          </a:ln>
        </p:spPr>
        <p:txBody>
          <a:bodyPr wrap="none" anchor="ctr">
            <a:spAutoFit/>
          </a:bodyPr>
          <a:lstStyle/>
          <a:p>
            <a:pPr algn="ctr"/>
            <a:r>
              <a:rPr kumimoji="0" lang="zh-CN" altLang="en-US">
                <a:solidFill>
                  <a:srgbClr val="FF0000"/>
                </a:solidFill>
                <a:latin typeface="华文行楷" pitchFamily="2" charset="-122"/>
                <a:ea typeface="华文行楷" pitchFamily="2" charset="-122"/>
              </a:rPr>
              <a:t>输液泵</a:t>
            </a:r>
            <a:endParaRPr kumimoji="0" lang="zh-CN" altLang="en-US">
              <a:solidFill>
                <a:srgbClr val="FF0000"/>
              </a:solidFill>
              <a:latin typeface="华文行楷" pitchFamily="2" charset="-122"/>
              <a:ea typeface="华文行楷"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1788"/>
                                        </p:tgtEl>
                                        <p:attrNameLst>
                                          <p:attrName>style.visibility</p:attrName>
                                        </p:attrNameLst>
                                      </p:cBhvr>
                                      <p:to>
                                        <p:strVal val="visible"/>
                                      </p:to>
                                    </p:set>
                                    <p:anim calcmode="lin" valueType="num">
                                      <p:cBhvr additive="base">
                                        <p:cTn id="7" dur="500" fill="hold"/>
                                        <p:tgtEl>
                                          <p:spTgt spid="331788"/>
                                        </p:tgtEl>
                                        <p:attrNameLst>
                                          <p:attrName>ppt_x</p:attrName>
                                        </p:attrNameLst>
                                      </p:cBhvr>
                                      <p:tavLst>
                                        <p:tav tm="0">
                                          <p:val>
                                            <p:strVal val="0-#ppt_w/2"/>
                                          </p:val>
                                        </p:tav>
                                        <p:tav tm="100000">
                                          <p:val>
                                            <p:strVal val="#ppt_x"/>
                                          </p:val>
                                        </p:tav>
                                      </p:tavLst>
                                    </p:anim>
                                    <p:anim calcmode="lin" valueType="num">
                                      <p:cBhvr additive="base">
                                        <p:cTn id="8" dur="500" fill="hold"/>
                                        <p:tgtEl>
                                          <p:spTgt spid="3317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1794"/>
                                        </p:tgtEl>
                                        <p:attrNameLst>
                                          <p:attrName>style.visibility</p:attrName>
                                        </p:attrNameLst>
                                      </p:cBhvr>
                                      <p:to>
                                        <p:strVal val="visible"/>
                                      </p:to>
                                    </p:set>
                                    <p:anim calcmode="lin" valueType="num">
                                      <p:cBhvr additive="base">
                                        <p:cTn id="13" dur="500" fill="hold"/>
                                        <p:tgtEl>
                                          <p:spTgt spid="331794"/>
                                        </p:tgtEl>
                                        <p:attrNameLst>
                                          <p:attrName>ppt_x</p:attrName>
                                        </p:attrNameLst>
                                      </p:cBhvr>
                                      <p:tavLst>
                                        <p:tav tm="0">
                                          <p:val>
                                            <p:strVal val="0-#ppt_w/2"/>
                                          </p:val>
                                        </p:tav>
                                        <p:tav tm="100000">
                                          <p:val>
                                            <p:strVal val="#ppt_x"/>
                                          </p:val>
                                        </p:tav>
                                      </p:tavLst>
                                    </p:anim>
                                    <p:anim calcmode="lin" valueType="num">
                                      <p:cBhvr additive="base">
                                        <p:cTn id="14" dur="500" fill="hold"/>
                                        <p:tgtEl>
                                          <p:spTgt spid="33179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31795"/>
                                        </p:tgtEl>
                                        <p:attrNameLst>
                                          <p:attrName>style.visibility</p:attrName>
                                        </p:attrNameLst>
                                      </p:cBhvr>
                                      <p:to>
                                        <p:strVal val="visible"/>
                                      </p:to>
                                    </p:set>
                                    <p:anim calcmode="lin" valueType="num">
                                      <p:cBhvr additive="base">
                                        <p:cTn id="19" dur="500" fill="hold"/>
                                        <p:tgtEl>
                                          <p:spTgt spid="331795"/>
                                        </p:tgtEl>
                                        <p:attrNameLst>
                                          <p:attrName>ppt_x</p:attrName>
                                        </p:attrNameLst>
                                      </p:cBhvr>
                                      <p:tavLst>
                                        <p:tav tm="0">
                                          <p:val>
                                            <p:strVal val="0-#ppt_w/2"/>
                                          </p:val>
                                        </p:tav>
                                        <p:tav tm="100000">
                                          <p:val>
                                            <p:strVal val="#ppt_x"/>
                                          </p:val>
                                        </p:tav>
                                      </p:tavLst>
                                    </p:anim>
                                    <p:anim calcmode="lin" valueType="num">
                                      <p:cBhvr additive="base">
                                        <p:cTn id="20" dur="500" fill="hold"/>
                                        <p:tgtEl>
                                          <p:spTgt spid="33179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1799"/>
                                        </p:tgtEl>
                                        <p:attrNameLst>
                                          <p:attrName>style.visibility</p:attrName>
                                        </p:attrNameLst>
                                      </p:cBhvr>
                                      <p:to>
                                        <p:strVal val="visible"/>
                                      </p:to>
                                    </p:set>
                                    <p:anim calcmode="lin" valueType="num">
                                      <p:cBhvr additive="base">
                                        <p:cTn id="25" dur="500" fill="hold"/>
                                        <p:tgtEl>
                                          <p:spTgt spid="331799"/>
                                        </p:tgtEl>
                                        <p:attrNameLst>
                                          <p:attrName>ppt_x</p:attrName>
                                        </p:attrNameLst>
                                      </p:cBhvr>
                                      <p:tavLst>
                                        <p:tav tm="0">
                                          <p:val>
                                            <p:strVal val="0-#ppt_w/2"/>
                                          </p:val>
                                        </p:tav>
                                        <p:tav tm="100000">
                                          <p:val>
                                            <p:strVal val="#ppt_x"/>
                                          </p:val>
                                        </p:tav>
                                      </p:tavLst>
                                    </p:anim>
                                    <p:anim calcmode="lin" valueType="num">
                                      <p:cBhvr additive="base">
                                        <p:cTn id="26" dur="500" fill="hold"/>
                                        <p:tgtEl>
                                          <p:spTgt spid="3317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8" grpId="0" animBg="1"/>
      <p:bldP spid="331794" grpId="0" autoUpdateAnimBg="0"/>
      <p:bldP spid="331795" grpId="0" autoUpdateAnimBg="0"/>
      <p:bldP spid="331799"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DCP_0315"/>
          <p:cNvPicPr>
            <a:picLocks noChangeAspect="1" noChangeArrowheads="1"/>
          </p:cNvPicPr>
          <p:nvPr/>
        </p:nvPicPr>
        <p:blipFill>
          <a:blip r:embed="rId1" cstate="print"/>
          <a:srcRect/>
          <a:stretch>
            <a:fillRect/>
          </a:stretch>
        </p:blipFill>
        <p:spPr bwMode="auto">
          <a:xfrm>
            <a:off x="239184" y="188913"/>
            <a:ext cx="5630333" cy="6335712"/>
          </a:xfrm>
          <a:prstGeom prst="rect">
            <a:avLst/>
          </a:prstGeom>
          <a:noFill/>
          <a:ln w="9525">
            <a:noFill/>
            <a:miter lim="800000"/>
            <a:headEnd/>
            <a:tailEnd/>
          </a:ln>
        </p:spPr>
      </p:pic>
      <p:sp>
        <p:nvSpPr>
          <p:cNvPr id="99331" name="Text Box 3"/>
          <p:cNvSpPr txBox="1">
            <a:spLocks noChangeArrowheads="1"/>
          </p:cNvSpPr>
          <p:nvPr/>
        </p:nvSpPr>
        <p:spPr bwMode="auto">
          <a:xfrm>
            <a:off x="6479118" y="692150"/>
            <a:ext cx="4705349" cy="641350"/>
          </a:xfrm>
          <a:prstGeom prst="rect">
            <a:avLst/>
          </a:prstGeom>
          <a:noFill/>
          <a:ln w="9525">
            <a:noFill/>
            <a:miter lim="800000"/>
          </a:ln>
        </p:spPr>
        <p:txBody>
          <a:bodyPr>
            <a:spAutoFit/>
          </a:bodyPr>
          <a:lstStyle/>
          <a:p>
            <a:pPr>
              <a:spcBef>
                <a:spcPct val="50000"/>
              </a:spcBef>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鼻空肠管的放置</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99332" name="Text Box 4"/>
          <p:cNvSpPr txBox="1">
            <a:spLocks noChangeArrowheads="1"/>
          </p:cNvSpPr>
          <p:nvPr/>
        </p:nvSpPr>
        <p:spPr bwMode="auto">
          <a:xfrm>
            <a:off x="7152218" y="1916114"/>
            <a:ext cx="3839633" cy="2276475"/>
          </a:xfrm>
          <a:prstGeom prst="rect">
            <a:avLst/>
          </a:prstGeom>
          <a:noFill/>
          <a:ln w="9525">
            <a:solidFill>
              <a:schemeClr val="tx1"/>
            </a:solidFill>
            <a:miter lim="800000"/>
          </a:ln>
        </p:spPr>
        <p:txBody>
          <a:bodyPr>
            <a:spAutoFit/>
          </a:bodyPr>
          <a:lstStyle/>
          <a:p>
            <a:pPr>
              <a:lnSpc>
                <a:spcPct val="140000"/>
              </a:lnSpc>
              <a:spcBef>
                <a:spcPct val="50000"/>
              </a:spcBef>
              <a:buClr>
                <a:schemeClr val="folHlink"/>
              </a:buClr>
              <a:buFont typeface="Wingdings" panose="05000000000000000000" pitchFamily="2" charset="2"/>
              <a:buChar char="n"/>
            </a:pPr>
            <a:r>
              <a:rPr lang="zh-CN" altLang="en-US" sz="2000" b="1" dirty="0" smtClean="0">
                <a:latin typeface="微软雅黑" panose="020B0503020204020204" pitchFamily="34" charset="-122"/>
                <a:ea typeface="微软雅黑" panose="020B0503020204020204" pitchFamily="34" charset="-122"/>
                <a:cs typeface="+mj-cs"/>
              </a:rPr>
              <a:t>内镜引导下</a:t>
            </a:r>
            <a:endParaRPr lang="zh-CN" altLang="en-US" sz="2000" b="1" dirty="0" smtClean="0">
              <a:latin typeface="微软雅黑" panose="020B0503020204020204" pitchFamily="34" charset="-122"/>
              <a:ea typeface="微软雅黑" panose="020B0503020204020204" pitchFamily="34" charset="-122"/>
              <a:cs typeface="+mj-cs"/>
            </a:endParaRPr>
          </a:p>
          <a:p>
            <a:pPr>
              <a:lnSpc>
                <a:spcPct val="140000"/>
              </a:lnSpc>
              <a:spcBef>
                <a:spcPct val="50000"/>
              </a:spcBef>
              <a:buClr>
                <a:schemeClr val="folHlink"/>
              </a:buClr>
              <a:buFont typeface="Wingdings" panose="05000000000000000000" pitchFamily="2" charset="2"/>
              <a:buChar char="n"/>
            </a:pPr>
            <a:r>
              <a:rPr lang="en-US" altLang="zh-CN" sz="2000" b="1" dirty="0" smtClean="0">
                <a:latin typeface="微软雅黑" panose="020B0503020204020204" pitchFamily="34" charset="-122"/>
                <a:ea typeface="微软雅黑" panose="020B0503020204020204" pitchFamily="34" charset="-122"/>
                <a:cs typeface="+mj-cs"/>
              </a:rPr>
              <a:t>X</a:t>
            </a:r>
            <a:r>
              <a:rPr lang="zh-CN" altLang="en-US" sz="2000" b="1" dirty="0" smtClean="0">
                <a:latin typeface="微软雅黑" panose="020B0503020204020204" pitchFamily="34" charset="-122"/>
                <a:ea typeface="微软雅黑" panose="020B0503020204020204" pitchFamily="34" charset="-122"/>
                <a:cs typeface="+mj-cs"/>
              </a:rPr>
              <a:t>线引导下</a:t>
            </a:r>
            <a:endParaRPr lang="zh-CN" altLang="en-US" sz="2000" b="1" dirty="0" smtClean="0">
              <a:latin typeface="微软雅黑" panose="020B0503020204020204" pitchFamily="34" charset="-122"/>
              <a:ea typeface="微软雅黑" panose="020B0503020204020204" pitchFamily="34" charset="-122"/>
              <a:cs typeface="+mj-cs"/>
            </a:endParaRPr>
          </a:p>
          <a:p>
            <a:pPr>
              <a:lnSpc>
                <a:spcPct val="140000"/>
              </a:lnSpc>
              <a:spcBef>
                <a:spcPct val="50000"/>
              </a:spcBef>
              <a:buClr>
                <a:schemeClr val="folHlink"/>
              </a:buClr>
              <a:buFont typeface="Wingdings" panose="05000000000000000000" pitchFamily="2" charset="2"/>
              <a:buChar char="n"/>
            </a:pPr>
            <a:r>
              <a:rPr lang="zh-CN" altLang="en-US" sz="2000" b="1" dirty="0" smtClean="0">
                <a:latin typeface="微软雅黑" panose="020B0503020204020204" pitchFamily="34" charset="-122"/>
                <a:ea typeface="微软雅黑" panose="020B0503020204020204" pitchFamily="34" charset="-122"/>
                <a:cs typeface="+mj-cs"/>
              </a:rPr>
              <a:t>手法盲插</a:t>
            </a:r>
            <a:endParaRPr lang="zh-CN" altLang="en-US" sz="2000" b="1" dirty="0" smtClean="0">
              <a:latin typeface="微软雅黑" panose="020B0503020204020204" pitchFamily="34" charset="-122"/>
              <a:ea typeface="微软雅黑" panose="020B0503020204020204" pitchFamily="34" charset="-122"/>
              <a:cs typeface="+mj-cs"/>
            </a:endParaRPr>
          </a:p>
          <a:p>
            <a:pPr>
              <a:lnSpc>
                <a:spcPct val="140000"/>
              </a:lnSpc>
              <a:spcBef>
                <a:spcPct val="50000"/>
              </a:spcBef>
              <a:buClr>
                <a:schemeClr val="folHlink"/>
              </a:buClr>
              <a:buFont typeface="Wingdings" panose="05000000000000000000" pitchFamily="2" charset="2"/>
              <a:buChar char="n"/>
            </a:pPr>
            <a:r>
              <a:rPr lang="zh-CN" altLang="en-US" sz="2000" b="1" dirty="0" smtClean="0">
                <a:latin typeface="微软雅黑" panose="020B0503020204020204" pitchFamily="34" charset="-122"/>
                <a:ea typeface="微软雅黑" panose="020B0503020204020204" pitchFamily="34" charset="-122"/>
                <a:cs typeface="+mj-cs"/>
              </a:rPr>
              <a:t>螺旋营养管</a:t>
            </a:r>
            <a:endParaRPr lang="zh-CN" altLang="en-US" sz="2000" b="1" dirty="0" smtClean="0">
              <a:latin typeface="微软雅黑" panose="020B0503020204020204" pitchFamily="34" charset="-122"/>
              <a:ea typeface="微软雅黑" panose="020B0503020204020204" pitchFamily="34" charset="-122"/>
              <a:cs typeface="+mj-cs"/>
            </a:endParaRPr>
          </a:p>
        </p:txBody>
      </p:sp>
      <p:sp>
        <p:nvSpPr>
          <p:cNvPr id="99333" name="Text Box 5"/>
          <p:cNvSpPr txBox="1">
            <a:spLocks noChangeArrowheads="1"/>
          </p:cNvSpPr>
          <p:nvPr/>
        </p:nvSpPr>
        <p:spPr bwMode="auto">
          <a:xfrm>
            <a:off x="6479118" y="5229226"/>
            <a:ext cx="4897967" cy="860425"/>
          </a:xfrm>
          <a:prstGeom prst="rect">
            <a:avLst/>
          </a:prstGeom>
          <a:noFill/>
          <a:ln w="9525">
            <a:solidFill>
              <a:schemeClr val="tx1"/>
            </a:solidFill>
            <a:miter lim="800000"/>
          </a:ln>
        </p:spPr>
        <p:txBody>
          <a:bodyPr>
            <a:spAutoFit/>
          </a:bodyPr>
          <a:lstStyle/>
          <a:p>
            <a:pPr>
              <a:spcBef>
                <a:spcPct val="50000"/>
              </a:spcBef>
            </a:pPr>
            <a:r>
              <a:rPr lang="zh-CN" altLang="en-US" sz="2000" b="1" dirty="0" smtClean="0">
                <a:latin typeface="微软雅黑" panose="020B0503020204020204" pitchFamily="34" charset="-122"/>
                <a:ea typeface="微软雅黑" panose="020B0503020204020204" pitchFamily="34" charset="-122"/>
                <a:cs typeface="+mj-cs"/>
              </a:rPr>
              <a:t>副作用</a:t>
            </a:r>
            <a:endParaRPr lang="zh-CN" altLang="en-US" sz="2000" b="1" dirty="0" smtClean="0">
              <a:latin typeface="微软雅黑" panose="020B0503020204020204" pitchFamily="34" charset="-122"/>
              <a:ea typeface="微软雅黑" panose="020B0503020204020204" pitchFamily="34" charset="-122"/>
              <a:cs typeface="+mj-cs"/>
            </a:endParaRPr>
          </a:p>
          <a:p>
            <a:pPr>
              <a:spcBef>
                <a:spcPct val="50000"/>
              </a:spcBef>
            </a:pPr>
            <a:r>
              <a:rPr lang="zh-CN" altLang="en-US" sz="2000" b="1" dirty="0" smtClean="0">
                <a:latin typeface="微软雅黑" panose="020B0503020204020204" pitchFamily="34" charset="-122"/>
                <a:ea typeface="微软雅黑" panose="020B0503020204020204" pitchFamily="34" charset="-122"/>
                <a:cs typeface="+mj-cs"/>
              </a:rPr>
              <a:t>口咽部与上呼吸道感染</a:t>
            </a:r>
            <a:endParaRPr lang="zh-CN" altLang="en-US" sz="2000" b="1" dirty="0" smtClean="0">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DCP_0289"/>
          <p:cNvPicPr>
            <a:picLocks noChangeAspect="1" noChangeArrowheads="1"/>
          </p:cNvPicPr>
          <p:nvPr/>
        </p:nvPicPr>
        <p:blipFill>
          <a:blip r:embed="rId1" cstate="print"/>
          <a:srcRect/>
          <a:stretch>
            <a:fillRect/>
          </a:stretch>
        </p:blipFill>
        <p:spPr bwMode="auto">
          <a:xfrm>
            <a:off x="624417" y="269875"/>
            <a:ext cx="5850467" cy="6580188"/>
          </a:xfrm>
          <a:prstGeom prst="rect">
            <a:avLst/>
          </a:prstGeom>
          <a:noFill/>
          <a:ln w="9525">
            <a:noFill/>
            <a:miter lim="800000"/>
            <a:headEnd/>
            <a:tailEnd/>
          </a:ln>
        </p:spPr>
      </p:pic>
      <p:sp>
        <p:nvSpPr>
          <p:cNvPr id="100355" name="AutoShape 3"/>
          <p:cNvSpPr>
            <a:spLocks noChangeArrowheads="1"/>
          </p:cNvSpPr>
          <p:nvPr/>
        </p:nvSpPr>
        <p:spPr bwMode="auto">
          <a:xfrm>
            <a:off x="8113185" y="3933826"/>
            <a:ext cx="4415367" cy="790575"/>
          </a:xfrm>
          <a:prstGeom prst="wedgeRoundRectCallout">
            <a:avLst>
              <a:gd name="adj1" fmla="val -130537"/>
              <a:gd name="adj2" fmla="val -35343"/>
              <a:gd name="adj3" fmla="val 16667"/>
            </a:avLst>
          </a:prstGeom>
          <a:solidFill>
            <a:schemeClr val="accent1"/>
          </a:solidFill>
          <a:ln w="9525">
            <a:solidFill>
              <a:schemeClr val="tx1"/>
            </a:solidFill>
            <a:miter lim="800000"/>
          </a:ln>
        </p:spPr>
        <p:txBody>
          <a:bodyPr/>
          <a:lstStyle/>
          <a:p>
            <a:pPr algn="ctr"/>
            <a:r>
              <a:rPr lang="zh-CN" altLang="en-US" sz="2800" b="1">
                <a:solidFill>
                  <a:srgbClr val="FF3300"/>
                </a:solidFill>
                <a:latin typeface="Courier New" panose="02070309020205020404" pitchFamily="49" charset="0"/>
                <a:ea typeface="宋体" panose="02010600030101010101" pitchFamily="2" charset="-122"/>
              </a:rPr>
              <a:t>保证无菌、不变质</a:t>
            </a:r>
            <a:endParaRPr lang="zh-CN" altLang="en-US" sz="2800" b="1">
              <a:solidFill>
                <a:srgbClr val="FF3300"/>
              </a:solidFill>
              <a:latin typeface="Courier New" panose="02070309020205020404" pitchFamily="49" charset="0"/>
              <a:ea typeface="宋体" panose="02010600030101010101" pitchFamily="2" charset="-122"/>
            </a:endParaRPr>
          </a:p>
        </p:txBody>
      </p:sp>
      <p:sp>
        <p:nvSpPr>
          <p:cNvPr id="100356" name="AutoShape 4"/>
          <p:cNvSpPr>
            <a:spLocks noChangeArrowheads="1"/>
          </p:cNvSpPr>
          <p:nvPr/>
        </p:nvSpPr>
        <p:spPr bwMode="auto">
          <a:xfrm>
            <a:off x="8830733" y="1052513"/>
            <a:ext cx="3361267" cy="647700"/>
          </a:xfrm>
          <a:prstGeom prst="wedgeRoundRectCallout">
            <a:avLst>
              <a:gd name="adj1" fmla="val -177769"/>
              <a:gd name="adj2" fmla="val -50000"/>
              <a:gd name="adj3" fmla="val 16667"/>
            </a:avLst>
          </a:prstGeom>
          <a:solidFill>
            <a:schemeClr val="accent1"/>
          </a:solidFill>
          <a:ln w="9525">
            <a:solidFill>
              <a:schemeClr val="tx1"/>
            </a:solidFill>
            <a:miter lim="800000"/>
          </a:ln>
        </p:spPr>
        <p:txBody>
          <a:bodyPr/>
          <a:lstStyle/>
          <a:p>
            <a:pPr algn="ctr"/>
            <a:r>
              <a:rPr lang="zh-CN" altLang="en-US" sz="2800" b="1">
                <a:solidFill>
                  <a:srgbClr val="FF3300"/>
                </a:solidFill>
                <a:latin typeface="Courier New" panose="02070309020205020404" pitchFamily="49" charset="0"/>
                <a:ea typeface="宋体" panose="02010600030101010101" pitchFamily="2" charset="-122"/>
              </a:rPr>
              <a:t>逐渐加大浓度</a:t>
            </a:r>
            <a:endParaRPr lang="zh-CN" altLang="en-US" sz="2800" b="1">
              <a:solidFill>
                <a:srgbClr val="FF3300"/>
              </a:solidFill>
              <a:latin typeface="Courier New" panose="02070309020205020404" pitchFamily="49" charset="0"/>
              <a:ea typeface="宋体" panose="02010600030101010101" pitchFamily="2" charset="-122"/>
            </a:endParaRPr>
          </a:p>
        </p:txBody>
      </p:sp>
      <p:sp>
        <p:nvSpPr>
          <p:cNvPr id="100357" name="AutoShape 5"/>
          <p:cNvSpPr>
            <a:spLocks noChangeArrowheads="1"/>
          </p:cNvSpPr>
          <p:nvPr/>
        </p:nvSpPr>
        <p:spPr bwMode="auto">
          <a:xfrm>
            <a:off x="7344834" y="1989138"/>
            <a:ext cx="3359151" cy="647700"/>
          </a:xfrm>
          <a:prstGeom prst="wedgeRoundRectCallout">
            <a:avLst>
              <a:gd name="adj1" fmla="val -177852"/>
              <a:gd name="adj2" fmla="val -50000"/>
              <a:gd name="adj3" fmla="val 16667"/>
            </a:avLst>
          </a:prstGeom>
          <a:solidFill>
            <a:schemeClr val="accent1"/>
          </a:solidFill>
          <a:ln w="9525">
            <a:solidFill>
              <a:schemeClr val="tx1"/>
            </a:solidFill>
            <a:miter lim="800000"/>
          </a:ln>
        </p:spPr>
        <p:txBody>
          <a:bodyPr/>
          <a:lstStyle/>
          <a:p>
            <a:pPr algn="ctr"/>
            <a:r>
              <a:rPr lang="zh-CN" altLang="en-US" sz="2800" b="1">
                <a:solidFill>
                  <a:srgbClr val="FF3300"/>
                </a:solidFill>
                <a:latin typeface="Courier New" panose="02070309020205020404" pitchFamily="49" charset="0"/>
                <a:ea typeface="宋体" panose="02010600030101010101" pitchFamily="2" charset="-122"/>
              </a:rPr>
              <a:t>控制速度</a:t>
            </a:r>
            <a:endParaRPr lang="zh-CN" altLang="en-US" sz="2800" b="1">
              <a:solidFill>
                <a:srgbClr val="FF3300"/>
              </a:solidFill>
              <a:latin typeface="Courier New" panose="02070309020205020404" pitchFamily="49" charset="0"/>
              <a:ea typeface="宋体" panose="02010600030101010101" pitchFamily="2" charset="-122"/>
            </a:endParaRPr>
          </a:p>
        </p:txBody>
      </p:sp>
      <p:sp>
        <p:nvSpPr>
          <p:cNvPr id="100358" name="AutoShape 6"/>
          <p:cNvSpPr>
            <a:spLocks noChangeArrowheads="1"/>
          </p:cNvSpPr>
          <p:nvPr/>
        </p:nvSpPr>
        <p:spPr bwMode="auto">
          <a:xfrm>
            <a:off x="5712885" y="5229225"/>
            <a:ext cx="3551767" cy="719138"/>
          </a:xfrm>
          <a:prstGeom prst="wedgeRoundRectCallout">
            <a:avLst>
              <a:gd name="adj1" fmla="val -65375"/>
              <a:gd name="adj2" fmla="val 50000"/>
              <a:gd name="adj3" fmla="val 16667"/>
            </a:avLst>
          </a:prstGeom>
          <a:solidFill>
            <a:schemeClr val="accent1"/>
          </a:solidFill>
          <a:ln w="9525">
            <a:solidFill>
              <a:schemeClr val="tx1"/>
            </a:solidFill>
            <a:miter lim="800000"/>
          </a:ln>
        </p:spPr>
        <p:txBody>
          <a:bodyPr/>
          <a:lstStyle/>
          <a:p>
            <a:pPr algn="ctr"/>
            <a:r>
              <a:rPr lang="zh-CN" altLang="en-US" sz="2800" b="1">
                <a:solidFill>
                  <a:srgbClr val="FF3300"/>
                </a:solidFill>
                <a:latin typeface="Courier New" panose="02070309020205020404" pitchFamily="49" charset="0"/>
                <a:ea typeface="宋体" panose="02010600030101010101" pitchFamily="2" charset="-122"/>
              </a:rPr>
              <a:t>加热器</a:t>
            </a:r>
            <a:endParaRPr lang="zh-CN" altLang="en-US" sz="2800" b="1">
              <a:solidFill>
                <a:srgbClr val="FF3300"/>
              </a:solidFill>
              <a:latin typeface="Courier New" panose="02070309020205020404" pitchFamily="49"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239395" y="549275"/>
            <a:ext cx="4683760" cy="819785"/>
          </a:xfrm>
          <a:prstGeom prst="rect">
            <a:avLst/>
          </a:prstGeom>
          <a:noFill/>
          <a:ln w="9525">
            <a:noFill/>
            <a:miter lim="800000"/>
          </a:ln>
        </p:spPr>
        <p:txBody>
          <a:bodyPr wrap="none" anchor="ctr"/>
          <a:lstStyle/>
          <a:p>
            <a:pPr algn="ctr" eaLnBrk="0" hangingPunct="0">
              <a:lnSpc>
                <a:spcPct val="70000"/>
              </a:lnSpc>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肠内营养输注方式比较</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
        <p:nvSpPr>
          <p:cNvPr id="102403" name="Rectangle 3"/>
          <p:cNvSpPr>
            <a:spLocks noChangeArrowheads="1"/>
          </p:cNvSpPr>
          <p:nvPr/>
        </p:nvSpPr>
        <p:spPr bwMode="auto">
          <a:xfrm>
            <a:off x="3488267" y="1692275"/>
            <a:ext cx="508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优点</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04" name="Rectangle 4"/>
          <p:cNvSpPr>
            <a:spLocks noChangeArrowheads="1"/>
          </p:cNvSpPr>
          <p:nvPr/>
        </p:nvSpPr>
        <p:spPr bwMode="auto">
          <a:xfrm>
            <a:off x="6352117" y="1692275"/>
            <a:ext cx="508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缺点</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05" name="Rectangle 5"/>
          <p:cNvSpPr>
            <a:spLocks noChangeArrowheads="1"/>
          </p:cNvSpPr>
          <p:nvPr/>
        </p:nvSpPr>
        <p:spPr bwMode="auto">
          <a:xfrm>
            <a:off x="9215967" y="1692275"/>
            <a:ext cx="762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适应证</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06" name="Rectangle 6"/>
          <p:cNvSpPr>
            <a:spLocks noChangeArrowheads="1"/>
          </p:cNvSpPr>
          <p:nvPr/>
        </p:nvSpPr>
        <p:spPr bwMode="auto">
          <a:xfrm>
            <a:off x="894388" y="2489200"/>
            <a:ext cx="1270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一次性输注</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07" name="Rectangle 7"/>
          <p:cNvSpPr>
            <a:spLocks noChangeArrowheads="1"/>
          </p:cNvSpPr>
          <p:nvPr/>
        </p:nvSpPr>
        <p:spPr bwMode="auto">
          <a:xfrm>
            <a:off x="3149600" y="2489200"/>
            <a:ext cx="1016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操作简单</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08" name="Rectangle 8"/>
          <p:cNvSpPr>
            <a:spLocks noChangeArrowheads="1"/>
          </p:cNvSpPr>
          <p:nvPr/>
        </p:nvSpPr>
        <p:spPr bwMode="auto">
          <a:xfrm>
            <a:off x="6192982" y="2489201"/>
            <a:ext cx="1388620" cy="615315"/>
          </a:xfrm>
          <a:prstGeom prst="rect">
            <a:avLst/>
          </a:prstGeom>
          <a:noFill/>
          <a:ln w="9525">
            <a:noFill/>
            <a:miter lim="800000"/>
          </a:ln>
        </p:spPr>
        <p:txBody>
          <a:bodyPr wrap="squar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胃肠道</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并发症多</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09" name="Rectangle 9"/>
          <p:cNvSpPr>
            <a:spLocks noChangeArrowheads="1"/>
          </p:cNvSpPr>
          <p:nvPr/>
        </p:nvSpPr>
        <p:spPr bwMode="auto">
          <a:xfrm>
            <a:off x="8575964" y="2463801"/>
            <a:ext cx="2673927" cy="615315"/>
          </a:xfrm>
          <a:prstGeom prst="rect">
            <a:avLst/>
          </a:prstGeom>
          <a:noFill/>
          <a:ln w="9525">
            <a:noFill/>
            <a:miter lim="800000"/>
          </a:ln>
        </p:spPr>
        <p:txBody>
          <a:bodyPr wrap="squar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仅适用于插</a:t>
            </a:r>
            <a:r>
              <a:rPr lang="zh-CN" altLang="en-US" sz="2000" b="1" dirty="0" smtClean="0">
                <a:latin typeface="微软雅黑" panose="020B0503020204020204" pitchFamily="34" charset="-122"/>
                <a:ea typeface="微软雅黑" panose="020B0503020204020204" pitchFamily="34" charset="-122"/>
                <a:cs typeface="+mj-cs"/>
              </a:rPr>
              <a:t>鼻胃管和</a:t>
            </a:r>
            <a:endParaRPr lang="en-US" altLang="zh-CN" sz="2000" b="1" dirty="0" smtClean="0">
              <a:latin typeface="微软雅黑" panose="020B0503020204020204" pitchFamily="34" charset="-122"/>
              <a:ea typeface="微软雅黑" panose="020B0503020204020204" pitchFamily="34" charset="-122"/>
              <a:cs typeface="+mj-cs"/>
            </a:endParaRPr>
          </a:p>
          <a:p>
            <a:pPr algn="ctr"/>
            <a:r>
              <a:rPr lang="zh-CN" altLang="en-US" sz="2000" b="1" dirty="0" smtClean="0">
                <a:latin typeface="微软雅黑" panose="020B0503020204020204" pitchFamily="34" charset="-122"/>
                <a:ea typeface="微软雅黑" panose="020B0503020204020204" pitchFamily="34" charset="-122"/>
                <a:cs typeface="+mj-cs"/>
              </a:rPr>
              <a:t>胃</a:t>
            </a:r>
            <a:r>
              <a:rPr lang="zh-CN" altLang="en-US" sz="2000" b="1" dirty="0">
                <a:latin typeface="微软雅黑" panose="020B0503020204020204" pitchFamily="34" charset="-122"/>
                <a:ea typeface="微软雅黑" panose="020B0503020204020204" pitchFamily="34" charset="-122"/>
                <a:cs typeface="+mj-cs"/>
              </a:rPr>
              <a:t>造</a:t>
            </a:r>
            <a:r>
              <a:rPr lang="zh-CN" altLang="en-US" sz="2000" b="1" dirty="0" smtClean="0">
                <a:latin typeface="微软雅黑" panose="020B0503020204020204" pitchFamily="34" charset="-122"/>
                <a:ea typeface="微软雅黑" panose="020B0503020204020204" pitchFamily="34" charset="-122"/>
                <a:cs typeface="+mj-cs"/>
              </a:rPr>
              <a:t>口的</a:t>
            </a:r>
            <a:r>
              <a:rPr lang="zh-CN" altLang="en-US" sz="2000" b="1" dirty="0">
                <a:latin typeface="微软雅黑" panose="020B0503020204020204" pitchFamily="34" charset="-122"/>
                <a:ea typeface="微软雅黑" panose="020B0503020204020204" pitchFamily="34" charset="-122"/>
                <a:cs typeface="+mj-cs"/>
              </a:rPr>
              <a:t>患者</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10" name="Rectangle 10"/>
          <p:cNvSpPr>
            <a:spLocks noChangeArrowheads="1"/>
          </p:cNvSpPr>
          <p:nvPr/>
        </p:nvSpPr>
        <p:spPr bwMode="auto">
          <a:xfrm>
            <a:off x="812800" y="3516314"/>
            <a:ext cx="1016000" cy="615315"/>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间歇性</a:t>
            </a:r>
            <a:b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重力滴注</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11" name="Rectangle 11"/>
          <p:cNvSpPr>
            <a:spLocks noChangeArrowheads="1"/>
          </p:cNvSpPr>
          <p:nvPr/>
        </p:nvSpPr>
        <p:spPr bwMode="auto">
          <a:xfrm>
            <a:off x="3131127" y="3363913"/>
            <a:ext cx="2549237" cy="615315"/>
          </a:xfrm>
          <a:prstGeom prst="rect">
            <a:avLst/>
          </a:prstGeom>
          <a:noFill/>
          <a:ln w="9525">
            <a:noFill/>
            <a:miter lim="800000"/>
          </a:ln>
        </p:spPr>
        <p:txBody>
          <a:bodyPr wrap="squar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操作简单</a:t>
            </a:r>
            <a:b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患者有较多的</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活动时间</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12" name="Rectangle 12"/>
          <p:cNvSpPr>
            <a:spLocks noChangeArrowheads="1"/>
          </p:cNvSpPr>
          <p:nvPr/>
        </p:nvSpPr>
        <p:spPr bwMode="auto">
          <a:xfrm>
            <a:off x="6197600" y="3516314"/>
            <a:ext cx="1270000" cy="615315"/>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胃肠道并发</a:t>
            </a:r>
            <a:b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症仍较多</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13" name="Rectangle 13"/>
          <p:cNvSpPr>
            <a:spLocks noChangeArrowheads="1"/>
          </p:cNvSpPr>
          <p:nvPr/>
        </p:nvSpPr>
        <p:spPr bwMode="auto">
          <a:xfrm>
            <a:off x="8940800" y="3516314"/>
            <a:ext cx="1524000" cy="615315"/>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适用于鼻饲喂</a:t>
            </a:r>
            <a:b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养的患者</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14" name="Rectangle 14"/>
          <p:cNvSpPr>
            <a:spLocks noChangeArrowheads="1"/>
          </p:cNvSpPr>
          <p:nvPr/>
        </p:nvSpPr>
        <p:spPr bwMode="auto">
          <a:xfrm>
            <a:off x="914400" y="4735514"/>
            <a:ext cx="919480" cy="276860"/>
          </a:xfrm>
          <a:prstGeom prst="rect">
            <a:avLst/>
          </a:prstGeom>
          <a:noFill/>
          <a:ln w="9525">
            <a:noFill/>
            <a:miter lim="800000"/>
          </a:ln>
        </p:spPr>
        <p:txBody>
          <a:bodyPr wrap="none" lIns="0" tIns="0" rIns="0" bIns="0">
            <a:spAutoFit/>
          </a:bodyPr>
          <a:lstStyle/>
          <a:p>
            <a:pPr algn="ctr"/>
            <a:r>
              <a:rPr kumimoji="0" lang="zh-CN" altLang="en-US" sz="1800" b="1" dirty="0">
                <a:latin typeface="微软雅黑" panose="020B0503020204020204" pitchFamily="34" charset="-122"/>
                <a:ea typeface="微软雅黑" panose="020B0503020204020204" pitchFamily="34" charset="-122"/>
              </a:rPr>
              <a:t>连续输注</a:t>
            </a:r>
            <a:endParaRPr kumimoji="0" lang="zh-CN" altLang="en-US" sz="1800" b="1" dirty="0">
              <a:latin typeface="微软雅黑" panose="020B0503020204020204" pitchFamily="34" charset="-122"/>
              <a:ea typeface="微软雅黑" panose="020B0503020204020204" pitchFamily="34" charset="-122"/>
            </a:endParaRPr>
          </a:p>
        </p:txBody>
      </p:sp>
      <p:sp>
        <p:nvSpPr>
          <p:cNvPr id="102415" name="Rectangle 15"/>
          <p:cNvSpPr>
            <a:spLocks noChangeArrowheads="1"/>
          </p:cNvSpPr>
          <p:nvPr/>
        </p:nvSpPr>
        <p:spPr bwMode="auto">
          <a:xfrm>
            <a:off x="3149600" y="4506914"/>
            <a:ext cx="2032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胃肠道并发症最少</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16" name="Rectangle 16"/>
          <p:cNvSpPr>
            <a:spLocks noChangeArrowheads="1"/>
          </p:cNvSpPr>
          <p:nvPr/>
        </p:nvSpPr>
        <p:spPr bwMode="auto">
          <a:xfrm>
            <a:off x="3149600" y="4887914"/>
            <a:ext cx="1524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营养吸收最好</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17" name="Rectangle 17"/>
          <p:cNvSpPr>
            <a:spLocks noChangeArrowheads="1"/>
          </p:cNvSpPr>
          <p:nvPr/>
        </p:nvSpPr>
        <p:spPr bwMode="auto">
          <a:xfrm>
            <a:off x="6197600" y="4583114"/>
            <a:ext cx="1270000" cy="307340"/>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mj-cs"/>
              </a:rPr>
              <a:t>活动时间少</a:t>
            </a:r>
            <a:endParaRPr lang="zh-CN" altLang="en-US" sz="2000" b="1" dirty="0">
              <a:latin typeface="微软雅黑" panose="020B0503020204020204" pitchFamily="34" charset="-122"/>
              <a:ea typeface="微软雅黑" panose="020B0503020204020204" pitchFamily="34" charset="-122"/>
              <a:cs typeface="+mj-cs"/>
            </a:endParaRPr>
          </a:p>
        </p:txBody>
      </p:sp>
      <p:sp>
        <p:nvSpPr>
          <p:cNvPr id="102418" name="Rectangle 18"/>
          <p:cNvSpPr>
            <a:spLocks noChangeArrowheads="1"/>
          </p:cNvSpPr>
          <p:nvPr/>
        </p:nvSpPr>
        <p:spPr bwMode="auto">
          <a:xfrm>
            <a:off x="8866909" y="4603896"/>
            <a:ext cx="1524000" cy="615315"/>
          </a:xfrm>
          <a:prstGeom prst="rect">
            <a:avLst/>
          </a:prstGeom>
          <a:noFill/>
          <a:ln w="9525">
            <a:noFill/>
            <a:miter lim="800000"/>
          </a:ln>
        </p:spPr>
        <p:txBody>
          <a:bodyPr wrap="none" lIns="0" tIns="0" rIns="0" bIns="0">
            <a:spAutoFit/>
          </a:bodyPr>
          <a:lstStyle/>
          <a:p>
            <a:pPr algn="ct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危重病人及空</a:t>
            </a:r>
            <a:b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肠造口的患者</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Group 19"/>
          <p:cNvGrpSpPr/>
          <p:nvPr/>
        </p:nvGrpSpPr>
        <p:grpSpPr bwMode="auto">
          <a:xfrm>
            <a:off x="508001" y="1628383"/>
            <a:ext cx="10892367" cy="3945329"/>
            <a:chOff x="192" y="912"/>
            <a:chExt cx="5434" cy="3120"/>
          </a:xfrm>
        </p:grpSpPr>
        <p:sp>
          <p:nvSpPr>
            <p:cNvPr id="102420" name="Rectangle 20"/>
            <p:cNvSpPr>
              <a:spLocks noChangeArrowheads="1"/>
            </p:cNvSpPr>
            <p:nvPr/>
          </p:nvSpPr>
          <p:spPr bwMode="auto">
            <a:xfrm>
              <a:off x="192" y="912"/>
              <a:ext cx="5421" cy="3117"/>
            </a:xfrm>
            <a:prstGeom prst="rect">
              <a:avLst/>
            </a:prstGeom>
            <a:noFill/>
            <a:ln w="19050">
              <a:solidFill>
                <a:schemeClr val="tx1"/>
              </a:solidFill>
              <a:miter lim="800000"/>
            </a:ln>
          </p:spPr>
          <p:txBody>
            <a:bodyPr/>
            <a:lstStyle/>
            <a:p>
              <a:endParaRPr lang="zh-CN" altLang="en-US" b="1">
                <a:latin typeface="微软雅黑" panose="020B0503020204020204" pitchFamily="34" charset="-122"/>
                <a:ea typeface="微软雅黑" panose="020B0503020204020204" pitchFamily="34" charset="-122"/>
              </a:endParaRPr>
            </a:p>
          </p:txBody>
        </p:sp>
        <p:sp>
          <p:nvSpPr>
            <p:cNvPr id="102421" name="Line 21"/>
            <p:cNvSpPr>
              <a:spLocks noChangeShapeType="1"/>
            </p:cNvSpPr>
            <p:nvPr/>
          </p:nvSpPr>
          <p:spPr bwMode="auto">
            <a:xfrm>
              <a:off x="202" y="1374"/>
              <a:ext cx="5424" cy="0"/>
            </a:xfrm>
            <a:prstGeom prst="line">
              <a:avLst/>
            </a:prstGeom>
            <a:noFill/>
            <a:ln w="19050">
              <a:solidFill>
                <a:schemeClr val="tx1"/>
              </a:solidFill>
              <a:round/>
            </a:ln>
          </p:spPr>
          <p:txBody>
            <a:bodyPr wrap="none" anchor="ctr"/>
            <a:lstStyle/>
            <a:p>
              <a:endParaRPr lang="zh-CN" altLang="en-US"/>
            </a:p>
          </p:txBody>
        </p:sp>
        <p:sp>
          <p:nvSpPr>
            <p:cNvPr id="102422" name="Line 22"/>
            <p:cNvSpPr>
              <a:spLocks noChangeShapeType="1"/>
            </p:cNvSpPr>
            <p:nvPr/>
          </p:nvSpPr>
          <p:spPr bwMode="auto">
            <a:xfrm>
              <a:off x="202" y="2241"/>
              <a:ext cx="5424" cy="0"/>
            </a:xfrm>
            <a:prstGeom prst="line">
              <a:avLst/>
            </a:prstGeom>
            <a:noFill/>
            <a:ln w="19050">
              <a:solidFill>
                <a:schemeClr val="tx1"/>
              </a:solidFill>
              <a:round/>
            </a:ln>
          </p:spPr>
          <p:txBody>
            <a:bodyPr wrap="none" anchor="ctr"/>
            <a:lstStyle/>
            <a:p>
              <a:endParaRPr lang="zh-CN" altLang="en-US"/>
            </a:p>
          </p:txBody>
        </p:sp>
        <p:sp>
          <p:nvSpPr>
            <p:cNvPr id="102423" name="Line 23"/>
            <p:cNvSpPr>
              <a:spLocks noChangeShapeType="1"/>
            </p:cNvSpPr>
            <p:nvPr/>
          </p:nvSpPr>
          <p:spPr bwMode="auto">
            <a:xfrm>
              <a:off x="202" y="3050"/>
              <a:ext cx="5424" cy="0"/>
            </a:xfrm>
            <a:prstGeom prst="line">
              <a:avLst/>
            </a:prstGeom>
            <a:noFill/>
            <a:ln w="19050">
              <a:solidFill>
                <a:schemeClr val="tx1"/>
              </a:solidFill>
              <a:round/>
            </a:ln>
          </p:spPr>
          <p:txBody>
            <a:bodyPr wrap="none" anchor="ctr"/>
            <a:lstStyle/>
            <a:p>
              <a:endParaRPr lang="zh-CN" altLang="en-US"/>
            </a:p>
          </p:txBody>
        </p:sp>
        <p:sp>
          <p:nvSpPr>
            <p:cNvPr id="102424" name="Line 24"/>
            <p:cNvSpPr>
              <a:spLocks noChangeShapeType="1"/>
            </p:cNvSpPr>
            <p:nvPr/>
          </p:nvSpPr>
          <p:spPr bwMode="auto">
            <a:xfrm>
              <a:off x="1392" y="912"/>
              <a:ext cx="0" cy="3120"/>
            </a:xfrm>
            <a:prstGeom prst="line">
              <a:avLst/>
            </a:prstGeom>
            <a:noFill/>
            <a:ln w="19050">
              <a:solidFill>
                <a:schemeClr val="tx1"/>
              </a:solidFill>
              <a:round/>
            </a:ln>
          </p:spPr>
          <p:txBody>
            <a:bodyPr wrap="none" anchor="ctr"/>
            <a:lstStyle/>
            <a:p>
              <a:endParaRPr lang="zh-CN" altLang="en-US"/>
            </a:p>
          </p:txBody>
        </p:sp>
        <p:sp>
          <p:nvSpPr>
            <p:cNvPr id="102425" name="Line 25"/>
            <p:cNvSpPr>
              <a:spLocks noChangeShapeType="1"/>
            </p:cNvSpPr>
            <p:nvPr/>
          </p:nvSpPr>
          <p:spPr bwMode="auto">
            <a:xfrm>
              <a:off x="2880" y="912"/>
              <a:ext cx="0" cy="3120"/>
            </a:xfrm>
            <a:prstGeom prst="line">
              <a:avLst/>
            </a:prstGeom>
            <a:noFill/>
            <a:ln w="19050">
              <a:solidFill>
                <a:schemeClr val="tx1"/>
              </a:solidFill>
              <a:round/>
            </a:ln>
          </p:spPr>
          <p:txBody>
            <a:bodyPr wrap="none" anchor="ctr"/>
            <a:lstStyle/>
            <a:p>
              <a:endParaRPr lang="zh-CN" altLang="en-US"/>
            </a:p>
          </p:txBody>
        </p:sp>
        <p:sp>
          <p:nvSpPr>
            <p:cNvPr id="102426" name="Line 26"/>
            <p:cNvSpPr>
              <a:spLocks noChangeShapeType="1"/>
            </p:cNvSpPr>
            <p:nvPr/>
          </p:nvSpPr>
          <p:spPr bwMode="auto">
            <a:xfrm>
              <a:off x="4128" y="912"/>
              <a:ext cx="0" cy="3120"/>
            </a:xfrm>
            <a:prstGeom prst="line">
              <a:avLst/>
            </a:prstGeom>
            <a:noFill/>
            <a:ln w="19050">
              <a:solidFill>
                <a:schemeClr val="tx1"/>
              </a:solidFill>
              <a:round/>
            </a:ln>
          </p:spPr>
          <p:txBody>
            <a:bodyPr wrap="none" anchor="ctr"/>
            <a:lstStyle/>
            <a:p>
              <a:endParaRPr lang="zh-CN" altLang="en-US"/>
            </a:p>
          </p:txBody>
        </p:sp>
      </p:grpSp>
    </p:spTree>
  </p:cSld>
  <p:clrMapOvr>
    <a:masterClrMapping/>
  </p:clrMapOvr>
  <p:transition advClick="0" advTm="35776"/>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p:cNvSpPr>
          <p:nvPr>
            <p:ph type="title"/>
          </p:nvPr>
        </p:nvSpPr>
        <p:spPr>
          <a:xfrm>
            <a:off x="438411" y="333375"/>
            <a:ext cx="6739003" cy="1150938"/>
          </a:xfrm>
        </p:spPr>
        <p:txBody>
          <a:bodyPr>
            <a:normAutofit fontScale="90000"/>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肠内营养支持治疗的三大常见问题</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03427" name="AutoShape 10"/>
          <p:cNvSpPr>
            <a:spLocks noChangeAspect="1" noChangeArrowheads="1" noTextEdit="1"/>
          </p:cNvSpPr>
          <p:nvPr/>
        </p:nvSpPr>
        <p:spPr bwMode="auto">
          <a:xfrm>
            <a:off x="944033" y="1684338"/>
            <a:ext cx="5689600" cy="4057650"/>
          </a:xfrm>
          <a:prstGeom prst="rect">
            <a:avLst/>
          </a:prstGeom>
          <a:noFill/>
          <a:ln w="9525">
            <a:noFill/>
            <a:miter lim="800000"/>
          </a:ln>
        </p:spPr>
        <p:txBody>
          <a:bodyPr/>
          <a:lstStyle/>
          <a:p>
            <a:endParaRPr lang="zh-CN" altLang="en-US"/>
          </a:p>
        </p:txBody>
      </p:sp>
      <p:sp>
        <p:nvSpPr>
          <p:cNvPr id="103428" name="Freeform 12"/>
          <p:cNvSpPr/>
          <p:nvPr/>
        </p:nvSpPr>
        <p:spPr bwMode="auto">
          <a:xfrm>
            <a:off x="6096000" y="1700213"/>
            <a:ext cx="2635251" cy="2971800"/>
          </a:xfrm>
          <a:custGeom>
            <a:avLst/>
            <a:gdLst>
              <a:gd name="T0" fmla="*/ 2147483647 w 208"/>
              <a:gd name="T1" fmla="*/ 2147483647 h 312"/>
              <a:gd name="T2" fmla="*/ 2147483647 w 208"/>
              <a:gd name="T3" fmla="*/ 2147483647 h 312"/>
              <a:gd name="T4" fmla="*/ 0 w 208"/>
              <a:gd name="T5" fmla="*/ 2147483647 h 312"/>
              <a:gd name="T6" fmla="*/ 0 w 208"/>
              <a:gd name="T7" fmla="*/ 2147483647 h 312"/>
              <a:gd name="T8" fmla="*/ 0 w 208"/>
              <a:gd name="T9" fmla="*/ 2147483647 h 312"/>
              <a:gd name="T10" fmla="*/ 2147483647 w 208"/>
              <a:gd name="T11" fmla="*/ 2147483647 h 312"/>
              <a:gd name="T12" fmla="*/ 0 60000 65536"/>
              <a:gd name="T13" fmla="*/ 0 60000 65536"/>
              <a:gd name="T14" fmla="*/ 0 60000 65536"/>
              <a:gd name="T15" fmla="*/ 0 60000 65536"/>
              <a:gd name="T16" fmla="*/ 0 60000 65536"/>
              <a:gd name="T17" fmla="*/ 0 60000 65536"/>
              <a:gd name="T18" fmla="*/ 0 w 208"/>
              <a:gd name="T19" fmla="*/ 0 h 312"/>
              <a:gd name="T20" fmla="*/ 208 w 208"/>
              <a:gd name="T21" fmla="*/ 312 h 312"/>
            </a:gdLst>
            <a:ahLst/>
            <a:cxnLst>
              <a:cxn ang="T12">
                <a:pos x="T0" y="T1"/>
              </a:cxn>
              <a:cxn ang="T13">
                <a:pos x="T2" y="T3"/>
              </a:cxn>
              <a:cxn ang="T14">
                <a:pos x="T4" y="T5"/>
              </a:cxn>
              <a:cxn ang="T15">
                <a:pos x="T6" y="T7"/>
              </a:cxn>
              <a:cxn ang="T16">
                <a:pos x="T8" y="T9"/>
              </a:cxn>
              <a:cxn ang="T17">
                <a:pos x="T10" y="T11"/>
              </a:cxn>
            </a:cxnLst>
            <a:rect l="T18" t="T19" r="T20" b="T21"/>
            <a:pathLst>
              <a:path w="208" h="312">
                <a:moveTo>
                  <a:pt x="180" y="312"/>
                </a:moveTo>
                <a:cubicBezTo>
                  <a:pt x="198" y="280"/>
                  <a:pt x="208" y="245"/>
                  <a:pt x="208" y="208"/>
                </a:cubicBezTo>
                <a:cubicBezTo>
                  <a:pt x="208" y="93"/>
                  <a:pt x="115" y="1"/>
                  <a:pt x="0" y="1"/>
                </a:cubicBezTo>
                <a:cubicBezTo>
                  <a:pt x="0" y="0"/>
                  <a:pt x="0" y="1"/>
                  <a:pt x="0" y="1"/>
                </a:cubicBezTo>
                <a:lnTo>
                  <a:pt x="0" y="208"/>
                </a:lnTo>
                <a:lnTo>
                  <a:pt x="180" y="312"/>
                </a:lnTo>
                <a:close/>
              </a:path>
            </a:pathLst>
          </a:custGeom>
          <a:solidFill>
            <a:srgbClr val="993366"/>
          </a:solidFill>
          <a:ln w="9525">
            <a:noFill/>
            <a:round/>
          </a:ln>
        </p:spPr>
        <p:txBody>
          <a:bodyPr/>
          <a:lstStyle/>
          <a:p>
            <a:endParaRPr lang="zh-CN" altLang="en-US"/>
          </a:p>
        </p:txBody>
      </p:sp>
      <p:sp>
        <p:nvSpPr>
          <p:cNvPr id="103429" name="Freeform 13"/>
          <p:cNvSpPr/>
          <p:nvPr/>
        </p:nvSpPr>
        <p:spPr bwMode="auto">
          <a:xfrm>
            <a:off x="3407834" y="4076701"/>
            <a:ext cx="4536017" cy="1971675"/>
          </a:xfrm>
          <a:custGeom>
            <a:avLst/>
            <a:gdLst>
              <a:gd name="T0" fmla="*/ 0 w 358"/>
              <a:gd name="T1" fmla="*/ 2147483647 h 207"/>
              <a:gd name="T2" fmla="*/ 2147483647 w 358"/>
              <a:gd name="T3" fmla="*/ 2147483647 h 207"/>
              <a:gd name="T4" fmla="*/ 2147483647 w 358"/>
              <a:gd name="T5" fmla="*/ 2147483647 h 207"/>
              <a:gd name="T6" fmla="*/ 2147483647 w 358"/>
              <a:gd name="T7" fmla="*/ 0 h 207"/>
              <a:gd name="T8" fmla="*/ 0 w 358"/>
              <a:gd name="T9" fmla="*/ 2147483647 h 207"/>
              <a:gd name="T10" fmla="*/ 0 60000 65536"/>
              <a:gd name="T11" fmla="*/ 0 60000 65536"/>
              <a:gd name="T12" fmla="*/ 0 60000 65536"/>
              <a:gd name="T13" fmla="*/ 0 60000 65536"/>
              <a:gd name="T14" fmla="*/ 0 60000 65536"/>
              <a:gd name="T15" fmla="*/ 0 w 358"/>
              <a:gd name="T16" fmla="*/ 0 h 207"/>
              <a:gd name="T17" fmla="*/ 358 w 358"/>
              <a:gd name="T18" fmla="*/ 207 h 207"/>
            </a:gdLst>
            <a:ahLst/>
            <a:cxnLst>
              <a:cxn ang="T10">
                <a:pos x="T0" y="T1"/>
              </a:cxn>
              <a:cxn ang="T11">
                <a:pos x="T2" y="T3"/>
              </a:cxn>
              <a:cxn ang="T12">
                <a:pos x="T4" y="T5"/>
              </a:cxn>
              <a:cxn ang="T13">
                <a:pos x="T6" y="T7"/>
              </a:cxn>
              <a:cxn ang="T14">
                <a:pos x="T8" y="T9"/>
              </a:cxn>
            </a:cxnLst>
            <a:rect l="T15" t="T16" r="T17" b="T18"/>
            <a:pathLst>
              <a:path w="358" h="207">
                <a:moveTo>
                  <a:pt x="0" y="107"/>
                </a:moveTo>
                <a:cubicBezTo>
                  <a:pt x="38" y="169"/>
                  <a:pt x="105" y="207"/>
                  <a:pt x="178" y="207"/>
                </a:cubicBezTo>
                <a:cubicBezTo>
                  <a:pt x="252" y="207"/>
                  <a:pt x="320" y="168"/>
                  <a:pt x="358" y="104"/>
                </a:cubicBezTo>
                <a:lnTo>
                  <a:pt x="178" y="0"/>
                </a:lnTo>
                <a:lnTo>
                  <a:pt x="0" y="107"/>
                </a:lnTo>
                <a:close/>
              </a:path>
            </a:pathLst>
          </a:custGeom>
          <a:solidFill>
            <a:srgbClr val="3366FF"/>
          </a:solidFill>
          <a:ln w="9525">
            <a:noFill/>
            <a:round/>
          </a:ln>
        </p:spPr>
        <p:txBody>
          <a:bodyPr/>
          <a:lstStyle/>
          <a:p>
            <a:endParaRPr lang="zh-CN" altLang="en-US"/>
          </a:p>
        </p:txBody>
      </p:sp>
      <p:sp>
        <p:nvSpPr>
          <p:cNvPr id="103430" name="Freeform 14"/>
          <p:cNvSpPr/>
          <p:nvPr/>
        </p:nvSpPr>
        <p:spPr bwMode="auto">
          <a:xfrm>
            <a:off x="2734733" y="1700213"/>
            <a:ext cx="2635251" cy="2990850"/>
          </a:xfrm>
          <a:custGeom>
            <a:avLst/>
            <a:gdLst>
              <a:gd name="T0" fmla="*/ 2147483647 w 208"/>
              <a:gd name="T1" fmla="*/ 0 h 314"/>
              <a:gd name="T2" fmla="*/ 2147483647 w 208"/>
              <a:gd name="T3" fmla="*/ 2147483647 h 314"/>
              <a:gd name="T4" fmla="*/ 2147483647 w 208"/>
              <a:gd name="T5" fmla="*/ 2147483647 h 314"/>
              <a:gd name="T6" fmla="*/ 2147483647 w 208"/>
              <a:gd name="T7" fmla="*/ 2147483647 h 314"/>
              <a:gd name="T8" fmla="*/ 2147483647 w 208"/>
              <a:gd name="T9" fmla="*/ 0 h 314"/>
              <a:gd name="T10" fmla="*/ 0 60000 65536"/>
              <a:gd name="T11" fmla="*/ 0 60000 65536"/>
              <a:gd name="T12" fmla="*/ 0 60000 65536"/>
              <a:gd name="T13" fmla="*/ 0 60000 65536"/>
              <a:gd name="T14" fmla="*/ 0 60000 65536"/>
              <a:gd name="T15" fmla="*/ 0 w 208"/>
              <a:gd name="T16" fmla="*/ 0 h 314"/>
              <a:gd name="T17" fmla="*/ 208 w 208"/>
              <a:gd name="T18" fmla="*/ 314 h 314"/>
            </a:gdLst>
            <a:ahLst/>
            <a:cxnLst>
              <a:cxn ang="T10">
                <a:pos x="T0" y="T1"/>
              </a:cxn>
              <a:cxn ang="T11">
                <a:pos x="T2" y="T3"/>
              </a:cxn>
              <a:cxn ang="T12">
                <a:pos x="T4" y="T5"/>
              </a:cxn>
              <a:cxn ang="T13">
                <a:pos x="T6" y="T7"/>
              </a:cxn>
              <a:cxn ang="T14">
                <a:pos x="T8" y="T9"/>
              </a:cxn>
            </a:cxnLst>
            <a:rect l="T15" t="T16" r="T17" b="T18"/>
            <a:pathLst>
              <a:path w="208" h="314">
                <a:moveTo>
                  <a:pt x="208" y="0"/>
                </a:moveTo>
                <a:cubicBezTo>
                  <a:pt x="93" y="0"/>
                  <a:pt x="1" y="93"/>
                  <a:pt x="1" y="207"/>
                </a:cubicBezTo>
                <a:cubicBezTo>
                  <a:pt x="0" y="245"/>
                  <a:pt x="11" y="282"/>
                  <a:pt x="30" y="314"/>
                </a:cubicBezTo>
                <a:lnTo>
                  <a:pt x="208" y="207"/>
                </a:lnTo>
                <a:lnTo>
                  <a:pt x="208" y="0"/>
                </a:lnTo>
                <a:close/>
              </a:path>
            </a:pathLst>
          </a:custGeom>
          <a:solidFill>
            <a:srgbClr val="00FF00"/>
          </a:solidFill>
          <a:ln w="9525">
            <a:noFill/>
            <a:round/>
          </a:ln>
        </p:spPr>
        <p:txBody>
          <a:bodyPr/>
          <a:lstStyle/>
          <a:p>
            <a:endParaRPr lang="zh-CN" altLang="en-US"/>
          </a:p>
        </p:txBody>
      </p:sp>
      <p:sp>
        <p:nvSpPr>
          <p:cNvPr id="103431" name="Text Box 15"/>
          <p:cNvSpPr txBox="1">
            <a:spLocks noChangeArrowheads="1"/>
          </p:cNvSpPr>
          <p:nvPr/>
        </p:nvSpPr>
        <p:spPr bwMode="auto">
          <a:xfrm>
            <a:off x="3407834" y="2838451"/>
            <a:ext cx="1439333" cy="519113"/>
          </a:xfrm>
          <a:prstGeom prst="rect">
            <a:avLst/>
          </a:prstGeom>
          <a:noFill/>
          <a:ln w="9525">
            <a:noFill/>
            <a:miter lim="800000"/>
          </a:ln>
        </p:spPr>
        <p:txBody>
          <a:bodyPr>
            <a:spAutoFit/>
          </a:bodyPr>
          <a:lstStyle/>
          <a:p>
            <a:pPr algn="ctr"/>
            <a:r>
              <a:rPr lang="zh-CN" altLang="en-US" sz="2800">
                <a:ea typeface="黑体" panose="02010609060101010101" pitchFamily="49" charset="-122"/>
              </a:rPr>
              <a:t>腹泻</a:t>
            </a:r>
            <a:endParaRPr lang="zh-CN" altLang="en-US" sz="2800">
              <a:ea typeface="黑体" panose="02010609060101010101" pitchFamily="49" charset="-122"/>
            </a:endParaRPr>
          </a:p>
        </p:txBody>
      </p:sp>
      <p:sp>
        <p:nvSpPr>
          <p:cNvPr id="103432" name="Text Box 16"/>
          <p:cNvSpPr txBox="1">
            <a:spLocks noChangeArrowheads="1"/>
          </p:cNvSpPr>
          <p:nvPr/>
        </p:nvSpPr>
        <p:spPr bwMode="auto">
          <a:xfrm>
            <a:off x="6288617" y="2852738"/>
            <a:ext cx="1919816" cy="519112"/>
          </a:xfrm>
          <a:prstGeom prst="rect">
            <a:avLst/>
          </a:prstGeom>
          <a:noFill/>
          <a:ln w="9525">
            <a:noFill/>
            <a:miter lim="800000"/>
          </a:ln>
        </p:spPr>
        <p:txBody>
          <a:bodyPr>
            <a:spAutoFit/>
          </a:bodyPr>
          <a:lstStyle/>
          <a:p>
            <a:pPr algn="ctr"/>
            <a:r>
              <a:rPr lang="zh-CN" altLang="en-US" sz="2800">
                <a:solidFill>
                  <a:srgbClr val="FFFF00"/>
                </a:solidFill>
                <a:ea typeface="黑体" panose="02010609060101010101" pitchFamily="49" charset="-122"/>
              </a:rPr>
              <a:t>高血糖</a:t>
            </a:r>
            <a:endParaRPr lang="zh-CN" altLang="en-US" sz="2800">
              <a:solidFill>
                <a:srgbClr val="FFFF00"/>
              </a:solidFill>
              <a:ea typeface="黑体" panose="02010609060101010101" pitchFamily="49" charset="-122"/>
            </a:endParaRPr>
          </a:p>
        </p:txBody>
      </p:sp>
      <p:sp>
        <p:nvSpPr>
          <p:cNvPr id="103433" name="Text Box 17"/>
          <p:cNvSpPr txBox="1">
            <a:spLocks noChangeArrowheads="1"/>
          </p:cNvSpPr>
          <p:nvPr/>
        </p:nvSpPr>
        <p:spPr bwMode="auto">
          <a:xfrm>
            <a:off x="4751917" y="4926013"/>
            <a:ext cx="1919816" cy="519112"/>
          </a:xfrm>
          <a:prstGeom prst="rect">
            <a:avLst/>
          </a:prstGeom>
          <a:noFill/>
          <a:ln w="9525">
            <a:noFill/>
            <a:miter lim="800000"/>
          </a:ln>
        </p:spPr>
        <p:txBody>
          <a:bodyPr>
            <a:spAutoFit/>
          </a:bodyPr>
          <a:lstStyle/>
          <a:p>
            <a:pPr algn="ctr"/>
            <a:r>
              <a:rPr lang="zh-CN" altLang="en-US" sz="2800">
                <a:ea typeface="黑体" panose="02010609060101010101" pitchFamily="49" charset="-122"/>
              </a:rPr>
              <a:t>腹胀</a:t>
            </a:r>
            <a:endParaRPr lang="zh-CN" altLang="en-US" sz="2800">
              <a:ea typeface="黑体" panose="02010609060101010101" pitchFamily="49" charset="-122"/>
            </a:endParaRPr>
          </a:p>
        </p:txBody>
      </p:sp>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p:cNvSpPr>
          <p:nvPr>
            <p:ph type="title"/>
          </p:nvPr>
        </p:nvSpPr>
        <p:spPr>
          <a:xfrm>
            <a:off x="864296" y="188914"/>
            <a:ext cx="10718104" cy="993775"/>
          </a:xfrm>
        </p:spPr>
        <p:txBody>
          <a:bodyPr>
            <a:normAutofit/>
          </a:bodyPr>
          <a:lstStyle/>
          <a:p>
            <a:pPr>
              <a:defRPr/>
            </a:pPr>
            <a:r>
              <a:rPr lang="zh-CN" altLang="en-US" dirty="0" smtClean="0">
                <a:solidFill>
                  <a:schemeClr val="tx2">
                    <a:lumMod val="60000"/>
                    <a:lumOff val="40000"/>
                  </a:schemeClr>
                </a:solidFill>
              </a:rPr>
              <a:t>重症患者的血糖控制与强化胰岛素治疗</a:t>
            </a:r>
            <a:endParaRPr lang="zh-CN" altLang="en-US" dirty="0" smtClean="0">
              <a:solidFill>
                <a:schemeClr val="tx2">
                  <a:lumMod val="60000"/>
                  <a:lumOff val="40000"/>
                </a:schemeClr>
              </a:solidFill>
            </a:endParaRPr>
          </a:p>
        </p:txBody>
      </p:sp>
      <p:sp>
        <p:nvSpPr>
          <p:cNvPr id="104451" name="Rectangle 6"/>
          <p:cNvSpPr>
            <a:spLocks noGrp="1"/>
          </p:cNvSpPr>
          <p:nvPr>
            <p:ph type="body" idx="1"/>
          </p:nvPr>
        </p:nvSpPr>
        <p:spPr>
          <a:xfrm>
            <a:off x="1202498" y="1600206"/>
            <a:ext cx="10379901" cy="4525963"/>
          </a:xfrm>
        </p:spPr>
        <p:txBody>
          <a:bodyPr>
            <a:normAutofit/>
          </a:bodyPr>
          <a:lstStyle/>
          <a:p>
            <a:r>
              <a:rPr lang="zh-CN" altLang="en-US" b="1" dirty="0" smtClean="0">
                <a:solidFill>
                  <a:srgbClr val="FF0000"/>
                </a:solidFill>
              </a:rPr>
              <a:t>应激性高血糖</a:t>
            </a:r>
            <a:endParaRPr lang="zh-CN" altLang="en-US" b="1" dirty="0" smtClean="0">
              <a:solidFill>
                <a:srgbClr val="FF0000"/>
              </a:solidFill>
            </a:endParaRPr>
          </a:p>
          <a:p>
            <a:pPr lvl="1"/>
            <a:r>
              <a:rPr lang="en-US" altLang="zh-CN" b="1" dirty="0" smtClean="0">
                <a:cs typeface="+mj-cs"/>
              </a:rPr>
              <a:t>ICU</a:t>
            </a:r>
            <a:r>
              <a:rPr lang="zh-CN" altLang="en-US" b="1" dirty="0" smtClean="0">
                <a:cs typeface="+mj-cs"/>
              </a:rPr>
              <a:t>中普遍存在的一种临床现象</a:t>
            </a:r>
            <a:endParaRPr lang="zh-CN" altLang="en-US" b="1" dirty="0" smtClean="0">
              <a:cs typeface="+mj-cs"/>
            </a:endParaRPr>
          </a:p>
          <a:p>
            <a:pPr lvl="1"/>
            <a:r>
              <a:rPr lang="zh-CN" altLang="en-US" b="1" dirty="0" smtClean="0">
                <a:cs typeface="+mj-cs"/>
              </a:rPr>
              <a:t>直接影响各类重症患者预后的独立因素</a:t>
            </a:r>
            <a:endParaRPr lang="zh-CN" altLang="en-US" b="1" dirty="0" smtClean="0">
              <a:cs typeface="+mj-cs"/>
            </a:endParaRPr>
          </a:p>
          <a:p>
            <a:r>
              <a:rPr lang="zh-CN" altLang="en-US" b="1" dirty="0" smtClean="0">
                <a:solidFill>
                  <a:srgbClr val="FF0000"/>
                </a:solidFill>
              </a:rPr>
              <a:t>高血糖的发病原因</a:t>
            </a:r>
            <a:endParaRPr lang="zh-CN" altLang="en-US" b="1" dirty="0" smtClean="0">
              <a:solidFill>
                <a:srgbClr val="FF0000"/>
              </a:solidFill>
            </a:endParaRPr>
          </a:p>
          <a:p>
            <a:pPr lvl="1"/>
            <a:r>
              <a:rPr lang="zh-CN" altLang="en-US" b="1" dirty="0" smtClean="0">
                <a:cs typeface="+mj-cs"/>
              </a:rPr>
              <a:t>接受高热卡膳：</a:t>
            </a:r>
            <a:r>
              <a:rPr lang="en-US" altLang="zh-CN" b="1" dirty="0" smtClean="0">
                <a:cs typeface="+mj-cs"/>
              </a:rPr>
              <a:t>(6.28~8.37) ×103kJ/L</a:t>
            </a:r>
            <a:endParaRPr lang="en-US" altLang="zh-CN" b="1" dirty="0" smtClean="0">
              <a:cs typeface="+mj-cs"/>
            </a:endParaRPr>
          </a:p>
          <a:p>
            <a:pPr lvl="1"/>
            <a:r>
              <a:rPr lang="zh-CN" altLang="en-US" b="1" dirty="0" smtClean="0">
                <a:cs typeface="+mj-cs"/>
              </a:rPr>
              <a:t>糖尿病</a:t>
            </a:r>
            <a:endParaRPr lang="zh-CN" altLang="en-US" b="1" dirty="0" smtClean="0">
              <a:cs typeface="+mj-cs"/>
            </a:endParaRPr>
          </a:p>
          <a:p>
            <a:pPr lvl="1"/>
            <a:r>
              <a:rPr lang="zh-CN" altLang="en-US" b="1" dirty="0" smtClean="0">
                <a:cs typeface="+mj-cs"/>
              </a:rPr>
              <a:t>高代谢或皮质激素治疗期间</a:t>
            </a:r>
            <a:endParaRPr lang="zh-CN" altLang="en-US" b="1" dirty="0" smtClean="0">
              <a:cs typeface="+mj-cs"/>
            </a:endParaRPr>
          </a:p>
          <a:p>
            <a:pPr lvl="1"/>
            <a:r>
              <a:rPr lang="zh-CN" altLang="en-US" b="1" dirty="0" smtClean="0">
                <a:cs typeface="+mj-cs"/>
              </a:rPr>
              <a:t>老年患者：糖耐量不足</a:t>
            </a:r>
            <a:endParaRPr lang="zh-CN" altLang="en-US" b="1" dirty="0" smtClean="0">
              <a:cs typeface="+mj-cs"/>
            </a:endParaRPr>
          </a:p>
        </p:txBody>
      </p:sp>
      <p:sp>
        <p:nvSpPr>
          <p:cNvPr id="104452" name="Text Box 4"/>
          <p:cNvSpPr txBox="1">
            <a:spLocks noChangeArrowheads="1"/>
          </p:cNvSpPr>
          <p:nvPr/>
        </p:nvSpPr>
        <p:spPr bwMode="auto">
          <a:xfrm>
            <a:off x="5808133" y="6237289"/>
            <a:ext cx="6242051" cy="523875"/>
          </a:xfrm>
          <a:prstGeom prst="rect">
            <a:avLst/>
          </a:prstGeom>
          <a:noFill/>
          <a:ln w="9525">
            <a:noFill/>
            <a:miter lim="800000"/>
          </a:ln>
        </p:spPr>
        <p:txBody>
          <a:bodyPr>
            <a:spAutoFit/>
          </a:bodyPr>
          <a:lstStyle/>
          <a:p>
            <a:pPr algn="r"/>
            <a:r>
              <a:rPr lang="zh-CN" altLang="en-US" sz="1400">
                <a:ea typeface="黑体" panose="02010609060101010101" pitchFamily="49" charset="-122"/>
              </a:rPr>
              <a:t>中国重症加强治疗病房危重患者营养支持指导意见</a:t>
            </a:r>
            <a:endParaRPr lang="en-US" altLang="zh-CN" sz="1400">
              <a:ea typeface="黑体" panose="02010609060101010101" pitchFamily="49" charset="-122"/>
            </a:endParaRPr>
          </a:p>
          <a:p>
            <a:pPr algn="r"/>
            <a:endParaRPr lang="en-US" altLang="zh-CN" sz="1400">
              <a:ea typeface="黑体" panose="02010609060101010101" pitchFamily="49" charset="-122"/>
            </a:endParaRPr>
          </a:p>
        </p:txBody>
      </p:sp>
    </p:spTree>
  </p:cSld>
  <p:clrMapOvr>
    <a:masterClrMapping/>
  </p:clrMapOvr>
  <p:transition>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p:cNvSpPr>
          <p:nvPr>
            <p:ph type="title"/>
          </p:nvPr>
        </p:nvSpPr>
        <p:spPr>
          <a:xfrm>
            <a:off x="609600" y="188914"/>
            <a:ext cx="10972800" cy="993775"/>
          </a:xfrm>
        </p:spPr>
        <p:txBody>
          <a:bodyPr>
            <a:normAutofit/>
          </a:bodyPr>
          <a:lstStyle/>
          <a:p>
            <a:pPr>
              <a:defRPr/>
            </a:pPr>
            <a:r>
              <a:rPr lang="zh-CN" altLang="en-US" dirty="0" smtClean="0">
                <a:solidFill>
                  <a:schemeClr val="tx2">
                    <a:lumMod val="60000"/>
                    <a:lumOff val="40000"/>
                  </a:schemeClr>
                </a:solidFill>
              </a:rPr>
              <a:t>重症患者的血糖控制与强化胰岛素治疗</a:t>
            </a:r>
            <a:endParaRPr lang="zh-CN" altLang="en-US" dirty="0" smtClean="0">
              <a:solidFill>
                <a:schemeClr val="tx2">
                  <a:lumMod val="60000"/>
                  <a:lumOff val="40000"/>
                </a:schemeClr>
              </a:solidFill>
            </a:endParaRPr>
          </a:p>
        </p:txBody>
      </p:sp>
      <p:sp>
        <p:nvSpPr>
          <p:cNvPr id="105475" name="Rectangle 7"/>
          <p:cNvSpPr>
            <a:spLocks noGrp="1"/>
          </p:cNvSpPr>
          <p:nvPr>
            <p:ph type="body" idx="1"/>
          </p:nvPr>
        </p:nvSpPr>
        <p:spPr>
          <a:xfrm>
            <a:off x="1102290" y="1600206"/>
            <a:ext cx="10480110" cy="4525963"/>
          </a:xfrm>
        </p:spPr>
        <p:txBody>
          <a:bodyPr/>
          <a:lstStyle/>
          <a:p>
            <a:r>
              <a:rPr lang="zh-CN" altLang="en-US" dirty="0" smtClean="0">
                <a:solidFill>
                  <a:srgbClr val="FF0000"/>
                </a:solidFill>
              </a:rPr>
              <a:t>严格控制血糖的意义</a:t>
            </a:r>
            <a:endParaRPr lang="zh-CN" altLang="en-US" dirty="0" smtClean="0">
              <a:solidFill>
                <a:srgbClr val="FF0000"/>
              </a:solidFill>
            </a:endParaRPr>
          </a:p>
          <a:p>
            <a:pPr lvl="1"/>
            <a:r>
              <a:rPr lang="zh-CN" altLang="en-US" dirty="0" smtClean="0">
                <a:cs typeface="+mj-cs"/>
              </a:rPr>
              <a:t>降低病死率 </a:t>
            </a:r>
            <a:r>
              <a:rPr lang="en-US" altLang="zh-CN" dirty="0" smtClean="0">
                <a:cs typeface="+mj-cs"/>
              </a:rPr>
              <a:t>(</a:t>
            </a:r>
            <a:r>
              <a:rPr lang="zh-CN" altLang="en-US" dirty="0" smtClean="0">
                <a:cs typeface="+mj-cs"/>
              </a:rPr>
              <a:t>多器官功能衰竭引起的死亡</a:t>
            </a:r>
            <a:r>
              <a:rPr lang="en-US" altLang="zh-CN" dirty="0" smtClean="0">
                <a:cs typeface="+mj-cs"/>
              </a:rPr>
              <a:t>)</a:t>
            </a:r>
            <a:endParaRPr lang="en-US" altLang="zh-CN" dirty="0" smtClean="0">
              <a:cs typeface="+mj-cs"/>
            </a:endParaRPr>
          </a:p>
          <a:p>
            <a:pPr lvl="1"/>
            <a:r>
              <a:rPr lang="zh-CN" altLang="en-US" dirty="0" smtClean="0">
                <a:cs typeface="+mj-cs"/>
              </a:rPr>
              <a:t>降低并发症 </a:t>
            </a:r>
            <a:r>
              <a:rPr lang="en-US" altLang="zh-CN" dirty="0" smtClean="0">
                <a:cs typeface="+mj-cs"/>
              </a:rPr>
              <a:t>(</a:t>
            </a:r>
            <a:r>
              <a:rPr lang="zh-CN" altLang="en-US" dirty="0" smtClean="0">
                <a:cs typeface="+mj-cs"/>
              </a:rPr>
              <a:t>感染、脓毒血症等等</a:t>
            </a:r>
            <a:r>
              <a:rPr lang="en-US" altLang="zh-CN" dirty="0" smtClean="0">
                <a:cs typeface="+mj-cs"/>
              </a:rPr>
              <a:t>)</a:t>
            </a:r>
            <a:endParaRPr lang="en-US" altLang="zh-CN" dirty="0" smtClean="0">
              <a:cs typeface="+mj-cs"/>
            </a:endParaRPr>
          </a:p>
          <a:p>
            <a:pPr lvl="1"/>
            <a:r>
              <a:rPr lang="zh-CN" altLang="en-US" dirty="0" smtClean="0">
                <a:cs typeface="+mj-cs"/>
              </a:rPr>
              <a:t>缩短机械通气时间与住院时间</a:t>
            </a:r>
            <a:endParaRPr lang="zh-CN" altLang="en-US" dirty="0" smtClean="0">
              <a:cs typeface="+mj-cs"/>
            </a:endParaRPr>
          </a:p>
          <a:p>
            <a:pPr lvl="1"/>
            <a:r>
              <a:rPr lang="zh-CN" altLang="en-US" dirty="0" smtClean="0">
                <a:cs typeface="+mj-cs"/>
              </a:rPr>
              <a:t>降低住院总费用</a:t>
            </a:r>
            <a:endParaRPr lang="zh-CN" altLang="en-US" dirty="0" smtClean="0">
              <a:cs typeface="+mj-cs"/>
            </a:endParaRPr>
          </a:p>
        </p:txBody>
      </p:sp>
      <p:sp>
        <p:nvSpPr>
          <p:cNvPr id="105476" name="Text Box 4"/>
          <p:cNvSpPr txBox="1">
            <a:spLocks noChangeArrowheads="1"/>
          </p:cNvSpPr>
          <p:nvPr/>
        </p:nvSpPr>
        <p:spPr bwMode="auto">
          <a:xfrm>
            <a:off x="3503085" y="6453189"/>
            <a:ext cx="8064500" cy="307975"/>
          </a:xfrm>
          <a:prstGeom prst="rect">
            <a:avLst/>
          </a:prstGeom>
          <a:noFill/>
          <a:ln w="9525">
            <a:noFill/>
            <a:miter lim="800000"/>
          </a:ln>
        </p:spPr>
        <p:txBody>
          <a:bodyPr>
            <a:spAutoFit/>
          </a:bodyPr>
          <a:lstStyle/>
          <a:p>
            <a:pPr algn="r"/>
            <a:r>
              <a:rPr lang="zh-CN" altLang="en-US" sz="1400">
                <a:ea typeface="黑体" panose="02010609060101010101" pitchFamily="49" charset="-122"/>
              </a:rPr>
              <a:t>中国重症加强治疗病房危重患者营养支持指导意见</a:t>
            </a:r>
            <a:endParaRPr lang="en-US" altLang="zh-CN" sz="1400">
              <a:ea typeface="黑体" panose="02010609060101010101" pitchFamily="49" charset="-122"/>
            </a:endParaRPr>
          </a:p>
        </p:txBody>
      </p:sp>
      <p:sp>
        <p:nvSpPr>
          <p:cNvPr id="171013" name="AutoShape 5"/>
          <p:cNvSpPr>
            <a:spLocks noChangeArrowheads="1"/>
          </p:cNvSpPr>
          <p:nvPr/>
        </p:nvSpPr>
        <p:spPr bwMode="auto">
          <a:xfrm>
            <a:off x="1620982" y="5013325"/>
            <a:ext cx="8451273" cy="647700"/>
          </a:xfrm>
          <a:prstGeom prst="roundRect">
            <a:avLst>
              <a:gd name="adj" fmla="val 16667"/>
            </a:avLst>
          </a:prstGeom>
          <a:solidFill>
            <a:srgbClr val="660066">
              <a:alpha val="14902"/>
            </a:srgbClr>
          </a:solidFill>
          <a:ln w="28575" cap="rnd" algn="ctr">
            <a:solidFill>
              <a:srgbClr val="660066"/>
            </a:solidFill>
            <a:prstDash val="sysDot"/>
            <a:round/>
          </a:ln>
        </p:spPr>
        <p:txBody>
          <a:bodyPr anchor="ctr"/>
          <a:lstStyle/>
          <a:p>
            <a:pPr marL="365125" indent="-365125">
              <a:buFont typeface="Wingdings 2" pitchFamily="18" charset="2"/>
              <a:buChar char="E"/>
            </a:pPr>
            <a:r>
              <a:rPr lang="zh-CN" altLang="en-US" sz="3200" b="1" i="1" dirty="0" smtClean="0">
                <a:solidFill>
                  <a:srgbClr val="FFFF00"/>
                </a:solidFill>
                <a:ea typeface="隶书" pitchFamily="49" charset="-122"/>
              </a:rPr>
              <a:t>          理想</a:t>
            </a:r>
            <a:r>
              <a:rPr lang="zh-CN" altLang="en-US" sz="3200" b="1" i="1" dirty="0">
                <a:solidFill>
                  <a:srgbClr val="FFFF00"/>
                </a:solidFill>
                <a:ea typeface="隶书" pitchFamily="49" charset="-122"/>
              </a:rPr>
              <a:t>的目标血糖：</a:t>
            </a:r>
            <a:r>
              <a:rPr lang="en-US" altLang="zh-CN" sz="3200" b="1" i="1" dirty="0">
                <a:solidFill>
                  <a:srgbClr val="FFFF00"/>
                </a:solidFill>
                <a:ea typeface="隶书" pitchFamily="49" charset="-122"/>
              </a:rPr>
              <a:t>6.1-8.3 </a:t>
            </a:r>
            <a:r>
              <a:rPr lang="en-US" altLang="zh-CN" sz="3200" b="1" i="1" dirty="0" err="1">
                <a:solidFill>
                  <a:srgbClr val="FFFF00"/>
                </a:solidFill>
                <a:ea typeface="隶书" pitchFamily="49" charset="-122"/>
              </a:rPr>
              <a:t>mmol</a:t>
            </a:r>
            <a:r>
              <a:rPr lang="en-US" altLang="zh-CN" sz="3200" b="1" i="1" dirty="0">
                <a:solidFill>
                  <a:srgbClr val="FFFF00"/>
                </a:solidFill>
                <a:ea typeface="隶书" pitchFamily="49" charset="-122"/>
              </a:rPr>
              <a:t>/L</a:t>
            </a:r>
            <a:endParaRPr lang="en-US" altLang="zh-CN" sz="3200" b="1" i="1" dirty="0">
              <a:solidFill>
                <a:srgbClr val="FFFF00"/>
              </a:solidFill>
              <a:ea typeface="隶书"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1013"/>
                                        </p:tgtEl>
                                        <p:attrNameLst>
                                          <p:attrName>style.visibility</p:attrName>
                                        </p:attrNameLst>
                                      </p:cBhvr>
                                      <p:to>
                                        <p:strVal val="visible"/>
                                      </p:to>
                                    </p:set>
                                    <p:animEffect transition="in" filter="fade">
                                      <p:cBhvr>
                                        <p:cTn id="7" dur="1000"/>
                                        <p:tgtEl>
                                          <p:spTgt spid="17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p:cNvSpPr>
          <p:nvPr>
            <p:ph type="title"/>
          </p:nvPr>
        </p:nvSpPr>
        <p:spPr>
          <a:xfrm>
            <a:off x="609600" y="200416"/>
            <a:ext cx="10972800" cy="1212459"/>
          </a:xfrm>
        </p:spPr>
        <p:txBody>
          <a:bodyPr>
            <a:normAutofit/>
          </a:bodyPr>
          <a:lstStyle/>
          <a:p>
            <a:pPr>
              <a:defRPr/>
            </a:pPr>
            <a:r>
              <a:rPr lang="zh-CN" altLang="en-US" dirty="0" smtClean="0">
                <a:solidFill>
                  <a:schemeClr val="tx2">
                    <a:lumMod val="60000"/>
                    <a:lumOff val="40000"/>
                  </a:schemeClr>
                </a:solidFill>
              </a:rPr>
              <a:t>   强化胰岛素治疗中的注意事项</a:t>
            </a:r>
            <a:endParaRPr lang="zh-CN" altLang="en-US" dirty="0" smtClean="0">
              <a:solidFill>
                <a:schemeClr val="tx2">
                  <a:lumMod val="60000"/>
                  <a:lumOff val="40000"/>
                </a:schemeClr>
              </a:solidFill>
            </a:endParaRPr>
          </a:p>
        </p:txBody>
      </p:sp>
      <p:sp>
        <p:nvSpPr>
          <p:cNvPr id="106499" name="Rectangle 7"/>
          <p:cNvSpPr>
            <a:spLocks noGrp="1"/>
          </p:cNvSpPr>
          <p:nvPr>
            <p:ph type="body" idx="1"/>
          </p:nvPr>
        </p:nvSpPr>
        <p:spPr>
          <a:xfrm>
            <a:off x="914400" y="1600206"/>
            <a:ext cx="10668000" cy="4525963"/>
          </a:xfrm>
        </p:spPr>
        <p:txBody>
          <a:bodyPr>
            <a:normAutofit/>
          </a:bodyPr>
          <a:lstStyle/>
          <a:p>
            <a:r>
              <a:rPr lang="zh-CN" altLang="en-US" sz="2800" dirty="0" smtClean="0">
                <a:cs typeface="+mj-cs"/>
              </a:rPr>
              <a:t>密切检测血糖，及时调整胰岛素用量，防止低血糖发生</a:t>
            </a:r>
            <a:endParaRPr lang="zh-CN" altLang="en-US" sz="2800" dirty="0" smtClean="0">
              <a:cs typeface="+mj-cs"/>
            </a:endParaRPr>
          </a:p>
          <a:p>
            <a:r>
              <a:rPr lang="zh-CN" altLang="en-US" sz="2800" dirty="0" smtClean="0">
                <a:cs typeface="+mj-cs"/>
              </a:rPr>
              <a:t>控制葡萄糖的摄入量与速度在</a:t>
            </a:r>
            <a:r>
              <a:rPr lang="en-US" altLang="zh-CN" sz="2800" dirty="0" smtClean="0">
                <a:cs typeface="+mj-cs"/>
              </a:rPr>
              <a:t>≤200g/d</a:t>
            </a:r>
            <a:endParaRPr lang="en-US" altLang="zh-CN" sz="2800" dirty="0" smtClean="0">
              <a:cs typeface="+mj-cs"/>
            </a:endParaRPr>
          </a:p>
          <a:p>
            <a:r>
              <a:rPr lang="zh-CN" altLang="en-US" sz="2800" dirty="0" smtClean="0">
                <a:cs typeface="+mj-cs"/>
              </a:rPr>
              <a:t>营养液的输入应当注意持续、匀速输注，避免血糖波动</a:t>
            </a:r>
            <a:endParaRPr lang="zh-CN" altLang="en-US" sz="2800" dirty="0" smtClean="0">
              <a:cs typeface="+mj-cs"/>
            </a:endParaRPr>
          </a:p>
        </p:txBody>
      </p:sp>
      <p:sp>
        <p:nvSpPr>
          <p:cNvPr id="172036" name="AutoShape 4"/>
          <p:cNvSpPr>
            <a:spLocks noChangeArrowheads="1"/>
          </p:cNvSpPr>
          <p:nvPr/>
        </p:nvSpPr>
        <p:spPr bwMode="auto">
          <a:xfrm>
            <a:off x="624418" y="3860801"/>
            <a:ext cx="10850033" cy="1800225"/>
          </a:xfrm>
          <a:prstGeom prst="roundRect">
            <a:avLst>
              <a:gd name="adj" fmla="val 16667"/>
            </a:avLst>
          </a:prstGeom>
          <a:solidFill>
            <a:srgbClr val="660066">
              <a:alpha val="14902"/>
            </a:srgbClr>
          </a:solidFill>
          <a:ln w="28575" cap="rnd" algn="ctr">
            <a:solidFill>
              <a:srgbClr val="660066"/>
            </a:solidFill>
            <a:prstDash val="sysDot"/>
            <a:round/>
          </a:ln>
        </p:spPr>
        <p:txBody>
          <a:bodyPr anchor="ctr"/>
          <a:lstStyle/>
          <a:p>
            <a:pPr marL="365125" indent="-365125">
              <a:buFont typeface="Wingdings 2" pitchFamily="18" charset="2"/>
              <a:buChar char="E"/>
            </a:pPr>
            <a:r>
              <a:rPr lang="zh-CN" altLang="en-US" sz="3200" b="1" i="1" dirty="0">
                <a:solidFill>
                  <a:srgbClr val="FFFF00"/>
                </a:solidFill>
                <a:ea typeface="隶书" pitchFamily="49" charset="-122"/>
              </a:rPr>
              <a:t>任何形式的营养支持，应配合强化胰岛素治疗，严格控制血糖水平</a:t>
            </a:r>
            <a:r>
              <a:rPr lang="en-US" altLang="zh-CN" sz="3200" b="1" i="1" dirty="0">
                <a:solidFill>
                  <a:srgbClr val="FFFF00"/>
                </a:solidFill>
                <a:ea typeface="隶书" pitchFamily="49" charset="-122"/>
              </a:rPr>
              <a:t>≤8.3mmol/L</a:t>
            </a:r>
            <a:r>
              <a:rPr lang="zh-CN" altLang="en-US" sz="3200" b="1" i="1" dirty="0">
                <a:solidFill>
                  <a:srgbClr val="FFFF00"/>
                </a:solidFill>
                <a:ea typeface="隶书" pitchFamily="49" charset="-122"/>
              </a:rPr>
              <a:t>，并应避免低血糖发生</a:t>
            </a:r>
            <a:endParaRPr lang="zh-CN" altLang="en-US" sz="3200" b="1" i="1" dirty="0">
              <a:solidFill>
                <a:srgbClr val="FFFF00"/>
              </a:solidFill>
              <a:ea typeface="隶书" pitchFamily="49" charset="-122"/>
            </a:endParaRPr>
          </a:p>
        </p:txBody>
      </p:sp>
      <p:sp>
        <p:nvSpPr>
          <p:cNvPr id="106501" name="Text Box 5"/>
          <p:cNvSpPr txBox="1">
            <a:spLocks noChangeArrowheads="1"/>
          </p:cNvSpPr>
          <p:nvPr/>
        </p:nvSpPr>
        <p:spPr bwMode="auto">
          <a:xfrm>
            <a:off x="5806018" y="6453188"/>
            <a:ext cx="6242049" cy="304800"/>
          </a:xfrm>
          <a:prstGeom prst="rect">
            <a:avLst/>
          </a:prstGeom>
          <a:noFill/>
          <a:ln w="9525">
            <a:noFill/>
            <a:miter lim="800000"/>
          </a:ln>
        </p:spPr>
        <p:txBody>
          <a:bodyPr>
            <a:spAutoFit/>
          </a:bodyPr>
          <a:lstStyle/>
          <a:p>
            <a:pPr algn="r"/>
            <a:r>
              <a:rPr lang="zh-CN" altLang="en-US" sz="1400">
                <a:ea typeface="黑体" panose="02010609060101010101" pitchFamily="49" charset="-122"/>
              </a:rPr>
              <a:t>中国重症加强治疗病房危重患者营养支持指导意见</a:t>
            </a:r>
            <a:endParaRPr lang="en-US" altLang="zh-CN" sz="1400">
              <a:ea typeface="黑体" panose="02010609060101010101"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2036"/>
                                        </p:tgtEl>
                                        <p:attrNameLst>
                                          <p:attrName>style.visibility</p:attrName>
                                        </p:attrNameLst>
                                      </p:cBhvr>
                                      <p:to>
                                        <p:strVal val="visible"/>
                                      </p:to>
                                    </p:set>
                                    <p:animEffect transition="in" filter="fade">
                                      <p:cBhvr>
                                        <p:cTn id="7" dur="10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
          <p:cNvSpPr>
            <a:spLocks noGrp="1"/>
          </p:cNvSpPr>
          <p:nvPr>
            <p:ph type="title"/>
          </p:nvPr>
        </p:nvSpPr>
        <p:spPr>
          <a:xfrm>
            <a:off x="609600" y="300625"/>
            <a:ext cx="10972800" cy="789139"/>
          </a:xfrm>
        </p:spPr>
        <p:txBody>
          <a:bodyPr>
            <a:normAutofit/>
          </a:bodyPr>
          <a:lstStyle/>
          <a:p>
            <a:pPr>
              <a:defRPr/>
            </a:pPr>
            <a:r>
              <a:rPr lang="zh-CN" altLang="en-US" dirty="0" smtClean="0">
                <a:solidFill>
                  <a:schemeClr val="tx2">
                    <a:lumMod val="60000"/>
                    <a:lumOff val="40000"/>
                  </a:schemeClr>
                </a:solidFill>
              </a:rPr>
              <a:t>   导致腹泻发生的因素</a:t>
            </a:r>
            <a:endParaRPr lang="zh-CN" altLang="en-US" dirty="0" smtClean="0">
              <a:solidFill>
                <a:schemeClr val="tx2">
                  <a:lumMod val="60000"/>
                  <a:lumOff val="40000"/>
                </a:schemeClr>
              </a:solidFill>
            </a:endParaRPr>
          </a:p>
        </p:txBody>
      </p:sp>
      <p:sp>
        <p:nvSpPr>
          <p:cNvPr id="107523" name="Rectangle 11"/>
          <p:cNvSpPr>
            <a:spLocks noGrp="1"/>
          </p:cNvSpPr>
          <p:nvPr>
            <p:ph type="body" idx="1"/>
          </p:nvPr>
        </p:nvSpPr>
        <p:spPr>
          <a:xfrm>
            <a:off x="2707005" y="1402715"/>
            <a:ext cx="8806815" cy="4526280"/>
          </a:xfrm>
        </p:spPr>
        <p:txBody>
          <a:bodyPr>
            <a:normAutofit fontScale="70000"/>
          </a:bodyPr>
          <a:lstStyle/>
          <a:p>
            <a:pPr>
              <a:lnSpc>
                <a:spcPct val="150000"/>
              </a:lnSpc>
            </a:pPr>
            <a:r>
              <a:rPr lang="zh-CN" altLang="en-US" b="1" dirty="0" smtClean="0">
                <a:solidFill>
                  <a:srgbClr val="FF0000"/>
                </a:solidFill>
              </a:rPr>
              <a:t>同服治疗药物</a:t>
            </a:r>
            <a:endParaRPr lang="zh-CN" altLang="en-US" b="1" dirty="0" smtClean="0">
              <a:solidFill>
                <a:srgbClr val="FF0000"/>
              </a:solidFill>
            </a:endParaRPr>
          </a:p>
          <a:p>
            <a:pPr lvl="1">
              <a:lnSpc>
                <a:spcPct val="150000"/>
              </a:lnSpc>
            </a:pPr>
            <a:r>
              <a:rPr lang="zh-CN" altLang="en-US" b="1" dirty="0" smtClean="0">
                <a:cs typeface="+mj-cs"/>
              </a:rPr>
              <a:t>抗生素治疗改变了肠道内正常菌群</a:t>
            </a:r>
            <a:endParaRPr lang="zh-CN" altLang="en-US" b="1" dirty="0" smtClean="0">
              <a:cs typeface="+mj-cs"/>
            </a:endParaRPr>
          </a:p>
          <a:p>
            <a:pPr>
              <a:lnSpc>
                <a:spcPct val="150000"/>
              </a:lnSpc>
            </a:pPr>
            <a:r>
              <a:rPr lang="zh-CN" altLang="en-US" b="1" dirty="0" smtClean="0">
                <a:solidFill>
                  <a:srgbClr val="FF0000"/>
                </a:solidFill>
              </a:rPr>
              <a:t>营养不良或低蛋白血症</a:t>
            </a:r>
            <a:endParaRPr lang="zh-CN" altLang="en-US" b="1" dirty="0" smtClean="0">
              <a:solidFill>
                <a:srgbClr val="FF0000"/>
              </a:solidFill>
            </a:endParaRPr>
          </a:p>
          <a:p>
            <a:pPr lvl="1">
              <a:lnSpc>
                <a:spcPct val="150000"/>
              </a:lnSpc>
            </a:pPr>
            <a:r>
              <a:rPr lang="zh-CN" altLang="en-US" b="1" dirty="0" smtClean="0">
                <a:cs typeface="+mj-cs"/>
              </a:rPr>
              <a:t>小肠绒毛数目和高度减少及血管内胶体渗透压下降</a:t>
            </a:r>
            <a:endParaRPr lang="zh-CN" altLang="en-US" b="1" dirty="0" smtClean="0">
              <a:cs typeface="+mj-cs"/>
            </a:endParaRPr>
          </a:p>
          <a:p>
            <a:pPr>
              <a:lnSpc>
                <a:spcPct val="150000"/>
              </a:lnSpc>
            </a:pPr>
            <a:r>
              <a:rPr lang="zh-CN" altLang="en-US" b="1" dirty="0" smtClean="0">
                <a:solidFill>
                  <a:srgbClr val="FF0000"/>
                </a:solidFill>
              </a:rPr>
              <a:t>膳食因素</a:t>
            </a:r>
            <a:endParaRPr lang="zh-CN" altLang="en-US" b="1" dirty="0" smtClean="0">
              <a:solidFill>
                <a:srgbClr val="FF0000"/>
              </a:solidFill>
            </a:endParaRPr>
          </a:p>
          <a:p>
            <a:pPr lvl="1">
              <a:lnSpc>
                <a:spcPct val="150000"/>
              </a:lnSpc>
            </a:pPr>
            <a:r>
              <a:rPr lang="zh-CN" altLang="en-US" b="1" dirty="0" smtClean="0">
                <a:cs typeface="+mj-cs"/>
              </a:rPr>
              <a:t>膳食中乳糖、脂肪、纤维素含量及渗透压</a:t>
            </a:r>
            <a:endParaRPr lang="zh-CN" altLang="en-US" b="1" dirty="0" smtClean="0">
              <a:cs typeface="+mj-cs"/>
            </a:endParaRPr>
          </a:p>
          <a:p>
            <a:pPr>
              <a:lnSpc>
                <a:spcPct val="150000"/>
              </a:lnSpc>
            </a:pPr>
            <a:r>
              <a:rPr lang="zh-CN" altLang="en-US" b="1" dirty="0" smtClean="0">
                <a:solidFill>
                  <a:srgbClr val="FF0000"/>
                </a:solidFill>
              </a:rPr>
              <a:t>细菌污染</a:t>
            </a:r>
            <a:endParaRPr lang="zh-CN" altLang="en-US" b="1" dirty="0" smtClean="0">
              <a:solidFill>
                <a:srgbClr val="FF0000"/>
              </a:solidFill>
            </a:endParaRPr>
          </a:p>
          <a:p>
            <a:pPr lvl="1">
              <a:lnSpc>
                <a:spcPct val="150000"/>
              </a:lnSpc>
            </a:pPr>
            <a:r>
              <a:rPr lang="zh-CN" altLang="en-US" b="1" dirty="0" smtClean="0">
                <a:cs typeface="+mj-cs"/>
              </a:rPr>
              <a:t>配制、输送、室温下时间过长</a:t>
            </a:r>
            <a:endParaRPr lang="zh-CN" altLang="en-US" b="1" dirty="0" smtClean="0">
              <a:cs typeface="+mj-cs"/>
            </a:endParaRPr>
          </a:p>
        </p:txBody>
      </p:sp>
    </p:spTree>
  </p:cSld>
  <p:clrMapOvr>
    <a:masterClrMapping/>
  </p:clrMapOvr>
  <p:transition>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8"/>
          <p:cNvSpPr>
            <a:spLocks noGrp="1"/>
          </p:cNvSpPr>
          <p:nvPr>
            <p:ph type="title"/>
          </p:nvPr>
        </p:nvSpPr>
        <p:spPr>
          <a:xfrm>
            <a:off x="624418" y="150312"/>
            <a:ext cx="8381795" cy="1334001"/>
          </a:xfrm>
        </p:spPr>
        <p:txBody>
          <a:bodyPr>
            <a:normAutofit/>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如何预防和治疗腹泻：疾病或药物因素</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08547" name="Text Box 5"/>
          <p:cNvSpPr txBox="1">
            <a:spLocks noChangeArrowheads="1"/>
          </p:cNvSpPr>
          <p:nvPr/>
        </p:nvSpPr>
        <p:spPr bwMode="auto">
          <a:xfrm>
            <a:off x="586318" y="1957388"/>
            <a:ext cx="2533649" cy="514350"/>
          </a:xfrm>
          <a:prstGeom prst="rect">
            <a:avLst/>
          </a:prstGeom>
          <a:solidFill>
            <a:srgbClr val="660066"/>
          </a:solidFill>
          <a:ln w="9525">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高热、脱水</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7" name="右箭头 6"/>
          <p:cNvSpPr>
            <a:spLocks noChangeArrowheads="1"/>
          </p:cNvSpPr>
          <p:nvPr/>
        </p:nvSpPr>
        <p:spPr bwMode="auto">
          <a:xfrm>
            <a:off x="3316818" y="2043114"/>
            <a:ext cx="666749" cy="357187"/>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8549" name="TextBox 7"/>
          <p:cNvSpPr txBox="1">
            <a:spLocks noChangeArrowheads="1"/>
          </p:cNvSpPr>
          <p:nvPr/>
        </p:nvSpPr>
        <p:spPr bwMode="auto">
          <a:xfrm>
            <a:off x="4176184" y="1989138"/>
            <a:ext cx="6951133" cy="398780"/>
          </a:xfrm>
          <a:prstGeom prst="rect">
            <a:avLst/>
          </a:prstGeom>
          <a:noFill/>
          <a:ln w="9525">
            <a:noFill/>
            <a:miter lim="800000"/>
          </a:ln>
        </p:spPr>
        <p:txBody>
          <a:bodyPr>
            <a:spAutoFit/>
          </a:bodyPr>
          <a:lstStyle/>
          <a:p>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补充液体，纠正血容量</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退热</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避免抗生素过分使用</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8550" name="Text Box 10"/>
          <p:cNvSpPr txBox="1">
            <a:spLocks noChangeArrowheads="1"/>
          </p:cNvSpPr>
          <p:nvPr/>
        </p:nvSpPr>
        <p:spPr bwMode="auto">
          <a:xfrm>
            <a:off x="586318" y="2894013"/>
            <a:ext cx="2533649" cy="514350"/>
          </a:xfrm>
          <a:prstGeom prst="rect">
            <a:avLst/>
          </a:prstGeom>
          <a:solidFill>
            <a:srgbClr val="660066"/>
          </a:solidFill>
          <a:ln w="9525">
            <a:noFill/>
            <a:miter lim="800000"/>
          </a:ln>
        </p:spPr>
        <p:txBody>
          <a:bodyPr anchor="ctr"/>
          <a:lstStyle/>
          <a:p>
            <a:pPr algn="ctr"/>
            <a:r>
              <a:rPr lang="zh-CN" altLang="en-US" sz="2000" b="1" dirty="0">
                <a:solidFill>
                  <a:srgbClr val="FFFFFF"/>
                </a:solidFill>
                <a:latin typeface="微软雅黑" panose="020B0503020204020204" pitchFamily="34" charset="-122"/>
                <a:ea typeface="微软雅黑" panose="020B0503020204020204" pitchFamily="34" charset="-122"/>
              </a:rPr>
              <a:t>脂肪吸收不良</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10" name="右箭头 9"/>
          <p:cNvSpPr>
            <a:spLocks noChangeArrowheads="1"/>
          </p:cNvSpPr>
          <p:nvPr/>
        </p:nvSpPr>
        <p:spPr bwMode="auto">
          <a:xfrm>
            <a:off x="3316818" y="2979739"/>
            <a:ext cx="666749" cy="357187"/>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8552" name="TextBox 10"/>
          <p:cNvSpPr txBox="1">
            <a:spLocks noChangeArrowheads="1"/>
          </p:cNvSpPr>
          <p:nvPr/>
        </p:nvSpPr>
        <p:spPr bwMode="auto">
          <a:xfrm>
            <a:off x="4176185" y="2859088"/>
            <a:ext cx="7065433" cy="706755"/>
          </a:xfrm>
          <a:prstGeom prst="rect">
            <a:avLst/>
          </a:prstGeom>
          <a:noFill/>
          <a:ln w="9525">
            <a:noFill/>
            <a:miter lim="800000"/>
          </a:ln>
        </p:spPr>
        <p:txBody>
          <a:bodyPr>
            <a:spAutoFit/>
          </a:bodyPr>
          <a:lstStyle/>
          <a:p>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建议短肽配合胰酶，帮助脂肪吸收</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避免使用脂肪含量过高的营养制剂</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8553" name="Text Box 15"/>
          <p:cNvSpPr txBox="1">
            <a:spLocks noChangeArrowheads="1"/>
          </p:cNvSpPr>
          <p:nvPr/>
        </p:nvSpPr>
        <p:spPr bwMode="auto">
          <a:xfrm>
            <a:off x="586318" y="3856038"/>
            <a:ext cx="2533649" cy="514350"/>
          </a:xfrm>
          <a:prstGeom prst="rect">
            <a:avLst/>
          </a:prstGeom>
          <a:solidFill>
            <a:srgbClr val="660066"/>
          </a:solidFill>
          <a:ln w="9525">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长期禁食后</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13" name="右箭头 12"/>
          <p:cNvSpPr>
            <a:spLocks noChangeArrowheads="1"/>
          </p:cNvSpPr>
          <p:nvPr/>
        </p:nvSpPr>
        <p:spPr bwMode="auto">
          <a:xfrm>
            <a:off x="3316818" y="3941764"/>
            <a:ext cx="666749" cy="357187"/>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8555" name="TextBox 13"/>
          <p:cNvSpPr txBox="1">
            <a:spLocks noChangeArrowheads="1"/>
          </p:cNvSpPr>
          <p:nvPr/>
        </p:nvSpPr>
        <p:spPr bwMode="auto">
          <a:xfrm>
            <a:off x="4176184" y="3965576"/>
            <a:ext cx="6646333" cy="398780"/>
          </a:xfrm>
          <a:prstGeom prst="rect">
            <a:avLst/>
          </a:prstGeom>
          <a:noFill/>
          <a:ln w="9525">
            <a:noFill/>
            <a:miter lim="800000"/>
          </a:ln>
        </p:spPr>
        <p:txBody>
          <a:bodyPr>
            <a:spAutoFit/>
          </a:bodyPr>
          <a:lstStyle/>
          <a:p>
            <a:r>
              <a:rPr lang="zh-CN" altLang="en-US" sz="2000" b="1" dirty="0" smtClean="0">
                <a:latin typeface="微软雅黑" panose="020B0503020204020204" pitchFamily="34" charset="-122"/>
                <a:ea typeface="微软雅黑" panose="020B0503020204020204" pitchFamily="34" charset="-122"/>
                <a:cs typeface="+mj-cs"/>
              </a:rPr>
              <a:t>先用葡萄糖盐水进行过渡，耐受后再行肠内营养</a:t>
            </a:r>
            <a:endParaRPr lang="zh-CN" altLang="en-US" sz="2000" b="1" dirty="0" smtClean="0">
              <a:latin typeface="微软雅黑" panose="020B0503020204020204" pitchFamily="34" charset="-122"/>
              <a:ea typeface="微软雅黑" panose="020B0503020204020204" pitchFamily="34" charset="-122"/>
              <a:cs typeface="+mj-cs"/>
            </a:endParaRPr>
          </a:p>
        </p:txBody>
      </p:sp>
      <p:sp>
        <p:nvSpPr>
          <p:cNvPr id="108556" name="Text Box 20"/>
          <p:cNvSpPr txBox="1">
            <a:spLocks noChangeArrowheads="1"/>
          </p:cNvSpPr>
          <p:nvPr/>
        </p:nvSpPr>
        <p:spPr bwMode="auto">
          <a:xfrm>
            <a:off x="586318" y="4868863"/>
            <a:ext cx="2533649" cy="514350"/>
          </a:xfrm>
          <a:prstGeom prst="rect">
            <a:avLst/>
          </a:prstGeom>
          <a:solidFill>
            <a:srgbClr val="660066"/>
          </a:solidFill>
          <a:ln w="9525">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药物影响</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16" name="右箭头 15"/>
          <p:cNvSpPr>
            <a:spLocks noChangeArrowheads="1"/>
          </p:cNvSpPr>
          <p:nvPr/>
        </p:nvSpPr>
        <p:spPr bwMode="auto">
          <a:xfrm>
            <a:off x="3316818" y="4954589"/>
            <a:ext cx="666749" cy="357187"/>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8558" name="TextBox 16"/>
          <p:cNvSpPr txBox="1">
            <a:spLocks noChangeArrowheads="1"/>
          </p:cNvSpPr>
          <p:nvPr/>
        </p:nvSpPr>
        <p:spPr bwMode="auto">
          <a:xfrm>
            <a:off x="4176184" y="4983163"/>
            <a:ext cx="7560733" cy="398780"/>
          </a:xfrm>
          <a:prstGeom prst="rect">
            <a:avLst/>
          </a:prstGeom>
          <a:noFill/>
          <a:ln w="9525">
            <a:noFill/>
            <a:miter lim="800000"/>
          </a:ln>
        </p:spPr>
        <p:txBody>
          <a:bodyPr>
            <a:spAutoFit/>
          </a:bodyPr>
          <a:lstStyle/>
          <a:p>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暂停肠内营养</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尽量停用药物</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霉菌感染，可添加益生菌</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8"/>
          <p:cNvSpPr>
            <a:spLocks noGrp="1"/>
          </p:cNvSpPr>
          <p:nvPr>
            <p:ph type="title"/>
          </p:nvPr>
        </p:nvSpPr>
        <p:spPr>
          <a:xfrm>
            <a:off x="431800" y="187890"/>
            <a:ext cx="8912615" cy="1224985"/>
          </a:xfrm>
        </p:spPr>
        <p:txBody>
          <a:bodyPr>
            <a:normAutofit/>
          </a:bodyPr>
          <a:lstStyle/>
          <a:p>
            <a:pPr>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 如何预防和治疗腹泻：肠内营养相关因素</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09571" name="Text Box 5"/>
          <p:cNvSpPr txBox="1">
            <a:spLocks noChangeArrowheads="1"/>
          </p:cNvSpPr>
          <p:nvPr/>
        </p:nvSpPr>
        <p:spPr bwMode="auto">
          <a:xfrm>
            <a:off x="624417" y="1884363"/>
            <a:ext cx="2783416" cy="514350"/>
          </a:xfrm>
          <a:prstGeom prst="rect">
            <a:avLst/>
          </a:prstGeom>
          <a:solidFill>
            <a:srgbClr val="660066"/>
          </a:solidFill>
          <a:ln w="9525" algn="ctr">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灌注速度过快</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a:off x="3790951" y="1965325"/>
            <a:ext cx="666749" cy="357188"/>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9573" name="TextBox 5"/>
          <p:cNvSpPr txBox="1">
            <a:spLocks noChangeArrowheads="1"/>
          </p:cNvSpPr>
          <p:nvPr/>
        </p:nvSpPr>
        <p:spPr bwMode="auto">
          <a:xfrm>
            <a:off x="4961467" y="1982788"/>
            <a:ext cx="4246880" cy="398780"/>
          </a:xfrm>
          <a:prstGeom prst="rect">
            <a:avLst/>
          </a:prstGeom>
          <a:noFill/>
          <a:ln w="9525">
            <a:noFill/>
            <a:miter lim="800000"/>
          </a:ln>
        </p:spPr>
        <p:txBody>
          <a:bodyPr wrap="none">
            <a:spAutoFit/>
          </a:bodyPr>
          <a:lstStyle/>
          <a:p>
            <a:r>
              <a:rPr lang="zh-CN" altLang="en-US" sz="2000" b="1" dirty="0" smtClean="0">
                <a:latin typeface="微软雅黑" panose="020B0503020204020204" pitchFamily="34" charset="-122"/>
                <a:ea typeface="微软雅黑" panose="020B0503020204020204" pitchFamily="34" charset="-122"/>
                <a:cs typeface="+mj-cs"/>
              </a:rPr>
              <a:t>速度由低到高，使用肠内营养输注泵</a:t>
            </a:r>
            <a:endParaRPr lang="zh-CN" altLang="en-US" sz="2000" b="1" dirty="0" smtClean="0">
              <a:latin typeface="微软雅黑" panose="020B0503020204020204" pitchFamily="34" charset="-122"/>
              <a:ea typeface="微软雅黑" panose="020B0503020204020204" pitchFamily="34" charset="-122"/>
              <a:cs typeface="+mj-cs"/>
            </a:endParaRPr>
          </a:p>
        </p:txBody>
      </p:sp>
      <p:sp>
        <p:nvSpPr>
          <p:cNvPr id="8" name="右箭头 7"/>
          <p:cNvSpPr>
            <a:spLocks noChangeArrowheads="1"/>
          </p:cNvSpPr>
          <p:nvPr/>
        </p:nvSpPr>
        <p:spPr bwMode="auto">
          <a:xfrm>
            <a:off x="3790951" y="2987675"/>
            <a:ext cx="666749" cy="357188"/>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9575" name="TextBox 8"/>
          <p:cNvSpPr txBox="1">
            <a:spLocks noChangeArrowheads="1"/>
          </p:cNvSpPr>
          <p:nvPr/>
        </p:nvSpPr>
        <p:spPr bwMode="auto">
          <a:xfrm>
            <a:off x="4919133" y="2978151"/>
            <a:ext cx="4223385" cy="398780"/>
          </a:xfrm>
          <a:prstGeom prst="rect">
            <a:avLst/>
          </a:prstGeom>
          <a:noFill/>
          <a:ln w="9525">
            <a:noFill/>
            <a:miter lim="800000"/>
          </a:ln>
        </p:spPr>
        <p:txBody>
          <a:bodyPr wrap="none">
            <a:spAutoFit/>
          </a:bodyPr>
          <a:lstStyle/>
          <a:p>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用加热器将配方维持在</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24-35</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摄氏度</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右箭头 10"/>
          <p:cNvSpPr>
            <a:spLocks noChangeArrowheads="1"/>
          </p:cNvSpPr>
          <p:nvPr/>
        </p:nvSpPr>
        <p:spPr bwMode="auto">
          <a:xfrm>
            <a:off x="3790951" y="4051300"/>
            <a:ext cx="666749" cy="357188"/>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9577" name="TextBox 11"/>
          <p:cNvSpPr txBox="1">
            <a:spLocks noChangeArrowheads="1"/>
          </p:cNvSpPr>
          <p:nvPr/>
        </p:nvSpPr>
        <p:spPr bwMode="auto">
          <a:xfrm>
            <a:off x="4919133" y="4068763"/>
            <a:ext cx="4753610" cy="398780"/>
          </a:xfrm>
          <a:prstGeom prst="rect">
            <a:avLst/>
          </a:prstGeom>
          <a:noFill/>
          <a:ln w="9525">
            <a:noFill/>
            <a:miter lim="800000"/>
          </a:ln>
        </p:spPr>
        <p:txBody>
          <a:bodyPr wrap="none">
            <a:spAutoFit/>
          </a:bodyPr>
          <a:lstStyle/>
          <a:p>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小时更换泵管及输注管</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遵守操作规程</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右箭头 13"/>
          <p:cNvSpPr>
            <a:spLocks noChangeArrowheads="1"/>
          </p:cNvSpPr>
          <p:nvPr/>
        </p:nvSpPr>
        <p:spPr bwMode="auto">
          <a:xfrm>
            <a:off x="3790951" y="5121275"/>
            <a:ext cx="666749" cy="357188"/>
          </a:xfrm>
          <a:prstGeom prst="rightArrow">
            <a:avLst>
              <a:gd name="adj1" fmla="val 50000"/>
              <a:gd name="adj2" fmla="val 49998"/>
            </a:avLst>
          </a:prstGeom>
          <a:solidFill>
            <a:srgbClr val="B2B2B2"/>
          </a:solidFill>
          <a:ln w="25400" algn="ctr">
            <a:noFill/>
            <a:miter lim="800000"/>
          </a:ln>
        </p:spPr>
        <p:txBody>
          <a:bodyPr anchor="ctr"/>
          <a:lstStyle/>
          <a:p>
            <a:pPr algn="ctr">
              <a:defRPr/>
            </a:pPr>
            <a:endParaRPr lang="zh-CN" altLang="en-US" b="1">
              <a:solidFill>
                <a:schemeClr val="lt1"/>
              </a:solidFill>
              <a:latin typeface="微软雅黑" panose="020B0503020204020204" pitchFamily="34" charset="-122"/>
              <a:ea typeface="微软雅黑" panose="020B0503020204020204" pitchFamily="34" charset="-122"/>
            </a:endParaRPr>
          </a:p>
        </p:txBody>
      </p:sp>
      <p:sp>
        <p:nvSpPr>
          <p:cNvPr id="109579" name="TextBox 14"/>
          <p:cNvSpPr txBox="1">
            <a:spLocks noChangeArrowheads="1"/>
          </p:cNvSpPr>
          <p:nvPr/>
        </p:nvSpPr>
        <p:spPr bwMode="auto">
          <a:xfrm>
            <a:off x="4919134" y="5138738"/>
            <a:ext cx="4572000" cy="398780"/>
          </a:xfrm>
          <a:prstGeom prst="rect">
            <a:avLst/>
          </a:prstGeom>
          <a:noFill/>
          <a:ln w="9525">
            <a:noFill/>
            <a:miter lim="800000"/>
          </a:ln>
        </p:spPr>
        <p:txBody>
          <a:bodyPr wrap="none">
            <a:spAutoFit/>
          </a:bodyPr>
          <a:lstStyle/>
          <a:p>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不含乳糖</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含纤维</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低脂配方</a:t>
            </a: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稀释配方</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9580" name="Text Box 29"/>
          <p:cNvSpPr txBox="1">
            <a:spLocks noChangeArrowheads="1"/>
          </p:cNvSpPr>
          <p:nvPr/>
        </p:nvSpPr>
        <p:spPr bwMode="auto">
          <a:xfrm>
            <a:off x="609601" y="2914650"/>
            <a:ext cx="2783417" cy="514350"/>
          </a:xfrm>
          <a:prstGeom prst="rect">
            <a:avLst/>
          </a:prstGeom>
          <a:solidFill>
            <a:srgbClr val="660066"/>
          </a:solidFill>
          <a:ln w="9525" algn="ctr">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配方冷</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109581" name="Text Box 30"/>
          <p:cNvSpPr txBox="1">
            <a:spLocks noChangeArrowheads="1"/>
          </p:cNvSpPr>
          <p:nvPr/>
        </p:nvSpPr>
        <p:spPr bwMode="auto">
          <a:xfrm>
            <a:off x="609601" y="4005263"/>
            <a:ext cx="2783417" cy="514350"/>
          </a:xfrm>
          <a:prstGeom prst="rect">
            <a:avLst/>
          </a:prstGeom>
          <a:solidFill>
            <a:srgbClr val="660066"/>
          </a:solidFill>
          <a:ln w="9525" algn="ctr">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污染</a:t>
            </a: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109582" name="Text Box 31"/>
          <p:cNvSpPr txBox="1">
            <a:spLocks noChangeArrowheads="1"/>
          </p:cNvSpPr>
          <p:nvPr/>
        </p:nvSpPr>
        <p:spPr bwMode="auto">
          <a:xfrm>
            <a:off x="609601" y="5075238"/>
            <a:ext cx="2783417" cy="514350"/>
          </a:xfrm>
          <a:prstGeom prst="rect">
            <a:avLst/>
          </a:prstGeom>
          <a:solidFill>
            <a:srgbClr val="660066"/>
          </a:solidFill>
          <a:ln w="9525" algn="ctr">
            <a:noFill/>
            <a:miter lim="800000"/>
          </a:ln>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营养液配方</a:t>
            </a:r>
            <a:endParaRPr lang="zh-CN" altLang="en-US" sz="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2"/>
          <p:cNvSpPr>
            <a:spLocks noGrp="1"/>
          </p:cNvSpPr>
          <p:nvPr>
            <p:ph type="title"/>
          </p:nvPr>
        </p:nvSpPr>
        <p:spPr>
          <a:xfrm>
            <a:off x="609600" y="388308"/>
            <a:ext cx="10972800" cy="794382"/>
          </a:xfrm>
        </p:spPr>
        <p:txBody>
          <a:bodyPr>
            <a:noAutofit/>
          </a:bodyPr>
          <a:lstStyle/>
          <a:p>
            <a:pPr>
              <a:defRPr/>
            </a:pPr>
            <a:r>
              <a:rPr lang="zh-CN" altLang="en-US" dirty="0" smtClean="0">
                <a:solidFill>
                  <a:schemeClr val="tx2">
                    <a:lumMod val="60000"/>
                    <a:lumOff val="40000"/>
                  </a:schemeClr>
                </a:solidFill>
              </a:rPr>
              <a:t>   导致腹胀、恶心、呕吐的因素</a:t>
            </a:r>
            <a:endParaRPr lang="zh-CN" altLang="en-US" dirty="0" smtClean="0">
              <a:solidFill>
                <a:schemeClr val="tx2">
                  <a:lumMod val="60000"/>
                  <a:lumOff val="40000"/>
                </a:schemeClr>
              </a:solidFill>
            </a:endParaRPr>
          </a:p>
        </p:txBody>
      </p:sp>
      <p:sp>
        <p:nvSpPr>
          <p:cNvPr id="110595" name="Rectangle 13"/>
          <p:cNvSpPr>
            <a:spLocks noGrp="1"/>
          </p:cNvSpPr>
          <p:nvPr>
            <p:ph type="body" idx="1"/>
          </p:nvPr>
        </p:nvSpPr>
        <p:spPr>
          <a:xfrm>
            <a:off x="951978" y="1600206"/>
            <a:ext cx="10630422" cy="4525963"/>
          </a:xfrm>
        </p:spPr>
        <p:txBody>
          <a:bodyPr>
            <a:normAutofit lnSpcReduction="20000"/>
          </a:bodyPr>
          <a:lstStyle/>
          <a:p>
            <a:pPr>
              <a:lnSpc>
                <a:spcPct val="150000"/>
              </a:lnSpc>
            </a:pPr>
            <a:r>
              <a:rPr lang="zh-CN" altLang="en-US" b="1" dirty="0" smtClean="0">
                <a:solidFill>
                  <a:srgbClr val="FF0000"/>
                </a:solidFill>
                <a:cs typeface="+mj-cs"/>
              </a:rPr>
              <a:t>膳食的种类：</a:t>
            </a:r>
            <a:r>
              <a:rPr lang="zh-CN" altLang="en-US" sz="2800" b="1" dirty="0" smtClean="0">
                <a:cs typeface="+mj-cs"/>
              </a:rPr>
              <a:t>高浓度、高脂含量</a:t>
            </a:r>
            <a:endParaRPr lang="en-US" altLang="zh-CN" sz="2800" b="1" dirty="0" smtClean="0">
              <a:cs typeface="+mj-cs"/>
            </a:endParaRPr>
          </a:p>
          <a:p>
            <a:pPr>
              <a:lnSpc>
                <a:spcPct val="150000"/>
              </a:lnSpc>
            </a:pPr>
            <a:r>
              <a:rPr lang="zh-CN" altLang="en-US" b="1" dirty="0" smtClean="0">
                <a:solidFill>
                  <a:srgbClr val="FF0000"/>
                </a:solidFill>
                <a:cs typeface="+mj-cs"/>
              </a:rPr>
              <a:t>药物：</a:t>
            </a:r>
            <a:r>
              <a:rPr lang="zh-CN" altLang="en-US" sz="2800" b="1" dirty="0" smtClean="0">
                <a:cs typeface="+mj-cs"/>
              </a:rPr>
              <a:t>麻醉剂</a:t>
            </a:r>
            <a:endParaRPr lang="en-US" altLang="zh-CN" sz="2800" b="1" dirty="0" smtClean="0">
              <a:cs typeface="+mj-cs"/>
            </a:endParaRPr>
          </a:p>
          <a:p>
            <a:pPr>
              <a:lnSpc>
                <a:spcPct val="150000"/>
              </a:lnSpc>
            </a:pPr>
            <a:r>
              <a:rPr lang="zh-CN" altLang="en-US" b="1" dirty="0" smtClean="0">
                <a:solidFill>
                  <a:srgbClr val="FF0000"/>
                </a:solidFill>
                <a:cs typeface="+mj-cs"/>
              </a:rPr>
              <a:t>肠麻痹</a:t>
            </a:r>
            <a:endParaRPr lang="en-US" altLang="zh-CN" b="1" dirty="0" smtClean="0">
              <a:solidFill>
                <a:srgbClr val="FF0000"/>
              </a:solidFill>
              <a:cs typeface="+mj-cs"/>
            </a:endParaRPr>
          </a:p>
          <a:p>
            <a:pPr>
              <a:lnSpc>
                <a:spcPct val="150000"/>
              </a:lnSpc>
            </a:pPr>
            <a:r>
              <a:rPr lang="zh-CN" altLang="en-US" b="1" dirty="0" smtClean="0">
                <a:solidFill>
                  <a:srgbClr val="FF0000"/>
                </a:solidFill>
                <a:cs typeface="+mj-cs"/>
              </a:rPr>
              <a:t>胃无张力</a:t>
            </a:r>
            <a:endParaRPr lang="en-US" altLang="zh-CN" b="1" dirty="0" smtClean="0">
              <a:solidFill>
                <a:srgbClr val="FF0000"/>
              </a:solidFill>
              <a:cs typeface="+mj-cs"/>
            </a:endParaRPr>
          </a:p>
          <a:p>
            <a:pPr>
              <a:lnSpc>
                <a:spcPct val="150000"/>
              </a:lnSpc>
            </a:pPr>
            <a:r>
              <a:rPr lang="zh-CN" altLang="en-US" b="1" dirty="0" smtClean="0">
                <a:solidFill>
                  <a:srgbClr val="FF0000"/>
                </a:solidFill>
                <a:cs typeface="+mj-cs"/>
              </a:rPr>
              <a:t>其他疾病：</a:t>
            </a:r>
            <a:r>
              <a:rPr lang="zh-CN" altLang="en-US" sz="2800" b="1" dirty="0" smtClean="0">
                <a:cs typeface="+mj-cs"/>
              </a:rPr>
              <a:t>如胰腺炎、营养不良、糖尿病和迷切术后</a:t>
            </a:r>
            <a:endParaRPr lang="en-US" altLang="zh-CN" sz="2800" b="1" dirty="0" smtClean="0">
              <a:cs typeface="+mj-cs"/>
            </a:endParaRPr>
          </a:p>
          <a:p>
            <a:pPr>
              <a:lnSpc>
                <a:spcPct val="150000"/>
              </a:lnSpc>
            </a:pPr>
            <a:r>
              <a:rPr lang="zh-CN" altLang="en-US" b="1" dirty="0" smtClean="0">
                <a:solidFill>
                  <a:srgbClr val="FF0000"/>
                </a:solidFill>
                <a:cs typeface="+mj-cs"/>
              </a:rPr>
              <a:t>输注方法：</a:t>
            </a:r>
            <a:r>
              <a:rPr lang="zh-CN" altLang="en-US" sz="2800" b="1" dirty="0" smtClean="0">
                <a:cs typeface="+mj-cs"/>
              </a:rPr>
              <a:t>浓度、温度及速度</a:t>
            </a:r>
            <a:endParaRPr lang="en-US" altLang="zh-CN" sz="2800" b="1" dirty="0" smtClean="0">
              <a:cs typeface="+mj-cs"/>
            </a:endParaRPr>
          </a:p>
        </p:txBody>
      </p:sp>
    </p:spTree>
  </p:cSld>
  <p:clrMapOvr>
    <a:masterClrMapping/>
  </p:clrMapOvr>
  <p:transition>
    <p:fade thruBlk="1"/>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3"/>
          <p:cNvSpPr>
            <a:spLocks noGrp="1"/>
          </p:cNvSpPr>
          <p:nvPr>
            <p:ph type="title"/>
          </p:nvPr>
        </p:nvSpPr>
        <p:spPr>
          <a:xfrm>
            <a:off x="609600" y="300626"/>
            <a:ext cx="10972800" cy="939452"/>
          </a:xfrm>
        </p:spPr>
        <p:txBody>
          <a:bodyPr>
            <a:normAutofit/>
          </a:bodyPr>
          <a:lstStyle/>
          <a:p>
            <a:pPr>
              <a:defRPr/>
            </a:pPr>
            <a:r>
              <a:rPr lang="zh-CN" altLang="en-US" dirty="0" smtClean="0">
                <a:solidFill>
                  <a:schemeClr val="tx2">
                    <a:lumMod val="60000"/>
                    <a:lumOff val="40000"/>
                  </a:schemeClr>
                </a:solidFill>
              </a:rPr>
              <a:t>   如何处理腹胀</a:t>
            </a:r>
            <a:endParaRPr lang="zh-CN" altLang="en-US" dirty="0" smtClean="0">
              <a:solidFill>
                <a:schemeClr val="tx2">
                  <a:lumMod val="60000"/>
                  <a:lumOff val="40000"/>
                </a:schemeClr>
              </a:solidFill>
            </a:endParaRPr>
          </a:p>
        </p:txBody>
      </p:sp>
      <p:sp>
        <p:nvSpPr>
          <p:cNvPr id="111619" name="Rectangle 14"/>
          <p:cNvSpPr>
            <a:spLocks noGrp="1"/>
          </p:cNvSpPr>
          <p:nvPr>
            <p:ph type="body" idx="1"/>
          </p:nvPr>
        </p:nvSpPr>
        <p:spPr>
          <a:xfrm>
            <a:off x="1510145" y="1981200"/>
            <a:ext cx="10154806" cy="4114800"/>
          </a:xfrm>
        </p:spPr>
        <p:txBody>
          <a:bodyPr>
            <a:normAutofit/>
          </a:bodyPr>
          <a:lstStyle/>
          <a:p>
            <a:pPr>
              <a:lnSpc>
                <a:spcPct val="150000"/>
              </a:lnSpc>
            </a:pPr>
            <a:r>
              <a:rPr lang="zh-CN" altLang="en-US" b="1" dirty="0" smtClean="0">
                <a:cs typeface="+mj-cs"/>
              </a:rPr>
              <a:t>根据具体情况，减慢甚至暂停输注</a:t>
            </a:r>
            <a:endParaRPr lang="en-US" altLang="zh-CN" b="1" dirty="0" smtClean="0">
              <a:cs typeface="+mj-cs"/>
            </a:endParaRPr>
          </a:p>
          <a:p>
            <a:pPr>
              <a:lnSpc>
                <a:spcPct val="150000"/>
              </a:lnSpc>
            </a:pPr>
            <a:r>
              <a:rPr lang="zh-CN" altLang="en-US" b="1" dirty="0" smtClean="0">
                <a:cs typeface="+mj-cs"/>
              </a:rPr>
              <a:t>降低浓度</a:t>
            </a:r>
            <a:endParaRPr lang="en-US" altLang="zh-CN" b="1" dirty="0" smtClean="0">
              <a:cs typeface="+mj-cs"/>
            </a:endParaRPr>
          </a:p>
          <a:p>
            <a:pPr>
              <a:lnSpc>
                <a:spcPct val="150000"/>
              </a:lnSpc>
            </a:pPr>
            <a:r>
              <a:rPr lang="zh-CN" altLang="en-US" b="1" dirty="0" smtClean="0">
                <a:cs typeface="+mj-cs"/>
              </a:rPr>
              <a:t>冷液体加温</a:t>
            </a:r>
            <a:endParaRPr lang="en-US" altLang="zh-CN" b="1" dirty="0" smtClean="0">
              <a:cs typeface="+mj-cs"/>
            </a:endParaRPr>
          </a:p>
          <a:p>
            <a:pPr>
              <a:lnSpc>
                <a:spcPct val="150000"/>
              </a:lnSpc>
            </a:pPr>
            <a:r>
              <a:rPr lang="zh-CN" altLang="en-US" b="1" dirty="0" smtClean="0">
                <a:cs typeface="+mj-cs"/>
              </a:rPr>
              <a:t>逐渐加量，使肠道有一定的适应过程</a:t>
            </a:r>
            <a:endParaRPr lang="zh-CN" altLang="en-US" b="1" dirty="0" smtClean="0">
              <a:cs typeface="+mj-cs"/>
            </a:endParaRPr>
          </a:p>
        </p:txBody>
      </p:sp>
    </p:spTree>
  </p:cSld>
  <p:clrMapOvr>
    <a:masterClrMapping/>
  </p:clrMapOvr>
  <p:transition>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idx="4294967295"/>
          </p:nvPr>
        </p:nvSpPr>
        <p:spPr>
          <a:xfrm>
            <a:off x="814917" y="260351"/>
            <a:ext cx="5297784" cy="1800225"/>
          </a:xfrm>
        </p:spPr>
        <p:txBody>
          <a:bodyPr lIns="91440" tIns="45720" rIns="91440" bIns="45720">
            <a:normAutofit/>
          </a:bodyPr>
          <a:lstStyle/>
          <a:p>
            <a:pPr eaLnBrk="1" hangingPunct="1">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免疫营养临床应用</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114691" name="Rectangle 3"/>
          <p:cNvSpPr>
            <a:spLocks noGrp="1" noChangeArrowheads="1"/>
          </p:cNvSpPr>
          <p:nvPr>
            <p:ph type="body" idx="4294967295"/>
          </p:nvPr>
        </p:nvSpPr>
        <p:spPr>
          <a:xfrm>
            <a:off x="609600" y="2179529"/>
            <a:ext cx="10972800" cy="3946640"/>
          </a:xfrm>
        </p:spPr>
        <p:txBody>
          <a:bodyPr/>
          <a:lstStyle/>
          <a:p>
            <a:pPr eaLnBrk="1" hangingPunct="1">
              <a:lnSpc>
                <a:spcPct val="200000"/>
              </a:lnSpc>
              <a:buFont typeface="Wingdings" panose="05000000000000000000" charset="0"/>
              <a:buChar char="l"/>
            </a:pPr>
            <a:r>
              <a:rPr lang="zh-CN" altLang="en-US" b="1" dirty="0" smtClean="0">
                <a:latin typeface="微软雅黑" panose="020B0503020204020204" pitchFamily="34" charset="-122"/>
                <a:ea typeface="微软雅黑" panose="020B0503020204020204" pitchFamily="34" charset="-122"/>
                <a:cs typeface="微软雅黑" panose="020B0503020204020204" pitchFamily="34" charset="-122"/>
              </a:rPr>
              <a:t>临床研究发现，重症病人免疫功能紊乱是导致感染甚至死亡的重要原因，而常规营养支持并不能使其免疫功能恢复</a:t>
            </a:r>
            <a:endParaRPr lang="zh-CN" altLang="en-US"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idx="4294967295"/>
          </p:nvPr>
        </p:nvSpPr>
        <p:spPr>
          <a:xfrm>
            <a:off x="239184" y="692151"/>
            <a:ext cx="11952816" cy="5675313"/>
          </a:xfrm>
        </p:spPr>
        <p:txBody>
          <a:bodyPr lIns="91440" tIns="45720" rIns="91440" bIns="45720"/>
          <a:lstStyle/>
          <a:p>
            <a:pPr algn="l" eaLnBrk="1" hangingPunct="1">
              <a:lnSpc>
                <a:spcPct val="150000"/>
              </a:lnSpc>
              <a:defRPr/>
            </a:pPr>
            <a:r>
              <a:rPr lang="zh-CN" altLang="en-US" sz="3200" b="1" dirty="0" smtClean="0">
                <a:latin typeface="微软雅黑" panose="020B0503020204020204" pitchFamily="34" charset="-122"/>
                <a:ea typeface="微软雅黑" panose="020B0503020204020204" pitchFamily="34" charset="-122"/>
              </a:rPr>
              <a:t>免疫营养指免疫药理作用的营养物质，含特定营养素，能防治营养缺乏，维持正常、适度的免疫反应，调控细胞因子产生和释放，减轻有害的炎症反应，维持肠屏障功能等，如谷氨酰胺（</a:t>
            </a:r>
            <a:r>
              <a:rPr lang="en-US" altLang="zh-CN" sz="3200" b="1" dirty="0" err="1" smtClean="0">
                <a:latin typeface="微软雅黑" panose="020B0503020204020204" pitchFamily="34" charset="-122"/>
                <a:ea typeface="微软雅黑" panose="020B0503020204020204" pitchFamily="34" charset="-122"/>
              </a:rPr>
              <a:t>Gln</a:t>
            </a:r>
            <a:r>
              <a:rPr lang="zh-CN" altLang="en-US" sz="3200" b="1" dirty="0" smtClean="0">
                <a:latin typeface="微软雅黑" panose="020B0503020204020204" pitchFamily="34" charset="-122"/>
                <a:ea typeface="微软雅黑" panose="020B0503020204020204" pitchFamily="34" charset="-122"/>
              </a:rPr>
              <a:t>）、精氨酸（</a:t>
            </a:r>
            <a:r>
              <a:rPr lang="en-US" altLang="zh-CN" sz="3200" b="1" dirty="0" err="1" smtClean="0">
                <a:latin typeface="微软雅黑" panose="020B0503020204020204" pitchFamily="34" charset="-122"/>
                <a:ea typeface="微软雅黑" panose="020B0503020204020204" pitchFamily="34" charset="-122"/>
              </a:rPr>
              <a:t>Arg</a:t>
            </a:r>
            <a:r>
              <a:rPr lang="zh-CN" altLang="en-US" sz="3200" b="1" dirty="0" smtClean="0">
                <a:latin typeface="微软雅黑" panose="020B0503020204020204" pitchFamily="34" charset="-122"/>
                <a:ea typeface="微软雅黑" panose="020B0503020204020204" pitchFamily="34" charset="-122"/>
              </a:rPr>
              <a:t>）、</a:t>
            </a:r>
            <a:r>
              <a:rPr lang="en-US" altLang="zh-CN" sz="3200" b="1" dirty="0" smtClean="0">
                <a:latin typeface="微软雅黑" panose="020B0503020204020204" pitchFamily="34" charset="-122"/>
                <a:ea typeface="微软雅黑" panose="020B0503020204020204" pitchFamily="34" charset="-122"/>
              </a:rPr>
              <a:t>ω-3FA</a:t>
            </a:r>
            <a:r>
              <a:rPr lang="zh-CN" altLang="en-US" sz="3200" b="1" dirty="0" smtClean="0">
                <a:latin typeface="微软雅黑" panose="020B0503020204020204" pitchFamily="34" charset="-122"/>
                <a:ea typeface="微软雅黑" panose="020B0503020204020204" pitchFamily="34" charset="-122"/>
              </a:rPr>
              <a:t>（或鱼油）、核苷和核苷酸</a:t>
            </a:r>
            <a:endParaRPr lang="zh-CN" altLang="en-US" sz="3200" dirty="0" smtClean="0">
              <a:latin typeface="楷体_GB2312" pitchFamily="49" charset="-122"/>
              <a:ea typeface="楷体_GB2312" pitchFamily="49" charset="-122"/>
            </a:endParaRPr>
          </a:p>
        </p:txBody>
      </p:sp>
      <p:sp>
        <p:nvSpPr>
          <p:cNvPr id="115715" name="Rectangle 4"/>
          <p:cNvSpPr>
            <a:spLocks noChangeArrowheads="1"/>
          </p:cNvSpPr>
          <p:nvPr/>
        </p:nvSpPr>
        <p:spPr bwMode="auto">
          <a:xfrm>
            <a:off x="338203" y="404813"/>
            <a:ext cx="5862181" cy="1371600"/>
          </a:xfrm>
          <a:prstGeom prst="rect">
            <a:avLst/>
          </a:prstGeom>
          <a:noFill/>
          <a:ln w="9525">
            <a:noFill/>
            <a:miter lim="800000"/>
          </a:ln>
        </p:spPr>
        <p:txBody>
          <a:bodyPr anchor="ctr"/>
          <a:lstStyle/>
          <a:p>
            <a:r>
              <a:rPr kumimoji="0" lang="en-US" altLang="zh-CN" sz="4400" dirty="0">
                <a:solidFill>
                  <a:schemeClr val="tx2"/>
                </a:solidFill>
                <a:latin typeface="Arial" panose="020B0604020202020204" pitchFamily="34" charset="0"/>
                <a:ea typeface="黑体" panose="02010609060101010101" pitchFamily="49" charset="-122"/>
              </a:rPr>
              <a:t>        </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免疫营养临床应用</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idx="4294967295"/>
          </p:nvPr>
        </p:nvSpPr>
        <p:spPr>
          <a:xfrm>
            <a:off x="571500" y="1791335"/>
            <a:ext cx="11620500" cy="4526280"/>
          </a:xfrm>
        </p:spPr>
        <p:txBody>
          <a:bodyPr lIns="91440" tIns="45720" rIns="91440" bIns="45720">
            <a:normAutofit/>
          </a:bodyPr>
          <a:lstStyle/>
          <a:p>
            <a:pPr marL="457200" indent="-457200" algn="l" eaLnBrk="1" hangingPunct="1">
              <a:lnSpc>
                <a:spcPct val="150000"/>
              </a:lnSpc>
              <a:spcBef>
                <a:spcPct val="30000"/>
              </a:spcBef>
              <a:buFont typeface="Arial" panose="020B0604020202020204" pitchFamily="34" charset="0"/>
              <a:buChar char="•"/>
              <a:defRPr/>
            </a:pPr>
            <a:r>
              <a:rPr lang="zh-CN" altLang="en-US" sz="3200" b="1" dirty="0" smtClean="0">
                <a:latin typeface="微软雅黑" panose="020B0503020204020204" pitchFamily="34" charset="-122"/>
                <a:ea typeface="微软雅黑" panose="020B0503020204020204" pitchFamily="34" charset="-122"/>
                <a:cs typeface="微软雅黑" panose="020B0503020204020204" pitchFamily="34" charset="-122"/>
              </a:rPr>
              <a:t>为高效能量物质，每克分子Gln完全氧化产生30克分子ATP, 肠粘膜细胞及各快速生成细胞（淋巴细胞、成纤维细胞、巨噬细胞）的主要能源物质。参与抗氧化剂谷胱甘肽的合成</a:t>
            </a:r>
            <a:br>
              <a:rPr lang="zh-CN" altLang="en-US" sz="3200" b="1" dirty="0" smtClean="0">
                <a:latin typeface="微软雅黑" panose="020B0503020204020204" pitchFamily="34" charset="-122"/>
                <a:ea typeface="微软雅黑" panose="020B0503020204020204" pitchFamily="34" charset="-122"/>
                <a:cs typeface="微软雅黑" panose="020B0503020204020204" pitchFamily="34" charset="-122"/>
              </a:rPr>
            </a:br>
            <a:r>
              <a:rPr lang="zh-CN" altLang="en-US" sz="3200" b="1" dirty="0" smtClean="0">
                <a:latin typeface="微软雅黑" panose="020B0503020204020204" pitchFamily="34" charset="-122"/>
                <a:ea typeface="微软雅黑" panose="020B0503020204020204" pitchFamily="34" charset="-122"/>
                <a:cs typeface="微软雅黑" panose="020B0503020204020204" pitchFamily="34" charset="-122"/>
              </a:rPr>
              <a:t>缺乏Gln可导致小肠、胰腺萎缩，肠屏障功能减退及细菌移位等。骨骼肌中缺乏Gln可使蛋白质合成率下降。Gln缺乏还易导致脂肪肝。创伤、应激时很容易发生Gln缺乏</a:t>
            </a:r>
            <a:endParaRPr lang="zh-CN" altLang="en-US" sz="32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6739" name="矩形 2"/>
          <p:cNvSpPr>
            <a:spLocks noChangeArrowheads="1"/>
          </p:cNvSpPr>
          <p:nvPr/>
        </p:nvSpPr>
        <p:spPr bwMode="auto">
          <a:xfrm>
            <a:off x="857251" y="836613"/>
            <a:ext cx="9525000" cy="646112"/>
          </a:xfrm>
          <a:prstGeom prst="rect">
            <a:avLst/>
          </a:prstGeom>
          <a:noFill/>
          <a:ln w="9525">
            <a:noFill/>
            <a:miter lim="800000"/>
          </a:ln>
        </p:spPr>
        <p:txBody>
          <a:bodyPr>
            <a:spAutoFit/>
          </a:bodyPr>
          <a:lstStyle/>
          <a:p>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谷氨酰胺（</a:t>
            </a:r>
            <a:r>
              <a:rPr lang="en-US" altLang="zh-CN" sz="3600" b="1" dirty="0" err="1" smtClean="0">
                <a:solidFill>
                  <a:schemeClr val="tx2">
                    <a:lumMod val="60000"/>
                    <a:lumOff val="40000"/>
                  </a:schemeClr>
                </a:solidFill>
                <a:latin typeface="微软雅黑" panose="020B0503020204020204" pitchFamily="34" charset="-122"/>
                <a:ea typeface="微软雅黑" panose="020B0503020204020204" pitchFamily="34" charset="-122"/>
                <a:cs typeface="+mj-cs"/>
              </a:rPr>
              <a:t>Gln</a:t>
            </a: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rPr>
              <a:t>）</a:t>
            </a:r>
            <a:endPar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431801" y="237995"/>
            <a:ext cx="10657417" cy="1277654"/>
          </a:xfrm>
        </p:spPr>
        <p:txBody>
          <a:bodyPr>
            <a:normAutofit/>
          </a:bodyPr>
          <a:lstStyle/>
          <a:p>
            <a:pPr eaLnBrk="1" hangingPunct="1">
              <a:defRPr/>
            </a:pPr>
            <a:r>
              <a:rPr lang="zh-CN" altLang="en-US" dirty="0" smtClean="0">
                <a:solidFill>
                  <a:schemeClr val="tx2">
                    <a:lumMod val="60000"/>
                    <a:lumOff val="40000"/>
                  </a:schemeClr>
                </a:solidFill>
              </a:rPr>
              <a:t>    外科营养支持的原则</a:t>
            </a:r>
            <a:br>
              <a:rPr lang="zh-CN" altLang="en-US" dirty="0" smtClean="0">
                <a:solidFill>
                  <a:schemeClr val="tx2">
                    <a:lumMod val="60000"/>
                    <a:lumOff val="40000"/>
                  </a:schemeClr>
                </a:solidFill>
              </a:rPr>
            </a:br>
            <a:endParaRPr lang="zh-CN" altLang="en-US" dirty="0" smtClean="0">
              <a:solidFill>
                <a:schemeClr val="tx2">
                  <a:lumMod val="60000"/>
                  <a:lumOff val="40000"/>
                </a:schemeClr>
              </a:solidFill>
            </a:endParaRPr>
          </a:p>
        </p:txBody>
      </p:sp>
      <p:sp>
        <p:nvSpPr>
          <p:cNvPr id="120835" name="Rectangle 3"/>
          <p:cNvSpPr>
            <a:spLocks noGrp="1" noChangeArrowheads="1"/>
          </p:cNvSpPr>
          <p:nvPr>
            <p:ph type="body" idx="1"/>
          </p:nvPr>
        </p:nvSpPr>
        <p:spPr>
          <a:xfrm>
            <a:off x="1842655" y="1341438"/>
            <a:ext cx="9703762" cy="5516562"/>
          </a:xfrm>
        </p:spPr>
        <p:txBody>
          <a:bodyPr/>
          <a:lstStyle/>
          <a:p>
            <a:pPr algn="l" eaLnBrk="1" hangingPunct="1">
              <a:lnSpc>
                <a:spcPct val="150000"/>
              </a:lnSpc>
              <a:spcBef>
                <a:spcPct val="50000"/>
              </a:spcBef>
              <a:buClr>
                <a:schemeClr val="folHlink"/>
              </a:buClr>
              <a:buSzTx/>
              <a:buFont typeface="Wingdings" panose="05000000000000000000" pitchFamily="2" charset="2"/>
              <a:buChar char="n"/>
            </a:pPr>
            <a:r>
              <a:rPr lang="zh-CN" altLang="en-US" b="1" dirty="0" smtClean="0">
                <a:cs typeface="+mj-cs"/>
              </a:rPr>
              <a:t>PN与</a:t>
            </a:r>
            <a:r>
              <a:rPr lang="zh-CN" altLang="en-US" b="1" dirty="0" smtClean="0">
                <a:cs typeface="+mj-cs"/>
              </a:rPr>
              <a:t>EN之间优先选用EN</a:t>
            </a:r>
            <a:endParaRPr lang="zh-CN" altLang="en-US" b="1" dirty="0" smtClean="0">
              <a:cs typeface="+mj-cs"/>
            </a:endParaRPr>
          </a:p>
          <a:p>
            <a:pPr algn="l" eaLnBrk="1" hangingPunct="1">
              <a:lnSpc>
                <a:spcPct val="150000"/>
              </a:lnSpc>
              <a:spcBef>
                <a:spcPct val="50000"/>
              </a:spcBef>
              <a:buClr>
                <a:schemeClr val="folHlink"/>
              </a:buClr>
              <a:buSzTx/>
              <a:buFont typeface="Wingdings" panose="05000000000000000000" pitchFamily="2" charset="2"/>
              <a:buChar char="n"/>
            </a:pPr>
            <a:r>
              <a:rPr lang="zh-CN" altLang="en-US" b="1" dirty="0" smtClean="0">
                <a:cs typeface="+mj-cs"/>
              </a:rPr>
              <a:t>PPN与 </a:t>
            </a:r>
            <a:r>
              <a:rPr lang="zh-CN" altLang="en-US" b="1" dirty="0" smtClean="0">
                <a:cs typeface="+mj-cs"/>
              </a:rPr>
              <a:t>CPN之间优先选用 PPN</a:t>
            </a:r>
            <a:endParaRPr lang="zh-CN" altLang="en-US" b="1" dirty="0" smtClean="0">
              <a:cs typeface="+mj-cs"/>
            </a:endParaRPr>
          </a:p>
          <a:p>
            <a:pPr eaLnBrk="1" hangingPunct="1">
              <a:lnSpc>
                <a:spcPct val="150000"/>
              </a:lnSpc>
              <a:spcBef>
                <a:spcPct val="50000"/>
              </a:spcBef>
              <a:buClr>
                <a:schemeClr val="folHlink"/>
              </a:buClr>
              <a:buSzTx/>
              <a:buFont typeface="Wingdings" panose="05000000000000000000" pitchFamily="2" charset="2"/>
              <a:buChar char="n"/>
            </a:pPr>
            <a:r>
              <a:rPr lang="en-US" altLang="zh-CN" b="1" dirty="0" smtClean="0">
                <a:cs typeface="+mj-cs"/>
              </a:rPr>
              <a:t>EN</a:t>
            </a:r>
            <a:r>
              <a:rPr lang="zh-CN" altLang="en-US" b="1" dirty="0" smtClean="0">
                <a:cs typeface="+mj-cs"/>
              </a:rPr>
              <a:t>不能满足营养需要时可用</a:t>
            </a:r>
            <a:r>
              <a:rPr lang="en-US" altLang="zh-CN" b="1" dirty="0" smtClean="0">
                <a:cs typeface="+mj-cs"/>
              </a:rPr>
              <a:t>PN</a:t>
            </a:r>
            <a:r>
              <a:rPr lang="zh-CN" altLang="en-US" b="1" dirty="0" smtClean="0">
                <a:cs typeface="+mj-cs"/>
              </a:rPr>
              <a:t>补充</a:t>
            </a:r>
            <a:endParaRPr lang="zh-CN" altLang="en-US" b="1" dirty="0" smtClean="0">
              <a:cs typeface="+mj-cs"/>
            </a:endParaRPr>
          </a:p>
          <a:p>
            <a:pPr eaLnBrk="1" hangingPunct="1">
              <a:lnSpc>
                <a:spcPct val="150000"/>
              </a:lnSpc>
              <a:spcBef>
                <a:spcPct val="50000"/>
              </a:spcBef>
              <a:buClr>
                <a:schemeClr val="folHlink"/>
              </a:buClr>
              <a:buSzTx/>
              <a:buFont typeface="Wingdings" panose="05000000000000000000" pitchFamily="2" charset="2"/>
              <a:buChar char="n"/>
            </a:pPr>
            <a:r>
              <a:rPr lang="zh-CN" altLang="en-US" b="1" dirty="0" smtClean="0">
                <a:cs typeface="+mj-cs"/>
              </a:rPr>
              <a:t>营养需要较高或需短期内改善用</a:t>
            </a:r>
            <a:r>
              <a:rPr lang="en-US" altLang="zh-CN" b="1" dirty="0" smtClean="0">
                <a:cs typeface="+mj-cs"/>
              </a:rPr>
              <a:t>CPN</a:t>
            </a:r>
            <a:endParaRPr lang="en-US" altLang="zh-CN" b="1" dirty="0" smtClean="0">
              <a:cs typeface="+mj-cs"/>
            </a:endParaRPr>
          </a:p>
          <a:p>
            <a:pPr eaLnBrk="1" hangingPunct="1">
              <a:lnSpc>
                <a:spcPct val="150000"/>
              </a:lnSpc>
              <a:spcBef>
                <a:spcPct val="50000"/>
              </a:spcBef>
              <a:buClr>
                <a:schemeClr val="folHlink"/>
              </a:buClr>
              <a:buSzTx/>
              <a:buFont typeface="Wingdings" panose="05000000000000000000" pitchFamily="2" charset="2"/>
              <a:buChar char="n"/>
            </a:pPr>
            <a:r>
              <a:rPr lang="zh-CN" altLang="en-US" b="1" dirty="0" smtClean="0">
                <a:cs typeface="+mj-cs"/>
              </a:rPr>
              <a:t>需较长时间营养支持者应设法应用</a:t>
            </a:r>
            <a:r>
              <a:rPr lang="en-US" altLang="zh-CN" b="1" dirty="0" smtClean="0">
                <a:cs typeface="+mj-cs"/>
              </a:rPr>
              <a:t>EN</a:t>
            </a:r>
            <a:endParaRPr lang="en-US" altLang="zh-CN" b="1" dirty="0" smtClean="0">
              <a:cs typeface="+mj-cs"/>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idx="4294967295"/>
          </p:nvPr>
        </p:nvSpPr>
        <p:spPr>
          <a:xfrm>
            <a:off x="513715" y="369570"/>
            <a:ext cx="11523345" cy="6231255"/>
          </a:xfrm>
        </p:spPr>
        <p:txBody>
          <a:bodyPr lIns="91440" tIns="45720" rIns="91440" bIns="45720">
            <a:normAutofit fontScale="90000"/>
          </a:bodyPr>
          <a:lstStyle/>
          <a:p>
            <a:pPr marL="838200" indent="-838200" algn="l" eaLnBrk="1" hangingPunct="1">
              <a:lnSpc>
                <a:spcPct val="200000"/>
              </a:lnSpc>
              <a:defRPr/>
            </a:pPr>
            <a: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t>小     结</a:t>
            </a:r>
            <a:br>
              <a:rPr lang="zh-CN" altLang="en-US" sz="3600" b="1" dirty="0" smtClean="0">
                <a:solidFill>
                  <a:schemeClr val="tx2">
                    <a:lumMod val="60000"/>
                    <a:lumOff val="40000"/>
                  </a:schemeClr>
                </a:solidFill>
                <a:latin typeface="微软雅黑" panose="020B0503020204020204" pitchFamily="34" charset="-122"/>
                <a:ea typeface="微软雅黑" panose="020B0503020204020204" pitchFamily="34" charset="-122"/>
              </a:rPr>
            </a:br>
            <a:r>
              <a:rPr lang="zh-CN" altLang="en-US" sz="3200" b="1" dirty="0" smtClean="0">
                <a:latin typeface="微软雅黑" panose="020B0503020204020204" pitchFamily="34" charset="-122"/>
                <a:ea typeface="微软雅黑" panose="020B0503020204020204" pitchFamily="34" charset="-122"/>
              </a:rPr>
              <a:t>营养支持是危重病人综合治疗的重要组成部分，合理的营养支持（营养支持方式合理、营养物质供给比例和量合理、营养支持并发症的预防），是保证病人尽早康复的重要措施</a:t>
            </a:r>
            <a:br>
              <a:rPr lang="zh-CN" altLang="en-US" sz="3200" dirty="0" smtClean="0">
                <a:latin typeface="Times New Roman" panose="02020603050405020304" pitchFamily="18" charset="0"/>
                <a:ea typeface="楷体_GB2312" pitchFamily="49" charset="-122"/>
              </a:rPr>
            </a:br>
            <a:r>
              <a:rPr lang="zh-CN" altLang="en-US" sz="4000" dirty="0" smtClean="0">
                <a:latin typeface="Times New Roman" panose="02020603050405020304" pitchFamily="18" charset="0"/>
              </a:rPr>
              <a:t>              </a:t>
            </a:r>
            <a:br>
              <a:rPr lang="zh-CN" altLang="en-US" sz="4000" dirty="0" smtClean="0"/>
            </a:br>
            <a:endParaRPr lang="zh-CN" altLang="en-US" sz="4000" dirty="0" smtClean="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WordArt 3"/>
          <p:cNvSpPr>
            <a:spLocks noChangeArrowheads="1" noChangeShapeType="1" noTextEdit="1"/>
          </p:cNvSpPr>
          <p:nvPr/>
        </p:nvSpPr>
        <p:spPr bwMode="auto">
          <a:xfrm>
            <a:off x="2639484" y="2276476"/>
            <a:ext cx="6527800" cy="3000375"/>
          </a:xfrm>
          <a:prstGeom prst="rect">
            <a:avLst/>
          </a:prstGeom>
        </p:spPr>
        <p:txBody>
          <a:bodyPr wrap="none" fromWordArt="1">
            <a:prstTxWarp prst="textCascadeUp">
              <a:avLst>
                <a:gd name="adj" fmla="val 75000"/>
              </a:avLst>
            </a:prstTxWarp>
            <a:scene3d>
              <a:camera prst="legacyPerspectiveFront">
                <a:rot lat="20519958" lon="1080000" rev="0"/>
              </a:camera>
              <a:lightRig rig="legacyHarsh2" dir="b"/>
            </a:scene3d>
            <a:sp3d extrusionH="430200" prstMaterial="legacyMatte">
              <a:extrusionClr>
                <a:srgbClr val="FF6600"/>
              </a:extrusionClr>
            </a:sp3d>
          </a:bodyPr>
          <a:lstStyle/>
          <a:p>
            <a:pPr algn="ctr"/>
            <a:r>
              <a:rPr lang="zh-CN" altLang="en-US" sz="4800" b="1" i="1" kern="10" dirty="0">
                <a:ln w="9525">
                  <a:round/>
                </a:ln>
                <a:solidFill>
                  <a:srgbClr val="FFFF00"/>
                </a:solidFill>
                <a:latin typeface="宋体" panose="02010600030101010101" pitchFamily="2" charset="-122"/>
                <a:ea typeface="宋体" panose="02010600030101010101" pitchFamily="2" charset="-122"/>
              </a:rPr>
              <a:t>谢谢聆听！</a:t>
            </a:r>
            <a:endParaRPr lang="zh-CN" altLang="en-US" sz="4800" b="1" i="1" kern="10" dirty="0">
              <a:ln w="9525">
                <a:round/>
              </a:ln>
              <a:solidFill>
                <a:srgbClr val="FFFF0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51907"/>
                                        </p:tgtEl>
                                        <p:attrNameLst>
                                          <p:attrName>style.visibility</p:attrName>
                                        </p:attrNameLst>
                                      </p:cBhvr>
                                      <p:to>
                                        <p:strVal val="visible"/>
                                      </p:to>
                                    </p:set>
                                    <p:anim calcmode="lin" valueType="num">
                                      <p:cBhvr>
                                        <p:cTn id="7" dur="500" fill="hold"/>
                                        <p:tgtEl>
                                          <p:spTgt spid="251907"/>
                                        </p:tgtEl>
                                        <p:attrNameLst>
                                          <p:attrName>ppt_w</p:attrName>
                                        </p:attrNameLst>
                                      </p:cBhvr>
                                      <p:tavLst>
                                        <p:tav tm="0">
                                          <p:val>
                                            <p:fltVal val="0"/>
                                          </p:val>
                                        </p:tav>
                                        <p:tav tm="100000">
                                          <p:val>
                                            <p:strVal val="#ppt_w"/>
                                          </p:val>
                                        </p:tav>
                                      </p:tavLst>
                                    </p:anim>
                                    <p:anim calcmode="lin" valueType="num">
                                      <p:cBhvr>
                                        <p:cTn id="8" dur="500" fill="hold"/>
                                        <p:tgtEl>
                                          <p:spTgt spid="25190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animBg="1"/>
    </p:bldLst>
  </p:timing>
</p:sld>
</file>

<file path=ppt/tags/tag1.xml><?xml version="1.0" encoding="utf-8"?>
<p:tagLst xmlns:p="http://schemas.openxmlformats.org/presentationml/2006/main">
  <p:tag name="KSO_WM_UNIT_TABLE_BEAUTIFY" val="smartTable{c032b450-197e-4c5b-93be-b9c0debe9443}"/>
</p:tagLst>
</file>

<file path=ppt/tags/tag2.xml><?xml version="1.0" encoding="utf-8"?>
<p:tagLst xmlns:p="http://schemas.openxmlformats.org/presentationml/2006/main">
  <p:tag name="KSO_WM_UNIT_TABLE_BEAUTIFY" val="smartTable{7c3e06da-597e-4978-aa63-6a3b57107b50}"/>
</p:tagLst>
</file>

<file path=ppt/tags/tag3.xml><?xml version="1.0" encoding="utf-8"?>
<p:tagLst xmlns:p="http://schemas.openxmlformats.org/presentationml/2006/main">
  <p:tag name="KSO_WM_UNIT_TABLE_BEAUTIFY" val="smartTable{fc36fb1c-8523-48da-8949-c0ea619459b5}"/>
</p:tagLst>
</file>

<file path=ppt/tags/tag4.xml><?xml version="1.0" encoding="utf-8"?>
<p:tagLst xmlns:p="http://schemas.openxmlformats.org/presentationml/2006/main">
  <p:tag name="KSO_WM_UNIT_TABLE_BEAUTIFY" val="smartTable{7ec70351-84ea-4084-b6e9-9a41de39a663}"/>
</p:tagLst>
</file>

<file path=ppt/tags/tag5.xml><?xml version="1.0" encoding="utf-8"?>
<p:tagLst xmlns:p="http://schemas.openxmlformats.org/presentationml/2006/main">
  <p:tag name="KSO_WM_UNIT_TABLE_BEAUTIFY" val="smartTable{6de64780-fe47-4961-9fc6-5edd9eedd99e}"/>
  <p:tag name="TABLE_ENDDRAG_ORIGIN_RECT" val="609*199"/>
  <p:tag name="TABLE_ENDDRAG_RECT" val="111*104*609*199"/>
</p:tagLst>
</file>

<file path=ppt/tags/tag6.xml><?xml version="1.0" encoding="utf-8"?>
<p:tagLst xmlns:p="http://schemas.openxmlformats.org/presentationml/2006/main">
  <p:tag name="COMMONDATA" val="eyJoZGlkIjoiNzA5MWU2YmRkZGQ0OTJjNGU5ZTE1NTMwN2M5YTQ5MT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ICU模板</Template>
  <TotalTime>0</TotalTime>
  <Words>12873</Words>
  <Application>WPS 演示</Application>
  <PresentationFormat>自定义</PresentationFormat>
  <Paragraphs>1546</Paragraphs>
  <Slides>96</Slides>
  <Notes>14</Notes>
  <HiddenSlides>0</HiddenSlides>
  <MMClips>0</MMClips>
  <ScaleCrop>false</ScaleCrop>
  <HeadingPairs>
    <vt:vector size="8" baseType="variant">
      <vt:variant>
        <vt:lpstr>已用的字体</vt:lpstr>
      </vt:variant>
      <vt:variant>
        <vt:i4>30</vt:i4>
      </vt:variant>
      <vt:variant>
        <vt:lpstr>主题</vt:lpstr>
      </vt:variant>
      <vt:variant>
        <vt:i4>1</vt:i4>
      </vt:variant>
      <vt:variant>
        <vt:lpstr>嵌入 OLE 服务器</vt:lpstr>
      </vt:variant>
      <vt:variant>
        <vt:i4>3</vt:i4>
      </vt:variant>
      <vt:variant>
        <vt:lpstr>幻灯片标题</vt:lpstr>
      </vt:variant>
      <vt:variant>
        <vt:i4>96</vt:i4>
      </vt:variant>
    </vt:vector>
  </HeadingPairs>
  <TitlesOfParts>
    <vt:vector size="130" baseType="lpstr">
      <vt:lpstr>Arial</vt:lpstr>
      <vt:lpstr>宋体</vt:lpstr>
      <vt:lpstr>Wingdings</vt:lpstr>
      <vt:lpstr>微软雅黑</vt:lpstr>
      <vt:lpstr>楷体_GB2312</vt:lpstr>
      <vt:lpstr>新宋体</vt:lpstr>
      <vt:lpstr>黑体</vt:lpstr>
      <vt:lpstr>Calibri</vt:lpstr>
      <vt:lpstr>Arial Unicode MS</vt:lpstr>
      <vt:lpstr>隶书</vt:lpstr>
      <vt:lpstr>华文楷体</vt:lpstr>
      <vt:lpstr>Arial</vt:lpstr>
      <vt:lpstr>Times New Roman</vt:lpstr>
      <vt:lpstr>Calibri</vt:lpstr>
      <vt:lpstr>Times New Roman</vt:lpstr>
      <vt:lpstr>Book Antiqua</vt:lpstr>
      <vt:lpstr>Wingdings 2</vt:lpstr>
      <vt:lpstr>Wingdings</vt:lpstr>
      <vt:lpstr>Arial Black</vt:lpstr>
      <vt:lpstr>Tahoma</vt:lpstr>
      <vt:lpstr>华文行楷</vt:lpstr>
      <vt:lpstr>Wingdings 3</vt:lpstr>
      <vt:lpstr>Symbol</vt:lpstr>
      <vt:lpstr>Helvetica</vt:lpstr>
      <vt:lpstr>楷体</vt:lpstr>
      <vt:lpstr>Symbol</vt:lpstr>
      <vt:lpstr>Courier New</vt:lpstr>
      <vt:lpstr>文鼎粗行楷体简</vt:lpstr>
      <vt:lpstr>华光隶变_CNKI</vt:lpstr>
      <vt:lpstr>华光隶书_CNKI</vt:lpstr>
      <vt:lpstr>Office 主题</vt:lpstr>
      <vt:lpstr>MSGraph.Chart.8</vt:lpstr>
      <vt:lpstr>MSGraph.Chart.8</vt:lpstr>
      <vt:lpstr>MSGraph.Chart.8</vt:lpstr>
      <vt:lpstr>外 科 营 养 </vt:lpstr>
      <vt:lpstr> 生命三大要素 </vt:lpstr>
      <vt:lpstr>为什么要进行营养支持</vt:lpstr>
      <vt:lpstr>营养不良在ICU患者中常见</vt:lpstr>
      <vt:lpstr>营养不良造成的危害</vt:lpstr>
      <vt:lpstr>危重病人营养需求和摄入的矛盾</vt:lpstr>
      <vt:lpstr>重症患者营养支持治疗的意义</vt:lpstr>
      <vt:lpstr>重点内容</vt:lpstr>
      <vt:lpstr>饥饿时的代谢变化</vt:lpstr>
      <vt:lpstr>创伤、感染后的代谢变化</vt:lpstr>
      <vt:lpstr>创伤/感染后外科病人的能量变化</vt:lpstr>
      <vt:lpstr>PowerPoint 演示文稿</vt:lpstr>
      <vt:lpstr>创伤或感染时机体代谢的特点</vt:lpstr>
      <vt:lpstr>PowerPoint 演示文稿</vt:lpstr>
      <vt:lpstr>PowerPoint 演示文稿</vt:lpstr>
      <vt:lpstr>PowerPoint 演示文稿</vt:lpstr>
      <vt:lpstr>PowerPoint 演示文稿</vt:lpstr>
      <vt:lpstr>PowerPoint 演示文稿</vt:lpstr>
      <vt:lpstr> 营养状况的评定 </vt:lpstr>
      <vt:lpstr>体质指数（BMI） </vt:lpstr>
      <vt:lpstr>营养状态的评定</vt:lpstr>
      <vt:lpstr>营养状态的评定</vt:lpstr>
      <vt:lpstr>营养不良的诊断</vt:lpstr>
      <vt:lpstr>营养不良的分类和特征</vt:lpstr>
      <vt:lpstr>     欧洲制定了营养风险筛查（Nutrition Risk Screen，NRS2002）方法。《NRS2002》方案采用评分，对NR加以量度，其总分≥3分者，应立即行营养支持，＜3分者，暂不行营养支持，但需每周复查NRS         目前明确推荐应用《NRS2002》来判断患者是否需要接受 PN、EN支持  </vt:lpstr>
      <vt:lpstr>PowerPoint 演示文稿</vt:lpstr>
      <vt:lpstr>PowerPoint 演示文稿</vt:lpstr>
      <vt:lpstr>  肠外营养的定义</vt:lpstr>
      <vt:lpstr>肠外营养的历史</vt:lpstr>
      <vt:lpstr>第一例肠外营养</vt:lpstr>
      <vt:lpstr>PowerPoint 演示文稿</vt:lpstr>
      <vt:lpstr>PowerPoint 演示文稿</vt:lpstr>
      <vt:lpstr>葡萄糖  </vt:lpstr>
      <vt:lpstr>PowerPoint 演示文稿</vt:lpstr>
      <vt:lpstr>脂肪 </vt:lpstr>
      <vt:lpstr>脂肪乳剂的优缺点 </vt:lpstr>
      <vt:lpstr>使用方法：</vt:lpstr>
      <vt:lpstr>建议使用合适的糖:脂比</vt:lpstr>
      <vt:lpstr>氨基酸制剂 </vt:lpstr>
      <vt:lpstr>氨基酸制剂</vt:lpstr>
      <vt:lpstr>PowerPoint 演示文稿</vt:lpstr>
      <vt:lpstr> 其     它</vt:lpstr>
      <vt:lpstr>电解质每日需要量</vt:lpstr>
      <vt:lpstr>PowerPoint 演示文稿</vt:lpstr>
      <vt:lpstr>  肠外营养的应用指征</vt:lpstr>
      <vt:lpstr>  肠外营养的禁忌</vt:lpstr>
      <vt:lpstr>机体能量需要</vt:lpstr>
      <vt:lpstr>影 响 因 素 </vt:lpstr>
      <vt:lpstr>营养支持的时机</vt:lpstr>
      <vt:lpstr>        肠内肠外营养临床指南</vt:lpstr>
      <vt:lpstr>      肠外营养的输入途径  </vt:lpstr>
      <vt:lpstr>PowerPoint 演示文稿</vt:lpstr>
      <vt:lpstr>穿刺部位细菌含量（高---低）</vt:lpstr>
      <vt:lpstr>肠外营养的并发症</vt:lpstr>
      <vt:lpstr>技术性并发症 </vt:lpstr>
      <vt:lpstr>代谢性并发症</vt:lpstr>
      <vt:lpstr> 肠外营养的监测 </vt:lpstr>
      <vt:lpstr>全营养混合液 的优点</vt:lpstr>
      <vt:lpstr>PowerPoint 演示文稿</vt:lpstr>
      <vt:lpstr>    肠内营养(Enteral nutrtion，EN)</vt:lpstr>
      <vt:lpstr>   粘膜屏障的组成</vt:lpstr>
      <vt:lpstr>肠内营养的优越性：“四屏障学说”</vt:lpstr>
      <vt:lpstr>PowerPoint 演示文稿</vt:lpstr>
      <vt:lpstr>PowerPoint 演示文稿</vt:lpstr>
      <vt:lpstr>  肠内营养的重要作用</vt:lpstr>
      <vt:lpstr>PowerPoint 演示文稿</vt:lpstr>
      <vt:lpstr>PowerPoint 演示文稿</vt:lpstr>
      <vt:lpstr>   肠内营养比肠外营养的优势小结</vt:lpstr>
      <vt:lpstr>   肠内营养的应用指征</vt:lpstr>
      <vt:lpstr>PowerPoint 演示文稿</vt:lpstr>
      <vt:lpstr>营养支持开始的时间</vt:lpstr>
      <vt:lpstr> 肠内营养的实施 </vt:lpstr>
      <vt:lpstr>肠内营养制剂的分类</vt:lpstr>
      <vt:lpstr>       肠内营养制剂的种类</vt:lpstr>
      <vt:lpstr>EN输注方法</vt:lpstr>
      <vt:lpstr>PowerPoint 演示文稿</vt:lpstr>
      <vt:lpstr>PowerPoint 演示文稿</vt:lpstr>
      <vt:lpstr>PowerPoint 演示文稿</vt:lpstr>
      <vt:lpstr>PowerPoint 演示文稿</vt:lpstr>
      <vt:lpstr>PowerPoint 演示文稿</vt:lpstr>
      <vt:lpstr>PowerPoint 演示文稿</vt:lpstr>
      <vt:lpstr>肠内营养支持治疗的三大常见问题</vt:lpstr>
      <vt:lpstr>重症患者的血糖控制与强化胰岛素治疗</vt:lpstr>
      <vt:lpstr>重症患者的血糖控制与强化胰岛素治疗</vt:lpstr>
      <vt:lpstr>   强化胰岛素治疗中的注意事项</vt:lpstr>
      <vt:lpstr>   导致腹泻发生的因素</vt:lpstr>
      <vt:lpstr>如何预防和治疗腹泻：疾病或药物因素</vt:lpstr>
      <vt:lpstr> 如何预防和治疗腹泻：肠内营养相关因素</vt:lpstr>
      <vt:lpstr>   导致腹胀、恶心、呕吐的因素</vt:lpstr>
      <vt:lpstr>   如何处理腹胀</vt:lpstr>
      <vt:lpstr>免疫营养临床应用</vt:lpstr>
      <vt:lpstr>           免疫营养指免疫药理作用的营养物质，含特定营养素，能防治营养缺乏，维持正常、适度的免疫反应，调控细胞因子产生和释放，减轻有害的炎症反应，维持肠屏障功能等，如谷氨酰胺（Gln）、精氨酸（Arg）、ω-3FA（或鱼油）、核苷和核苷酸。 </vt:lpstr>
      <vt:lpstr>       为高效能量物质，每克分子Gln完全氧化产生30克分子ATP, 肠粘膜细胞及各快速生成细胞（淋巴细胞、成纤维细胞、巨噬细胞）的主要能源物质。参与抗氧化剂谷胱甘肽的合成。         缺乏Gln可导致小肠、胰腺萎缩，肠屏障功能减退及细菌移位等。骨骼肌中缺乏Gln可使蛋白质合成率下降。Gln缺乏还易导致脂肪肝。创伤、应激时很容易发生Gln缺乏。 </vt:lpstr>
      <vt:lpstr>    外科营养支持的原则 </vt:lpstr>
      <vt:lpstr>    小     结          营养支持是危重病人综合治疗的重要组成部分，合理的营养支持（营养支持方式合理、营养物质供给比例和量合理、营养支持并发症的预防），是保证病人尽早康复的重要措施。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乌司他丁预防急性呼吸窘迫综合征的前瞻性随机双盲多中心研究</dc:title>
  <dc:creator>icu</dc:creator>
  <cp:lastModifiedBy>梓莳</cp:lastModifiedBy>
  <cp:revision>558</cp:revision>
  <dcterms:created xsi:type="dcterms:W3CDTF">2015-03-11T15:12:00Z</dcterms:created>
  <dcterms:modified xsi:type="dcterms:W3CDTF">2022-06-17T06:10:56Z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EFB798F605194FA9A3F956E251217FE2</vt:lpwstr>
  </property>
</Properties>
</file>