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2.xml" ContentType="application/vnd.openxmlformats-officedocument.presentationml.notesSlid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63" r:id="rId2"/>
  </p:sldMasterIdLst>
  <p:notesMasterIdLst>
    <p:notesMasterId r:id="rId41"/>
  </p:notesMasterIdLst>
  <p:handoutMasterIdLst>
    <p:handoutMasterId r:id="rId42"/>
  </p:handoutMasterIdLst>
  <p:sldIdLst>
    <p:sldId id="262" r:id="rId3"/>
    <p:sldId id="265" r:id="rId4"/>
    <p:sldId id="10001" r:id="rId5"/>
    <p:sldId id="3300" r:id="rId6"/>
    <p:sldId id="306" r:id="rId7"/>
    <p:sldId id="308" r:id="rId8"/>
    <p:sldId id="4770" r:id="rId9"/>
    <p:sldId id="310" r:id="rId10"/>
    <p:sldId id="312" r:id="rId11"/>
    <p:sldId id="313" r:id="rId12"/>
    <p:sldId id="315" r:id="rId13"/>
    <p:sldId id="316" r:id="rId14"/>
    <p:sldId id="317" r:id="rId15"/>
    <p:sldId id="3414" r:id="rId16"/>
    <p:sldId id="319" r:id="rId17"/>
    <p:sldId id="321" r:id="rId18"/>
    <p:sldId id="323" r:id="rId19"/>
    <p:sldId id="375" r:id="rId20"/>
    <p:sldId id="366" r:id="rId21"/>
    <p:sldId id="338" r:id="rId22"/>
    <p:sldId id="367" r:id="rId23"/>
    <p:sldId id="341" r:id="rId24"/>
    <p:sldId id="342" r:id="rId25"/>
    <p:sldId id="343" r:id="rId26"/>
    <p:sldId id="344" r:id="rId27"/>
    <p:sldId id="345" r:id="rId28"/>
    <p:sldId id="346" r:id="rId29"/>
    <p:sldId id="347" r:id="rId30"/>
    <p:sldId id="348" r:id="rId31"/>
    <p:sldId id="349" r:id="rId32"/>
    <p:sldId id="352" r:id="rId33"/>
    <p:sldId id="360" r:id="rId34"/>
    <p:sldId id="363" r:id="rId35"/>
    <p:sldId id="4779" r:id="rId36"/>
    <p:sldId id="388" r:id="rId37"/>
    <p:sldId id="365" r:id="rId38"/>
    <p:sldId id="376" r:id="rId39"/>
    <p:sldId id="337" r:id="rId4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无标题节" id="{24D45CCB-0349-404A-8366-56573B08BD8E}">
          <p14:sldIdLst>
            <p14:sldId id="262"/>
            <p14:sldId id="265"/>
            <p14:sldId id="10001"/>
            <p14:sldId id="3300"/>
            <p14:sldId id="306"/>
            <p14:sldId id="308"/>
            <p14:sldId id="4770"/>
            <p14:sldId id="310"/>
            <p14:sldId id="312"/>
            <p14:sldId id="313"/>
            <p14:sldId id="315"/>
            <p14:sldId id="316"/>
            <p14:sldId id="317"/>
            <p14:sldId id="3414"/>
            <p14:sldId id="319"/>
            <p14:sldId id="321"/>
            <p14:sldId id="323"/>
            <p14:sldId id="375"/>
            <p14:sldId id="366"/>
            <p14:sldId id="338"/>
            <p14:sldId id="367"/>
            <p14:sldId id="341"/>
            <p14:sldId id="342"/>
            <p14:sldId id="343"/>
            <p14:sldId id="344"/>
            <p14:sldId id="345"/>
            <p14:sldId id="346"/>
            <p14:sldId id="347"/>
            <p14:sldId id="348"/>
            <p14:sldId id="349"/>
            <p14:sldId id="352"/>
            <p14:sldId id="360"/>
            <p14:sldId id="363"/>
            <p14:sldId id="4779"/>
            <p14:sldId id="388"/>
            <p14:sldId id="365"/>
            <p14:sldId id="376"/>
            <p14:sldId id="33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3DCE5"/>
    <a:srgbClr val="44AED0"/>
    <a:srgbClr val="080808"/>
    <a:srgbClr val="375FB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055" autoAdjust="0"/>
  </p:normalViewPr>
  <p:slideViewPr>
    <p:cSldViewPr>
      <p:cViewPr varScale="1">
        <p:scale>
          <a:sx n="84" d="100"/>
          <a:sy n="84" d="100"/>
        </p:scale>
        <p:origin x="714" y="8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4" d="100"/>
          <a:sy n="54" d="100"/>
        </p:scale>
        <p:origin x="-2910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ableStyles" Target="tableStyles.xml"/><Relationship Id="rId20" Type="http://schemas.openxmlformats.org/officeDocument/2006/relationships/slide" Target="slides/slide18.xml"/><Relationship Id="rId41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#2">
  <dgm:title val=""/>
  <dgm:desc val=""/>
  <dgm:catLst>
    <dgm:cat type="colorful" pri="10500"/>
  </dgm:catLst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97C1396-FD95-4314-8951-00704591EF63}" type="doc">
      <dgm:prSet loTypeId="urn:microsoft.com/office/officeart/2005/8/layout/cycle4#2" loCatId="cycle" qsTypeId="urn:microsoft.com/office/officeart/2005/8/quickstyle/simple1#3" qsCatId="simple" csTypeId="urn:microsoft.com/office/officeart/2005/8/colors/colorful5#2" csCatId="colorful" phldr="1"/>
      <dgm:spPr/>
      <dgm:t>
        <a:bodyPr/>
        <a:lstStyle/>
        <a:p>
          <a:endParaRPr lang="zh-CN" altLang="en-US"/>
        </a:p>
      </dgm:t>
    </dgm:pt>
    <dgm:pt modelId="{49E2F1EE-AE17-4A98-9080-0DD519399A48}">
      <dgm:prSet phldrT="[文本]" custT="1"/>
      <dgm:spPr/>
      <dgm:t>
        <a:bodyPr/>
        <a:lstStyle/>
        <a:p>
          <a:r>
            <a:rPr lang="zh-CN" altLang="zh-CN" sz="2000" dirty="0"/>
            <a:t>食欲素受体拮抗剂</a:t>
          </a:r>
        </a:p>
        <a:p>
          <a:endParaRPr lang="zh-CN" altLang="en-US" sz="2000" baseline="30000" dirty="0"/>
        </a:p>
      </dgm:t>
    </dgm:pt>
    <dgm:pt modelId="{7AC61FF5-973B-4A13-8BEF-37B0EF535940}" type="parTrans" cxnId="{E4FB970E-5F22-44E1-80C4-5650A094E842}">
      <dgm:prSet/>
      <dgm:spPr/>
      <dgm:t>
        <a:bodyPr/>
        <a:lstStyle/>
        <a:p>
          <a:endParaRPr lang="zh-CN" altLang="en-US" sz="2000"/>
        </a:p>
      </dgm:t>
    </dgm:pt>
    <dgm:pt modelId="{97026FB5-D055-4D56-9449-1008F568E393}" type="sibTrans" cxnId="{E4FB970E-5F22-44E1-80C4-5650A094E842}">
      <dgm:prSet/>
      <dgm:spPr/>
      <dgm:t>
        <a:bodyPr/>
        <a:lstStyle/>
        <a:p>
          <a:endParaRPr lang="zh-CN" altLang="en-US" sz="2000"/>
        </a:p>
      </dgm:t>
    </dgm:pt>
    <dgm:pt modelId="{C336AD0A-C075-4831-A424-34E639C590A7}">
      <dgm:prSet phldrT="[文本]" custT="1"/>
      <dgm:spPr/>
      <dgm:t>
        <a:bodyPr/>
        <a:lstStyle/>
        <a:p>
          <a:r>
            <a:rPr lang="zh-CN" altLang="en-US" sz="1800" dirty="0"/>
            <a:t>苏沃雷生</a:t>
          </a:r>
        </a:p>
      </dgm:t>
    </dgm:pt>
    <dgm:pt modelId="{1A88DB04-EBF2-4D60-BC0F-BCB2BA804949}" type="parTrans" cxnId="{DD2577F6-F945-4821-B0C0-1B808C7371C7}">
      <dgm:prSet/>
      <dgm:spPr/>
      <dgm:t>
        <a:bodyPr/>
        <a:lstStyle/>
        <a:p>
          <a:endParaRPr lang="zh-CN" altLang="en-US" sz="2000"/>
        </a:p>
      </dgm:t>
    </dgm:pt>
    <dgm:pt modelId="{53DF20C4-0EDD-47F4-8349-3DF5D5046230}" type="sibTrans" cxnId="{DD2577F6-F945-4821-B0C0-1B808C7371C7}">
      <dgm:prSet/>
      <dgm:spPr/>
      <dgm:t>
        <a:bodyPr/>
        <a:lstStyle/>
        <a:p>
          <a:endParaRPr lang="zh-CN" altLang="en-US" sz="2000"/>
        </a:p>
      </dgm:t>
    </dgm:pt>
    <dgm:pt modelId="{17D77D57-5640-472B-891B-8AE19342FA91}">
      <dgm:prSet phldrT="[文本]" custT="1"/>
      <dgm:spPr/>
      <dgm:t>
        <a:bodyPr/>
        <a:lstStyle/>
        <a:p>
          <a:r>
            <a:rPr lang="en-US" altLang="zh-CN" sz="2000" dirty="0"/>
            <a:t>BZRAs</a:t>
          </a:r>
          <a:r>
            <a:rPr lang="en-US" altLang="zh-CN" sz="2000" baseline="30000" dirty="0"/>
            <a:t>1</a:t>
          </a:r>
          <a:endParaRPr lang="zh-CN" altLang="en-US" sz="2000" dirty="0"/>
        </a:p>
      </dgm:t>
    </dgm:pt>
    <dgm:pt modelId="{ECD617D2-B8A9-469F-95F7-E5A9C825A5D5}" type="parTrans" cxnId="{089F65AC-2AFB-413E-946C-7A1ACFF298DF}">
      <dgm:prSet/>
      <dgm:spPr/>
      <dgm:t>
        <a:bodyPr/>
        <a:lstStyle/>
        <a:p>
          <a:endParaRPr lang="zh-CN" altLang="en-US" sz="2000"/>
        </a:p>
      </dgm:t>
    </dgm:pt>
    <dgm:pt modelId="{FE2B6B2A-646B-46E8-9E11-7351D9C7018E}" type="sibTrans" cxnId="{089F65AC-2AFB-413E-946C-7A1ACFF298DF}">
      <dgm:prSet/>
      <dgm:spPr/>
      <dgm:t>
        <a:bodyPr/>
        <a:lstStyle/>
        <a:p>
          <a:endParaRPr lang="zh-CN" altLang="en-US" sz="2000"/>
        </a:p>
      </dgm:t>
    </dgm:pt>
    <dgm:pt modelId="{D8C1FF34-1984-4429-9811-B2236A9C0586}">
      <dgm:prSet phldrT="[文本]" custT="1"/>
      <dgm:spPr/>
      <dgm:t>
        <a:bodyPr/>
        <a:lstStyle/>
        <a:p>
          <a:pPr marL="0" indent="0" algn="l"/>
          <a:r>
            <a:rPr lang="zh-CN" altLang="en-US" sz="1800" dirty="0"/>
            <a:t>艾司唑仑</a:t>
          </a:r>
        </a:p>
      </dgm:t>
    </dgm:pt>
    <dgm:pt modelId="{56B74F47-AC1A-4939-95BF-2FC8A2CBBC65}" type="parTrans" cxnId="{FC0564AA-839F-4822-87E8-490A45573023}">
      <dgm:prSet/>
      <dgm:spPr/>
      <dgm:t>
        <a:bodyPr/>
        <a:lstStyle/>
        <a:p>
          <a:endParaRPr lang="zh-CN" altLang="en-US" sz="2000"/>
        </a:p>
      </dgm:t>
    </dgm:pt>
    <dgm:pt modelId="{4A511DEF-307B-4541-8F70-9A4B3A7F9CE1}" type="sibTrans" cxnId="{FC0564AA-839F-4822-87E8-490A45573023}">
      <dgm:prSet/>
      <dgm:spPr/>
      <dgm:t>
        <a:bodyPr/>
        <a:lstStyle/>
        <a:p>
          <a:endParaRPr lang="zh-CN" altLang="en-US" sz="2000"/>
        </a:p>
      </dgm:t>
    </dgm:pt>
    <dgm:pt modelId="{954B521D-1172-491B-B151-0B04BC636DFC}">
      <dgm:prSet phldrT="[文本]" custT="1"/>
      <dgm:spPr/>
      <dgm:t>
        <a:bodyPr/>
        <a:lstStyle/>
        <a:p>
          <a:r>
            <a:rPr lang="zh-CN" altLang="en-US" sz="2000" dirty="0"/>
            <a:t>抗抑郁药</a:t>
          </a:r>
          <a:r>
            <a:rPr lang="en-US" altLang="zh-CN" sz="2000" baseline="30000" dirty="0"/>
            <a:t>1</a:t>
          </a:r>
          <a:endParaRPr lang="zh-CN" altLang="en-US" sz="2000" baseline="30000" dirty="0"/>
        </a:p>
      </dgm:t>
    </dgm:pt>
    <dgm:pt modelId="{677F7E2F-4AD6-4289-BFE4-B9ECF8150B5E}" type="parTrans" cxnId="{52611BF3-F829-4D89-9682-284EC012D702}">
      <dgm:prSet/>
      <dgm:spPr/>
      <dgm:t>
        <a:bodyPr/>
        <a:lstStyle/>
        <a:p>
          <a:endParaRPr lang="zh-CN" altLang="en-US" sz="2000"/>
        </a:p>
      </dgm:t>
    </dgm:pt>
    <dgm:pt modelId="{29E0A2D2-373D-4B0D-A8D4-814A11155A5D}" type="sibTrans" cxnId="{52611BF3-F829-4D89-9682-284EC012D702}">
      <dgm:prSet/>
      <dgm:spPr/>
      <dgm:t>
        <a:bodyPr/>
        <a:lstStyle/>
        <a:p>
          <a:endParaRPr lang="zh-CN" altLang="en-US" sz="2000"/>
        </a:p>
      </dgm:t>
    </dgm:pt>
    <dgm:pt modelId="{E1A0C9BB-7F0C-48CA-BB19-C7FD7EE07FC6}">
      <dgm:prSet phldrT="[文本]" custT="1"/>
      <dgm:spPr/>
      <dgm:t>
        <a:bodyPr/>
        <a:lstStyle/>
        <a:p>
          <a:r>
            <a:rPr lang="zh-CN" altLang="en-US" sz="2000" dirty="0"/>
            <a:t>褪黑素受体激动剂</a:t>
          </a:r>
          <a:r>
            <a:rPr lang="en-US" altLang="zh-CN" sz="2000" baseline="30000" dirty="0"/>
            <a:t>1</a:t>
          </a:r>
          <a:endParaRPr lang="zh-CN" altLang="en-US" sz="2000" dirty="0"/>
        </a:p>
      </dgm:t>
    </dgm:pt>
    <dgm:pt modelId="{8179084D-E900-4FEA-AA40-57C74044538E}" type="parTrans" cxnId="{ED75200F-EE2B-41BC-9C87-4CA68EAEFEAF}">
      <dgm:prSet/>
      <dgm:spPr/>
      <dgm:t>
        <a:bodyPr/>
        <a:lstStyle/>
        <a:p>
          <a:endParaRPr lang="zh-CN" altLang="en-US" sz="2000"/>
        </a:p>
      </dgm:t>
    </dgm:pt>
    <dgm:pt modelId="{2C6C6CE7-DFA8-4071-A0A5-C277B8FF947C}" type="sibTrans" cxnId="{ED75200F-EE2B-41BC-9C87-4CA68EAEFEAF}">
      <dgm:prSet/>
      <dgm:spPr/>
      <dgm:t>
        <a:bodyPr/>
        <a:lstStyle/>
        <a:p>
          <a:endParaRPr lang="zh-CN" altLang="en-US" sz="2000"/>
        </a:p>
      </dgm:t>
    </dgm:pt>
    <dgm:pt modelId="{2960AE7C-1190-40A4-B6CF-87771724E140}">
      <dgm:prSet phldrT="[文本]" custT="1"/>
      <dgm:spPr/>
      <dgm:t>
        <a:bodyPr/>
        <a:lstStyle/>
        <a:p>
          <a:r>
            <a:rPr lang="zh-CN" altLang="en-US" sz="1800" dirty="0"/>
            <a:t>雷美替胺</a:t>
          </a:r>
        </a:p>
      </dgm:t>
    </dgm:pt>
    <dgm:pt modelId="{18315EE9-43D4-45D0-A5E2-0D2A10239B4B}" type="parTrans" cxnId="{11CF5BA5-C439-445C-97BB-9343DED7DE1B}">
      <dgm:prSet/>
      <dgm:spPr/>
      <dgm:t>
        <a:bodyPr/>
        <a:lstStyle/>
        <a:p>
          <a:endParaRPr lang="zh-CN" altLang="en-US" sz="2000"/>
        </a:p>
      </dgm:t>
    </dgm:pt>
    <dgm:pt modelId="{11DAB193-5CFB-4E2B-A491-C7A0BF731D9E}" type="sibTrans" cxnId="{11CF5BA5-C439-445C-97BB-9343DED7DE1B}">
      <dgm:prSet/>
      <dgm:spPr/>
      <dgm:t>
        <a:bodyPr/>
        <a:lstStyle/>
        <a:p>
          <a:endParaRPr lang="zh-CN" altLang="en-US" sz="2000"/>
        </a:p>
      </dgm:t>
    </dgm:pt>
    <dgm:pt modelId="{AC6618E1-FCBA-4F8E-92D0-9CAF91276199}">
      <dgm:prSet phldrT="[文本]" custT="1"/>
      <dgm:spPr/>
      <dgm:t>
        <a:bodyPr/>
        <a:lstStyle/>
        <a:p>
          <a:endParaRPr lang="zh-CN" altLang="en-US" sz="1800" dirty="0"/>
        </a:p>
      </dgm:t>
    </dgm:pt>
    <dgm:pt modelId="{7C6F4EDA-8DD1-41D6-B239-A08468F9B7B3}" type="parTrans" cxnId="{169E69EB-FC10-4DCE-A886-FF4529BA8983}">
      <dgm:prSet/>
      <dgm:spPr/>
      <dgm:t>
        <a:bodyPr/>
        <a:lstStyle/>
        <a:p>
          <a:endParaRPr lang="zh-CN" altLang="en-US" sz="2000"/>
        </a:p>
      </dgm:t>
    </dgm:pt>
    <dgm:pt modelId="{394994FE-1A0D-4529-B49F-33E3A296AC97}" type="sibTrans" cxnId="{169E69EB-FC10-4DCE-A886-FF4529BA8983}">
      <dgm:prSet/>
      <dgm:spPr/>
      <dgm:t>
        <a:bodyPr/>
        <a:lstStyle/>
        <a:p>
          <a:endParaRPr lang="zh-CN" altLang="en-US" sz="2000"/>
        </a:p>
      </dgm:t>
    </dgm:pt>
    <dgm:pt modelId="{1BF73F1B-26CD-4B67-9824-42F2197EC075}">
      <dgm:prSet phldrT="[文本]" custT="1"/>
      <dgm:spPr/>
      <dgm:t>
        <a:bodyPr/>
        <a:lstStyle/>
        <a:p>
          <a:r>
            <a:rPr lang="zh-CN" altLang="en-US" sz="1800" dirty="0"/>
            <a:t>阿戈美拉汀</a:t>
          </a:r>
        </a:p>
      </dgm:t>
    </dgm:pt>
    <dgm:pt modelId="{2E569825-94AF-417B-94F9-4060FF931671}" type="parTrans" cxnId="{164D9C9B-D71F-45F5-8A0B-901D83CD6DC0}">
      <dgm:prSet/>
      <dgm:spPr/>
      <dgm:t>
        <a:bodyPr/>
        <a:lstStyle/>
        <a:p>
          <a:endParaRPr lang="zh-CN" altLang="en-US" sz="2000"/>
        </a:p>
      </dgm:t>
    </dgm:pt>
    <dgm:pt modelId="{91BEA925-D0E4-4EA3-8EE2-13A6A021A689}" type="sibTrans" cxnId="{164D9C9B-D71F-45F5-8A0B-901D83CD6DC0}">
      <dgm:prSet/>
      <dgm:spPr/>
      <dgm:t>
        <a:bodyPr/>
        <a:lstStyle/>
        <a:p>
          <a:endParaRPr lang="zh-CN" altLang="en-US" sz="2000"/>
        </a:p>
      </dgm:t>
    </dgm:pt>
    <dgm:pt modelId="{F7009732-BF70-4B1E-9424-5031B2E1F2C1}">
      <dgm:prSet phldrT="[文本]" custT="1"/>
      <dgm:spPr/>
      <dgm:t>
        <a:bodyPr/>
        <a:lstStyle/>
        <a:p>
          <a:pPr>
            <a:lnSpc>
              <a:spcPct val="100000"/>
            </a:lnSpc>
          </a:pPr>
          <a:r>
            <a: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</a:rPr>
            <a:t>多塞平</a:t>
          </a:r>
        </a:p>
      </dgm:t>
    </dgm:pt>
    <dgm:pt modelId="{F92B21B6-4E57-46EB-B24B-AEFC2669C130}" type="parTrans" cxnId="{F9EFC128-1D57-4ED5-8544-E34F4374978A}">
      <dgm:prSet/>
      <dgm:spPr/>
      <dgm:t>
        <a:bodyPr/>
        <a:lstStyle/>
        <a:p>
          <a:endParaRPr lang="zh-CN" altLang="en-US" sz="2000"/>
        </a:p>
      </dgm:t>
    </dgm:pt>
    <dgm:pt modelId="{79E7A96B-961E-40E3-AAF8-1B95AA9F114F}" type="sibTrans" cxnId="{F9EFC128-1D57-4ED5-8544-E34F4374978A}">
      <dgm:prSet/>
      <dgm:spPr/>
      <dgm:t>
        <a:bodyPr/>
        <a:lstStyle/>
        <a:p>
          <a:endParaRPr lang="zh-CN" altLang="en-US" sz="2000"/>
        </a:p>
      </dgm:t>
    </dgm:pt>
    <dgm:pt modelId="{453F3755-FD27-4832-A104-57D60920DA56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</a:rPr>
            <a:t>米氮平</a:t>
          </a:r>
        </a:p>
      </dgm:t>
    </dgm:pt>
    <dgm:pt modelId="{D345F551-BB3E-46BC-AAA5-03AC572204F8}" type="parTrans" cxnId="{696D04E4-9627-4F3E-8CCF-1015070DC33F}">
      <dgm:prSet/>
      <dgm:spPr/>
      <dgm:t>
        <a:bodyPr/>
        <a:lstStyle/>
        <a:p>
          <a:endParaRPr lang="zh-CN" altLang="en-US" sz="2000"/>
        </a:p>
      </dgm:t>
    </dgm:pt>
    <dgm:pt modelId="{389A26CC-1EA6-49A8-997C-E34FC178E2B6}" type="sibTrans" cxnId="{696D04E4-9627-4F3E-8CCF-1015070DC33F}">
      <dgm:prSet/>
      <dgm:spPr/>
      <dgm:t>
        <a:bodyPr/>
        <a:lstStyle/>
        <a:p>
          <a:endParaRPr lang="zh-CN" altLang="en-US" sz="2000"/>
        </a:p>
      </dgm:t>
    </dgm:pt>
    <dgm:pt modelId="{B0F0227D-D5AC-4252-8530-B0A36BC2F4F2}">
      <dgm:prSet phldrT="[文本]" custT="1"/>
      <dgm:spPr/>
      <dgm:t>
        <a:bodyPr/>
        <a:lstStyle/>
        <a:p>
          <a:r>
            <a:rPr lang="zh-CN" altLang="en-US" sz="1800" dirty="0"/>
            <a:t>莱博雷生</a:t>
          </a:r>
        </a:p>
      </dgm:t>
    </dgm:pt>
    <dgm:pt modelId="{D723F168-CCA8-4704-9FD1-9F8458E0A704}" type="parTrans" cxnId="{4753CBFB-9A48-4D5A-A8EC-51E7539FAEA9}">
      <dgm:prSet/>
      <dgm:spPr/>
      <dgm:t>
        <a:bodyPr/>
        <a:lstStyle/>
        <a:p>
          <a:endParaRPr lang="zh-CN" altLang="en-US" sz="2400"/>
        </a:p>
      </dgm:t>
    </dgm:pt>
    <dgm:pt modelId="{31A8D9F7-CAEB-4DFC-86C8-D9819470D905}" type="sibTrans" cxnId="{4753CBFB-9A48-4D5A-A8EC-51E7539FAEA9}">
      <dgm:prSet/>
      <dgm:spPr/>
      <dgm:t>
        <a:bodyPr/>
        <a:lstStyle/>
        <a:p>
          <a:endParaRPr lang="zh-CN" altLang="en-US" sz="2400"/>
        </a:p>
      </dgm:t>
    </dgm:pt>
    <dgm:pt modelId="{6BE4849C-0E06-4D0A-90FE-48626C1BAD36}">
      <dgm:prSet phldrT="[文本]" custT="1"/>
      <dgm:spPr/>
      <dgm:t>
        <a:bodyPr/>
        <a:lstStyle/>
        <a:p>
          <a:r>
            <a:rPr lang="zh-CN" altLang="en-US" sz="1800" dirty="0"/>
            <a:t>达利雷生</a:t>
          </a:r>
        </a:p>
      </dgm:t>
    </dgm:pt>
    <dgm:pt modelId="{61FC81DE-F7A7-4B28-A452-DECEF06C2B16}" type="parTrans" cxnId="{F910C2F2-6899-4745-9738-5873332188CB}">
      <dgm:prSet/>
      <dgm:spPr/>
      <dgm:t>
        <a:bodyPr/>
        <a:lstStyle/>
        <a:p>
          <a:endParaRPr lang="zh-CN" altLang="en-US" sz="2400"/>
        </a:p>
      </dgm:t>
    </dgm:pt>
    <dgm:pt modelId="{6A20C366-A243-4785-AF51-4E2E34714D4E}" type="sibTrans" cxnId="{F910C2F2-6899-4745-9738-5873332188CB}">
      <dgm:prSet/>
      <dgm:spPr/>
      <dgm:t>
        <a:bodyPr/>
        <a:lstStyle/>
        <a:p>
          <a:endParaRPr lang="zh-CN" altLang="en-US" sz="2400"/>
        </a:p>
      </dgm:t>
    </dgm:pt>
    <dgm:pt modelId="{FC55CF7E-007A-4B81-B8C1-C56C2B1A4206}">
      <dgm:prSet phldrT="[文本]" custT="1"/>
      <dgm:spPr/>
      <dgm:t>
        <a:bodyPr/>
        <a:lstStyle/>
        <a:p>
          <a:pPr marL="0" indent="0" algn="l"/>
          <a:r>
            <a:rPr lang="zh-CN" altLang="en-US" sz="1800" dirty="0"/>
            <a:t>唑吡坦</a:t>
          </a:r>
        </a:p>
      </dgm:t>
    </dgm:pt>
    <dgm:pt modelId="{C5D06300-8727-4476-9429-EC557B5BF2B4}" type="parTrans" cxnId="{C104DC4F-F74A-43C9-B311-148BB9B91D9D}">
      <dgm:prSet/>
      <dgm:spPr/>
      <dgm:t>
        <a:bodyPr/>
        <a:lstStyle/>
        <a:p>
          <a:endParaRPr lang="zh-CN" altLang="en-US" sz="2400"/>
        </a:p>
      </dgm:t>
    </dgm:pt>
    <dgm:pt modelId="{F845795E-1DC3-4452-BE19-43361C931B1A}" type="sibTrans" cxnId="{C104DC4F-F74A-43C9-B311-148BB9B91D9D}">
      <dgm:prSet/>
      <dgm:spPr/>
      <dgm:t>
        <a:bodyPr/>
        <a:lstStyle/>
        <a:p>
          <a:endParaRPr lang="zh-CN" altLang="en-US" sz="2400"/>
        </a:p>
      </dgm:t>
    </dgm:pt>
    <dgm:pt modelId="{E0439200-FDC1-48FE-BF88-D8A633211950}">
      <dgm:prSet phldrT="[文本]" custT="1"/>
      <dgm:spPr/>
      <dgm:t>
        <a:bodyPr/>
        <a:lstStyle/>
        <a:p>
          <a:pPr marL="0" indent="0" algn="l"/>
          <a:r>
            <a:rPr lang="zh-CN" altLang="en-US" sz="1800" dirty="0"/>
            <a:t>地达西尼</a:t>
          </a:r>
        </a:p>
      </dgm:t>
    </dgm:pt>
    <dgm:pt modelId="{78A310CA-4BDD-40D4-BBB9-A2154EB2C69D}" type="parTrans" cxnId="{825E2F08-CE84-4932-995C-B964203A249D}">
      <dgm:prSet/>
      <dgm:spPr/>
      <dgm:t>
        <a:bodyPr/>
        <a:lstStyle/>
        <a:p>
          <a:endParaRPr lang="zh-CN" altLang="en-US" sz="2400"/>
        </a:p>
      </dgm:t>
    </dgm:pt>
    <dgm:pt modelId="{29BB35C6-FEF4-478F-B6DA-124FF8913175}" type="sibTrans" cxnId="{825E2F08-CE84-4932-995C-B964203A249D}">
      <dgm:prSet/>
      <dgm:spPr/>
      <dgm:t>
        <a:bodyPr/>
        <a:lstStyle/>
        <a:p>
          <a:endParaRPr lang="zh-CN" altLang="en-US" sz="2400"/>
        </a:p>
      </dgm:t>
    </dgm:pt>
    <dgm:pt modelId="{3A5EF115-8AAD-451C-8EBA-F41690F8811F}" type="pres">
      <dgm:prSet presAssocID="{E97C1396-FD95-4314-8951-00704591EF63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</dgm:pt>
    <dgm:pt modelId="{B5ADDBEB-D150-4BF6-BBBE-03FF3C367AC4}" type="pres">
      <dgm:prSet presAssocID="{E97C1396-FD95-4314-8951-00704591EF63}" presName="children" presStyleCnt="0"/>
      <dgm:spPr/>
    </dgm:pt>
    <dgm:pt modelId="{8EDE8D8D-4AA4-42FB-809A-718E8560A6CD}" type="pres">
      <dgm:prSet presAssocID="{E97C1396-FD95-4314-8951-00704591EF63}" presName="child1group" presStyleCnt="0"/>
      <dgm:spPr/>
    </dgm:pt>
    <dgm:pt modelId="{92BA39D5-9CF8-4566-833C-401E60202119}" type="pres">
      <dgm:prSet presAssocID="{E97C1396-FD95-4314-8951-00704591EF63}" presName="child1" presStyleLbl="bgAcc1" presStyleIdx="0" presStyleCnt="4" custScaleX="117025" custLinFactNeighborX="-13350"/>
      <dgm:spPr/>
    </dgm:pt>
    <dgm:pt modelId="{8C9B2FEC-454F-478D-80C6-955B62A37EF2}" type="pres">
      <dgm:prSet presAssocID="{E97C1396-FD95-4314-8951-00704591EF63}" presName="child1Text" presStyleLbl="bgAcc1" presStyleIdx="0" presStyleCnt="4">
        <dgm:presLayoutVars>
          <dgm:bulletEnabled val="1"/>
        </dgm:presLayoutVars>
      </dgm:prSet>
      <dgm:spPr/>
    </dgm:pt>
    <dgm:pt modelId="{C4511C42-D97A-4EF5-953B-F9B2CACBEFBB}" type="pres">
      <dgm:prSet presAssocID="{E97C1396-FD95-4314-8951-00704591EF63}" presName="child2group" presStyleCnt="0"/>
      <dgm:spPr/>
    </dgm:pt>
    <dgm:pt modelId="{90EC0878-1B98-4697-8D6C-F7FCE0342048}" type="pres">
      <dgm:prSet presAssocID="{E97C1396-FD95-4314-8951-00704591EF63}" presName="child2" presStyleLbl="bgAcc1" presStyleIdx="1" presStyleCnt="4" custScaleX="108899" custLinFactNeighborX="13350"/>
      <dgm:spPr/>
    </dgm:pt>
    <dgm:pt modelId="{0FA3AA79-DD21-4E0C-9582-659BADAB137A}" type="pres">
      <dgm:prSet presAssocID="{E97C1396-FD95-4314-8951-00704591EF63}" presName="child2Text" presStyleLbl="bgAcc1" presStyleIdx="1" presStyleCnt="4">
        <dgm:presLayoutVars>
          <dgm:bulletEnabled val="1"/>
        </dgm:presLayoutVars>
      </dgm:prSet>
      <dgm:spPr/>
    </dgm:pt>
    <dgm:pt modelId="{8B0865C7-38F0-442A-B79D-D29DF5856F7E}" type="pres">
      <dgm:prSet presAssocID="{E97C1396-FD95-4314-8951-00704591EF63}" presName="child3group" presStyleCnt="0"/>
      <dgm:spPr/>
    </dgm:pt>
    <dgm:pt modelId="{5F85FA14-BB50-4103-B9F0-80785F5421DC}" type="pres">
      <dgm:prSet presAssocID="{E97C1396-FD95-4314-8951-00704591EF63}" presName="child3" presStyleLbl="bgAcc1" presStyleIdx="2" presStyleCnt="4" custLinFactNeighborX="17230" custLinFactNeighborY="-12377"/>
      <dgm:spPr/>
    </dgm:pt>
    <dgm:pt modelId="{2097FA35-E47E-4548-BE94-21CF3375251F}" type="pres">
      <dgm:prSet presAssocID="{E97C1396-FD95-4314-8951-00704591EF63}" presName="child3Text" presStyleLbl="bgAcc1" presStyleIdx="2" presStyleCnt="4">
        <dgm:presLayoutVars>
          <dgm:bulletEnabled val="1"/>
        </dgm:presLayoutVars>
      </dgm:prSet>
      <dgm:spPr/>
    </dgm:pt>
    <dgm:pt modelId="{1E2461B8-DC36-42FF-A1CC-22A981E314FF}" type="pres">
      <dgm:prSet presAssocID="{E97C1396-FD95-4314-8951-00704591EF63}" presName="child4group" presStyleCnt="0"/>
      <dgm:spPr/>
    </dgm:pt>
    <dgm:pt modelId="{7FDBCD8F-E591-40B7-8E4D-A030EA6A629B}" type="pres">
      <dgm:prSet presAssocID="{E97C1396-FD95-4314-8951-00704591EF63}" presName="child4" presStyleLbl="bgAcc1" presStyleIdx="3" presStyleCnt="4" custScaleX="112576" custLinFactNeighborX="-16687" custLinFactNeighborY="-12377"/>
      <dgm:spPr/>
    </dgm:pt>
    <dgm:pt modelId="{22B50819-D653-437B-AD48-CBB708540967}" type="pres">
      <dgm:prSet presAssocID="{E97C1396-FD95-4314-8951-00704591EF63}" presName="child4Text" presStyleLbl="bgAcc1" presStyleIdx="3" presStyleCnt="4">
        <dgm:presLayoutVars>
          <dgm:bulletEnabled val="1"/>
        </dgm:presLayoutVars>
      </dgm:prSet>
      <dgm:spPr/>
    </dgm:pt>
    <dgm:pt modelId="{00DB48E8-A3FA-48FE-9296-F5023A398572}" type="pres">
      <dgm:prSet presAssocID="{E97C1396-FD95-4314-8951-00704591EF63}" presName="childPlaceholder" presStyleCnt="0"/>
      <dgm:spPr/>
    </dgm:pt>
    <dgm:pt modelId="{D0BDE411-EB43-473F-ACBC-26FD16091930}" type="pres">
      <dgm:prSet presAssocID="{E97C1396-FD95-4314-8951-00704591EF63}" presName="circle" presStyleCnt="0"/>
      <dgm:spPr/>
    </dgm:pt>
    <dgm:pt modelId="{C3129C29-D95F-45A7-8AC0-79F3472121AC}" type="pres">
      <dgm:prSet presAssocID="{E97C1396-FD95-4314-8951-00704591EF63}" presName="quadrant1" presStyleLbl="node1" presStyleIdx="0" presStyleCnt="4">
        <dgm:presLayoutVars>
          <dgm:chMax val="1"/>
          <dgm:bulletEnabled val="1"/>
        </dgm:presLayoutVars>
      </dgm:prSet>
      <dgm:spPr/>
    </dgm:pt>
    <dgm:pt modelId="{3F0385B1-0203-4BDF-B56A-34D800516E9F}" type="pres">
      <dgm:prSet presAssocID="{E97C1396-FD95-4314-8951-00704591EF63}" presName="quadrant2" presStyleLbl="node1" presStyleIdx="1" presStyleCnt="4">
        <dgm:presLayoutVars>
          <dgm:chMax val="1"/>
          <dgm:bulletEnabled val="1"/>
        </dgm:presLayoutVars>
      </dgm:prSet>
      <dgm:spPr/>
    </dgm:pt>
    <dgm:pt modelId="{A3150BDB-93D3-4CBE-8939-59F3921D0599}" type="pres">
      <dgm:prSet presAssocID="{E97C1396-FD95-4314-8951-00704591EF63}" presName="quadrant3" presStyleLbl="node1" presStyleIdx="2" presStyleCnt="4">
        <dgm:presLayoutVars>
          <dgm:chMax val="1"/>
          <dgm:bulletEnabled val="1"/>
        </dgm:presLayoutVars>
      </dgm:prSet>
      <dgm:spPr/>
    </dgm:pt>
    <dgm:pt modelId="{E685112C-10CA-4E9D-883D-DDC3BB669492}" type="pres">
      <dgm:prSet presAssocID="{E97C1396-FD95-4314-8951-00704591EF63}" presName="quadrant4" presStyleLbl="node1" presStyleIdx="3" presStyleCnt="4">
        <dgm:presLayoutVars>
          <dgm:chMax val="1"/>
          <dgm:bulletEnabled val="1"/>
        </dgm:presLayoutVars>
      </dgm:prSet>
      <dgm:spPr/>
    </dgm:pt>
    <dgm:pt modelId="{DEE1ACFE-FFB7-43CA-BDAA-BB2584EA7A03}" type="pres">
      <dgm:prSet presAssocID="{E97C1396-FD95-4314-8951-00704591EF63}" presName="quadrantPlaceholder" presStyleCnt="0"/>
      <dgm:spPr/>
    </dgm:pt>
    <dgm:pt modelId="{63783412-2BD8-483C-9E53-346B76B46F04}" type="pres">
      <dgm:prSet presAssocID="{E97C1396-FD95-4314-8951-00704591EF63}" presName="center1" presStyleLbl="fgShp" presStyleIdx="0" presStyleCnt="2"/>
      <dgm:spPr/>
    </dgm:pt>
    <dgm:pt modelId="{5692F988-CB67-437E-8C55-FCAC03DBB2D8}" type="pres">
      <dgm:prSet presAssocID="{E97C1396-FD95-4314-8951-00704591EF63}" presName="center2" presStyleLbl="fgShp" presStyleIdx="1" presStyleCnt="2"/>
      <dgm:spPr/>
    </dgm:pt>
  </dgm:ptLst>
  <dgm:cxnLst>
    <dgm:cxn modelId="{825E2F08-CE84-4932-995C-B964203A249D}" srcId="{17D77D57-5640-472B-891B-8AE19342FA91}" destId="{E0439200-FDC1-48FE-BF88-D8A633211950}" srcOrd="2" destOrd="0" parTransId="{78A310CA-4BDD-40D4-BBB9-A2154EB2C69D}" sibTransId="{29BB35C6-FEF4-478F-B6DA-124FF8913175}"/>
    <dgm:cxn modelId="{C6C4890A-8300-410F-B661-07AFB7C4D8C3}" type="presOf" srcId="{954B521D-1172-491B-B151-0B04BC636DFC}" destId="{A3150BDB-93D3-4CBE-8939-59F3921D0599}" srcOrd="0" destOrd="0" presId="urn:microsoft.com/office/officeart/2005/8/layout/cycle4#2"/>
    <dgm:cxn modelId="{2935850B-A1D8-4B5E-94D9-54E6D435BCD7}" type="presOf" srcId="{6BE4849C-0E06-4D0A-90FE-48626C1BAD36}" destId="{8C9B2FEC-454F-478D-80C6-955B62A37EF2}" srcOrd="1" destOrd="2" presId="urn:microsoft.com/office/officeart/2005/8/layout/cycle4#2"/>
    <dgm:cxn modelId="{E4FB970E-5F22-44E1-80C4-5650A094E842}" srcId="{E97C1396-FD95-4314-8951-00704591EF63}" destId="{49E2F1EE-AE17-4A98-9080-0DD519399A48}" srcOrd="0" destOrd="0" parTransId="{7AC61FF5-973B-4A13-8BEF-37B0EF535940}" sibTransId="{97026FB5-D055-4D56-9449-1008F568E393}"/>
    <dgm:cxn modelId="{ED75200F-EE2B-41BC-9C87-4CA68EAEFEAF}" srcId="{E97C1396-FD95-4314-8951-00704591EF63}" destId="{E1A0C9BB-7F0C-48CA-BB19-C7FD7EE07FC6}" srcOrd="3" destOrd="0" parTransId="{8179084D-E900-4FEA-AA40-57C74044538E}" sibTransId="{2C6C6CE7-DFA8-4071-A0A5-C277B8FF947C}"/>
    <dgm:cxn modelId="{F535770F-0A48-4188-A21F-6C210E824599}" type="presOf" srcId="{FC55CF7E-007A-4B81-B8C1-C56C2B1A4206}" destId="{90EC0878-1B98-4697-8D6C-F7FCE0342048}" srcOrd="0" destOrd="1" presId="urn:microsoft.com/office/officeart/2005/8/layout/cycle4#2"/>
    <dgm:cxn modelId="{6E905223-126B-4EDC-9410-953CF714042E}" type="presOf" srcId="{B0F0227D-D5AC-4252-8530-B0A36BC2F4F2}" destId="{8C9B2FEC-454F-478D-80C6-955B62A37EF2}" srcOrd="1" destOrd="1" presId="urn:microsoft.com/office/officeart/2005/8/layout/cycle4#2"/>
    <dgm:cxn modelId="{F9EFC128-1D57-4ED5-8544-E34F4374978A}" srcId="{954B521D-1172-491B-B151-0B04BC636DFC}" destId="{F7009732-BF70-4B1E-9424-5031B2E1F2C1}" srcOrd="0" destOrd="0" parTransId="{F92B21B6-4E57-46EB-B24B-AEFC2669C130}" sibTransId="{79E7A96B-961E-40E3-AAF8-1B95AA9F114F}"/>
    <dgm:cxn modelId="{E0E73B32-32B6-4910-BCB9-256939CBC730}" type="presOf" srcId="{D8C1FF34-1984-4429-9811-B2236A9C0586}" destId="{90EC0878-1B98-4697-8D6C-F7FCE0342048}" srcOrd="0" destOrd="0" presId="urn:microsoft.com/office/officeart/2005/8/layout/cycle4#2"/>
    <dgm:cxn modelId="{D5083C40-F6C5-4FDB-8408-B04437753FB9}" type="presOf" srcId="{FC55CF7E-007A-4B81-B8C1-C56C2B1A4206}" destId="{0FA3AA79-DD21-4E0C-9582-659BADAB137A}" srcOrd="1" destOrd="1" presId="urn:microsoft.com/office/officeart/2005/8/layout/cycle4#2"/>
    <dgm:cxn modelId="{5D25A85D-31F9-4FE9-83F7-8671A638D20E}" type="presOf" srcId="{F7009732-BF70-4B1E-9424-5031B2E1F2C1}" destId="{2097FA35-E47E-4548-BE94-21CF3375251F}" srcOrd="1" destOrd="0" presId="urn:microsoft.com/office/officeart/2005/8/layout/cycle4#2"/>
    <dgm:cxn modelId="{BB674D42-EDFA-4390-BCD7-8F4B9E5C0A7D}" type="presOf" srcId="{17D77D57-5640-472B-891B-8AE19342FA91}" destId="{3F0385B1-0203-4BDF-B56A-34D800516E9F}" srcOrd="0" destOrd="0" presId="urn:microsoft.com/office/officeart/2005/8/layout/cycle4#2"/>
    <dgm:cxn modelId="{E9CE5244-32F3-4398-A31D-B6A6DA56FFC4}" type="presOf" srcId="{C336AD0A-C075-4831-A424-34E639C590A7}" destId="{92BA39D5-9CF8-4566-833C-401E60202119}" srcOrd="0" destOrd="0" presId="urn:microsoft.com/office/officeart/2005/8/layout/cycle4#2"/>
    <dgm:cxn modelId="{2084154F-5238-44D1-8327-91EDAEC21EBC}" type="presOf" srcId="{453F3755-FD27-4832-A104-57D60920DA56}" destId="{2097FA35-E47E-4548-BE94-21CF3375251F}" srcOrd="1" destOrd="1" presId="urn:microsoft.com/office/officeart/2005/8/layout/cycle4#2"/>
    <dgm:cxn modelId="{C104DC4F-F74A-43C9-B311-148BB9B91D9D}" srcId="{17D77D57-5640-472B-891B-8AE19342FA91}" destId="{FC55CF7E-007A-4B81-B8C1-C56C2B1A4206}" srcOrd="1" destOrd="0" parTransId="{C5D06300-8727-4476-9429-EC557B5BF2B4}" sibTransId="{F845795E-1DC3-4452-BE19-43361C931B1A}"/>
    <dgm:cxn modelId="{742E9A52-7CC8-485C-B4C7-97AE890B730B}" type="presOf" srcId="{2960AE7C-1190-40A4-B6CF-87771724E140}" destId="{22B50819-D653-437B-AD48-CBB708540967}" srcOrd="1" destOrd="0" presId="urn:microsoft.com/office/officeart/2005/8/layout/cycle4#2"/>
    <dgm:cxn modelId="{1364487B-80BA-4902-893A-76DDDE381EC4}" type="presOf" srcId="{E0439200-FDC1-48FE-BF88-D8A633211950}" destId="{90EC0878-1B98-4697-8D6C-F7FCE0342048}" srcOrd="0" destOrd="2" presId="urn:microsoft.com/office/officeart/2005/8/layout/cycle4#2"/>
    <dgm:cxn modelId="{E15BFD7D-D715-4678-B520-53AD1E878AF0}" type="presOf" srcId="{6BE4849C-0E06-4D0A-90FE-48626C1BAD36}" destId="{92BA39D5-9CF8-4566-833C-401E60202119}" srcOrd="0" destOrd="2" presId="urn:microsoft.com/office/officeart/2005/8/layout/cycle4#2"/>
    <dgm:cxn modelId="{A8315886-2C29-46A6-B1CE-BD685133288F}" type="presOf" srcId="{E0439200-FDC1-48FE-BF88-D8A633211950}" destId="{0FA3AA79-DD21-4E0C-9582-659BADAB137A}" srcOrd="1" destOrd="2" presId="urn:microsoft.com/office/officeart/2005/8/layout/cycle4#2"/>
    <dgm:cxn modelId="{EDA18989-A96C-469A-ACE8-09A4E08A8848}" type="presOf" srcId="{49E2F1EE-AE17-4A98-9080-0DD519399A48}" destId="{C3129C29-D95F-45A7-8AC0-79F3472121AC}" srcOrd="0" destOrd="0" presId="urn:microsoft.com/office/officeart/2005/8/layout/cycle4#2"/>
    <dgm:cxn modelId="{C3D43F92-17E8-4342-AA99-42BDBF659168}" type="presOf" srcId="{AC6618E1-FCBA-4F8E-92D0-9CAF91276199}" destId="{92BA39D5-9CF8-4566-833C-401E60202119}" srcOrd="0" destOrd="3" presId="urn:microsoft.com/office/officeart/2005/8/layout/cycle4#2"/>
    <dgm:cxn modelId="{164D9C9B-D71F-45F5-8A0B-901D83CD6DC0}" srcId="{E1A0C9BB-7F0C-48CA-BB19-C7FD7EE07FC6}" destId="{1BF73F1B-26CD-4B67-9824-42F2197EC075}" srcOrd="1" destOrd="0" parTransId="{2E569825-94AF-417B-94F9-4060FF931671}" sibTransId="{91BEA925-D0E4-4EA3-8EE2-13A6A021A689}"/>
    <dgm:cxn modelId="{7C22339F-A04E-462A-BACF-094E3EDE8936}" type="presOf" srcId="{F7009732-BF70-4B1E-9424-5031B2E1F2C1}" destId="{5F85FA14-BB50-4103-B9F0-80785F5421DC}" srcOrd="0" destOrd="0" presId="urn:microsoft.com/office/officeart/2005/8/layout/cycle4#2"/>
    <dgm:cxn modelId="{11CF5BA5-C439-445C-97BB-9343DED7DE1B}" srcId="{E1A0C9BB-7F0C-48CA-BB19-C7FD7EE07FC6}" destId="{2960AE7C-1190-40A4-B6CF-87771724E140}" srcOrd="0" destOrd="0" parTransId="{18315EE9-43D4-45D0-A5E2-0D2A10239B4B}" sibTransId="{11DAB193-5CFB-4E2B-A491-C7A0BF731D9E}"/>
    <dgm:cxn modelId="{1A9E95A8-1721-47FC-977C-6181C25E16A1}" type="presOf" srcId="{E97C1396-FD95-4314-8951-00704591EF63}" destId="{3A5EF115-8AAD-451C-8EBA-F41690F8811F}" srcOrd="0" destOrd="0" presId="urn:microsoft.com/office/officeart/2005/8/layout/cycle4#2"/>
    <dgm:cxn modelId="{FC0564AA-839F-4822-87E8-490A45573023}" srcId="{17D77D57-5640-472B-891B-8AE19342FA91}" destId="{D8C1FF34-1984-4429-9811-B2236A9C0586}" srcOrd="0" destOrd="0" parTransId="{56B74F47-AC1A-4939-95BF-2FC8A2CBBC65}" sibTransId="{4A511DEF-307B-4541-8F70-9A4B3A7F9CE1}"/>
    <dgm:cxn modelId="{089F65AC-2AFB-413E-946C-7A1ACFF298DF}" srcId="{E97C1396-FD95-4314-8951-00704591EF63}" destId="{17D77D57-5640-472B-891B-8AE19342FA91}" srcOrd="1" destOrd="0" parTransId="{ECD617D2-B8A9-469F-95F7-E5A9C825A5D5}" sibTransId="{FE2B6B2A-646B-46E8-9E11-7351D9C7018E}"/>
    <dgm:cxn modelId="{F44F8AB7-4733-43DB-A1D5-0AFA3AE0E3CC}" type="presOf" srcId="{D8C1FF34-1984-4429-9811-B2236A9C0586}" destId="{0FA3AA79-DD21-4E0C-9582-659BADAB137A}" srcOrd="1" destOrd="0" presId="urn:microsoft.com/office/officeart/2005/8/layout/cycle4#2"/>
    <dgm:cxn modelId="{888EC8C1-F2EE-4BF8-9EEC-D2C96C194FCD}" type="presOf" srcId="{453F3755-FD27-4832-A104-57D60920DA56}" destId="{5F85FA14-BB50-4103-B9F0-80785F5421DC}" srcOrd="0" destOrd="1" presId="urn:microsoft.com/office/officeart/2005/8/layout/cycle4#2"/>
    <dgm:cxn modelId="{CA87C4CA-D4A5-440B-A44E-82C883CA176A}" type="presOf" srcId="{1BF73F1B-26CD-4B67-9824-42F2197EC075}" destId="{7FDBCD8F-E591-40B7-8E4D-A030EA6A629B}" srcOrd="0" destOrd="1" presId="urn:microsoft.com/office/officeart/2005/8/layout/cycle4#2"/>
    <dgm:cxn modelId="{E5FE89D1-E562-4CB3-A39F-D1C884E08DE7}" type="presOf" srcId="{1BF73F1B-26CD-4B67-9824-42F2197EC075}" destId="{22B50819-D653-437B-AD48-CBB708540967}" srcOrd="1" destOrd="1" presId="urn:microsoft.com/office/officeart/2005/8/layout/cycle4#2"/>
    <dgm:cxn modelId="{FBB912DB-CE2E-4886-ADEC-6F2F12DDDABF}" type="presOf" srcId="{AC6618E1-FCBA-4F8E-92D0-9CAF91276199}" destId="{8C9B2FEC-454F-478D-80C6-955B62A37EF2}" srcOrd="1" destOrd="3" presId="urn:microsoft.com/office/officeart/2005/8/layout/cycle4#2"/>
    <dgm:cxn modelId="{B299C3DC-C9C6-4463-B6C9-79B07CB867D1}" type="presOf" srcId="{2960AE7C-1190-40A4-B6CF-87771724E140}" destId="{7FDBCD8F-E591-40B7-8E4D-A030EA6A629B}" srcOrd="0" destOrd="0" presId="urn:microsoft.com/office/officeart/2005/8/layout/cycle4#2"/>
    <dgm:cxn modelId="{696D04E4-9627-4F3E-8CCF-1015070DC33F}" srcId="{954B521D-1172-491B-B151-0B04BC636DFC}" destId="{453F3755-FD27-4832-A104-57D60920DA56}" srcOrd="1" destOrd="0" parTransId="{D345F551-BB3E-46BC-AAA5-03AC572204F8}" sibTransId="{389A26CC-1EA6-49A8-997C-E34FC178E2B6}"/>
    <dgm:cxn modelId="{169E69EB-FC10-4DCE-A886-FF4529BA8983}" srcId="{49E2F1EE-AE17-4A98-9080-0DD519399A48}" destId="{AC6618E1-FCBA-4F8E-92D0-9CAF91276199}" srcOrd="3" destOrd="0" parTransId="{7C6F4EDA-8DD1-41D6-B239-A08468F9B7B3}" sibTransId="{394994FE-1A0D-4529-B49F-33E3A296AC97}"/>
    <dgm:cxn modelId="{F44D63F1-B188-482A-B06B-EF5B7956F29B}" type="presOf" srcId="{C336AD0A-C075-4831-A424-34E639C590A7}" destId="{8C9B2FEC-454F-478D-80C6-955B62A37EF2}" srcOrd="1" destOrd="0" presId="urn:microsoft.com/office/officeart/2005/8/layout/cycle4#2"/>
    <dgm:cxn modelId="{F910C2F2-6899-4745-9738-5873332188CB}" srcId="{49E2F1EE-AE17-4A98-9080-0DD519399A48}" destId="{6BE4849C-0E06-4D0A-90FE-48626C1BAD36}" srcOrd="2" destOrd="0" parTransId="{61FC81DE-F7A7-4B28-A452-DECEF06C2B16}" sibTransId="{6A20C366-A243-4785-AF51-4E2E34714D4E}"/>
    <dgm:cxn modelId="{52611BF3-F829-4D89-9682-284EC012D702}" srcId="{E97C1396-FD95-4314-8951-00704591EF63}" destId="{954B521D-1172-491B-B151-0B04BC636DFC}" srcOrd="2" destOrd="0" parTransId="{677F7E2F-4AD6-4289-BFE4-B9ECF8150B5E}" sibTransId="{29E0A2D2-373D-4B0D-A8D4-814A11155A5D}"/>
    <dgm:cxn modelId="{5F3FA4F5-E46D-485C-AC5A-C38E8267EFD0}" type="presOf" srcId="{E1A0C9BB-7F0C-48CA-BB19-C7FD7EE07FC6}" destId="{E685112C-10CA-4E9D-883D-DDC3BB669492}" srcOrd="0" destOrd="0" presId="urn:microsoft.com/office/officeart/2005/8/layout/cycle4#2"/>
    <dgm:cxn modelId="{DD2577F6-F945-4821-B0C0-1B808C7371C7}" srcId="{49E2F1EE-AE17-4A98-9080-0DD519399A48}" destId="{C336AD0A-C075-4831-A424-34E639C590A7}" srcOrd="0" destOrd="0" parTransId="{1A88DB04-EBF2-4D60-BC0F-BCB2BA804949}" sibTransId="{53DF20C4-0EDD-47F4-8349-3DF5D5046230}"/>
    <dgm:cxn modelId="{981D7AF6-8F77-4BA0-AC19-CB2F9FC0776A}" type="presOf" srcId="{B0F0227D-D5AC-4252-8530-B0A36BC2F4F2}" destId="{92BA39D5-9CF8-4566-833C-401E60202119}" srcOrd="0" destOrd="1" presId="urn:microsoft.com/office/officeart/2005/8/layout/cycle4#2"/>
    <dgm:cxn modelId="{4753CBFB-9A48-4D5A-A8EC-51E7539FAEA9}" srcId="{49E2F1EE-AE17-4A98-9080-0DD519399A48}" destId="{B0F0227D-D5AC-4252-8530-B0A36BC2F4F2}" srcOrd="1" destOrd="0" parTransId="{D723F168-CCA8-4704-9FD1-9F8458E0A704}" sibTransId="{31A8D9F7-CAEB-4DFC-86C8-D9819470D905}"/>
    <dgm:cxn modelId="{E08EEE61-5FC1-4334-A4A0-283E8CDF4569}" type="presParOf" srcId="{3A5EF115-8AAD-451C-8EBA-F41690F8811F}" destId="{B5ADDBEB-D150-4BF6-BBBE-03FF3C367AC4}" srcOrd="0" destOrd="0" presId="urn:microsoft.com/office/officeart/2005/8/layout/cycle4#2"/>
    <dgm:cxn modelId="{CF62A5AA-5519-46B1-B2FB-17AD22D806FA}" type="presParOf" srcId="{B5ADDBEB-D150-4BF6-BBBE-03FF3C367AC4}" destId="{8EDE8D8D-4AA4-42FB-809A-718E8560A6CD}" srcOrd="0" destOrd="0" presId="urn:microsoft.com/office/officeart/2005/8/layout/cycle4#2"/>
    <dgm:cxn modelId="{BD53540C-2FAB-42A8-ADC5-A9AC818AE918}" type="presParOf" srcId="{8EDE8D8D-4AA4-42FB-809A-718E8560A6CD}" destId="{92BA39D5-9CF8-4566-833C-401E60202119}" srcOrd="0" destOrd="0" presId="urn:microsoft.com/office/officeart/2005/8/layout/cycle4#2"/>
    <dgm:cxn modelId="{47F98792-1B64-405F-9D16-931647B9236C}" type="presParOf" srcId="{8EDE8D8D-4AA4-42FB-809A-718E8560A6CD}" destId="{8C9B2FEC-454F-478D-80C6-955B62A37EF2}" srcOrd="1" destOrd="0" presId="urn:microsoft.com/office/officeart/2005/8/layout/cycle4#2"/>
    <dgm:cxn modelId="{1D073DC8-1090-4975-9EE2-3036BBDB8FF5}" type="presParOf" srcId="{B5ADDBEB-D150-4BF6-BBBE-03FF3C367AC4}" destId="{C4511C42-D97A-4EF5-953B-F9B2CACBEFBB}" srcOrd="1" destOrd="0" presId="urn:microsoft.com/office/officeart/2005/8/layout/cycle4#2"/>
    <dgm:cxn modelId="{AAAD4337-E0E1-4CE8-8FBA-149BCC3E03BA}" type="presParOf" srcId="{C4511C42-D97A-4EF5-953B-F9B2CACBEFBB}" destId="{90EC0878-1B98-4697-8D6C-F7FCE0342048}" srcOrd="0" destOrd="0" presId="urn:microsoft.com/office/officeart/2005/8/layout/cycle4#2"/>
    <dgm:cxn modelId="{159637D8-7120-4D52-8907-37535C1F75D8}" type="presParOf" srcId="{C4511C42-D97A-4EF5-953B-F9B2CACBEFBB}" destId="{0FA3AA79-DD21-4E0C-9582-659BADAB137A}" srcOrd="1" destOrd="0" presId="urn:microsoft.com/office/officeart/2005/8/layout/cycle4#2"/>
    <dgm:cxn modelId="{E6B705A2-D43F-4002-A343-BD38F642AA56}" type="presParOf" srcId="{B5ADDBEB-D150-4BF6-BBBE-03FF3C367AC4}" destId="{8B0865C7-38F0-442A-B79D-D29DF5856F7E}" srcOrd="2" destOrd="0" presId="urn:microsoft.com/office/officeart/2005/8/layout/cycle4#2"/>
    <dgm:cxn modelId="{507B6BE1-575F-4335-A4C9-2A651466713B}" type="presParOf" srcId="{8B0865C7-38F0-442A-B79D-D29DF5856F7E}" destId="{5F85FA14-BB50-4103-B9F0-80785F5421DC}" srcOrd="0" destOrd="0" presId="urn:microsoft.com/office/officeart/2005/8/layout/cycle4#2"/>
    <dgm:cxn modelId="{AD7CAAE3-E71A-4619-8A95-A37D1866CE6A}" type="presParOf" srcId="{8B0865C7-38F0-442A-B79D-D29DF5856F7E}" destId="{2097FA35-E47E-4548-BE94-21CF3375251F}" srcOrd="1" destOrd="0" presId="urn:microsoft.com/office/officeart/2005/8/layout/cycle4#2"/>
    <dgm:cxn modelId="{069D3C91-A891-4E01-886E-B65DC199644D}" type="presParOf" srcId="{B5ADDBEB-D150-4BF6-BBBE-03FF3C367AC4}" destId="{1E2461B8-DC36-42FF-A1CC-22A981E314FF}" srcOrd="3" destOrd="0" presId="urn:microsoft.com/office/officeart/2005/8/layout/cycle4#2"/>
    <dgm:cxn modelId="{08511CB9-0C1D-4E69-9F4C-FD59E52FA159}" type="presParOf" srcId="{1E2461B8-DC36-42FF-A1CC-22A981E314FF}" destId="{7FDBCD8F-E591-40B7-8E4D-A030EA6A629B}" srcOrd="0" destOrd="0" presId="urn:microsoft.com/office/officeart/2005/8/layout/cycle4#2"/>
    <dgm:cxn modelId="{3E0E30E1-7986-4A6A-B509-73B176DC237C}" type="presParOf" srcId="{1E2461B8-DC36-42FF-A1CC-22A981E314FF}" destId="{22B50819-D653-437B-AD48-CBB708540967}" srcOrd="1" destOrd="0" presId="urn:microsoft.com/office/officeart/2005/8/layout/cycle4#2"/>
    <dgm:cxn modelId="{824E3F20-285E-4454-B6E9-AD1CE98B57FE}" type="presParOf" srcId="{B5ADDBEB-D150-4BF6-BBBE-03FF3C367AC4}" destId="{00DB48E8-A3FA-48FE-9296-F5023A398572}" srcOrd="4" destOrd="0" presId="urn:microsoft.com/office/officeart/2005/8/layout/cycle4#2"/>
    <dgm:cxn modelId="{FA6FE248-CFC6-4E48-8D0F-251769B8DF44}" type="presParOf" srcId="{3A5EF115-8AAD-451C-8EBA-F41690F8811F}" destId="{D0BDE411-EB43-473F-ACBC-26FD16091930}" srcOrd="1" destOrd="0" presId="urn:microsoft.com/office/officeart/2005/8/layout/cycle4#2"/>
    <dgm:cxn modelId="{67570D6C-3993-479B-B0FD-3E8B1E7B6211}" type="presParOf" srcId="{D0BDE411-EB43-473F-ACBC-26FD16091930}" destId="{C3129C29-D95F-45A7-8AC0-79F3472121AC}" srcOrd="0" destOrd="0" presId="urn:microsoft.com/office/officeart/2005/8/layout/cycle4#2"/>
    <dgm:cxn modelId="{1CA898C1-A6EC-47DA-BAB5-08E50ED44501}" type="presParOf" srcId="{D0BDE411-EB43-473F-ACBC-26FD16091930}" destId="{3F0385B1-0203-4BDF-B56A-34D800516E9F}" srcOrd="1" destOrd="0" presId="urn:microsoft.com/office/officeart/2005/8/layout/cycle4#2"/>
    <dgm:cxn modelId="{A6A2B27F-C332-4D18-92AC-BE1E1201A656}" type="presParOf" srcId="{D0BDE411-EB43-473F-ACBC-26FD16091930}" destId="{A3150BDB-93D3-4CBE-8939-59F3921D0599}" srcOrd="2" destOrd="0" presId="urn:microsoft.com/office/officeart/2005/8/layout/cycle4#2"/>
    <dgm:cxn modelId="{60E530C6-006C-426E-BE05-1439C1DD98B9}" type="presParOf" srcId="{D0BDE411-EB43-473F-ACBC-26FD16091930}" destId="{E685112C-10CA-4E9D-883D-DDC3BB669492}" srcOrd="3" destOrd="0" presId="urn:microsoft.com/office/officeart/2005/8/layout/cycle4#2"/>
    <dgm:cxn modelId="{5BBE9956-D929-4F95-A10D-211C764611FA}" type="presParOf" srcId="{D0BDE411-EB43-473F-ACBC-26FD16091930}" destId="{DEE1ACFE-FFB7-43CA-BDAA-BB2584EA7A03}" srcOrd="4" destOrd="0" presId="urn:microsoft.com/office/officeart/2005/8/layout/cycle4#2"/>
    <dgm:cxn modelId="{73903FE4-B862-4B1C-8476-CA47D9999B53}" type="presParOf" srcId="{3A5EF115-8AAD-451C-8EBA-F41690F8811F}" destId="{63783412-2BD8-483C-9E53-346B76B46F04}" srcOrd="2" destOrd="0" presId="urn:microsoft.com/office/officeart/2005/8/layout/cycle4#2"/>
    <dgm:cxn modelId="{647802F1-39C5-4ECE-95E5-5E108DED4A11}" type="presParOf" srcId="{3A5EF115-8AAD-451C-8EBA-F41690F8811F}" destId="{5692F988-CB67-437E-8C55-FCAC03DBB2D8}" srcOrd="3" destOrd="0" presId="urn:microsoft.com/office/officeart/2005/8/layout/cycle4#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85FA14-BB50-4103-B9F0-80785F5421DC}">
      <dsp:nvSpPr>
        <dsp:cNvPr id="0" name=""/>
        <dsp:cNvSpPr/>
      </dsp:nvSpPr>
      <dsp:spPr>
        <a:xfrm>
          <a:off x="4426994" y="2487948"/>
          <a:ext cx="1919205" cy="12432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4505695"/>
              <a:satOff val="-11613"/>
              <a:lumOff val="-784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8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多塞平</a:t>
          </a:r>
        </a:p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8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米氮平</a:t>
          </a:r>
        </a:p>
      </dsp:txBody>
      <dsp:txXfrm>
        <a:off x="5030065" y="2826060"/>
        <a:ext cx="1288825" cy="877789"/>
      </dsp:txXfrm>
    </dsp:sp>
    <dsp:sp modelId="{7FDBCD8F-E591-40B7-8E4D-A030EA6A629B}">
      <dsp:nvSpPr>
        <dsp:cNvPr id="0" name=""/>
        <dsp:cNvSpPr/>
      </dsp:nvSpPr>
      <dsp:spPr>
        <a:xfrm>
          <a:off x="524043" y="2487948"/>
          <a:ext cx="2160564" cy="12432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800" kern="1200" dirty="0"/>
            <a:t>雷美替胺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800" kern="1200" dirty="0"/>
            <a:t>阿戈美拉汀</a:t>
          </a:r>
        </a:p>
      </dsp:txBody>
      <dsp:txXfrm>
        <a:off x="551352" y="2826060"/>
        <a:ext cx="1457777" cy="877789"/>
      </dsp:txXfrm>
    </dsp:sp>
    <dsp:sp modelId="{90EC0878-1B98-4697-8D6C-F7FCE0342048}">
      <dsp:nvSpPr>
        <dsp:cNvPr id="0" name=""/>
        <dsp:cNvSpPr/>
      </dsp:nvSpPr>
      <dsp:spPr>
        <a:xfrm>
          <a:off x="4267134" y="0"/>
          <a:ext cx="2089995" cy="12432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2252848"/>
              <a:satOff val="-5806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800" kern="1200" dirty="0"/>
            <a:t>艾司唑仑</a:t>
          </a:r>
        </a:p>
        <a:p>
          <a:pPr marL="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800" kern="1200" dirty="0"/>
            <a:t>唑吡坦</a:t>
          </a:r>
        </a:p>
        <a:p>
          <a:pPr marL="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800" kern="1200" dirty="0"/>
            <a:t>地达西尼</a:t>
          </a:r>
        </a:p>
      </dsp:txBody>
      <dsp:txXfrm>
        <a:off x="4921441" y="27309"/>
        <a:ext cx="1408378" cy="877789"/>
      </dsp:txXfrm>
    </dsp:sp>
    <dsp:sp modelId="{92BA39D5-9CF8-4566-833C-401E60202119}">
      <dsp:nvSpPr>
        <dsp:cNvPr id="0" name=""/>
        <dsp:cNvSpPr/>
      </dsp:nvSpPr>
      <dsp:spPr>
        <a:xfrm>
          <a:off x="545394" y="0"/>
          <a:ext cx="2245950" cy="12432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800" kern="1200" dirty="0"/>
            <a:t>苏沃雷生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800" kern="1200" dirty="0"/>
            <a:t>莱博雷生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800" kern="1200" dirty="0"/>
            <a:t>达利雷生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zh-CN" altLang="en-US" sz="1800" kern="1200" dirty="0"/>
        </a:p>
      </dsp:txBody>
      <dsp:txXfrm>
        <a:off x="572703" y="27309"/>
        <a:ext cx="1517547" cy="877789"/>
      </dsp:txXfrm>
    </dsp:sp>
    <dsp:sp modelId="{C3129C29-D95F-45A7-8AC0-79F3472121AC}">
      <dsp:nvSpPr>
        <dsp:cNvPr id="0" name=""/>
        <dsp:cNvSpPr/>
      </dsp:nvSpPr>
      <dsp:spPr>
        <a:xfrm>
          <a:off x="1730193" y="221446"/>
          <a:ext cx="1682218" cy="1682218"/>
        </a:xfrm>
        <a:prstGeom prst="pieWedg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000" kern="1200" dirty="0"/>
            <a:t>食欲素受体拮抗剂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2000" kern="1200" baseline="30000" dirty="0"/>
        </a:p>
      </dsp:txBody>
      <dsp:txXfrm>
        <a:off x="2222903" y="714156"/>
        <a:ext cx="1189508" cy="1189508"/>
      </dsp:txXfrm>
    </dsp:sp>
    <dsp:sp modelId="{3F0385B1-0203-4BDF-B56A-34D800516E9F}">
      <dsp:nvSpPr>
        <dsp:cNvPr id="0" name=""/>
        <dsp:cNvSpPr/>
      </dsp:nvSpPr>
      <dsp:spPr>
        <a:xfrm rot="5400000">
          <a:off x="3490112" y="221446"/>
          <a:ext cx="1682218" cy="1682218"/>
        </a:xfrm>
        <a:prstGeom prst="pieWedge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2000" kern="1200" dirty="0"/>
            <a:t>BZRAs</a:t>
          </a:r>
          <a:r>
            <a:rPr lang="en-US" altLang="zh-CN" sz="2000" kern="1200" baseline="30000" dirty="0"/>
            <a:t>1</a:t>
          </a:r>
          <a:endParaRPr lang="zh-CN" altLang="en-US" sz="2000" kern="1200" dirty="0"/>
        </a:p>
      </dsp:txBody>
      <dsp:txXfrm rot="-5400000">
        <a:off x="3490112" y="714156"/>
        <a:ext cx="1189508" cy="1189508"/>
      </dsp:txXfrm>
    </dsp:sp>
    <dsp:sp modelId="{A3150BDB-93D3-4CBE-8939-59F3921D0599}">
      <dsp:nvSpPr>
        <dsp:cNvPr id="0" name=""/>
        <dsp:cNvSpPr/>
      </dsp:nvSpPr>
      <dsp:spPr>
        <a:xfrm rot="10800000">
          <a:off x="3490112" y="1981365"/>
          <a:ext cx="1682218" cy="1682218"/>
        </a:xfrm>
        <a:prstGeom prst="pieWedge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000" kern="1200" dirty="0"/>
            <a:t>抗抑郁药</a:t>
          </a:r>
          <a:r>
            <a:rPr lang="en-US" altLang="zh-CN" sz="2000" kern="1200" baseline="30000" dirty="0"/>
            <a:t>1</a:t>
          </a:r>
          <a:endParaRPr lang="zh-CN" altLang="en-US" sz="2000" kern="1200" baseline="30000" dirty="0"/>
        </a:p>
      </dsp:txBody>
      <dsp:txXfrm rot="10800000">
        <a:off x="3490112" y="1981365"/>
        <a:ext cx="1189508" cy="1189508"/>
      </dsp:txXfrm>
    </dsp:sp>
    <dsp:sp modelId="{E685112C-10CA-4E9D-883D-DDC3BB669492}">
      <dsp:nvSpPr>
        <dsp:cNvPr id="0" name=""/>
        <dsp:cNvSpPr/>
      </dsp:nvSpPr>
      <dsp:spPr>
        <a:xfrm rot="16200000">
          <a:off x="1730193" y="1981365"/>
          <a:ext cx="1682218" cy="1682218"/>
        </a:xfrm>
        <a:prstGeom prst="pieWedge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000" kern="1200" dirty="0"/>
            <a:t>褪黑素受体激动剂</a:t>
          </a:r>
          <a:r>
            <a:rPr lang="en-US" altLang="zh-CN" sz="2000" kern="1200" baseline="30000" dirty="0"/>
            <a:t>1</a:t>
          </a:r>
          <a:endParaRPr lang="zh-CN" altLang="en-US" sz="2000" kern="1200" dirty="0"/>
        </a:p>
      </dsp:txBody>
      <dsp:txXfrm rot="5400000">
        <a:off x="2222903" y="1981365"/>
        <a:ext cx="1189508" cy="1189508"/>
      </dsp:txXfrm>
    </dsp:sp>
    <dsp:sp modelId="{63783412-2BD8-483C-9E53-346B76B46F04}">
      <dsp:nvSpPr>
        <dsp:cNvPr id="0" name=""/>
        <dsp:cNvSpPr/>
      </dsp:nvSpPr>
      <dsp:spPr>
        <a:xfrm>
          <a:off x="3160855" y="1592862"/>
          <a:ext cx="580812" cy="505054"/>
        </a:xfrm>
        <a:prstGeom prst="circular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92F988-CB67-437E-8C55-FCAC03DBB2D8}">
      <dsp:nvSpPr>
        <dsp:cNvPr id="0" name=""/>
        <dsp:cNvSpPr/>
      </dsp:nvSpPr>
      <dsp:spPr>
        <a:xfrm rot="10800000">
          <a:off x="3160855" y="1787114"/>
          <a:ext cx="580812" cy="505054"/>
        </a:xfrm>
        <a:prstGeom prst="circular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4#2">
  <dgm:title val=""/>
  <dgm:desc val=""/>
  <dgm:catLst>
    <dgm:cat type="relationship" pri="26000"/>
    <dgm:cat type="cycle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vertAlign" val="none"/>
                  <dgm:param type="horz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vertAlign" val="none"/>
                  <dgm:param type="horz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vertAlign" val="none"/>
                  <dgm:param type="horz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vertAlign" val="none"/>
                  <dgm:param type="horz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697AC7-106A-4283-8231-DE27C1B809B6}" type="datetimeFigureOut">
              <a:rPr lang="zh-CN" altLang="en-US" smtClean="0"/>
              <a:pPr/>
              <a:t>2026/6/23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A395B5-0C54-4CC3-8657-208AD78445F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86668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A8D2BE-4D83-4DEE-81AC-943AC414CFF2}" type="datetimeFigureOut">
              <a:rPr lang="zh-CN" altLang="en-US" smtClean="0"/>
              <a:pPr/>
              <a:t>2026/6/23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D1282D-5F9D-49E4-8640-95869B09F94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27685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2969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zh-CN" dirty="0"/>
          </a:p>
        </p:txBody>
      </p:sp>
      <p:sp>
        <p:nvSpPr>
          <p:cNvPr id="29700" name="幻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defTabSz="457200" eaLnBrk="1" hangingPunct="1">
              <a:spcBef>
                <a:spcPct val="0"/>
              </a:spcBef>
            </a:pPr>
            <a:fld id="{9A0DB2DC-4C9A-4742-B13C-FB6460FD3503}" type="slidenum">
              <a:rPr lang="en-US" altLang="zh-CN" dirty="0">
                <a:solidFill>
                  <a:srgbClr val="000000"/>
                </a:solidFill>
                <a:latin typeface="Arial" panose="020B0604020202020204" pitchFamily="34" charset="0"/>
              </a:rPr>
              <a:t>3</a:t>
            </a:fld>
            <a:endParaRPr lang="en-US" altLang="zh-CN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70316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06909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6AC3301-1246-41BF-BA94-1EA45429AD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40768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32C71B8D-EFD8-41AE-BE99-41EBA5F620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65526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D509904-FEBA-4CDC-BB60-08D08C2AB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DF33106-F829-4BA5-A030-F870E163B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等腰三角形 6">
            <a:extLst>
              <a:ext uri="{FF2B5EF4-FFF2-40B4-BE49-F238E27FC236}">
                <a16:creationId xmlns:a16="http://schemas.microsoft.com/office/drawing/2014/main" id="{5A2B5940-C491-4208-8A86-068E96AB4656}"/>
              </a:ext>
            </a:extLst>
          </p:cNvPr>
          <p:cNvSpPr/>
          <p:nvPr userDrawn="1"/>
        </p:nvSpPr>
        <p:spPr>
          <a:xfrm>
            <a:off x="0" y="5877272"/>
            <a:ext cx="4862888" cy="980728"/>
          </a:xfrm>
          <a:prstGeom prst="triangle">
            <a:avLst>
              <a:gd name="adj" fmla="val 0"/>
            </a:avLst>
          </a:prstGeom>
          <a:solidFill>
            <a:srgbClr val="44A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DD28E1E4-6EFB-4019-8229-5E9A76B3D3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trans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5064" y="173932"/>
            <a:ext cx="1993392" cy="1426464"/>
          </a:xfrm>
          <a:prstGeom prst="rect">
            <a:avLst/>
          </a:prstGeom>
          <a:effectLst>
            <a:outerShdw dist="50800" sx="1000" sy="1000" algn="ctr" rotWithShape="0">
              <a:srgbClr val="000000"/>
            </a:outerShdw>
          </a:effectLst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72F2A08C-CA11-4390-B8FF-45BB85ECA8B5}"/>
              </a:ext>
            </a:extLst>
          </p:cNvPr>
          <p:cNvSpPr/>
          <p:nvPr userDrawn="1"/>
        </p:nvSpPr>
        <p:spPr>
          <a:xfrm>
            <a:off x="354715" y="6372036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dirty="0">
                <a:solidFill>
                  <a:schemeClr val="bg1"/>
                </a:solidFill>
              </a:rPr>
              <a:t>北京药学会</a:t>
            </a:r>
            <a:endParaRPr lang="en-US" altLang="zh-CN" sz="1800" dirty="0">
              <a:solidFill>
                <a:schemeClr val="bg1"/>
              </a:solidFill>
            </a:endParaRPr>
          </a:p>
        </p:txBody>
      </p:sp>
      <p:sp>
        <p:nvSpPr>
          <p:cNvPr id="11" name="任意多边形 12">
            <a:extLst>
              <a:ext uri="{FF2B5EF4-FFF2-40B4-BE49-F238E27FC236}">
                <a16:creationId xmlns:a16="http://schemas.microsoft.com/office/drawing/2014/main" id="{B4C1498C-8513-4DA3-816A-8127C5D205F8}"/>
              </a:ext>
            </a:extLst>
          </p:cNvPr>
          <p:cNvSpPr>
            <a:spLocks/>
          </p:cNvSpPr>
          <p:nvPr userDrawn="1"/>
        </p:nvSpPr>
        <p:spPr bwMode="auto">
          <a:xfrm>
            <a:off x="666751" y="5945188"/>
            <a:ext cx="6587067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rgbClr val="44AED0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prstClr val="black"/>
              </a:solidFill>
              <a:latin typeface="Arial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88614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C6A891B2-1F0D-4287-B834-EF4FA53F3BC5}"/>
              </a:ext>
            </a:extLst>
          </p:cNvPr>
          <p:cNvCxnSpPr>
            <a:cxnSpLocks/>
          </p:cNvCxnSpPr>
          <p:nvPr userDrawn="1"/>
        </p:nvCxnSpPr>
        <p:spPr>
          <a:xfrm flipH="1">
            <a:off x="1018828" y="836712"/>
            <a:ext cx="10154344" cy="0"/>
          </a:xfrm>
          <a:prstGeom prst="line">
            <a:avLst/>
          </a:prstGeom>
          <a:ln w="28575">
            <a:solidFill>
              <a:srgbClr val="44AED0"/>
            </a:solidFill>
            <a:prstDash val="solid"/>
          </a:ln>
          <a:effectLst>
            <a:outerShdw blurRad="38100" dist="25400" dir="5400000" algn="ctr" rotWithShape="0">
              <a:schemeClr val="bg1">
                <a:lumMod val="5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>
            <a:extLst>
              <a:ext uri="{FF2B5EF4-FFF2-40B4-BE49-F238E27FC236}">
                <a16:creationId xmlns:a16="http://schemas.microsoft.com/office/drawing/2014/main" id="{214DC513-3FA4-4553-9737-608F377BF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7639" y="204894"/>
            <a:ext cx="9313035" cy="597861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B80898D-AA76-45D4-9B9F-231022B06F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47876"/>
            <a:ext cx="10515600" cy="4621459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8DEB44C-3E7F-4FDC-86CE-26BF67EF841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2026/6/23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957900D-3F39-47C1-AEA7-9703A0D30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1D113A4-B84C-4934-850F-0160C271F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等腰三角形 6">
            <a:extLst>
              <a:ext uri="{FF2B5EF4-FFF2-40B4-BE49-F238E27FC236}">
                <a16:creationId xmlns:a16="http://schemas.microsoft.com/office/drawing/2014/main" id="{E6FA0D70-C4A5-47A8-88AA-91AC61D98C87}"/>
              </a:ext>
            </a:extLst>
          </p:cNvPr>
          <p:cNvSpPr/>
          <p:nvPr userDrawn="1"/>
        </p:nvSpPr>
        <p:spPr>
          <a:xfrm>
            <a:off x="0" y="5877272"/>
            <a:ext cx="4862888" cy="980728"/>
          </a:xfrm>
          <a:prstGeom prst="triangle">
            <a:avLst>
              <a:gd name="adj" fmla="val 0"/>
            </a:avLst>
          </a:prstGeom>
          <a:solidFill>
            <a:srgbClr val="44A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DEB300BE-84A0-41B5-BB4D-70F739B291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trans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4973" y="94038"/>
            <a:ext cx="1521976" cy="1089120"/>
          </a:xfrm>
          <a:prstGeom prst="rect">
            <a:avLst/>
          </a:prstGeom>
          <a:effectLst>
            <a:outerShdw dist="50800" sx="1000" sy="1000" algn="ctr" rotWithShape="0">
              <a:srgbClr val="000000"/>
            </a:outerShdw>
          </a:effectLst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42984BD1-E7D8-415D-A4DE-D9AD3A682128}"/>
              </a:ext>
            </a:extLst>
          </p:cNvPr>
          <p:cNvSpPr/>
          <p:nvPr userDrawn="1"/>
        </p:nvSpPr>
        <p:spPr>
          <a:xfrm>
            <a:off x="354715" y="6372036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dirty="0">
                <a:solidFill>
                  <a:schemeClr val="bg1"/>
                </a:solidFill>
              </a:rPr>
              <a:t>北京药学会</a:t>
            </a:r>
            <a:endParaRPr lang="en-US" altLang="zh-CN" sz="1800" dirty="0">
              <a:solidFill>
                <a:schemeClr val="bg1"/>
              </a:solidFill>
            </a:endParaRPr>
          </a:p>
        </p:txBody>
      </p:sp>
      <p:sp>
        <p:nvSpPr>
          <p:cNvPr id="13" name="任意多边形 12">
            <a:extLst>
              <a:ext uri="{FF2B5EF4-FFF2-40B4-BE49-F238E27FC236}">
                <a16:creationId xmlns:a16="http://schemas.microsoft.com/office/drawing/2014/main" id="{EF8922AD-BF8F-4525-B817-ADB7A7115150}"/>
              </a:ext>
            </a:extLst>
          </p:cNvPr>
          <p:cNvSpPr>
            <a:spLocks/>
          </p:cNvSpPr>
          <p:nvPr userDrawn="1"/>
        </p:nvSpPr>
        <p:spPr bwMode="auto">
          <a:xfrm>
            <a:off x="666751" y="5945188"/>
            <a:ext cx="6587067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rgbClr val="44AED0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prstClr val="black"/>
              </a:solidFill>
              <a:latin typeface="Arial" charset="0"/>
              <a:ea typeface="宋体" pitchFamily="2" charset="-122"/>
            </a:endParaRPr>
          </a:p>
        </p:txBody>
      </p:sp>
      <p:grpSp>
        <p:nvGrpSpPr>
          <p:cNvPr id="12" name="组合 1">
            <a:extLst>
              <a:ext uri="{FF2B5EF4-FFF2-40B4-BE49-F238E27FC236}">
                <a16:creationId xmlns:a16="http://schemas.microsoft.com/office/drawing/2014/main" id="{DDDC7F90-31F7-4674-96D1-6170BAE732F5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345016" y="344316"/>
            <a:ext cx="493184" cy="348380"/>
            <a:chOff x="3453800" y="3717032"/>
            <a:chExt cx="369296" cy="228600"/>
          </a:xfrm>
          <a:solidFill>
            <a:srgbClr val="44AED0"/>
          </a:solidFill>
        </p:grpSpPr>
        <p:sp>
          <p:nvSpPr>
            <p:cNvPr id="14" name="燕尾形 10">
              <a:extLst>
                <a:ext uri="{FF2B5EF4-FFF2-40B4-BE49-F238E27FC236}">
                  <a16:creationId xmlns:a16="http://schemas.microsoft.com/office/drawing/2014/main" id="{81AEA64C-7F2F-40F4-817A-A97BDDDECC55}"/>
                </a:ext>
              </a:extLst>
            </p:cNvPr>
            <p:cNvSpPr/>
            <p:nvPr userDrawn="1"/>
          </p:nvSpPr>
          <p:spPr>
            <a:xfrm>
              <a:off x="3640825" y="3717032"/>
              <a:ext cx="182271" cy="228600"/>
            </a:xfrm>
            <a:prstGeom prst="chevron">
              <a:avLst>
                <a:gd name="adj" fmla="val 50000"/>
              </a:avLst>
            </a:prstGeom>
            <a:grpFill/>
            <a:ln w="3175" cap="rnd" cmpd="sng" algn="ctr">
              <a:solidFill>
                <a:schemeClr val="accent1">
                  <a:shade val="50000"/>
                </a:schemeClr>
              </a:solidFill>
              <a:prstDash val="solid"/>
            </a:ln>
            <a:effectLst>
              <a:outerShdw blurRad="50800" dist="25400" dir="5400000">
                <a:srgbClr val="000000">
                  <a:alpha val="46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15" name="燕尾形 15">
              <a:extLst>
                <a:ext uri="{FF2B5EF4-FFF2-40B4-BE49-F238E27FC236}">
                  <a16:creationId xmlns:a16="http://schemas.microsoft.com/office/drawing/2014/main" id="{4377F475-533C-4706-BA68-AEBC17DD845E}"/>
                </a:ext>
              </a:extLst>
            </p:cNvPr>
            <p:cNvSpPr/>
            <p:nvPr userDrawn="1"/>
          </p:nvSpPr>
          <p:spPr>
            <a:xfrm>
              <a:off x="3453800" y="3717032"/>
              <a:ext cx="182271" cy="228600"/>
            </a:xfrm>
            <a:prstGeom prst="chevron">
              <a:avLst>
                <a:gd name="adj" fmla="val 50000"/>
              </a:avLst>
            </a:prstGeom>
            <a:grpFill/>
            <a:ln w="3175" cap="rnd" cmpd="sng" algn="ctr">
              <a:solidFill>
                <a:schemeClr val="accent1">
                  <a:shade val="50000"/>
                </a:schemeClr>
              </a:solidFill>
              <a:prstDash val="solid"/>
            </a:ln>
            <a:effectLst>
              <a:outerShdw blurRad="50800" dist="25400" dir="5400000">
                <a:srgbClr val="000000">
                  <a:alpha val="46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51864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98A7F26-D99A-4549-8D12-C32043EAF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4506D5D-B6B0-4D31-8C33-7A0A0A37E1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2B2AF93-E76D-4F59-8A9B-B212E0D14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2026/6/23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5313D2C-0B8B-4CA7-96C8-CA74D8549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5EFB366-5475-4CC4-A708-603D1EF19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17889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88A768-65C2-42D9-BAC3-FDA2911A9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899E3DE-532D-4D9E-9D06-4FD3405247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5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B89FF26-0C00-45FC-AEE0-7DDBA31138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825625"/>
            <a:ext cx="515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B3B554E-4EEF-4B2A-B6A7-BE3E88D98E6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2026/6/23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815DB81-A395-4CB9-8CD3-BAF5925FD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2409EB5-8945-4FEA-ABD3-D43219EC7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1272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0E2C90A-E722-4253-8434-A6AE6F13B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FFC8E9C-480C-40E2-BE89-D19C83E9BD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6493C84-5AE7-4208-98D8-4172662CD0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2B304FC5-DD5B-4E96-98A1-02DC79CF0C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B891C7D8-95C0-45DE-9BCC-3E7AE090D9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3951824D-2A5C-4320-9F9E-9EF4E196F51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2026/6/23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7B768AE6-0744-4E20-831E-537596716D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BB726939-1E96-4B8F-B6BD-AB2C1B170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93993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23FDEE-3B2D-4584-8210-C0E845F00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D880C8AF-8857-4379-B584-631F9EFF92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2026/6/23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27DB6EC-6A9D-4762-8BDB-5EB14C473B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DF3E8CF-6085-468B-80D5-1CF0043AE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9819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890774F0-CB24-446B-AC36-A5C813DF50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2026/6/23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082BAE0-4DC2-47A7-979E-C4FB96E2E5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8B292C3-160A-41E8-8650-3BE22233D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55303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17B739F-D6FF-481D-A41E-B53691152E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72786DC-7CED-4B17-8E75-0CE96E45E3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4BD51D0-5C9C-456C-8AC1-525D18ED62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6AF8235-9C56-4BF8-9812-3B14B434C2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2026/6/23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888C1B0-08AC-4E0A-A4FF-38055EBA8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0259D01-F2C7-4A34-9111-7AB82A2D6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12877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9239429-3690-4564-B78B-4E49ABA4B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1EA1D180-9C85-4A06-B4A1-95B0941EF8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081B782-B3BB-4729-8897-83072BD4E5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67B5A58-9928-48DF-93A4-05FB6A64B8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2026/6/23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0F61844-56E8-48E6-8177-6D77A1B27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71ECDE1-7AB5-4114-BBD3-08EFE0027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3603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6E33605-6DF0-4DCD-86F9-09E409853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BD61C17-AE79-4001-A60F-DC94818E8C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BEB5DD9-8F6E-4072-A240-39BA802DCD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2026/6/23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DCF6FE1-2AE1-4C8D-A6D5-3D21ACAF27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8097334-5CE4-44C5-B2B8-6DE7A52D2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49627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EB6531F0-6A63-423B-91E4-A48B01EF4F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724C2698-D314-4F36-B020-FB8E24CFD6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6835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9FA5681-06CD-4DE0-90E7-5C351D269A5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2026/6/23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E8F11A9-D3FD-4AA3-A138-32A832F56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1202D7C-A258-490A-8711-B7FDE1BAA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8614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等腰三角形 6">
            <a:extLst>
              <a:ext uri="{FF2B5EF4-FFF2-40B4-BE49-F238E27FC236}">
                <a16:creationId xmlns:a16="http://schemas.microsoft.com/office/drawing/2014/main" id="{BE120DFC-4920-07B2-73B9-A234321ED740}"/>
              </a:ext>
            </a:extLst>
          </p:cNvPr>
          <p:cNvSpPr/>
          <p:nvPr userDrawn="1"/>
        </p:nvSpPr>
        <p:spPr>
          <a:xfrm>
            <a:off x="0" y="5877272"/>
            <a:ext cx="4862888" cy="980728"/>
          </a:xfrm>
          <a:prstGeom prst="triangle">
            <a:avLst>
              <a:gd name="adj" fmla="val 0"/>
            </a:avLst>
          </a:prstGeom>
          <a:solidFill>
            <a:srgbClr val="44A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A3A2DC74-39AC-BD6B-E622-8117933EC3E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trans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5064" y="173932"/>
            <a:ext cx="1993392" cy="1426464"/>
          </a:xfrm>
          <a:prstGeom prst="rect">
            <a:avLst/>
          </a:prstGeom>
          <a:effectLst>
            <a:outerShdw dist="50800" sx="1000" sy="1000" algn="ctr" rotWithShape="0">
              <a:srgbClr val="000000"/>
            </a:outerShdw>
          </a:effectLst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2BAFD268-8390-0939-84B9-7EB5A4031B00}"/>
              </a:ext>
            </a:extLst>
          </p:cNvPr>
          <p:cNvSpPr/>
          <p:nvPr userDrawn="1"/>
        </p:nvSpPr>
        <p:spPr>
          <a:xfrm>
            <a:off x="354715" y="6372036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dirty="0">
                <a:solidFill>
                  <a:schemeClr val="bg1"/>
                </a:solidFill>
              </a:rPr>
              <a:t>北京药学会</a:t>
            </a:r>
            <a:endParaRPr lang="en-US" altLang="zh-CN" sz="1800" dirty="0">
              <a:solidFill>
                <a:schemeClr val="bg1"/>
              </a:solidFill>
            </a:endParaRPr>
          </a:p>
        </p:txBody>
      </p:sp>
      <p:sp>
        <p:nvSpPr>
          <p:cNvPr id="10" name="任意多边形 12">
            <a:extLst>
              <a:ext uri="{FF2B5EF4-FFF2-40B4-BE49-F238E27FC236}">
                <a16:creationId xmlns:a16="http://schemas.microsoft.com/office/drawing/2014/main" id="{DC641DAF-F712-6DFA-EEA9-BF166532B1C6}"/>
              </a:ext>
            </a:extLst>
          </p:cNvPr>
          <p:cNvSpPr>
            <a:spLocks/>
          </p:cNvSpPr>
          <p:nvPr userDrawn="1"/>
        </p:nvSpPr>
        <p:spPr bwMode="auto">
          <a:xfrm>
            <a:off x="666751" y="5945188"/>
            <a:ext cx="6587067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rgbClr val="44AED0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prstClr val="black"/>
              </a:solidFill>
              <a:latin typeface="Arial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500395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2026/6/23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5F5AD77D-46F2-060D-E41A-5EB6C7988326}"/>
              </a:ext>
            </a:extLst>
          </p:cNvPr>
          <p:cNvCxnSpPr>
            <a:cxnSpLocks/>
          </p:cNvCxnSpPr>
          <p:nvPr userDrawn="1"/>
        </p:nvCxnSpPr>
        <p:spPr>
          <a:xfrm flipH="1">
            <a:off x="1018828" y="836712"/>
            <a:ext cx="10154344" cy="0"/>
          </a:xfrm>
          <a:prstGeom prst="line">
            <a:avLst/>
          </a:prstGeom>
          <a:ln w="28575">
            <a:solidFill>
              <a:srgbClr val="44AED0"/>
            </a:solidFill>
            <a:prstDash val="solid"/>
          </a:ln>
          <a:effectLst>
            <a:outerShdw blurRad="38100" dist="25400" dir="5400000" algn="ctr" rotWithShape="0">
              <a:schemeClr val="bg1">
                <a:lumMod val="5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等腰三角形 7">
            <a:extLst>
              <a:ext uri="{FF2B5EF4-FFF2-40B4-BE49-F238E27FC236}">
                <a16:creationId xmlns:a16="http://schemas.microsoft.com/office/drawing/2014/main" id="{0EE51438-6E68-8F4E-11EF-9F109DA5B925}"/>
              </a:ext>
            </a:extLst>
          </p:cNvPr>
          <p:cNvSpPr/>
          <p:nvPr userDrawn="1"/>
        </p:nvSpPr>
        <p:spPr>
          <a:xfrm>
            <a:off x="0" y="5877272"/>
            <a:ext cx="4862888" cy="980728"/>
          </a:xfrm>
          <a:prstGeom prst="triangle">
            <a:avLst>
              <a:gd name="adj" fmla="val 0"/>
            </a:avLst>
          </a:prstGeom>
          <a:solidFill>
            <a:srgbClr val="44A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4432D650-5DD0-337A-C9F6-05AAD8F4DDE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trans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4973" y="94038"/>
            <a:ext cx="1521976" cy="1089120"/>
          </a:xfrm>
          <a:prstGeom prst="rect">
            <a:avLst/>
          </a:prstGeom>
          <a:effectLst>
            <a:outerShdw dist="50800" sx="1000" sy="1000" algn="ctr" rotWithShape="0">
              <a:srgbClr val="000000"/>
            </a:outerShdw>
          </a:effectLst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46EE7AE3-CE38-1550-2991-D71AC12A3704}"/>
              </a:ext>
            </a:extLst>
          </p:cNvPr>
          <p:cNvSpPr/>
          <p:nvPr userDrawn="1"/>
        </p:nvSpPr>
        <p:spPr>
          <a:xfrm>
            <a:off x="354715" y="6372036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dirty="0">
                <a:solidFill>
                  <a:schemeClr val="bg1"/>
                </a:solidFill>
              </a:rPr>
              <a:t>北京药学会</a:t>
            </a:r>
            <a:endParaRPr lang="en-US" altLang="zh-CN" sz="1800" dirty="0">
              <a:solidFill>
                <a:schemeClr val="bg1"/>
              </a:solidFill>
            </a:endParaRPr>
          </a:p>
        </p:txBody>
      </p:sp>
      <p:sp>
        <p:nvSpPr>
          <p:cNvPr id="11" name="任意多边形 12">
            <a:extLst>
              <a:ext uri="{FF2B5EF4-FFF2-40B4-BE49-F238E27FC236}">
                <a16:creationId xmlns:a16="http://schemas.microsoft.com/office/drawing/2014/main" id="{6C4A8FDB-00BC-0DBE-A329-4BAE92872635}"/>
              </a:ext>
            </a:extLst>
          </p:cNvPr>
          <p:cNvSpPr>
            <a:spLocks/>
          </p:cNvSpPr>
          <p:nvPr userDrawn="1"/>
        </p:nvSpPr>
        <p:spPr bwMode="auto">
          <a:xfrm>
            <a:off x="666751" y="5945188"/>
            <a:ext cx="6587067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rgbClr val="44AED0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prstClr val="black"/>
              </a:solidFill>
              <a:latin typeface="Arial" charset="0"/>
              <a:ea typeface="宋体" pitchFamily="2" charset="-122"/>
            </a:endParaRPr>
          </a:p>
        </p:txBody>
      </p:sp>
      <p:grpSp>
        <p:nvGrpSpPr>
          <p:cNvPr id="12" name="组合 1">
            <a:extLst>
              <a:ext uri="{FF2B5EF4-FFF2-40B4-BE49-F238E27FC236}">
                <a16:creationId xmlns:a16="http://schemas.microsoft.com/office/drawing/2014/main" id="{461F6DCD-26A6-58E9-972A-FCC58775192C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345016" y="344316"/>
            <a:ext cx="493184" cy="348380"/>
            <a:chOff x="3453800" y="3717032"/>
            <a:chExt cx="369296" cy="228600"/>
          </a:xfrm>
          <a:solidFill>
            <a:srgbClr val="44AED0"/>
          </a:solidFill>
        </p:grpSpPr>
        <p:sp>
          <p:nvSpPr>
            <p:cNvPr id="13" name="燕尾形 10">
              <a:extLst>
                <a:ext uri="{FF2B5EF4-FFF2-40B4-BE49-F238E27FC236}">
                  <a16:creationId xmlns:a16="http://schemas.microsoft.com/office/drawing/2014/main" id="{1789FE40-B020-A600-5C42-AFE25A0D41F3}"/>
                </a:ext>
              </a:extLst>
            </p:cNvPr>
            <p:cNvSpPr/>
            <p:nvPr userDrawn="1"/>
          </p:nvSpPr>
          <p:spPr>
            <a:xfrm>
              <a:off x="3640825" y="3717032"/>
              <a:ext cx="182271" cy="228600"/>
            </a:xfrm>
            <a:prstGeom prst="chevron">
              <a:avLst>
                <a:gd name="adj" fmla="val 50000"/>
              </a:avLst>
            </a:prstGeom>
            <a:grpFill/>
            <a:ln w="3175" cap="rnd" cmpd="sng" algn="ctr">
              <a:solidFill>
                <a:schemeClr val="accent1">
                  <a:shade val="50000"/>
                </a:schemeClr>
              </a:solidFill>
              <a:prstDash val="solid"/>
            </a:ln>
            <a:effectLst>
              <a:outerShdw blurRad="50800" dist="25400" dir="5400000">
                <a:srgbClr val="000000">
                  <a:alpha val="46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14" name="燕尾形 15">
              <a:extLst>
                <a:ext uri="{FF2B5EF4-FFF2-40B4-BE49-F238E27FC236}">
                  <a16:creationId xmlns:a16="http://schemas.microsoft.com/office/drawing/2014/main" id="{583DB428-531A-3DDC-1E52-BC9E0D774DBF}"/>
                </a:ext>
              </a:extLst>
            </p:cNvPr>
            <p:cNvSpPr/>
            <p:nvPr userDrawn="1"/>
          </p:nvSpPr>
          <p:spPr>
            <a:xfrm>
              <a:off x="3453800" y="3717032"/>
              <a:ext cx="182271" cy="228600"/>
            </a:xfrm>
            <a:prstGeom prst="chevron">
              <a:avLst>
                <a:gd name="adj" fmla="val 50000"/>
              </a:avLst>
            </a:prstGeom>
            <a:grpFill/>
            <a:ln w="3175" cap="rnd" cmpd="sng" algn="ctr">
              <a:solidFill>
                <a:schemeClr val="accent1">
                  <a:shade val="50000"/>
                </a:schemeClr>
              </a:solidFill>
              <a:prstDash val="solid"/>
            </a:ln>
            <a:effectLst>
              <a:outerShdw blurRad="50800" dist="25400" dir="5400000">
                <a:srgbClr val="000000">
                  <a:alpha val="46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693141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2026/6/23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75807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2026/6/23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76231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2026/6/23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40108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2026/6/23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24453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2026/6/23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84490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2026/6/23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21608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2026/6/23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26156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2026/6/23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28284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2026/6/23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99308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QQ图片20180126141714.png"/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>
            <a:off x="3334" y="0"/>
            <a:ext cx="12185332" cy="6858000"/>
          </a:xfrm>
          <a:prstGeom prst="rect">
            <a:avLst/>
          </a:prstGeom>
        </p:spPr>
      </p:pic>
      <p:sp>
        <p:nvSpPr>
          <p:cNvPr id="6" name="内容占位符 1"/>
          <p:cNvSpPr>
            <a:spLocks noGrp="1"/>
          </p:cNvSpPr>
          <p:nvPr userDrawn="1">
            <p:ph sz="quarter" idx="13"/>
          </p:nvPr>
        </p:nvSpPr>
        <p:spPr>
          <a:xfrm>
            <a:off x="745029" y="1464612"/>
            <a:ext cx="10634208" cy="4944839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8" name="标题 7"/>
          <p:cNvSpPr>
            <a:spLocks noGrp="1"/>
          </p:cNvSpPr>
          <p:nvPr>
            <p:ph type="title"/>
          </p:nvPr>
        </p:nvSpPr>
        <p:spPr>
          <a:xfrm>
            <a:off x="1248528" y="245336"/>
            <a:ext cx="8030962" cy="880588"/>
          </a:xfrm>
        </p:spPr>
        <p:txBody>
          <a:bodyPr>
            <a:normAutofit/>
          </a:bodyPr>
          <a:lstStyle>
            <a:lvl1pPr>
              <a:defRPr sz="3413" b="1" i="0" u="none" strike="noStrike" baseline="0">
                <a:solidFill>
                  <a:schemeClr val="accent4">
                    <a:lumMod val="75000"/>
                  </a:schemeClr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12" name="矩形 11"/>
          <p:cNvSpPr/>
          <p:nvPr userDrawn="1"/>
        </p:nvSpPr>
        <p:spPr>
          <a:xfrm>
            <a:off x="745029" y="1125925"/>
            <a:ext cx="8534460" cy="4335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07" dirty="0">
              <a:ea typeface="微软雅黑" panose="020B0503020204020204" pitchFamily="34" charset="-122"/>
            </a:endParaRPr>
          </a:p>
        </p:txBody>
      </p:sp>
      <p:sp>
        <p:nvSpPr>
          <p:cNvPr id="7" name="椭圆 6"/>
          <p:cNvSpPr/>
          <p:nvPr userDrawn="1"/>
        </p:nvSpPr>
        <p:spPr>
          <a:xfrm>
            <a:off x="745029" y="584024"/>
            <a:ext cx="203201" cy="20321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07" dirty="0">
              <a:ea typeface="微软雅黑" panose="020B0503020204020204" pitchFamily="34" charset="-122"/>
            </a:endParaRPr>
          </a:p>
        </p:txBody>
      </p:sp>
      <p:sp>
        <p:nvSpPr>
          <p:cNvPr id="9" name="椭圆 8"/>
          <p:cNvSpPr/>
          <p:nvPr userDrawn="1"/>
        </p:nvSpPr>
        <p:spPr>
          <a:xfrm>
            <a:off x="889527" y="584024"/>
            <a:ext cx="203201" cy="203213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07" dirty="0">
              <a:ea typeface="微软雅黑" panose="020B0503020204020204" pitchFamily="34" charset="-122"/>
            </a:endParaRPr>
          </a:p>
        </p:txBody>
      </p:sp>
      <p:sp>
        <p:nvSpPr>
          <p:cNvPr id="10" name="椭圆 9"/>
          <p:cNvSpPr/>
          <p:nvPr userDrawn="1"/>
        </p:nvSpPr>
        <p:spPr>
          <a:xfrm>
            <a:off x="1029944" y="576175"/>
            <a:ext cx="203201" cy="203213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07" dirty="0"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1705794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QQ图片20180126141714.png"/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>
            <a:off x="3334" y="0"/>
            <a:ext cx="121853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150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3AF583B3-183C-42B3-95F2-19647A6121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3271D7D-108C-4F25-A314-ACD1693DD5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C8078DA-77F0-44D6-ACD8-19A1839279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54947AF-4AE3-47A9-949D-5F8A2DFDAE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9417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6/23/2026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4305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3" Type="http://schemas.openxmlformats.org/officeDocument/2006/relationships/tags" Target="../tags/tag3.xml"/><Relationship Id="rId21" Type="http://schemas.openxmlformats.org/officeDocument/2006/relationships/tags" Target="../tags/tag21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0" Type="http://schemas.openxmlformats.org/officeDocument/2006/relationships/tags" Target="../tags/tag20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10" Type="http://schemas.openxmlformats.org/officeDocument/2006/relationships/tags" Target="../tags/tag10.xml"/><Relationship Id="rId19" Type="http://schemas.openxmlformats.org/officeDocument/2006/relationships/tags" Target="../tags/tag19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Relationship Id="rId22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tags" Target="../tags/tag24.xml"/><Relationship Id="rId7" Type="http://schemas.openxmlformats.org/officeDocument/2006/relationships/tags" Target="../tags/tag28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tags" Target="../tags/tag31.xml"/><Relationship Id="rId7" Type="http://schemas.openxmlformats.org/officeDocument/2006/relationships/tags" Target="../tags/tag35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207568" y="2420888"/>
            <a:ext cx="8034116" cy="1427050"/>
          </a:xfrm>
        </p:spPr>
        <p:txBody>
          <a:bodyPr>
            <a:normAutofit/>
          </a:bodyPr>
          <a:lstStyle/>
          <a:p>
            <a:r>
              <a:rPr lang="zh-CN" altLang="en-US" sz="48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精神疾病药物处方审核要点</a:t>
            </a:r>
            <a:br>
              <a:rPr lang="en-US" altLang="zh-CN" sz="48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48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药学部分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895600" y="4581128"/>
            <a:ext cx="6400800" cy="1357322"/>
          </a:xfrm>
        </p:spPr>
        <p:txBody>
          <a:bodyPr>
            <a:normAutofit/>
          </a:bodyPr>
          <a:lstStyle/>
          <a:p>
            <a:pPr lv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defRPr/>
            </a:pPr>
            <a:r>
              <a:rPr lang="zh-CN" altLang="en-US" sz="3200" dirty="0">
                <a:latin typeface="黑体"/>
                <a:ea typeface="黑体"/>
                <a:cs typeface="黑体"/>
              </a:rPr>
              <a:t>果伟</a:t>
            </a:r>
            <a:r>
              <a:rPr lang="en-US" altLang="zh-CN" sz="3200" dirty="0">
                <a:latin typeface="黑体"/>
                <a:ea typeface="黑体"/>
                <a:cs typeface="黑体"/>
              </a:rPr>
              <a:t> </a:t>
            </a:r>
          </a:p>
          <a:p>
            <a:pPr lv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defRPr/>
            </a:pPr>
            <a:r>
              <a:rPr lang="en-US" altLang="zh-CN" sz="3200">
                <a:latin typeface="黑体"/>
                <a:ea typeface="黑体"/>
                <a:cs typeface="黑体"/>
              </a:rPr>
              <a:t>2026.6.27</a:t>
            </a:r>
            <a:endParaRPr lang="en-US" altLang="zh-CN" sz="3200" dirty="0">
              <a:latin typeface="黑体"/>
              <a:ea typeface="黑体"/>
              <a:cs typeface="黑体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581260" y="585597"/>
            <a:ext cx="50269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dirty="0">
                <a:latin typeface="微软雅黑" pitchFamily="34" charset="-122"/>
                <a:ea typeface="微软雅黑" pitchFamily="34" charset="-122"/>
              </a:rPr>
              <a:t>2026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年北京药学会医院药师规范化培训活动</a:t>
            </a:r>
            <a:br>
              <a:rPr lang="en-US" altLang="zh-CN" dirty="0">
                <a:latin typeface="微软雅黑" pitchFamily="34" charset="-122"/>
                <a:ea typeface="微软雅黑" pitchFamily="34" charset="-122"/>
              </a:rPr>
            </a:br>
            <a:br>
              <a:rPr lang="en-US" altLang="zh-CN" dirty="0">
                <a:latin typeface="微软雅黑" pitchFamily="34" charset="-122"/>
                <a:ea typeface="微软雅黑" pitchFamily="34" charset="-122"/>
              </a:rPr>
            </a:b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药师处方审核培训班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201523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88641"/>
            <a:ext cx="10515600" cy="576064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itchFamily="34" charset="-122"/>
                <a:ea typeface="微软雅黑" pitchFamily="34" charset="-122"/>
              </a:rPr>
              <a:t>概要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lvl="1">
              <a:spcBef>
                <a:spcPts val="1000"/>
              </a:spcBef>
            </a:pP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抗抑郁药的合理使用</a:t>
            </a:r>
            <a:endParaRPr lang="en-US" altLang="zh-CN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28600" lvl="1">
              <a:spcBef>
                <a:spcPts val="1000"/>
              </a:spcBef>
            </a:pPr>
            <a:endParaRPr lang="en-US" altLang="zh-CN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28600" lvl="1">
              <a:spcBef>
                <a:spcPts val="1000"/>
              </a:spcBef>
            </a:pP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镇静安眠药的合理使用</a:t>
            </a:r>
            <a:endParaRPr lang="en-US" altLang="zh-CN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202393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zh-CN" altLang="en-US" sz="2844" dirty="0">
                <a:solidFill>
                  <a:srgbClr val="2D9E9C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ea"/>
              </a:rPr>
              <a:t>中国抑郁障碍防治指南（2025版）核心更新</a:t>
            </a:r>
            <a:endParaRPr lang="zh-CN" altLang="en-US" dirty="0"/>
          </a:p>
        </p:txBody>
      </p:sp>
      <p:sp>
        <p:nvSpPr>
          <p:cNvPr id="4" name="矩形 4"/>
          <p:cNvSpPr>
            <a:spLocks noChangeArrowheads="1"/>
          </p:cNvSpPr>
          <p:nvPr/>
        </p:nvSpPr>
        <p:spPr bwMode="auto">
          <a:xfrm>
            <a:off x="4351943" y="1258927"/>
            <a:ext cx="6914621" cy="58849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defTabSz="86694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12" dirty="0">
                <a:solidFill>
                  <a:schemeClr val="accent6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Microsoft YaHei"/>
              </a:rPr>
              <a:t>2025年9月12日CSP正式发布，李凌江、王刚教授任主编。基于近10年循证证据、GRADE分级，覆盖</a:t>
            </a:r>
            <a:r>
              <a:rPr lang="en-US" altLang="zh-CN" sz="1612" dirty="0">
                <a:solidFill>
                  <a:schemeClr val="accent6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Microsoft YaHei"/>
              </a:rPr>
              <a:t>77</a:t>
            </a:r>
            <a:r>
              <a:rPr lang="zh-CN" altLang="en-US" sz="1612" dirty="0">
                <a:solidFill>
                  <a:schemeClr val="accent6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Microsoft YaHei"/>
              </a:rPr>
              <a:t>个关键临床问题。主要更新如下：</a:t>
            </a:r>
          </a:p>
        </p:txBody>
      </p:sp>
      <p:sp>
        <p:nvSpPr>
          <p:cNvPr id="5" name="矩形 4"/>
          <p:cNvSpPr/>
          <p:nvPr/>
        </p:nvSpPr>
        <p:spPr>
          <a:xfrm>
            <a:off x="4351943" y="2305310"/>
            <a:ext cx="7205997" cy="3380541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433471">
              <a:lnSpc>
                <a:spcPct val="125000"/>
              </a:lnSpc>
              <a:defRPr/>
            </a:pPr>
            <a:r>
              <a:rPr lang="zh-CN" altLang="en-US" sz="1422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Microsoft YaHei"/>
              </a:rPr>
              <a:t>① 治疗目标升级：从"症状缓解"→"功能恢复"+生活质量改善</a:t>
            </a:r>
            <a:endParaRPr lang="en-US" altLang="zh-CN" sz="1422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433471">
              <a:lnSpc>
                <a:spcPct val="125000"/>
              </a:lnSpc>
              <a:defRPr/>
            </a:pPr>
            <a:r>
              <a:rPr lang="zh-CN" altLang="en-US" sz="1422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Microsoft YaHei"/>
              </a:rPr>
              <a:t>② MBC（基于评估的量化治疗）贯穿全病程</a:t>
            </a:r>
            <a:endParaRPr lang="en-US" altLang="zh-CN" sz="1422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433471">
              <a:lnSpc>
                <a:spcPct val="125000"/>
              </a:lnSpc>
              <a:defRPr/>
            </a:pPr>
            <a:r>
              <a:rPr lang="zh-CN" altLang="en-US" sz="1422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Microsoft YaHei"/>
              </a:rPr>
              <a:t>③ 一线抗抑郁药扩至17种（A级），涵盖SSRIs/SNRIs/NaSSA/NDRI/多模式等7大类</a:t>
            </a:r>
            <a:endParaRPr lang="en-US" altLang="zh-CN" sz="1422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433471">
              <a:lnSpc>
                <a:spcPct val="125000"/>
              </a:lnSpc>
              <a:defRPr/>
            </a:pPr>
            <a:r>
              <a:rPr lang="zh-CN" altLang="en-US" sz="1422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Microsoft YaHei"/>
              </a:rPr>
              <a:t>④ 难治性抑郁（TRD）：奥氟合剂（奥氮平/氟西汀）获1级推荐</a:t>
            </a:r>
            <a:endParaRPr lang="en-US" altLang="zh-CN" sz="1422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433471">
              <a:lnSpc>
                <a:spcPct val="125000"/>
              </a:lnSpc>
              <a:defRPr/>
            </a:pPr>
            <a:r>
              <a:rPr lang="zh-CN" altLang="en-US" sz="1422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Microsoft YaHei"/>
              </a:rPr>
              <a:t>⑤ 艾司氯胺酮鼻喷雾剂：用于TRD、伴自杀意念抑郁的快速干预</a:t>
            </a:r>
            <a:endParaRPr lang="en-US" altLang="zh-CN" sz="1422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433471">
              <a:lnSpc>
                <a:spcPct val="125000"/>
              </a:lnSpc>
              <a:defRPr/>
            </a:pPr>
            <a:r>
              <a:rPr lang="zh-CN" altLang="en-US" sz="1422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Microsoft YaHei"/>
              </a:rPr>
              <a:t>⑥ 物理治疗：rTMS首次纳入标准化推荐，可单用或与药物联合</a:t>
            </a:r>
            <a:endParaRPr lang="en-US" altLang="zh-CN" sz="1422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433471">
              <a:lnSpc>
                <a:spcPct val="125000"/>
              </a:lnSpc>
              <a:defRPr/>
            </a:pPr>
            <a:r>
              <a:rPr lang="zh-CN" altLang="en-US" sz="1422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Microsoft YaHei"/>
              </a:rPr>
              <a:t>⑦ 中成药扩至6种：解郁除烦胶囊等纳入轻-中度抑郁辨证联合用药</a:t>
            </a:r>
            <a:endParaRPr lang="en-US" altLang="zh-CN" sz="1422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433471">
              <a:lnSpc>
                <a:spcPct val="125000"/>
              </a:lnSpc>
              <a:defRPr/>
            </a:pPr>
            <a:r>
              <a:rPr lang="zh-CN" altLang="en-US" sz="1422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Microsoft YaHei"/>
              </a:rPr>
              <a:t>⑧ 疗效不佳：先优化剂量，再考虑换药或增效，避免过早联合</a:t>
            </a:r>
            <a:endParaRPr lang="en-US" altLang="zh-CN" sz="1422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433471">
              <a:lnSpc>
                <a:spcPct val="125000"/>
              </a:lnSpc>
              <a:defRPr/>
            </a:pPr>
            <a:r>
              <a:rPr lang="zh-CN" altLang="en-US" sz="1422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Microsoft YaHei"/>
              </a:rPr>
              <a:t>⑨ 个体化选择：综合症状特征、共病、既往疗效、耐受性、偏好与依从性</a:t>
            </a:r>
            <a:endParaRPr lang="en-US" altLang="zh-CN" sz="1422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433471">
              <a:lnSpc>
                <a:spcPct val="125000"/>
              </a:lnSpc>
              <a:defRPr/>
            </a:pPr>
            <a:r>
              <a:rPr lang="zh-CN" altLang="en-US" sz="1422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Microsoft YaHei"/>
              </a:rPr>
              <a:t>⑩ 全过程评估：初诊综合风险排查 + 治疗动态追踪 + 共同决策（医患联盟）</a:t>
            </a:r>
            <a:endParaRPr lang="en-US" altLang="zh-CN" sz="1422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433471">
              <a:lnSpc>
                <a:spcPct val="125000"/>
              </a:lnSpc>
              <a:defRPr/>
            </a:pPr>
            <a:r>
              <a:rPr lang="zh-CN" altLang="en-US" sz="1422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Microsoft YaHei"/>
              </a:rPr>
              <a:t>⑪ 共病管理：抑郁+焦虑/失眠/慢性躯体病时机制互补、不良反应叠加最小</a:t>
            </a:r>
            <a:endParaRPr lang="en-US" altLang="zh-CN" sz="1422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433471">
              <a:lnSpc>
                <a:spcPct val="125000"/>
              </a:lnSpc>
              <a:defRPr/>
            </a:pPr>
            <a:r>
              <a:rPr lang="zh-CN" altLang="en-US" sz="1422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Microsoft YaHei"/>
              </a:rPr>
              <a:t>⑫ 数字疗法+远程医疗+信息化管理首次纳入指南</a:t>
            </a:r>
            <a:r>
              <a:rPr lang="zh-CN" altLang="en-US" sz="1598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Microsoft YaHei"/>
              </a:rPr>
              <a:t> </a:t>
            </a:r>
          </a:p>
        </p:txBody>
      </p:sp>
      <p:pic>
        <p:nvPicPr>
          <p:cNvPr id="2" name="Picture 13">
            <a:extLst>
              <a:ext uri="{FF2B5EF4-FFF2-40B4-BE49-F238E27FC236}">
                <a16:creationId xmlns:a16="http://schemas.microsoft.com/office/drawing/2014/main" id="{53718B32-5336-F730-EEF2-7A5A16EDC52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34060" y="1517321"/>
            <a:ext cx="3618535" cy="3618535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6" name="Rectangle 5"/>
          <p:cNvSpPr/>
          <p:nvPr/>
        </p:nvSpPr>
        <p:spPr>
          <a:xfrm>
            <a:off x="572211" y="1109931"/>
            <a:ext cx="11097429" cy="15606"/>
          </a:xfrm>
          <a:prstGeom prst="rect">
            <a:avLst/>
          </a:prstGeom>
          <a:solidFill>
            <a:srgbClr val="2D9E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707"/>
          </a:p>
        </p:txBody>
      </p:sp>
    </p:spTree>
    <p:extLst>
      <p:ext uri="{BB962C8B-B14F-4D97-AF65-F5344CB8AC3E}">
        <p14:creationId xmlns:p14="http://schemas.microsoft.com/office/powerpoint/2010/main" val="4086363626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10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121913" tIns="60956" rIns="121913" bIns="60956" rtlCol="0" anchor="ctr">
            <a:normAutofit/>
          </a:bodyPr>
          <a:lstStyle/>
          <a:p>
            <a:pPr algn="l"/>
            <a:r>
              <a:rPr lang="zh-CN" altLang="en-US" sz="2844" dirty="0">
                <a:solidFill>
                  <a:srgbClr val="2D9E9C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Microsoft YaHei"/>
              </a:rPr>
              <a:t>抑郁症</a:t>
            </a:r>
            <a:r>
              <a:rPr lang="zh-CN" altLang="en-US" sz="2844" dirty="0">
                <a:solidFill>
                  <a:srgbClr val="2D9E9C"/>
                </a:solidFill>
                <a:latin typeface="Microsoft YaHei"/>
                <a:ea typeface="Microsoft YaHei"/>
                <a:cs typeface="Microsoft YaHei"/>
              </a:rPr>
              <a:t>药物治疗的基本原则</a:t>
            </a:r>
            <a:endParaRPr lang="zh-CN" altLang="en-US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quarter" idx="13"/>
          </p:nvPr>
        </p:nvSpPr>
        <p:spPr>
          <a:xfrm>
            <a:off x="745029" y="1464720"/>
            <a:ext cx="7399198" cy="4944568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3413" dirty="0">
                <a:latin typeface="Microsoft YaHei" panose="020B0503020204020204" pitchFamily="34" charset="-122"/>
                <a:ea typeface="Microsoft YaHei"/>
                <a:cs typeface="Microsoft YaHei"/>
              </a:rPr>
              <a:t> 单一用药 </a:t>
            </a:r>
            <a:r>
              <a:rPr lang="zh-CN" altLang="en-US" sz="2465" dirty="0">
                <a:solidFill>
                  <a:schemeClr val="accent4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机制互补</a:t>
            </a:r>
            <a:r>
              <a:rPr lang="en-US" altLang="zh-CN" sz="2465" dirty="0">
                <a:solidFill>
                  <a:schemeClr val="accent4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/</a:t>
            </a:r>
            <a:r>
              <a:rPr lang="zh-CN" altLang="en-US" sz="2465" dirty="0">
                <a:solidFill>
                  <a:schemeClr val="accent4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相似</a:t>
            </a:r>
            <a:endParaRPr lang="en-US" altLang="zh-CN" sz="2465" dirty="0">
              <a:solidFill>
                <a:schemeClr val="accent4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3413" dirty="0">
                <a:latin typeface="Microsoft YaHei" panose="020B0503020204020204" pitchFamily="34" charset="-122"/>
                <a:ea typeface="Microsoft YaHei"/>
                <a:cs typeface="Microsoft YaHei"/>
              </a:rPr>
              <a:t> 个体化用药 </a:t>
            </a:r>
            <a:r>
              <a:rPr lang="zh-CN" altLang="en-US" sz="2465" dirty="0">
                <a:solidFill>
                  <a:schemeClr val="accent4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年龄 反应 防自杀 </a:t>
            </a:r>
            <a:endParaRPr lang="zh-CN" altLang="zh-CN" sz="3698" dirty="0">
              <a:solidFill>
                <a:schemeClr val="accent4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3413" dirty="0">
                <a:latin typeface="Microsoft YaHei" panose="020B0503020204020204" pitchFamily="34" charset="-122"/>
                <a:ea typeface="Microsoft YaHei"/>
                <a:cs typeface="Microsoft YaHei"/>
              </a:rPr>
              <a:t> 低起始剂量 </a:t>
            </a:r>
            <a:r>
              <a:rPr lang="zh-CN" altLang="en-US" sz="2465" dirty="0">
                <a:solidFill>
                  <a:schemeClr val="accent4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提高耐受性</a:t>
            </a:r>
            <a:endParaRPr lang="en-US" altLang="zh-CN" sz="2465" dirty="0">
              <a:solidFill>
                <a:schemeClr val="accent4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3413" dirty="0">
                <a:latin typeface="Microsoft YaHei" panose="020B0503020204020204" pitchFamily="34" charset="-122"/>
                <a:ea typeface="Microsoft YaHei"/>
                <a:cs typeface="Microsoft YaHei"/>
              </a:rPr>
              <a:t> 剂量滴定 </a:t>
            </a:r>
            <a:r>
              <a:rPr lang="zh-CN" altLang="en-US" sz="2465" dirty="0">
                <a:solidFill>
                  <a:schemeClr val="accent4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速度 浓度（MBC量化滴定）</a:t>
            </a:r>
            <a:endParaRPr lang="zh-CN" altLang="zh-CN" sz="2465" dirty="0">
              <a:solidFill>
                <a:schemeClr val="accent4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sz="3413" dirty="0">
                <a:latin typeface="Microsoft YaHei" panose="020B0503020204020204" pitchFamily="34" charset="-122"/>
                <a:ea typeface="Microsoft YaHei"/>
                <a:cs typeface="Microsoft YaHei"/>
              </a:rPr>
              <a:t> </a:t>
            </a:r>
            <a:r>
              <a:rPr lang="zh-CN" altLang="en-US" sz="3413" dirty="0">
                <a:latin typeface="Microsoft YaHei" panose="020B0503020204020204" pitchFamily="34" charset="-122"/>
                <a:ea typeface="Microsoft YaHei"/>
                <a:cs typeface="Microsoft YaHei"/>
              </a:rPr>
              <a:t>加强宣教 </a:t>
            </a:r>
            <a:r>
              <a:rPr lang="zh-CN" altLang="en-US" sz="2465" dirty="0">
                <a:solidFill>
                  <a:schemeClr val="accent4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药物 </a:t>
            </a:r>
            <a:r>
              <a:rPr lang="en-US" altLang="zh-CN" sz="2465" dirty="0">
                <a:solidFill>
                  <a:schemeClr val="accent4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ADR </a:t>
            </a:r>
            <a:r>
              <a:rPr lang="zh-CN" altLang="en-US" sz="2465" dirty="0">
                <a:solidFill>
                  <a:schemeClr val="accent4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预期管理</a:t>
            </a:r>
            <a:endParaRPr lang="zh-CN" altLang="zh-CN" sz="2465" dirty="0">
              <a:solidFill>
                <a:schemeClr val="accent4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sz="3413" dirty="0">
                <a:latin typeface="Microsoft YaHei" panose="020B0503020204020204" pitchFamily="34" charset="-122"/>
                <a:ea typeface="Microsoft YaHei"/>
                <a:cs typeface="Microsoft YaHei"/>
              </a:rPr>
              <a:t> </a:t>
            </a:r>
            <a:r>
              <a:rPr lang="zh-CN" altLang="en-US" sz="3413" dirty="0">
                <a:latin typeface="Microsoft YaHei" panose="020B0503020204020204" pitchFamily="34" charset="-122"/>
                <a:ea typeface="Microsoft YaHei"/>
                <a:cs typeface="Microsoft YaHei"/>
              </a:rPr>
              <a:t>治疗共病 </a:t>
            </a:r>
            <a:r>
              <a:rPr lang="zh-CN" altLang="en-US" sz="2465" dirty="0">
                <a:solidFill>
                  <a:schemeClr val="accent4">
                    <a:lumMod val="75000"/>
                  </a:schemeClr>
                </a:solidFill>
                <a:latin typeface="Microsoft YaHei"/>
                <a:ea typeface="Microsoft YaHei"/>
                <a:cs typeface="Microsoft YaHei"/>
              </a:rPr>
              <a:t>焦虑 失眠 </a:t>
            </a:r>
            <a:endParaRPr lang="zh-CN" altLang="zh-CN" sz="2465" dirty="0">
              <a:solidFill>
                <a:schemeClr val="accent4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endParaRPr lang="zh-CN" altLang="en-US" dirty="0"/>
          </a:p>
        </p:txBody>
      </p:sp>
      <p:sp>
        <p:nvSpPr>
          <p:cNvPr id="100" name="参考文献"/>
          <p:cNvSpPr/>
          <p:nvPr/>
        </p:nvSpPr>
        <p:spPr>
          <a:xfrm>
            <a:off x="474074" y="6352781"/>
            <a:ext cx="10903704" cy="2455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96" dirty="0">
                <a:solidFill>
                  <a:srgbClr val="646464"/>
                </a:solidFill>
                <a:latin typeface="Microsoft YaHei" panose="020B0604020202020204" pitchFamily="34" charset="0"/>
                <a:ea typeface="Microsoft YaHei"/>
                <a:cs typeface="Microsoft YaHei"/>
              </a:rPr>
              <a:t>中华医学会精神医学分会. 中国抑郁障碍防治指南（2025版）. 北京: 人民卫生出版社; 2025.</a:t>
            </a:r>
          </a:p>
        </p:txBody>
      </p:sp>
      <p:sp>
        <p:nvSpPr>
          <p:cNvPr id="21511" name="Rectangle 21510"/>
          <p:cNvSpPr/>
          <p:nvPr/>
        </p:nvSpPr>
        <p:spPr>
          <a:xfrm>
            <a:off x="572211" y="1109931"/>
            <a:ext cx="11097429" cy="15606"/>
          </a:xfrm>
          <a:prstGeom prst="rect">
            <a:avLst/>
          </a:prstGeom>
          <a:solidFill>
            <a:srgbClr val="2D9E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707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>
            <a:spLocks/>
          </p:cNvSpPr>
          <p:nvPr/>
        </p:nvSpPr>
        <p:spPr>
          <a:xfrm>
            <a:off x="2495601" y="116632"/>
            <a:ext cx="6023221" cy="880588"/>
          </a:xfrm>
          <a:prstGeom prst="rect">
            <a:avLst/>
          </a:prstGeom>
        </p:spPr>
        <p:txBody>
          <a:bodyPr vert="horz" wrap="square" lIns="91435" tIns="45717" rIns="91435" bIns="45717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选择抗抑郁药物主要考虑因素 </a:t>
            </a:r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7705148"/>
              </p:ext>
            </p:extLst>
          </p:nvPr>
        </p:nvGraphicFramePr>
        <p:xfrm>
          <a:off x="2497415" y="1484785"/>
          <a:ext cx="6984566" cy="4381247"/>
        </p:xfrm>
        <a:graphic>
          <a:graphicData uri="http://schemas.openxmlformats.org/drawingml/2006/table">
            <a:tbl>
              <a:tblPr firstRow="1">
                <a:tableStyleId>{BC89EF96-8CEA-46FF-86C4-4CE0E7609802}</a:tableStyleId>
              </a:tblPr>
              <a:tblGrid>
                <a:gridCol w="12239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243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363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9245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zh-CN" sz="2400" b="1" kern="0" dirty="0">
                          <a:solidFill>
                            <a:schemeClr val="accen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类别</a:t>
                      </a:r>
                      <a:endParaRPr lang="zh-CN" sz="2400" b="1" kern="0" dirty="0">
                        <a:solidFill>
                          <a:schemeClr val="accent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黑体" panose="02010600030101010101" pitchFamily="49" charset="-122"/>
                      </a:endParaRPr>
                    </a:p>
                  </a:txBody>
                  <a:tcPr marL="51428" marR="514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zh-CN" sz="2400" kern="0" dirty="0">
                          <a:solidFill>
                            <a:schemeClr val="accen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考虑因素</a:t>
                      </a:r>
                      <a:endParaRPr lang="zh-CN" sz="2400" kern="0" dirty="0">
                        <a:solidFill>
                          <a:schemeClr val="accent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黑体" panose="02010600030101010101" pitchFamily="49" charset="-122"/>
                      </a:endParaRPr>
                    </a:p>
                  </a:txBody>
                  <a:tcPr marL="51428" marR="514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51431" marR="51431" marT="0" marB="0" anchor="ctr">
                    <a:lnR w="12700">
                      <a:solidFill>
                        <a:schemeClr val="tx1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483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400" b="1" kern="0" dirty="0">
                          <a:solidFill>
                            <a:schemeClr val="accen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安全性</a:t>
                      </a:r>
                      <a:endParaRPr lang="zh-CN" sz="2400" b="1" kern="0" dirty="0">
                        <a:solidFill>
                          <a:schemeClr val="accent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黑体" panose="02010600030101010101" pitchFamily="49" charset="-122"/>
                      </a:endParaRPr>
                    </a:p>
                  </a:txBody>
                  <a:tcPr marL="51428" marR="514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4290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ea"/>
                        <a:buAutoNum type="circleNumDbPlain"/>
                      </a:pPr>
                      <a:r>
                        <a:rPr lang="zh-CN" sz="180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患者躯体状况和耐受性</a:t>
                      </a:r>
                      <a:endParaRPr lang="zh-CN" altLang="zh-CN" sz="1800" kern="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34290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ea"/>
                        <a:buAutoNum type="circleNumDbPlain"/>
                      </a:pPr>
                      <a:r>
                        <a:rPr lang="zh-CN" sz="180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药物不良反应</a:t>
                      </a:r>
                      <a:endParaRPr lang="zh-CN" altLang="zh-CN" sz="1800" kern="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1428" marR="514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4290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ea"/>
                        <a:buAutoNum type="circleNumDbPlain" startAt="3"/>
                      </a:pPr>
                      <a:r>
                        <a:rPr lang="zh-CN" altLang="zh-CN" sz="180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可能的药物相互作用</a:t>
                      </a:r>
                    </a:p>
                    <a:p>
                      <a:pPr marL="34290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ea"/>
                        <a:buAutoNum type="circleNumDbPlain" startAt="3"/>
                      </a:pPr>
                      <a:r>
                        <a:rPr lang="zh-CN" altLang="zh-CN" sz="180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过量服药风险</a:t>
                      </a:r>
                      <a:endParaRPr lang="zh-CN" altLang="zh-CN" sz="1800" kern="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黑体" panose="02010600030101010101" pitchFamily="49" charset="-122"/>
                      </a:endParaRPr>
                    </a:p>
                  </a:txBody>
                  <a:tcPr marL="51428" marR="514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0968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400" b="1" kern="0" dirty="0">
                          <a:solidFill>
                            <a:schemeClr val="accen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有效性</a:t>
                      </a:r>
                      <a:endParaRPr lang="zh-CN" sz="2400" b="1" kern="0" dirty="0">
                        <a:solidFill>
                          <a:schemeClr val="accent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黑体" panose="02010600030101010101" pitchFamily="49" charset="-122"/>
                      </a:endParaRPr>
                    </a:p>
                  </a:txBody>
                  <a:tcPr marL="51428" marR="514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4290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ea"/>
                        <a:buAutoNum type="circleNumDbPlain"/>
                      </a:pPr>
                      <a:r>
                        <a:rPr lang="zh-CN" sz="180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药物的临床治愈率</a:t>
                      </a:r>
                      <a:endParaRPr lang="zh-CN" altLang="zh-CN" sz="1800" kern="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34290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ea"/>
                        <a:buAutoNum type="circleNumDbPlain"/>
                      </a:pPr>
                      <a:r>
                        <a:rPr lang="zh-CN" sz="180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药物起效速度</a:t>
                      </a:r>
                      <a:endParaRPr lang="zh-CN" altLang="zh-CN" sz="1800" kern="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34290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ea"/>
                        <a:buAutoNum type="circleNumDbPlain"/>
                      </a:pPr>
                      <a:r>
                        <a:rPr lang="zh-CN" sz="180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临床症状特征</a:t>
                      </a:r>
                      <a:endParaRPr lang="zh-CN" altLang="zh-CN" sz="1800" kern="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1428" marR="514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4290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ea"/>
                        <a:buAutoNum type="circleNumDbPlain" startAt="4"/>
                      </a:pPr>
                      <a:r>
                        <a:rPr lang="zh-CN" altLang="zh-CN" sz="180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既往用药史</a:t>
                      </a:r>
                    </a:p>
                    <a:p>
                      <a:pPr marL="34290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ea"/>
                        <a:buAutoNum type="circleNumDbPlain" startAt="4"/>
                      </a:pPr>
                      <a:r>
                        <a:rPr lang="zh-CN" altLang="zh-CN" sz="180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药物药理学特征</a:t>
                      </a:r>
                    </a:p>
                    <a:p>
                      <a:pPr marL="34290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ea"/>
                        <a:buAutoNum type="circleNumDbPlain" startAt="4"/>
                      </a:pPr>
                      <a:r>
                        <a:rPr lang="zh-CN" altLang="zh-CN" sz="180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药物遗传学特征</a:t>
                      </a:r>
                      <a:endParaRPr lang="zh-CN" altLang="zh-CN" sz="1800" kern="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黑体" panose="02010600030101010101" pitchFamily="49" charset="-122"/>
                      </a:endParaRPr>
                    </a:p>
                  </a:txBody>
                  <a:tcPr marL="51428" marR="514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899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400" b="1" kern="0" dirty="0">
                          <a:solidFill>
                            <a:schemeClr val="accen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经济性</a:t>
                      </a:r>
                      <a:endParaRPr lang="zh-CN" sz="2400" b="1" kern="0" dirty="0">
                        <a:solidFill>
                          <a:schemeClr val="accent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黑体" panose="02010600030101010101" pitchFamily="49" charset="-122"/>
                      </a:endParaRPr>
                    </a:p>
                  </a:txBody>
                  <a:tcPr marL="51428" marR="514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34290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ea"/>
                        <a:buAutoNum type="circleNumDbPlain"/>
                      </a:pPr>
                      <a:r>
                        <a:rPr lang="zh-CN" sz="180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药物价格；</a:t>
                      </a:r>
                      <a:endParaRPr lang="zh-CN" altLang="zh-CN" sz="1800" kern="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34290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ea"/>
                        <a:buAutoNum type="circleNumDbPlain"/>
                      </a:pPr>
                      <a:r>
                        <a:rPr lang="zh-CN" sz="180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自付费比例</a:t>
                      </a:r>
                      <a:endParaRPr lang="zh-CN" sz="1800" kern="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黑体" panose="02010600030101010101" pitchFamily="49" charset="-122"/>
                      </a:endParaRPr>
                    </a:p>
                  </a:txBody>
                  <a:tcPr marL="51428" marR="514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34290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ea"/>
                        <a:buAutoNum type="circleNumDbPlain"/>
                      </a:pPr>
                      <a:endParaRPr lang="zh-CN" sz="253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黑体" panose="02010600030101010101" pitchFamily="49" charset="-122"/>
                      </a:endParaRPr>
                    </a:p>
                  </a:txBody>
                  <a:tcPr marL="72320" marR="723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784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400" b="1" kern="0" dirty="0">
                          <a:solidFill>
                            <a:schemeClr val="accen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适</a:t>
                      </a:r>
                      <a:r>
                        <a:rPr lang="zh-CN" altLang="en-US" sz="2400" b="1" kern="0" dirty="0">
                          <a:solidFill>
                            <a:schemeClr val="accen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宜</a:t>
                      </a:r>
                      <a:r>
                        <a:rPr lang="zh-CN" sz="2400" b="1" kern="0" dirty="0">
                          <a:solidFill>
                            <a:schemeClr val="accen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性</a:t>
                      </a:r>
                      <a:endParaRPr lang="zh-CN" sz="2400" b="1" kern="0" dirty="0">
                        <a:solidFill>
                          <a:schemeClr val="accent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黑体" panose="02010600030101010101" pitchFamily="49" charset="-122"/>
                      </a:endParaRPr>
                    </a:p>
                  </a:txBody>
                  <a:tcPr marL="51428" marR="514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34290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ea"/>
                        <a:buAutoNum type="circleNumDbPlain"/>
                      </a:pPr>
                      <a:r>
                        <a:rPr lang="zh-CN" sz="180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治疗偏好</a:t>
                      </a:r>
                      <a:r>
                        <a:rPr lang="zh-CN" altLang="en-US" sz="180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；</a:t>
                      </a:r>
                    </a:p>
                    <a:p>
                      <a:pPr marL="34290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ea"/>
                        <a:buAutoNum type="circleNumDbPlain"/>
                      </a:pPr>
                      <a:r>
                        <a:rPr lang="zh-CN" sz="180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药物</a:t>
                      </a:r>
                      <a:r>
                        <a:rPr lang="zh-CN" altLang="en-US" sz="180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便于</a:t>
                      </a:r>
                      <a:r>
                        <a:rPr lang="zh-CN" sz="180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获得；</a:t>
                      </a:r>
                      <a:endParaRPr lang="zh-CN" altLang="zh-CN" sz="1800" kern="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34290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ea"/>
                        <a:buAutoNum type="circleNumDbPlain"/>
                      </a:pPr>
                      <a:r>
                        <a:rPr lang="zh-CN" sz="180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使用简便</a:t>
                      </a:r>
                      <a:endParaRPr lang="zh-CN" sz="1800" kern="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黑体" panose="02010600030101010101" pitchFamily="49" charset="-122"/>
                      </a:endParaRPr>
                    </a:p>
                  </a:txBody>
                  <a:tcPr marL="51428" marR="514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ea"/>
                        <a:buNone/>
                      </a:pPr>
                      <a:endParaRPr lang="zh-CN" sz="253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黑体" panose="02010600030101010101" pitchFamily="49" charset="-122"/>
                      </a:endParaRPr>
                    </a:p>
                  </a:txBody>
                  <a:tcPr marL="72320" marR="723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76238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58307" y="124992"/>
            <a:ext cx="10515600" cy="703779"/>
          </a:xfrm>
        </p:spPr>
        <p:txBody>
          <a:bodyPr>
            <a:normAutofit/>
          </a:bodyPr>
          <a:lstStyle/>
          <a:p>
            <a:r>
              <a:rPr lang="zh-CN" altLang="en-US" dirty="0"/>
              <a:t>抑郁症药物分类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124744"/>
            <a:ext cx="10515600" cy="5052219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4" name="任意多边形 36"/>
          <p:cNvSpPr/>
          <p:nvPr>
            <p:custDataLst>
              <p:tags r:id="rId1"/>
            </p:custDataLst>
          </p:nvPr>
        </p:nvSpPr>
        <p:spPr bwMode="auto">
          <a:xfrm rot="16200000">
            <a:off x="4733343" y="2870033"/>
            <a:ext cx="472653" cy="0"/>
          </a:xfrm>
          <a:custGeom>
            <a:avLst/>
            <a:gdLst>
              <a:gd name="T0" fmla="*/ 0 w 693738"/>
              <a:gd name="T1" fmla="*/ 605186 w 693738"/>
              <a:gd name="T2" fmla="*/ 0 w 693738"/>
              <a:gd name="T3" fmla="*/ 693738 w 693738"/>
            </a:gdLst>
            <a:ahLst/>
            <a:cxnLst>
              <a:cxn ang="0">
                <a:pos x="T0" y="0"/>
              </a:cxn>
              <a:cxn ang="0">
                <a:pos x="T1" y="0"/>
              </a:cxn>
            </a:cxnLst>
            <a:rect l="T2" t="0" r="T3" b="0"/>
            <a:pathLst>
              <a:path w="693738">
                <a:moveTo>
                  <a:pt x="0" y="0"/>
                </a:moveTo>
                <a:lnTo>
                  <a:pt x="605186" y="0"/>
                </a:lnTo>
              </a:path>
            </a:pathLst>
          </a:custGeom>
          <a:noFill/>
          <a:ln w="12700" cap="flat" cmpd="sng">
            <a:solidFill>
              <a:schemeClr val="tx1">
                <a:lumMod val="40000"/>
                <a:lumOff val="60000"/>
              </a:schemeClr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5" tIns="34287" rIns="68575" bIns="34287">
            <a:noAutofit/>
          </a:bodyPr>
          <a:lstStyle/>
          <a:p>
            <a:pPr fontAlgn="auto"/>
            <a:endParaRPr lang="zh-CN" altLang="en-US" sz="569" noProof="1">
              <a:solidFill>
                <a:schemeClr val="bg1"/>
              </a:solidFill>
            </a:endParaRPr>
          </a:p>
        </p:txBody>
      </p:sp>
      <p:sp>
        <p:nvSpPr>
          <p:cNvPr id="5" name="任意多边形 37"/>
          <p:cNvSpPr/>
          <p:nvPr>
            <p:custDataLst>
              <p:tags r:id="rId2"/>
            </p:custDataLst>
          </p:nvPr>
        </p:nvSpPr>
        <p:spPr bwMode="auto">
          <a:xfrm rot="19800000">
            <a:off x="5766197" y="3221843"/>
            <a:ext cx="616744" cy="0"/>
          </a:xfrm>
          <a:custGeom>
            <a:avLst/>
            <a:gdLst>
              <a:gd name="T0" fmla="*/ 0 w 514350"/>
              <a:gd name="T1" fmla="*/ 447696 w 514350"/>
              <a:gd name="T2" fmla="*/ 0 w 514350"/>
              <a:gd name="T3" fmla="*/ 514350 w 514350"/>
            </a:gdLst>
            <a:ahLst/>
            <a:cxnLst>
              <a:cxn ang="0">
                <a:pos x="T0" y="0"/>
              </a:cxn>
              <a:cxn ang="0">
                <a:pos x="T1" y="0"/>
              </a:cxn>
            </a:cxnLst>
            <a:rect l="T2" t="0" r="T3" b="0"/>
            <a:pathLst>
              <a:path w="514350">
                <a:moveTo>
                  <a:pt x="0" y="0"/>
                </a:moveTo>
                <a:lnTo>
                  <a:pt x="447696" y="0"/>
                </a:lnTo>
              </a:path>
            </a:pathLst>
          </a:custGeom>
          <a:noFill/>
          <a:ln w="12700" cap="flat" cmpd="sng">
            <a:solidFill>
              <a:schemeClr val="tx1">
                <a:lumMod val="40000"/>
                <a:lumOff val="60000"/>
              </a:schemeClr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5" tIns="34287" rIns="68575" bIns="34287">
            <a:noAutofit/>
          </a:bodyPr>
          <a:lstStyle/>
          <a:p>
            <a:pPr fontAlgn="auto"/>
            <a:endParaRPr lang="zh-CN" altLang="en-US" sz="569" noProof="1">
              <a:solidFill>
                <a:schemeClr val="bg1"/>
              </a:solidFill>
            </a:endParaRPr>
          </a:p>
        </p:txBody>
      </p:sp>
      <p:sp>
        <p:nvSpPr>
          <p:cNvPr id="6" name="任意多边形 38"/>
          <p:cNvSpPr/>
          <p:nvPr>
            <p:custDataLst>
              <p:tags r:id="rId3"/>
            </p:custDataLst>
          </p:nvPr>
        </p:nvSpPr>
        <p:spPr bwMode="auto">
          <a:xfrm rot="1800000">
            <a:off x="5766197" y="3944513"/>
            <a:ext cx="616744" cy="0"/>
          </a:xfrm>
          <a:custGeom>
            <a:avLst/>
            <a:gdLst>
              <a:gd name="T0" fmla="*/ 0 w 514350"/>
              <a:gd name="T1" fmla="*/ 447696 w 514350"/>
              <a:gd name="T2" fmla="*/ 0 w 514350"/>
              <a:gd name="T3" fmla="*/ 514350 w 514350"/>
            </a:gdLst>
            <a:ahLst/>
            <a:cxnLst>
              <a:cxn ang="0">
                <a:pos x="T0" y="0"/>
              </a:cxn>
              <a:cxn ang="0">
                <a:pos x="T1" y="0"/>
              </a:cxn>
            </a:cxnLst>
            <a:rect l="T2" t="0" r="T3" b="0"/>
            <a:pathLst>
              <a:path w="514350">
                <a:moveTo>
                  <a:pt x="0" y="0"/>
                </a:moveTo>
                <a:lnTo>
                  <a:pt x="447696" y="0"/>
                </a:lnTo>
              </a:path>
            </a:pathLst>
          </a:custGeom>
          <a:noFill/>
          <a:ln w="12700" cap="flat" cmpd="sng">
            <a:solidFill>
              <a:schemeClr val="tx1">
                <a:lumMod val="40000"/>
                <a:lumOff val="60000"/>
              </a:schemeClr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5" tIns="34287" rIns="68575" bIns="34287">
            <a:noAutofit/>
          </a:bodyPr>
          <a:lstStyle/>
          <a:p>
            <a:pPr fontAlgn="auto"/>
            <a:endParaRPr lang="zh-CN" altLang="en-US" sz="569" noProof="1">
              <a:solidFill>
                <a:schemeClr val="bg1"/>
              </a:solidFill>
            </a:endParaRPr>
          </a:p>
        </p:txBody>
      </p:sp>
      <p:sp>
        <p:nvSpPr>
          <p:cNvPr id="7" name="任意多边形 39"/>
          <p:cNvSpPr/>
          <p:nvPr>
            <p:custDataLst>
              <p:tags r:id="rId4"/>
            </p:custDataLst>
          </p:nvPr>
        </p:nvSpPr>
        <p:spPr bwMode="auto">
          <a:xfrm rot="5400000">
            <a:off x="4092783" y="4096302"/>
            <a:ext cx="335738" cy="263128"/>
          </a:xfrm>
          <a:custGeom>
            <a:avLst/>
            <a:gdLst>
              <a:gd name="T0" fmla="*/ 0 w 693737"/>
              <a:gd name="T1" fmla="*/ 605186 w 693737"/>
              <a:gd name="T2" fmla="*/ 0 w 693737"/>
              <a:gd name="T3" fmla="*/ 693737 w 693737"/>
            </a:gdLst>
            <a:ahLst/>
            <a:cxnLst>
              <a:cxn ang="0">
                <a:pos x="T0" y="0"/>
              </a:cxn>
              <a:cxn ang="0">
                <a:pos x="T1" y="0"/>
              </a:cxn>
            </a:cxnLst>
            <a:rect l="T2" t="0" r="T3" b="0"/>
            <a:pathLst>
              <a:path w="693737">
                <a:moveTo>
                  <a:pt x="0" y="0"/>
                </a:moveTo>
                <a:lnTo>
                  <a:pt x="605186" y="0"/>
                </a:lnTo>
              </a:path>
            </a:pathLst>
          </a:custGeom>
          <a:noFill/>
          <a:ln w="12700" cap="flat" cmpd="sng">
            <a:solidFill>
              <a:schemeClr val="tx1">
                <a:lumMod val="40000"/>
                <a:lumOff val="60000"/>
              </a:schemeClr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5" tIns="34287" rIns="68575" bIns="34287">
            <a:noAutofit/>
          </a:bodyPr>
          <a:lstStyle/>
          <a:p>
            <a:pPr fontAlgn="auto"/>
            <a:endParaRPr lang="zh-CN" altLang="en-US" sz="569" noProof="1">
              <a:solidFill>
                <a:schemeClr val="bg1"/>
              </a:solidFill>
            </a:endParaRPr>
          </a:p>
        </p:txBody>
      </p:sp>
      <p:sp>
        <p:nvSpPr>
          <p:cNvPr id="8" name="任意多边形 40"/>
          <p:cNvSpPr/>
          <p:nvPr>
            <p:custDataLst>
              <p:tags r:id="rId5"/>
            </p:custDataLst>
          </p:nvPr>
        </p:nvSpPr>
        <p:spPr bwMode="auto">
          <a:xfrm rot="9000000">
            <a:off x="3555208" y="3944513"/>
            <a:ext cx="617935" cy="0"/>
          </a:xfrm>
          <a:custGeom>
            <a:avLst/>
            <a:gdLst>
              <a:gd name="T0" fmla="*/ 0 w 514350"/>
              <a:gd name="T1" fmla="*/ 447696 w 514350"/>
              <a:gd name="T2" fmla="*/ 0 w 514350"/>
              <a:gd name="T3" fmla="*/ 514350 w 514350"/>
            </a:gdLst>
            <a:ahLst/>
            <a:cxnLst>
              <a:cxn ang="0">
                <a:pos x="T0" y="0"/>
              </a:cxn>
              <a:cxn ang="0">
                <a:pos x="T1" y="0"/>
              </a:cxn>
            </a:cxnLst>
            <a:rect l="T2" t="0" r="T3" b="0"/>
            <a:pathLst>
              <a:path w="514350">
                <a:moveTo>
                  <a:pt x="0" y="0"/>
                </a:moveTo>
                <a:lnTo>
                  <a:pt x="447696" y="0"/>
                </a:lnTo>
              </a:path>
            </a:pathLst>
          </a:custGeom>
          <a:noFill/>
          <a:ln w="12700" cap="flat" cmpd="sng">
            <a:solidFill>
              <a:schemeClr val="tx1">
                <a:lumMod val="40000"/>
                <a:lumOff val="60000"/>
              </a:schemeClr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5" tIns="34287" rIns="68575" bIns="34287">
            <a:noAutofit/>
          </a:bodyPr>
          <a:lstStyle/>
          <a:p>
            <a:pPr fontAlgn="auto"/>
            <a:endParaRPr lang="zh-CN" altLang="en-US" sz="569" noProof="1">
              <a:solidFill>
                <a:schemeClr val="bg1"/>
              </a:solidFill>
            </a:endParaRPr>
          </a:p>
        </p:txBody>
      </p:sp>
      <p:sp>
        <p:nvSpPr>
          <p:cNvPr id="9" name="任意多边形 41"/>
          <p:cNvSpPr/>
          <p:nvPr>
            <p:custDataLst>
              <p:tags r:id="rId6"/>
            </p:custDataLst>
          </p:nvPr>
        </p:nvSpPr>
        <p:spPr bwMode="auto">
          <a:xfrm rot="12600000">
            <a:off x="3555208" y="3221843"/>
            <a:ext cx="617935" cy="0"/>
          </a:xfrm>
          <a:custGeom>
            <a:avLst/>
            <a:gdLst>
              <a:gd name="T0" fmla="*/ 0 w 514350"/>
              <a:gd name="T1" fmla="*/ 447696 w 514350"/>
              <a:gd name="T2" fmla="*/ 0 w 514350"/>
              <a:gd name="T3" fmla="*/ 514350 w 514350"/>
            </a:gdLst>
            <a:ahLst/>
            <a:cxnLst>
              <a:cxn ang="0">
                <a:pos x="T0" y="0"/>
              </a:cxn>
              <a:cxn ang="0">
                <a:pos x="T1" y="0"/>
              </a:cxn>
            </a:cxnLst>
            <a:rect l="T2" t="0" r="T3" b="0"/>
            <a:pathLst>
              <a:path w="514350">
                <a:moveTo>
                  <a:pt x="0" y="0"/>
                </a:moveTo>
                <a:lnTo>
                  <a:pt x="447696" y="0"/>
                </a:lnTo>
              </a:path>
            </a:pathLst>
          </a:custGeom>
          <a:noFill/>
          <a:ln w="12700" cap="flat" cmpd="sng">
            <a:solidFill>
              <a:schemeClr val="tx1">
                <a:lumMod val="40000"/>
                <a:lumOff val="60000"/>
              </a:schemeClr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5" tIns="34287" rIns="68575" bIns="34287">
            <a:noAutofit/>
          </a:bodyPr>
          <a:lstStyle/>
          <a:p>
            <a:pPr fontAlgn="auto"/>
            <a:endParaRPr lang="zh-CN" altLang="en-US" sz="569" noProof="1">
              <a:solidFill>
                <a:schemeClr val="bg1"/>
              </a:solidFill>
            </a:endParaRPr>
          </a:p>
        </p:txBody>
      </p:sp>
      <p:sp>
        <p:nvSpPr>
          <p:cNvPr id="10" name="KSO_GT1.6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474119" y="2634897"/>
            <a:ext cx="1122760" cy="639330"/>
          </a:xfrm>
          <a:prstGeom prst="roundRect">
            <a:avLst>
              <a:gd name="adj" fmla="val 10546"/>
            </a:avLst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algn="ctr">
              <a:lnSpc>
                <a:spcPct val="110000"/>
              </a:lnSpc>
              <a:buClr>
                <a:srgbClr val="963B22"/>
              </a:buClr>
              <a:buSzPct val="100000"/>
            </a:pPr>
            <a:r>
              <a:rPr lang="en-US" altLang="zh-CN" sz="1991">
                <a:solidFill>
                  <a:schemeClr val="bg1"/>
                </a:solidFill>
                <a:sym typeface="黑体" pitchFamily="49" charset="-122"/>
              </a:rPr>
              <a:t>MAOIs</a:t>
            </a:r>
            <a:endParaRPr lang="zh-CN" altLang="en-US" sz="1991" dirty="0">
              <a:solidFill>
                <a:schemeClr val="bg1"/>
              </a:solidFill>
            </a:endParaRPr>
          </a:p>
        </p:txBody>
      </p:sp>
      <p:sp>
        <p:nvSpPr>
          <p:cNvPr id="11" name="KSO_GT1.5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472930" y="3745689"/>
            <a:ext cx="1122759" cy="638140"/>
          </a:xfrm>
          <a:prstGeom prst="roundRect">
            <a:avLst>
              <a:gd name="adj" fmla="val 10546"/>
            </a:avLst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algn="ctr">
              <a:lnSpc>
                <a:spcPct val="110000"/>
              </a:lnSpc>
              <a:buClr>
                <a:srgbClr val="963B22"/>
              </a:buClr>
              <a:buSzPct val="100000"/>
            </a:pPr>
            <a:r>
              <a:rPr lang="zh-CN" altLang="en-US" sz="1991" dirty="0">
                <a:solidFill>
                  <a:schemeClr val="bg1"/>
                </a:solidFill>
              </a:rPr>
              <a:t>多模式</a:t>
            </a:r>
          </a:p>
        </p:txBody>
      </p:sp>
      <p:sp>
        <p:nvSpPr>
          <p:cNvPr id="12" name="KSO_GT1.4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212557" y="4532651"/>
            <a:ext cx="1123950" cy="640521"/>
          </a:xfrm>
          <a:prstGeom prst="roundRect">
            <a:avLst>
              <a:gd name="adj" fmla="val 10546"/>
            </a:avLst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algn="ctr">
              <a:lnSpc>
                <a:spcPct val="110000"/>
              </a:lnSpc>
              <a:buClr>
                <a:srgbClr val="963B22"/>
              </a:buClr>
              <a:buSzPct val="100000"/>
            </a:pPr>
            <a:r>
              <a:rPr lang="en-US" altLang="zh-CN" sz="1991" dirty="0">
                <a:solidFill>
                  <a:schemeClr val="bg1"/>
                </a:solidFill>
              </a:rPr>
              <a:t>SNRIs</a:t>
            </a:r>
          </a:p>
        </p:txBody>
      </p:sp>
      <p:sp>
        <p:nvSpPr>
          <p:cNvPr id="13" name="KSO_GT1.3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337698" y="3745689"/>
            <a:ext cx="1123950" cy="638140"/>
          </a:xfrm>
          <a:prstGeom prst="roundRect">
            <a:avLst>
              <a:gd name="adj" fmla="val 10546"/>
            </a:avLst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algn="ctr">
              <a:lnSpc>
                <a:spcPct val="110000"/>
              </a:lnSpc>
              <a:buClr>
                <a:srgbClr val="963B22"/>
              </a:buClr>
              <a:buSzPct val="100000"/>
            </a:pPr>
            <a:r>
              <a:rPr lang="en-US" altLang="zh-CN" sz="1991" dirty="0" err="1">
                <a:solidFill>
                  <a:schemeClr val="bg1"/>
                </a:solidFill>
                <a:sym typeface="黑体" pitchFamily="49" charset="-122"/>
              </a:rPr>
              <a:t>NaSSAs</a:t>
            </a:r>
            <a:endParaRPr lang="en-US" altLang="zh-CN" sz="1991" dirty="0">
              <a:solidFill>
                <a:schemeClr val="bg1"/>
              </a:solidFill>
            </a:endParaRPr>
          </a:p>
        </p:txBody>
      </p:sp>
      <p:sp>
        <p:nvSpPr>
          <p:cNvPr id="14" name="KSO_GT1.2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341270" y="2627754"/>
            <a:ext cx="1122760" cy="639330"/>
          </a:xfrm>
          <a:prstGeom prst="roundRect">
            <a:avLst>
              <a:gd name="adj" fmla="val 10546"/>
            </a:avLst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algn="ctr">
              <a:lnSpc>
                <a:spcPct val="110000"/>
              </a:lnSpc>
              <a:buClr>
                <a:srgbClr val="963B22"/>
              </a:buClr>
              <a:buSzPct val="100000"/>
            </a:pPr>
            <a:r>
              <a:rPr lang="zh-CN" altLang="en-US" sz="1991" dirty="0">
                <a:solidFill>
                  <a:schemeClr val="tx2"/>
                </a:solidFill>
              </a:rPr>
              <a:t>其他</a:t>
            </a:r>
          </a:p>
        </p:txBody>
      </p:sp>
      <p:sp>
        <p:nvSpPr>
          <p:cNvPr id="15" name="KSO_GT1.1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4405313" y="1841624"/>
            <a:ext cx="1123950" cy="793274"/>
          </a:xfrm>
          <a:prstGeom prst="roundRect">
            <a:avLst>
              <a:gd name="adj" fmla="val 10546"/>
            </a:avLst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algn="ctr">
              <a:lnSpc>
                <a:spcPct val="110000"/>
              </a:lnSpc>
              <a:buClr>
                <a:srgbClr val="963B22"/>
              </a:buClr>
              <a:buSzPct val="100000"/>
            </a:pPr>
            <a:r>
              <a:rPr lang="en-US" altLang="zh-CN" sz="1991" dirty="0">
                <a:solidFill>
                  <a:schemeClr val="bg1"/>
                </a:solidFill>
              </a:rPr>
              <a:t>TCAs</a:t>
            </a:r>
          </a:p>
          <a:p>
            <a:pPr algn="ctr">
              <a:lnSpc>
                <a:spcPct val="110000"/>
              </a:lnSpc>
              <a:buClr>
                <a:srgbClr val="963B22"/>
              </a:buClr>
              <a:buSzPct val="100000"/>
            </a:pPr>
            <a:r>
              <a:rPr lang="en-US" altLang="zh-CN" sz="1991" dirty="0">
                <a:solidFill>
                  <a:schemeClr val="bg1"/>
                </a:solidFill>
                <a:sym typeface="黑体" pitchFamily="49" charset="-122"/>
              </a:rPr>
              <a:t>HCAs</a:t>
            </a:r>
            <a:endParaRPr lang="en-US" altLang="zh-CN" sz="1991" dirty="0">
              <a:solidFill>
                <a:schemeClr val="bg1"/>
              </a:solidFill>
            </a:endParaRPr>
          </a:p>
        </p:txBody>
      </p:sp>
      <p:sp>
        <p:nvSpPr>
          <p:cNvPr id="16" name="KSO_GT1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4129087" y="3106359"/>
            <a:ext cx="1676400" cy="953638"/>
          </a:xfrm>
          <a:prstGeom prst="roundRect">
            <a:avLst>
              <a:gd name="adj" fmla="val 10546"/>
            </a:avLst>
          </a:pr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algn="ctr">
              <a:lnSpc>
                <a:spcPct val="110000"/>
              </a:lnSpc>
              <a:buClr>
                <a:srgbClr val="963B22"/>
              </a:buClr>
              <a:buSzPct val="100000"/>
            </a:pPr>
            <a:r>
              <a:rPr lang="zh-CN" altLang="en-US" sz="2844" dirty="0">
                <a:solidFill>
                  <a:schemeClr val="bg1"/>
                </a:solidFill>
              </a:rPr>
              <a:t>抗抑郁药</a:t>
            </a:r>
          </a:p>
        </p:txBody>
      </p:sp>
      <p:sp>
        <p:nvSpPr>
          <p:cNvPr id="17" name="任意多边形 39"/>
          <p:cNvSpPr/>
          <p:nvPr>
            <p:custDataLst>
              <p:tags r:id="rId14"/>
            </p:custDataLst>
          </p:nvPr>
        </p:nvSpPr>
        <p:spPr bwMode="auto">
          <a:xfrm rot="5400000">
            <a:off x="5229235" y="4095707"/>
            <a:ext cx="335738" cy="264319"/>
          </a:xfrm>
          <a:custGeom>
            <a:avLst/>
            <a:gdLst>
              <a:gd name="T0" fmla="*/ 0 w 693737"/>
              <a:gd name="T1" fmla="*/ 605186 w 693737"/>
              <a:gd name="T2" fmla="*/ 0 w 693737"/>
              <a:gd name="T3" fmla="*/ 693737 w 693737"/>
            </a:gdLst>
            <a:ahLst/>
            <a:cxnLst>
              <a:cxn ang="0">
                <a:pos x="T0" y="0"/>
              </a:cxn>
              <a:cxn ang="0">
                <a:pos x="T1" y="0"/>
              </a:cxn>
            </a:cxnLst>
            <a:rect l="T2" t="0" r="T3" b="0"/>
            <a:pathLst>
              <a:path w="693737">
                <a:moveTo>
                  <a:pt x="0" y="0"/>
                </a:moveTo>
                <a:lnTo>
                  <a:pt x="605186" y="0"/>
                </a:lnTo>
              </a:path>
            </a:pathLst>
          </a:custGeom>
          <a:noFill/>
          <a:ln w="12700" cap="flat" cmpd="sng">
            <a:solidFill>
              <a:schemeClr val="tx1">
                <a:lumMod val="40000"/>
                <a:lumOff val="60000"/>
              </a:schemeClr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5" tIns="34287" rIns="68575" bIns="34287">
            <a:noAutofit/>
          </a:bodyPr>
          <a:lstStyle/>
          <a:p>
            <a:pPr fontAlgn="auto"/>
            <a:endParaRPr lang="zh-CN" altLang="en-US" sz="569" noProof="1">
              <a:solidFill>
                <a:schemeClr val="bg1"/>
              </a:solidFill>
            </a:endParaRPr>
          </a:p>
        </p:txBody>
      </p:sp>
      <p:sp>
        <p:nvSpPr>
          <p:cNvPr id="18" name="KSO_GT1.4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3698083" y="4532651"/>
            <a:ext cx="1125141" cy="640521"/>
          </a:xfrm>
          <a:prstGeom prst="roundRect">
            <a:avLst>
              <a:gd name="adj" fmla="val 10546"/>
            </a:avLst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algn="ctr">
              <a:lnSpc>
                <a:spcPct val="110000"/>
              </a:lnSpc>
              <a:buClr>
                <a:srgbClr val="963B22"/>
              </a:buClr>
              <a:buSzPct val="100000"/>
            </a:pPr>
            <a:r>
              <a:rPr lang="en-US" altLang="zh-CN" sz="1991" dirty="0">
                <a:solidFill>
                  <a:schemeClr val="bg1"/>
                </a:solidFill>
              </a:rPr>
              <a:t>SSRIs</a:t>
            </a:r>
          </a:p>
        </p:txBody>
      </p:sp>
      <p:sp>
        <p:nvSpPr>
          <p:cNvPr id="19" name="任意多边形 37"/>
          <p:cNvSpPr/>
          <p:nvPr>
            <p:custDataLst>
              <p:tags r:id="rId16"/>
            </p:custDataLst>
          </p:nvPr>
        </p:nvSpPr>
        <p:spPr bwMode="auto">
          <a:xfrm rot="19800000">
            <a:off x="7424739" y="2561082"/>
            <a:ext cx="617935" cy="0"/>
          </a:xfrm>
          <a:custGeom>
            <a:avLst/>
            <a:gdLst>
              <a:gd name="T0" fmla="*/ 0 w 514350"/>
              <a:gd name="T1" fmla="*/ 447696 w 514350"/>
              <a:gd name="T2" fmla="*/ 0 w 514350"/>
              <a:gd name="T3" fmla="*/ 514350 w 514350"/>
            </a:gdLst>
            <a:ahLst/>
            <a:cxnLst>
              <a:cxn ang="0">
                <a:pos x="T0" y="0"/>
              </a:cxn>
              <a:cxn ang="0">
                <a:pos x="T1" y="0"/>
              </a:cxn>
            </a:cxnLst>
            <a:rect l="T2" t="0" r="T3" b="0"/>
            <a:pathLst>
              <a:path w="514350">
                <a:moveTo>
                  <a:pt x="0" y="0"/>
                </a:moveTo>
                <a:lnTo>
                  <a:pt x="447696" y="0"/>
                </a:lnTo>
              </a:path>
            </a:pathLst>
          </a:custGeom>
          <a:noFill/>
          <a:ln w="12700" cap="flat" cmpd="sng">
            <a:solidFill>
              <a:schemeClr val="tx1">
                <a:lumMod val="40000"/>
                <a:lumOff val="60000"/>
              </a:schemeClr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5" tIns="34287" rIns="68575" bIns="34287">
            <a:noAutofit/>
          </a:bodyPr>
          <a:lstStyle/>
          <a:p>
            <a:pPr fontAlgn="auto"/>
            <a:endParaRPr lang="zh-CN" altLang="en-US" sz="569" noProof="1">
              <a:solidFill>
                <a:schemeClr val="bg1"/>
              </a:solidFill>
            </a:endParaRPr>
          </a:p>
        </p:txBody>
      </p:sp>
      <p:sp>
        <p:nvSpPr>
          <p:cNvPr id="20" name="任意多边形 38"/>
          <p:cNvSpPr/>
          <p:nvPr>
            <p:custDataLst>
              <p:tags r:id="rId17"/>
            </p:custDataLst>
          </p:nvPr>
        </p:nvSpPr>
        <p:spPr bwMode="auto">
          <a:xfrm flipV="1">
            <a:off x="7478554" y="2814533"/>
            <a:ext cx="571500" cy="57147"/>
          </a:xfrm>
          <a:custGeom>
            <a:avLst/>
            <a:gdLst>
              <a:gd name="T0" fmla="*/ 0 w 514350"/>
              <a:gd name="T1" fmla="*/ 447696 w 514350"/>
              <a:gd name="T2" fmla="*/ 0 w 514350"/>
              <a:gd name="T3" fmla="*/ 514350 w 514350"/>
            </a:gdLst>
            <a:ahLst/>
            <a:cxnLst>
              <a:cxn ang="0">
                <a:pos x="T0" y="0"/>
              </a:cxn>
              <a:cxn ang="0">
                <a:pos x="T1" y="0"/>
              </a:cxn>
            </a:cxnLst>
            <a:rect l="T2" t="0" r="T3" b="0"/>
            <a:pathLst>
              <a:path w="514350">
                <a:moveTo>
                  <a:pt x="0" y="0"/>
                </a:moveTo>
                <a:lnTo>
                  <a:pt x="447696" y="0"/>
                </a:lnTo>
              </a:path>
            </a:pathLst>
          </a:custGeom>
          <a:noFill/>
          <a:ln w="12700" cap="flat" cmpd="sng">
            <a:solidFill>
              <a:schemeClr val="tx1">
                <a:lumMod val="40000"/>
                <a:lumOff val="60000"/>
              </a:schemeClr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5" tIns="34287" rIns="68575" bIns="34287">
            <a:noAutofit/>
          </a:bodyPr>
          <a:lstStyle/>
          <a:p>
            <a:pPr fontAlgn="auto"/>
            <a:endParaRPr lang="zh-CN" altLang="en-US" sz="569" noProof="1">
              <a:solidFill>
                <a:schemeClr val="bg1"/>
              </a:solidFill>
            </a:endParaRPr>
          </a:p>
        </p:txBody>
      </p:sp>
      <p:sp>
        <p:nvSpPr>
          <p:cNvPr id="21" name="KSO_GT1.2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7981951" y="2088431"/>
            <a:ext cx="814387" cy="472653"/>
          </a:xfrm>
          <a:prstGeom prst="roundRect">
            <a:avLst>
              <a:gd name="adj" fmla="val 10546"/>
            </a:avLst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algn="ctr">
              <a:lnSpc>
                <a:spcPct val="110000"/>
              </a:lnSpc>
              <a:buClr>
                <a:srgbClr val="963B22"/>
              </a:buClr>
              <a:buSzPct val="100000"/>
            </a:pPr>
            <a:r>
              <a:rPr lang="en-US" altLang="zh-CN" sz="1991" dirty="0">
                <a:solidFill>
                  <a:schemeClr val="tx2"/>
                </a:solidFill>
              </a:rPr>
              <a:t>NARIs</a:t>
            </a:r>
          </a:p>
        </p:txBody>
      </p:sp>
      <p:sp>
        <p:nvSpPr>
          <p:cNvPr id="22" name="KSO_GT1.2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7990612" y="2660915"/>
            <a:ext cx="814387" cy="472652"/>
          </a:xfrm>
          <a:prstGeom prst="roundRect">
            <a:avLst>
              <a:gd name="adj" fmla="val 10546"/>
            </a:avLst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algn="ctr">
              <a:lnSpc>
                <a:spcPct val="110000"/>
              </a:lnSpc>
              <a:buClr>
                <a:srgbClr val="963B22"/>
              </a:buClr>
              <a:buSzPct val="100000"/>
            </a:pPr>
            <a:r>
              <a:rPr lang="en-US" altLang="zh-CN" sz="1991" dirty="0">
                <a:solidFill>
                  <a:schemeClr val="tx2"/>
                </a:solidFill>
              </a:rPr>
              <a:t>SRIS</a:t>
            </a:r>
          </a:p>
        </p:txBody>
      </p:sp>
      <p:sp>
        <p:nvSpPr>
          <p:cNvPr id="23" name="KSO_GT1.2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7990612" y="3275383"/>
            <a:ext cx="814387" cy="472652"/>
          </a:xfrm>
          <a:prstGeom prst="roundRect">
            <a:avLst>
              <a:gd name="adj" fmla="val 10546"/>
            </a:avLst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algn="ctr">
              <a:lnSpc>
                <a:spcPct val="110000"/>
              </a:lnSpc>
              <a:buClr>
                <a:srgbClr val="963B22"/>
              </a:buClr>
              <a:buSzPct val="100000"/>
            </a:pPr>
            <a:r>
              <a:rPr lang="zh-CN" altLang="en-US" sz="1991" dirty="0">
                <a:solidFill>
                  <a:schemeClr val="tx2"/>
                </a:solidFill>
              </a:rPr>
              <a:t>中成药</a:t>
            </a:r>
          </a:p>
        </p:txBody>
      </p:sp>
      <p:sp>
        <p:nvSpPr>
          <p:cNvPr id="24" name="任意多边形 39"/>
          <p:cNvSpPr/>
          <p:nvPr>
            <p:custDataLst>
              <p:tags r:id="rId21"/>
            </p:custDataLst>
          </p:nvPr>
        </p:nvSpPr>
        <p:spPr bwMode="auto">
          <a:xfrm rot="12360000">
            <a:off x="7506342" y="3077852"/>
            <a:ext cx="559594" cy="255971"/>
          </a:xfrm>
          <a:custGeom>
            <a:avLst/>
            <a:gdLst>
              <a:gd name="T0" fmla="*/ 0 w 693737"/>
              <a:gd name="T1" fmla="*/ 605186 w 693737"/>
              <a:gd name="T2" fmla="*/ 0 w 693737"/>
              <a:gd name="T3" fmla="*/ 693737 w 693737"/>
            </a:gdLst>
            <a:ahLst/>
            <a:cxnLst>
              <a:cxn ang="0">
                <a:pos x="T0" y="0"/>
              </a:cxn>
              <a:cxn ang="0">
                <a:pos x="T1" y="0"/>
              </a:cxn>
            </a:cxnLst>
            <a:rect l="T2" t="0" r="T3" b="0"/>
            <a:pathLst>
              <a:path w="693737">
                <a:moveTo>
                  <a:pt x="0" y="0"/>
                </a:moveTo>
                <a:lnTo>
                  <a:pt x="605186" y="0"/>
                </a:lnTo>
              </a:path>
            </a:pathLst>
          </a:custGeom>
          <a:noFill/>
          <a:ln w="12700" cap="flat" cmpd="sng">
            <a:solidFill>
              <a:schemeClr val="tx1">
                <a:lumMod val="40000"/>
                <a:lumOff val="60000"/>
              </a:schemeClr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5" tIns="34287" rIns="68575" bIns="34287">
            <a:noAutofit/>
          </a:bodyPr>
          <a:lstStyle/>
          <a:p>
            <a:pPr fontAlgn="auto"/>
            <a:endParaRPr lang="zh-CN" altLang="en-US" sz="569" noProof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6287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8" grpId="0" animBg="1"/>
      <p:bldP spid="21" grpId="0" bldLvl="0" animBg="1"/>
      <p:bldP spid="22" grpId="0" bldLvl="0" animBg="1"/>
      <p:bldP spid="23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/>
        </p:nvSpPr>
        <p:spPr>
          <a:xfrm>
            <a:off x="900740" y="407892"/>
            <a:ext cx="10111005" cy="663704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/>
            <a:r>
              <a:rPr lang="zh-CN" altLang="en-US" sz="3034" b="1" dirty="0">
                <a:solidFill>
                  <a:srgbClr val="2D9E9C"/>
                </a:solidFill>
                <a:latin typeface="Microsoft YaHei"/>
                <a:ea typeface="Microsoft YaHei"/>
                <a:cs typeface="Microsoft YaHei"/>
              </a:rPr>
              <a:t>常用抗抑郁药一览</a:t>
            </a:r>
            <a:r>
              <a:rPr lang="zh-CN" altLang="en-US" sz="2844" b="1" dirty="0">
                <a:solidFill>
                  <a:srgbClr val="2D9E9C"/>
                </a:solidFill>
                <a:latin typeface="Microsoft YaHei"/>
                <a:ea typeface="Microsoft YaHei"/>
                <a:cs typeface="Microsoft YaHei"/>
              </a:rPr>
              <a:t> 　</a:t>
            </a:r>
            <a:r>
              <a:rPr lang="en-US" altLang="zh-CN" sz="2844" b="1" dirty="0">
                <a:solidFill>
                  <a:srgbClr val="2D9E9C"/>
                </a:solidFill>
                <a:latin typeface="Microsoft YaHei"/>
                <a:ea typeface="Microsoft YaHei"/>
                <a:cs typeface="Microsoft YaHei"/>
              </a:rPr>
              <a:t>·</a:t>
            </a:r>
            <a:r>
              <a:rPr lang="zh-CN" altLang="en-US" sz="2844" b="1" dirty="0">
                <a:solidFill>
                  <a:srgbClr val="2D9E9C"/>
                </a:solidFill>
                <a:latin typeface="Microsoft YaHei"/>
                <a:ea typeface="Microsoft YaHei"/>
                <a:cs typeface="Microsoft YaHei"/>
              </a:rPr>
              <a:t>　中国抑郁障碍防治指南 </a:t>
            </a:r>
            <a:r>
              <a:rPr lang="en-US" altLang="zh-CN" sz="2844" b="1" dirty="0">
                <a:solidFill>
                  <a:srgbClr val="2D9E9C"/>
                </a:solidFill>
                <a:latin typeface="Microsoft YaHei"/>
                <a:ea typeface="Microsoft YaHei"/>
                <a:cs typeface="Microsoft YaHei"/>
              </a:rPr>
              <a:t>2025 </a:t>
            </a:r>
            <a:r>
              <a:rPr lang="zh-CN" altLang="en-US" sz="2844" b="1" dirty="0">
                <a:solidFill>
                  <a:srgbClr val="2D9E9C"/>
                </a:solidFill>
                <a:latin typeface="Microsoft YaHei"/>
                <a:ea typeface="Microsoft YaHei"/>
                <a:cs typeface="Microsoft YaHei"/>
              </a:rPr>
              <a:t>版</a:t>
            </a:r>
          </a:p>
        </p:txBody>
      </p:sp>
      <p:cxnSp>
        <p:nvCxnSpPr>
          <p:cNvPr id="10" name="line"/>
          <p:cNvCxnSpPr/>
          <p:nvPr/>
        </p:nvCxnSpPr>
        <p:spPr>
          <a:xfrm>
            <a:off x="474074" y="1119003"/>
            <a:ext cx="10611674" cy="0"/>
          </a:xfrm>
          <a:prstGeom prst="line">
            <a:avLst/>
          </a:prstGeom>
          <a:ln w="19050">
            <a:solidFill>
              <a:srgbClr val="2E9D9C"/>
            </a:solidFill>
          </a:ln>
        </p:spPr>
      </p:cxnSp>
      <p:graphicFrame>
        <p:nvGraphicFramePr>
          <p:cNvPr id="100" name="DrugTable"/>
          <p:cNvGraphicFramePr>
            <a:graphicFrameLocks noGrp="1"/>
          </p:cNvGraphicFramePr>
          <p:nvPr/>
        </p:nvGraphicFramePr>
        <p:xfrm>
          <a:off x="497512" y="1536189"/>
          <a:ext cx="10588238" cy="4494527"/>
        </p:xfrm>
        <a:graphic>
          <a:graphicData uri="http://schemas.openxmlformats.org/drawingml/2006/table">
            <a:tbl>
              <a:tblPr firstRow="1" bandRow="1"/>
              <a:tblGrid>
                <a:gridCol w="12289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72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23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638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353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7309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02034">
                  <a:extLst>
                    <a:ext uri="{9D8B030D-6E8A-4147-A177-3AD203B41FA5}">
                      <a16:colId xmlns:a16="http://schemas.microsoft.com/office/drawing/2014/main" val="3626551658"/>
                    </a:ext>
                  </a:extLst>
                </a:gridCol>
                <a:gridCol w="102411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3654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234664">
                  <a:extLst>
                    <a:ext uri="{9D8B030D-6E8A-4147-A177-3AD203B41FA5}">
                      <a16:colId xmlns:a16="http://schemas.microsoft.com/office/drawing/2014/main" val="4195883511"/>
                    </a:ext>
                  </a:extLst>
                </a:gridCol>
              </a:tblGrid>
              <a:tr h="322370">
                <a:tc gridSpan="10">
                  <a:txBody>
                    <a:bodyPr/>
                    <a:lstStyle/>
                    <a:p>
                      <a:pPr algn="l"/>
                      <a:r>
                        <a:rPr lang="zh-CN" sz="1500" b="1" dirty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●</a:t>
                      </a:r>
                      <a:r>
                        <a:rPr lang="zh-CN" altLang="zh-CN" sz="1500" b="1" dirty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一线</a:t>
                      </a:r>
                      <a:r>
                        <a:rPr lang="zh-CN" sz="1500" b="1" dirty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17 种</a:t>
                      </a:r>
                    </a:p>
                  </a:txBody>
                  <a:tcPr marL="86699" marR="86699" marT="43349" marB="43349">
                    <a:solidFill>
                      <a:srgbClr val="2D9E9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2D9E9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2D9E9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2D9E9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zh-CN" sz="1600" b="1" dirty="0">
                        <a:solidFill>
                          <a:srgbClr val="FFFFFF"/>
                        </a:solidFill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>
                    <a:solidFill>
                      <a:srgbClr val="2D9E9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2D9E9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2D9E9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2D9E9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zh-CN" sz="1600" b="1" dirty="0">
                        <a:solidFill>
                          <a:srgbClr val="FFFFFF"/>
                        </a:solidFill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>
                    <a:solidFill>
                      <a:srgbClr val="2D9E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7895">
                <a:tc>
                  <a:txBody>
                    <a:bodyPr/>
                    <a:lstStyle/>
                    <a:p>
                      <a:pPr algn="ctr"/>
                      <a:r>
                        <a:rPr lang="zh-CN" sz="1500" b="1" i="0" dirty="0">
                          <a:solidFill>
                            <a:schemeClr val="tx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中文名</a:t>
                      </a:r>
                    </a:p>
                  </a:txBody>
                  <a:tcPr marL="86699" marR="86699" marT="43349" marB="43349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500" b="1" i="0" dirty="0">
                          <a:solidFill>
                            <a:schemeClr val="tx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英文名</a:t>
                      </a:r>
                    </a:p>
                  </a:txBody>
                  <a:tcPr marL="86699" marR="86699" marT="43349" marB="43349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500" b="1" i="0" dirty="0">
                          <a:solidFill>
                            <a:schemeClr val="tx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机制</a:t>
                      </a:r>
                    </a:p>
                  </a:txBody>
                  <a:tcPr marL="86699" marR="86699" marT="43349" marB="43349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500" b="1" i="0" dirty="0">
                          <a:solidFill>
                            <a:schemeClr val="tx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日剂量</a:t>
                      </a:r>
                    </a:p>
                  </a:txBody>
                  <a:tcPr marL="86699" marR="86699" marT="43349" marB="43349"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CN" sz="1500" b="1" i="0" dirty="0">
                          <a:solidFill>
                            <a:schemeClr val="tx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中文名</a:t>
                      </a:r>
                    </a:p>
                  </a:txBody>
                  <a:tcPr marL="86699" marR="86699" marT="43349" marB="43349"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zh-CN" sz="1600" b="1" i="0" dirty="0">
                          <a:solidFill>
                            <a:schemeClr val="tx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英文名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500" b="1" i="0">
                          <a:solidFill>
                            <a:schemeClr val="tx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英文名</a:t>
                      </a:r>
                      <a:endParaRPr lang="zh-CN" sz="1500" b="1" i="0" dirty="0">
                        <a:solidFill>
                          <a:schemeClr val="tx1"/>
                        </a:solidFill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86699" marR="86699" marT="43349" marB="43349"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CN" sz="1500" b="1" i="0" dirty="0">
                          <a:solidFill>
                            <a:schemeClr val="tx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机制</a:t>
                      </a:r>
                    </a:p>
                  </a:txBody>
                  <a:tcPr marL="86699" marR="86699" marT="43349" marB="43349"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zh-CN" sz="1600" b="1" i="0" dirty="0">
                          <a:solidFill>
                            <a:schemeClr val="tx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日剂量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500" b="1" i="0">
                          <a:solidFill>
                            <a:schemeClr val="tx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日剂量</a:t>
                      </a:r>
                      <a:endParaRPr lang="zh-CN" sz="1500" b="1" i="0" dirty="0">
                        <a:solidFill>
                          <a:schemeClr val="tx1"/>
                        </a:solidFill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86699" marR="86699" marT="43349" marB="43349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996">
                <a:tc>
                  <a:txBody>
                    <a:bodyPr/>
                    <a:lstStyle/>
                    <a:p>
                      <a:pPr algn="l"/>
                      <a:r>
                        <a:rPr lang="zh-CN" sz="1300" b="1" i="0" dirty="0">
                          <a:solidFill>
                            <a:srgbClr val="1F3A5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氟西汀</a:t>
                      </a:r>
                    </a:p>
                  </a:txBody>
                  <a:tcPr marL="86699" marR="86699" marT="43349" marB="43349">
                    <a:solidFill>
                      <a:srgbClr val="F7FC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sz="1100" b="0" i="1" dirty="0">
                          <a:solidFill>
                            <a:srgbClr val="555555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Fluoxetine</a:t>
                      </a:r>
                    </a:p>
                  </a:txBody>
                  <a:tcPr marL="86699" marR="86699" marT="43349" marB="43349">
                    <a:solidFill>
                      <a:srgbClr val="F7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100" b="0" i="0" dirty="0">
                          <a:solidFill>
                            <a:srgbClr val="555555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SSRI</a:t>
                      </a:r>
                    </a:p>
                  </a:txBody>
                  <a:tcPr marL="86699" marR="86699" marT="43349" marB="43349">
                    <a:solidFill>
                      <a:srgbClr val="F7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100" b="1" i="0" dirty="0">
                          <a:solidFill>
                            <a:srgbClr val="1F3A5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20~60 mg</a:t>
                      </a:r>
                    </a:p>
                  </a:txBody>
                  <a:tcPr marL="86699" marR="86699" marT="43349" marB="43349">
                    <a:solidFill>
                      <a:srgbClr val="F7FCF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zh-CN" sz="1300" b="1" i="0" dirty="0">
                          <a:solidFill>
                            <a:srgbClr val="1F3A5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安非他酮</a:t>
                      </a:r>
                    </a:p>
                  </a:txBody>
                  <a:tcPr marL="86699" marR="86699" marT="43349" marB="43349">
                    <a:solidFill>
                      <a:srgbClr val="F7FCF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r>
                        <a:rPr lang="zh-CN" sz="1200" b="0" i="1" dirty="0">
                          <a:solidFill>
                            <a:srgbClr val="555555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Bupropion</a:t>
                      </a:r>
                    </a:p>
                  </a:txBody>
                  <a:tcPr>
                    <a:solidFill>
                      <a:srgbClr val="F7FC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sz="1100" b="0" i="1">
                          <a:solidFill>
                            <a:srgbClr val="555555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Bupropion</a:t>
                      </a:r>
                      <a:endParaRPr lang="zh-CN" sz="1100" b="0" i="1" dirty="0">
                        <a:solidFill>
                          <a:srgbClr val="555555"/>
                        </a:solidFill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86699" marR="86699" marT="43349" marB="43349">
                    <a:solidFill>
                      <a:srgbClr val="F7FCF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CN" sz="1100" b="0" i="0" dirty="0">
                          <a:solidFill>
                            <a:srgbClr val="555555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NDRI</a:t>
                      </a:r>
                    </a:p>
                  </a:txBody>
                  <a:tcPr marL="86699" marR="86699" marT="43349" marB="43349">
                    <a:solidFill>
                      <a:srgbClr val="F7FCF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zh-CN" sz="1200" b="1" i="0" dirty="0">
                          <a:solidFill>
                            <a:srgbClr val="1F3A5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150~450 mg</a:t>
                      </a:r>
                    </a:p>
                  </a:txBody>
                  <a:tcPr>
                    <a:solidFill>
                      <a:srgbClr val="F7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100" b="1" i="0">
                          <a:solidFill>
                            <a:srgbClr val="1F3A5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150~450 mg</a:t>
                      </a:r>
                      <a:endParaRPr lang="zh-CN" sz="1100" b="1" i="0" dirty="0">
                        <a:solidFill>
                          <a:srgbClr val="1F3A5F"/>
                        </a:solidFill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86699" marR="86699" marT="43349" marB="43349">
                    <a:solidFill>
                      <a:srgbClr val="F7FC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996">
                <a:tc>
                  <a:txBody>
                    <a:bodyPr/>
                    <a:lstStyle/>
                    <a:p>
                      <a:pPr algn="l"/>
                      <a:r>
                        <a:rPr lang="zh-CN" sz="1300" b="1" i="0" dirty="0">
                          <a:solidFill>
                            <a:srgbClr val="1F3A5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帕罗西汀</a:t>
                      </a:r>
                    </a:p>
                  </a:txBody>
                  <a:tcPr marL="86699" marR="86699" marT="43349" marB="43349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sz="1100" b="0" i="1" dirty="0">
                          <a:solidFill>
                            <a:srgbClr val="555555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Paroxetine</a:t>
                      </a:r>
                    </a:p>
                  </a:txBody>
                  <a:tcPr marL="86699" marR="86699" marT="43349" marB="43349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100" b="0" i="0" dirty="0">
                          <a:solidFill>
                            <a:srgbClr val="555555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SSRI</a:t>
                      </a:r>
                    </a:p>
                  </a:txBody>
                  <a:tcPr marL="86699" marR="86699" marT="43349" marB="43349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100" b="1" i="0" dirty="0">
                          <a:solidFill>
                            <a:srgbClr val="1F3A5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20~40 mg</a:t>
                      </a:r>
                    </a:p>
                  </a:txBody>
                  <a:tcPr marL="86699" marR="86699" marT="43349" marB="43349"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zh-CN" sz="1300" b="1" i="0" dirty="0">
                          <a:solidFill>
                            <a:srgbClr val="1F3A5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阿戈美拉汀</a:t>
                      </a:r>
                    </a:p>
                  </a:txBody>
                  <a:tcPr marL="86699" marR="86699" marT="43349" marB="43349"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r>
                        <a:rPr lang="zh-CN" sz="1200" b="0" i="1" dirty="0">
                          <a:solidFill>
                            <a:srgbClr val="555555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Agomelatine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sz="1100" b="0" i="1">
                          <a:solidFill>
                            <a:srgbClr val="555555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Agomelatine</a:t>
                      </a:r>
                      <a:endParaRPr lang="zh-CN" sz="1100" b="0" i="1" dirty="0">
                        <a:solidFill>
                          <a:srgbClr val="555555"/>
                        </a:solidFill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86699" marR="86699" marT="43349" marB="43349"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CN" sz="1100" b="0" i="0" dirty="0">
                          <a:solidFill>
                            <a:srgbClr val="555555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MT₁/MT₂ 激动</a:t>
                      </a:r>
                    </a:p>
                  </a:txBody>
                  <a:tcPr marL="86699" marR="86699" marT="43349" marB="43349"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zh-CN" sz="1200" b="1" i="0" dirty="0">
                          <a:solidFill>
                            <a:srgbClr val="1F3A5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25~50 mg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100" b="1" i="0">
                          <a:solidFill>
                            <a:srgbClr val="1F3A5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25~50 mg</a:t>
                      </a:r>
                      <a:endParaRPr lang="zh-CN" sz="1100" b="1" i="0" dirty="0">
                        <a:solidFill>
                          <a:srgbClr val="1F3A5F"/>
                        </a:solidFill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86699" marR="86699" marT="43349" marB="43349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996">
                <a:tc>
                  <a:txBody>
                    <a:bodyPr/>
                    <a:lstStyle/>
                    <a:p>
                      <a:pPr algn="l"/>
                      <a:r>
                        <a:rPr lang="zh-CN" sz="1300" b="1" i="0" dirty="0">
                          <a:solidFill>
                            <a:srgbClr val="1F3A5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氟伏沙明</a:t>
                      </a:r>
                    </a:p>
                  </a:txBody>
                  <a:tcPr marL="86699" marR="86699" marT="43349" marB="43349">
                    <a:solidFill>
                      <a:srgbClr val="F7FC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sz="1100" b="0" i="1" dirty="0">
                          <a:solidFill>
                            <a:srgbClr val="555555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Fluvoxamine</a:t>
                      </a:r>
                    </a:p>
                  </a:txBody>
                  <a:tcPr marL="86699" marR="86699" marT="43349" marB="43349">
                    <a:solidFill>
                      <a:srgbClr val="F7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100" b="0" i="0" dirty="0">
                          <a:solidFill>
                            <a:srgbClr val="555555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SSRI</a:t>
                      </a:r>
                    </a:p>
                  </a:txBody>
                  <a:tcPr marL="86699" marR="86699" marT="43349" marB="43349">
                    <a:solidFill>
                      <a:srgbClr val="F7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100" b="1" i="0" dirty="0">
                          <a:solidFill>
                            <a:srgbClr val="1F3A5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100~300 mg</a:t>
                      </a:r>
                    </a:p>
                  </a:txBody>
                  <a:tcPr marL="86699" marR="86699" marT="43349" marB="43349">
                    <a:solidFill>
                      <a:srgbClr val="F7FCF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zh-CN" sz="1300" b="1" i="0" dirty="0">
                          <a:solidFill>
                            <a:srgbClr val="1F3A5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伏硫西汀</a:t>
                      </a:r>
                    </a:p>
                  </a:txBody>
                  <a:tcPr marL="86699" marR="86699" marT="43349" marB="43349">
                    <a:solidFill>
                      <a:srgbClr val="F7FCF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r>
                        <a:rPr lang="zh-CN" sz="1200" b="0" i="1" dirty="0">
                          <a:solidFill>
                            <a:srgbClr val="555555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Vortioxetine</a:t>
                      </a:r>
                    </a:p>
                  </a:txBody>
                  <a:tcPr>
                    <a:solidFill>
                      <a:srgbClr val="F7FC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sz="1100" b="0" i="1">
                          <a:solidFill>
                            <a:srgbClr val="555555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Vortioxetine</a:t>
                      </a:r>
                      <a:endParaRPr lang="zh-CN" sz="1100" b="0" i="1" dirty="0">
                        <a:solidFill>
                          <a:srgbClr val="555555"/>
                        </a:solidFill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86699" marR="86699" marT="43349" marB="43349">
                    <a:solidFill>
                      <a:srgbClr val="F7FCF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CN" sz="1100" b="0" i="0" dirty="0">
                          <a:solidFill>
                            <a:srgbClr val="555555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多模式</a:t>
                      </a:r>
                    </a:p>
                  </a:txBody>
                  <a:tcPr marL="86699" marR="86699" marT="43349" marB="43349">
                    <a:solidFill>
                      <a:srgbClr val="F7FCF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zh-CN" sz="1200" b="1" i="0" dirty="0">
                          <a:solidFill>
                            <a:srgbClr val="1F3A5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10~20 mg</a:t>
                      </a:r>
                    </a:p>
                  </a:txBody>
                  <a:tcPr>
                    <a:solidFill>
                      <a:srgbClr val="F7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100" b="1" i="0">
                          <a:solidFill>
                            <a:srgbClr val="1F3A5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10~20 mg</a:t>
                      </a:r>
                      <a:endParaRPr lang="zh-CN" sz="1100" b="1" i="0" dirty="0">
                        <a:solidFill>
                          <a:srgbClr val="1F3A5F"/>
                        </a:solidFill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86699" marR="86699" marT="43349" marB="43349">
                    <a:solidFill>
                      <a:srgbClr val="F7FC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996">
                <a:tc>
                  <a:txBody>
                    <a:bodyPr/>
                    <a:lstStyle/>
                    <a:p>
                      <a:pPr algn="l"/>
                      <a:r>
                        <a:rPr lang="zh-CN" sz="1300" b="1" i="0" dirty="0">
                          <a:solidFill>
                            <a:srgbClr val="1F3A5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舍曲林</a:t>
                      </a:r>
                    </a:p>
                  </a:txBody>
                  <a:tcPr marL="86699" marR="86699" marT="43349" marB="43349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sz="1100" b="0" i="1" dirty="0">
                          <a:solidFill>
                            <a:srgbClr val="555555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Sertraline</a:t>
                      </a:r>
                    </a:p>
                  </a:txBody>
                  <a:tcPr marL="86699" marR="86699" marT="43349" marB="43349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100" b="0" i="0" dirty="0">
                          <a:solidFill>
                            <a:srgbClr val="555555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SSRI</a:t>
                      </a:r>
                    </a:p>
                  </a:txBody>
                  <a:tcPr marL="86699" marR="86699" marT="43349" marB="43349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100" b="1" i="0" dirty="0">
                          <a:solidFill>
                            <a:srgbClr val="1F3A5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50~200 mg</a:t>
                      </a:r>
                    </a:p>
                  </a:txBody>
                  <a:tcPr marL="86699" marR="86699" marT="43349" marB="43349"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zh-CN" altLang="en-US" sz="1300" b="1" i="0" kern="1200" dirty="0">
                          <a:solidFill>
                            <a:srgbClr val="1F3A5F"/>
                          </a:solidFill>
                          <a:latin typeface="Microsoft YaHei"/>
                          <a:ea typeface="Microsoft YaHei"/>
                          <a:cs typeface="+mn-cs"/>
                        </a:rPr>
                        <a:t>托鲁地文拉法辛</a:t>
                      </a:r>
                    </a:p>
                  </a:txBody>
                  <a:tcPr marL="86699" marR="86699" marT="43349" marB="43349"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0" i="1" kern="1200" dirty="0" err="1">
                          <a:solidFill>
                            <a:srgbClr val="555555"/>
                          </a:solidFill>
                          <a:latin typeface="Microsoft YaHei"/>
                          <a:ea typeface="Microsoft YaHei"/>
                          <a:cs typeface="+mn-cs"/>
                        </a:rPr>
                        <a:t>Tolud</a:t>
                      </a:r>
                      <a:r>
                        <a:rPr lang="en-US" altLang="zh-CN" sz="1200" b="0" i="1" kern="1200" dirty="0" err="1">
                          <a:solidFill>
                            <a:srgbClr val="555555"/>
                          </a:solidFill>
                          <a:latin typeface="Microsoft YaHei"/>
                          <a:ea typeface="Microsoft YaHei"/>
                        </a:rPr>
                        <a:t>esv</a:t>
                      </a:r>
                      <a:r>
                        <a:rPr lang="zh-CN" altLang="zh-CN" sz="1200" b="0" i="1" kern="1200" dirty="0">
                          <a:solidFill>
                            <a:srgbClr val="555555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enlafaxine</a:t>
                      </a:r>
                    </a:p>
                    <a:p>
                      <a:endParaRPr lang="zh-CN" altLang="en-US" sz="1400" b="1" i="0" kern="1200" dirty="0">
                        <a:solidFill>
                          <a:srgbClr val="1F3A5F"/>
                        </a:solidFill>
                        <a:latin typeface="Microsoft YaHei"/>
                        <a:ea typeface="Microsoft YaHei"/>
                        <a:cs typeface="+mn-cs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b="0" i="1" kern="1200" dirty="0" err="1">
                          <a:solidFill>
                            <a:srgbClr val="555555"/>
                          </a:solidFill>
                          <a:latin typeface="Microsoft YaHei"/>
                          <a:ea typeface="Microsoft YaHei"/>
                          <a:cs typeface="+mn-cs"/>
                        </a:rPr>
                        <a:t>Tolud</a:t>
                      </a:r>
                      <a:r>
                        <a:rPr lang="en-US" altLang="zh-CN" sz="1100" b="0" i="1" kern="1200" dirty="0" err="1">
                          <a:solidFill>
                            <a:srgbClr val="555555"/>
                          </a:solidFill>
                          <a:latin typeface="Microsoft YaHei"/>
                          <a:ea typeface="Microsoft YaHei"/>
                        </a:rPr>
                        <a:t>esv</a:t>
                      </a:r>
                      <a:r>
                        <a:rPr lang="zh-CN" altLang="zh-CN" sz="1100" b="0" i="1" kern="1200" dirty="0">
                          <a:solidFill>
                            <a:srgbClr val="555555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enlafaxine</a:t>
                      </a:r>
                    </a:p>
                  </a:txBody>
                  <a:tcPr marL="86699" marR="86699" marT="43349" marB="43349"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altLang="zh-CN" sz="1100" b="0" i="0" kern="1200" dirty="0">
                          <a:solidFill>
                            <a:srgbClr val="555555"/>
                          </a:solidFill>
                          <a:latin typeface="Microsoft YaHei"/>
                          <a:ea typeface="Microsoft YaHei"/>
                          <a:cs typeface="+mn-cs"/>
                        </a:rPr>
                        <a:t>SNDRI</a:t>
                      </a:r>
                      <a:endParaRPr lang="zh-CN" altLang="en-US" sz="1100" b="0" i="0" kern="1200" dirty="0">
                        <a:solidFill>
                          <a:srgbClr val="555555"/>
                        </a:solidFill>
                        <a:latin typeface="Microsoft YaHei"/>
                        <a:ea typeface="Microsoft YaHei"/>
                        <a:cs typeface="+mn-cs"/>
                      </a:endParaRPr>
                    </a:p>
                  </a:txBody>
                  <a:tcPr marL="86699" marR="86699" marT="43349" marB="43349"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1" i="0" dirty="0">
                          <a:solidFill>
                            <a:srgbClr val="1F3A5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8</a:t>
                      </a:r>
                      <a:r>
                        <a:rPr lang="zh-CN" altLang="zh-CN" sz="1200" b="1" i="0" dirty="0">
                          <a:solidFill>
                            <a:srgbClr val="1F3A5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0~</a:t>
                      </a:r>
                      <a:r>
                        <a:rPr lang="en-US" altLang="zh-CN" sz="1200" b="1" i="0" dirty="0">
                          <a:solidFill>
                            <a:srgbClr val="1F3A5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16</a:t>
                      </a:r>
                      <a:r>
                        <a:rPr lang="zh-CN" altLang="zh-CN" sz="1200" b="1" i="0" dirty="0">
                          <a:solidFill>
                            <a:srgbClr val="1F3A5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0 mg</a:t>
                      </a:r>
                    </a:p>
                    <a:p>
                      <a:endParaRPr lang="zh-CN" altLang="en-US" sz="1200" b="0" i="0" kern="1200" dirty="0">
                        <a:solidFill>
                          <a:srgbClr val="555555"/>
                        </a:solidFill>
                        <a:latin typeface="Microsoft YaHei"/>
                        <a:ea typeface="Microsoft YaHei"/>
                        <a:cs typeface="+mn-cs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b="1" i="0">
                          <a:solidFill>
                            <a:srgbClr val="1F3A5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8</a:t>
                      </a:r>
                      <a:r>
                        <a:rPr lang="zh-CN" altLang="zh-CN" sz="1100" b="1" i="0">
                          <a:solidFill>
                            <a:srgbClr val="1F3A5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0~</a:t>
                      </a:r>
                      <a:r>
                        <a:rPr lang="en-US" altLang="zh-CN" sz="1100" b="1" i="0">
                          <a:solidFill>
                            <a:srgbClr val="1F3A5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16</a:t>
                      </a:r>
                      <a:r>
                        <a:rPr lang="zh-CN" altLang="zh-CN" sz="1100" b="1" i="0">
                          <a:solidFill>
                            <a:srgbClr val="1F3A5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0 mg</a:t>
                      </a:r>
                      <a:endParaRPr lang="zh-CN" altLang="zh-CN" sz="1100" b="1" i="0" dirty="0">
                        <a:solidFill>
                          <a:srgbClr val="1F3A5F"/>
                        </a:solidFill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86699" marR="86699" marT="43349" marB="43349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7895">
                <a:tc>
                  <a:txBody>
                    <a:bodyPr/>
                    <a:lstStyle/>
                    <a:p>
                      <a:pPr algn="l"/>
                      <a:r>
                        <a:rPr lang="zh-CN" sz="1300" b="1" i="0" dirty="0">
                          <a:solidFill>
                            <a:srgbClr val="1F3A5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西酞普兰</a:t>
                      </a:r>
                    </a:p>
                  </a:txBody>
                  <a:tcPr marL="86699" marR="86699" marT="43349" marB="43349">
                    <a:solidFill>
                      <a:srgbClr val="F7FC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sz="1100" b="0" i="1" dirty="0">
                          <a:solidFill>
                            <a:srgbClr val="555555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Citalopram</a:t>
                      </a:r>
                    </a:p>
                  </a:txBody>
                  <a:tcPr marL="86699" marR="86699" marT="43349" marB="43349">
                    <a:solidFill>
                      <a:srgbClr val="F7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100" b="0" i="0" dirty="0">
                          <a:solidFill>
                            <a:srgbClr val="555555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SSRI</a:t>
                      </a:r>
                    </a:p>
                  </a:txBody>
                  <a:tcPr marL="86699" marR="86699" marT="43349" marB="43349">
                    <a:solidFill>
                      <a:srgbClr val="F7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100" b="1" i="0" dirty="0">
                          <a:solidFill>
                            <a:srgbClr val="1F3A5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10~20 mg</a:t>
                      </a:r>
                    </a:p>
                  </a:txBody>
                  <a:tcPr marL="86699" marR="86699" marT="43349" marB="43349">
                    <a:solidFill>
                      <a:srgbClr val="F7FCFC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zh-CN" altLang="en-US" sz="1500" b="1" kern="1200" dirty="0">
                        <a:solidFill>
                          <a:srgbClr val="FFFFFF"/>
                        </a:solidFill>
                        <a:latin typeface="Microsoft YaHei"/>
                        <a:ea typeface="Microsoft YaHei"/>
                      </a:endParaRPr>
                    </a:p>
                  </a:txBody>
                  <a:tcPr marL="86699" marR="86699" marT="43349" marB="43349">
                    <a:solidFill>
                      <a:srgbClr val="F7FCF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solidFill>
                      <a:srgbClr val="F7FCFC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500" b="1" kern="1200" dirty="0">
                        <a:solidFill>
                          <a:srgbClr val="FFFFFF"/>
                        </a:solidFill>
                        <a:latin typeface="Microsoft YaHei"/>
                        <a:ea typeface="Microsoft YaHei"/>
                      </a:endParaRPr>
                    </a:p>
                  </a:txBody>
                  <a:tcPr marL="86699" marR="86699" marT="43349" marB="43349">
                    <a:solidFill>
                      <a:srgbClr val="F7FCFC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zh-CN" altLang="en-US" sz="1500" b="1" kern="1200" dirty="0">
                        <a:solidFill>
                          <a:srgbClr val="FFFFFF"/>
                        </a:solidFill>
                        <a:latin typeface="Microsoft YaHei"/>
                        <a:ea typeface="Microsoft YaHei"/>
                      </a:endParaRPr>
                    </a:p>
                  </a:txBody>
                  <a:tcPr marL="86699" marR="86699" marT="43349" marB="43349">
                    <a:solidFill>
                      <a:srgbClr val="F7FCF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 sz="1600" b="1" kern="1200" dirty="0">
                        <a:solidFill>
                          <a:srgbClr val="FFFFFF"/>
                        </a:solidFill>
                        <a:latin typeface="Microsoft YaHei"/>
                        <a:ea typeface="Microsoft YaHei"/>
                      </a:endParaRPr>
                    </a:p>
                  </a:txBody>
                  <a:tcPr>
                    <a:solidFill>
                      <a:srgbClr val="F7FCFC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500" b="1" kern="1200" dirty="0">
                        <a:solidFill>
                          <a:srgbClr val="FFFFFF"/>
                        </a:solidFill>
                        <a:latin typeface="Microsoft YaHei"/>
                        <a:ea typeface="Microsoft YaHei"/>
                      </a:endParaRPr>
                    </a:p>
                  </a:txBody>
                  <a:tcPr marL="86699" marR="86699" marT="43349" marB="43349">
                    <a:solidFill>
                      <a:srgbClr val="F7FC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7895">
                <a:tc>
                  <a:txBody>
                    <a:bodyPr/>
                    <a:lstStyle/>
                    <a:p>
                      <a:pPr algn="l"/>
                      <a:r>
                        <a:rPr lang="zh-CN" sz="1300" b="1" i="0" dirty="0">
                          <a:solidFill>
                            <a:srgbClr val="1F3A5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艾司西酞普兰</a:t>
                      </a:r>
                    </a:p>
                  </a:txBody>
                  <a:tcPr marL="86699" marR="86699" marT="43349" marB="43349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sz="1100" b="0" i="1" dirty="0">
                          <a:solidFill>
                            <a:srgbClr val="555555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Escitalopram</a:t>
                      </a:r>
                    </a:p>
                  </a:txBody>
                  <a:tcPr marL="86699" marR="86699" marT="43349" marB="43349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100" b="0" i="0" dirty="0">
                          <a:solidFill>
                            <a:srgbClr val="555555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SSRI</a:t>
                      </a:r>
                    </a:p>
                  </a:txBody>
                  <a:tcPr marL="86699" marR="86699" marT="43349" marB="43349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100" b="1" i="0" dirty="0">
                          <a:solidFill>
                            <a:srgbClr val="1F3A5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5~10 mg</a:t>
                      </a:r>
                    </a:p>
                  </a:txBody>
                  <a:tcPr marL="86699" marR="86699" marT="43349" marB="43349">
                    <a:solidFill>
                      <a:srgbClr val="FFFFFF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zh-CN" sz="1500" b="1" kern="120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●  </a:t>
                      </a:r>
                      <a:r>
                        <a:rPr lang="zh-CN" altLang="en-US" sz="1500" b="1" kern="120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二线和三线</a:t>
                      </a:r>
                      <a:r>
                        <a:rPr lang="zh-CN" altLang="zh-CN" sz="1500" b="1" kern="120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·</a:t>
                      </a:r>
                      <a:r>
                        <a:rPr lang="en-US" altLang="zh-CN" sz="1500" b="1" kern="120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7</a:t>
                      </a:r>
                      <a:r>
                        <a:rPr lang="zh-CN" altLang="zh-CN" sz="1500" b="1" kern="120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种</a:t>
                      </a:r>
                      <a:endParaRPr lang="zh-CN" altLang="zh-CN" sz="1500" b="1" kern="1200" dirty="0">
                        <a:solidFill>
                          <a:srgbClr val="FFFFFF"/>
                        </a:solidFill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86699" marR="86699" marT="43349" marB="43349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zh-CN" sz="1600" b="1" kern="1200" dirty="0">
                        <a:solidFill>
                          <a:srgbClr val="FFFFFF"/>
                        </a:solidFill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996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300" b="1" i="0" kern="1200" dirty="0">
                          <a:solidFill>
                            <a:srgbClr val="1F3A5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文拉法辛</a:t>
                      </a:r>
                    </a:p>
                  </a:txBody>
                  <a:tcPr marL="86699" marR="86699" marT="43349" marB="43349">
                    <a:solidFill>
                      <a:srgbClr val="F7FC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sz="1100" b="0" i="1" dirty="0">
                          <a:solidFill>
                            <a:srgbClr val="555555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Venlafaxine</a:t>
                      </a:r>
                    </a:p>
                  </a:txBody>
                  <a:tcPr marL="86699" marR="86699" marT="43349" marB="43349">
                    <a:solidFill>
                      <a:srgbClr val="F7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100" b="0" i="0" dirty="0">
                          <a:solidFill>
                            <a:srgbClr val="555555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SNRI</a:t>
                      </a:r>
                    </a:p>
                  </a:txBody>
                  <a:tcPr marL="86699" marR="86699" marT="43349" marB="43349">
                    <a:solidFill>
                      <a:srgbClr val="F7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100" b="1" i="0" dirty="0">
                          <a:solidFill>
                            <a:srgbClr val="1F3A5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75~225 mg</a:t>
                      </a:r>
                    </a:p>
                  </a:txBody>
                  <a:tcPr marL="86699" marR="86699" marT="43349" marB="43349">
                    <a:solidFill>
                      <a:srgbClr val="F7FC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sz="1300" b="1" i="0" dirty="0">
                          <a:solidFill>
                            <a:srgbClr val="1F3A5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阿米替林</a:t>
                      </a:r>
                    </a:p>
                  </a:txBody>
                  <a:tcPr marL="86699" marR="86699" marT="43349" marB="43349">
                    <a:solidFill>
                      <a:srgbClr val="F7FCF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zh-CN" sz="1100" b="0" i="1" dirty="0">
                          <a:solidFill>
                            <a:srgbClr val="555555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Amitriptyline</a:t>
                      </a:r>
                    </a:p>
                  </a:txBody>
                  <a:tcPr marL="86699" marR="86699" marT="43349" marB="43349">
                    <a:solidFill>
                      <a:srgbClr val="F7FCF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zh-CN" sz="1200" b="0" i="1" dirty="0">
                        <a:solidFill>
                          <a:srgbClr val="555555"/>
                        </a:solidFill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>
                    <a:solidFill>
                      <a:srgbClr val="F7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100" b="0" i="0" dirty="0">
                          <a:solidFill>
                            <a:srgbClr val="555555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TCA</a:t>
                      </a:r>
                    </a:p>
                  </a:txBody>
                  <a:tcPr marL="86699" marR="86699" marT="43349" marB="43349">
                    <a:solidFill>
                      <a:srgbClr val="F7FCF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CN" sz="1100" b="1" i="0" dirty="0">
                          <a:solidFill>
                            <a:srgbClr val="1F3A5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50~250 mg</a:t>
                      </a:r>
                    </a:p>
                  </a:txBody>
                  <a:tcPr marL="86699" marR="86699" marT="43349" marB="43349">
                    <a:solidFill>
                      <a:srgbClr val="F7FCF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CN" sz="1200" b="1" i="0" dirty="0">
                        <a:solidFill>
                          <a:srgbClr val="1F3A5F"/>
                        </a:solidFill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>
                    <a:solidFill>
                      <a:srgbClr val="F7FC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8996">
                <a:tc>
                  <a:txBody>
                    <a:bodyPr/>
                    <a:lstStyle/>
                    <a:p>
                      <a:r>
                        <a:rPr lang="zh-CN" altLang="en-US" sz="1300" b="1" i="0" kern="1200" dirty="0">
                          <a:solidFill>
                            <a:srgbClr val="1F3A5F"/>
                          </a:solidFill>
                          <a:latin typeface="Microsoft YaHei"/>
                          <a:ea typeface="Microsoft YaHei"/>
                        </a:rPr>
                        <a:t>地文拉法辛</a:t>
                      </a:r>
                    </a:p>
                  </a:txBody>
                  <a:tcPr marL="86699" marR="86699" marT="43349" marB="43349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b="0" i="1" kern="1200" dirty="0" err="1">
                          <a:solidFill>
                            <a:srgbClr val="555555"/>
                          </a:solidFill>
                          <a:latin typeface="Microsoft YaHei"/>
                          <a:ea typeface="Microsoft YaHei"/>
                        </a:rPr>
                        <a:t>Desv</a:t>
                      </a:r>
                      <a:r>
                        <a:rPr lang="zh-CN" altLang="zh-CN" sz="1100" b="0" i="1" kern="1200" dirty="0">
                          <a:solidFill>
                            <a:srgbClr val="555555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enlafaxine</a:t>
                      </a:r>
                    </a:p>
                  </a:txBody>
                  <a:tcPr marL="86699" marR="86699" marT="43349" marB="43349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zh-CN" sz="1100" b="0" i="0" kern="1200" dirty="0">
                          <a:solidFill>
                            <a:srgbClr val="555555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SNRI</a:t>
                      </a:r>
                      <a:endParaRPr lang="zh-CN" altLang="en-US" sz="1100" b="0" i="0" kern="1200" dirty="0">
                        <a:solidFill>
                          <a:srgbClr val="555555"/>
                        </a:solidFill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86699" marR="86699" marT="43349" marB="43349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b="1" i="0" kern="1200" dirty="0">
                          <a:solidFill>
                            <a:srgbClr val="1F3A5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50</a:t>
                      </a:r>
                      <a:r>
                        <a:rPr lang="zh-CN" altLang="zh-CN" sz="1100" b="1" i="0" kern="1200" dirty="0">
                          <a:solidFill>
                            <a:srgbClr val="1F3A5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~</a:t>
                      </a:r>
                      <a:r>
                        <a:rPr lang="en-US" altLang="zh-CN" sz="1100" b="1" i="0" kern="1200" dirty="0">
                          <a:solidFill>
                            <a:srgbClr val="1F3A5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100</a:t>
                      </a:r>
                      <a:r>
                        <a:rPr lang="zh-CN" altLang="zh-CN" sz="1100" b="1" i="0" kern="1200" dirty="0">
                          <a:solidFill>
                            <a:srgbClr val="1F3A5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mg</a:t>
                      </a:r>
                    </a:p>
                  </a:txBody>
                  <a:tcPr marL="86699" marR="86699" marT="43349" marB="43349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sz="1300" b="1" i="0" dirty="0">
                          <a:solidFill>
                            <a:srgbClr val="1F3A5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多塞平</a:t>
                      </a:r>
                    </a:p>
                  </a:txBody>
                  <a:tcPr marL="86699" marR="86699" marT="43349" marB="43349"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zh-CN" sz="1100" b="0" i="1" dirty="0">
                          <a:solidFill>
                            <a:srgbClr val="555555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Doxepin</a:t>
                      </a:r>
                    </a:p>
                  </a:txBody>
                  <a:tcPr marL="86699" marR="86699" marT="43349" marB="43349"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zh-CN" sz="1200" b="0" i="1" dirty="0">
                        <a:solidFill>
                          <a:srgbClr val="555555"/>
                        </a:solidFill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100" b="0" i="0" dirty="0">
                          <a:solidFill>
                            <a:srgbClr val="555555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TCA</a:t>
                      </a:r>
                    </a:p>
                  </a:txBody>
                  <a:tcPr marL="86699" marR="86699" marT="43349" marB="43349"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CN" sz="1100" b="1" i="0" dirty="0">
                          <a:solidFill>
                            <a:srgbClr val="1F3A5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50~250 mg</a:t>
                      </a:r>
                    </a:p>
                  </a:txBody>
                  <a:tcPr marL="86699" marR="86699" marT="43349" marB="43349"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CN" sz="1200" b="1" i="0" dirty="0">
                        <a:solidFill>
                          <a:srgbClr val="1F3A5F"/>
                        </a:solidFill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8996">
                <a:tc>
                  <a:txBody>
                    <a:bodyPr/>
                    <a:lstStyle/>
                    <a:p>
                      <a:pPr algn="l"/>
                      <a:r>
                        <a:rPr lang="zh-CN" sz="1300" b="1" i="0" dirty="0">
                          <a:solidFill>
                            <a:srgbClr val="1F3A5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度洛西汀</a:t>
                      </a:r>
                    </a:p>
                  </a:txBody>
                  <a:tcPr marL="86699" marR="86699" marT="43349" marB="43349">
                    <a:solidFill>
                      <a:srgbClr val="F7FC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sz="1100" b="0" i="1" dirty="0">
                          <a:solidFill>
                            <a:srgbClr val="555555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Duloxetine</a:t>
                      </a:r>
                    </a:p>
                  </a:txBody>
                  <a:tcPr marL="86699" marR="86699" marT="43349" marB="43349">
                    <a:solidFill>
                      <a:srgbClr val="F7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0" i="0" kern="1200" dirty="0">
                          <a:solidFill>
                            <a:srgbClr val="555555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SNRI</a:t>
                      </a:r>
                    </a:p>
                  </a:txBody>
                  <a:tcPr marL="86699" marR="86699" marT="43349" marB="43349">
                    <a:solidFill>
                      <a:srgbClr val="F7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100" b="1" i="0" dirty="0">
                          <a:solidFill>
                            <a:srgbClr val="1F3A5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40~120 mg</a:t>
                      </a:r>
                    </a:p>
                  </a:txBody>
                  <a:tcPr marL="86699" marR="86699" marT="43349" marB="43349">
                    <a:solidFill>
                      <a:srgbClr val="F7FC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sz="1300" b="1" i="0" dirty="0">
                          <a:solidFill>
                            <a:srgbClr val="1F3A5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氯米帕明</a:t>
                      </a:r>
                    </a:p>
                  </a:txBody>
                  <a:tcPr marL="86699" marR="86699" marT="43349" marB="43349">
                    <a:solidFill>
                      <a:srgbClr val="F7FCF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zh-CN" sz="1100" b="0" i="1" dirty="0">
                          <a:solidFill>
                            <a:srgbClr val="555555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Clomipramine</a:t>
                      </a:r>
                    </a:p>
                  </a:txBody>
                  <a:tcPr marL="86699" marR="86699" marT="43349" marB="43349">
                    <a:solidFill>
                      <a:srgbClr val="F7FCF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zh-CN" sz="1200" b="0" i="1" dirty="0">
                        <a:solidFill>
                          <a:srgbClr val="555555"/>
                        </a:solidFill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>
                    <a:solidFill>
                      <a:srgbClr val="F7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100" b="0" i="0" dirty="0">
                          <a:solidFill>
                            <a:srgbClr val="555555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TCA</a:t>
                      </a:r>
                    </a:p>
                  </a:txBody>
                  <a:tcPr marL="86699" marR="86699" marT="43349" marB="43349">
                    <a:solidFill>
                      <a:srgbClr val="F7FCF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CN" sz="1100" b="1" i="0" dirty="0">
                          <a:solidFill>
                            <a:srgbClr val="1F3A5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50~250 mg</a:t>
                      </a:r>
                    </a:p>
                  </a:txBody>
                  <a:tcPr marL="86699" marR="86699" marT="43349" marB="43349">
                    <a:solidFill>
                      <a:srgbClr val="F7FCF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CN" sz="1200" b="1" i="0" dirty="0">
                        <a:solidFill>
                          <a:srgbClr val="1F3A5F"/>
                        </a:solidFill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>
                    <a:solidFill>
                      <a:srgbClr val="F7FC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8512">
                <a:tc>
                  <a:txBody>
                    <a:bodyPr/>
                    <a:lstStyle/>
                    <a:p>
                      <a:pPr algn="l"/>
                      <a:r>
                        <a:rPr lang="zh-CN" sz="1300" b="1" i="0" dirty="0">
                          <a:solidFill>
                            <a:srgbClr val="1F3A5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米那普仑</a:t>
                      </a:r>
                    </a:p>
                  </a:txBody>
                  <a:tcPr marL="86699" marR="86699" marT="43349" marB="43349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sz="1100" b="0" i="1" dirty="0">
                          <a:solidFill>
                            <a:srgbClr val="555555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Milnacipran</a:t>
                      </a:r>
                    </a:p>
                  </a:txBody>
                  <a:tcPr marL="86699" marR="86699" marT="43349" marB="43349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0" i="0" kern="1200" dirty="0">
                          <a:solidFill>
                            <a:srgbClr val="555555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SNRI</a:t>
                      </a:r>
                    </a:p>
                  </a:txBody>
                  <a:tcPr marL="86699" marR="86699" marT="43349" marB="43349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100" b="1" i="0" dirty="0">
                          <a:solidFill>
                            <a:srgbClr val="1F3A5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100~200 mg</a:t>
                      </a:r>
                    </a:p>
                  </a:txBody>
                  <a:tcPr marL="86699" marR="86699" marT="43349" marB="43349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sz="1300" b="1" i="0" dirty="0">
                          <a:solidFill>
                            <a:srgbClr val="1F3A5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奥氟合剂</a:t>
                      </a:r>
                    </a:p>
                  </a:txBody>
                  <a:tcPr marL="86699" marR="86699" marT="43349" marB="43349"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zh-CN" sz="1100" b="0" i="1" dirty="0">
                          <a:solidFill>
                            <a:srgbClr val="555555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Olanzapine/Fluoxetine</a:t>
                      </a:r>
                    </a:p>
                  </a:txBody>
                  <a:tcPr marL="86699" marR="86699" marT="43349" marB="43349"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zh-CN" sz="1200" b="0" i="1" dirty="0">
                        <a:solidFill>
                          <a:srgbClr val="555555"/>
                        </a:solidFill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100" b="0" i="0" dirty="0">
                          <a:solidFill>
                            <a:srgbClr val="555555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复方</a:t>
                      </a:r>
                      <a:r>
                        <a:rPr lang="zh-CN" sz="1100" b="0" i="0" dirty="0">
                          <a:solidFill>
                            <a:srgbClr val="555555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制剂</a:t>
                      </a:r>
                    </a:p>
                  </a:txBody>
                  <a:tcPr marL="86699" marR="86699" marT="43349" marB="43349"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CN" sz="1100" b="1" i="0" dirty="0">
                          <a:solidFill>
                            <a:srgbClr val="1F3A5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6/25~12/50 mg</a:t>
                      </a:r>
                    </a:p>
                  </a:txBody>
                  <a:tcPr marL="86699" marR="86699" marT="43349" marB="43349"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CN" sz="1200" b="1" i="0" dirty="0">
                        <a:solidFill>
                          <a:srgbClr val="1F3A5F"/>
                        </a:solidFill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8899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300" b="1" i="0" kern="1200" dirty="0">
                          <a:solidFill>
                            <a:srgbClr val="1F3A5F"/>
                          </a:solidFill>
                          <a:latin typeface="Microsoft YaHei"/>
                          <a:ea typeface="Microsoft YaHei"/>
                          <a:cs typeface="+mn-cs"/>
                        </a:rPr>
                        <a:t>左米那普仑</a:t>
                      </a:r>
                    </a:p>
                  </a:txBody>
                  <a:tcPr marL="86699" marR="86699" marT="43349" marB="43349">
                    <a:solidFill>
                      <a:srgbClr val="F7FC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b="0" i="1" kern="1200" dirty="0" err="1">
                          <a:solidFill>
                            <a:srgbClr val="555555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levom</a:t>
                      </a:r>
                      <a:r>
                        <a:rPr lang="zh-CN" altLang="zh-CN" sz="1100" b="0" i="1" kern="1200" dirty="0">
                          <a:solidFill>
                            <a:srgbClr val="555555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ilnacipran</a:t>
                      </a:r>
                    </a:p>
                  </a:txBody>
                  <a:tcPr marL="86699" marR="86699" marT="43349" marB="43349">
                    <a:solidFill>
                      <a:srgbClr val="F7FC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zh-CN" sz="1100" b="1" i="0" kern="1200" dirty="0">
                          <a:solidFill>
                            <a:srgbClr val="1F3A5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SNRI</a:t>
                      </a:r>
                    </a:p>
                  </a:txBody>
                  <a:tcPr marL="86699" marR="86699" marT="43349" marB="43349">
                    <a:solidFill>
                      <a:srgbClr val="F7FC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b="1" i="0" kern="1200" dirty="0">
                          <a:solidFill>
                            <a:srgbClr val="1F3A5F"/>
                          </a:solidFill>
                          <a:latin typeface="Microsoft YaHei"/>
                          <a:ea typeface="Microsoft YaHei"/>
                        </a:rPr>
                        <a:t>40</a:t>
                      </a:r>
                      <a:r>
                        <a:rPr lang="zh-CN" altLang="zh-CN" sz="1100" b="1" i="0" kern="1200" dirty="0">
                          <a:solidFill>
                            <a:srgbClr val="1F3A5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~</a:t>
                      </a:r>
                      <a:r>
                        <a:rPr lang="en-US" altLang="zh-CN" sz="1100" b="1" i="0" kern="1200" dirty="0">
                          <a:solidFill>
                            <a:srgbClr val="1F3A5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12</a:t>
                      </a:r>
                      <a:r>
                        <a:rPr lang="zh-CN" altLang="zh-CN" sz="1100" b="1" i="0" kern="1200" dirty="0">
                          <a:solidFill>
                            <a:srgbClr val="1F3A5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0 mg</a:t>
                      </a:r>
                    </a:p>
                  </a:txBody>
                  <a:tcPr marL="86699" marR="86699" marT="43349" marB="43349">
                    <a:solidFill>
                      <a:srgbClr val="F7FC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sz="1300" b="1" i="0" dirty="0">
                          <a:solidFill>
                            <a:srgbClr val="1F3A5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曲唑酮</a:t>
                      </a:r>
                    </a:p>
                  </a:txBody>
                  <a:tcPr marL="86699" marR="86699" marT="43349" marB="43349">
                    <a:solidFill>
                      <a:srgbClr val="F7FCF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zh-CN" sz="1100" b="0" i="1" dirty="0">
                          <a:solidFill>
                            <a:srgbClr val="555555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Trazodone</a:t>
                      </a:r>
                    </a:p>
                  </a:txBody>
                  <a:tcPr marL="86699" marR="86699" marT="43349" marB="43349">
                    <a:solidFill>
                      <a:srgbClr val="F7FCF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zh-CN" sz="1200" b="0" i="1" dirty="0">
                        <a:solidFill>
                          <a:srgbClr val="555555"/>
                        </a:solidFill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>
                    <a:solidFill>
                      <a:srgbClr val="F7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100" b="0" i="0" dirty="0">
                          <a:solidFill>
                            <a:srgbClr val="555555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SARI</a:t>
                      </a:r>
                    </a:p>
                  </a:txBody>
                  <a:tcPr marL="86699" marR="86699" marT="43349" marB="43349">
                    <a:solidFill>
                      <a:srgbClr val="F7FCF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CN" sz="1100" b="1" i="0" dirty="0">
                          <a:solidFill>
                            <a:srgbClr val="1F3A5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50~400 mg</a:t>
                      </a:r>
                    </a:p>
                  </a:txBody>
                  <a:tcPr marL="86699" marR="86699" marT="43349" marB="43349">
                    <a:solidFill>
                      <a:srgbClr val="F7FCF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CN" sz="1200" b="1" i="0" dirty="0">
                        <a:solidFill>
                          <a:srgbClr val="1F3A5F"/>
                        </a:solidFill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>
                    <a:solidFill>
                      <a:srgbClr val="F7FC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88996">
                <a:tc>
                  <a:txBody>
                    <a:bodyPr/>
                    <a:lstStyle/>
                    <a:p>
                      <a:pPr algn="l"/>
                      <a:r>
                        <a:rPr lang="zh-CN" sz="1300" b="1" i="0" dirty="0">
                          <a:solidFill>
                            <a:srgbClr val="1F3A5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米氮平</a:t>
                      </a:r>
                    </a:p>
                  </a:txBody>
                  <a:tcPr marL="86699" marR="86699" marT="43349" marB="43349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sz="1100" b="0" i="1" dirty="0">
                          <a:solidFill>
                            <a:srgbClr val="555555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Mirtazapine</a:t>
                      </a:r>
                    </a:p>
                  </a:txBody>
                  <a:tcPr marL="86699" marR="86699" marT="43349" marB="43349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100" b="0" i="0" dirty="0">
                          <a:solidFill>
                            <a:srgbClr val="555555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NaSSA</a:t>
                      </a:r>
                    </a:p>
                  </a:txBody>
                  <a:tcPr marL="86699" marR="86699" marT="43349" marB="43349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100" b="1" i="0" dirty="0">
                          <a:solidFill>
                            <a:srgbClr val="1F3A5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15~45 mg</a:t>
                      </a:r>
                    </a:p>
                  </a:txBody>
                  <a:tcPr marL="86699" marR="86699" marT="43349" marB="43349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sz="1300" b="1" i="0" dirty="0">
                          <a:solidFill>
                            <a:srgbClr val="1F3A5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艾司氯胺酮</a:t>
                      </a:r>
                    </a:p>
                  </a:txBody>
                  <a:tcPr marL="86699" marR="86699" marT="43349" marB="43349"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zh-CN" sz="1100" b="0" i="1" dirty="0">
                          <a:solidFill>
                            <a:srgbClr val="555555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Esketamine</a:t>
                      </a:r>
                    </a:p>
                  </a:txBody>
                  <a:tcPr marL="86699" marR="86699" marT="43349" marB="43349"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zh-CN" sz="1200" b="0" i="1" dirty="0">
                        <a:solidFill>
                          <a:srgbClr val="555555"/>
                        </a:solidFill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100" b="0" i="0" dirty="0">
                          <a:solidFill>
                            <a:srgbClr val="555555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NMDA 拮抗</a:t>
                      </a:r>
                    </a:p>
                  </a:txBody>
                  <a:tcPr marL="86699" marR="86699" marT="43349" marB="43349"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CN" sz="1100" b="1" i="0" dirty="0">
                          <a:solidFill>
                            <a:srgbClr val="1F3A5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鼻喷·按方案</a:t>
                      </a:r>
                    </a:p>
                  </a:txBody>
                  <a:tcPr marL="86699" marR="86699" marT="43349" marB="43349"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CN" sz="1200" b="1" i="0" dirty="0">
                        <a:solidFill>
                          <a:srgbClr val="1F3A5F"/>
                        </a:solidFill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88996">
                <a:tc>
                  <a:txBody>
                    <a:bodyPr/>
                    <a:lstStyle/>
                    <a:p>
                      <a:pPr algn="l"/>
                      <a:r>
                        <a:rPr lang="zh-CN" sz="1300" b="1" i="0" dirty="0">
                          <a:solidFill>
                            <a:srgbClr val="1F3A5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米安色林</a:t>
                      </a:r>
                    </a:p>
                  </a:txBody>
                  <a:tcPr marL="86699" marR="86699" marT="43349" marB="43349">
                    <a:solidFill>
                      <a:srgbClr val="F7FC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sz="1100" b="0" i="1" dirty="0">
                          <a:solidFill>
                            <a:srgbClr val="555555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Mianserin</a:t>
                      </a:r>
                    </a:p>
                  </a:txBody>
                  <a:tcPr marL="86699" marR="86699" marT="43349" marB="43349">
                    <a:solidFill>
                      <a:srgbClr val="F7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100" b="0" i="0" dirty="0">
                          <a:solidFill>
                            <a:srgbClr val="555555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NaSSA</a:t>
                      </a:r>
                    </a:p>
                  </a:txBody>
                  <a:tcPr marL="86699" marR="86699" marT="43349" marB="43349">
                    <a:solidFill>
                      <a:srgbClr val="F7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100" b="1" i="0" dirty="0">
                          <a:solidFill>
                            <a:srgbClr val="1F3A5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30~90 mg</a:t>
                      </a:r>
                    </a:p>
                  </a:txBody>
                  <a:tcPr marL="86699" marR="86699" marT="43349" marB="43349">
                    <a:solidFill>
                      <a:srgbClr val="F7FC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sz="1300" b="1" i="0" dirty="0">
                          <a:solidFill>
                            <a:srgbClr val="1F3A5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瑞波西汀</a:t>
                      </a:r>
                    </a:p>
                  </a:txBody>
                  <a:tcPr marL="86699" marR="86699" marT="43349" marB="43349">
                    <a:solidFill>
                      <a:srgbClr val="F7FCF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zh-CN" sz="1100" b="0" i="1" dirty="0">
                          <a:solidFill>
                            <a:srgbClr val="555555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Reboxetine</a:t>
                      </a:r>
                    </a:p>
                  </a:txBody>
                  <a:tcPr marL="86699" marR="86699" marT="43349" marB="43349">
                    <a:solidFill>
                      <a:srgbClr val="F7FCF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zh-CN" sz="1200" b="0" i="1" dirty="0">
                        <a:solidFill>
                          <a:srgbClr val="555555"/>
                        </a:solidFill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>
                    <a:solidFill>
                      <a:srgbClr val="F7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100" b="0" i="0" dirty="0">
                          <a:solidFill>
                            <a:srgbClr val="555555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NRI</a:t>
                      </a:r>
                    </a:p>
                  </a:txBody>
                  <a:tcPr marL="86699" marR="86699" marT="43349" marB="43349">
                    <a:solidFill>
                      <a:srgbClr val="F7FCF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CN" sz="1100" b="1" i="0" dirty="0">
                          <a:solidFill>
                            <a:srgbClr val="1F3A5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8~12 mg</a:t>
                      </a:r>
                    </a:p>
                  </a:txBody>
                  <a:tcPr marL="86699" marR="86699" marT="43349" marB="43349">
                    <a:solidFill>
                      <a:srgbClr val="F7FCF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CN" sz="1200" b="1" i="0" dirty="0">
                        <a:solidFill>
                          <a:srgbClr val="1F3A5F"/>
                        </a:solidFill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>
                    <a:solidFill>
                      <a:srgbClr val="F7FC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200" name="Ref"/>
          <p:cNvSpPr/>
          <p:nvPr/>
        </p:nvSpPr>
        <p:spPr>
          <a:xfrm>
            <a:off x="466620" y="6573306"/>
            <a:ext cx="10611674" cy="265481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/>
            <a:r>
              <a:rPr lang="zh-CN" altLang="en-US" sz="948" i="1" dirty="0">
                <a:solidFill>
                  <a:srgbClr val="646464"/>
                </a:solidFill>
                <a:latin typeface="Microsoft YaHei"/>
                <a:ea typeface="Microsoft YaHei"/>
                <a:cs typeface="Microsoft YaHei"/>
              </a:rPr>
              <a:t>中华医学会精神医学分会</a:t>
            </a:r>
            <a:r>
              <a:rPr lang="en-US" altLang="zh-CN" sz="948" i="1" dirty="0">
                <a:solidFill>
                  <a:srgbClr val="646464"/>
                </a:solidFill>
                <a:latin typeface="Microsoft YaHei"/>
                <a:ea typeface="Microsoft YaHei"/>
                <a:cs typeface="Microsoft YaHei"/>
              </a:rPr>
              <a:t>. </a:t>
            </a:r>
            <a:r>
              <a:rPr lang="zh-CN" altLang="en-US" sz="948" i="1" dirty="0">
                <a:solidFill>
                  <a:srgbClr val="646464"/>
                </a:solidFill>
                <a:latin typeface="Microsoft YaHei"/>
                <a:ea typeface="Microsoft YaHei"/>
                <a:cs typeface="Microsoft YaHei"/>
              </a:rPr>
              <a:t>中国抑郁障碍防治指南（</a:t>
            </a:r>
            <a:r>
              <a:rPr lang="en-US" altLang="zh-CN" sz="948" i="1" dirty="0">
                <a:solidFill>
                  <a:srgbClr val="646464"/>
                </a:solidFill>
                <a:latin typeface="Microsoft YaHei"/>
                <a:ea typeface="Microsoft YaHei"/>
                <a:cs typeface="Microsoft YaHei"/>
              </a:rPr>
              <a:t>2025</a:t>
            </a:r>
            <a:r>
              <a:rPr lang="zh-CN" altLang="en-US" sz="948" i="1" dirty="0">
                <a:solidFill>
                  <a:srgbClr val="646464"/>
                </a:solidFill>
                <a:latin typeface="Microsoft YaHei"/>
                <a:ea typeface="Microsoft YaHei"/>
                <a:cs typeface="Microsoft YaHei"/>
              </a:rPr>
              <a:t>版）</a:t>
            </a:r>
            <a:r>
              <a:rPr lang="en-US" altLang="zh-CN" sz="948" i="1" dirty="0">
                <a:solidFill>
                  <a:srgbClr val="646464"/>
                </a:solidFill>
                <a:latin typeface="Microsoft YaHei"/>
                <a:ea typeface="Microsoft YaHei"/>
                <a:cs typeface="Microsoft YaHei"/>
              </a:rPr>
              <a:t>. </a:t>
            </a:r>
            <a:r>
              <a:rPr lang="zh-CN" altLang="en-US" sz="948" i="1" dirty="0">
                <a:solidFill>
                  <a:srgbClr val="646464"/>
                </a:solidFill>
                <a:latin typeface="Microsoft YaHei"/>
                <a:ea typeface="Microsoft YaHei"/>
                <a:cs typeface="Microsoft YaHei"/>
              </a:rPr>
              <a:t>北京</a:t>
            </a:r>
            <a:r>
              <a:rPr lang="en-US" altLang="zh-CN" sz="948" i="1" dirty="0">
                <a:solidFill>
                  <a:srgbClr val="646464"/>
                </a:solidFill>
                <a:latin typeface="Microsoft YaHei"/>
                <a:ea typeface="Microsoft YaHei"/>
                <a:cs typeface="Microsoft YaHei"/>
              </a:rPr>
              <a:t>: </a:t>
            </a:r>
            <a:r>
              <a:rPr lang="zh-CN" altLang="en-US" sz="948" i="1" dirty="0">
                <a:solidFill>
                  <a:srgbClr val="646464"/>
                </a:solidFill>
                <a:latin typeface="Microsoft YaHei"/>
                <a:ea typeface="Microsoft YaHei"/>
                <a:cs typeface="Microsoft YaHei"/>
              </a:rPr>
              <a:t>人民卫生出版社</a:t>
            </a:r>
            <a:r>
              <a:rPr lang="en-US" altLang="zh-CN" sz="948" i="1" dirty="0">
                <a:solidFill>
                  <a:srgbClr val="646464"/>
                </a:solidFill>
                <a:latin typeface="Microsoft YaHei"/>
                <a:ea typeface="Microsoft YaHei"/>
                <a:cs typeface="Microsoft YaHei"/>
              </a:rPr>
              <a:t>; 2025.</a:t>
            </a:r>
          </a:p>
        </p:txBody>
      </p:sp>
      <p:sp>
        <p:nvSpPr>
          <p:cNvPr id="201" name="Rectangle 200"/>
          <p:cNvSpPr/>
          <p:nvPr/>
        </p:nvSpPr>
        <p:spPr>
          <a:xfrm>
            <a:off x="572211" y="1109931"/>
            <a:ext cx="11097429" cy="15606"/>
          </a:xfrm>
          <a:prstGeom prst="rect">
            <a:avLst/>
          </a:prstGeom>
          <a:solidFill>
            <a:srgbClr val="2D9E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707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34729" y="204894"/>
            <a:ext cx="7317655" cy="597861"/>
          </a:xfrm>
        </p:spPr>
        <p:txBody>
          <a:bodyPr>
            <a:normAutofit/>
          </a:bodyPr>
          <a:lstStyle/>
          <a:p>
            <a:r>
              <a:rPr lang="zh-CN" altLang="en-US" sz="3600" dirty="0"/>
              <a:t>选择性</a:t>
            </a:r>
            <a:r>
              <a:rPr lang="en-US" altLang="zh-CN" sz="3600" dirty="0"/>
              <a:t>5-HT</a:t>
            </a:r>
            <a:r>
              <a:rPr lang="zh-CN" altLang="en-US" sz="3600" dirty="0"/>
              <a:t>再摄取抑制剂（</a:t>
            </a:r>
            <a:r>
              <a:rPr lang="en-US" altLang="zh-CN" sz="3600" dirty="0"/>
              <a:t>SSRIs</a:t>
            </a:r>
            <a:r>
              <a:rPr lang="zh-CN" altLang="en-US" sz="3600" dirty="0"/>
              <a:t>）</a:t>
            </a:r>
          </a:p>
        </p:txBody>
      </p:sp>
      <p:graphicFrame>
        <p:nvGraphicFramePr>
          <p:cNvPr id="4" name="内容占位符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68906100"/>
              </p:ext>
            </p:extLst>
          </p:nvPr>
        </p:nvGraphicFramePr>
        <p:xfrm>
          <a:off x="2665220" y="2468518"/>
          <a:ext cx="5837449" cy="36434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945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29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735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800" dirty="0"/>
                        <a:t>药                名</a:t>
                      </a:r>
                    </a:p>
                  </a:txBody>
                  <a:tcPr marL="68580" marR="68580" marT="34288" marB="34288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800" dirty="0"/>
                        <a:t>剂量范围</a:t>
                      </a:r>
                      <a:r>
                        <a:rPr lang="en-US" altLang="zh-CN" sz="1800" dirty="0">
                          <a:sym typeface="+mn-ea"/>
                        </a:rPr>
                        <a:t>(mg/day)</a:t>
                      </a:r>
                      <a:endParaRPr lang="en-US" altLang="zh-CN" sz="1800" dirty="0"/>
                    </a:p>
                  </a:txBody>
                  <a:tcPr marL="68580" marR="68580" marT="34288" marB="34288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9633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1800" dirty="0"/>
                        <a:t> </a:t>
                      </a:r>
                      <a:r>
                        <a:rPr lang="zh-CN" altLang="en-US" sz="1800" dirty="0"/>
                        <a:t>氟西汀            Fluoxetine </a:t>
                      </a:r>
                    </a:p>
                    <a:p>
                      <a:pPr algn="l">
                        <a:buNone/>
                      </a:pPr>
                      <a:endParaRPr lang="zh-CN" altLang="en-US" sz="1800" dirty="0"/>
                    </a:p>
                    <a:p>
                      <a:pPr algn="l">
                        <a:buNone/>
                      </a:pPr>
                      <a:r>
                        <a:rPr lang="zh-CN" altLang="en-US" sz="1800" dirty="0"/>
                        <a:t> 帕罗西汀        Paroxetine</a:t>
                      </a:r>
                    </a:p>
                    <a:p>
                      <a:pPr algn="l">
                        <a:buNone/>
                      </a:pPr>
                      <a:endParaRPr lang="zh-CN" altLang="en-US" sz="1800" dirty="0"/>
                    </a:p>
                    <a:p>
                      <a:pPr algn="l">
                        <a:buNone/>
                      </a:pPr>
                      <a:r>
                        <a:rPr lang="zh-CN" altLang="en-US" sz="1800" dirty="0"/>
                        <a:t> 舍曲林           Sertraline</a:t>
                      </a:r>
                    </a:p>
                    <a:p>
                      <a:pPr algn="l">
                        <a:buNone/>
                      </a:pPr>
                      <a:endParaRPr lang="zh-CN" altLang="en-US" sz="1800" dirty="0"/>
                    </a:p>
                    <a:p>
                      <a:pPr algn="l">
                        <a:buNone/>
                      </a:pPr>
                      <a:r>
                        <a:rPr lang="zh-CN" altLang="en-US" sz="1800" dirty="0"/>
                        <a:t> 氟伏沙明        Fluvoxoxamine</a:t>
                      </a:r>
                    </a:p>
                    <a:p>
                      <a:pPr algn="l">
                        <a:buNone/>
                      </a:pPr>
                      <a:endParaRPr lang="zh-CN" altLang="en-US" sz="1800" dirty="0"/>
                    </a:p>
                    <a:p>
                      <a:pPr algn="l">
                        <a:buNone/>
                      </a:pPr>
                      <a:r>
                        <a:rPr lang="zh-CN" altLang="en-US" sz="1800" dirty="0"/>
                        <a:t> 西酞普兰       </a:t>
                      </a:r>
                      <a:r>
                        <a:rPr lang="en-US" altLang="zh-CN" sz="1800" dirty="0"/>
                        <a:t>C</a:t>
                      </a:r>
                      <a:r>
                        <a:rPr lang="zh-CN" altLang="en-US" sz="1800" dirty="0"/>
                        <a:t>italopram</a:t>
                      </a:r>
                      <a:endParaRPr lang="en-US" altLang="zh-CN" sz="1800" dirty="0"/>
                    </a:p>
                    <a:p>
                      <a:pPr algn="l">
                        <a:buNone/>
                      </a:pPr>
                      <a:endParaRPr lang="en-US" altLang="zh-CN" sz="1800" dirty="0"/>
                    </a:p>
                    <a:p>
                      <a:pPr algn="l">
                        <a:buNone/>
                      </a:pPr>
                      <a:r>
                        <a:rPr lang="zh-CN" altLang="en-US" sz="1800" dirty="0"/>
                        <a:t>艾司西酞普兰 </a:t>
                      </a:r>
                      <a:r>
                        <a:rPr kumimoji="0" lang="en-US" altLang="zh-CN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Escitalopram</a:t>
                      </a:r>
                      <a:endParaRPr lang="zh-CN" altLang="en-US" sz="1800" dirty="0"/>
                    </a:p>
                  </a:txBody>
                  <a:tcPr marL="68580" marR="68580" marT="34288" marB="34288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800" dirty="0"/>
                        <a:t>20-60</a:t>
                      </a:r>
                    </a:p>
                    <a:p>
                      <a:pPr algn="ctr">
                        <a:buNone/>
                      </a:pPr>
                      <a:endParaRPr lang="en-US" altLang="zh-CN" sz="1800" dirty="0"/>
                    </a:p>
                    <a:p>
                      <a:pPr algn="ctr">
                        <a:buNone/>
                      </a:pPr>
                      <a:r>
                        <a:rPr lang="en-US" altLang="zh-CN" sz="1800" dirty="0"/>
                        <a:t>20-50</a:t>
                      </a:r>
                    </a:p>
                    <a:p>
                      <a:pPr algn="ctr">
                        <a:buNone/>
                      </a:pPr>
                      <a:endParaRPr lang="en-US" altLang="zh-CN" sz="1800" dirty="0"/>
                    </a:p>
                    <a:p>
                      <a:pPr algn="ctr">
                        <a:buNone/>
                      </a:pPr>
                      <a:r>
                        <a:rPr lang="en-US" altLang="zh-CN" sz="1800" dirty="0"/>
                        <a:t>  50-200</a:t>
                      </a:r>
                    </a:p>
                    <a:p>
                      <a:pPr algn="ctr">
                        <a:buNone/>
                      </a:pPr>
                      <a:endParaRPr lang="en-US" altLang="zh-CN" sz="1800" dirty="0"/>
                    </a:p>
                    <a:p>
                      <a:pPr algn="ctr">
                        <a:buNone/>
                      </a:pPr>
                      <a:r>
                        <a:rPr lang="en-US" altLang="zh-CN" sz="1800" dirty="0"/>
                        <a:t>  100-300</a:t>
                      </a:r>
                    </a:p>
                    <a:p>
                      <a:pPr algn="ctr">
                        <a:buNone/>
                      </a:pPr>
                      <a:endParaRPr lang="en-US" altLang="zh-CN" sz="1800" dirty="0"/>
                    </a:p>
                    <a:p>
                      <a:pPr algn="ctr">
                        <a:buNone/>
                      </a:pPr>
                      <a:r>
                        <a:rPr lang="en-US" altLang="zh-CN" sz="1800" dirty="0"/>
                        <a:t>20-40</a:t>
                      </a:r>
                    </a:p>
                    <a:p>
                      <a:pPr algn="ctr">
                        <a:buNone/>
                      </a:pPr>
                      <a:endParaRPr lang="en-US" altLang="zh-CN" sz="1800" dirty="0"/>
                    </a:p>
                    <a:p>
                      <a:pPr algn="ctr">
                        <a:buNone/>
                      </a:pPr>
                      <a:r>
                        <a:rPr lang="en-US" altLang="zh-CN" sz="1800" dirty="0"/>
                        <a:t>10-20</a:t>
                      </a:r>
                    </a:p>
                  </a:txBody>
                  <a:tcPr marL="68580" marR="68580" marT="34288" marB="34288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矩形 4"/>
          <p:cNvSpPr/>
          <p:nvPr/>
        </p:nvSpPr>
        <p:spPr>
          <a:xfrm>
            <a:off x="2665219" y="1556793"/>
            <a:ext cx="6298300" cy="6177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707" b="1" dirty="0"/>
              <a:t>药理作用：</a:t>
            </a:r>
            <a:r>
              <a:rPr lang="zh-CN" altLang="zh-CN" sz="1707" dirty="0"/>
              <a:t>选择性抑制</a:t>
            </a:r>
            <a:r>
              <a:rPr lang="en-US" altLang="zh-CN" sz="1707" dirty="0"/>
              <a:t>5-HT</a:t>
            </a:r>
            <a:r>
              <a:rPr lang="zh-CN" altLang="en-US" sz="1707" dirty="0"/>
              <a:t>转</a:t>
            </a:r>
            <a:r>
              <a:rPr lang="zh-CN" altLang="zh-CN" sz="1707" dirty="0"/>
              <a:t>运体对突触间隙</a:t>
            </a:r>
            <a:r>
              <a:rPr lang="en-US" altLang="zh-CN" sz="1707" dirty="0"/>
              <a:t>5-HT</a:t>
            </a:r>
            <a:r>
              <a:rPr lang="zh-CN" altLang="zh-CN" sz="1707" dirty="0"/>
              <a:t>的再摄取，提高突触间隙</a:t>
            </a:r>
            <a:r>
              <a:rPr lang="en-US" altLang="zh-CN" sz="1707" dirty="0"/>
              <a:t>5-</a:t>
            </a:r>
            <a:r>
              <a:rPr lang="zh-CN" altLang="zh-CN" sz="1707" dirty="0"/>
              <a:t>羟色胺浓度</a:t>
            </a:r>
            <a:r>
              <a:rPr lang="zh-CN" altLang="en-US" sz="1707" dirty="0"/>
              <a:t>。</a:t>
            </a:r>
          </a:p>
        </p:txBody>
      </p:sp>
      <p:sp>
        <p:nvSpPr>
          <p:cNvPr id="6" name="矩形 5"/>
          <p:cNvSpPr/>
          <p:nvPr/>
        </p:nvSpPr>
        <p:spPr>
          <a:xfrm>
            <a:off x="1858007" y="3202761"/>
            <a:ext cx="409646" cy="20185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129" b="1" dirty="0">
                <a:solidFill>
                  <a:srgbClr val="FFC000"/>
                </a:solidFill>
                <a:latin typeface="华文新魏" pitchFamily="2" charset="-122"/>
                <a:ea typeface="华文新魏" pitchFamily="2" charset="-122"/>
              </a:rPr>
              <a:t>六朵金花</a:t>
            </a:r>
          </a:p>
        </p:txBody>
      </p:sp>
    </p:spTree>
    <p:extLst>
      <p:ext uri="{BB962C8B-B14F-4D97-AF65-F5344CB8AC3E}">
        <p14:creationId xmlns:p14="http://schemas.microsoft.com/office/powerpoint/2010/main" val="27689278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16633"/>
            <a:ext cx="10515600" cy="792087"/>
          </a:xfrm>
        </p:spPr>
        <p:txBody>
          <a:bodyPr>
            <a:normAutofit/>
          </a:bodyPr>
          <a:lstStyle/>
          <a:p>
            <a:r>
              <a:rPr lang="en-US" altLang="zh-CN" dirty="0"/>
              <a:t>SSRIs</a:t>
            </a:r>
            <a:r>
              <a:rPr lang="zh-CN" altLang="en-US" dirty="0"/>
              <a:t>：常用药物作用特点</a:t>
            </a:r>
          </a:p>
        </p:txBody>
      </p:sp>
      <p:sp>
        <p:nvSpPr>
          <p:cNvPr id="5" name="矩形 4"/>
          <p:cNvSpPr/>
          <p:nvPr/>
        </p:nvSpPr>
        <p:spPr>
          <a:xfrm>
            <a:off x="7176121" y="6284481"/>
            <a:ext cx="3312367" cy="249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2557" indent="-162557">
              <a:lnSpc>
                <a:spcPct val="90000"/>
              </a:lnSpc>
              <a:spcBef>
                <a:spcPts val="711"/>
              </a:spcBef>
            </a:pPr>
            <a:r>
              <a:rPr lang="en-US" altLang="zh-CN" sz="1138" dirty="0">
                <a:solidFill>
                  <a:prstClr val="black"/>
                </a:solidFill>
                <a:latin typeface="Franklin Gothic Book"/>
                <a:ea typeface="微软雅黑" panose="020B0503020204020204" pitchFamily="34" charset="-122"/>
              </a:rPr>
              <a:t>J </a:t>
            </a:r>
            <a:r>
              <a:rPr lang="en-US" altLang="zh-CN" sz="1138" dirty="0" err="1">
                <a:solidFill>
                  <a:prstClr val="black"/>
                </a:solidFill>
                <a:latin typeface="Franklin Gothic Book"/>
                <a:ea typeface="微软雅黑" panose="020B0503020204020204" pitchFamily="34" charset="-122"/>
              </a:rPr>
              <a:t>Psychopharmacol</a:t>
            </a:r>
            <a:r>
              <a:rPr lang="en-US" altLang="zh-CN" sz="1138" dirty="0">
                <a:solidFill>
                  <a:prstClr val="black"/>
                </a:solidFill>
                <a:latin typeface="Franklin Gothic Book"/>
                <a:ea typeface="微软雅黑" panose="020B0503020204020204" pitchFamily="34" charset="-122"/>
              </a:rPr>
              <a:t>. 2015 May;29(5):459-525.</a:t>
            </a:r>
            <a:endParaRPr lang="zh-CN" altLang="en-US" sz="1138" dirty="0">
              <a:solidFill>
                <a:prstClr val="black"/>
              </a:solidFill>
              <a:latin typeface="Franklin Gothic Book"/>
              <a:ea typeface="微软雅黑" panose="020B0503020204020204" pitchFamily="34" charset="-122"/>
            </a:endParaRPr>
          </a:p>
        </p:txBody>
      </p:sp>
      <p:sp>
        <p:nvSpPr>
          <p:cNvPr id="3" name="内容占位符 3">
            <a:extLst>
              <a:ext uri="{FF2B5EF4-FFF2-40B4-BE49-F238E27FC236}">
                <a16:creationId xmlns:a16="http://schemas.microsoft.com/office/drawing/2014/main" id="{6D4FEA9F-7A09-5E43-F3B9-BDE9748DB513}"/>
              </a:ext>
            </a:extLst>
          </p:cNvPr>
          <p:cNvSpPr txBox="1">
            <a:spLocks/>
          </p:cNvSpPr>
          <p:nvPr/>
        </p:nvSpPr>
        <p:spPr>
          <a:xfrm>
            <a:off x="1127448" y="1194477"/>
            <a:ext cx="9073008" cy="45387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Clr>
                <a:srgbClr val="3376AD"/>
              </a:buClr>
              <a:buFontTx/>
              <a:buChar char="•"/>
            </a:pPr>
            <a:r>
              <a:rPr lang="zh-CN" altLang="en-US" sz="2000" b="1" dirty="0">
                <a:solidFill>
                  <a:srgbClr val="1F2021"/>
                </a:solidFill>
              </a:rPr>
              <a:t>氟西汀</a:t>
            </a:r>
            <a:r>
              <a:rPr lang="zh-CN" altLang="en-US" sz="2000" dirty="0">
                <a:solidFill>
                  <a:srgbClr val="1F2021"/>
                </a:solidFill>
              </a:rPr>
              <a:t>：激活作用，有助精力恢复，减轻疲惫感，消除半衰期长达</a:t>
            </a:r>
            <a:r>
              <a:rPr lang="en-US" altLang="zh-CN" sz="2000" dirty="0">
                <a:solidFill>
                  <a:srgbClr val="1F2021"/>
                </a:solidFill>
              </a:rPr>
              <a:t>14d</a:t>
            </a:r>
            <a:r>
              <a:rPr lang="zh-CN" altLang="en-US" sz="2000" dirty="0">
                <a:solidFill>
                  <a:srgbClr val="1F2021"/>
                </a:solidFill>
              </a:rPr>
              <a:t>，</a:t>
            </a:r>
            <a:r>
              <a:rPr lang="zh-CN" altLang="en-US" sz="2000" dirty="0">
                <a:solidFill>
                  <a:srgbClr val="00B0F0"/>
                </a:solidFill>
              </a:rPr>
              <a:t>停药时一般不需逐步减量。警惕药源性焦虑</a:t>
            </a:r>
          </a:p>
          <a:p>
            <a:pPr>
              <a:lnSpc>
                <a:spcPct val="150000"/>
              </a:lnSpc>
              <a:buClr>
                <a:srgbClr val="3376AD"/>
              </a:buClr>
              <a:buFontTx/>
              <a:buChar char="•"/>
            </a:pPr>
            <a:r>
              <a:rPr lang="zh-CN" altLang="en-US" sz="2000" b="1" dirty="0">
                <a:solidFill>
                  <a:srgbClr val="1F2021"/>
                </a:solidFill>
              </a:rPr>
              <a:t>帕罗西汀</a:t>
            </a:r>
            <a:r>
              <a:rPr lang="zh-CN" altLang="en-US" sz="2000" dirty="0">
                <a:solidFill>
                  <a:srgbClr val="1F2021"/>
                </a:solidFill>
              </a:rPr>
              <a:t>：对伴焦虑患者疗效较好。</a:t>
            </a:r>
            <a:r>
              <a:rPr lang="zh-CN" altLang="en-US" sz="2000" dirty="0">
                <a:solidFill>
                  <a:srgbClr val="00B0F0"/>
                </a:solidFill>
              </a:rPr>
              <a:t>非线性药代动力学，撤药反应大</a:t>
            </a:r>
          </a:p>
          <a:p>
            <a:pPr>
              <a:lnSpc>
                <a:spcPct val="150000"/>
              </a:lnSpc>
              <a:buClr>
                <a:srgbClr val="3376AD"/>
              </a:buClr>
              <a:buFontTx/>
              <a:buChar char="•"/>
            </a:pPr>
            <a:r>
              <a:rPr lang="zh-CN" altLang="en-US" sz="2000" b="1" dirty="0">
                <a:solidFill>
                  <a:srgbClr val="1F2021"/>
                </a:solidFill>
              </a:rPr>
              <a:t>舍曲林</a:t>
            </a:r>
            <a:r>
              <a:rPr lang="zh-CN" altLang="en-US" sz="2000" dirty="0">
                <a:solidFill>
                  <a:srgbClr val="1F2021"/>
                </a:solidFill>
              </a:rPr>
              <a:t>：对女性、伴心血管疾病、儿童</a:t>
            </a:r>
            <a:r>
              <a:rPr lang="zh-CN" altLang="en-US" sz="2000" dirty="0">
                <a:solidFill>
                  <a:srgbClr val="00B0F0"/>
                </a:solidFill>
              </a:rPr>
              <a:t>强迫症</a:t>
            </a:r>
            <a:r>
              <a:rPr lang="zh-CN" altLang="en-US" sz="2000" dirty="0">
                <a:solidFill>
                  <a:srgbClr val="1F2021"/>
                </a:solidFill>
              </a:rPr>
              <a:t>、老年人尤为适宜。</a:t>
            </a:r>
            <a:r>
              <a:rPr lang="en-US" altLang="zh-CN" sz="2000" dirty="0">
                <a:solidFill>
                  <a:srgbClr val="1F2021"/>
                </a:solidFill>
              </a:rPr>
              <a:t>DDI</a:t>
            </a:r>
            <a:r>
              <a:rPr lang="zh-CN" altLang="en-US" sz="2000" dirty="0">
                <a:solidFill>
                  <a:srgbClr val="1F2021"/>
                </a:solidFill>
              </a:rPr>
              <a:t>少</a:t>
            </a:r>
          </a:p>
          <a:p>
            <a:pPr>
              <a:lnSpc>
                <a:spcPct val="150000"/>
              </a:lnSpc>
              <a:buClr>
                <a:srgbClr val="3376AD"/>
              </a:buClr>
              <a:buFontTx/>
              <a:buChar char="•"/>
            </a:pPr>
            <a:r>
              <a:rPr lang="zh-CN" altLang="en-US" sz="2000" b="1" dirty="0">
                <a:solidFill>
                  <a:srgbClr val="1F2021"/>
                </a:solidFill>
              </a:rPr>
              <a:t>氟伏沙明</a:t>
            </a:r>
            <a:r>
              <a:rPr lang="zh-CN" altLang="en-US" sz="2000" dirty="0">
                <a:solidFill>
                  <a:srgbClr val="1F2021"/>
                </a:solidFill>
              </a:rPr>
              <a:t>：</a:t>
            </a:r>
            <a:r>
              <a:rPr lang="en-US" altLang="zh-CN" sz="2000" dirty="0">
                <a:solidFill>
                  <a:srgbClr val="00B0F0"/>
                </a:solidFill>
              </a:rPr>
              <a:t>SSRIs</a:t>
            </a:r>
            <a:r>
              <a:rPr lang="zh-CN" altLang="en-US" sz="2000" dirty="0">
                <a:solidFill>
                  <a:srgbClr val="00B0F0"/>
                </a:solidFill>
              </a:rPr>
              <a:t>中治疗强迫症的药物之一</a:t>
            </a:r>
            <a:r>
              <a:rPr lang="zh-CN" altLang="en-US" sz="2000" dirty="0">
                <a:solidFill>
                  <a:srgbClr val="1F2021"/>
                </a:solidFill>
              </a:rPr>
              <a:t>，也是</a:t>
            </a:r>
            <a:r>
              <a:rPr lang="en-US" altLang="zh-CN" sz="2000" dirty="0">
                <a:solidFill>
                  <a:srgbClr val="1F2021"/>
                </a:solidFill>
                <a:sym typeface="黑体" panose="02010609060101010101" pitchFamily="49" charset="-122"/>
              </a:rPr>
              <a:t>SSRIs</a:t>
            </a:r>
            <a:r>
              <a:rPr lang="zh-CN" altLang="en-US" sz="2000" dirty="0">
                <a:solidFill>
                  <a:srgbClr val="1F2021"/>
                </a:solidFill>
                <a:sym typeface="黑体" panose="02010609060101010101" pitchFamily="49" charset="-122"/>
              </a:rPr>
              <a:t>中引起性功能障碍最少的药物。</a:t>
            </a:r>
            <a:r>
              <a:rPr lang="en-US" altLang="zh-CN" sz="2000" b="1" dirty="0">
                <a:solidFill>
                  <a:srgbClr val="1F2021"/>
                </a:solidFill>
                <a:sym typeface="黑体" panose="02010609060101010101" pitchFamily="49" charset="-122"/>
              </a:rPr>
              <a:t>CYP1A2</a:t>
            </a:r>
            <a:r>
              <a:rPr lang="zh-CN" altLang="en-US" sz="2000" dirty="0">
                <a:solidFill>
                  <a:srgbClr val="1F2021"/>
                </a:solidFill>
                <a:sym typeface="黑体" panose="02010609060101010101" pitchFamily="49" charset="-122"/>
              </a:rPr>
              <a:t>，</a:t>
            </a:r>
            <a:r>
              <a:rPr lang="en-US" altLang="zh-CN" sz="2000" b="1" dirty="0">
                <a:solidFill>
                  <a:srgbClr val="1F2021"/>
                </a:solidFill>
                <a:sym typeface="黑体" panose="02010609060101010101" pitchFamily="49" charset="-122"/>
              </a:rPr>
              <a:t>2C19</a:t>
            </a:r>
            <a:r>
              <a:rPr lang="zh-CN" altLang="en-US" sz="2000" dirty="0">
                <a:solidFill>
                  <a:srgbClr val="1F2021"/>
                </a:solidFill>
                <a:sym typeface="黑体" panose="02010609060101010101" pitchFamily="49" charset="-122"/>
              </a:rPr>
              <a:t>酶的</a:t>
            </a:r>
            <a:r>
              <a:rPr lang="zh-CN" altLang="en-US" sz="2000" dirty="0">
                <a:solidFill>
                  <a:srgbClr val="00B0F0"/>
                </a:solidFill>
                <a:sym typeface="黑体" panose="02010609060101010101" pitchFamily="49" charset="-122"/>
              </a:rPr>
              <a:t>强抑制剂</a:t>
            </a:r>
          </a:p>
          <a:p>
            <a:pPr>
              <a:lnSpc>
                <a:spcPct val="150000"/>
              </a:lnSpc>
              <a:buClr>
                <a:srgbClr val="3376AD"/>
              </a:buClr>
              <a:buFontTx/>
              <a:buChar char="•"/>
            </a:pPr>
            <a:r>
              <a:rPr lang="zh-CN" altLang="en-US" sz="2000" b="1" dirty="0">
                <a:solidFill>
                  <a:srgbClr val="1F2021"/>
                </a:solidFill>
                <a:sym typeface="黑体" panose="02010609060101010101" pitchFamily="49" charset="-122"/>
              </a:rPr>
              <a:t>艾司</a:t>
            </a:r>
            <a:r>
              <a:rPr lang="en-US" altLang="zh-CN" sz="2000" b="1" dirty="0">
                <a:solidFill>
                  <a:srgbClr val="1F2021"/>
                </a:solidFill>
                <a:sym typeface="黑体" panose="02010609060101010101" pitchFamily="49" charset="-122"/>
              </a:rPr>
              <a:t>/</a:t>
            </a:r>
            <a:r>
              <a:rPr lang="zh-CN" altLang="en-US" sz="2000" b="1" dirty="0">
                <a:solidFill>
                  <a:srgbClr val="1F2021"/>
                </a:solidFill>
                <a:sym typeface="黑体" panose="02010609060101010101" pitchFamily="49" charset="-122"/>
              </a:rPr>
              <a:t>西酞普兰</a:t>
            </a:r>
            <a:r>
              <a:rPr lang="zh-CN" altLang="en-US" sz="2000" dirty="0">
                <a:solidFill>
                  <a:srgbClr val="1F2021"/>
                </a:solidFill>
                <a:sym typeface="黑体" panose="02010609060101010101" pitchFamily="49" charset="-122"/>
              </a:rPr>
              <a:t>：</a:t>
            </a:r>
            <a:r>
              <a:rPr lang="en-US" altLang="zh-CN" sz="2000" dirty="0">
                <a:solidFill>
                  <a:srgbClr val="1F2021"/>
                </a:solidFill>
                <a:sym typeface="黑体" panose="02010609060101010101" pitchFamily="49" charset="-122"/>
              </a:rPr>
              <a:t>SSRIs</a:t>
            </a:r>
            <a:r>
              <a:rPr lang="zh-CN" altLang="en-US" sz="2000" dirty="0">
                <a:solidFill>
                  <a:srgbClr val="1F2021"/>
                </a:solidFill>
                <a:sym typeface="黑体" panose="02010609060101010101" pitchFamily="49" charset="-122"/>
              </a:rPr>
              <a:t>中对</a:t>
            </a:r>
            <a:r>
              <a:rPr lang="en-US" altLang="zh-CN" sz="2000" dirty="0">
                <a:solidFill>
                  <a:srgbClr val="1F2021"/>
                </a:solidFill>
                <a:sym typeface="黑体" panose="02010609060101010101" pitchFamily="49" charset="-122"/>
              </a:rPr>
              <a:t>CYP</a:t>
            </a:r>
            <a:r>
              <a:rPr lang="zh-CN" altLang="en-US" sz="2000" dirty="0">
                <a:solidFill>
                  <a:srgbClr val="1F2021"/>
                </a:solidFill>
                <a:sym typeface="黑体" panose="02010609060101010101" pitchFamily="49" charset="-122"/>
              </a:rPr>
              <a:t>酶影响最小的药物，除高剂量下</a:t>
            </a:r>
            <a:r>
              <a:rPr lang="en-US" altLang="zh-CN" sz="2000" dirty="0">
                <a:solidFill>
                  <a:srgbClr val="1F2021"/>
                </a:solidFill>
                <a:sym typeface="黑体" panose="02010609060101010101" pitchFamily="49" charset="-122"/>
              </a:rPr>
              <a:t>QT</a:t>
            </a:r>
            <a:r>
              <a:rPr lang="zh-CN" altLang="en-US" sz="2000" dirty="0">
                <a:solidFill>
                  <a:srgbClr val="1F2021"/>
                </a:solidFill>
                <a:sym typeface="黑体" panose="02010609060101010101" pitchFamily="49" charset="-122"/>
              </a:rPr>
              <a:t>间期延长问题外，其他不良反应少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0424319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>
            <a:spLocks/>
          </p:cNvSpPr>
          <p:nvPr/>
        </p:nvSpPr>
        <p:spPr>
          <a:xfrm>
            <a:off x="2495601" y="116632"/>
            <a:ext cx="6731947" cy="880588"/>
          </a:xfrm>
          <a:prstGeom prst="rect">
            <a:avLst/>
          </a:prstGeom>
        </p:spPr>
        <p:txBody>
          <a:bodyPr vert="horz" wrap="square" lIns="91435" tIns="45717" rIns="91435" bIns="45717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sym typeface="黑体" pitchFamily="49" charset="-122"/>
              </a:rPr>
              <a:t>5-HT</a:t>
            </a:r>
            <a:r>
              <a:rPr lang="zh-CN" altLang="en-US" dirty="0">
                <a:sym typeface="黑体" pitchFamily="49" charset="-122"/>
              </a:rPr>
              <a:t>和</a:t>
            </a:r>
            <a:r>
              <a:rPr lang="en-US" altLang="zh-CN" dirty="0">
                <a:sym typeface="黑体" pitchFamily="49" charset="-122"/>
              </a:rPr>
              <a:t>NE</a:t>
            </a:r>
            <a:r>
              <a:rPr lang="zh-CN" altLang="en-US" dirty="0">
                <a:sym typeface="黑体" pitchFamily="49" charset="-122"/>
              </a:rPr>
              <a:t>再摄取抑制剂（</a:t>
            </a:r>
            <a:r>
              <a:rPr lang="en-US" altLang="zh-CN" dirty="0">
                <a:sym typeface="黑体" pitchFamily="49" charset="-122"/>
              </a:rPr>
              <a:t>SNRIs</a:t>
            </a:r>
            <a:r>
              <a:rPr lang="zh-CN" altLang="en-US" dirty="0">
                <a:sym typeface="黑体" pitchFamily="49" charset="-122"/>
              </a:rPr>
              <a:t>）</a:t>
            </a:r>
            <a:endParaRPr lang="zh-CN" altLang="en-US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5" name="内容占位符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2439749"/>
              </p:ext>
            </p:extLst>
          </p:nvPr>
        </p:nvGraphicFramePr>
        <p:xfrm>
          <a:off x="2255575" y="2456092"/>
          <a:ext cx="5888355" cy="24792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499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384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2481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800" dirty="0"/>
                        <a:t>药                名</a:t>
                      </a:r>
                    </a:p>
                  </a:txBody>
                  <a:tcPr marL="68580" marR="68580" marT="34288" marB="34288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800"/>
                        <a:t>剂量范围</a:t>
                      </a:r>
                      <a:r>
                        <a:rPr lang="en-US" altLang="zh-CN" sz="1800">
                          <a:sym typeface="+mn-ea"/>
                        </a:rPr>
                        <a:t>(mg/day)</a:t>
                      </a:r>
                      <a:endParaRPr lang="en-US" altLang="zh-CN" sz="1800"/>
                    </a:p>
                  </a:txBody>
                  <a:tcPr marL="68580" marR="68580" marT="34288" marB="34288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54409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zh-CN" alt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文拉法辛    </a:t>
                      </a:r>
                      <a:r>
                        <a:rPr lang="en-US" altLang="zh-CN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Venlafaxine</a:t>
                      </a:r>
                      <a:endParaRPr lang="en-US" altLang="zh-CN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>
                        <a:buNone/>
                      </a:pPr>
                      <a:endParaRPr lang="en-US" altLang="zh-CN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>
                        <a:buNone/>
                      </a:pPr>
                      <a:r>
                        <a:rPr lang="zh-CN" alt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度洛西汀    </a:t>
                      </a:r>
                      <a:r>
                        <a:rPr lang="en-US" altLang="zh-CN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Duloxetine</a:t>
                      </a:r>
                      <a:endParaRPr lang="en-US" altLang="zh-CN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>
                        <a:buNone/>
                      </a:pPr>
                      <a:endParaRPr lang="en-US" altLang="zh-CN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>
                        <a:buNone/>
                      </a:pPr>
                      <a:r>
                        <a:rPr lang="zh-CN" alt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米那普仑    </a:t>
                      </a:r>
                      <a:r>
                        <a:rPr lang="en-US" altLang="zh-CN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Milnacipran</a:t>
                      </a:r>
                      <a:endParaRPr lang="en-US" altLang="zh-CN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88" marB="34288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75-225</a:t>
                      </a:r>
                      <a:endParaRPr lang="zh-CN" alt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buNone/>
                      </a:pPr>
                      <a:endParaRPr lang="en-US" altLang="zh-CN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buNone/>
                      </a:pPr>
                      <a:r>
                        <a:rPr lang="en-US" altLang="zh-CN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40-120</a:t>
                      </a:r>
                    </a:p>
                    <a:p>
                      <a:pPr algn="ctr">
                        <a:buNone/>
                      </a:pPr>
                      <a:endParaRPr lang="en-US" altLang="zh-CN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buNone/>
                      </a:pPr>
                      <a:r>
                        <a:rPr lang="en-US" altLang="zh-CN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100-200</a:t>
                      </a:r>
                    </a:p>
                  </a:txBody>
                  <a:tcPr marL="68580" marR="68580" marT="34288" marB="34288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矩形 5"/>
          <p:cNvSpPr/>
          <p:nvPr/>
        </p:nvSpPr>
        <p:spPr>
          <a:xfrm>
            <a:off x="2204369" y="1944035"/>
            <a:ext cx="6042271" cy="3550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707" b="1" dirty="0"/>
              <a:t>药理作用：</a:t>
            </a:r>
            <a:r>
              <a:rPr lang="zh-CN" altLang="zh-CN" sz="1707" dirty="0"/>
              <a:t>抑制</a:t>
            </a:r>
            <a:r>
              <a:rPr lang="en-US" altLang="zh-CN" sz="1707" dirty="0"/>
              <a:t>5-HT</a:t>
            </a:r>
            <a:r>
              <a:rPr lang="zh-CN" altLang="zh-CN" sz="1707" dirty="0"/>
              <a:t>与</a:t>
            </a:r>
            <a:r>
              <a:rPr lang="en-US" altLang="zh-CN" sz="1707" dirty="0"/>
              <a:t>NE</a:t>
            </a:r>
            <a:r>
              <a:rPr lang="zh-CN" altLang="zh-CN" sz="1707" dirty="0"/>
              <a:t>的再摄取，提高突触间隙的浓度</a:t>
            </a:r>
            <a:r>
              <a:rPr lang="zh-CN" altLang="en-US" sz="1707" dirty="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6320534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>
            <a:spLocks/>
          </p:cNvSpPr>
          <p:nvPr/>
        </p:nvSpPr>
        <p:spPr>
          <a:xfrm>
            <a:off x="2495600" y="188640"/>
            <a:ext cx="6023221" cy="880588"/>
          </a:xfrm>
          <a:prstGeom prst="rect">
            <a:avLst/>
          </a:prstGeom>
        </p:spPr>
        <p:txBody>
          <a:bodyPr vert="horz" wrap="square" lIns="91435" tIns="45717" rIns="91435" bIns="45717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sym typeface="黑体" pitchFamily="49" charset="-122"/>
              </a:rPr>
              <a:t>SNRIs</a:t>
            </a:r>
            <a:r>
              <a:rPr lang="zh-CN" altLang="en-US" dirty="0">
                <a:sym typeface="黑体" pitchFamily="49" charset="-122"/>
              </a:rPr>
              <a:t>：常用药物作用特点</a:t>
            </a:r>
            <a:endParaRPr lang="zh-CN" altLang="en-US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内容占位符 3"/>
          <p:cNvSpPr txBox="1">
            <a:spLocks/>
          </p:cNvSpPr>
          <p:nvPr/>
        </p:nvSpPr>
        <p:spPr>
          <a:xfrm>
            <a:off x="2108172" y="1268760"/>
            <a:ext cx="7975656" cy="401445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Clr>
                <a:srgbClr val="3376AD"/>
              </a:buClr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1F2021"/>
                </a:solidFill>
              </a:rPr>
              <a:t>文拉法辛：</a:t>
            </a:r>
          </a:p>
          <a:p>
            <a:pPr>
              <a:lnSpc>
                <a:spcPct val="150000"/>
              </a:lnSpc>
              <a:buClr>
                <a:srgbClr val="3376AD"/>
              </a:buClr>
            </a:pPr>
            <a:r>
              <a:rPr lang="zh-CN" altLang="en-US" sz="1707" dirty="0">
                <a:solidFill>
                  <a:srgbClr val="1F2021"/>
                </a:solidFill>
              </a:rPr>
              <a:t>用于焦虑性抑郁</a:t>
            </a:r>
            <a:endParaRPr lang="en-US" altLang="zh-CN" sz="1707" dirty="0">
              <a:solidFill>
                <a:srgbClr val="1F2021"/>
              </a:solidFill>
            </a:endParaRPr>
          </a:p>
          <a:p>
            <a:pPr>
              <a:lnSpc>
                <a:spcPct val="150000"/>
              </a:lnSpc>
              <a:buClr>
                <a:srgbClr val="3376AD"/>
              </a:buClr>
            </a:pPr>
            <a:r>
              <a:rPr lang="zh-CN" altLang="en-US" sz="1707" dirty="0">
                <a:solidFill>
                  <a:srgbClr val="1F2021"/>
                </a:solidFill>
              </a:rPr>
              <a:t>避免用于中重度高血压患者，以免引起意识障碍，甚至昏迷死亡。</a:t>
            </a:r>
          </a:p>
          <a:p>
            <a:pPr>
              <a:lnSpc>
                <a:spcPct val="150000"/>
              </a:lnSpc>
              <a:buClr>
                <a:srgbClr val="3376AD"/>
              </a:buClr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1F2021"/>
                </a:solidFill>
              </a:rPr>
              <a:t>度洛西汀：</a:t>
            </a:r>
          </a:p>
          <a:p>
            <a:pPr>
              <a:lnSpc>
                <a:spcPct val="150000"/>
              </a:lnSpc>
              <a:buClr>
                <a:srgbClr val="3376AD"/>
              </a:buClr>
            </a:pPr>
            <a:r>
              <a:rPr lang="zh-CN" altLang="en-US" sz="1707" dirty="0">
                <a:solidFill>
                  <a:srgbClr val="1F2021"/>
                </a:solidFill>
              </a:rPr>
              <a:t>对抑郁症的躯体症状如全身疼痛有效，具有良好的耐受性</a:t>
            </a:r>
            <a:endParaRPr lang="en-US" altLang="zh-CN" sz="1707" dirty="0">
              <a:solidFill>
                <a:srgbClr val="1F2021"/>
              </a:solidFill>
            </a:endParaRPr>
          </a:p>
          <a:p>
            <a:pPr>
              <a:lnSpc>
                <a:spcPct val="150000"/>
              </a:lnSpc>
              <a:buClr>
                <a:srgbClr val="3376AD"/>
              </a:buClr>
            </a:pPr>
            <a:r>
              <a:rPr lang="zh-CN" altLang="en-US" sz="1707" dirty="0">
                <a:solidFill>
                  <a:srgbClr val="1F2021"/>
                </a:solidFill>
              </a:rPr>
              <a:t>对男性性功能影响轻微，还可用于女性应激性尿失禁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3F98C576-AC22-BA34-D936-B0A65DFE18FC}"/>
              </a:ext>
            </a:extLst>
          </p:cNvPr>
          <p:cNvSpPr txBox="1"/>
          <p:nvPr/>
        </p:nvSpPr>
        <p:spPr>
          <a:xfrm>
            <a:off x="3047011" y="5404574"/>
            <a:ext cx="60979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u="sng" dirty="0">
                <a:latin typeface="Microsoft YaHei"/>
                <a:ea typeface="Microsoft YaHei"/>
                <a:cs typeface="Microsoft YaHei"/>
              </a:rPr>
              <a:t>托鲁地文拉法辛</a:t>
            </a:r>
            <a:r>
              <a:rPr lang="zh-CN" altLang="en-US" dirty="0">
                <a:latin typeface="Microsoft YaHei"/>
                <a:ea typeface="Microsoft YaHei"/>
                <a:cs typeface="Microsoft YaHei"/>
              </a:rPr>
              <a:t>是</a:t>
            </a:r>
            <a:r>
              <a:rPr lang="pt-BR" altLang="zh-CN" i="1" dirty="0">
                <a:latin typeface="Microsoft YaHei"/>
                <a:ea typeface="Microsoft YaHei"/>
                <a:cs typeface="Microsoft YaHei"/>
              </a:rPr>
              <a:t>O</a:t>
            </a:r>
            <a:r>
              <a:rPr lang="pt-BR" altLang="zh-CN" dirty="0">
                <a:latin typeface="Microsoft YaHei"/>
                <a:ea typeface="Microsoft YaHei"/>
                <a:cs typeface="Microsoft YaHei"/>
              </a:rPr>
              <a:t>-</a:t>
            </a:r>
            <a:r>
              <a:rPr lang="zh-CN" altLang="pt-BR" dirty="0">
                <a:latin typeface="Microsoft YaHei"/>
                <a:ea typeface="Microsoft YaHei"/>
                <a:cs typeface="Microsoft YaHei"/>
              </a:rPr>
              <a:t>去甲文拉法辛</a:t>
            </a:r>
            <a:r>
              <a:rPr lang="zh-CN" altLang="en-US" dirty="0">
                <a:latin typeface="Microsoft YaHei"/>
                <a:ea typeface="Microsoft YaHei"/>
                <a:cs typeface="Microsoft YaHei"/>
              </a:rPr>
              <a:t>的前体药物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966548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>
            <a:spLocks/>
          </p:cNvSpPr>
          <p:nvPr/>
        </p:nvSpPr>
        <p:spPr>
          <a:xfrm>
            <a:off x="2423592" y="149773"/>
            <a:ext cx="6023221" cy="880588"/>
          </a:xfrm>
          <a:prstGeom prst="rect">
            <a:avLst/>
          </a:prstGeom>
        </p:spPr>
        <p:txBody>
          <a:bodyPr vert="horz" wrap="square" lIns="91435" tIns="45717" rIns="91435" bIns="45717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ym typeface="黑体" pitchFamily="49" charset="-122"/>
              </a:rPr>
              <a:t>其它抗抑郁药：机制与特点</a:t>
            </a:r>
            <a:endParaRPr lang="zh-CN" altLang="en-US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内容占位符 3"/>
          <p:cNvSpPr txBox="1">
            <a:spLocks/>
          </p:cNvSpPr>
          <p:nvPr/>
        </p:nvSpPr>
        <p:spPr>
          <a:xfrm>
            <a:off x="2108172" y="1052736"/>
            <a:ext cx="8884372" cy="547260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Clr>
                <a:srgbClr val="3376AD"/>
              </a:buClr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1F2021"/>
                </a:solidFill>
              </a:rPr>
              <a:t>米氮平</a:t>
            </a:r>
            <a:r>
              <a:rPr lang="zh-CN" altLang="en-US" dirty="0"/>
              <a:t>  </a:t>
            </a:r>
            <a:r>
              <a:rPr lang="en-US" altLang="zh-CN" dirty="0"/>
              <a:t>NE</a:t>
            </a:r>
            <a:r>
              <a:rPr lang="zh-CN" altLang="en-US" dirty="0"/>
              <a:t>和特异性</a:t>
            </a:r>
            <a:r>
              <a:rPr lang="en-US" altLang="zh-CN" dirty="0"/>
              <a:t>5-HT</a:t>
            </a:r>
            <a:r>
              <a:rPr lang="zh-CN" altLang="en-US" dirty="0"/>
              <a:t>抑制剂（</a:t>
            </a:r>
            <a:r>
              <a:rPr lang="en-US" altLang="zh-CN" dirty="0" err="1"/>
              <a:t>NaSSA</a:t>
            </a:r>
            <a:r>
              <a:rPr lang="zh-CN" altLang="en-US" dirty="0"/>
              <a:t>）</a:t>
            </a:r>
            <a:endParaRPr lang="zh-CN" altLang="en-US" b="1" dirty="0">
              <a:solidFill>
                <a:srgbClr val="1F2021"/>
              </a:solidFill>
            </a:endParaRPr>
          </a:p>
          <a:p>
            <a:pPr marL="0" indent="0">
              <a:lnSpc>
                <a:spcPct val="150000"/>
              </a:lnSpc>
              <a:buClr>
                <a:srgbClr val="3376AD"/>
              </a:buClr>
            </a:pPr>
            <a:r>
              <a:rPr lang="zh-CN" altLang="en-US" sz="1422" dirty="0">
                <a:solidFill>
                  <a:srgbClr val="1F2021"/>
                </a:solidFill>
              </a:rPr>
              <a:t>适用于老年失眠患者，改善食欲，但可引起发胖。可能导致乏力。</a:t>
            </a:r>
          </a:p>
          <a:p>
            <a:pPr>
              <a:lnSpc>
                <a:spcPct val="150000"/>
              </a:lnSpc>
              <a:buClr>
                <a:srgbClr val="3376AD"/>
              </a:buClr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1F2021"/>
                </a:solidFill>
              </a:rPr>
              <a:t>曲唑酮 </a:t>
            </a:r>
            <a:r>
              <a:rPr lang="en-US" altLang="zh-CN" dirty="0"/>
              <a:t>5-HT</a:t>
            </a:r>
            <a:r>
              <a:rPr lang="zh-CN" altLang="zh-CN" dirty="0"/>
              <a:t>拮抗</a:t>
            </a:r>
            <a:r>
              <a:rPr lang="zh-CN" altLang="en-US" dirty="0"/>
              <a:t>和</a:t>
            </a:r>
            <a:r>
              <a:rPr lang="zh-CN" altLang="zh-CN" dirty="0"/>
              <a:t>再摄取抑制剂</a:t>
            </a:r>
            <a:r>
              <a:rPr lang="zh-CN" altLang="en-US" dirty="0"/>
              <a:t>（</a:t>
            </a:r>
            <a:r>
              <a:rPr lang="en-US" altLang="zh-CN" dirty="0"/>
              <a:t>SRI</a:t>
            </a:r>
            <a:r>
              <a:rPr lang="zh-CN" altLang="en-US" dirty="0"/>
              <a:t>）</a:t>
            </a:r>
            <a:endParaRPr lang="zh-CN" altLang="en-US" b="1" dirty="0">
              <a:solidFill>
                <a:srgbClr val="1F2021"/>
              </a:solidFill>
            </a:endParaRPr>
          </a:p>
          <a:p>
            <a:pPr>
              <a:lnSpc>
                <a:spcPct val="150000"/>
              </a:lnSpc>
              <a:buClr>
                <a:srgbClr val="3376AD"/>
              </a:buClr>
            </a:pPr>
            <a:r>
              <a:rPr lang="zh-CN" altLang="en-US" sz="1422" dirty="0">
                <a:solidFill>
                  <a:srgbClr val="1F2021"/>
                </a:solidFill>
              </a:rPr>
              <a:t>镇静作用强，用于伴慢性失眠的抑郁患者。较少用于抑郁症的治疗。</a:t>
            </a:r>
          </a:p>
          <a:p>
            <a:pPr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1F2021"/>
                </a:solidFill>
              </a:rPr>
              <a:t>伏硫西汀  </a:t>
            </a:r>
            <a:r>
              <a:rPr lang="zh-CN" altLang="en-US" dirty="0"/>
              <a:t>多模式</a:t>
            </a:r>
          </a:p>
          <a:p>
            <a:r>
              <a:rPr lang="zh-CN" altLang="en-US" sz="1422" dirty="0">
                <a:solidFill>
                  <a:srgbClr val="1F2021"/>
                </a:solidFill>
              </a:rPr>
              <a:t>同时作用于</a:t>
            </a:r>
            <a:r>
              <a:rPr lang="en-US" altLang="zh-CN" sz="1422" dirty="0">
                <a:solidFill>
                  <a:srgbClr val="1F2021"/>
                </a:solidFill>
              </a:rPr>
              <a:t>5-HT</a:t>
            </a:r>
            <a:r>
              <a:rPr lang="zh-CN" altLang="en-US" sz="1422" dirty="0">
                <a:solidFill>
                  <a:srgbClr val="1F2021"/>
                </a:solidFill>
              </a:rPr>
              <a:t>转运体和</a:t>
            </a:r>
            <a:r>
              <a:rPr lang="en-US" altLang="zh-CN" sz="1422" dirty="0">
                <a:solidFill>
                  <a:srgbClr val="1F2021"/>
                </a:solidFill>
              </a:rPr>
              <a:t>5-HT</a:t>
            </a:r>
            <a:r>
              <a:rPr lang="zh-CN" altLang="en-US" sz="1422" dirty="0">
                <a:solidFill>
                  <a:srgbClr val="1F2021"/>
                </a:solidFill>
              </a:rPr>
              <a:t>受体。</a:t>
            </a:r>
            <a:endParaRPr lang="en-US" altLang="zh-CN" sz="1422" dirty="0">
              <a:solidFill>
                <a:srgbClr val="1F2021"/>
              </a:solidFill>
            </a:endParaRPr>
          </a:p>
          <a:p>
            <a:r>
              <a:rPr lang="zh-CN" altLang="en-US" sz="1422" dirty="0">
                <a:solidFill>
                  <a:srgbClr val="1F2021"/>
                </a:solidFill>
              </a:rPr>
              <a:t>对内分泌系统、性功能影响小。有改善认知的作用。</a:t>
            </a:r>
            <a:endParaRPr lang="en-US" altLang="zh-CN" sz="1422" dirty="0">
              <a:solidFill>
                <a:srgbClr val="1F2021"/>
              </a:solidFill>
            </a:endParaRPr>
          </a:p>
          <a:p>
            <a:pPr marL="0" indent="0">
              <a:lnSpc>
                <a:spcPct val="150000"/>
              </a:lnSpc>
              <a:buClr>
                <a:srgbClr val="3376AD"/>
              </a:buClr>
              <a:buNone/>
            </a:pPr>
            <a:r>
              <a:rPr lang="zh-CN" altLang="en-US" b="1" dirty="0">
                <a:solidFill>
                  <a:srgbClr val="1F2021"/>
                </a:solidFill>
              </a:rPr>
              <a:t>阿戈美拉汀 </a:t>
            </a:r>
            <a:r>
              <a:rPr lang="en-US" altLang="zh-CN" dirty="0">
                <a:solidFill>
                  <a:srgbClr val="1F2021"/>
                </a:solidFill>
              </a:rPr>
              <a:t>MT</a:t>
            </a:r>
            <a:r>
              <a:rPr lang="en-US" altLang="zh-CN" baseline="-25000" dirty="0">
                <a:solidFill>
                  <a:srgbClr val="1F2021"/>
                </a:solidFill>
              </a:rPr>
              <a:t>1</a:t>
            </a:r>
            <a:r>
              <a:rPr lang="zh-CN" altLang="en-US" dirty="0">
                <a:solidFill>
                  <a:srgbClr val="1F2021"/>
                </a:solidFill>
              </a:rPr>
              <a:t>和</a:t>
            </a:r>
            <a:r>
              <a:rPr lang="en-US" altLang="zh-CN" dirty="0">
                <a:solidFill>
                  <a:srgbClr val="1F2021"/>
                </a:solidFill>
              </a:rPr>
              <a:t>MT</a:t>
            </a:r>
            <a:r>
              <a:rPr lang="en-US" altLang="zh-CN" baseline="-25000" dirty="0">
                <a:solidFill>
                  <a:srgbClr val="1F2021"/>
                </a:solidFill>
              </a:rPr>
              <a:t>2</a:t>
            </a:r>
            <a:r>
              <a:rPr lang="zh-CN" altLang="en-US" dirty="0">
                <a:solidFill>
                  <a:srgbClr val="1F2021"/>
                </a:solidFill>
              </a:rPr>
              <a:t>激动剂</a:t>
            </a:r>
            <a:endParaRPr lang="en-US" altLang="zh-CN" dirty="0">
              <a:solidFill>
                <a:srgbClr val="1F2021"/>
              </a:solidFill>
            </a:endParaRPr>
          </a:p>
          <a:p>
            <a:pPr>
              <a:lnSpc>
                <a:spcPct val="150000"/>
              </a:lnSpc>
              <a:buClr>
                <a:srgbClr val="3376AD"/>
              </a:buClr>
            </a:pPr>
            <a:r>
              <a:rPr lang="zh-CN" altLang="en-US" sz="1400" dirty="0">
                <a:solidFill>
                  <a:srgbClr val="1F2021"/>
                </a:solidFill>
              </a:rPr>
              <a:t>适用于褪黑素分泌不足引起的抑郁问题，改善抑郁的同时能够调节睡眠节律</a:t>
            </a:r>
          </a:p>
          <a:p>
            <a:pPr>
              <a:lnSpc>
                <a:spcPct val="150000"/>
              </a:lnSpc>
              <a:buClr>
                <a:srgbClr val="3376AD"/>
              </a:buClr>
            </a:pPr>
            <a:r>
              <a:rPr lang="zh-CN" altLang="en-US" sz="1400" dirty="0">
                <a:solidFill>
                  <a:srgbClr val="1F2021"/>
                </a:solidFill>
              </a:rPr>
              <a:t>用药前需进行肝功能化验</a:t>
            </a:r>
            <a:endParaRPr lang="en-US" altLang="zh-CN" sz="1400" dirty="0">
              <a:solidFill>
                <a:srgbClr val="1F2021"/>
              </a:solidFill>
            </a:endParaRPr>
          </a:p>
          <a:p>
            <a:pPr marL="0" indent="0">
              <a:buNone/>
            </a:pPr>
            <a:endParaRPr lang="zh-CN" altLang="en-US" sz="1422" dirty="0">
              <a:solidFill>
                <a:srgbClr val="1F202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41337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>
            <a:spLocks/>
          </p:cNvSpPr>
          <p:nvPr/>
        </p:nvSpPr>
        <p:spPr>
          <a:xfrm>
            <a:off x="2351585" y="191877"/>
            <a:ext cx="6371907" cy="88058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b="1" dirty="0">
                <a:solidFill>
                  <a:schemeClr val="accent1"/>
                </a:solidFill>
              </a:rPr>
              <a:t>常用抗抑郁药的不良反应发生率</a:t>
            </a: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4670462"/>
              </p:ext>
            </p:extLst>
          </p:nvPr>
        </p:nvGraphicFramePr>
        <p:xfrm>
          <a:off x="1948339" y="1841624"/>
          <a:ext cx="8479308" cy="3467045"/>
        </p:xfrm>
        <a:graphic>
          <a:graphicData uri="http://schemas.openxmlformats.org/drawingml/2006/table">
            <a:tbl>
              <a:tblPr/>
              <a:tblGrid>
                <a:gridCol w="9193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87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82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8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44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3575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0549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2873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2873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71591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85874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28281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93099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164366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328732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328732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328281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328732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153077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504388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328281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</a:tblGrid>
              <a:tr h="179268">
                <a:tc row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endParaRPr lang="zh-CN" altLang="en-US" sz="1000" b="0" i="0" u="none" strike="noStrike" dirty="0">
                        <a:solidFill>
                          <a:srgbClr val="002060"/>
                        </a:solidFill>
                        <a:latin typeface="黑体" panose="02010600030101010101" pitchFamily="49" charset="-122"/>
                        <a:ea typeface="黑体" panose="02010600030101010101" pitchFamily="49" charset="-122"/>
                      </a:endParaRPr>
                    </a:p>
                  </a:txBody>
                  <a:tcPr marL="6493" marR="6493" marT="4870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1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中枢神经系统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1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抗胆碱能反应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1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心血管系统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5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1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胃肠症状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1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全身症状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871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1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困倦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1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失眠 </a:t>
                      </a:r>
                    </a:p>
                  </a:txBody>
                  <a:tcPr marL="6493" marR="6493" marT="4870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1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头疼 </a:t>
                      </a:r>
                    </a:p>
                  </a:txBody>
                  <a:tcPr marL="6493" marR="6493" marT="4870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1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震颤 </a:t>
                      </a:r>
                    </a:p>
                  </a:txBody>
                  <a:tcPr marL="6493" marR="6493" marT="4870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1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口干 </a:t>
                      </a:r>
                    </a:p>
                  </a:txBody>
                  <a:tcPr marL="6493" marR="6493" marT="4870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1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视物模糊 </a:t>
                      </a:r>
                    </a:p>
                  </a:txBody>
                  <a:tcPr marL="6493" marR="6493" marT="4870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1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出汗 </a:t>
                      </a:r>
                    </a:p>
                  </a:txBody>
                  <a:tcPr marL="6493" marR="6493" marT="4870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1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排尿延迟 </a:t>
                      </a:r>
                    </a:p>
                  </a:txBody>
                  <a:tcPr marL="6493" marR="6493" marT="4870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1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头晕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1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高</a:t>
                      </a:r>
                    </a:p>
                    <a:p>
                      <a:pPr algn="ctr" rtl="0" fontAlgn="ctr"/>
                      <a:r>
                        <a:rPr lang="zh-CN" altLang="en-US" sz="11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血压</a:t>
                      </a:r>
                    </a:p>
                  </a:txBody>
                  <a:tcPr marL="6493" marR="6493" marT="4870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1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心动过速心悸  </a:t>
                      </a:r>
                    </a:p>
                  </a:txBody>
                  <a:tcPr marL="6493" marR="6493" marT="4870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1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胃肠疼痛 </a:t>
                      </a:r>
                    </a:p>
                  </a:txBody>
                  <a:tcPr marL="6493" marR="6493" marT="4870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1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恶心 </a:t>
                      </a:r>
                    </a:p>
                  </a:txBody>
                  <a:tcPr marL="6493" marR="6493" marT="4870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1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呕吐 </a:t>
                      </a:r>
                    </a:p>
                  </a:txBody>
                  <a:tcPr marL="6493" marR="6493" marT="4870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1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腹泻 </a:t>
                      </a:r>
                    </a:p>
                  </a:txBody>
                  <a:tcPr marL="6493" marR="6493" marT="4870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1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便秘 </a:t>
                      </a:r>
                    </a:p>
                  </a:txBody>
                  <a:tcPr marL="6493" marR="6493" marT="4870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1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神经过敏焦虑  </a:t>
                      </a:r>
                    </a:p>
                  </a:txBody>
                  <a:tcPr marL="6493" marR="6493" marT="4870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1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疲劳感 </a:t>
                      </a:r>
                    </a:p>
                  </a:txBody>
                  <a:tcPr marL="6493" marR="6493" marT="4870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1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皮炎皮疹  </a:t>
                      </a:r>
                    </a:p>
                  </a:txBody>
                  <a:tcPr marL="6493" marR="6493" marT="4870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323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1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镇静 </a:t>
                      </a:r>
                    </a:p>
                  </a:txBody>
                  <a:tcPr marL="6493" marR="6493" marT="4870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1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体位低血压 </a:t>
                      </a:r>
                    </a:p>
                  </a:txBody>
                  <a:tcPr marL="6493" marR="6493" marT="4870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6494" marR="6494" marT="649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774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嗜睡 </a:t>
                      </a:r>
                    </a:p>
                  </a:txBody>
                  <a:tcPr marL="6493" marR="6493" marT="4870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6494" marR="6494" marT="649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291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600" b="0" i="0" u="none" strike="noStrike" dirty="0">
                          <a:solidFill>
                            <a:schemeClr val="accent1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西酞普兰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490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600" b="1" i="0" u="none" strike="noStrike" dirty="0">
                          <a:solidFill>
                            <a:schemeClr val="accent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艾司西酞普兰 </a:t>
                      </a:r>
                    </a:p>
                  </a:txBody>
                  <a:tcPr marL="6493" marR="6493" marT="487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000" b="1" i="0" u="none" strike="noStrike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000" b="1" i="0" u="none" strike="noStrike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000" b="1" i="0" u="none" strike="noStrike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000" b="1" i="0" u="none" strike="noStrike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4F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97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600" b="0" i="0" u="none" strike="noStrike" dirty="0">
                          <a:solidFill>
                            <a:schemeClr val="accent1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氟西汀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337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600" b="0" i="0" u="none" strike="noStrike" dirty="0">
                          <a:solidFill>
                            <a:schemeClr val="accent1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帕罗西汀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016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600" b="0" i="0" u="none" strike="noStrike" dirty="0">
                          <a:solidFill>
                            <a:schemeClr val="accent1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舍曲林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C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C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337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600" b="0" i="0" u="none" strike="noStrike" dirty="0">
                          <a:solidFill>
                            <a:schemeClr val="accent1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度洛西汀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C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8337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600" b="0" i="0" u="none" strike="noStrike" dirty="0">
                          <a:solidFill>
                            <a:schemeClr val="accent1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文拉法辛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C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6" name="TextBox 8"/>
          <p:cNvSpPr txBox="1">
            <a:spLocks noChangeArrowheads="1"/>
          </p:cNvSpPr>
          <p:nvPr/>
        </p:nvSpPr>
        <p:spPr bwMode="auto">
          <a:xfrm>
            <a:off x="1848085" y="5264845"/>
            <a:ext cx="8568855" cy="27667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9pPr>
          </a:lstStyle>
          <a:p>
            <a:pPr defTabSz="650230" eaLnBrk="0" fontAlgn="base" hangingPunct="0">
              <a:spcAft>
                <a:spcPct val="0"/>
              </a:spcAft>
              <a:buClr>
                <a:srgbClr val="E75200"/>
              </a:buClr>
              <a:buNone/>
              <a:defRPr/>
            </a:pPr>
            <a:r>
              <a:rPr lang="en-US" altLang="zh-CN" sz="1198" kern="0" dirty="0"/>
              <a:t>*</a:t>
            </a:r>
            <a:r>
              <a:rPr lang="zh-CN" altLang="en-US" sz="1198" kern="0" dirty="0"/>
              <a:t>不良反应发生率</a:t>
            </a:r>
            <a:r>
              <a:rPr lang="en-US" altLang="zh-CN" sz="1198" kern="0" dirty="0"/>
              <a:t>&lt;5%</a:t>
            </a:r>
            <a:r>
              <a:rPr lang="zh-CN" altLang="en-US" sz="1198" kern="0" dirty="0"/>
              <a:t>；</a:t>
            </a:r>
            <a:r>
              <a:rPr lang="en-US" altLang="zh-CN" sz="1198" kern="0" dirty="0"/>
              <a:t>A-</a:t>
            </a:r>
            <a:r>
              <a:rPr lang="zh-CN" altLang="en-US" sz="1198" kern="0" dirty="0"/>
              <a:t>不良反应发生率</a:t>
            </a:r>
            <a:r>
              <a:rPr lang="en-US" altLang="zh-CN" sz="1198" kern="0" dirty="0"/>
              <a:t>&lt;9%</a:t>
            </a:r>
            <a:r>
              <a:rPr lang="zh-CN" altLang="en-US" sz="1198" kern="0" dirty="0"/>
              <a:t>；</a:t>
            </a:r>
            <a:r>
              <a:rPr lang="en-US" altLang="zh-CN" sz="1198" kern="0" dirty="0"/>
              <a:t>B-</a:t>
            </a:r>
            <a:r>
              <a:rPr lang="zh-CN" altLang="en-US" sz="1198" kern="0" dirty="0"/>
              <a:t>不良反应发生率</a:t>
            </a:r>
            <a:r>
              <a:rPr lang="en-US" altLang="zh-CN" sz="1198" kern="0" dirty="0"/>
              <a:t>10-30%</a:t>
            </a:r>
            <a:r>
              <a:rPr lang="zh-CN" altLang="en-US" sz="1198" kern="0" dirty="0"/>
              <a:t>；</a:t>
            </a:r>
            <a:r>
              <a:rPr lang="en-US" altLang="zh-CN" sz="1198" kern="0" dirty="0"/>
              <a:t>C-</a:t>
            </a:r>
            <a:r>
              <a:rPr lang="zh-CN" altLang="en-US" sz="1198" kern="0" dirty="0"/>
              <a:t>不良反应发生率</a:t>
            </a:r>
            <a:r>
              <a:rPr lang="en-US" altLang="zh-CN" sz="1198" kern="0" dirty="0"/>
              <a:t>31-49%</a:t>
            </a:r>
            <a:r>
              <a:rPr lang="zh-CN" altLang="en-US" sz="1198" kern="0" dirty="0"/>
              <a:t>。</a:t>
            </a:r>
          </a:p>
        </p:txBody>
      </p:sp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1709981" y="5472001"/>
            <a:ext cx="8929197" cy="399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9pPr>
          </a:lstStyle>
          <a:p>
            <a:pPr eaLnBrk="0" fontAlgn="base" hangingPunct="0">
              <a:spcAft>
                <a:spcPct val="0"/>
              </a:spcAft>
              <a:buClr>
                <a:srgbClr val="E75200"/>
              </a:buClr>
              <a:buFont typeface="Wingdings" panose="05000000000000000000" pitchFamily="2" charset="2"/>
              <a:buNone/>
            </a:pPr>
            <a:r>
              <a:rPr lang="en-US" altLang="zh-CN" sz="999" dirty="0">
                <a:latin typeface="Arial" panose="020B0604020202020204" pitchFamily="34" charset="0"/>
              </a:rPr>
              <a:t>Lam RW. et al., </a:t>
            </a:r>
            <a:r>
              <a:rPr lang="en-US" altLang="zh-CN" sz="999" dirty="0">
                <a:latin typeface="Arial" panose="020B0604020202020204" pitchFamily="34" charset="0"/>
                <a:ea typeface="宋体" panose="02010600030101010101" pitchFamily="2" charset="-122"/>
              </a:rPr>
              <a:t>Canadian Network for Mood and Anxiety Treatments (CANMAT) clinical guidelines for the management of major depressive disorder in adults. III. </a:t>
            </a:r>
            <a:r>
              <a:rPr lang="en-US" altLang="zh-CN" sz="999" dirty="0" err="1">
                <a:latin typeface="Arial" panose="020B0604020202020204" pitchFamily="34" charset="0"/>
                <a:ea typeface="宋体" panose="02010600030101010101" pitchFamily="2" charset="-122"/>
              </a:rPr>
              <a:t>Pharmacotherapy</a:t>
            </a:r>
            <a:r>
              <a:rPr lang="en-US" altLang="zh-CN" sz="999" dirty="0" err="1">
                <a:latin typeface="Arial" panose="020B0604020202020204" pitchFamily="34" charset="0"/>
              </a:rPr>
              <a:t>J</a:t>
            </a:r>
            <a:r>
              <a:rPr lang="en-US" altLang="zh-CN" sz="999" dirty="0">
                <a:latin typeface="Arial" panose="020B0604020202020204" pitchFamily="34" charset="0"/>
              </a:rPr>
              <a:t> Affect </a:t>
            </a:r>
            <a:r>
              <a:rPr lang="en-US" altLang="zh-CN" sz="999" dirty="0" err="1">
                <a:latin typeface="Arial" panose="020B0604020202020204" pitchFamily="34" charset="0"/>
              </a:rPr>
              <a:t>Disord</a:t>
            </a:r>
            <a:r>
              <a:rPr lang="en-US" altLang="zh-CN" sz="999" dirty="0">
                <a:latin typeface="Arial" panose="020B0604020202020204" pitchFamily="34" charset="0"/>
              </a:rPr>
              <a:t>. 2009 Oct;117 </a:t>
            </a:r>
            <a:r>
              <a:rPr lang="en-US" altLang="zh-CN" sz="999" dirty="0" err="1">
                <a:latin typeface="Arial" panose="020B0604020202020204" pitchFamily="34" charset="0"/>
              </a:rPr>
              <a:t>Suppl</a:t>
            </a:r>
            <a:r>
              <a:rPr lang="en-US" altLang="zh-CN" sz="999" dirty="0">
                <a:latin typeface="Arial" panose="020B0604020202020204" pitchFamily="34" charset="0"/>
              </a:rPr>
              <a:t> 1:S26-43. </a:t>
            </a:r>
          </a:p>
        </p:txBody>
      </p:sp>
    </p:spTree>
    <p:extLst>
      <p:ext uri="{BB962C8B-B14F-4D97-AF65-F5344CB8AC3E}">
        <p14:creationId xmlns:p14="http://schemas.microsoft.com/office/powerpoint/2010/main" val="33073920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/>
        </p:nvSpPr>
        <p:spPr>
          <a:xfrm>
            <a:off x="568889" y="426855"/>
            <a:ext cx="11093333" cy="663704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/>
            <a:r>
              <a:rPr lang="zh-CN" altLang="en-US" sz="3034" b="1">
                <a:solidFill>
                  <a:srgbClr val="2D9E9C"/>
                </a:solidFill>
                <a:latin typeface="Microsoft YaHei"/>
                <a:ea typeface="Microsoft YaHei"/>
                <a:cs typeface="Microsoft YaHei"/>
              </a:rPr>
              <a:t>抑郁障碍治疗中的中成药与天然产物</a:t>
            </a:r>
          </a:p>
        </p:txBody>
      </p:sp>
      <p:sp>
        <p:nvSpPr>
          <p:cNvPr id="3" name="line"/>
          <p:cNvSpPr/>
          <p:nvPr/>
        </p:nvSpPr>
        <p:spPr>
          <a:xfrm>
            <a:off x="568889" y="1119003"/>
            <a:ext cx="11093333" cy="0"/>
          </a:xfrm>
          <a:prstGeom prst="line">
            <a:avLst/>
          </a:prstGeom>
          <a:ln w="19050">
            <a:solidFill>
              <a:srgbClr val="2E9D9C"/>
            </a:solidFill>
          </a:ln>
        </p:spPr>
        <p:txBody>
          <a:bodyPr/>
          <a:lstStyle/>
          <a:p>
            <a:endParaRPr sz="1707"/>
          </a:p>
        </p:txBody>
      </p:sp>
      <p:sp>
        <p:nvSpPr>
          <p:cNvPr id="4" name="Intro"/>
          <p:cNvSpPr/>
          <p:nvPr/>
        </p:nvSpPr>
        <p:spPr>
          <a:xfrm>
            <a:off x="568889" y="1280188"/>
            <a:ext cx="11093333" cy="663704"/>
          </a:xfrm>
          <a:prstGeom prst="rect">
            <a:avLst/>
          </a:prstGeom>
          <a:solidFill>
            <a:srgbClr val="EAF6F5"/>
          </a:solidFill>
          <a:ln>
            <a:noFill/>
          </a:ln>
        </p:spPr>
        <p:txBody>
          <a:bodyPr wrap="square" lIns="189630" tIns="113778" rIns="189630" bIns="113778" anchor="ctr"/>
          <a:lstStyle/>
          <a:p>
            <a:r>
              <a:rPr lang="en-US" altLang="zh-CN" sz="1612" b="1">
                <a:solidFill>
                  <a:srgbClr val="2E9D9C"/>
                </a:solidFill>
                <a:latin typeface="Microsoft YaHei"/>
                <a:ea typeface="Microsoft YaHei"/>
                <a:cs typeface="Microsoft YaHei"/>
              </a:rPr>
              <a:t>2025</a:t>
            </a:r>
            <a:r>
              <a:rPr lang="zh-CN" altLang="en-US" sz="1612" b="1">
                <a:solidFill>
                  <a:srgbClr val="2E9D9C"/>
                </a:solidFill>
                <a:latin typeface="Microsoft YaHei"/>
                <a:ea typeface="Microsoft YaHei"/>
                <a:cs typeface="Microsoft YaHei"/>
              </a:rPr>
              <a:t>版指南更新：</a:t>
            </a:r>
            <a:r>
              <a:rPr lang="zh-CN" altLang="en-US" sz="1612">
                <a:latin typeface="Microsoft YaHei"/>
                <a:ea typeface="Microsoft YaHei"/>
                <a:cs typeface="Microsoft YaHei"/>
              </a:rPr>
              <a:t>中成药扩至 </a:t>
            </a:r>
            <a:r>
              <a:rPr lang="en-US" altLang="zh-CN" sz="1612">
                <a:latin typeface="Microsoft YaHei"/>
                <a:ea typeface="Microsoft YaHei"/>
                <a:cs typeface="Microsoft YaHei"/>
              </a:rPr>
              <a:t>6 </a:t>
            </a:r>
            <a:r>
              <a:rPr lang="zh-CN" altLang="en-US" sz="1612">
                <a:latin typeface="Microsoft YaHei"/>
                <a:ea typeface="Microsoft YaHei"/>
                <a:cs typeface="Microsoft YaHei"/>
              </a:rPr>
              <a:t>种，作为 </a:t>
            </a:r>
            <a:r>
              <a:rPr lang="zh-CN" altLang="en-US" sz="1612" b="1">
                <a:solidFill>
                  <a:srgbClr val="C00000"/>
                </a:solidFill>
                <a:latin typeface="Microsoft YaHei"/>
                <a:ea typeface="Microsoft YaHei"/>
                <a:cs typeface="Microsoft YaHei"/>
              </a:rPr>
              <a:t>轻</a:t>
            </a:r>
            <a:r>
              <a:rPr lang="en-US" altLang="zh-CN" sz="1612" b="1">
                <a:solidFill>
                  <a:srgbClr val="C00000"/>
                </a:solidFill>
                <a:latin typeface="Microsoft YaHei"/>
                <a:ea typeface="Microsoft YaHei"/>
                <a:cs typeface="Microsoft YaHei"/>
              </a:rPr>
              <a:t>-</a:t>
            </a:r>
            <a:r>
              <a:rPr lang="zh-CN" altLang="en-US" sz="1612" b="1">
                <a:solidFill>
                  <a:srgbClr val="C00000"/>
                </a:solidFill>
                <a:latin typeface="Microsoft YaHei"/>
                <a:ea typeface="Microsoft YaHei"/>
                <a:cs typeface="Microsoft YaHei"/>
              </a:rPr>
              <a:t>中度抑郁辨证联合用药（</a:t>
            </a:r>
            <a:r>
              <a:rPr lang="en-US" altLang="zh-CN" sz="1612" b="1">
                <a:solidFill>
                  <a:srgbClr val="C00000"/>
                </a:solidFill>
                <a:latin typeface="Microsoft YaHei"/>
                <a:ea typeface="Microsoft YaHei"/>
                <a:cs typeface="Microsoft YaHei"/>
              </a:rPr>
              <a:t>2C</a:t>
            </a:r>
            <a:r>
              <a:rPr lang="zh-CN" altLang="en-US" sz="1612" b="1">
                <a:solidFill>
                  <a:srgbClr val="C00000"/>
                </a:solidFill>
                <a:latin typeface="Microsoft YaHei"/>
                <a:ea typeface="Microsoft YaHei"/>
                <a:cs typeface="Microsoft YaHei"/>
              </a:rPr>
              <a:t>级）</a:t>
            </a:r>
            <a:r>
              <a:rPr lang="zh-CN" altLang="en-US" sz="1612">
                <a:latin typeface="Microsoft YaHei"/>
                <a:ea typeface="Microsoft YaHei"/>
                <a:cs typeface="Microsoft YaHei"/>
              </a:rPr>
              <a:t>，强调中西医结合</a:t>
            </a:r>
          </a:p>
        </p:txBody>
      </p:sp>
      <p:graphicFrame>
        <p:nvGraphicFramePr>
          <p:cNvPr id="10" name="Table"/>
          <p:cNvGraphicFramePr>
            <a:graphicFrameLocks noGrp="1"/>
          </p:cNvGraphicFramePr>
          <p:nvPr/>
        </p:nvGraphicFramePr>
        <p:xfrm>
          <a:off x="568889" y="2086114"/>
          <a:ext cx="11093333" cy="2820246"/>
        </p:xfrm>
        <a:graphic>
          <a:graphicData uri="http://schemas.openxmlformats.org/drawingml/2006/table">
            <a:tbl>
              <a:tblPr firstRow="1" bandRow="1"/>
              <a:tblGrid>
                <a:gridCol w="20859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444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288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340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4074">
                <a:tc>
                  <a:txBody>
                    <a:bodyPr/>
                    <a:lstStyle/>
                    <a:p>
                      <a:pPr algn="ctr"/>
                      <a:r>
                        <a:rPr lang="zh-CN" sz="15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中成药</a:t>
                      </a:r>
                    </a:p>
                  </a:txBody>
                  <a:tcPr marL="86699" marR="86699" marT="43349" marB="43349">
                    <a:solidFill>
                      <a:srgbClr val="2D9E9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5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组方与功效</a:t>
                      </a:r>
                    </a:p>
                  </a:txBody>
                  <a:tcPr marL="86699" marR="86699" marT="43349" marB="43349">
                    <a:solidFill>
                      <a:srgbClr val="2D9E9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5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适用证型</a:t>
                      </a:r>
                    </a:p>
                  </a:txBody>
                  <a:tcPr marL="86699" marR="86699" marT="43349" marB="43349">
                    <a:solidFill>
                      <a:srgbClr val="2D9E9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5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药学监护要点</a:t>
                      </a:r>
                    </a:p>
                  </a:txBody>
                  <a:tcPr marL="86699" marR="86699" marT="43349" marB="43349">
                    <a:solidFill>
                      <a:srgbClr val="2D9E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1292">
                <a:tc>
                  <a:txBody>
                    <a:bodyPr/>
                    <a:lstStyle/>
                    <a:p>
                      <a:pPr algn="ctr"/>
                      <a:r>
                        <a:rPr lang="zh-CN" sz="1500" b="1">
                          <a:latin typeface="Microsoft YaHei"/>
                          <a:ea typeface="Microsoft YaHei"/>
                          <a:cs typeface="Microsoft YaHei"/>
                        </a:rPr>
                        <a:t>解郁除烦胶囊</a:t>
                      </a:r>
                    </a:p>
                  </a:txBody>
                  <a:tcPr marL="86699" marR="86699" marT="43349" marB="43349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sz="1300">
                          <a:latin typeface="Microsoft YaHei"/>
                          <a:ea typeface="Microsoft YaHei"/>
                          <a:cs typeface="Microsoft YaHei"/>
                        </a:rPr>
                        <a:t>柴胡+栀子+白芍等；解郁化痰、清热除烦</a:t>
                      </a:r>
                    </a:p>
                  </a:txBody>
                  <a:tcPr marL="86699" marR="86699" marT="43349" marB="43349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sz="1300">
                          <a:latin typeface="Microsoft YaHei"/>
                          <a:ea typeface="Microsoft YaHei"/>
                          <a:cs typeface="Microsoft YaHei"/>
                        </a:rPr>
                        <a:t>轻-中度抑郁；肝郁化火证；伴焦虑/失眠</a:t>
                      </a:r>
                    </a:p>
                  </a:txBody>
                  <a:tcPr marL="86699" marR="86699" marT="43349" marB="43349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sz="1300">
                          <a:latin typeface="Microsoft YaHei"/>
                          <a:ea typeface="Microsoft YaHei"/>
                          <a:cs typeface="Microsoft YaHei"/>
                        </a:rPr>
                        <a:t>可联合SSRI；监测肝功能；孕妇慎用</a:t>
                      </a:r>
                    </a:p>
                  </a:txBody>
                  <a:tcPr marL="86699" marR="86699" marT="43349" marB="43349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1292">
                <a:tc>
                  <a:txBody>
                    <a:bodyPr/>
                    <a:lstStyle/>
                    <a:p>
                      <a:pPr algn="ctr"/>
                      <a:r>
                        <a:rPr lang="zh-CN" sz="1500" b="1">
                          <a:latin typeface="Microsoft YaHei"/>
                          <a:ea typeface="Microsoft YaHei"/>
                          <a:cs typeface="Microsoft YaHei"/>
                        </a:rPr>
                        <a:t>舒肝解郁胶囊</a:t>
                      </a:r>
                    </a:p>
                  </a:txBody>
                  <a:tcPr marL="86699" marR="86699" marT="43349" marB="43349">
                    <a:solidFill>
                      <a:srgbClr val="F7FC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sz="1300">
                          <a:latin typeface="Microsoft YaHei"/>
                          <a:ea typeface="Microsoft YaHei"/>
                          <a:cs typeface="Microsoft YaHei"/>
                        </a:rPr>
                        <a:t>贯叶金丝桃+刺五加；舒肝解郁、健脾安神</a:t>
                      </a:r>
                    </a:p>
                  </a:txBody>
                  <a:tcPr marL="86699" marR="86699" marT="43349" marB="43349">
                    <a:solidFill>
                      <a:srgbClr val="F7FC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sz="1300">
                          <a:latin typeface="Microsoft YaHei"/>
                          <a:ea typeface="Microsoft YaHei"/>
                          <a:cs typeface="Microsoft YaHei"/>
                        </a:rPr>
                        <a:t>轻-中度抑郁；肝郁脾虚证</a:t>
                      </a:r>
                    </a:p>
                  </a:txBody>
                  <a:tcPr marL="86699" marR="86699" marT="43349" marB="43349">
                    <a:solidFill>
                      <a:srgbClr val="F7FC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sz="1300" b="1">
                          <a:solidFill>
                            <a:srgbClr val="C00000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贯叶金丝桃为CYP3A4强诱导剂</a:t>
                      </a:r>
                      <a:r>
                        <a:rPr lang="zh-CN" sz="1300">
                          <a:latin typeface="Microsoft YaHei"/>
                          <a:ea typeface="Microsoft YaHei"/>
                          <a:cs typeface="Microsoft YaHei"/>
                        </a:rPr>
                        <a:t>；禁与SSRI/华法林/避孕药/免疫抑制剂合用</a:t>
                      </a:r>
                    </a:p>
                  </a:txBody>
                  <a:tcPr marL="86699" marR="86699" marT="43349" marB="43349">
                    <a:solidFill>
                      <a:srgbClr val="F7FC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6148">
                <a:tc>
                  <a:txBody>
                    <a:bodyPr/>
                    <a:lstStyle/>
                    <a:p>
                      <a:pPr algn="ctr"/>
                      <a:r>
                        <a:rPr lang="zh-CN" sz="1500" b="1">
                          <a:latin typeface="Microsoft YaHei"/>
                          <a:ea typeface="Microsoft YaHei"/>
                          <a:cs typeface="Microsoft YaHei"/>
                        </a:rPr>
                        <a:t>巴戟天寡糖胶囊</a:t>
                      </a:r>
                    </a:p>
                  </a:txBody>
                  <a:tcPr marL="86699" marR="86699" marT="43349" marB="43349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sz="1300">
                          <a:latin typeface="Microsoft YaHei"/>
                          <a:ea typeface="Microsoft YaHei"/>
                          <a:cs typeface="Microsoft YaHei"/>
                        </a:rPr>
                        <a:t>巴戟天寡糖；补肾阳、益精血</a:t>
                      </a:r>
                    </a:p>
                  </a:txBody>
                  <a:tcPr marL="86699" marR="86699" marT="43349" marB="43349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sz="1300">
                          <a:latin typeface="Microsoft YaHei"/>
                          <a:ea typeface="Microsoft YaHei"/>
                          <a:cs typeface="Microsoft YaHei"/>
                        </a:rPr>
                        <a:t>轻-中度抑郁；肾阳虚证</a:t>
                      </a:r>
                    </a:p>
                  </a:txBody>
                  <a:tcPr marL="86699" marR="86699" marT="43349" marB="43349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sz="1300">
                          <a:latin typeface="Microsoft YaHei"/>
                          <a:ea typeface="Microsoft YaHei"/>
                          <a:cs typeface="Microsoft YaHei"/>
                        </a:rPr>
                        <a:t>耐受性较好；可联合SSRI</a:t>
                      </a:r>
                    </a:p>
                  </a:txBody>
                  <a:tcPr marL="86699" marR="86699" marT="43349" marB="43349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6148">
                <a:tc>
                  <a:txBody>
                    <a:bodyPr/>
                    <a:lstStyle/>
                    <a:p>
                      <a:pPr algn="ctr"/>
                      <a:r>
                        <a:rPr lang="zh-CN" sz="1500" b="1">
                          <a:latin typeface="Microsoft YaHei"/>
                          <a:ea typeface="Microsoft YaHei"/>
                          <a:cs typeface="Microsoft YaHei"/>
                        </a:rPr>
                        <a:t>乌灵胶囊</a:t>
                      </a:r>
                    </a:p>
                  </a:txBody>
                  <a:tcPr marL="86699" marR="86699" marT="43349" marB="43349">
                    <a:solidFill>
                      <a:srgbClr val="F7FC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sz="1300">
                          <a:latin typeface="Microsoft YaHei"/>
                          <a:ea typeface="Microsoft YaHei"/>
                          <a:cs typeface="Microsoft YaHei"/>
                        </a:rPr>
                        <a:t>乌灵菌粉；补肾健脑、养心安神</a:t>
                      </a:r>
                    </a:p>
                  </a:txBody>
                  <a:tcPr marL="86699" marR="86699" marT="43349" marB="43349">
                    <a:solidFill>
                      <a:srgbClr val="F7FC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sz="1300">
                          <a:latin typeface="Microsoft YaHei"/>
                          <a:ea typeface="Microsoft YaHei"/>
                          <a:cs typeface="Microsoft YaHei"/>
                        </a:rPr>
                        <a:t>轻度抑郁；心肾不交；伴失眠/焦虑</a:t>
                      </a:r>
                    </a:p>
                  </a:txBody>
                  <a:tcPr marL="86699" marR="86699" marT="43349" marB="43349">
                    <a:solidFill>
                      <a:srgbClr val="F7FC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sz="1300">
                          <a:latin typeface="Microsoft YaHei"/>
                          <a:ea typeface="Microsoft YaHei"/>
                          <a:cs typeface="Microsoft YaHei"/>
                        </a:rPr>
                        <a:t>不良反应少；可与SSRI联合改善失眠</a:t>
                      </a:r>
                    </a:p>
                  </a:txBody>
                  <a:tcPr marL="86699" marR="86699" marT="43349" marB="43349">
                    <a:solidFill>
                      <a:srgbClr val="F7FC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1292">
                <a:tc>
                  <a:txBody>
                    <a:bodyPr/>
                    <a:lstStyle/>
                    <a:p>
                      <a:pPr algn="ctr"/>
                      <a:r>
                        <a:rPr lang="zh-CN" sz="1500" b="1">
                          <a:latin typeface="Microsoft YaHei"/>
                          <a:ea typeface="Microsoft YaHei"/>
                          <a:cs typeface="Microsoft YaHei"/>
                        </a:rPr>
                        <a:t>圣·约翰草提取物</a:t>
                      </a:r>
                    </a:p>
                  </a:txBody>
                  <a:tcPr marL="86699" marR="86699" marT="43349" marB="43349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sz="1300">
                          <a:latin typeface="Microsoft YaHei"/>
                          <a:ea typeface="Microsoft YaHei"/>
                          <a:cs typeface="Microsoft YaHei"/>
                        </a:rPr>
                        <a:t>金丝桃素、贯叶金丝桃素；抑制单胺再摄取</a:t>
                      </a:r>
                    </a:p>
                  </a:txBody>
                  <a:tcPr marL="86699" marR="86699" marT="43349" marB="43349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sz="1300">
                          <a:latin typeface="Microsoft YaHei"/>
                          <a:ea typeface="Microsoft YaHei"/>
                          <a:cs typeface="Microsoft YaHei"/>
                        </a:rPr>
                        <a:t>轻度抑郁；CANMAT列为1级辅助</a:t>
                      </a:r>
                    </a:p>
                  </a:txBody>
                  <a:tcPr marL="86699" marR="86699" marT="43349" marB="43349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sz="1300" b="1" dirty="0">
                          <a:solidFill>
                            <a:srgbClr val="C00000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强药物相互作用</a:t>
                      </a:r>
                      <a:r>
                        <a:rPr lang="zh-CN" sz="1300" dirty="0">
                          <a:latin typeface="Microsoft YaHei"/>
                          <a:ea typeface="Microsoft YaHei"/>
                          <a:cs typeface="Microsoft YaHei"/>
                        </a:rPr>
                        <a:t>；禁联用SSRI/避孕药/抗凝药</a:t>
                      </a:r>
                    </a:p>
                  </a:txBody>
                  <a:tcPr marL="86699" marR="86699" marT="43349" marB="43349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0" name="KeyTip"/>
          <p:cNvSpPr/>
          <p:nvPr/>
        </p:nvSpPr>
        <p:spPr>
          <a:xfrm>
            <a:off x="568889" y="5452040"/>
            <a:ext cx="11093333" cy="663704"/>
          </a:xfrm>
          <a:prstGeom prst="roundRect">
            <a:avLst>
              <a:gd name="adj" fmla="val 8000"/>
            </a:avLst>
          </a:prstGeom>
          <a:solidFill>
            <a:srgbClr val="FFF4E5"/>
          </a:solidFill>
          <a:ln w="9525">
            <a:solidFill>
              <a:srgbClr val="E89B3E"/>
            </a:solidFill>
          </a:ln>
        </p:spPr>
        <p:txBody>
          <a:bodyPr wrap="square" lIns="189630" tIns="94815" rIns="189630" bIns="94815" anchor="ctr"/>
          <a:lstStyle/>
          <a:p>
            <a:r>
              <a:rPr lang="zh-CN" altLang="en-US" sz="1422" b="1">
                <a:solidFill>
                  <a:srgbClr val="C00000"/>
                </a:solidFill>
                <a:latin typeface="Microsoft YaHei"/>
                <a:ea typeface="Microsoft YaHei"/>
                <a:cs typeface="Microsoft YaHei"/>
              </a:rPr>
              <a:t>药学合理用药要点：</a:t>
            </a:r>
            <a:r>
              <a:rPr lang="zh-CN" altLang="en-US" sz="1422">
                <a:latin typeface="Microsoft YaHei"/>
                <a:ea typeface="Microsoft YaHei"/>
                <a:cs typeface="Microsoft YaHei"/>
              </a:rPr>
              <a:t>中成药仅作为轻</a:t>
            </a:r>
            <a:r>
              <a:rPr lang="en-US" altLang="zh-CN" sz="1422">
                <a:latin typeface="Microsoft YaHei"/>
                <a:ea typeface="Microsoft YaHei"/>
                <a:cs typeface="Microsoft YaHei"/>
              </a:rPr>
              <a:t>-</a:t>
            </a:r>
            <a:r>
              <a:rPr lang="zh-CN" altLang="en-US" sz="1422">
                <a:latin typeface="Microsoft YaHei"/>
                <a:ea typeface="Microsoft YaHei"/>
                <a:cs typeface="Microsoft YaHei"/>
              </a:rPr>
              <a:t>中度抑郁辨证联合用药；重度抑郁仍以化学药为主；含贯叶金丝桃成分者警惕</a:t>
            </a:r>
            <a:r>
              <a:rPr lang="en-US" altLang="zh-CN" sz="1422">
                <a:latin typeface="Microsoft YaHei"/>
                <a:ea typeface="Microsoft YaHei"/>
                <a:cs typeface="Microsoft YaHei"/>
              </a:rPr>
              <a:t>CYP3A4</a:t>
            </a:r>
            <a:r>
              <a:rPr lang="zh-CN" altLang="en-US" sz="1422">
                <a:latin typeface="Microsoft YaHei"/>
                <a:ea typeface="Microsoft YaHei"/>
                <a:cs typeface="Microsoft YaHei"/>
              </a:rPr>
              <a:t>诱导→大量药物相互作用；用药≥</a:t>
            </a:r>
            <a:r>
              <a:rPr lang="en-US" altLang="zh-CN" sz="1422">
                <a:latin typeface="Microsoft YaHei"/>
                <a:ea typeface="Microsoft YaHei"/>
                <a:cs typeface="Microsoft YaHei"/>
              </a:rPr>
              <a:t>2</a:t>
            </a:r>
            <a:r>
              <a:rPr lang="zh-CN" altLang="en-US" sz="1422">
                <a:latin typeface="Microsoft YaHei"/>
                <a:ea typeface="Microsoft YaHei"/>
                <a:cs typeface="Microsoft YaHei"/>
              </a:rPr>
              <a:t>周仍无效应转换方案</a:t>
            </a:r>
          </a:p>
        </p:txBody>
      </p:sp>
      <p:sp>
        <p:nvSpPr>
          <p:cNvPr id="30" name="Ref"/>
          <p:cNvSpPr/>
          <p:nvPr/>
        </p:nvSpPr>
        <p:spPr>
          <a:xfrm>
            <a:off x="568889" y="6305374"/>
            <a:ext cx="11093333" cy="284444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zh-CN" altLang="en-US" sz="1138">
                <a:solidFill>
                  <a:srgbClr val="646464"/>
                </a:solidFill>
                <a:latin typeface="Microsoft YaHei"/>
                <a:ea typeface="Microsoft YaHei"/>
                <a:cs typeface="Microsoft YaHei"/>
              </a:rPr>
              <a:t>中华医学会精神医学分会</a:t>
            </a:r>
            <a:r>
              <a:rPr lang="en-US" altLang="zh-CN" sz="1138">
                <a:solidFill>
                  <a:srgbClr val="646464"/>
                </a:solidFill>
                <a:latin typeface="Microsoft YaHei"/>
                <a:ea typeface="Microsoft YaHei"/>
                <a:cs typeface="Microsoft YaHei"/>
              </a:rPr>
              <a:t>. </a:t>
            </a:r>
            <a:r>
              <a:rPr lang="zh-CN" altLang="en-US" sz="1138">
                <a:solidFill>
                  <a:srgbClr val="646464"/>
                </a:solidFill>
                <a:latin typeface="Microsoft YaHei"/>
                <a:ea typeface="Microsoft YaHei"/>
                <a:cs typeface="Microsoft YaHei"/>
              </a:rPr>
              <a:t>中国抑郁障碍防治指南（</a:t>
            </a:r>
            <a:r>
              <a:rPr lang="en-US" altLang="zh-CN" sz="1138">
                <a:solidFill>
                  <a:srgbClr val="646464"/>
                </a:solidFill>
                <a:latin typeface="Microsoft YaHei"/>
                <a:ea typeface="Microsoft YaHei"/>
                <a:cs typeface="Microsoft YaHei"/>
              </a:rPr>
              <a:t>2025</a:t>
            </a:r>
            <a:r>
              <a:rPr lang="zh-CN" altLang="en-US" sz="1138">
                <a:solidFill>
                  <a:srgbClr val="646464"/>
                </a:solidFill>
                <a:latin typeface="Microsoft YaHei"/>
                <a:ea typeface="Microsoft YaHei"/>
                <a:cs typeface="Microsoft YaHei"/>
              </a:rPr>
              <a:t>版）</a:t>
            </a:r>
            <a:r>
              <a:rPr lang="en-US" altLang="zh-CN" sz="1138">
                <a:solidFill>
                  <a:srgbClr val="646464"/>
                </a:solidFill>
                <a:latin typeface="Microsoft YaHei"/>
                <a:ea typeface="Microsoft YaHei"/>
                <a:cs typeface="Microsoft YaHei"/>
              </a:rPr>
              <a:t>; </a:t>
            </a:r>
            <a:r>
              <a:rPr lang="zh-CN" altLang="en-US" sz="1138">
                <a:solidFill>
                  <a:srgbClr val="646464"/>
                </a:solidFill>
                <a:latin typeface="Microsoft YaHei"/>
                <a:ea typeface="Microsoft YaHei"/>
                <a:cs typeface="Microsoft YaHei"/>
              </a:rPr>
              <a:t>中国中西医结合学会精神疾病专业委员会</a:t>
            </a:r>
            <a:r>
              <a:rPr lang="en-US" altLang="zh-CN" sz="1138">
                <a:solidFill>
                  <a:srgbClr val="646464"/>
                </a:solidFill>
                <a:latin typeface="Microsoft YaHei"/>
                <a:ea typeface="Microsoft YaHei"/>
                <a:cs typeface="Microsoft YaHei"/>
              </a:rPr>
              <a:t>. </a:t>
            </a:r>
            <a:r>
              <a:rPr lang="zh-CN" altLang="en-US" sz="1138">
                <a:solidFill>
                  <a:srgbClr val="646464"/>
                </a:solidFill>
                <a:latin typeface="Microsoft YaHei"/>
                <a:ea typeface="Microsoft YaHei"/>
                <a:cs typeface="Microsoft YaHei"/>
              </a:rPr>
              <a:t>抑郁症中西医结合诊疗专家共识</a:t>
            </a:r>
            <a:r>
              <a:rPr lang="en-US" altLang="zh-CN" sz="1138">
                <a:solidFill>
                  <a:srgbClr val="646464"/>
                </a:solidFill>
                <a:latin typeface="Microsoft YaHei"/>
                <a:ea typeface="Microsoft YaHei"/>
                <a:cs typeface="Microsoft YaHei"/>
              </a:rPr>
              <a:t>. 2021.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72211" y="1109931"/>
            <a:ext cx="11097429" cy="15606"/>
          </a:xfrm>
          <a:prstGeom prst="rect">
            <a:avLst/>
          </a:prstGeom>
          <a:solidFill>
            <a:srgbClr val="2D9E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707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>
            <a:spLocks/>
          </p:cNvSpPr>
          <p:nvPr/>
        </p:nvSpPr>
        <p:spPr>
          <a:xfrm>
            <a:off x="2460398" y="245336"/>
            <a:ext cx="6023221" cy="591376"/>
          </a:xfrm>
          <a:prstGeom prst="rect">
            <a:avLst/>
          </a:prstGeom>
        </p:spPr>
        <p:txBody>
          <a:bodyPr vert="horz" wrap="square" lIns="91435" tIns="45717" rIns="91435" bIns="45717" rtlCol="0" anchor="t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325115"/>
            <a:r>
              <a: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其他药物</a:t>
            </a:r>
            <a:r>
              <a:rPr lang="zh-CN" altLang="zh-CN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</p:txBody>
      </p:sp>
      <p:sp>
        <p:nvSpPr>
          <p:cNvPr id="5" name="圆角矩形 4"/>
          <p:cNvSpPr/>
          <p:nvPr/>
        </p:nvSpPr>
        <p:spPr>
          <a:xfrm>
            <a:off x="1487488" y="2060848"/>
            <a:ext cx="8928992" cy="3816424"/>
          </a:xfrm>
          <a:prstGeom prst="roundRect">
            <a:avLst>
              <a:gd name="adj" fmla="val 4276"/>
            </a:avLst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06150" indent="-243836" defTabSz="325115" eaLnBrk="0" fontAlgn="base" hangingPunct="0">
              <a:lnSpc>
                <a:spcPct val="140000"/>
              </a:lnSpc>
              <a:spcBef>
                <a:spcPct val="0"/>
              </a:spcBef>
              <a:spcAft>
                <a:spcPts val="356"/>
              </a:spcAft>
              <a:buFont typeface="Arial" panose="020B0604020202020204"/>
              <a:buChar char="•"/>
              <a:defRPr/>
            </a:pPr>
            <a:r>
              <a:rPr lang="zh-CN" altLang="en-US" sz="2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不予</a:t>
            </a:r>
            <a:r>
              <a:rPr lang="zh-CN" altLang="zh-CN" sz="2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推荐</a:t>
            </a:r>
            <a:r>
              <a:rPr lang="zh-CN" altLang="zh-CN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：</a:t>
            </a:r>
            <a:r>
              <a:rPr lang="zh-CN" alt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氟哌噻吨美利曲辛片</a:t>
            </a:r>
            <a:endParaRPr lang="en-US" altLang="zh-CN" sz="24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黑体" panose="02010600030101010101" pitchFamily="49" charset="-122"/>
            </a:endParaRPr>
          </a:p>
          <a:p>
            <a:pPr marL="505734" indent="-186490" defTabSz="325115" eaLnBrk="0" fontAlgn="base" hangingPunct="0">
              <a:lnSpc>
                <a:spcPct val="140000"/>
              </a:lnSpc>
              <a:spcBef>
                <a:spcPct val="0"/>
              </a:spcBef>
              <a:spcAft>
                <a:spcPts val="356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说明书适应症：轻、中度抑郁和焦虑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黑体" panose="02010600030101010101" pitchFamily="49" charset="-122"/>
            </a:endParaRPr>
          </a:p>
          <a:p>
            <a:pPr marL="505734" indent="-186490" eaLnBrk="0" hangingPunct="0">
              <a:lnSpc>
                <a:spcPct val="140000"/>
              </a:lnSpc>
              <a:spcAft>
                <a:spcPts val="356"/>
              </a:spcAft>
              <a:defRPr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欧、美、日均已撤市             </a:t>
            </a:r>
            <a:r>
              <a:rPr lang="zh-CN" altLang="en-US" sz="2400" u="sng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可能引起严重不良反应</a:t>
            </a:r>
            <a:endParaRPr lang="en-US" altLang="zh-CN" sz="2400" u="sng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黑体" panose="02010600030101010101" pitchFamily="49" charset="-122"/>
            </a:endParaRPr>
          </a:p>
          <a:p>
            <a:pPr marL="505734" indent="-186490" defTabSz="325115" eaLnBrk="0" fontAlgn="base" hangingPunct="0">
              <a:lnSpc>
                <a:spcPct val="140000"/>
              </a:lnSpc>
              <a:spcBef>
                <a:spcPct val="0"/>
              </a:spcBef>
              <a:spcAft>
                <a:spcPts val="356"/>
              </a:spcAft>
              <a:defRPr/>
            </a:pPr>
            <a:r>
              <a:rPr lang="zh-CN" altLang="en-US" sz="2400" u="sng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疗效不持久、撤药反应大</a:t>
            </a: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       </a:t>
            </a:r>
            <a:r>
              <a:rPr lang="zh-CN" altLang="en-US" sz="2400" u="sng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缺乏严谨的循证证据</a:t>
            </a:r>
            <a:endParaRPr lang="zh-CN" altLang="en-US" sz="2400" b="1" u="sng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黑体" panose="0201060003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520517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178894" y="260648"/>
            <a:ext cx="6963844" cy="6606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latin typeface="BlissLight" pitchFamily="2" charset="0"/>
                <a:ea typeface="黑体" panose="02010600030101010101" pitchFamily="49" charset="-122"/>
              </a:rPr>
              <a:t>21</a:t>
            </a:r>
            <a:r>
              <a:rPr lang="zh-CN" altLang="en-US" dirty="0">
                <a:latin typeface="BlissLight" pitchFamily="2" charset="0"/>
                <a:ea typeface="黑体" panose="02010600030101010101" pitchFamily="49" charset="-122"/>
              </a:rPr>
              <a:t>种抗抑郁药的疗效及耐受性坐标图</a:t>
            </a:r>
            <a:endParaRPr lang="en-US" altLang="zh-CN" dirty="0">
              <a:latin typeface="BlissLight" pitchFamily="2" charset="0"/>
              <a:ea typeface="黑体" panose="02010600030101010101" pitchFamily="49" charset="-122"/>
            </a:endParaRPr>
          </a:p>
        </p:txBody>
      </p:sp>
      <p:sp>
        <p:nvSpPr>
          <p:cNvPr id="5" name="TextBox 6"/>
          <p:cNvSpPr txBox="1">
            <a:spLocks noChangeArrowheads="1"/>
          </p:cNvSpPr>
          <p:nvPr/>
        </p:nvSpPr>
        <p:spPr bwMode="auto">
          <a:xfrm>
            <a:off x="2351584" y="5824139"/>
            <a:ext cx="3448380" cy="261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BlissLight" pitchFamily="2" charset="0"/>
                <a:ea typeface="宋体" panose="02010600030101010101" pitchFamily="2" charset="-122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BlissLight" pitchFamily="2" charset="0"/>
                <a:ea typeface="宋体" panose="02010600030101010101" pitchFamily="2" charset="-122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BlissLight" pitchFamily="2" charset="0"/>
                <a:ea typeface="宋体" panose="02010600030101010101" pitchFamily="2" charset="-122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BlissLight" pitchFamily="2" charset="0"/>
                <a:ea typeface="宋体" panose="02010600030101010101" pitchFamily="2" charset="-122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BlissLight" pitchFamily="2" charset="0"/>
                <a:ea typeface="宋体" panose="02010600030101010101" pitchFamily="2" charset="-122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BlissLight" pitchFamily="2" charset="0"/>
                <a:ea typeface="宋体" panose="02010600030101010101" pitchFamily="2" charset="-122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BlissLight" pitchFamily="2" charset="0"/>
                <a:ea typeface="宋体" panose="02010600030101010101" pitchFamily="2" charset="-122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BlissLight" pitchFamily="2" charset="0"/>
                <a:ea typeface="宋体" panose="02010600030101010101" pitchFamily="2" charset="-122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BlissLight" pitchFamily="2" charset="0"/>
                <a:ea typeface="宋体" panose="02010600030101010101" pitchFamily="2" charset="-122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99" dirty="0">
                <a:latin typeface="Arial" panose="020B0604020202020204" pitchFamily="34" charset="0"/>
              </a:rPr>
              <a:t>Cipriani et al., Lancet. 2018; 391(10128):1357-1366.</a:t>
            </a:r>
            <a:endParaRPr lang="en-US" altLang="en-US" sz="1099" dirty="0">
              <a:latin typeface="Arial" panose="020B0604020202020204" pitchFamily="34" charset="0"/>
            </a:endParaRPr>
          </a:p>
        </p:txBody>
      </p:sp>
      <p:pic>
        <p:nvPicPr>
          <p:cNvPr id="6" name="图片 5" descr="微信图片_2018101520052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2855" y="1484784"/>
            <a:ext cx="6017697" cy="4275364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7990612" y="1995241"/>
            <a:ext cx="2497877" cy="2259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43836" indent="-243836"/>
            <a:r>
              <a:rPr lang="zh-CN" altLang="en-US" sz="1280" b="1" dirty="0">
                <a:solidFill>
                  <a:srgbClr val="FE67BE"/>
                </a:solidFill>
              </a:rPr>
              <a:t>1.阿戈美拉汀</a:t>
            </a:r>
            <a:r>
              <a:rPr lang="zh-CN" altLang="en-US" sz="1280" dirty="0"/>
              <a:t> </a:t>
            </a:r>
            <a:r>
              <a:rPr lang="en-US" altLang="zh-CN" sz="1280" dirty="0"/>
              <a:t>2. </a:t>
            </a:r>
            <a:r>
              <a:rPr lang="zh-CN" altLang="en-US" sz="1280" dirty="0"/>
              <a:t>阿米替林 </a:t>
            </a:r>
            <a:endParaRPr lang="en-US" altLang="zh-CN" sz="1280" dirty="0"/>
          </a:p>
          <a:p>
            <a:pPr marL="243836" indent="-243836"/>
            <a:r>
              <a:rPr lang="zh-CN" altLang="en-US" sz="1280" b="1" dirty="0">
                <a:solidFill>
                  <a:srgbClr val="FE67BE"/>
                </a:solidFill>
              </a:rPr>
              <a:t>3. 安非他酮    </a:t>
            </a:r>
            <a:r>
              <a:rPr lang="en-US" altLang="zh-CN" sz="1280" dirty="0"/>
              <a:t>4. </a:t>
            </a:r>
            <a:r>
              <a:rPr lang="zh-CN" altLang="en-US" sz="1280" dirty="0"/>
              <a:t>西酞普兰 </a:t>
            </a:r>
            <a:endParaRPr lang="en-US" altLang="zh-CN" sz="1280" dirty="0"/>
          </a:p>
          <a:p>
            <a:pPr marL="243836" indent="-243836"/>
            <a:r>
              <a:rPr lang="zh-CN" altLang="en-US" sz="1280" b="1" dirty="0">
                <a:solidFill>
                  <a:srgbClr val="00ADEE"/>
                </a:solidFill>
              </a:rPr>
              <a:t>5. 氯米帕明    </a:t>
            </a:r>
            <a:r>
              <a:rPr lang="en-US" altLang="zh-CN" sz="1280" dirty="0"/>
              <a:t>6. </a:t>
            </a:r>
            <a:r>
              <a:rPr lang="zh-CN" altLang="en-US" sz="1280" dirty="0"/>
              <a:t>去甲文拉法辛 </a:t>
            </a:r>
            <a:endParaRPr lang="en-US" altLang="zh-CN" sz="1280" dirty="0"/>
          </a:p>
          <a:p>
            <a:pPr marL="243836" indent="-243836"/>
            <a:r>
              <a:rPr lang="en-US" altLang="zh-CN" sz="1280" dirty="0"/>
              <a:t>7. </a:t>
            </a:r>
            <a:r>
              <a:rPr lang="zh-CN" altLang="en-US" sz="1280" dirty="0"/>
              <a:t>度洛西汀    </a:t>
            </a:r>
            <a:r>
              <a:rPr lang="en-US" altLang="zh-CN" sz="1280" b="1" dirty="0">
                <a:solidFill>
                  <a:srgbClr val="FE67BE"/>
                </a:solidFill>
              </a:rPr>
              <a:t>8. </a:t>
            </a:r>
            <a:r>
              <a:rPr lang="zh-CN" altLang="en-US" sz="1280" b="1" dirty="0">
                <a:solidFill>
                  <a:srgbClr val="FE67BE"/>
                </a:solidFill>
              </a:rPr>
              <a:t>艾司西酞普兰 </a:t>
            </a:r>
            <a:endParaRPr lang="en-US" altLang="zh-CN" sz="1280" b="1" dirty="0">
              <a:solidFill>
                <a:srgbClr val="FE67BE"/>
              </a:solidFill>
            </a:endParaRPr>
          </a:p>
          <a:p>
            <a:pPr marL="243836" indent="-243836"/>
            <a:r>
              <a:rPr lang="en-US" altLang="zh-CN" sz="1280" dirty="0"/>
              <a:t>9. </a:t>
            </a:r>
            <a:r>
              <a:rPr lang="zh-CN" altLang="en-US" sz="1280" dirty="0"/>
              <a:t>氟西汀       </a:t>
            </a:r>
            <a:r>
              <a:rPr lang="zh-CN" altLang="en-US" sz="1280" b="1" dirty="0">
                <a:solidFill>
                  <a:srgbClr val="00ADEE"/>
                </a:solidFill>
              </a:rPr>
              <a:t> 10. 氟伏沙明</a:t>
            </a:r>
            <a:r>
              <a:rPr lang="zh-CN" altLang="en-US" sz="1280" dirty="0"/>
              <a:t> </a:t>
            </a:r>
            <a:endParaRPr lang="en-US" altLang="zh-CN" sz="1280" dirty="0"/>
          </a:p>
          <a:p>
            <a:pPr marL="243836" indent="-243836"/>
            <a:r>
              <a:rPr lang="en-US" altLang="zh-CN" sz="1280" dirty="0"/>
              <a:t>11. </a:t>
            </a:r>
            <a:r>
              <a:rPr lang="zh-CN" altLang="en-US" sz="1280" dirty="0"/>
              <a:t>左旋米那普仑 </a:t>
            </a:r>
            <a:r>
              <a:rPr lang="en-US" altLang="zh-CN" sz="1280" dirty="0"/>
              <a:t>12. </a:t>
            </a:r>
            <a:r>
              <a:rPr lang="zh-CN" altLang="en-US" sz="1280" dirty="0"/>
              <a:t>米那普仑</a:t>
            </a:r>
            <a:endParaRPr lang="en-US" altLang="zh-CN" sz="1280" dirty="0"/>
          </a:p>
          <a:p>
            <a:pPr marL="243836" indent="-243836"/>
            <a:r>
              <a:rPr lang="zh-CN" altLang="en-US" sz="1280" dirty="0"/>
              <a:t> </a:t>
            </a:r>
            <a:r>
              <a:rPr lang="en-US" altLang="zh-CN" sz="1280" dirty="0"/>
              <a:t>13. </a:t>
            </a:r>
            <a:r>
              <a:rPr lang="zh-CN" altLang="en-US" sz="1280" dirty="0"/>
              <a:t>米氮平     </a:t>
            </a:r>
            <a:r>
              <a:rPr lang="en-US" altLang="zh-CN" sz="1280" dirty="0"/>
              <a:t>14. </a:t>
            </a:r>
            <a:r>
              <a:rPr lang="zh-CN" altLang="en-US" sz="1280" dirty="0"/>
              <a:t>萘法唑酮 </a:t>
            </a:r>
            <a:endParaRPr lang="en-US" altLang="zh-CN" sz="1280" dirty="0"/>
          </a:p>
          <a:p>
            <a:pPr marL="243836" indent="-243836"/>
            <a:r>
              <a:rPr lang="en-US" altLang="zh-CN" sz="1280" dirty="0"/>
              <a:t>15. </a:t>
            </a:r>
            <a:r>
              <a:rPr lang="zh-CN" altLang="en-US" sz="1280" dirty="0"/>
              <a:t>帕罗西汀 </a:t>
            </a:r>
            <a:r>
              <a:rPr lang="en-US" altLang="zh-CN" sz="1280" b="1" dirty="0">
                <a:solidFill>
                  <a:srgbClr val="00ADEE"/>
                </a:solidFill>
              </a:rPr>
              <a:t>16. </a:t>
            </a:r>
            <a:r>
              <a:rPr lang="zh-CN" altLang="en-US" sz="1280" b="1" dirty="0">
                <a:solidFill>
                  <a:srgbClr val="00ADEE"/>
                </a:solidFill>
              </a:rPr>
              <a:t>瑞波西汀 </a:t>
            </a:r>
            <a:endParaRPr lang="en-US" altLang="zh-CN" sz="1280" b="1" dirty="0">
              <a:solidFill>
                <a:srgbClr val="00ADEE"/>
              </a:solidFill>
            </a:endParaRPr>
          </a:p>
          <a:p>
            <a:pPr marL="243836" indent="-243836"/>
            <a:r>
              <a:rPr lang="en-US" altLang="zh-CN" sz="1280" dirty="0"/>
              <a:t>17. </a:t>
            </a:r>
            <a:r>
              <a:rPr lang="zh-CN" altLang="en-US" sz="1280" dirty="0"/>
              <a:t>舍曲林      </a:t>
            </a:r>
            <a:r>
              <a:rPr lang="zh-CN" altLang="en-US" sz="1280" b="1" dirty="0">
                <a:solidFill>
                  <a:srgbClr val="00ADEE"/>
                </a:solidFill>
              </a:rPr>
              <a:t>18. 曲唑酮</a:t>
            </a:r>
            <a:r>
              <a:rPr lang="zh-CN" altLang="en-US" sz="1280" dirty="0"/>
              <a:t> </a:t>
            </a:r>
            <a:endParaRPr lang="en-US" altLang="zh-CN" sz="1280" dirty="0"/>
          </a:p>
          <a:p>
            <a:pPr marL="243836" indent="-243836"/>
            <a:r>
              <a:rPr lang="en-US" altLang="zh-CN" sz="1280" dirty="0"/>
              <a:t>19. </a:t>
            </a:r>
            <a:r>
              <a:rPr lang="zh-CN" altLang="en-US" sz="1280" dirty="0"/>
              <a:t>文拉法辛 </a:t>
            </a:r>
            <a:r>
              <a:rPr lang="en-US" altLang="zh-CN" sz="1280" dirty="0"/>
              <a:t>20. </a:t>
            </a:r>
            <a:r>
              <a:rPr lang="zh-CN" altLang="en-US" sz="1280" dirty="0"/>
              <a:t>维拉唑酮 </a:t>
            </a:r>
            <a:endParaRPr lang="en-US" altLang="zh-CN" sz="1280" dirty="0"/>
          </a:p>
          <a:p>
            <a:pPr marL="243836" indent="-243836"/>
            <a:r>
              <a:rPr lang="en-US" altLang="zh-CN" sz="1280" b="1" dirty="0">
                <a:solidFill>
                  <a:srgbClr val="FE67BE"/>
                </a:solidFill>
              </a:rPr>
              <a:t>21. </a:t>
            </a:r>
            <a:r>
              <a:rPr lang="zh-CN" altLang="en-US" sz="1280" b="1" dirty="0">
                <a:solidFill>
                  <a:srgbClr val="FE67BE"/>
                </a:solidFill>
              </a:rPr>
              <a:t>伏硫西汀</a:t>
            </a:r>
          </a:p>
        </p:txBody>
      </p:sp>
      <p:sp>
        <p:nvSpPr>
          <p:cNvPr id="2" name="Rectangle 7">
            <a:extLst>
              <a:ext uri="{FF2B5EF4-FFF2-40B4-BE49-F238E27FC236}">
                <a16:creationId xmlns:a16="http://schemas.microsoft.com/office/drawing/2014/main" id="{23E6FB71-2A14-54F5-CFB0-4CC63C91A2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16962" y="4477552"/>
            <a:ext cx="2952183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86055" indent="-186055">
              <a:defRPr sz="2400" b="1">
                <a:solidFill>
                  <a:srgbClr val="FF0066"/>
                </a:solidFill>
                <a:latin typeface="Helvetica" panose="020B0604020202030204" pitchFamily="34" charset="0"/>
                <a:ea typeface="隶书" panose="02010509060101010101" pitchFamily="49" charset="-122"/>
              </a:defRPr>
            </a:lvl1pPr>
            <a:lvl2pPr marL="742950" indent="-285750">
              <a:defRPr sz="2400" b="1">
                <a:solidFill>
                  <a:srgbClr val="FF0066"/>
                </a:solidFill>
                <a:latin typeface="Helvetica" panose="020B0604020202030204" pitchFamily="34" charset="0"/>
                <a:ea typeface="隶书" panose="02010509060101010101" pitchFamily="49" charset="-122"/>
              </a:defRPr>
            </a:lvl2pPr>
            <a:lvl3pPr marL="1143000" indent="-228600">
              <a:defRPr sz="2400" b="1">
                <a:solidFill>
                  <a:srgbClr val="FF0066"/>
                </a:solidFill>
                <a:latin typeface="Helvetica" panose="020B0604020202030204" pitchFamily="34" charset="0"/>
                <a:ea typeface="隶书" panose="02010509060101010101" pitchFamily="49" charset="-122"/>
              </a:defRPr>
            </a:lvl3pPr>
            <a:lvl4pPr marL="1600200" indent="-228600">
              <a:defRPr sz="2400" b="1">
                <a:solidFill>
                  <a:srgbClr val="FF0066"/>
                </a:solidFill>
                <a:latin typeface="Helvetica" panose="020B0604020202030204" pitchFamily="34" charset="0"/>
                <a:ea typeface="隶书" panose="02010509060101010101" pitchFamily="49" charset="-122"/>
              </a:defRPr>
            </a:lvl4pPr>
            <a:lvl5pPr marL="2057400" indent="-228600">
              <a:defRPr sz="2400" b="1">
                <a:solidFill>
                  <a:srgbClr val="FF0066"/>
                </a:solidFill>
                <a:latin typeface="Helvetica" panose="020B0604020202030204" pitchFamily="34" charset="0"/>
                <a:ea typeface="隶书" panose="0201050906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rgbClr val="FF0066"/>
                </a:solidFill>
                <a:latin typeface="Helvetica" panose="020B0604020202030204" pitchFamily="34" charset="0"/>
                <a:ea typeface="隶书" panose="0201050906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rgbClr val="FF0066"/>
                </a:solidFill>
                <a:latin typeface="Helvetica" panose="020B0604020202030204" pitchFamily="34" charset="0"/>
                <a:ea typeface="隶书" panose="0201050906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rgbClr val="FF0066"/>
                </a:solidFill>
                <a:latin typeface="Helvetica" panose="020B0604020202030204" pitchFamily="34" charset="0"/>
                <a:ea typeface="隶书" panose="0201050906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rgbClr val="FF0066"/>
                </a:solidFill>
                <a:latin typeface="Helvetica" panose="020B0604020202030204" pitchFamily="34" charset="0"/>
                <a:ea typeface="隶书" panose="02010509060101010101" pitchFamily="49" charset="-122"/>
              </a:defRPr>
            </a:lvl9pPr>
          </a:lstStyle>
          <a:p>
            <a:pPr>
              <a:buFontTx/>
              <a:buChar char="•"/>
            </a:pPr>
            <a:r>
              <a:rPr lang="zh-CN" altLang="en-US" sz="1800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阿戈美拉汀、艾司西酞普兰、伏硫西汀在有效性和耐受性上可达到最佳平衡，是中、重度抑郁症早期治疗的最佳选择</a:t>
            </a:r>
          </a:p>
        </p:txBody>
      </p:sp>
    </p:spTree>
    <p:extLst>
      <p:ext uri="{BB962C8B-B14F-4D97-AF65-F5344CB8AC3E}">
        <p14:creationId xmlns:p14="http://schemas.microsoft.com/office/powerpoint/2010/main" val="16797017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2"/>
          <p:cNvSpPr txBox="1">
            <a:spLocks/>
          </p:cNvSpPr>
          <p:nvPr/>
        </p:nvSpPr>
        <p:spPr>
          <a:xfrm>
            <a:off x="2407734" y="116632"/>
            <a:ext cx="6023221" cy="8805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6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抗抑郁药：对病人的解释</a:t>
            </a:r>
          </a:p>
        </p:txBody>
      </p:sp>
      <p:sp>
        <p:nvSpPr>
          <p:cNvPr id="5" name="TextBox 31"/>
          <p:cNvSpPr txBox="1"/>
          <p:nvPr/>
        </p:nvSpPr>
        <p:spPr>
          <a:xfrm>
            <a:off x="1271464" y="1412777"/>
            <a:ext cx="8280920" cy="3952799"/>
          </a:xfrm>
          <a:prstGeom prst="rect">
            <a:avLst/>
          </a:prstGeom>
          <a:noFill/>
          <a:ln w="9525">
            <a:noFill/>
          </a:ln>
        </p:spPr>
        <p:txBody>
          <a:bodyPr wrap="square" lIns="138733" tIns="69367" rIns="138733" bIns="69367">
            <a:spAutoFit/>
          </a:bodyPr>
          <a:lstStyle/>
          <a:p>
            <a:pPr marL="258737" indent="-258737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抗抑郁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疗效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2-4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周才出现，而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副作用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出现较早，但可随治疗进程减轻，并完全消失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58737" indent="-258737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最初用药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2-4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周，家属谨防患者自杀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58737" indent="-258737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服药期间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不要饮酒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58737" indent="-258737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抑郁症是慢性病，加药、减药、停药需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遵医嘱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58737" indent="-258737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即使症状缓解，也不可私自停药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58737" indent="-258737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自行中断服药，复发风险大幅增加，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反复复发导致难治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灯片编号占位符 7"/>
          <p:cNvSpPr>
            <a:spLocks noGrp="1"/>
          </p:cNvSpPr>
          <p:nvPr>
            <p:ph type="sldNum" sz="quarter" idx="12"/>
          </p:nvPr>
        </p:nvSpPr>
        <p:spPr>
          <a:xfrm>
            <a:off x="8534400" y="5624464"/>
            <a:ext cx="2133600" cy="273643"/>
          </a:xfrm>
        </p:spPr>
        <p:txBody>
          <a:bodyPr/>
          <a:lstStyle/>
          <a:p>
            <a:fld id="{8961FD41-A0E4-414C-A973-C8EC8DF1BF61}" type="slidenum">
              <a:rPr lang="zh-CN" altLang="en-US" sz="1198">
                <a:solidFill>
                  <a:srgbClr val="000000">
                    <a:tint val="75000"/>
                  </a:srgbClr>
                </a:solidFill>
              </a:rPr>
              <a:pPr/>
              <a:t>17</a:t>
            </a:fld>
            <a:endParaRPr lang="zh-CN" altLang="en-US" sz="1198" dirty="0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1666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9689"/>
            <a:ext cx="10515600" cy="968376"/>
          </a:xfrm>
        </p:spPr>
        <p:txBody>
          <a:bodyPr>
            <a:normAutofit/>
          </a:bodyPr>
          <a:lstStyle/>
          <a:p>
            <a:r>
              <a:rPr lang="zh-CN" altLang="en-US" dirty="0"/>
              <a:t>处方审核举例</a:t>
            </a:r>
          </a:p>
        </p:txBody>
      </p:sp>
      <p:sp>
        <p:nvSpPr>
          <p:cNvPr id="12" name="椭圆 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181601" y="1692276"/>
            <a:ext cx="809625" cy="809625"/>
          </a:xfrm>
          <a:prstGeom prst="ellipse">
            <a:avLst/>
          </a:prstGeom>
          <a:solidFill>
            <a:srgbClr val="42ACA8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 anchor="ctr"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0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举例</a:t>
            </a:r>
          </a:p>
        </p:txBody>
      </p:sp>
      <p:sp>
        <p:nvSpPr>
          <p:cNvPr id="13" name="椭圆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798763" y="2209801"/>
            <a:ext cx="1890712" cy="1889125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76200" cmpd="sng">
            <a:solidFill>
              <a:srgbClr val="59687F">
                <a:lumMod val="60000"/>
                <a:lumOff val="40000"/>
              </a:srgbClr>
            </a:solidFill>
            <a:round/>
          </a:ln>
        </p:spPr>
        <p:txBody>
          <a:bodyPr anchor="ctr">
            <a:normAutofit/>
          </a:bodyPr>
          <a:lstStyle>
            <a:lvl1pPr>
              <a:defRPr>
                <a:solidFill>
                  <a:sysClr val="windowText" lastClr="000000"/>
                </a:solidFill>
                <a:latin typeface="Calibri" panose="020F0502020204030204" charset="0"/>
                <a:ea typeface="微软雅黑" charset="-122"/>
              </a:defRPr>
            </a:lvl1pPr>
            <a:lvl2pPr marL="742950" indent="-285750">
              <a:defRPr>
                <a:solidFill>
                  <a:sysClr val="windowText" lastClr="000000"/>
                </a:solidFill>
                <a:latin typeface="Calibri" panose="020F0502020204030204" charset="0"/>
                <a:ea typeface="微软雅黑" charset="-122"/>
              </a:defRPr>
            </a:lvl2pPr>
            <a:lvl3pPr marL="1143000" indent="-228600">
              <a:defRPr>
                <a:solidFill>
                  <a:sysClr val="windowText" lastClr="000000"/>
                </a:solidFill>
                <a:latin typeface="Calibri" panose="020F0502020204030204" charset="0"/>
                <a:ea typeface="微软雅黑" charset="-122"/>
              </a:defRPr>
            </a:lvl3pPr>
            <a:lvl4pPr marL="1600200" indent="-228600">
              <a:defRPr>
                <a:solidFill>
                  <a:sysClr val="windowText" lastClr="000000"/>
                </a:solidFill>
                <a:latin typeface="Calibri" panose="020F0502020204030204" charset="0"/>
                <a:ea typeface="微软雅黑" charset="-122"/>
              </a:defRPr>
            </a:lvl4pPr>
            <a:lvl5pPr marL="2057400" indent="-228600">
              <a:defRPr>
                <a:solidFill>
                  <a:sysClr val="windowText" lastClr="000000"/>
                </a:solidFill>
                <a:latin typeface="Calibri" panose="020F0502020204030204" charset="0"/>
                <a:ea typeface="微软雅黑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ysClr val="windowText" lastClr="000000"/>
                </a:solidFill>
                <a:latin typeface="Calibri" panose="020F0502020204030204" charset="0"/>
                <a:ea typeface="微软雅黑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ysClr val="windowText" lastClr="000000"/>
                </a:solidFill>
                <a:latin typeface="Calibri" panose="020F0502020204030204" charset="0"/>
                <a:ea typeface="微软雅黑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ysClr val="windowText" lastClr="000000"/>
                </a:solidFill>
                <a:latin typeface="Calibri" panose="020F0502020204030204" charset="0"/>
                <a:ea typeface="微软雅黑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ysClr val="windowText" lastClr="000000"/>
                </a:solidFill>
                <a:latin typeface="Calibri" panose="020F0502020204030204" charset="0"/>
                <a:ea typeface="微软雅黑" charset="-122"/>
              </a:defRPr>
            </a:lvl9pPr>
          </a:lstStyle>
          <a:p>
            <a:pPr algn="ctr">
              <a:defRPr/>
            </a:pPr>
            <a:r>
              <a:rPr lang="zh-CN" altLang="en-US" sz="2400" noProof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</a:rPr>
              <a:t>抗抑郁剂重复使用</a:t>
            </a:r>
          </a:p>
        </p:txBody>
      </p:sp>
      <p:sp>
        <p:nvSpPr>
          <p:cNvPr id="14" name="矩形 9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991226" y="1589089"/>
            <a:ext cx="3351213" cy="156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anchor="ctr"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宋体" panose="02010600030101010101" pitchFamily="2" charset="-122"/>
              </a:rPr>
              <a:t>适应症：</a:t>
            </a:r>
            <a:r>
              <a:rPr lang="zh-CN" altLang="en-US" sz="20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宋体" panose="02010600030101010101" pitchFamily="2" charset="-122"/>
              </a:rPr>
              <a:t>抑郁症</a:t>
            </a:r>
            <a:endParaRPr lang="en-US" altLang="zh-CN" sz="200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宋体" panose="02010600030101010101" pitchFamily="2" charset="-122"/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宋体" panose="02010600030101010101" pitchFamily="2" charset="-122"/>
              </a:rPr>
              <a:t>处方：</a:t>
            </a:r>
            <a:r>
              <a:rPr lang="zh-CN" altLang="en-US" sz="2000" noProof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阿戈美拉汀</a:t>
            </a:r>
            <a:r>
              <a:rPr lang="en-US" altLang="en-US" sz="2000" noProof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 25mg </a:t>
            </a:r>
            <a:r>
              <a:rPr lang="en-US" altLang="zh-CN" sz="2000" noProof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QN+     </a:t>
            </a:r>
            <a:r>
              <a:rPr lang="zh-CN" altLang="zh-CN" sz="2000" noProof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氟西汀</a:t>
            </a:r>
            <a:r>
              <a:rPr lang="en-US" altLang="zh-CN" sz="2000" noProof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 20mg QD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2000" noProof="1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5" name="椭圆 13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181601" y="3800476"/>
            <a:ext cx="809625" cy="809625"/>
          </a:xfrm>
          <a:prstGeom prst="ellipse">
            <a:avLst/>
          </a:prstGeom>
          <a:solidFill>
            <a:srgbClr val="FAB30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 anchor="ctr"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0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解析</a:t>
            </a:r>
          </a:p>
        </p:txBody>
      </p:sp>
      <p:cxnSp>
        <p:nvCxnSpPr>
          <p:cNvPr id="16" name="肘形连接符 17"/>
          <p:cNvCxnSpPr>
            <a:cxnSpLocks noChangeShapeType="1"/>
            <a:stCxn id="13" idx="6"/>
            <a:endCxn id="12" idx="2"/>
          </p:cNvCxnSpPr>
          <p:nvPr>
            <p:custDataLst>
              <p:tags r:id="rId5"/>
            </p:custDataLst>
          </p:nvPr>
        </p:nvCxnSpPr>
        <p:spPr bwMode="auto">
          <a:xfrm flipV="1">
            <a:off x="4689476" y="2097089"/>
            <a:ext cx="492125" cy="1057275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rgbClr val="A6A6A6"/>
            </a:solidFill>
            <a:prstDash val="sysDot"/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" name="肘形连接符 19"/>
          <p:cNvCxnSpPr>
            <a:cxnSpLocks noChangeShapeType="1"/>
            <a:stCxn id="13" idx="6"/>
            <a:endCxn id="15" idx="2"/>
          </p:cNvCxnSpPr>
          <p:nvPr>
            <p:custDataLst>
              <p:tags r:id="rId6"/>
            </p:custDataLst>
          </p:nvPr>
        </p:nvCxnSpPr>
        <p:spPr bwMode="auto">
          <a:xfrm>
            <a:off x="4689476" y="3154363"/>
            <a:ext cx="492125" cy="1052512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rgbClr val="A6A6A6"/>
            </a:solidFill>
            <a:prstDash val="sysDot"/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" name="矩形 39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5991226" y="3268664"/>
            <a:ext cx="3351213" cy="210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anchor="ctr"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0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阿戈美拉汀和</a:t>
            </a:r>
            <a:r>
              <a:rPr lang="en-US" altLang="zh-CN" sz="20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氟西汀</a:t>
            </a:r>
            <a:r>
              <a:rPr lang="zh-CN" altLang="en-US" sz="20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都是抗抑郁药。</a:t>
            </a:r>
            <a:endParaRPr lang="en-US" altLang="zh-CN" sz="200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0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若合用，必须嘱托标注：难治性或交叉换药</a:t>
            </a:r>
            <a:endParaRPr lang="zh-CN" altLang="en-US" sz="200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954233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073"/>
          <p:cNvSpPr txBox="1">
            <a:spLocks noChangeArrowheads="1"/>
          </p:cNvSpPr>
          <p:nvPr/>
        </p:nvSpPr>
        <p:spPr bwMode="auto">
          <a:xfrm>
            <a:off x="2207569" y="2492897"/>
            <a:ext cx="7953375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lnSpc>
                <a:spcPct val="90000"/>
              </a:lnSpc>
              <a:buFont typeface="Arial" pitchFamily="34" charset="0"/>
              <a:buNone/>
            </a:pPr>
            <a:r>
              <a:rPr lang="zh-CN" altLang="en-US" sz="5400" b="1" dirty="0">
                <a:solidFill>
                  <a:srgbClr val="00B0F0"/>
                </a:solidFill>
                <a:latin typeface="黑体" pitchFamily="49" charset="-122"/>
                <a:ea typeface="黑体" pitchFamily="49" charset="-122"/>
              </a:rPr>
              <a:t>失眠</a:t>
            </a:r>
            <a:r>
              <a:rPr lang="zh-CN" altLang="zh-CN" sz="5400" b="1" dirty="0">
                <a:solidFill>
                  <a:srgbClr val="00B0F0"/>
                </a:solidFill>
                <a:latin typeface="黑体" pitchFamily="49" charset="-122"/>
                <a:ea typeface="黑体" pitchFamily="49" charset="-122"/>
              </a:rPr>
              <a:t>的</a:t>
            </a:r>
            <a:r>
              <a:rPr lang="zh-CN" altLang="en-US" sz="5400" b="1" dirty="0">
                <a:solidFill>
                  <a:srgbClr val="00B0F0"/>
                </a:solidFill>
                <a:latin typeface="黑体" pitchFamily="49" charset="-122"/>
                <a:ea typeface="黑体" pitchFamily="49" charset="-122"/>
              </a:rPr>
              <a:t>药物治疗学</a:t>
            </a:r>
            <a:endParaRPr lang="zh-CN" altLang="zh-CN" sz="5400" b="1" dirty="0">
              <a:solidFill>
                <a:srgbClr val="00B0F0"/>
              </a:solidFill>
              <a:latin typeface="黑体" pitchFamily="49" charset="-122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868735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标题 1"/>
          <p:cNvSpPr>
            <a:spLocks noGrp="1" noChangeArrowheads="1"/>
          </p:cNvSpPr>
          <p:nvPr>
            <p:ph type="title"/>
          </p:nvPr>
        </p:nvSpPr>
        <p:spPr>
          <a:xfrm>
            <a:off x="2351585" y="188640"/>
            <a:ext cx="5915025" cy="677466"/>
          </a:xfrm>
        </p:spPr>
        <p:txBody>
          <a:bodyPr/>
          <a:lstStyle/>
          <a:p>
            <a:pPr algn="ctr"/>
            <a:r>
              <a:rPr lang="zh-CN" altLang="en-US" sz="3600" b="1" dirty="0">
                <a:latin typeface="微软雅黑" pitchFamily="34" charset="-122"/>
                <a:ea typeface="微软雅黑" pitchFamily="34" charset="-122"/>
              </a:rPr>
              <a:t>失眠的药物治疗原则</a:t>
            </a:r>
            <a:endParaRPr lang="zh-CN" altLang="en-US" sz="3600" dirty="0"/>
          </a:p>
        </p:txBody>
      </p:sp>
      <p:sp>
        <p:nvSpPr>
          <p:cNvPr id="29699" name="内容占位符 2"/>
          <p:cNvSpPr>
            <a:spLocks noGrp="1" noChangeArrowheads="1"/>
          </p:cNvSpPr>
          <p:nvPr>
            <p:ph idx="1"/>
          </p:nvPr>
        </p:nvSpPr>
        <p:spPr>
          <a:xfrm>
            <a:off x="2477598" y="1808820"/>
            <a:ext cx="7452828" cy="326350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zh-CN" altLang="en-US" sz="3200" b="1" dirty="0">
                <a:latin typeface="微软雅黑" pitchFamily="34" charset="-122"/>
                <a:ea typeface="微软雅黑" pitchFamily="34" charset="-122"/>
              </a:rPr>
              <a:t>基本原则</a:t>
            </a:r>
            <a:r>
              <a:rPr lang="zh-CN" altLang="en-US" sz="2400" b="1" dirty="0">
                <a:latin typeface="微软雅黑" pitchFamily="34" charset="-122"/>
                <a:ea typeface="微软雅黑" pitchFamily="34" charset="-122"/>
              </a:rPr>
              <a:t>   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CBT-</a:t>
            </a:r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i</a:t>
            </a: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为基础  </a:t>
            </a:r>
            <a:r>
              <a:rPr lang="zh-CN" altLang="en-US" sz="24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对因治疗   </a:t>
            </a:r>
            <a:r>
              <a:rPr lang="zh-CN" altLang="en-US" sz="2400" b="1" dirty="0">
                <a:latin typeface="微软雅黑" pitchFamily="34" charset="-122"/>
                <a:ea typeface="微软雅黑" pitchFamily="34" charset="-122"/>
              </a:rPr>
              <a:t>适宜</a:t>
            </a: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药物</a:t>
            </a:r>
            <a:endParaRPr lang="en-US" altLang="zh-CN" sz="2400" dirty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  <a:buNone/>
            </a:pPr>
            <a:r>
              <a:rPr lang="zh-CN" altLang="en-US" sz="3200" b="1" dirty="0">
                <a:latin typeface="微软雅黑" pitchFamily="34" charset="-122"/>
                <a:ea typeface="微软雅黑" pitchFamily="34" charset="-122"/>
              </a:rPr>
              <a:t>个体化     </a:t>
            </a: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按需 间断 足量</a:t>
            </a:r>
            <a:endParaRPr lang="en-US" altLang="zh-CN" sz="3200" b="1" dirty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  <a:buNone/>
            </a:pPr>
            <a:r>
              <a:rPr lang="zh-CN" altLang="en-US" sz="3200" b="1" dirty="0">
                <a:latin typeface="微软雅黑" pitchFamily="34" charset="-122"/>
                <a:ea typeface="微软雅黑" pitchFamily="34" charset="-122"/>
              </a:rPr>
              <a:t>理想药物   </a:t>
            </a: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无躯体依赖  </a:t>
            </a:r>
            <a:r>
              <a:rPr lang="zh-CN" altLang="en-US" sz="24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不破坏睡眠结构</a:t>
            </a:r>
            <a:endParaRPr lang="en-US" altLang="zh-CN" sz="2400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531369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/>
          <p:cNvSpPr txBox="1">
            <a:spLocks noChangeArrowheads="1"/>
          </p:cNvSpPr>
          <p:nvPr/>
        </p:nvSpPr>
        <p:spPr>
          <a:xfrm>
            <a:off x="1458515" y="16024"/>
            <a:ext cx="5915025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3600" b="1" dirty="0">
                <a:latin typeface="微软雅黑" pitchFamily="34" charset="-122"/>
                <a:ea typeface="微软雅黑" pitchFamily="34" charset="-122"/>
              </a:rPr>
              <a:t>镇静催眠药物分类</a:t>
            </a:r>
            <a:endParaRPr lang="zh-CN" altLang="en-US" sz="3600" dirty="0"/>
          </a:p>
        </p:txBody>
      </p:sp>
      <p:graphicFrame>
        <p:nvGraphicFramePr>
          <p:cNvPr id="2" name="内容占位符 8">
            <a:extLst>
              <a:ext uri="{FF2B5EF4-FFF2-40B4-BE49-F238E27FC236}">
                <a16:creationId xmlns:a16="http://schemas.microsoft.com/office/drawing/2014/main" id="{087A2864-0AFC-4E0D-A03C-B291A54B84B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13899414"/>
              </p:ext>
            </p:extLst>
          </p:nvPr>
        </p:nvGraphicFramePr>
        <p:xfrm>
          <a:off x="3009900" y="1200153"/>
          <a:ext cx="6902524" cy="38850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文本占位符 4">
            <a:extLst>
              <a:ext uri="{FF2B5EF4-FFF2-40B4-BE49-F238E27FC236}">
                <a16:creationId xmlns:a16="http://schemas.microsoft.com/office/drawing/2014/main" id="{CD687127-6C39-A58F-AEBB-FFAB1D846955}"/>
              </a:ext>
            </a:extLst>
          </p:cNvPr>
          <p:cNvSpPr txBox="1"/>
          <p:nvPr/>
        </p:nvSpPr>
        <p:spPr>
          <a:xfrm>
            <a:off x="7482154" y="5792489"/>
            <a:ext cx="2862318" cy="181916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342900" indent="-342900" algn="r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/>
            <a:r>
              <a:rPr lang="zh-CN" altLang="en-US" sz="1050" dirty="0"/>
              <a:t>中华神经科杂志</a:t>
            </a:r>
            <a:r>
              <a:rPr lang="en-US" altLang="zh-CN" sz="1050" dirty="0"/>
              <a:t>, 2024, 57(6): 560-584. </a:t>
            </a:r>
            <a:endParaRPr lang="zh-CN" altLang="en-US" sz="1050" dirty="0"/>
          </a:p>
        </p:txBody>
      </p:sp>
      <p:grpSp>
        <p:nvGrpSpPr>
          <p:cNvPr id="11" name="Group 9">
            <a:extLst>
              <a:ext uri="{FF2B5EF4-FFF2-40B4-BE49-F238E27FC236}">
                <a16:creationId xmlns:a16="http://schemas.microsoft.com/office/drawing/2014/main" id="{E771C3E9-C721-E284-5DDF-3DB2AA69B6D3}"/>
              </a:ext>
            </a:extLst>
          </p:cNvPr>
          <p:cNvGrpSpPr/>
          <p:nvPr/>
        </p:nvGrpSpPr>
        <p:grpSpPr bwMode="auto">
          <a:xfrm>
            <a:off x="9696400" y="1010196"/>
            <a:ext cx="1728192" cy="1489653"/>
            <a:chOff x="4320" y="1152"/>
            <a:chExt cx="414" cy="402"/>
          </a:xfrm>
        </p:grpSpPr>
        <p:sp>
          <p:nvSpPr>
            <p:cNvPr id="12" name="AutoShape 10">
              <a:extLst>
                <a:ext uri="{FF2B5EF4-FFF2-40B4-BE49-F238E27FC236}">
                  <a16:creationId xmlns:a16="http://schemas.microsoft.com/office/drawing/2014/main" id="{729E82A1-76D0-7022-B6F6-E097ECB0BF38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320" y="1152"/>
              <a:ext cx="414" cy="402"/>
            </a:xfrm>
            <a:prstGeom prst="roundRect">
              <a:avLst>
                <a:gd name="adj" fmla="val 11921"/>
              </a:avLst>
            </a:prstGeom>
            <a:gradFill rotWithShape="1">
              <a:gsLst>
                <a:gs pos="0">
                  <a:srgbClr val="009DD9"/>
                </a:gs>
                <a:gs pos="100000">
                  <a:srgbClr val="009DD9">
                    <a:gamma/>
                    <a:shade val="69804"/>
                    <a:invGamma/>
                  </a:srgbClr>
                </a:gs>
              </a:gsLst>
              <a:lin ang="5400000" scaled="1"/>
            </a:gradFill>
            <a:ln w="25400">
              <a:solidFill>
                <a:srgbClr val="FEFEFE"/>
              </a:solidFill>
              <a:round/>
            </a:ln>
            <a:effectLst>
              <a:outerShdw dist="53882" dir="2700000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zh-CN" altLang="en-US" sz="1500">
                <a:solidFill>
                  <a:srgbClr val="000000"/>
                </a:solidFill>
              </a:endParaRPr>
            </a:p>
          </p:txBody>
        </p:sp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33D4A8FC-D332-5AAE-1B24-814996A2630F}"/>
                </a:ext>
              </a:extLst>
            </p:cNvPr>
            <p:cNvSpPr/>
            <p:nvPr/>
          </p:nvSpPr>
          <p:spPr bwMode="gray">
            <a:xfrm>
              <a:off x="4346" y="1178"/>
              <a:ext cx="206" cy="201"/>
            </a:xfrm>
            <a:custGeom>
              <a:avLst/>
              <a:gdLst>
                <a:gd name="T0" fmla="*/ 118 w 596"/>
                <a:gd name="T1" fmla="*/ 0 h 598"/>
                <a:gd name="T2" fmla="*/ 0 w 596"/>
                <a:gd name="T3" fmla="*/ 118 h 598"/>
                <a:gd name="T4" fmla="*/ 0 w 596"/>
                <a:gd name="T5" fmla="*/ 589 h 598"/>
                <a:gd name="T6" fmla="*/ 161 w 596"/>
                <a:gd name="T7" fmla="*/ 174 h 598"/>
                <a:gd name="T8" fmla="*/ 589 w 596"/>
                <a:gd name="T9" fmla="*/ 0 h 598"/>
                <a:gd name="T10" fmla="*/ 118 w 596"/>
                <a:gd name="T11" fmla="*/ 0 h 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96" h="598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lnTo>
                    <a:pt x="0" y="589"/>
                  </a:lnTo>
                  <a:cubicBezTo>
                    <a:pt x="27" y="598"/>
                    <a:pt x="12" y="309"/>
                    <a:pt x="161" y="174"/>
                  </a:cubicBezTo>
                  <a:cubicBezTo>
                    <a:pt x="310" y="39"/>
                    <a:pt x="596" y="29"/>
                    <a:pt x="589" y="0"/>
                  </a:cubicBezTo>
                  <a:lnTo>
                    <a:pt x="118" y="0"/>
                  </a:lnTo>
                  <a:close/>
                </a:path>
              </a:pathLst>
            </a:custGeom>
            <a:gradFill rotWithShape="1">
              <a:gsLst>
                <a:gs pos="0">
                  <a:srgbClr val="009DD9">
                    <a:gamma/>
                    <a:tint val="48627"/>
                    <a:invGamma/>
                  </a:srgbClr>
                </a:gs>
                <a:gs pos="50000">
                  <a:srgbClr val="009DD9">
                    <a:alpha val="0"/>
                  </a:srgbClr>
                </a:gs>
                <a:gs pos="100000">
                  <a:srgbClr val="009DD9">
                    <a:gamma/>
                    <a:tint val="48627"/>
                    <a:invGamma/>
                  </a:srgbClr>
                </a:gs>
              </a:gsLst>
              <a:lin ang="2700000" scaled="1"/>
            </a:gra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 sz="1500">
                <a:solidFill>
                  <a:srgbClr val="000000"/>
                </a:solidFill>
              </a:endParaRPr>
            </a:p>
          </p:txBody>
        </p:sp>
      </p:grpSp>
      <p:sp>
        <p:nvSpPr>
          <p:cNvPr id="14" name="TextBox 521">
            <a:extLst>
              <a:ext uri="{FF2B5EF4-FFF2-40B4-BE49-F238E27FC236}">
                <a16:creationId xmlns:a16="http://schemas.microsoft.com/office/drawing/2014/main" id="{1279F396-8371-6588-06B5-089B750980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59734" y="1086849"/>
            <a:ext cx="1668896" cy="145129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苯二氮䓬类、</a:t>
            </a:r>
            <a:endParaRPr lang="en-US" altLang="zh-CN" sz="12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非苯二氮䓬类、</a:t>
            </a:r>
            <a:endParaRPr lang="en-US" altLang="zh-CN" sz="12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新型苯二氮䓬类</a:t>
            </a:r>
            <a:endParaRPr lang="en-US" altLang="zh-CN" sz="12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合称为苯二氮䓬受体激动剂</a:t>
            </a:r>
            <a:r>
              <a:rPr lang="en-US" altLang="zh-CN" sz="1200" dirty="0">
                <a:solidFill>
                  <a:schemeClr val="bg1"/>
                </a:solidFill>
                <a:ea typeface="黑体" panose="02010609060101010101" pitchFamily="49" charset="-122"/>
                <a:cs typeface="Arial" panose="020B0604020202090204" pitchFamily="34" charset="0"/>
              </a:rPr>
              <a:t>(</a:t>
            </a:r>
            <a:r>
              <a:rPr lang="en-US" altLang="zh-CN" sz="1200" dirty="0" err="1">
                <a:solidFill>
                  <a:schemeClr val="bg1"/>
                </a:solidFill>
                <a:ea typeface="黑体" panose="02010609060101010101" pitchFamily="49" charset="-122"/>
                <a:cs typeface="Arial" panose="020B0604020202090204" pitchFamily="34" charset="0"/>
              </a:rPr>
              <a:t>BzRAs</a:t>
            </a:r>
            <a:r>
              <a:rPr lang="en-US" altLang="zh-CN" sz="1200" dirty="0">
                <a:solidFill>
                  <a:schemeClr val="bg1"/>
                </a:solidFill>
                <a:ea typeface="黑体" panose="02010609060101010101" pitchFamily="49" charset="-122"/>
                <a:cs typeface="Arial" panose="020B0604020202090204" pitchFamily="34" charset="0"/>
              </a:rPr>
              <a:t>)</a:t>
            </a:r>
            <a:endParaRPr lang="zh-CN" altLang="en-US" sz="1200" dirty="0">
              <a:solidFill>
                <a:schemeClr val="bg1"/>
              </a:solidFill>
              <a:ea typeface="黑体" panose="02010609060101010101" pitchFamily="49" charset="-122"/>
              <a:cs typeface="Arial" panose="020B0604020202090204" pitchFamily="34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EB02BA29-38A1-8CD8-1A71-C483D898255C}"/>
              </a:ext>
            </a:extLst>
          </p:cNvPr>
          <p:cNvSpPr txBox="1"/>
          <p:nvPr/>
        </p:nvSpPr>
        <p:spPr>
          <a:xfrm>
            <a:off x="1847528" y="4504722"/>
            <a:ext cx="3096344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/>
              <a:t>其它</a:t>
            </a:r>
            <a:endParaRPr lang="en-US" altLang="zh-CN" b="1" dirty="0"/>
          </a:p>
          <a:p>
            <a:r>
              <a:rPr lang="zh-CN" altLang="en-US" sz="1600" dirty="0"/>
              <a:t>抗组胺</a:t>
            </a:r>
            <a:r>
              <a:rPr lang="en-US" altLang="zh-CN" sz="1600" dirty="0"/>
              <a:t>H</a:t>
            </a:r>
            <a:r>
              <a:rPr lang="en-US" altLang="zh-CN" sz="1600" baseline="-25000" dirty="0"/>
              <a:t>1</a:t>
            </a:r>
            <a:r>
              <a:rPr lang="zh-CN" altLang="en-US" sz="1600" dirty="0"/>
              <a:t>受体药物  </a:t>
            </a:r>
          </a:p>
          <a:p>
            <a:r>
              <a:rPr lang="zh-CN" altLang="en-US" sz="1600" dirty="0"/>
              <a:t>具有镇静作用的抗精神病药</a:t>
            </a:r>
          </a:p>
          <a:p>
            <a:r>
              <a:rPr lang="zh-CN" altLang="en-US" sz="1600" dirty="0"/>
              <a:t>麻醉类药物</a:t>
            </a:r>
          </a:p>
        </p:txBody>
      </p:sp>
    </p:spTree>
    <p:extLst>
      <p:ext uri="{BB962C8B-B14F-4D97-AF65-F5344CB8AC3E}">
        <p14:creationId xmlns:p14="http://schemas.microsoft.com/office/powerpoint/2010/main" val="2050130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内容占位符 2"/>
          <p:cNvSpPr>
            <a:spLocks noGrp="1" noChangeArrowheads="1"/>
          </p:cNvSpPr>
          <p:nvPr>
            <p:ph idx="1"/>
          </p:nvPr>
        </p:nvSpPr>
        <p:spPr>
          <a:xfrm>
            <a:off x="2468780" y="1052737"/>
            <a:ext cx="6398696" cy="2120209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Arial" pitchFamily="34" charset="0"/>
              <a:buNone/>
            </a:pPr>
            <a:r>
              <a:rPr lang="zh-CN" altLang="en-US" sz="24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抗焦虑作用</a:t>
            </a:r>
            <a:endParaRPr lang="en-US" altLang="zh-CN" sz="2400" b="1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  <a:buFont typeface="Arial" pitchFamily="34" charset="0"/>
              <a:buNone/>
            </a:pPr>
            <a:r>
              <a:rPr lang="zh-CN" altLang="en-US" sz="1800" dirty="0">
                <a:latin typeface="微软雅黑" pitchFamily="34" charset="-122"/>
                <a:ea typeface="微软雅黑" pitchFamily="34" charset="-122"/>
              </a:rPr>
              <a:t>  小剂量</a:t>
            </a:r>
            <a:r>
              <a:rPr lang="en-US" altLang="zh-CN" sz="1800" dirty="0">
                <a:latin typeface="微软雅黑" pitchFamily="34" charset="-122"/>
                <a:ea typeface="微软雅黑" pitchFamily="34" charset="-122"/>
              </a:rPr>
              <a:t>BDZ</a:t>
            </a:r>
            <a:r>
              <a:rPr lang="zh-CN" altLang="en-US" sz="1800" dirty="0">
                <a:latin typeface="微软雅黑" pitchFamily="34" charset="-122"/>
                <a:ea typeface="微软雅黑" pitchFamily="34" charset="-122"/>
              </a:rPr>
              <a:t>有抗焦虑作用</a:t>
            </a:r>
            <a:endParaRPr lang="en-US" altLang="zh-CN" sz="1800" dirty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  <a:buFont typeface="Arial" pitchFamily="34" charset="0"/>
              <a:buNone/>
            </a:pPr>
            <a:r>
              <a:rPr lang="en-US" altLang="zh-CN" sz="1800" dirty="0">
                <a:latin typeface="微软雅黑" pitchFamily="34" charset="-122"/>
                <a:ea typeface="微软雅黑" pitchFamily="34" charset="-122"/>
              </a:rPr>
              <a:t>  </a:t>
            </a:r>
            <a:r>
              <a:rPr lang="zh-CN" altLang="en-US" sz="1800" b="1" dirty="0">
                <a:latin typeface="微软雅黑" pitchFamily="34" charset="-122"/>
                <a:ea typeface="微软雅黑" pitchFamily="34" charset="-122"/>
              </a:rPr>
              <a:t>用法用量</a:t>
            </a:r>
            <a:r>
              <a:rPr lang="zh-CN" altLang="en-US" sz="1800" dirty="0">
                <a:latin typeface="微软雅黑" pitchFamily="34" charset="-122"/>
                <a:ea typeface="微软雅黑" pitchFamily="34" charset="-122"/>
              </a:rPr>
              <a:t>： </a:t>
            </a:r>
            <a:r>
              <a:rPr lang="en-US" altLang="zh-CN" sz="1800" dirty="0">
                <a:latin typeface="微软雅黑" pitchFamily="34" charset="-122"/>
                <a:ea typeface="微软雅黑" pitchFamily="34" charset="-122"/>
              </a:rPr>
              <a:t>0.5</a:t>
            </a:r>
            <a:r>
              <a:rPr lang="zh-CN" altLang="en-US" sz="1800" dirty="0">
                <a:latin typeface="微软雅黑" pitchFamily="34" charset="-122"/>
                <a:ea typeface="微软雅黑" pitchFamily="34" charset="-122"/>
              </a:rPr>
              <a:t>片</a:t>
            </a:r>
            <a:r>
              <a:rPr lang="en-US" altLang="zh-CN" sz="1800" dirty="0">
                <a:latin typeface="微软雅黑" pitchFamily="34" charset="-122"/>
                <a:ea typeface="微软雅黑" pitchFamily="34" charset="-122"/>
              </a:rPr>
              <a:t>-2</a:t>
            </a:r>
            <a:r>
              <a:rPr lang="zh-CN" altLang="en-US" sz="1800" dirty="0">
                <a:latin typeface="微软雅黑" pitchFamily="34" charset="-122"/>
                <a:ea typeface="微软雅黑" pitchFamily="34" charset="-122"/>
              </a:rPr>
              <a:t>片， </a:t>
            </a:r>
            <a:r>
              <a:rPr lang="en-US" altLang="zh-CN" sz="1800" dirty="0">
                <a:latin typeface="微软雅黑" pitchFamily="34" charset="-122"/>
                <a:ea typeface="微软雅黑" pitchFamily="34" charset="-122"/>
              </a:rPr>
              <a:t>BID/TID</a:t>
            </a:r>
            <a:r>
              <a:rPr lang="zh-CN" altLang="en-US" sz="1800" dirty="0">
                <a:latin typeface="微软雅黑" pitchFamily="34" charset="-122"/>
                <a:ea typeface="微软雅黑" pitchFamily="34" charset="-122"/>
              </a:rPr>
              <a:t>，  连续使用不超过</a:t>
            </a:r>
            <a:r>
              <a:rPr lang="en-US" altLang="zh-CN" sz="1800" dirty="0">
                <a:latin typeface="微软雅黑" pitchFamily="34" charset="-122"/>
                <a:ea typeface="微软雅黑" pitchFamily="34" charset="-122"/>
              </a:rPr>
              <a:t>4</a:t>
            </a:r>
            <a:r>
              <a:rPr lang="zh-CN" altLang="en-US" sz="1800" dirty="0">
                <a:latin typeface="微软雅黑" pitchFamily="34" charset="-122"/>
                <a:ea typeface="微软雅黑" pitchFamily="34" charset="-122"/>
              </a:rPr>
              <a:t>周</a:t>
            </a:r>
            <a:r>
              <a:rPr lang="en-US" altLang="zh-CN" sz="3200" b="1" dirty="0">
                <a:latin typeface="微软雅黑" pitchFamily="34" charset="-122"/>
                <a:ea typeface="微软雅黑" pitchFamily="34" charset="-122"/>
              </a:rPr>
              <a:t>     </a:t>
            </a:r>
            <a:endParaRPr lang="zh-CN" altLang="en-US" sz="3200" b="1" dirty="0"/>
          </a:p>
        </p:txBody>
      </p:sp>
      <p:sp>
        <p:nvSpPr>
          <p:cNvPr id="4" name="矩形 3"/>
          <p:cNvSpPr/>
          <p:nvPr/>
        </p:nvSpPr>
        <p:spPr>
          <a:xfrm>
            <a:off x="2468780" y="3053129"/>
            <a:ext cx="7826394" cy="19362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None/>
            </a:pPr>
            <a:r>
              <a:rPr lang="zh-CN" altLang="en-US" sz="28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镇静催眠作用</a:t>
            </a:r>
            <a:endParaRPr lang="en-US" altLang="zh-CN" sz="2800" b="1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  <a:buFont typeface="Arial" pitchFamily="34" charset="0"/>
              <a:buNone/>
            </a:pP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缩短入睡时间，延长睡眠持续时间，减少觉醒次数。</a:t>
            </a:r>
            <a:endParaRPr lang="en-US" altLang="zh-CN" dirty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  <a:buFont typeface="Arial" pitchFamily="34" charset="0"/>
              <a:buNone/>
            </a:pPr>
            <a:r>
              <a:rPr lang="zh-CN" altLang="en-US" u="sng" dirty="0">
                <a:latin typeface="微软雅黑" pitchFamily="34" charset="-122"/>
                <a:ea typeface="微软雅黑" pitchFamily="34" charset="-122"/>
              </a:rPr>
              <a:t>明显缩短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或取消</a:t>
            </a:r>
            <a:r>
              <a:rPr lang="en-US" altLang="zh-CN" u="sng" dirty="0">
                <a:latin typeface="微软雅黑" pitchFamily="34" charset="-122"/>
                <a:ea typeface="微软雅黑" pitchFamily="34" charset="-122"/>
              </a:rPr>
              <a:t>NREM</a:t>
            </a:r>
            <a:r>
              <a:rPr lang="zh-CN" altLang="en-US" u="sng" dirty="0">
                <a:latin typeface="微软雅黑" pitchFamily="34" charset="-122"/>
                <a:ea typeface="微软雅黑" pitchFamily="34" charset="-122"/>
              </a:rPr>
              <a:t>第四相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，对</a:t>
            </a:r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REMS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影响较小</a:t>
            </a:r>
            <a:r>
              <a:rPr lang="zh-CN" altLang="en-US" kern="1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，导致睡后</a:t>
            </a:r>
            <a:r>
              <a:rPr lang="zh-CN" altLang="en-US" u="sng" kern="1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恢复感下降</a:t>
            </a:r>
            <a:r>
              <a:rPr lang="zh-CN" altLang="en-US" kern="1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。</a:t>
            </a:r>
            <a:endParaRPr lang="en-US" altLang="zh-CN" dirty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  <a:buFont typeface="Arial" pitchFamily="34" charset="0"/>
              <a:buNone/>
            </a:pP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用法用量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： </a:t>
            </a:r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片</a:t>
            </a:r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-2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片， </a:t>
            </a:r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QN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，  连续使用不超过</a:t>
            </a:r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4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周</a:t>
            </a:r>
            <a:endParaRPr lang="en-US" altLang="zh-CN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标题 1"/>
          <p:cNvSpPr txBox="1">
            <a:spLocks noChangeArrowheads="1"/>
          </p:cNvSpPr>
          <p:nvPr/>
        </p:nvSpPr>
        <p:spPr bwMode="auto">
          <a:xfrm>
            <a:off x="2468781" y="188640"/>
            <a:ext cx="5915025" cy="62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lvl="0" algn="ctr">
              <a:lnSpc>
                <a:spcPct val="90000"/>
              </a:lnSpc>
              <a:defRPr/>
            </a:pPr>
            <a:r>
              <a:rPr lang="zh-CN" altLang="en-US" sz="3000" b="1" dirty="0">
                <a:latin typeface="微软雅黑" pitchFamily="34" charset="-122"/>
                <a:ea typeface="微软雅黑" pitchFamily="34" charset="-122"/>
              </a:rPr>
              <a:t>苯二氮䓬受体激动剂     </a:t>
            </a:r>
            <a:r>
              <a:rPr lang="zh-CN" altLang="en-US" sz="2100" dirty="0">
                <a:latin typeface="微软雅黑" pitchFamily="34" charset="-122"/>
                <a:ea typeface="微软雅黑" pitchFamily="34" charset="-122"/>
                <a:cs typeface="+mj-cs"/>
              </a:rPr>
              <a:t>苯二氮䓬</a:t>
            </a:r>
            <a:r>
              <a:rPr lang="zh-CN" altLang="zh-CN" sz="2100" dirty="0">
                <a:latin typeface="微软雅黑" pitchFamily="34" charset="-122"/>
                <a:ea typeface="微软雅黑" pitchFamily="34" charset="-122"/>
                <a:cs typeface="+mj-cs"/>
              </a:rPr>
              <a:t>类</a:t>
            </a:r>
            <a:endParaRPr lang="zh-CN" altLang="en-US" sz="2100" dirty="0">
              <a:latin typeface="+mj-lt"/>
              <a:ea typeface="+mj-ea"/>
              <a:cs typeface="+mj-cs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190602" y="5334960"/>
            <a:ext cx="2646878" cy="4181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应注意避免长期、大量使用</a:t>
            </a:r>
            <a:endParaRPr lang="en-US" altLang="zh-CN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占位符 3"/>
          <p:cNvSpPr txBox="1">
            <a:spLocks/>
          </p:cNvSpPr>
          <p:nvPr/>
        </p:nvSpPr>
        <p:spPr>
          <a:xfrm>
            <a:off x="6028700" y="6093297"/>
            <a:ext cx="4266474" cy="21124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1500" dirty="0" err="1"/>
              <a:t>Bastien</a:t>
            </a:r>
            <a:r>
              <a:rPr lang="en-US" altLang="zh-CN" sz="1500" dirty="0"/>
              <a:t> CH et al. Sleep. 2003 May 1;26(3):313-7.</a:t>
            </a:r>
            <a:endParaRPr lang="zh-CN" altLang="en-US" sz="1500" dirty="0"/>
          </a:p>
        </p:txBody>
      </p:sp>
    </p:spTree>
    <p:extLst>
      <p:ext uri="{BB962C8B-B14F-4D97-AF65-F5344CB8AC3E}">
        <p14:creationId xmlns:p14="http://schemas.microsoft.com/office/powerpoint/2010/main" val="39949961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1"/>
          <p:cNvSpPr txBox="1">
            <a:spLocks noChangeArrowheads="1"/>
          </p:cNvSpPr>
          <p:nvPr/>
        </p:nvSpPr>
        <p:spPr bwMode="auto">
          <a:xfrm>
            <a:off x="2351585" y="188640"/>
            <a:ext cx="5915025" cy="62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lvl="0" algn="ctr">
              <a:lnSpc>
                <a:spcPct val="90000"/>
              </a:lnSpc>
              <a:defRPr/>
            </a:pPr>
            <a:r>
              <a:rPr lang="zh-CN" altLang="en-US" sz="3000" b="1" dirty="0">
                <a:latin typeface="微软雅黑" pitchFamily="34" charset="-122"/>
                <a:ea typeface="微软雅黑" pitchFamily="34" charset="-122"/>
              </a:rPr>
              <a:t>苯二氮䓬受体激动剂     </a:t>
            </a:r>
            <a:r>
              <a:rPr lang="zh-CN" altLang="en-US" sz="2100" dirty="0">
                <a:latin typeface="微软雅黑" pitchFamily="34" charset="-122"/>
                <a:ea typeface="微软雅黑" pitchFamily="34" charset="-122"/>
                <a:cs typeface="+mj-cs"/>
              </a:rPr>
              <a:t>苯二氮䓬</a:t>
            </a:r>
            <a:r>
              <a:rPr lang="zh-CN" altLang="zh-CN" sz="2100" dirty="0">
                <a:latin typeface="微软雅黑" pitchFamily="34" charset="-122"/>
                <a:ea typeface="微软雅黑" pitchFamily="34" charset="-122"/>
                <a:cs typeface="+mj-cs"/>
              </a:rPr>
              <a:t>类</a:t>
            </a:r>
            <a:endParaRPr lang="zh-CN" altLang="en-US" sz="2100" dirty="0"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2840841"/>
              </p:ext>
            </p:extLst>
          </p:nvPr>
        </p:nvGraphicFramePr>
        <p:xfrm>
          <a:off x="2207569" y="1412779"/>
          <a:ext cx="7992887" cy="49634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30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33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60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74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152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4152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34300"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分类</a:t>
                      </a:r>
                    </a:p>
                  </a:txBody>
                  <a:tcPr marL="68580" marR="68580" marT="34290" marB="34290" anchor="ctr" anchorCtr="1">
                    <a:solidFill>
                      <a:srgbClr val="094CA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药物</a:t>
                      </a:r>
                    </a:p>
                  </a:txBody>
                  <a:tcPr marL="68580" marR="68580" marT="34290" marB="34290" anchor="ctr" anchorCtr="1">
                    <a:solidFill>
                      <a:srgbClr val="094CA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达峰时间</a:t>
                      </a:r>
                      <a:r>
                        <a:rPr lang="en-US" altLang="zh-CN" sz="16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(h)</a:t>
                      </a:r>
                      <a:endParaRPr lang="zh-CN" altLang="en-US" sz="16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>
                    <a:solidFill>
                      <a:srgbClr val="094CA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消除半衰期</a:t>
                      </a:r>
                      <a:r>
                        <a:rPr lang="en-US" altLang="zh-CN" sz="16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(h)</a:t>
                      </a:r>
                      <a:endParaRPr lang="zh-CN" altLang="en-US" sz="16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>
                    <a:solidFill>
                      <a:srgbClr val="094CA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口服生物利用度</a:t>
                      </a:r>
                    </a:p>
                  </a:txBody>
                  <a:tcPr marL="68580" marR="68580" marT="34290" marB="34290" anchor="ctr" anchorCtr="1">
                    <a:solidFill>
                      <a:srgbClr val="094CA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4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代谢产物</a:t>
                      </a:r>
                    </a:p>
                  </a:txBody>
                  <a:tcPr marL="68580" marR="68580" marT="34290" marB="34290" anchor="ctr" anchorCtr="1">
                    <a:solidFill>
                      <a:srgbClr val="094CA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2958">
                <a:tc rowSpan="2">
                  <a:txBody>
                    <a:bodyPr/>
                    <a:lstStyle/>
                    <a:p>
                      <a:r>
                        <a:rPr lang="zh-CN" altLang="en-US" sz="16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长效</a:t>
                      </a: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zh-CN" altLang="en-US" sz="1600" b="1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地西泮</a:t>
                      </a: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6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0.5~2</a:t>
                      </a:r>
                      <a:endParaRPr lang="zh-CN" altLang="en-US" sz="16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6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20~70</a:t>
                      </a:r>
                      <a:endParaRPr lang="zh-CN" altLang="en-US" sz="16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6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76%</a:t>
                      </a:r>
                      <a:endParaRPr lang="zh-CN" altLang="en-US" sz="16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去甲地西泮、</a:t>
                      </a:r>
                      <a:endParaRPr lang="en-US" altLang="zh-CN" sz="12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  <a:p>
                      <a:r>
                        <a:rPr lang="zh-CN" altLang="en-US" sz="12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去甲羟地西泮</a:t>
                      </a:r>
                    </a:p>
                  </a:txBody>
                  <a:tcPr marL="68580" marR="68580" marT="34290" marB="34290" anchor="ctr" anchorCtr="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1862">
                <a:tc vMerge="1">
                  <a:txBody>
                    <a:bodyPr/>
                    <a:lstStyle/>
                    <a:p>
                      <a:endParaRPr lang="zh-CN" altLang="en-US" sz="14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zh-CN" altLang="en-US" sz="1600" b="1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氯硝西泮</a:t>
                      </a: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6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1~2</a:t>
                      </a:r>
                      <a:endParaRPr lang="zh-CN" altLang="en-US" sz="16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6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26~49</a:t>
                      </a:r>
                      <a:endParaRPr lang="zh-CN" altLang="en-US" sz="16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6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81.2%~98.1%</a:t>
                      </a:r>
                      <a:endParaRPr lang="zh-CN" altLang="en-US" sz="16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endParaRPr lang="zh-CN" altLang="en-US" sz="12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9628">
                <a:tc rowSpan="2">
                  <a:txBody>
                    <a:bodyPr/>
                    <a:lstStyle/>
                    <a:p>
                      <a:r>
                        <a:rPr lang="zh-CN" altLang="en-US" sz="16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中效</a:t>
                      </a: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zh-CN" altLang="en-US" sz="1600" b="1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硝西泮</a:t>
                      </a: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6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2</a:t>
                      </a:r>
                      <a:endParaRPr lang="zh-CN" altLang="en-US" sz="16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6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8~36</a:t>
                      </a:r>
                      <a:endParaRPr lang="zh-CN" altLang="en-US" sz="16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6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78%</a:t>
                      </a:r>
                      <a:endParaRPr lang="zh-CN" altLang="en-US" sz="16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endParaRPr lang="zh-CN" altLang="en-US" sz="1600" dirty="0"/>
                    </a:p>
                  </a:txBody>
                  <a:tcPr marL="68580" marR="68580" marT="34290" marB="34290" anchor="ctr" anchorCtr="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8464">
                <a:tc vMerge="1">
                  <a:txBody>
                    <a:bodyPr/>
                    <a:lstStyle/>
                    <a:p>
                      <a:endParaRPr lang="zh-CN" altLang="en-US" sz="14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zh-CN" altLang="en-US" sz="1600" b="1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艾司唑仑</a:t>
                      </a:r>
                      <a:endParaRPr lang="en-US" altLang="zh-CN" sz="1600" b="1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6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3</a:t>
                      </a:r>
                      <a:endParaRPr lang="zh-CN" altLang="en-US" sz="16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6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10~24</a:t>
                      </a:r>
                      <a:endParaRPr lang="zh-CN" altLang="en-US" sz="16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6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74%</a:t>
                      </a:r>
                      <a:endParaRPr lang="zh-CN" altLang="en-US" sz="16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endParaRPr lang="zh-CN" altLang="en-US" sz="1600" dirty="0"/>
                    </a:p>
                  </a:txBody>
                  <a:tcPr marL="68580" marR="68580" marT="34290" marB="34290" anchor="ctr" anchorCtr="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4356">
                <a:tc rowSpan="5">
                  <a:txBody>
                    <a:bodyPr/>
                    <a:lstStyle/>
                    <a:p>
                      <a:r>
                        <a:rPr lang="zh-CN" altLang="en-US" sz="16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短效</a:t>
                      </a: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zh-CN" altLang="en-US" sz="1600" b="1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地达西尼</a:t>
                      </a:r>
                      <a:endParaRPr lang="en-US" altLang="zh-CN" sz="1600" b="1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6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1</a:t>
                      </a:r>
                      <a:endParaRPr lang="zh-CN" altLang="en-US" sz="16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6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4</a:t>
                      </a:r>
                      <a:endParaRPr lang="zh-CN" altLang="en-US" sz="16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endParaRPr lang="zh-CN" altLang="en-US" sz="16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endParaRPr lang="zh-CN" altLang="en-US" sz="1600" dirty="0"/>
                    </a:p>
                  </a:txBody>
                  <a:tcPr marL="68580" marR="68580" marT="34290" marB="34290" anchor="ctr" anchorCtr="1"/>
                </a:tc>
                <a:extLst>
                  <a:ext uri="{0D108BD9-81ED-4DB2-BD59-A6C34878D82A}">
                    <a16:rowId xmlns:a16="http://schemas.microsoft.com/office/drawing/2014/main" val="1478587043"/>
                  </a:ext>
                </a:extLst>
              </a:tr>
              <a:tr h="472972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zh-CN" altLang="en-US" sz="1600" b="1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咪达唑仑</a:t>
                      </a:r>
                      <a:endParaRPr lang="en-US" altLang="zh-CN" sz="1600" b="1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6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0.5~1</a:t>
                      </a:r>
                      <a:endParaRPr lang="zh-CN" altLang="en-US" sz="16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6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2~3</a:t>
                      </a:r>
                      <a:endParaRPr lang="zh-CN" altLang="en-US" sz="16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6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50%</a:t>
                      </a:r>
                      <a:endParaRPr lang="zh-CN" altLang="en-US" sz="16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endParaRPr lang="zh-CN" altLang="en-US" sz="1200" b="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4300">
                <a:tc vMerge="1">
                  <a:txBody>
                    <a:bodyPr/>
                    <a:lstStyle/>
                    <a:p>
                      <a:endParaRPr lang="zh-CN" altLang="en-US" sz="14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zh-CN" altLang="en-US" sz="1600" b="1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阿普唑仑</a:t>
                      </a:r>
                      <a:endParaRPr lang="en-US" altLang="zh-CN" sz="1600" b="1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6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1~2</a:t>
                      </a:r>
                      <a:endParaRPr lang="zh-CN" altLang="en-US" sz="16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6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12~15</a:t>
                      </a:r>
                      <a:endParaRPr lang="zh-CN" altLang="en-US" sz="16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endParaRPr lang="zh-CN" altLang="en-US" sz="16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2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α-</a:t>
                      </a:r>
                      <a:r>
                        <a:rPr lang="zh-CN" altLang="en-US" sz="12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羟基</a:t>
                      </a:r>
                      <a:r>
                        <a:rPr lang="zh-CN" altLang="en-US" sz="12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阿普唑仑</a:t>
                      </a:r>
                      <a:endParaRPr lang="zh-CN" altLang="en-US" sz="1200" b="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7327">
                <a:tc vMerge="1">
                  <a:txBody>
                    <a:bodyPr/>
                    <a:lstStyle/>
                    <a:p>
                      <a:endParaRPr lang="zh-CN" altLang="en-US" sz="14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zh-CN" altLang="en-US" sz="1600" b="1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劳拉西泮</a:t>
                      </a: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6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2</a:t>
                      </a:r>
                      <a:endParaRPr lang="zh-CN" altLang="en-US" sz="16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6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12</a:t>
                      </a:r>
                      <a:endParaRPr lang="zh-CN" altLang="en-US" sz="16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6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90%</a:t>
                      </a:r>
                      <a:endParaRPr lang="zh-CN" altLang="en-US" sz="16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zh-CN" altLang="en-US" sz="12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葡萄糖醛酸劳拉西泮</a:t>
                      </a:r>
                    </a:p>
                  </a:txBody>
                  <a:tcPr marL="68580" marR="68580" marT="34290" marB="34290" anchor="ctr" anchorCtr="1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7327">
                <a:tc vMerge="1">
                  <a:txBody>
                    <a:bodyPr/>
                    <a:lstStyle/>
                    <a:p>
                      <a:endParaRPr lang="zh-CN" altLang="en-US" sz="16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zh-CN" altLang="en-US" sz="1600" b="1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奥沙西泮</a:t>
                      </a:r>
                      <a:endParaRPr lang="en-US" altLang="zh-CN" sz="1600" b="1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6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2~4</a:t>
                      </a:r>
                      <a:endParaRPr lang="zh-CN" altLang="en-US" sz="16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4~15</a:t>
                      </a:r>
                      <a:endParaRPr lang="zh-CN" altLang="en-US" sz="16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endParaRPr lang="zh-CN" altLang="en-US" sz="16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endParaRPr lang="zh-CN" altLang="en-US" sz="1200" b="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extLst>
                  <a:ext uri="{0D108BD9-81ED-4DB2-BD59-A6C34878D82A}">
                    <a16:rowId xmlns:a16="http://schemas.microsoft.com/office/drawing/2014/main" val="4766351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14416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54265" y="222924"/>
            <a:ext cx="5915025" cy="731732"/>
          </a:xfrm>
        </p:spPr>
        <p:txBody>
          <a:bodyPr/>
          <a:lstStyle/>
          <a:p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苯二氮䓬类           </a:t>
            </a:r>
            <a:r>
              <a:rPr lang="zh-CN" altLang="en-US" sz="2100" dirty="0">
                <a:latin typeface="微软雅黑" pitchFamily="34" charset="-122"/>
                <a:ea typeface="微软雅黑" pitchFamily="34" charset="-122"/>
              </a:rPr>
              <a:t>适应症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  </a:t>
            </a:r>
            <a:endParaRPr lang="zh-CN" altLang="en-US" dirty="0"/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49395807"/>
              </p:ext>
            </p:extLst>
          </p:nvPr>
        </p:nvGraphicFramePr>
        <p:xfrm>
          <a:off x="6530318" y="1124744"/>
          <a:ext cx="3870430" cy="56708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3503">
                  <a:extLst>
                    <a:ext uri="{9D8B030D-6E8A-4147-A177-3AD203B41FA5}">
                      <a16:colId xmlns:a16="http://schemas.microsoft.com/office/drawing/2014/main" val="2403334979"/>
                    </a:ext>
                  </a:extLst>
                </a:gridCol>
                <a:gridCol w="2366927">
                  <a:extLst>
                    <a:ext uri="{9D8B030D-6E8A-4147-A177-3AD203B41FA5}">
                      <a16:colId xmlns:a16="http://schemas.microsoft.com/office/drawing/2014/main" val="131714881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药物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适应症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2196425746"/>
                  </a:ext>
                </a:extLst>
              </a:tr>
              <a:tr h="224457">
                <a:tc rowSpan="7"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地西泮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抗焦虑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740035195"/>
                  </a:ext>
                </a:extLst>
              </a:tr>
              <a:tr h="20645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镇静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54494663"/>
                  </a:ext>
                </a:extLst>
              </a:tr>
              <a:tr h="20645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催眠 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383004319"/>
                  </a:ext>
                </a:extLst>
              </a:tr>
              <a:tr h="239309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抗惊厥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803557465"/>
                  </a:ext>
                </a:extLst>
              </a:tr>
              <a:tr h="20645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癫痫持续状态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3873060618"/>
                  </a:ext>
                </a:extLst>
              </a:tr>
              <a:tr h="20645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麻醉前给药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881769585"/>
                  </a:ext>
                </a:extLst>
              </a:tr>
              <a:tr h="20645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急性酒精戒断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2239180492"/>
                  </a:ext>
                </a:extLst>
              </a:tr>
              <a:tr h="206455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艾司唑仑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镇静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2730250707"/>
                  </a:ext>
                </a:extLst>
              </a:tr>
              <a:tr h="20645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zh-CN" altLang="en-US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催眠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3924899819"/>
                  </a:ext>
                </a:extLst>
              </a:tr>
              <a:tr h="21261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抗惊厥、抗癫痫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715428692"/>
                  </a:ext>
                </a:extLst>
              </a:tr>
              <a:tr h="20645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麻醉前给药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35752894"/>
                  </a:ext>
                </a:extLst>
              </a:tr>
              <a:tr h="206455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阿普唑仑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抗焦虑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2865126610"/>
                  </a:ext>
                </a:extLst>
              </a:tr>
              <a:tr h="20645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镇静催眠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2653030785"/>
                  </a:ext>
                </a:extLst>
              </a:tr>
              <a:tr h="20645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抗惊恐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89568386"/>
                  </a:ext>
                </a:extLst>
              </a:tr>
              <a:tr h="20645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劳拉西泮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抗焦虑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871224563"/>
                  </a:ext>
                </a:extLst>
              </a:tr>
              <a:tr h="206455">
                <a:tc vMerge="1">
                  <a:txBody>
                    <a:bodyPr/>
                    <a:lstStyle/>
                    <a:p>
                      <a:pPr algn="ctr" fontAlgn="ctr"/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镇静催眠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554382075"/>
                  </a:ext>
                </a:extLst>
              </a:tr>
              <a:tr h="206455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奥沙西泮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抗焦虑</a:t>
                      </a: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3136710940"/>
                  </a:ext>
                </a:extLst>
              </a:tr>
              <a:tr h="20645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镇静催眠</a:t>
                      </a: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1645260936"/>
                  </a:ext>
                </a:extLst>
              </a:tr>
              <a:tr h="206455">
                <a:tc vMerge="1">
                  <a:txBody>
                    <a:bodyPr/>
                    <a:lstStyle/>
                    <a:p>
                      <a:pPr algn="ctr" fontAlgn="ctr"/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急性酒精戒断症状</a:t>
                      </a: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2665506250"/>
                  </a:ext>
                </a:extLst>
              </a:tr>
              <a:tr h="206455">
                <a:tc vMerge="1">
                  <a:txBody>
                    <a:bodyPr/>
                    <a:lstStyle/>
                    <a:p>
                      <a:pPr algn="ctr" fontAlgn="ctr"/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一次性失眠</a:t>
                      </a: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632491550"/>
                  </a:ext>
                </a:extLst>
              </a:tr>
              <a:tr h="20645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地达西尼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失眠的短期治疗</a:t>
                      </a: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4158981914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1869225"/>
              </p:ext>
            </p:extLst>
          </p:nvPr>
        </p:nvGraphicFramePr>
        <p:xfrm>
          <a:off x="2713407" y="1147796"/>
          <a:ext cx="3461067" cy="28642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2229">
                  <a:extLst>
                    <a:ext uri="{9D8B030D-6E8A-4147-A177-3AD203B41FA5}">
                      <a16:colId xmlns:a16="http://schemas.microsoft.com/office/drawing/2014/main" val="2039812937"/>
                    </a:ext>
                  </a:extLst>
                </a:gridCol>
                <a:gridCol w="2408838">
                  <a:extLst>
                    <a:ext uri="{9D8B030D-6E8A-4147-A177-3AD203B41FA5}">
                      <a16:colId xmlns:a16="http://schemas.microsoft.com/office/drawing/2014/main" val="1772923629"/>
                    </a:ext>
                  </a:extLst>
                </a:gridCol>
              </a:tblGrid>
              <a:tr h="55401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药物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适应症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318602648"/>
                  </a:ext>
                </a:extLst>
              </a:tr>
              <a:tr h="334596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氯硝西泮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癫痫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2651248392"/>
                  </a:ext>
                </a:extLst>
              </a:tr>
              <a:tr h="27607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 dirty="0">
                          <a:solidFill>
                            <a:srgbClr val="0070C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咪达唑仑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催眠</a:t>
                      </a: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932501126"/>
                  </a:ext>
                </a:extLst>
              </a:tr>
              <a:tr h="27607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麻醉前给药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3329089716"/>
                  </a:ext>
                </a:extLst>
              </a:tr>
              <a:tr h="224457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800" b="0" i="0" u="none" strike="noStrike" dirty="0">
                          <a:solidFill>
                            <a:srgbClr val="0070C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三唑仑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催眠</a:t>
                      </a: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2661526010"/>
                  </a:ext>
                </a:extLst>
              </a:tr>
              <a:tr h="313829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800" b="0" i="0" u="none" strike="noStrike" dirty="0">
                          <a:solidFill>
                            <a:srgbClr val="0070C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氟西泮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治疗</a:t>
                      </a:r>
                      <a:r>
                        <a:rPr lang="zh-CN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失眠</a:t>
                      </a:r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、睡眠障碍</a:t>
                      </a: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886132473"/>
                  </a:ext>
                </a:extLst>
              </a:tr>
              <a:tr h="276076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氯</a:t>
                      </a:r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+mn-ea"/>
                        </a:rPr>
                        <a:t>氮䓬</a:t>
                      </a:r>
                      <a:endParaRPr lang="zh-CN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抗焦虑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638074567"/>
                  </a:ext>
                </a:extLst>
              </a:tr>
              <a:tr h="27607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催眠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367703512"/>
                  </a:ext>
                </a:extLst>
              </a:tr>
              <a:tr h="27607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抗癫痫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430693307"/>
                  </a:ext>
                </a:extLst>
              </a:tr>
            </a:tbl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5004466" y="2210606"/>
            <a:ext cx="1170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  <a:latin typeface="宋体" panose="02010600030101010101" pitchFamily="2" charset="-122"/>
              </a:rPr>
              <a:t>无适应症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986140" y="1702775"/>
            <a:ext cx="41174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0070C0"/>
                </a:solidFill>
                <a:latin typeface="宋体" panose="02010600030101010101" pitchFamily="2" charset="-122"/>
              </a:rPr>
              <a:t>一类精神药品</a:t>
            </a:r>
          </a:p>
        </p:txBody>
      </p:sp>
    </p:spTree>
    <p:extLst>
      <p:ext uri="{BB962C8B-B14F-4D97-AF65-F5344CB8AC3E}">
        <p14:creationId xmlns:p14="http://schemas.microsoft.com/office/powerpoint/2010/main" val="37275035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838200" y="188640"/>
            <a:ext cx="10515600" cy="83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  <a:normAutofit/>
          </a:bodyPr>
          <a:lstStyle/>
          <a:p>
            <a:pPr lvl="0" algn="ctr">
              <a:lnSpc>
                <a:spcPct val="90000"/>
              </a:lnSpc>
              <a:defRPr/>
            </a:pPr>
            <a:r>
              <a:rPr lang="zh-CN" altLang="en-US" sz="3000" b="1" dirty="0">
                <a:latin typeface="微软雅黑" pitchFamily="34" charset="-122"/>
                <a:ea typeface="微软雅黑" pitchFamily="34" charset="-122"/>
              </a:rPr>
              <a:t>苯二氮䓬受体激动剂     </a:t>
            </a:r>
            <a:r>
              <a:rPr lang="zh-CN" altLang="en-US" sz="2100" dirty="0">
                <a:latin typeface="微软雅黑" pitchFamily="34" charset="-122"/>
                <a:ea typeface="微软雅黑" pitchFamily="34" charset="-122"/>
              </a:rPr>
              <a:t>      安全性</a:t>
            </a:r>
            <a:endParaRPr lang="zh-CN" altLang="en-US" sz="2100" dirty="0"/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37103170"/>
              </p:ext>
            </p:extLst>
          </p:nvPr>
        </p:nvGraphicFramePr>
        <p:xfrm>
          <a:off x="2234730" y="1412777"/>
          <a:ext cx="7317655" cy="46733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3531">
                  <a:extLst>
                    <a:ext uri="{9D8B030D-6E8A-4147-A177-3AD203B41FA5}">
                      <a16:colId xmlns:a16="http://schemas.microsoft.com/office/drawing/2014/main" val="203215233"/>
                    </a:ext>
                  </a:extLst>
                </a:gridCol>
                <a:gridCol w="1463531">
                  <a:extLst>
                    <a:ext uri="{9D8B030D-6E8A-4147-A177-3AD203B41FA5}">
                      <a16:colId xmlns:a16="http://schemas.microsoft.com/office/drawing/2014/main" val="1750084679"/>
                    </a:ext>
                  </a:extLst>
                </a:gridCol>
                <a:gridCol w="1463531">
                  <a:extLst>
                    <a:ext uri="{9D8B030D-6E8A-4147-A177-3AD203B41FA5}">
                      <a16:colId xmlns:a16="http://schemas.microsoft.com/office/drawing/2014/main" val="1722582296"/>
                    </a:ext>
                  </a:extLst>
                </a:gridCol>
                <a:gridCol w="1463531">
                  <a:extLst>
                    <a:ext uri="{9D8B030D-6E8A-4147-A177-3AD203B41FA5}">
                      <a16:colId xmlns:a16="http://schemas.microsoft.com/office/drawing/2014/main" val="3459806488"/>
                    </a:ext>
                  </a:extLst>
                </a:gridCol>
                <a:gridCol w="1463531">
                  <a:extLst>
                    <a:ext uri="{9D8B030D-6E8A-4147-A177-3AD203B41FA5}">
                      <a16:colId xmlns:a16="http://schemas.microsoft.com/office/drawing/2014/main" val="2511529726"/>
                    </a:ext>
                  </a:extLst>
                </a:gridCol>
              </a:tblGrid>
              <a:tr h="42484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latin typeface="黑体" pitchFamily="49" charset="-122"/>
                          <a:ea typeface="黑体" pitchFamily="49" charset="-122"/>
                        </a:rPr>
                        <a:t>药物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latin typeface="黑体" pitchFamily="49" charset="-122"/>
                          <a:ea typeface="黑体" pitchFamily="49" charset="-122"/>
                        </a:rPr>
                        <a:t>宿醉效果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latin typeface="黑体" pitchFamily="49" charset="-122"/>
                          <a:ea typeface="黑体" pitchFamily="49" charset="-122"/>
                        </a:rPr>
                        <a:t>失眠反跳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latin typeface="黑体" pitchFamily="49" charset="-122"/>
                          <a:ea typeface="黑体" pitchFamily="49" charset="-122"/>
                        </a:rPr>
                        <a:t>耐受性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latin typeface="黑体" pitchFamily="49" charset="-122"/>
                          <a:ea typeface="黑体" pitchFamily="49" charset="-122"/>
                        </a:rPr>
                        <a:t>成瘾性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547166073"/>
                  </a:ext>
                </a:extLst>
              </a:tr>
              <a:tr h="424847">
                <a:tc gridSpan="5"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黑体" pitchFamily="49" charset="-122"/>
                          <a:ea typeface="黑体" pitchFamily="49" charset="-122"/>
                        </a:rPr>
                        <a:t>  苯二氮䓬类</a:t>
                      </a:r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14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14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140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14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7392441"/>
                  </a:ext>
                </a:extLst>
              </a:tr>
              <a:tr h="42484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latin typeface="黑体" pitchFamily="49" charset="-122"/>
                          <a:ea typeface="黑体" pitchFamily="49" charset="-122"/>
                        </a:rPr>
                        <a:t>三唑仑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+mn-ea"/>
                          <a:ea typeface="+mn-ea"/>
                        </a:rPr>
                        <a:t>0</a:t>
                      </a:r>
                      <a:endParaRPr lang="zh-CN" altLang="en-US" sz="18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+mn-ea"/>
                          <a:ea typeface="+mn-ea"/>
                        </a:rPr>
                        <a:t>+++</a:t>
                      </a:r>
                      <a:endParaRPr lang="zh-CN" altLang="en-US" sz="18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+mn-ea"/>
                          <a:ea typeface="+mn-ea"/>
                        </a:rPr>
                        <a:t>+++</a:t>
                      </a:r>
                      <a:endParaRPr lang="zh-CN" altLang="en-US" sz="18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+mn-ea"/>
                          <a:ea typeface="+mn-ea"/>
                        </a:rPr>
                        <a:t>++</a:t>
                      </a:r>
                      <a:endParaRPr lang="zh-CN" altLang="en-US" sz="18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57661855"/>
                  </a:ext>
                </a:extLst>
              </a:tr>
              <a:tr h="42484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latin typeface="黑体" pitchFamily="49" charset="-122"/>
                          <a:ea typeface="黑体" pitchFamily="49" charset="-122"/>
                        </a:rPr>
                        <a:t>咪达唑仑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+mn-ea"/>
                          <a:ea typeface="+mn-ea"/>
                        </a:rPr>
                        <a:t>0</a:t>
                      </a:r>
                      <a:endParaRPr lang="zh-CN" altLang="en-US" sz="18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+mn-ea"/>
                          <a:ea typeface="+mn-ea"/>
                        </a:rPr>
                        <a:t>+++</a:t>
                      </a:r>
                      <a:endParaRPr lang="zh-CN" altLang="en-US" sz="18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+mn-ea"/>
                          <a:ea typeface="+mn-ea"/>
                        </a:rPr>
                        <a:t>+++</a:t>
                      </a:r>
                      <a:endParaRPr lang="zh-CN" altLang="en-US" sz="18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+mn-ea"/>
                          <a:ea typeface="+mn-ea"/>
                        </a:rPr>
                        <a:t>++</a:t>
                      </a:r>
                      <a:endParaRPr lang="zh-CN" altLang="en-US" sz="18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525059244"/>
                  </a:ext>
                </a:extLst>
              </a:tr>
              <a:tr h="42484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latin typeface="黑体" pitchFamily="49" charset="-122"/>
                          <a:ea typeface="黑体" pitchFamily="49" charset="-122"/>
                        </a:rPr>
                        <a:t>氯硝西泮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+mn-ea"/>
                          <a:ea typeface="+mn-ea"/>
                        </a:rPr>
                        <a:t>+ ~ ++</a:t>
                      </a:r>
                      <a:endParaRPr lang="zh-CN" altLang="en-US" sz="18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+mn-ea"/>
                          <a:ea typeface="+mn-ea"/>
                        </a:rPr>
                        <a:t>++ ~ +++</a:t>
                      </a:r>
                      <a:endParaRPr lang="zh-CN" altLang="en-US" sz="18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+mn-ea"/>
                          <a:ea typeface="+mn-ea"/>
                        </a:rPr>
                        <a:t>++ ~ +++</a:t>
                      </a:r>
                      <a:endParaRPr lang="zh-CN" altLang="en-US" sz="18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+mn-ea"/>
                          <a:ea typeface="+mn-ea"/>
                        </a:rPr>
                        <a:t>++</a:t>
                      </a:r>
                      <a:endParaRPr lang="zh-CN" altLang="en-US" sz="18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838352787"/>
                  </a:ext>
                </a:extLst>
              </a:tr>
              <a:tr h="42484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latin typeface="黑体" pitchFamily="49" charset="-122"/>
                          <a:ea typeface="黑体" pitchFamily="49" charset="-122"/>
                        </a:rPr>
                        <a:t>硝西泮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+mn-ea"/>
                          <a:ea typeface="+mn-ea"/>
                        </a:rPr>
                        <a:t>+++</a:t>
                      </a:r>
                      <a:endParaRPr lang="zh-CN" altLang="en-US" sz="18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+mn-ea"/>
                          <a:ea typeface="+mn-ea"/>
                        </a:rPr>
                        <a:t>0</a:t>
                      </a:r>
                      <a:endParaRPr lang="zh-CN" altLang="en-US" sz="18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+mn-ea"/>
                          <a:ea typeface="+mn-ea"/>
                        </a:rPr>
                        <a:t>+</a:t>
                      </a:r>
                      <a:endParaRPr lang="zh-CN" altLang="en-US" sz="18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+mn-ea"/>
                          <a:ea typeface="+mn-ea"/>
                        </a:rPr>
                        <a:t>++</a:t>
                      </a:r>
                      <a:endParaRPr lang="zh-CN" altLang="en-US" sz="18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568260925"/>
                  </a:ext>
                </a:extLst>
              </a:tr>
              <a:tr h="42484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latin typeface="黑体" pitchFamily="49" charset="-122"/>
                          <a:ea typeface="黑体" pitchFamily="49" charset="-122"/>
                        </a:rPr>
                        <a:t>地西泮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+mn-ea"/>
                          <a:ea typeface="+mn-ea"/>
                        </a:rPr>
                        <a:t>++</a:t>
                      </a:r>
                      <a:endParaRPr lang="zh-CN" altLang="en-US" sz="18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+mn-ea"/>
                          <a:ea typeface="+mn-ea"/>
                        </a:rPr>
                        <a:t>++</a:t>
                      </a:r>
                      <a:endParaRPr lang="zh-CN" altLang="en-US" sz="18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+mn-ea"/>
                          <a:ea typeface="+mn-ea"/>
                        </a:rPr>
                        <a:t>+</a:t>
                      </a:r>
                      <a:endParaRPr lang="zh-CN" altLang="en-US" sz="18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+mn-ea"/>
                          <a:ea typeface="+mn-ea"/>
                        </a:rPr>
                        <a:t>+</a:t>
                      </a:r>
                      <a:endParaRPr lang="zh-CN" altLang="en-US" sz="18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4096020315"/>
                  </a:ext>
                </a:extLst>
              </a:tr>
              <a:tr h="42484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latin typeface="黑体" pitchFamily="49" charset="-122"/>
                          <a:ea typeface="黑体" pitchFamily="49" charset="-122"/>
                        </a:rPr>
                        <a:t>阿普唑仑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+mn-ea"/>
                          <a:ea typeface="+mn-ea"/>
                        </a:rPr>
                        <a:t>+</a:t>
                      </a:r>
                      <a:endParaRPr lang="zh-CN" altLang="en-US" sz="18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+mn-ea"/>
                          <a:ea typeface="+mn-ea"/>
                        </a:rPr>
                        <a:t>+</a:t>
                      </a:r>
                      <a:endParaRPr lang="zh-CN" altLang="en-US" sz="18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+mn-ea"/>
                          <a:ea typeface="+mn-ea"/>
                        </a:rPr>
                        <a:t>+</a:t>
                      </a:r>
                      <a:endParaRPr lang="zh-CN" altLang="en-US" sz="18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4010183793"/>
                  </a:ext>
                </a:extLst>
              </a:tr>
              <a:tr h="42484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latin typeface="黑体" pitchFamily="49" charset="-122"/>
                          <a:ea typeface="黑体" pitchFamily="49" charset="-122"/>
                        </a:rPr>
                        <a:t>艾司唑仑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+mn-ea"/>
                          <a:ea typeface="+mn-ea"/>
                        </a:rPr>
                        <a:t>+</a:t>
                      </a:r>
                      <a:endParaRPr lang="zh-CN" altLang="en-US" sz="18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+mn-ea"/>
                          <a:ea typeface="+mn-ea"/>
                        </a:rPr>
                        <a:t>+</a:t>
                      </a:r>
                      <a:endParaRPr lang="zh-CN" altLang="en-US" sz="18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+mn-ea"/>
                          <a:ea typeface="+mn-ea"/>
                        </a:rPr>
                        <a:t>+</a:t>
                      </a:r>
                      <a:endParaRPr lang="zh-CN" altLang="en-US" sz="18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215761588"/>
                  </a:ext>
                </a:extLst>
              </a:tr>
              <a:tr h="42484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latin typeface="黑体" pitchFamily="49" charset="-122"/>
                          <a:ea typeface="黑体" pitchFamily="49" charset="-122"/>
                        </a:rPr>
                        <a:t>劳拉西泮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+mn-ea"/>
                          <a:ea typeface="+mn-ea"/>
                        </a:rPr>
                        <a:t>0</a:t>
                      </a:r>
                      <a:endParaRPr lang="zh-CN" altLang="en-US" sz="18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aseline="0" dirty="0">
                          <a:latin typeface="+mn-ea"/>
                          <a:ea typeface="+mn-ea"/>
                        </a:rPr>
                        <a:t>+</a:t>
                      </a:r>
                      <a:endParaRPr lang="zh-CN" altLang="en-US" sz="1800" baseline="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+mn-ea"/>
                          <a:ea typeface="+mn-ea"/>
                        </a:rPr>
                        <a:t>+</a:t>
                      </a:r>
                      <a:endParaRPr lang="zh-CN" altLang="en-US" sz="18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+mn-ea"/>
                          <a:ea typeface="+mn-ea"/>
                        </a:rPr>
                        <a:t>+</a:t>
                      </a:r>
                      <a:endParaRPr lang="zh-CN" altLang="en-US" sz="18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60556145"/>
                  </a:ext>
                </a:extLst>
              </a:tr>
              <a:tr h="42484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latin typeface="黑体" pitchFamily="49" charset="-122"/>
                          <a:ea typeface="黑体" pitchFamily="49" charset="-122"/>
                        </a:rPr>
                        <a:t>地达西尼</a:t>
                      </a:r>
                      <a:r>
                        <a:rPr lang="en-US" altLang="zh-CN" sz="1800" dirty="0">
                          <a:latin typeface="黑体" pitchFamily="49" charset="-122"/>
                          <a:ea typeface="黑体" pitchFamily="49" charset="-122"/>
                        </a:rPr>
                        <a:t>*</a:t>
                      </a:r>
                      <a:endParaRPr lang="zh-CN" altLang="en-US" sz="1800" dirty="0">
                        <a:latin typeface="黑体" pitchFamily="49" charset="-122"/>
                        <a:ea typeface="黑体" pitchFamily="49" charset="-122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+mn-ea"/>
                          <a:ea typeface="+mn-ea"/>
                        </a:rPr>
                        <a:t>+</a:t>
                      </a:r>
                      <a:endParaRPr lang="zh-CN" altLang="en-US" sz="18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+mn-ea"/>
                          <a:ea typeface="+mn-ea"/>
                        </a:rPr>
                        <a:t>+</a:t>
                      </a:r>
                      <a:endParaRPr lang="zh-CN" altLang="en-US" sz="18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+mn-ea"/>
                          <a:ea typeface="+mn-ea"/>
                        </a:rPr>
                        <a:t>+</a:t>
                      </a:r>
                      <a:endParaRPr lang="zh-CN" altLang="en-US" sz="18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6400878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15439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1"/>
          <p:cNvSpPr txBox="1">
            <a:spLocks noChangeArrowheads="1"/>
          </p:cNvSpPr>
          <p:nvPr/>
        </p:nvSpPr>
        <p:spPr bwMode="auto">
          <a:xfrm>
            <a:off x="2495601" y="188640"/>
            <a:ext cx="5915025" cy="62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lvl="0" algn="ctr">
              <a:lnSpc>
                <a:spcPct val="90000"/>
              </a:lnSpc>
              <a:defRPr/>
            </a:pPr>
            <a:r>
              <a:rPr lang="zh-CN" altLang="en-US" sz="3000" b="1" dirty="0">
                <a:latin typeface="微软雅黑" pitchFamily="34" charset="-122"/>
                <a:ea typeface="微软雅黑" pitchFamily="34" charset="-122"/>
              </a:rPr>
              <a:t>苯二氮䓬受体激动剂     </a:t>
            </a:r>
            <a:r>
              <a:rPr lang="zh-CN" altLang="en-US" sz="2100" dirty="0">
                <a:latin typeface="微软雅黑" pitchFamily="34" charset="-122"/>
                <a:ea typeface="微软雅黑" pitchFamily="34" charset="-122"/>
                <a:cs typeface="+mj-cs"/>
              </a:rPr>
              <a:t>非苯二氮䓬</a:t>
            </a:r>
            <a:r>
              <a:rPr lang="zh-CN" altLang="zh-CN" sz="2100" dirty="0">
                <a:latin typeface="微软雅黑" pitchFamily="34" charset="-122"/>
                <a:ea typeface="微软雅黑" pitchFamily="34" charset="-122"/>
                <a:cs typeface="+mj-cs"/>
              </a:rPr>
              <a:t>类</a:t>
            </a:r>
            <a:endParaRPr lang="zh-CN" altLang="en-US" sz="2100" dirty="0"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495600" y="1340769"/>
            <a:ext cx="7812868" cy="15207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None/>
            </a:pPr>
            <a:r>
              <a:rPr lang="zh-CN" altLang="en-US" sz="28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催眠作用</a:t>
            </a:r>
            <a:endParaRPr lang="en-US" altLang="zh-CN" sz="2800" b="1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  <a:buFont typeface="Arial" pitchFamily="34" charset="0"/>
              <a:buNone/>
            </a:pP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缩短入睡时间，减少睡眠觉醒次数，对</a:t>
            </a:r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REM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影响较小</a:t>
            </a:r>
            <a:r>
              <a:rPr lang="zh-CN" altLang="en-US" kern="1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，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对睡眠结构破坏较少</a:t>
            </a:r>
            <a:endParaRPr lang="en-US" altLang="zh-CN" dirty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  <a:buFont typeface="Arial" pitchFamily="34" charset="0"/>
              <a:buNone/>
            </a:pP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用法用量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： </a:t>
            </a:r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0.5-1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片， 睡前服用，  连续使用不超过</a:t>
            </a:r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4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周</a:t>
            </a:r>
            <a:endParaRPr lang="en-US" altLang="zh-CN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512720" y="3254004"/>
            <a:ext cx="6246694" cy="2335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None/>
            </a:pPr>
            <a:r>
              <a:rPr lang="zh-CN" altLang="en-US" sz="28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不良反应</a:t>
            </a:r>
            <a:endParaRPr lang="en-US" altLang="zh-CN" sz="2800" b="1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  <a:buFont typeface="Arial" pitchFamily="34" charset="0"/>
              <a:buNone/>
            </a:pPr>
            <a:r>
              <a:rPr lang="zh-CN" altLang="en-US" sz="2400" b="1" dirty="0">
                <a:latin typeface="微软雅黑" pitchFamily="34" charset="-122"/>
                <a:ea typeface="微软雅黑" pitchFamily="34" charset="-122"/>
              </a:rPr>
              <a:t>唑吡坦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 噩梦、梦游</a:t>
            </a:r>
            <a:endParaRPr lang="en-US" altLang="zh-CN" dirty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  <a:buFont typeface="Arial" pitchFamily="34" charset="0"/>
              <a:buNone/>
            </a:pPr>
            <a:r>
              <a:rPr lang="zh-CN" altLang="en-US" sz="2400" b="1" dirty="0">
                <a:latin typeface="微软雅黑" pitchFamily="34" charset="-122"/>
                <a:ea typeface="微软雅黑" pitchFamily="34" charset="-122"/>
              </a:rPr>
              <a:t>佐匹克隆</a:t>
            </a:r>
            <a:r>
              <a:rPr lang="en-US" altLang="zh-CN" sz="2400" b="1" dirty="0"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2400" b="1" dirty="0">
                <a:latin typeface="微软雅黑" pitchFamily="34" charset="-122"/>
                <a:ea typeface="微软雅黑" pitchFamily="34" charset="-122"/>
              </a:rPr>
              <a:t>右佐匹克隆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 口苦</a:t>
            </a:r>
            <a:endParaRPr lang="en-US" altLang="zh-CN" dirty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  <a:buFont typeface="Arial" pitchFamily="34" charset="0"/>
              <a:buNone/>
            </a:pPr>
            <a:r>
              <a:rPr lang="zh-CN" altLang="en-US" sz="2400" b="1" dirty="0">
                <a:latin typeface="微软雅黑" pitchFamily="34" charset="-122"/>
                <a:ea typeface="微软雅黑" pitchFamily="34" charset="-122"/>
              </a:rPr>
              <a:t>扎来普隆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 短期的记忆缺失</a:t>
            </a:r>
            <a:endParaRPr lang="en-US" altLang="zh-CN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070173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8469180"/>
              </p:ext>
            </p:extLst>
          </p:nvPr>
        </p:nvGraphicFramePr>
        <p:xfrm>
          <a:off x="2423591" y="1484785"/>
          <a:ext cx="7776864" cy="43924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2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233360">
                <a:tc>
                  <a:txBody>
                    <a:bodyPr/>
                    <a:lstStyle/>
                    <a:p>
                      <a:r>
                        <a:rPr lang="zh-CN" altLang="en-US" sz="20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药物</a:t>
                      </a:r>
                    </a:p>
                  </a:txBody>
                  <a:tcPr marL="68580" marR="68580" marT="34290" marB="34290" anchor="ctr" anchorCtr="1">
                    <a:solidFill>
                      <a:srgbClr val="094CA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0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达峰时间</a:t>
                      </a:r>
                      <a:r>
                        <a:rPr lang="en-US" altLang="zh-CN" sz="20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(h)</a:t>
                      </a:r>
                      <a:endParaRPr lang="zh-CN" altLang="en-US" sz="20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>
                    <a:solidFill>
                      <a:srgbClr val="094CA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0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半衰期</a:t>
                      </a:r>
                      <a:r>
                        <a:rPr lang="en-US" altLang="zh-CN" sz="20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(h)</a:t>
                      </a:r>
                      <a:endParaRPr lang="zh-CN" altLang="en-US" sz="20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>
                    <a:solidFill>
                      <a:srgbClr val="094CA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0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口服生物利用度</a:t>
                      </a:r>
                    </a:p>
                  </a:txBody>
                  <a:tcPr marL="68580" marR="68580" marT="34290" marB="34290" anchor="ctr" anchorCtr="1">
                    <a:solidFill>
                      <a:srgbClr val="094CA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9782">
                <a:tc>
                  <a:txBody>
                    <a:bodyPr/>
                    <a:lstStyle/>
                    <a:p>
                      <a:r>
                        <a:rPr lang="zh-CN" altLang="en-US" sz="20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唑吡坦</a:t>
                      </a: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20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0.3~3</a:t>
                      </a:r>
                      <a:endParaRPr lang="zh-CN" altLang="en-US" sz="20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20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2.4</a:t>
                      </a:r>
                      <a:endParaRPr lang="zh-CN" altLang="en-US" sz="20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20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70%</a:t>
                      </a:r>
                      <a:endParaRPr lang="zh-CN" altLang="en-US" sz="20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9782">
                <a:tc>
                  <a:txBody>
                    <a:bodyPr/>
                    <a:lstStyle/>
                    <a:p>
                      <a:r>
                        <a:rPr lang="zh-CN" altLang="en-US" sz="20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佐匹克隆</a:t>
                      </a: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20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1.5~2</a:t>
                      </a:r>
                      <a:endParaRPr lang="zh-CN" altLang="en-US" sz="20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20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5</a:t>
                      </a:r>
                      <a:endParaRPr lang="zh-CN" altLang="en-US" sz="20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20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80%</a:t>
                      </a:r>
                      <a:endParaRPr lang="zh-CN" altLang="en-US" sz="20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9782">
                <a:tc>
                  <a:txBody>
                    <a:bodyPr/>
                    <a:lstStyle/>
                    <a:p>
                      <a:r>
                        <a:rPr lang="zh-CN" altLang="en-US" sz="20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右佐匹克隆</a:t>
                      </a: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20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1</a:t>
                      </a:r>
                      <a:endParaRPr lang="zh-CN" altLang="en-US" sz="20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20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6</a:t>
                      </a:r>
                      <a:endParaRPr lang="zh-CN" altLang="en-US" sz="20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20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80%</a:t>
                      </a:r>
                      <a:endParaRPr lang="zh-CN" altLang="en-US" sz="20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9782">
                <a:tc>
                  <a:txBody>
                    <a:bodyPr/>
                    <a:lstStyle/>
                    <a:p>
                      <a:r>
                        <a:rPr lang="zh-CN" altLang="en-US" sz="20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扎来普隆</a:t>
                      </a: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20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1</a:t>
                      </a:r>
                      <a:endParaRPr lang="zh-CN" altLang="en-US" sz="20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20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1</a:t>
                      </a:r>
                      <a:endParaRPr lang="zh-CN" altLang="en-US" sz="20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20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30%</a:t>
                      </a:r>
                      <a:endParaRPr lang="zh-CN" altLang="en-US" sz="20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标题 1"/>
          <p:cNvSpPr txBox="1">
            <a:spLocks noChangeArrowheads="1"/>
          </p:cNvSpPr>
          <p:nvPr/>
        </p:nvSpPr>
        <p:spPr bwMode="auto">
          <a:xfrm>
            <a:off x="2423593" y="188640"/>
            <a:ext cx="5915025" cy="62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lvl="0" algn="ctr">
              <a:lnSpc>
                <a:spcPct val="90000"/>
              </a:lnSpc>
              <a:defRPr/>
            </a:pPr>
            <a:r>
              <a:rPr lang="zh-CN" altLang="en-US" sz="3000" b="1" dirty="0">
                <a:latin typeface="微软雅黑" pitchFamily="34" charset="-122"/>
                <a:ea typeface="微软雅黑" pitchFamily="34" charset="-122"/>
              </a:rPr>
              <a:t>苯二氮䓬受体激动剂     </a:t>
            </a:r>
            <a:r>
              <a:rPr lang="zh-CN" altLang="en-US" sz="2100" dirty="0">
                <a:latin typeface="微软雅黑" pitchFamily="34" charset="-122"/>
                <a:ea typeface="微软雅黑" pitchFamily="34" charset="-122"/>
                <a:cs typeface="+mj-cs"/>
              </a:rPr>
              <a:t>非苯二氮䓬</a:t>
            </a:r>
            <a:r>
              <a:rPr lang="zh-CN" altLang="zh-CN" sz="2100" dirty="0">
                <a:latin typeface="微软雅黑" pitchFamily="34" charset="-122"/>
                <a:ea typeface="微软雅黑" pitchFamily="34" charset="-122"/>
                <a:cs typeface="+mj-cs"/>
              </a:rPr>
              <a:t>类</a:t>
            </a:r>
            <a:endParaRPr lang="zh-CN" altLang="en-US" sz="2100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66723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表格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0054955"/>
              </p:ext>
            </p:extLst>
          </p:nvPr>
        </p:nvGraphicFramePr>
        <p:xfrm>
          <a:off x="2207568" y="1268760"/>
          <a:ext cx="7416825" cy="40324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33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33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833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833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8336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7207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latin typeface="黑体" pitchFamily="49" charset="-122"/>
                          <a:ea typeface="黑体" pitchFamily="49" charset="-122"/>
                        </a:rPr>
                        <a:t>药物</a:t>
                      </a:r>
                    </a:p>
                  </a:txBody>
                  <a:tcPr marL="68580" marR="68580" marT="34290" marB="34290" anchor="ctr">
                    <a:solidFill>
                      <a:srgbClr val="084CA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latin typeface="黑体" pitchFamily="49" charset="-122"/>
                          <a:ea typeface="黑体" pitchFamily="49" charset="-122"/>
                        </a:rPr>
                        <a:t>宿醉效果</a:t>
                      </a:r>
                    </a:p>
                  </a:txBody>
                  <a:tcPr marL="68580" marR="68580" marT="34290" marB="34290" anchor="ctr">
                    <a:solidFill>
                      <a:srgbClr val="084CA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latin typeface="黑体" pitchFamily="49" charset="-122"/>
                          <a:ea typeface="黑体" pitchFamily="49" charset="-122"/>
                        </a:rPr>
                        <a:t>失眠反跳</a:t>
                      </a:r>
                    </a:p>
                  </a:txBody>
                  <a:tcPr marL="68580" marR="68580" marT="34290" marB="34290" anchor="ctr">
                    <a:solidFill>
                      <a:srgbClr val="084CA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latin typeface="黑体" pitchFamily="49" charset="-122"/>
                          <a:ea typeface="黑体" pitchFamily="49" charset="-122"/>
                        </a:rPr>
                        <a:t>耐受性</a:t>
                      </a:r>
                    </a:p>
                  </a:txBody>
                  <a:tcPr marL="68580" marR="68580" marT="34290" marB="34290" anchor="ctr">
                    <a:solidFill>
                      <a:srgbClr val="084CA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latin typeface="黑体" pitchFamily="49" charset="-122"/>
                          <a:ea typeface="黑体" pitchFamily="49" charset="-122"/>
                        </a:rPr>
                        <a:t>成瘾性</a:t>
                      </a:r>
                    </a:p>
                  </a:txBody>
                  <a:tcPr marL="68580" marR="68580" marT="34290" marB="34290" anchor="ctr">
                    <a:solidFill>
                      <a:srgbClr val="084CA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2075">
                <a:tc gridSpan="5"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黑体" pitchFamily="49" charset="-122"/>
                          <a:ea typeface="黑体" pitchFamily="49" charset="-122"/>
                        </a:rPr>
                        <a:t>  非苯二氮䓬类</a:t>
                      </a:r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14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14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14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14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7207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solidFill>
                            <a:schemeClr val="tx1"/>
                          </a:solidFill>
                          <a:latin typeface="黑体" pitchFamily="49" charset="-122"/>
                          <a:ea typeface="黑体" pitchFamily="49" charset="-122"/>
                        </a:rPr>
                        <a:t>唑吡坦</a:t>
                      </a:r>
                    </a:p>
                  </a:txBody>
                  <a:tcPr marL="68580" marR="68580" marT="34290" marB="34290" anchor="ctr">
                    <a:solidFill>
                      <a:srgbClr val="F9F2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</a:t>
                      </a:r>
                      <a:endParaRPr lang="zh-CN" altLang="en-US" sz="18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solidFill>
                      <a:srgbClr val="F9F2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+</a:t>
                      </a:r>
                      <a:endParaRPr lang="zh-CN" altLang="en-US" sz="18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solidFill>
                      <a:srgbClr val="F9F2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</a:t>
                      </a:r>
                      <a:endParaRPr lang="zh-CN" altLang="en-US" sz="18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solidFill>
                      <a:srgbClr val="F9F2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0</a:t>
                      </a:r>
                      <a:endParaRPr lang="zh-CN" altLang="en-US" sz="180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solidFill>
                      <a:srgbClr val="F9F2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67207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solidFill>
                            <a:schemeClr val="tx1"/>
                          </a:solidFill>
                          <a:latin typeface="黑体" pitchFamily="49" charset="-122"/>
                          <a:ea typeface="黑体" pitchFamily="49" charset="-122"/>
                        </a:rPr>
                        <a:t>佐匹克隆</a:t>
                      </a:r>
                    </a:p>
                  </a:txBody>
                  <a:tcPr marL="68580" marR="68580" marT="34290" marB="34290" anchor="ctr">
                    <a:solidFill>
                      <a:srgbClr val="F9F2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++</a:t>
                      </a:r>
                      <a:endParaRPr lang="zh-CN" altLang="en-US" sz="180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solidFill>
                      <a:srgbClr val="F9F2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++</a:t>
                      </a:r>
                      <a:endParaRPr lang="zh-CN" altLang="en-US" sz="180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solidFill>
                      <a:srgbClr val="F9F2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++</a:t>
                      </a:r>
                      <a:endParaRPr lang="zh-CN" altLang="en-US" sz="180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solidFill>
                      <a:srgbClr val="F9F2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+</a:t>
                      </a:r>
                      <a:endParaRPr lang="zh-CN" altLang="en-US" sz="180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solidFill>
                      <a:srgbClr val="F9F2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67207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solidFill>
                            <a:schemeClr val="tx1"/>
                          </a:solidFill>
                          <a:latin typeface="黑体" pitchFamily="49" charset="-122"/>
                          <a:ea typeface="黑体" pitchFamily="49" charset="-122"/>
                        </a:rPr>
                        <a:t>扎来普隆</a:t>
                      </a:r>
                    </a:p>
                  </a:txBody>
                  <a:tcPr marL="68580" marR="68580" marT="34290" marB="34290" anchor="ctr">
                    <a:solidFill>
                      <a:srgbClr val="F9F2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无资料</a:t>
                      </a:r>
                    </a:p>
                  </a:txBody>
                  <a:tcPr marL="68580" marR="68580" marT="34290" marB="34290" anchor="ctr">
                    <a:solidFill>
                      <a:srgbClr val="F9F2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</a:t>
                      </a:r>
                      <a:endParaRPr lang="zh-CN" altLang="en-US" sz="18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solidFill>
                      <a:srgbClr val="F9F2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5</a:t>
                      </a:r>
                      <a:r>
                        <a:rPr lang="zh-CN" altLang="en-US" sz="1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周左右产生</a:t>
                      </a:r>
                    </a:p>
                  </a:txBody>
                  <a:tcPr marL="68580" marR="68580" marT="34290" marB="34290" anchor="ctr">
                    <a:solidFill>
                      <a:srgbClr val="F9F2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无资料</a:t>
                      </a:r>
                    </a:p>
                  </a:txBody>
                  <a:tcPr marL="68580" marR="68580" marT="34290" marB="34290" anchor="ctr">
                    <a:solidFill>
                      <a:srgbClr val="F9F2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67207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solidFill>
                            <a:schemeClr val="tx1"/>
                          </a:solidFill>
                          <a:latin typeface="黑体" pitchFamily="49" charset="-122"/>
                          <a:ea typeface="黑体" pitchFamily="49" charset="-122"/>
                        </a:rPr>
                        <a:t>右佐匹克隆</a:t>
                      </a:r>
                    </a:p>
                  </a:txBody>
                  <a:tcPr marL="68580" marR="68580" marT="34290" marB="34290" anchor="ctr">
                    <a:solidFill>
                      <a:srgbClr val="F9F2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</a:t>
                      </a:r>
                      <a:endParaRPr lang="zh-CN" altLang="en-US" sz="18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solidFill>
                      <a:srgbClr val="F9F2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</a:t>
                      </a:r>
                      <a:endParaRPr lang="zh-CN" altLang="en-US" sz="18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solidFill>
                      <a:srgbClr val="F9F2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</a:t>
                      </a:r>
                      <a:endParaRPr lang="zh-CN" altLang="en-US" sz="18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solidFill>
                      <a:srgbClr val="F9F2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0</a:t>
                      </a:r>
                      <a:endParaRPr lang="zh-CN" altLang="en-US" sz="180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solidFill>
                      <a:srgbClr val="F9F2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519937" y="6132627"/>
            <a:ext cx="425841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>
                <a:latin typeface="黑体" pitchFamily="49" charset="-122"/>
                <a:ea typeface="黑体" pitchFamily="49" charset="-122"/>
              </a:rPr>
              <a:t>中国成人失眠诊断与治疗指南</a:t>
            </a:r>
            <a:r>
              <a:rPr lang="en-US" altLang="zh-CN" sz="900" dirty="0">
                <a:latin typeface="黑体" pitchFamily="49" charset="-122"/>
                <a:ea typeface="黑体" pitchFamily="49" charset="-122"/>
              </a:rPr>
              <a:t>. </a:t>
            </a:r>
            <a:r>
              <a:rPr lang="zh-CN" altLang="en-US" sz="900" dirty="0">
                <a:latin typeface="黑体" pitchFamily="49" charset="-122"/>
                <a:ea typeface="黑体" pitchFamily="49" charset="-122"/>
              </a:rPr>
              <a:t>中华医学会神经病学分会睡眠障碍学组</a:t>
            </a:r>
            <a:r>
              <a:rPr lang="en-US" altLang="zh-CN" sz="900" dirty="0">
                <a:latin typeface="黑体" pitchFamily="49" charset="-122"/>
                <a:ea typeface="黑体" pitchFamily="49" charset="-122"/>
              </a:rPr>
              <a:t>, </a:t>
            </a:r>
            <a:r>
              <a:rPr lang="en-US" altLang="zh-CN" sz="900" dirty="0">
                <a:ea typeface="黑体" pitchFamily="49" charset="-122"/>
                <a:cs typeface="Arial" pitchFamily="34" charset="0"/>
              </a:rPr>
              <a:t>2012.</a:t>
            </a:r>
            <a:endParaRPr lang="zh-CN" altLang="en-US" sz="900" dirty="0">
              <a:ea typeface="黑体" pitchFamily="49" charset="-122"/>
              <a:cs typeface="Arial" pitchFamily="34" charset="0"/>
            </a:endParaRPr>
          </a:p>
        </p:txBody>
      </p:sp>
      <p:sp>
        <p:nvSpPr>
          <p:cNvPr id="7" name="标题 1"/>
          <p:cNvSpPr txBox="1">
            <a:spLocks noChangeArrowheads="1"/>
          </p:cNvSpPr>
          <p:nvPr/>
        </p:nvSpPr>
        <p:spPr bwMode="auto">
          <a:xfrm>
            <a:off x="2309075" y="188640"/>
            <a:ext cx="5915025" cy="62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lvl="0" algn="ctr">
              <a:lnSpc>
                <a:spcPct val="90000"/>
              </a:lnSpc>
              <a:defRPr/>
            </a:pPr>
            <a:r>
              <a:rPr lang="zh-CN" altLang="en-US" sz="3000" b="1" dirty="0">
                <a:latin typeface="微软雅黑" pitchFamily="34" charset="-122"/>
                <a:ea typeface="微软雅黑" pitchFamily="34" charset="-122"/>
              </a:rPr>
              <a:t>苯二氮䓬受体激动剂     </a:t>
            </a:r>
            <a:r>
              <a:rPr lang="zh-CN" altLang="en-US" sz="2100" dirty="0">
                <a:latin typeface="微软雅黑" pitchFamily="34" charset="-122"/>
                <a:ea typeface="微软雅黑" pitchFamily="34" charset="-122"/>
                <a:cs typeface="+mj-cs"/>
              </a:rPr>
              <a:t>      安全性</a:t>
            </a:r>
            <a:endParaRPr lang="zh-CN" altLang="en-US" sz="2100" dirty="0">
              <a:latin typeface="+mj-lt"/>
              <a:ea typeface="+mj-ea"/>
              <a:cs typeface="+mj-cs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8472265" y="1988841"/>
            <a:ext cx="918273" cy="3423707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  <p:extLst>
      <p:ext uri="{BB962C8B-B14F-4D97-AF65-F5344CB8AC3E}">
        <p14:creationId xmlns:p14="http://schemas.microsoft.com/office/powerpoint/2010/main" val="7093080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标题 1"/>
          <p:cNvSpPr>
            <a:spLocks noGrp="1" noChangeArrowheads="1"/>
          </p:cNvSpPr>
          <p:nvPr>
            <p:ph type="title"/>
          </p:nvPr>
        </p:nvSpPr>
        <p:spPr>
          <a:xfrm>
            <a:off x="3125392" y="998936"/>
            <a:ext cx="5915025" cy="785813"/>
          </a:xfrm>
        </p:spPr>
        <p:txBody>
          <a:bodyPr/>
          <a:lstStyle/>
          <a:p>
            <a:pPr algn="ctr"/>
            <a:endParaRPr lang="zh-CN" altLang="en-US" sz="3600" dirty="0"/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>
          <a:xfrm>
            <a:off x="3125671" y="2834938"/>
            <a:ext cx="5915025" cy="1634579"/>
          </a:xfrm>
        </p:spPr>
        <p:txBody>
          <a:bodyPr/>
          <a:lstStyle/>
          <a:p>
            <a:pPr algn="ctr">
              <a:buNone/>
            </a:pPr>
            <a:r>
              <a:rPr lang="zh-CN" altLang="en-US" sz="3000" b="1" dirty="0">
                <a:latin typeface="微软雅黑" pitchFamily="34" charset="-122"/>
                <a:ea typeface="微软雅黑" pitchFamily="34" charset="-122"/>
              </a:rPr>
              <a:t>苯二氮䓬受体激动剂的合理使用</a:t>
            </a:r>
          </a:p>
        </p:txBody>
      </p:sp>
    </p:spTree>
    <p:extLst>
      <p:ext uri="{BB962C8B-B14F-4D97-AF65-F5344CB8AC3E}">
        <p14:creationId xmlns:p14="http://schemas.microsoft.com/office/powerpoint/2010/main" val="16884088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925115"/>
          </a:xfrm>
        </p:spPr>
        <p:txBody>
          <a:bodyPr>
            <a:normAutofit/>
          </a:bodyPr>
          <a:lstStyle/>
          <a:p>
            <a:pPr algn="ctr"/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合理用药原则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2234729" y="1412776"/>
            <a:ext cx="7965727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rgbClr val="C1504D"/>
                </a:solidFill>
                <a:latin typeface="Wingdings" panose="05000000000000000000" pitchFamily="2" charset="2"/>
              </a:rPr>
              <a:t> </a:t>
            </a:r>
            <a:r>
              <a:rPr lang="zh-CN" altLang="en-US" sz="2400" b="1" dirty="0">
                <a:solidFill>
                  <a:srgbClr val="000000"/>
                </a:solidFill>
                <a:latin typeface="微软雅黑 Bold" panose="020B0703020204020201" pitchFamily="34" charset="-122"/>
                <a:ea typeface="微软雅黑 Bold" panose="020B0703020204020201" pitchFamily="34" charset="-122"/>
              </a:rPr>
              <a:t>把握按需、间断、足量的用药 </a:t>
            </a:r>
          </a:p>
          <a:p>
            <a:r>
              <a:rPr lang="zh-CN" altLang="en-US" sz="2400" dirty="0">
                <a:solidFill>
                  <a:srgbClr val="C1504D"/>
                </a:solidFill>
                <a:latin typeface="Wingdings" panose="05000000000000000000" pitchFamily="2" charset="2"/>
              </a:rPr>
              <a:t> </a:t>
            </a:r>
            <a:r>
              <a:rPr lang="zh-CN" altLang="en-US" sz="24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一般每周服药</a:t>
            </a:r>
            <a:r>
              <a:rPr lang="en-US" altLang="zh-CN" sz="24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3-5</a:t>
            </a:r>
            <a:r>
              <a:rPr lang="zh-CN" altLang="en-US" sz="24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天，持续时间一般不超过</a:t>
            </a:r>
            <a:r>
              <a:rPr lang="en-US" altLang="zh-CN" sz="24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3-4</a:t>
            </a:r>
            <a:r>
              <a:rPr lang="zh-CN" altLang="en-US" sz="24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周</a:t>
            </a:r>
          </a:p>
          <a:p>
            <a:r>
              <a:rPr lang="zh-CN" altLang="en-US" sz="2400" dirty="0">
                <a:solidFill>
                  <a:srgbClr val="C1504D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4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必要时在权衡利弊的基础上，适当调整疗程</a:t>
            </a:r>
          </a:p>
          <a:p>
            <a:r>
              <a:rPr lang="zh-CN" altLang="en-US" sz="2400" dirty="0">
                <a:solidFill>
                  <a:srgbClr val="C1504D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4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对需要长期用药者，宜“按需服药”，交替使用缺少循证证据</a:t>
            </a:r>
          </a:p>
          <a:p>
            <a:r>
              <a:rPr lang="zh-CN" altLang="en-US" sz="2400" dirty="0">
                <a:solidFill>
                  <a:srgbClr val="C1504D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4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一般不主张联合用药</a:t>
            </a:r>
          </a:p>
          <a:p>
            <a:r>
              <a:rPr lang="zh-CN" altLang="en-US" sz="2400" dirty="0">
                <a:solidFill>
                  <a:srgbClr val="C1504D"/>
                </a:solidFill>
                <a:latin typeface="Wingdings" panose="05000000000000000000" pitchFamily="2" charset="2"/>
              </a:rPr>
              <a:t> </a:t>
            </a:r>
            <a:r>
              <a:rPr lang="zh-CN" altLang="en-US" sz="2400" b="1" dirty="0">
                <a:solidFill>
                  <a:srgbClr val="000000"/>
                </a:solidFill>
                <a:latin typeface="微软雅黑 Bold" panose="020B0703020204020201" pitchFamily="34" charset="-122"/>
                <a:ea typeface="微软雅黑 Bold" panose="020B0703020204020201" pitchFamily="34" charset="-122"/>
              </a:rPr>
              <a:t>动态评估  </a:t>
            </a:r>
            <a:r>
              <a:rPr lang="zh-CN" altLang="en-US" sz="24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适时调整治疗方案</a:t>
            </a:r>
          </a:p>
          <a:p>
            <a:r>
              <a:rPr lang="zh-CN" altLang="en-US" sz="2400" dirty="0">
                <a:solidFill>
                  <a:srgbClr val="C1504D"/>
                </a:solidFill>
                <a:latin typeface="Wingdings" panose="05000000000000000000" pitchFamily="2" charset="2"/>
              </a:rPr>
              <a:t> </a:t>
            </a:r>
            <a:r>
              <a:rPr lang="zh-CN" altLang="en-US" sz="2400" b="1" dirty="0">
                <a:solidFill>
                  <a:srgbClr val="000000"/>
                </a:solidFill>
                <a:latin typeface="微软雅黑 Bold" panose="020B0703020204020201" pitchFamily="34" charset="-122"/>
                <a:ea typeface="微软雅黑 Bold" panose="020B0703020204020201" pitchFamily="34" charset="-122"/>
              </a:rPr>
              <a:t>合理撤药  </a:t>
            </a:r>
            <a:r>
              <a:rPr lang="zh-CN" altLang="en-US" sz="24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宜采用逐渐减药的撤药方法</a:t>
            </a:r>
          </a:p>
          <a:p>
            <a:r>
              <a:rPr lang="zh-CN" altLang="en-US" sz="2400" dirty="0">
                <a:solidFill>
                  <a:srgbClr val="C1504D"/>
                </a:solidFill>
                <a:latin typeface="Wingdings" panose="05000000000000000000" pitchFamily="2" charset="2"/>
              </a:rPr>
              <a:t> </a:t>
            </a:r>
            <a:r>
              <a:rPr lang="zh-CN" altLang="en-US" sz="2400" b="1" dirty="0">
                <a:solidFill>
                  <a:srgbClr val="000000"/>
                </a:solidFill>
                <a:latin typeface="微软雅黑 Bold" panose="020B0703020204020201" pitchFamily="34" charset="-122"/>
                <a:ea typeface="微软雅黑 Bold" panose="020B0703020204020201" pitchFamily="34" charset="-122"/>
              </a:rPr>
              <a:t>预防依赖</a:t>
            </a:r>
            <a:r>
              <a:rPr lang="en-US" altLang="zh-CN" sz="2400" b="1" dirty="0">
                <a:solidFill>
                  <a:srgbClr val="000000"/>
                </a:solidFill>
                <a:latin typeface="微软雅黑 Bold" panose="020B0703020204020201" pitchFamily="34" charset="-122"/>
                <a:ea typeface="微软雅黑 Bold" panose="020B0703020204020201" pitchFamily="34" charset="-122"/>
              </a:rPr>
              <a:t>/</a:t>
            </a:r>
            <a:r>
              <a:rPr lang="zh-CN" altLang="en-US" sz="2400" b="1" dirty="0">
                <a:solidFill>
                  <a:srgbClr val="000000"/>
                </a:solidFill>
                <a:latin typeface="微软雅黑 Bold" panose="020B0703020204020201" pitchFamily="34" charset="-122"/>
                <a:ea typeface="微软雅黑 Bold" panose="020B0703020204020201" pitchFamily="34" charset="-122"/>
              </a:rPr>
              <a:t>成瘾  </a:t>
            </a:r>
            <a:r>
              <a:rPr lang="zh-CN" altLang="en-US" sz="24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及时发现依赖与成瘾的早期表现，给予相应的对策</a:t>
            </a:r>
          </a:p>
          <a:p>
            <a:r>
              <a:rPr lang="zh-CN" altLang="en-US" sz="2400" dirty="0">
                <a:solidFill>
                  <a:srgbClr val="C1504D"/>
                </a:solidFill>
                <a:latin typeface="Wingdings" panose="05000000000000000000" pitchFamily="2" charset="2"/>
              </a:rPr>
              <a:t> </a:t>
            </a:r>
            <a:r>
              <a:rPr lang="zh-CN" altLang="en-US" sz="2400" b="1" dirty="0">
                <a:solidFill>
                  <a:srgbClr val="CD3300"/>
                </a:solidFill>
                <a:latin typeface="微软雅黑 Bold" panose="020B0703020204020201" pitchFamily="34" charset="-122"/>
                <a:ea typeface="微软雅黑 Bold" panose="020B0703020204020201" pitchFamily="34" charset="-122"/>
              </a:rPr>
              <a:t>告知</a:t>
            </a:r>
            <a:r>
              <a:rPr lang="zh-CN" altLang="en-US" sz="2400" b="1" dirty="0">
                <a:solidFill>
                  <a:srgbClr val="000000"/>
                </a:solidFill>
                <a:latin typeface="微软雅黑 Bold" panose="020B0703020204020201" pitchFamily="34" charset="-122"/>
                <a:ea typeface="微软雅黑 Bold" panose="020B0703020204020201" pitchFamily="34" charset="-122"/>
              </a:rPr>
              <a:t>注意事项  </a:t>
            </a:r>
            <a:r>
              <a:rPr lang="zh-CN" altLang="en-US" sz="24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避免驾车或从事危险性作业等</a:t>
            </a:r>
          </a:p>
        </p:txBody>
      </p:sp>
    </p:spTree>
    <p:extLst>
      <p:ext uri="{BB962C8B-B14F-4D97-AF65-F5344CB8AC3E}">
        <p14:creationId xmlns:p14="http://schemas.microsoft.com/office/powerpoint/2010/main" val="21980369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67608" y="1456951"/>
            <a:ext cx="6931606" cy="2978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标题 1"/>
          <p:cNvSpPr txBox="1">
            <a:spLocks noChangeArrowheads="1"/>
          </p:cNvSpPr>
          <p:nvPr/>
        </p:nvSpPr>
        <p:spPr bwMode="auto">
          <a:xfrm>
            <a:off x="1775521" y="0"/>
            <a:ext cx="5915025" cy="994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 eaLnBrk="1" hangingPunct="1">
              <a:lnSpc>
                <a:spcPct val="90000"/>
              </a:lnSpc>
              <a:defRPr/>
            </a:pPr>
            <a:r>
              <a:rPr lang="zh-CN" altLang="en-US" sz="3300" b="1" dirty="0">
                <a:latin typeface="微软雅黑" pitchFamily="34" charset="-122"/>
                <a:ea typeface="微软雅黑" pitchFamily="34" charset="-122"/>
                <a:cs typeface="+mj-cs"/>
              </a:rPr>
              <a:t>药物选择     </a:t>
            </a:r>
            <a:r>
              <a:rPr lang="zh-CN" altLang="en-US" sz="2400" dirty="0">
                <a:latin typeface="微软雅黑" pitchFamily="34" charset="-122"/>
                <a:ea typeface="微软雅黑" pitchFamily="34" charset="-122"/>
                <a:cs typeface="+mj-cs"/>
              </a:rPr>
              <a:t>与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  <a:cs typeface="+mj-cs"/>
              </a:rPr>
              <a:t>SSRIs</a:t>
            </a:r>
            <a:r>
              <a:rPr lang="zh-CN" altLang="en-US" sz="2400" dirty="0">
                <a:latin typeface="微软雅黑" pitchFamily="34" charset="-122"/>
                <a:ea typeface="微软雅黑" pitchFamily="34" charset="-122"/>
                <a:cs typeface="+mj-cs"/>
              </a:rPr>
              <a:t>联用</a:t>
            </a:r>
            <a:endParaRPr lang="zh-CN" altLang="en-US" sz="3300" dirty="0"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295800" y="4748028"/>
            <a:ext cx="58326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/>
              <a:t>BZDs</a:t>
            </a:r>
            <a:r>
              <a:rPr lang="zh-CN" altLang="en-US" b="1" dirty="0"/>
              <a:t>合并用药时间控制在</a:t>
            </a:r>
            <a:r>
              <a:rPr lang="en-US" altLang="zh-CN" b="1" dirty="0"/>
              <a:t>4-6</a:t>
            </a:r>
            <a:r>
              <a:rPr lang="zh-CN" altLang="en-US" b="1" dirty="0"/>
              <a:t>周，</a:t>
            </a:r>
            <a:r>
              <a:rPr lang="en-US" altLang="zh-CN" b="1" dirty="0"/>
              <a:t>4</a:t>
            </a:r>
            <a:r>
              <a:rPr lang="zh-CN" altLang="en-US" b="1" dirty="0"/>
              <a:t>周后开始逐渐减量</a:t>
            </a:r>
          </a:p>
        </p:txBody>
      </p:sp>
    </p:spTree>
    <p:extLst>
      <p:ext uri="{BB962C8B-B14F-4D97-AF65-F5344CB8AC3E}">
        <p14:creationId xmlns:p14="http://schemas.microsoft.com/office/powerpoint/2010/main" val="25297287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标题 1"/>
          <p:cNvSpPr>
            <a:spLocks noGrp="1" noChangeArrowheads="1"/>
          </p:cNvSpPr>
          <p:nvPr>
            <p:ph type="title"/>
          </p:nvPr>
        </p:nvSpPr>
        <p:spPr>
          <a:xfrm>
            <a:off x="2639617" y="0"/>
            <a:ext cx="5915025" cy="994172"/>
          </a:xfrm>
        </p:spPr>
        <p:txBody>
          <a:bodyPr>
            <a:normAutofit fontScale="90000"/>
          </a:bodyPr>
          <a:lstStyle/>
          <a:p>
            <a:pPr algn="ctr"/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镇静催眠药     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褪黑素受体激动剂</a:t>
            </a:r>
            <a:endParaRPr lang="zh-CN" altLang="en-US" sz="2400" dirty="0">
              <a:latin typeface="微软雅黑" pitchFamily="34" charset="-122"/>
              <a:ea typeface="微软雅黑" pitchFamily="34" charset="-122"/>
            </a:endParaRPr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15A01BB7-0C32-4A6A-8157-4634761E9B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828198"/>
              </p:ext>
            </p:extLst>
          </p:nvPr>
        </p:nvGraphicFramePr>
        <p:xfrm>
          <a:off x="2207569" y="1700808"/>
          <a:ext cx="7398823" cy="2204668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19438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549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46968">
                <a:tc>
                  <a:txBody>
                    <a:bodyPr/>
                    <a:lstStyle/>
                    <a:p>
                      <a:pPr marL="0" marR="0" indent="0" algn="ctr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8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雷美替胺</a:t>
                      </a:r>
                      <a:endParaRPr lang="en-US" altLang="zh-CN" sz="28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75" marR="68575" marT="34285" marB="34285" anchor="ctr" anchorCtr="1"/>
                </a:tc>
                <a:tc>
                  <a:txBody>
                    <a:bodyPr/>
                    <a:lstStyle/>
                    <a:p>
                      <a:r>
                        <a:rPr lang="zh-CN" altLang="zh-CN" sz="1800" u="none" kern="1200" baseline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对于合并睡眠呼吸障碍的失眠患者安全有效，由于没有药物依赖性，也不会产生戒断症状，已被</a:t>
                      </a:r>
                      <a:r>
                        <a:rPr lang="en-US" altLang="zh-CN" sz="1800" u="none" kern="1200" baseline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FDA</a:t>
                      </a:r>
                      <a:r>
                        <a:rPr lang="zh-CN" altLang="zh-CN" sz="1800" u="none" kern="1200" baseline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批准用于长期失眠的药物治疗。</a:t>
                      </a:r>
                      <a:r>
                        <a:rPr lang="zh-CN" altLang="en-US" sz="1800" u="none" kern="1200" baseline="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国内未上市。</a:t>
                      </a:r>
                      <a:endParaRPr lang="zh-CN" altLang="en-US" sz="1800" dirty="0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75" marR="68575" marT="34285" marB="3428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7700">
                <a:tc>
                  <a:txBody>
                    <a:bodyPr/>
                    <a:lstStyle/>
                    <a:p>
                      <a:pPr marL="0" marR="0" indent="0" algn="ctr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zh-CN" sz="28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阿戈美拉汀</a:t>
                      </a:r>
                      <a:endParaRPr lang="zh-CN" altLang="en-US" sz="28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75" marR="68575" marT="34285" marB="34285" anchor="ctr" anchorCtr="1"/>
                </a:tc>
                <a:tc>
                  <a:txBody>
                    <a:bodyPr/>
                    <a:lstStyle/>
                    <a:p>
                      <a:r>
                        <a:rPr lang="zh-CN" altLang="zh-CN" sz="1800" u="none" kern="1200" baseline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具有抗抑郁和催眠双重作用，能够改善抑郁障碍相关的失眠，缩短睡眠潜伏期，增加睡眠连续性。</a:t>
                      </a:r>
                      <a:endParaRPr lang="zh-CN" altLang="en-US" sz="18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75" marR="68575" marT="34285" marB="3428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矩形: 圆角 7">
            <a:extLst>
              <a:ext uri="{FF2B5EF4-FFF2-40B4-BE49-F238E27FC236}">
                <a16:creationId xmlns:a16="http://schemas.microsoft.com/office/drawing/2014/main" id="{01ED2F7A-2471-440A-9A11-D959D725D252}"/>
              </a:ext>
            </a:extLst>
          </p:cNvPr>
          <p:cNvSpPr/>
          <p:nvPr/>
        </p:nvSpPr>
        <p:spPr>
          <a:xfrm>
            <a:off x="4584222" y="4185085"/>
            <a:ext cx="5022168" cy="695325"/>
          </a:xfrm>
          <a:prstGeom prst="roundRect">
            <a:avLst/>
          </a:prstGeom>
          <a:solidFill>
            <a:srgbClr val="FFCC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zh-CN" altLang="en-US" sz="135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治疗昼夜</a:t>
            </a:r>
            <a:r>
              <a:rPr lang="zh-CN" altLang="en-US" sz="135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节律失调</a:t>
            </a:r>
            <a:r>
              <a:rPr lang="zh-CN" altLang="en-US" sz="135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导致的失眠，或以入睡困难为主诉的失眠</a:t>
            </a:r>
          </a:p>
        </p:txBody>
      </p:sp>
    </p:spTree>
    <p:extLst>
      <p:ext uri="{BB962C8B-B14F-4D97-AF65-F5344CB8AC3E}">
        <p14:creationId xmlns:p14="http://schemas.microsoft.com/office/powerpoint/2010/main" val="68552439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标题 1"/>
          <p:cNvSpPr>
            <a:spLocks noGrp="1" noChangeArrowheads="1"/>
          </p:cNvSpPr>
          <p:nvPr>
            <p:ph type="title"/>
          </p:nvPr>
        </p:nvSpPr>
        <p:spPr>
          <a:xfrm>
            <a:off x="2351585" y="188640"/>
            <a:ext cx="5915025" cy="647700"/>
          </a:xfrm>
        </p:spPr>
        <p:txBody>
          <a:bodyPr>
            <a:normAutofit fontScale="90000"/>
          </a:bodyPr>
          <a:lstStyle/>
          <a:p>
            <a:pPr algn="ctr"/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镇静催眠药物     </a:t>
            </a: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抗抑郁药</a:t>
            </a:r>
          </a:p>
        </p:txBody>
      </p:sp>
      <p:sp>
        <p:nvSpPr>
          <p:cNvPr id="41986" name="内容占位符 2"/>
          <p:cNvSpPr>
            <a:spLocks noGrp="1" noChangeArrowheads="1"/>
          </p:cNvSpPr>
          <p:nvPr>
            <p:ph idx="1"/>
          </p:nvPr>
        </p:nvSpPr>
        <p:spPr>
          <a:xfrm>
            <a:off x="2477598" y="1700809"/>
            <a:ext cx="8586954" cy="1512169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24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曲唑酮 </a:t>
            </a:r>
            <a:r>
              <a:rPr lang="zh-CN" altLang="en-US" sz="2400" b="1" dirty="0">
                <a:latin typeface="微软雅黑" pitchFamily="34" charset="-122"/>
                <a:ea typeface="微软雅黑" pitchFamily="34" charset="-122"/>
              </a:rPr>
              <a:t>（</a:t>
            </a:r>
            <a:r>
              <a:rPr lang="en-US" altLang="zh-CN" sz="2400" b="1" dirty="0">
                <a:latin typeface="微软雅黑" pitchFamily="34" charset="-122"/>
                <a:ea typeface="微软雅黑" pitchFamily="34" charset="-122"/>
              </a:rPr>
              <a:t>A:</a:t>
            </a: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勿使用  </a:t>
            </a:r>
            <a:r>
              <a:rPr lang="en-US" altLang="zh-CN" sz="2400" b="1" dirty="0">
                <a:latin typeface="微软雅黑" pitchFamily="34" charset="-122"/>
                <a:ea typeface="微软雅黑" pitchFamily="34" charset="-122"/>
              </a:rPr>
              <a:t>B:</a:t>
            </a: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指南  </a:t>
            </a:r>
            <a:r>
              <a:rPr lang="en-US" altLang="zh-CN" sz="2400" b="1" dirty="0">
                <a:latin typeface="微软雅黑" pitchFamily="34" charset="-122"/>
                <a:ea typeface="微软雅黑" pitchFamily="34" charset="-122"/>
              </a:rPr>
              <a:t>D:</a:t>
            </a: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临床使用</a:t>
            </a:r>
            <a:r>
              <a:rPr lang="zh-CN" altLang="en-US" sz="2400" b="1" dirty="0">
                <a:latin typeface="微软雅黑" pitchFamily="34" charset="-122"/>
                <a:ea typeface="微软雅黑" pitchFamily="34" charset="-122"/>
              </a:rPr>
              <a:t>）</a:t>
            </a:r>
            <a:endParaRPr lang="en-US" altLang="zh-CN" sz="2400" dirty="0">
              <a:latin typeface="微软雅黑" pitchFamily="34" charset="-122"/>
              <a:ea typeface="微软雅黑" pitchFamily="34" charset="-122"/>
            </a:endParaRPr>
          </a:p>
          <a:p>
            <a:pPr marL="0" indent="0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   不改变睡眠结构，</a:t>
            </a:r>
            <a:r>
              <a:rPr lang="zh-CN" altLang="en-US" sz="1800" dirty="0">
                <a:latin typeface="微软雅黑" pitchFamily="34" charset="-122"/>
                <a:ea typeface="微软雅黑" pitchFamily="34" charset="-122"/>
              </a:rPr>
              <a:t>不显著改善睡眠质量。头痛风险显著高于安慰剂，</a:t>
            </a:r>
            <a:r>
              <a:rPr lang="en-US" altLang="zh-CN" sz="1800" dirty="0">
                <a:latin typeface="微软雅黑" pitchFamily="34" charset="-122"/>
                <a:ea typeface="微软雅黑" pitchFamily="34" charset="-122"/>
              </a:rPr>
              <a:t>75%</a:t>
            </a:r>
            <a:r>
              <a:rPr lang="zh-CN" altLang="en-US" sz="1800" dirty="0">
                <a:latin typeface="微软雅黑" pitchFamily="34" charset="-122"/>
                <a:ea typeface="微软雅黑" pitchFamily="34" charset="-122"/>
              </a:rPr>
              <a:t>使用者出现不良反应（</a:t>
            </a:r>
            <a:r>
              <a:rPr lang="en-US" altLang="zh-CN" sz="1800" dirty="0">
                <a:latin typeface="微软雅黑" pitchFamily="34" charset="-122"/>
                <a:ea typeface="微软雅黑" pitchFamily="34" charset="-122"/>
              </a:rPr>
              <a:t>50mg</a:t>
            </a:r>
            <a:r>
              <a:rPr lang="zh-CN" altLang="en-US" sz="1800" dirty="0">
                <a:latin typeface="微软雅黑" pitchFamily="34" charset="-122"/>
                <a:ea typeface="微软雅黑" pitchFamily="34" charset="-122"/>
              </a:rPr>
              <a:t>）。</a:t>
            </a:r>
            <a:endParaRPr lang="zh-CN" altLang="en-US" sz="2400" dirty="0">
              <a:latin typeface="微软雅黑" pitchFamily="34" charset="-122"/>
              <a:ea typeface="微软雅黑" pitchFamily="34" charset="-122"/>
            </a:endParaRPr>
          </a:p>
          <a:p>
            <a:pPr marL="0" indent="0">
              <a:lnSpc>
                <a:spcPct val="150000"/>
              </a:lnSpc>
              <a:spcBef>
                <a:spcPct val="0"/>
              </a:spcBef>
              <a:buNone/>
            </a:pPr>
            <a:endParaRPr lang="zh-CN" altLang="en-US" sz="2400" dirty="0">
              <a:solidFill>
                <a:srgbClr val="006600"/>
              </a:solidFill>
              <a:latin typeface="微软雅黑" pitchFamily="34" charset="-122"/>
              <a:ea typeface="微软雅黑" pitchFamily="34" charset="-122"/>
            </a:endParaRPr>
          </a:p>
          <a:p>
            <a:pPr marL="0" indent="0">
              <a:buNone/>
            </a:pPr>
            <a:endParaRPr lang="en-US" altLang="zh-CN" sz="3600" b="1" dirty="0">
              <a:latin typeface="微软雅黑" pitchFamily="34" charset="-122"/>
              <a:ea typeface="微软雅黑" pitchFamily="34" charset="-122"/>
            </a:endParaRPr>
          </a:p>
          <a:p>
            <a:pPr marL="0" indent="0">
              <a:buNone/>
            </a:pPr>
            <a:endParaRPr lang="en-US" altLang="zh-CN" sz="3600" b="1" dirty="0">
              <a:latin typeface="微软雅黑" pitchFamily="34" charset="-122"/>
              <a:ea typeface="微软雅黑" pitchFamily="34" charset="-122"/>
            </a:endParaRPr>
          </a:p>
          <a:p>
            <a:pPr marL="0" indent="0">
              <a:buNone/>
            </a:pPr>
            <a:endParaRPr lang="zh-CN" altLang="en-US" sz="36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477598" y="3250774"/>
            <a:ext cx="858695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t" hangingPunct="1">
              <a:lnSpc>
                <a:spcPct val="150000"/>
              </a:lnSpc>
              <a:defRPr/>
            </a:pPr>
            <a:r>
              <a:rPr lang="zh-CN" altLang="zh-CN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米氮平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400" b="1" dirty="0">
                <a:latin typeface="微软雅黑" pitchFamily="34" charset="-122"/>
                <a:ea typeface="微软雅黑" pitchFamily="34" charset="-122"/>
              </a:rPr>
              <a:t> A:</a:t>
            </a: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不建议  </a:t>
            </a:r>
            <a:r>
              <a:rPr lang="en-US" altLang="zh-CN" sz="2400" b="1" dirty="0">
                <a:latin typeface="微软雅黑" pitchFamily="34" charset="-122"/>
                <a:ea typeface="微软雅黑" pitchFamily="34" charset="-122"/>
              </a:rPr>
              <a:t>B:</a:t>
            </a: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临床建议 </a:t>
            </a:r>
            <a:r>
              <a:rPr lang="en-US" altLang="zh-CN" sz="2400" b="1" dirty="0">
                <a:latin typeface="微软雅黑" pitchFamily="34" charset="-122"/>
                <a:ea typeface="微软雅黑" pitchFamily="34" charset="-122"/>
              </a:rPr>
              <a:t> D:</a:t>
            </a: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临床使用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zh-CN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fontAlgn="t" hangingPunct="1">
              <a:lnSpc>
                <a:spcPct val="150000"/>
              </a:lnSpc>
              <a:defRPr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可以</a:t>
            </a:r>
            <a:r>
              <a:rPr lang="zh-CN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增加</a:t>
            </a:r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睡眠的连续性和</a:t>
            </a:r>
            <a:r>
              <a:rPr lang="zh-CN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慢波睡眠</a:t>
            </a:r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，缩短入睡潜伏期，增加总睡眠时间，改善睡眠效率，可以</a:t>
            </a:r>
            <a:r>
              <a:rPr lang="zh-CN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改善客观睡眠参数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。但体重增加，食欲增加不良反应发生率较高。</a:t>
            </a:r>
            <a:endParaRPr lang="zh-CN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879976" y="5085184"/>
            <a:ext cx="3726414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50" dirty="0"/>
              <a:t>A. </a:t>
            </a:r>
            <a:r>
              <a:rPr lang="zh-CN" altLang="en-US" sz="1350" dirty="0"/>
              <a:t>美国睡眠医学会</a:t>
            </a:r>
            <a:r>
              <a:rPr lang="en-US" altLang="zh-CN" sz="1350" dirty="0"/>
              <a:t>AASM</a:t>
            </a:r>
            <a:r>
              <a:rPr lang="zh-CN" altLang="en-US" sz="1350" dirty="0"/>
              <a:t>指南</a:t>
            </a:r>
            <a:endParaRPr lang="en-US" altLang="zh-CN" sz="1350" dirty="0"/>
          </a:p>
          <a:p>
            <a:r>
              <a:rPr lang="en-US" altLang="zh-CN" sz="1350" dirty="0"/>
              <a:t>B. </a:t>
            </a:r>
            <a:r>
              <a:rPr lang="zh-CN" altLang="en-US" sz="1350" dirty="0"/>
              <a:t>中国失眠障碍诊断和治疗指南</a:t>
            </a:r>
            <a:r>
              <a:rPr lang="en-US" altLang="zh-CN" sz="1350" dirty="0"/>
              <a:t>2017</a:t>
            </a:r>
          </a:p>
          <a:p>
            <a:r>
              <a:rPr lang="en-US" altLang="zh-CN" sz="1350" dirty="0"/>
              <a:t>D. </a:t>
            </a:r>
            <a:r>
              <a:rPr lang="zh-CN" altLang="en-US" sz="1350" dirty="0"/>
              <a:t>中国失眠障碍综合防治指南</a:t>
            </a:r>
            <a:r>
              <a:rPr lang="en-US" altLang="zh-CN" sz="1350" dirty="0"/>
              <a:t>2019</a:t>
            </a:r>
            <a:r>
              <a:rPr lang="zh-CN" altLang="en-US" sz="1350" dirty="0"/>
              <a:t>（非循证）</a:t>
            </a:r>
            <a:endParaRPr lang="en-US" altLang="zh-CN" sz="1350" dirty="0"/>
          </a:p>
          <a:p>
            <a:endParaRPr lang="zh-CN" altLang="en-US" sz="1350" dirty="0"/>
          </a:p>
          <a:p>
            <a:r>
              <a:rPr lang="zh-CN" altLang="en-US" sz="1350" dirty="0"/>
              <a:t>“标准”</a:t>
            </a:r>
            <a:r>
              <a:rPr lang="en-US" altLang="zh-CN" sz="1350" dirty="0"/>
              <a:t>&gt;</a:t>
            </a:r>
            <a:r>
              <a:rPr lang="zh-CN" altLang="en-US" sz="1350" dirty="0"/>
              <a:t>“指南”</a:t>
            </a:r>
            <a:r>
              <a:rPr lang="en-US" altLang="zh-CN" sz="1350" dirty="0"/>
              <a:t>&gt;</a:t>
            </a:r>
            <a:r>
              <a:rPr lang="zh-CN" altLang="en-US" sz="1350" dirty="0"/>
              <a:t>“临床建议”</a:t>
            </a:r>
            <a:endParaRPr lang="en-US" altLang="zh-CN" sz="1350" dirty="0"/>
          </a:p>
          <a:p>
            <a:endParaRPr lang="zh-CN" altLang="en-US" sz="1350" dirty="0"/>
          </a:p>
        </p:txBody>
      </p:sp>
    </p:spTree>
    <p:extLst>
      <p:ext uri="{BB962C8B-B14F-4D97-AF65-F5344CB8AC3E}">
        <p14:creationId xmlns:p14="http://schemas.microsoft.com/office/powerpoint/2010/main" val="31927119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>
            <a:spLocks noGrp="1" noChangeArrowheads="1"/>
          </p:cNvSpPr>
          <p:nvPr>
            <p:ph type="title"/>
          </p:nvPr>
        </p:nvSpPr>
        <p:spPr>
          <a:xfrm>
            <a:off x="838200" y="169441"/>
            <a:ext cx="10515600" cy="739279"/>
          </a:xfrm>
        </p:spPr>
        <p:txBody>
          <a:bodyPr>
            <a:normAutofit/>
          </a:bodyPr>
          <a:lstStyle/>
          <a:p>
            <a:r>
              <a:rPr lang="zh-CN" altLang="en-US" sz="4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镇静催眠药物     </a:t>
            </a:r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双食欲素受体拮抗剂</a:t>
            </a:r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747FCCB1-7CB3-39F1-719F-89C947CE36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6942" y="1813328"/>
            <a:ext cx="4213572" cy="3172530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通过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影响快速眼动睡眠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REM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）来增加总睡眠时间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缩短入睡后中途醒来时间，有效改善睡眠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很少报告有白天嗜睡现象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最常见的不良反应是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头痛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停止服用后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没有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发现反弹或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戒断症状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同普通药物管理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国内仅达利雷生、莱博雷生上市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endParaRPr lang="zh-CN" altLang="en-US" sz="1600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2C2B1310-BC63-97EA-38DB-91E1090C090B}"/>
              </a:ext>
            </a:extLst>
          </p:cNvPr>
          <p:cNvSpPr txBox="1"/>
          <p:nvPr/>
        </p:nvSpPr>
        <p:spPr>
          <a:xfrm>
            <a:off x="2286290" y="4812934"/>
            <a:ext cx="559836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rgbClr val="231F20"/>
                </a:solidFill>
                <a:latin typeface="FZSSK--GBK1-0"/>
              </a:rPr>
              <a:t>食欲素 </a:t>
            </a:r>
            <a:r>
              <a:rPr lang="en-US" altLang="zh-CN" sz="1200" dirty="0">
                <a:solidFill>
                  <a:srgbClr val="231F20"/>
                </a:solidFill>
                <a:latin typeface="NEU-BZ-Regular"/>
              </a:rPr>
              <a:t>A </a:t>
            </a:r>
            <a:r>
              <a:rPr lang="zh-CN" altLang="en-US" sz="1200" dirty="0">
                <a:solidFill>
                  <a:srgbClr val="231F20"/>
                </a:solidFill>
                <a:latin typeface="FZSSK--GBK1-0"/>
              </a:rPr>
              <a:t>（</a:t>
            </a:r>
            <a:r>
              <a:rPr lang="en-US" altLang="zh-CN" sz="1200" dirty="0">
                <a:solidFill>
                  <a:srgbClr val="231F20"/>
                </a:solidFill>
                <a:latin typeface="NEU-BZ-Regular"/>
              </a:rPr>
              <a:t>hypocretin⁃1</a:t>
            </a:r>
            <a:r>
              <a:rPr lang="zh-CN" altLang="en-US" sz="1200" dirty="0">
                <a:solidFill>
                  <a:srgbClr val="231F20"/>
                </a:solidFill>
                <a:latin typeface="FZSSK--GBK1-0"/>
              </a:rPr>
              <a:t>）和食欲素 </a:t>
            </a:r>
            <a:r>
              <a:rPr lang="en-US" altLang="zh-CN" sz="1200" dirty="0">
                <a:solidFill>
                  <a:srgbClr val="231F20"/>
                </a:solidFill>
                <a:latin typeface="NEU-BZ-Regular"/>
              </a:rPr>
              <a:t>B </a:t>
            </a:r>
            <a:r>
              <a:rPr lang="zh-CN" altLang="en-US" sz="1200" dirty="0">
                <a:solidFill>
                  <a:srgbClr val="231F20"/>
                </a:solidFill>
                <a:latin typeface="FZSSK--GBK1-0"/>
              </a:rPr>
              <a:t>（</a:t>
            </a:r>
            <a:r>
              <a:rPr lang="en-US" altLang="zh-CN" sz="1200" dirty="0">
                <a:solidFill>
                  <a:srgbClr val="231F20"/>
                </a:solidFill>
                <a:latin typeface="NEU-BZ-Regular"/>
              </a:rPr>
              <a:t>hypocretin⁃2</a:t>
            </a:r>
            <a:r>
              <a:rPr lang="zh-CN" altLang="en-US" sz="1200" dirty="0">
                <a:solidFill>
                  <a:srgbClr val="231F20"/>
                </a:solidFill>
                <a:latin typeface="FZSSK--GBK1-0"/>
              </a:rPr>
              <a:t>）</a:t>
            </a:r>
            <a:endParaRPr lang="zh-CN" altLang="en-US" sz="1200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15E8B694-D62D-750B-25CA-385F524B0863}"/>
              </a:ext>
            </a:extLst>
          </p:cNvPr>
          <p:cNvSpPr txBox="1"/>
          <p:nvPr/>
        </p:nvSpPr>
        <p:spPr>
          <a:xfrm>
            <a:off x="3359696" y="5714474"/>
            <a:ext cx="6875504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050" dirty="0"/>
              <a:t>Orexin Receptor Antagonists as Emerging Treatments for Psychiatric Disorders. </a:t>
            </a:r>
            <a:r>
              <a:rPr lang="en-US" altLang="zh-CN" sz="1050" dirty="0" err="1"/>
              <a:t>Neurosci</a:t>
            </a:r>
            <a:r>
              <a:rPr lang="en-US" altLang="zh-CN" sz="1050" dirty="0"/>
              <a:t> Bull. 2020 Apr;36(4):432-448.</a:t>
            </a:r>
            <a:endParaRPr lang="zh-CN" altLang="en-US" sz="1050" dirty="0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B4528B87-3A39-1AC5-A102-E31BF4FFE314}"/>
              </a:ext>
            </a:extLst>
          </p:cNvPr>
          <p:cNvGrpSpPr/>
          <p:nvPr/>
        </p:nvGrpSpPr>
        <p:grpSpPr>
          <a:xfrm>
            <a:off x="1422194" y="1588392"/>
            <a:ext cx="5112571" cy="3049959"/>
            <a:chOff x="1187624" y="930169"/>
            <a:chExt cx="4608513" cy="2457151"/>
          </a:xfrm>
        </p:grpSpPr>
        <p:pic>
          <p:nvPicPr>
            <p:cNvPr id="2" name="图片 1">
              <a:extLst>
                <a:ext uri="{FF2B5EF4-FFF2-40B4-BE49-F238E27FC236}">
                  <a16:creationId xmlns:a16="http://schemas.microsoft.com/office/drawing/2014/main" id="{FF13A49A-C22D-FA7B-632E-6FC57054B7F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03649" y="930169"/>
              <a:ext cx="4392488" cy="2457151"/>
            </a:xfrm>
            <a:prstGeom prst="rect">
              <a:avLst/>
            </a:prstGeom>
          </p:spPr>
        </p:pic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BF877F59-05ED-A1B3-4F96-F1CFB39546C6}"/>
                </a:ext>
              </a:extLst>
            </p:cNvPr>
            <p:cNvSpPr/>
            <p:nvPr/>
          </p:nvSpPr>
          <p:spPr>
            <a:xfrm>
              <a:off x="1187624" y="932308"/>
              <a:ext cx="576064" cy="19928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5438857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表格 9">
            <a:extLst>
              <a:ext uri="{FF2B5EF4-FFF2-40B4-BE49-F238E27FC236}">
                <a16:creationId xmlns:a16="http://schemas.microsoft.com/office/drawing/2014/main" id="{0C594250-82F3-6DBD-F0F5-1D89BF00E20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8565455"/>
              </p:ext>
            </p:extLst>
          </p:nvPr>
        </p:nvGraphicFramePr>
        <p:xfrm>
          <a:off x="1361580" y="1403485"/>
          <a:ext cx="9055918" cy="40510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7210">
                  <a:extLst>
                    <a:ext uri="{9D8B030D-6E8A-4147-A177-3AD203B41FA5}">
                      <a16:colId xmlns:a16="http://schemas.microsoft.com/office/drawing/2014/main" val="1100396191"/>
                    </a:ext>
                  </a:extLst>
                </a:gridCol>
                <a:gridCol w="1054212">
                  <a:extLst>
                    <a:ext uri="{9D8B030D-6E8A-4147-A177-3AD203B41FA5}">
                      <a16:colId xmlns:a16="http://schemas.microsoft.com/office/drawing/2014/main" val="4037923096"/>
                    </a:ext>
                  </a:extLst>
                </a:gridCol>
                <a:gridCol w="744150">
                  <a:extLst>
                    <a:ext uri="{9D8B030D-6E8A-4147-A177-3AD203B41FA5}">
                      <a16:colId xmlns:a16="http://schemas.microsoft.com/office/drawing/2014/main" val="672801398"/>
                    </a:ext>
                  </a:extLst>
                </a:gridCol>
                <a:gridCol w="1240250">
                  <a:extLst>
                    <a:ext uri="{9D8B030D-6E8A-4147-A177-3AD203B41FA5}">
                      <a16:colId xmlns:a16="http://schemas.microsoft.com/office/drawing/2014/main" val="3133685756"/>
                    </a:ext>
                  </a:extLst>
                </a:gridCol>
                <a:gridCol w="806162">
                  <a:extLst>
                    <a:ext uri="{9D8B030D-6E8A-4147-A177-3AD203B41FA5}">
                      <a16:colId xmlns:a16="http://schemas.microsoft.com/office/drawing/2014/main" val="1804925547"/>
                    </a:ext>
                  </a:extLst>
                </a:gridCol>
                <a:gridCol w="992200">
                  <a:extLst>
                    <a:ext uri="{9D8B030D-6E8A-4147-A177-3AD203B41FA5}">
                      <a16:colId xmlns:a16="http://schemas.microsoft.com/office/drawing/2014/main" val="3380743225"/>
                    </a:ext>
                  </a:extLst>
                </a:gridCol>
                <a:gridCol w="806162">
                  <a:extLst>
                    <a:ext uri="{9D8B030D-6E8A-4147-A177-3AD203B41FA5}">
                      <a16:colId xmlns:a16="http://schemas.microsoft.com/office/drawing/2014/main" val="453734516"/>
                    </a:ext>
                  </a:extLst>
                </a:gridCol>
                <a:gridCol w="2605572">
                  <a:extLst>
                    <a:ext uri="{9D8B030D-6E8A-4147-A177-3AD203B41FA5}">
                      <a16:colId xmlns:a16="http://schemas.microsoft.com/office/drawing/2014/main" val="1504741245"/>
                    </a:ext>
                  </a:extLst>
                </a:gridCol>
              </a:tblGrid>
              <a:tr h="80234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药物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英文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上市时间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作用机制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常规剂量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≥</a:t>
                      </a:r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65</a:t>
                      </a:r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岁剂量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半衰期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注意事项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3458220890"/>
                  </a:ext>
                </a:extLst>
              </a:tr>
              <a:tr h="98069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苏沃雷生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suvorexant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2014FDA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拮抗</a:t>
                      </a:r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OX1R</a:t>
                      </a:r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和</a:t>
                      </a:r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OX2R</a:t>
                      </a:r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，两者抑制作用类似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10-20mg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10-15mg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12h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药物清除很大程度上依赖于</a:t>
                      </a:r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CYP3A</a:t>
                      </a:r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；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algn="l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如果与</a:t>
                      </a:r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CYP3A</a:t>
                      </a:r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的中度抑制剂联合使用，推荐剂量为</a:t>
                      </a:r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5 mg</a:t>
                      </a:r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，可加到</a:t>
                      </a:r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10mg</a:t>
                      </a:r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；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algn="l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避免与强</a:t>
                      </a:r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CYP3A</a:t>
                      </a:r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抑制剂或诱导剂联用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2774868599"/>
                  </a:ext>
                </a:extLst>
              </a:tr>
              <a:tr h="98069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莱博雷生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Lemborexant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2019FDA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拮抗</a:t>
                      </a:r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OX1R</a:t>
                      </a:r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和</a:t>
                      </a:r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OX2R</a:t>
                      </a:r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，对后者抑制作用更强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5-10mg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5mg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17-19h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药物清除依赖于</a:t>
                      </a:r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CYP3A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；如果与轻度</a:t>
                      </a:r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CYP3A4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抑制剂联合使用，建议剂量为</a:t>
                      </a:r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5mg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；避免与中强度</a:t>
                      </a:r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CYP3A4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抑制剂和诱导剂联用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2908029677"/>
                  </a:ext>
                </a:extLst>
              </a:tr>
              <a:tr h="98069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达利雷生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Daridorexant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2022FDA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拮抗</a:t>
                      </a:r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OX1R</a:t>
                      </a:r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和</a:t>
                      </a:r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OX2R</a:t>
                      </a:r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，两者抑制作用类似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50 mg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25 mg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5.9-8.8h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药物清除依赖于</a:t>
                      </a:r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CYP3A4</a:t>
                      </a:r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；如果与中度</a:t>
                      </a:r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CYP3A4</a:t>
                      </a:r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抑制剂联合使用，建议剂量为</a:t>
                      </a:r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25mg</a:t>
                      </a:r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；避免与强</a:t>
                      </a:r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CYP3A4</a:t>
                      </a:r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抑制剂和诱导剂联用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641079833"/>
                  </a:ext>
                </a:extLst>
              </a:tr>
            </a:tbl>
          </a:graphicData>
        </a:graphic>
      </p:graphicFrame>
      <p:sp>
        <p:nvSpPr>
          <p:cNvPr id="4" name="标题 1">
            <a:extLst>
              <a:ext uri="{FF2B5EF4-FFF2-40B4-BE49-F238E27FC236}">
                <a16:creationId xmlns:a16="http://schemas.microsoft.com/office/drawing/2014/main" id="{3AD4CDBD-41FE-D6F7-9FA3-CB1F99B0E8A9}"/>
              </a:ext>
            </a:extLst>
          </p:cNvPr>
          <p:cNvSpPr txBox="1">
            <a:spLocks noChangeArrowheads="1"/>
          </p:cNvSpPr>
          <p:nvPr/>
        </p:nvSpPr>
        <p:spPr>
          <a:xfrm>
            <a:off x="2279576" y="116633"/>
            <a:ext cx="8137922" cy="61914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68576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镇静催眠药物     </a:t>
            </a:r>
            <a:r>
              <a:rPr lang="zh-CN" altLang="en-US" sz="15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双食欲素受体拮抗剂</a:t>
            </a:r>
          </a:p>
        </p:txBody>
      </p:sp>
    </p:spTree>
    <p:extLst>
      <p:ext uri="{BB962C8B-B14F-4D97-AF65-F5344CB8AC3E}">
        <p14:creationId xmlns:p14="http://schemas.microsoft.com/office/powerpoint/2010/main" val="340770123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标题 1"/>
          <p:cNvSpPr>
            <a:spLocks noGrp="1" noChangeArrowheads="1"/>
          </p:cNvSpPr>
          <p:nvPr>
            <p:ph type="title"/>
          </p:nvPr>
        </p:nvSpPr>
        <p:spPr>
          <a:xfrm>
            <a:off x="2336468" y="188640"/>
            <a:ext cx="5915025" cy="677466"/>
          </a:xfrm>
        </p:spPr>
        <p:txBody>
          <a:bodyPr>
            <a:normAutofit fontScale="90000"/>
          </a:bodyPr>
          <a:lstStyle/>
          <a:p>
            <a:pPr algn="ctr"/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关注点</a:t>
            </a:r>
          </a:p>
        </p:txBody>
      </p:sp>
      <p:sp>
        <p:nvSpPr>
          <p:cNvPr id="29699" name="内容占位符 2"/>
          <p:cNvSpPr>
            <a:spLocks noGrp="1" noChangeArrowheads="1"/>
          </p:cNvSpPr>
          <p:nvPr>
            <p:ph idx="1"/>
          </p:nvPr>
        </p:nvSpPr>
        <p:spPr>
          <a:xfrm>
            <a:off x="2315581" y="2186862"/>
            <a:ext cx="6833127" cy="2885462"/>
          </a:xfrm>
        </p:spPr>
        <p:txBody>
          <a:bodyPr/>
          <a:lstStyle/>
          <a:p>
            <a:pPr>
              <a:lnSpc>
                <a:spcPct val="150000"/>
              </a:lnSpc>
              <a:buNone/>
            </a:pPr>
            <a:r>
              <a:rPr lang="zh-CN" altLang="en-US" sz="2700" b="1" dirty="0">
                <a:latin typeface="微软雅黑" pitchFamily="34" charset="-122"/>
                <a:ea typeface="微软雅黑" pitchFamily="34" charset="-122"/>
              </a:rPr>
              <a:t>对因治疗   </a:t>
            </a:r>
            <a:r>
              <a:rPr lang="zh-CN" altLang="en-US" sz="1800" dirty="0">
                <a:latin typeface="微软雅黑" pitchFamily="34" charset="-122"/>
                <a:ea typeface="微软雅黑" pitchFamily="34" charset="-122"/>
              </a:rPr>
              <a:t>慢性失眠绝大多数都有其病因</a:t>
            </a:r>
            <a:endParaRPr lang="en-US" altLang="zh-CN" sz="1800" dirty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  <a:buNone/>
            </a:pPr>
            <a:r>
              <a:rPr lang="zh-CN" altLang="en-US" sz="2700" b="1" dirty="0">
                <a:latin typeface="微软雅黑" pitchFamily="34" charset="-122"/>
                <a:ea typeface="微软雅黑" pitchFamily="34" charset="-122"/>
              </a:rPr>
              <a:t>理想治疗药物  </a:t>
            </a:r>
            <a:r>
              <a:rPr lang="zh-CN" altLang="en-US" sz="1800" dirty="0">
                <a:latin typeface="微软雅黑" pitchFamily="34" charset="-122"/>
                <a:ea typeface="微软雅黑" pitchFamily="34" charset="-122"/>
              </a:rPr>
              <a:t>可改善睡眠结构  不成瘾 无代谢风险</a:t>
            </a:r>
            <a:endParaRPr lang="en-US" altLang="zh-CN" sz="1800" dirty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  <a:buNone/>
            </a:pPr>
            <a:r>
              <a:rPr lang="zh-CN" altLang="en-US" sz="2700" b="1" dirty="0">
                <a:latin typeface="微软雅黑" pitchFamily="34" charset="-122"/>
                <a:ea typeface="微软雅黑" pitchFamily="34" charset="-122"/>
              </a:rPr>
              <a:t>非苯二氮䓬类  </a:t>
            </a:r>
            <a:r>
              <a:rPr lang="zh-CN" altLang="en-US" sz="1800" dirty="0">
                <a:latin typeface="微软雅黑" pitchFamily="34" charset="-122"/>
                <a:ea typeface="微软雅黑" pitchFamily="34" charset="-122"/>
              </a:rPr>
              <a:t>长期使用成瘾风险并不低</a:t>
            </a:r>
            <a:endParaRPr lang="en-US" altLang="zh-CN" sz="1800" dirty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  <a:buNone/>
            </a:pPr>
            <a:endParaRPr lang="en-US" altLang="zh-CN" sz="1500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0815569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88641"/>
            <a:ext cx="10515600" cy="648072"/>
          </a:xfrm>
        </p:spPr>
        <p:txBody>
          <a:bodyPr>
            <a:normAutofit fontScale="90000"/>
          </a:bodyPr>
          <a:lstStyle/>
          <a:p>
            <a:r>
              <a:rPr lang="zh-CN" altLang="en-US" dirty="0"/>
              <a:t>处方审核 举例</a:t>
            </a:r>
          </a:p>
        </p:txBody>
      </p:sp>
      <p:sp>
        <p:nvSpPr>
          <p:cNvPr id="4" name="椭圆 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138739" y="2427289"/>
            <a:ext cx="809625" cy="809625"/>
          </a:xfrm>
          <a:prstGeom prst="ellipse">
            <a:avLst/>
          </a:prstGeom>
          <a:solidFill>
            <a:srgbClr val="42ACA8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 anchor="ctr"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0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举例</a:t>
            </a:r>
          </a:p>
        </p:txBody>
      </p:sp>
      <p:sp>
        <p:nvSpPr>
          <p:cNvPr id="5" name="椭圆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755901" y="2943226"/>
            <a:ext cx="1890713" cy="1889125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76200" cmpd="sng">
            <a:solidFill>
              <a:srgbClr val="59687F">
                <a:lumMod val="60000"/>
                <a:lumOff val="40000"/>
              </a:srgbClr>
            </a:solidFill>
            <a:round/>
          </a:ln>
        </p:spPr>
        <p:txBody>
          <a:bodyPr anchor="ctr">
            <a:normAutofit/>
          </a:bodyPr>
          <a:lstStyle>
            <a:lvl1pPr>
              <a:defRPr>
                <a:solidFill>
                  <a:sysClr val="windowText" lastClr="000000"/>
                </a:solidFill>
                <a:latin typeface="Calibri" panose="020F0502020204030204" charset="0"/>
                <a:ea typeface="微软雅黑" charset="-122"/>
              </a:defRPr>
            </a:lvl1pPr>
            <a:lvl2pPr marL="742950" indent="-285750">
              <a:defRPr>
                <a:solidFill>
                  <a:sysClr val="windowText" lastClr="000000"/>
                </a:solidFill>
                <a:latin typeface="Calibri" panose="020F0502020204030204" charset="0"/>
                <a:ea typeface="微软雅黑" charset="-122"/>
              </a:defRPr>
            </a:lvl2pPr>
            <a:lvl3pPr marL="1143000" indent="-228600">
              <a:defRPr>
                <a:solidFill>
                  <a:sysClr val="windowText" lastClr="000000"/>
                </a:solidFill>
                <a:latin typeface="Calibri" panose="020F0502020204030204" charset="0"/>
                <a:ea typeface="微软雅黑" charset="-122"/>
              </a:defRPr>
            </a:lvl3pPr>
            <a:lvl4pPr marL="1600200" indent="-228600">
              <a:defRPr>
                <a:solidFill>
                  <a:sysClr val="windowText" lastClr="000000"/>
                </a:solidFill>
                <a:latin typeface="Calibri" panose="020F0502020204030204" charset="0"/>
                <a:ea typeface="微软雅黑" charset="-122"/>
              </a:defRPr>
            </a:lvl4pPr>
            <a:lvl5pPr marL="2057400" indent="-228600">
              <a:defRPr>
                <a:solidFill>
                  <a:sysClr val="windowText" lastClr="000000"/>
                </a:solidFill>
                <a:latin typeface="Calibri" panose="020F0502020204030204" charset="0"/>
                <a:ea typeface="微软雅黑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ysClr val="windowText" lastClr="000000"/>
                </a:solidFill>
                <a:latin typeface="Calibri" panose="020F0502020204030204" charset="0"/>
                <a:ea typeface="微软雅黑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ysClr val="windowText" lastClr="000000"/>
                </a:solidFill>
                <a:latin typeface="Calibri" panose="020F0502020204030204" charset="0"/>
                <a:ea typeface="微软雅黑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ysClr val="windowText" lastClr="000000"/>
                </a:solidFill>
                <a:latin typeface="Calibri" panose="020F0502020204030204" charset="0"/>
                <a:ea typeface="微软雅黑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ysClr val="windowText" lastClr="000000"/>
                </a:solidFill>
                <a:latin typeface="Calibri" panose="020F0502020204030204" charset="0"/>
                <a:ea typeface="微软雅黑" charset="-122"/>
              </a:defRPr>
            </a:lvl9pPr>
          </a:lstStyle>
          <a:p>
            <a:pPr algn="ctr">
              <a:defRPr/>
            </a:pPr>
            <a:r>
              <a:rPr lang="zh-CN" altLang="en-US" sz="2400" noProof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</a:rPr>
              <a:t>两种苯二氮䓬</a:t>
            </a:r>
          </a:p>
        </p:txBody>
      </p:sp>
      <p:sp>
        <p:nvSpPr>
          <p:cNvPr id="6" name="矩形 9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948363" y="2047876"/>
            <a:ext cx="3351212" cy="156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anchor="ctr"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宋体" panose="02010600030101010101" pitchFamily="2" charset="-122"/>
              </a:rPr>
              <a:t>适应症：失眠</a:t>
            </a:r>
            <a:endParaRPr lang="en-US" altLang="zh-CN" sz="2000" b="1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宋体" panose="02010600030101010101" pitchFamily="2" charset="-122"/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宋体" panose="02010600030101010101" pitchFamily="2" charset="-122"/>
              </a:rPr>
              <a:t>处方：</a:t>
            </a:r>
            <a:r>
              <a:rPr lang="zh-CN" altLang="en-US" sz="2000" noProof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阿普唑仑片</a:t>
            </a:r>
            <a:r>
              <a:rPr lang="en-US" altLang="en-US" sz="2000" noProof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 0.4mg  </a:t>
            </a:r>
            <a:r>
              <a:rPr lang="en-US" altLang="zh-CN" sz="2000" noProof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QN</a:t>
            </a:r>
            <a:endParaRPr lang="en-US" altLang="en-US" sz="2000" noProof="1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sym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000" noProof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地西泮片</a:t>
            </a:r>
            <a:r>
              <a:rPr lang="en-US" altLang="en-US" sz="2000" noProof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 2.5mg  </a:t>
            </a:r>
            <a:r>
              <a:rPr lang="en-US" altLang="zh-CN" sz="2000" noProof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QN</a:t>
            </a:r>
            <a:endParaRPr lang="en-US" altLang="en-US" sz="2000" noProof="1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7" name="椭圆 13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138739" y="4535489"/>
            <a:ext cx="809625" cy="809625"/>
          </a:xfrm>
          <a:prstGeom prst="ellipse">
            <a:avLst/>
          </a:prstGeom>
          <a:solidFill>
            <a:srgbClr val="FAB30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 anchor="ctr"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0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解析</a:t>
            </a:r>
          </a:p>
        </p:txBody>
      </p:sp>
      <p:cxnSp>
        <p:nvCxnSpPr>
          <p:cNvPr id="8" name="肘形连接符 17"/>
          <p:cNvCxnSpPr>
            <a:cxnSpLocks noChangeShapeType="1"/>
            <a:stCxn id="5" idx="6"/>
            <a:endCxn id="4" idx="2"/>
          </p:cNvCxnSpPr>
          <p:nvPr>
            <p:custDataLst>
              <p:tags r:id="rId5"/>
            </p:custDataLst>
          </p:nvPr>
        </p:nvCxnSpPr>
        <p:spPr bwMode="auto">
          <a:xfrm flipV="1">
            <a:off x="4646614" y="2830514"/>
            <a:ext cx="492125" cy="1057275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rgbClr val="A6A6A6"/>
            </a:solidFill>
            <a:prstDash val="sysDot"/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" name="肘形连接符 19"/>
          <p:cNvCxnSpPr>
            <a:cxnSpLocks noChangeShapeType="1"/>
            <a:stCxn id="5" idx="6"/>
            <a:endCxn id="7" idx="2"/>
          </p:cNvCxnSpPr>
          <p:nvPr>
            <p:custDataLst>
              <p:tags r:id="rId6"/>
            </p:custDataLst>
          </p:nvPr>
        </p:nvCxnSpPr>
        <p:spPr bwMode="auto">
          <a:xfrm>
            <a:off x="4646614" y="3887788"/>
            <a:ext cx="492125" cy="1052512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rgbClr val="A6A6A6"/>
            </a:solidFill>
            <a:prstDash val="sysDot"/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" name="矩形 39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5948363" y="4175126"/>
            <a:ext cx="3351212" cy="210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anchor="ctr"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0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如需合用，须有焦虑、失眠两个诊断，并且焦虑</a:t>
            </a:r>
            <a:r>
              <a:rPr lang="en-US" altLang="zh-CN" sz="20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Bid</a:t>
            </a:r>
            <a:r>
              <a:rPr lang="zh-CN" altLang="en-US" sz="20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、</a:t>
            </a:r>
            <a:r>
              <a:rPr lang="en-US" altLang="zh-CN" sz="20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Tid</a:t>
            </a:r>
            <a:r>
              <a:rPr lang="zh-CN" altLang="en-US" sz="20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使用，失眠</a:t>
            </a:r>
            <a:r>
              <a:rPr lang="en-US" altLang="zh-CN" sz="20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QN</a:t>
            </a:r>
            <a:r>
              <a:rPr lang="zh-CN" altLang="en-US" sz="20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使用方为合理。</a:t>
            </a:r>
            <a:endParaRPr lang="zh-CN" altLang="en-US" sz="200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4557061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16633"/>
            <a:ext cx="10515600" cy="720080"/>
          </a:xfrm>
        </p:spPr>
        <p:txBody>
          <a:bodyPr>
            <a:normAutofit/>
          </a:bodyPr>
          <a:lstStyle/>
          <a:p>
            <a:r>
              <a:rPr lang="zh-CN" altLang="en-US" dirty="0"/>
              <a:t>总结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抗抑郁药以单一用药为主，需足剂量、足疗程使用，停药需慎重</a:t>
            </a:r>
            <a:endParaRPr lang="en-US" altLang="zh-CN" dirty="0"/>
          </a:p>
          <a:p>
            <a:r>
              <a:rPr lang="en-US" altLang="zh-CN" dirty="0"/>
              <a:t>SSRI</a:t>
            </a:r>
            <a:r>
              <a:rPr lang="zh-CN" altLang="en-US" dirty="0"/>
              <a:t>和</a:t>
            </a:r>
            <a:r>
              <a:rPr lang="en-US" altLang="zh-CN" dirty="0"/>
              <a:t>SNRI</a:t>
            </a:r>
            <a:r>
              <a:rPr lang="zh-CN" altLang="en-US" dirty="0"/>
              <a:t>是抗抑郁一线用药</a:t>
            </a:r>
            <a:endParaRPr lang="en-US" altLang="zh-CN" dirty="0"/>
          </a:p>
          <a:p>
            <a:r>
              <a:rPr lang="zh-CN" altLang="en-US" dirty="0"/>
              <a:t>抗抑郁药物治疗应个体化</a:t>
            </a:r>
            <a:endParaRPr lang="en-US" altLang="zh-CN" dirty="0"/>
          </a:p>
          <a:p>
            <a:r>
              <a:rPr lang="zh-CN" altLang="en-US" dirty="0"/>
              <a:t>镇静安眠药不作为焦虑障碍的一线用药，仅做辅助使用</a:t>
            </a:r>
            <a:endParaRPr lang="en-US" altLang="zh-CN" dirty="0"/>
          </a:p>
          <a:p>
            <a:r>
              <a:rPr lang="zh-CN" altLang="en-US" dirty="0"/>
              <a:t>必须使用镇静安眠药时应足量治疗，适时减停</a:t>
            </a:r>
          </a:p>
        </p:txBody>
      </p:sp>
    </p:spTree>
    <p:extLst>
      <p:ext uri="{BB962C8B-B14F-4D97-AF65-F5344CB8AC3E}">
        <p14:creationId xmlns:p14="http://schemas.microsoft.com/office/powerpoint/2010/main" val="231174985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336"/>
  <p:tag name="KSO_WM_UNIT_TYPE" val="n_i"/>
  <p:tag name="KSO_WM_UNIT_INDEX" val="1_1"/>
  <p:tag name="KSO_WM_UNIT_ID" val="custom160336_24*n_i*1_1"/>
  <p:tag name="KSO_WM_UNIT_CLEAR" val="1"/>
  <p:tag name="KSO_WM_UNIT_LAYERLEVEL" val="1_1"/>
  <p:tag name="KSO_WM_DIAGRAM_GROUP_CODE" val="n1-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336"/>
  <p:tag name="KSO_WM_UNIT_TYPE" val="n_i"/>
  <p:tag name="KSO_WM_UNIT_INDEX" val="1_2"/>
  <p:tag name="KSO_WM_UNIT_ID" val="custom160336_24*n_i*1_2"/>
  <p:tag name="KSO_WM_UNIT_CLEAR" val="1"/>
  <p:tag name="KSO_WM_UNIT_LAYERLEVEL" val="1_1"/>
  <p:tag name="KSO_WM_DIAGRAM_GROUP_CODE" val="n1-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336"/>
  <p:tag name="KSO_WM_UNIT_TYPE" val="n_i"/>
  <p:tag name="KSO_WM_UNIT_INDEX" val="1_3"/>
  <p:tag name="KSO_WM_UNIT_ID" val="custom160336_24*n_i*1_3"/>
  <p:tag name="KSO_WM_UNIT_CLEAR" val="1"/>
  <p:tag name="KSO_WM_UNIT_LAYERLEVEL" val="1_1"/>
  <p:tag name="KSO_WM_DIAGRAM_GROUP_CODE" val="n1-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336"/>
  <p:tag name="KSO_WM_UNIT_TYPE" val="n_i"/>
  <p:tag name="KSO_WM_UNIT_INDEX" val="1_4"/>
  <p:tag name="KSO_WM_UNIT_ID" val="custom160336_24*n_i*1_4"/>
  <p:tag name="KSO_WM_UNIT_CLEAR" val="1"/>
  <p:tag name="KSO_WM_UNIT_LAYERLEVEL" val="1_1"/>
  <p:tag name="KSO_WM_DIAGRAM_GROUP_CODE" val="n1-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336"/>
  <p:tag name="KSO_WM_UNIT_TYPE" val="n_i"/>
  <p:tag name="KSO_WM_UNIT_INDEX" val="1_5"/>
  <p:tag name="KSO_WM_UNIT_ID" val="custom160336_24*n_i*1_5"/>
  <p:tag name="KSO_WM_UNIT_CLEAR" val="1"/>
  <p:tag name="KSO_WM_UNIT_LAYERLEVEL" val="1_1"/>
  <p:tag name="KSO_WM_DIAGRAM_GROUP_CODE" val="n1-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336"/>
  <p:tag name="KSO_WM_UNIT_TYPE" val="n_i"/>
  <p:tag name="KSO_WM_UNIT_INDEX" val="1_6"/>
  <p:tag name="KSO_WM_UNIT_ID" val="custom160336_24*n_i*1_6"/>
  <p:tag name="KSO_WM_UNIT_CLEAR" val="1"/>
  <p:tag name="KSO_WM_UNIT_LAYERLEVEL" val="1_1"/>
  <p:tag name="KSO_WM_DIAGRAM_GROUP_CODE" val="n1-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336"/>
  <p:tag name="KSO_WM_UNIT_TYPE" val="n_h_f"/>
  <p:tag name="KSO_WM_UNIT_INDEX" val="1_2_6"/>
  <p:tag name="KSO_WM_UNIT_ID" val="custom160336_24*n_h_f*1_2_6"/>
  <p:tag name="KSO_WM_UNIT_CLEAR" val="1"/>
  <p:tag name="KSO_WM_UNIT_LAYERLEVEL" val="1_1_1"/>
  <p:tag name="KSO_WM_UNIT_VALUE" val="12"/>
  <p:tag name="KSO_WM_UNIT_HIGHLIGHT" val="0"/>
  <p:tag name="KSO_WM_UNIT_COMPATIBLE" val="0"/>
  <p:tag name="KSO_WM_UNIT_PRESET_TEXT_INDEX" val="3"/>
  <p:tag name="KSO_WM_UNIT_PRESET_TEXT_LEN" val="11"/>
  <p:tag name="KSO_WM_DIAGRAM_GROUP_CODE" val="n1-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336"/>
  <p:tag name="KSO_WM_UNIT_TYPE" val="n_h_f"/>
  <p:tag name="KSO_WM_UNIT_INDEX" val="1_2_5"/>
  <p:tag name="KSO_WM_UNIT_ID" val="custom160336_24*n_h_f*1_2_5"/>
  <p:tag name="KSO_WM_UNIT_CLEAR" val="1"/>
  <p:tag name="KSO_WM_UNIT_LAYERLEVEL" val="1_1_1"/>
  <p:tag name="KSO_WM_UNIT_VALUE" val="12"/>
  <p:tag name="KSO_WM_UNIT_HIGHLIGHT" val="0"/>
  <p:tag name="KSO_WM_UNIT_COMPATIBLE" val="0"/>
  <p:tag name="KSO_WM_UNIT_PRESET_TEXT_INDEX" val="3"/>
  <p:tag name="KSO_WM_UNIT_PRESET_TEXT_LEN" val="11"/>
  <p:tag name="KSO_WM_DIAGRAM_GROUP_CODE" val="n1-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336"/>
  <p:tag name="KSO_WM_UNIT_TYPE" val="n_h_f"/>
  <p:tag name="KSO_WM_UNIT_INDEX" val="1_2_4"/>
  <p:tag name="KSO_WM_UNIT_ID" val="custom160336_24*n_h_f*1_2_4"/>
  <p:tag name="KSO_WM_UNIT_CLEAR" val="1"/>
  <p:tag name="KSO_WM_UNIT_LAYERLEVEL" val="1_1_1"/>
  <p:tag name="KSO_WM_UNIT_VALUE" val="12"/>
  <p:tag name="KSO_WM_UNIT_HIGHLIGHT" val="0"/>
  <p:tag name="KSO_WM_UNIT_COMPATIBLE" val="0"/>
  <p:tag name="KSO_WM_UNIT_PRESET_TEXT_INDEX" val="3"/>
  <p:tag name="KSO_WM_UNIT_PRESET_TEXT_LEN" val="11"/>
  <p:tag name="KSO_WM_DIAGRAM_GROUP_CODE" val="n1-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336"/>
  <p:tag name="KSO_WM_UNIT_TYPE" val="n_h_f"/>
  <p:tag name="KSO_WM_UNIT_INDEX" val="1_2_3"/>
  <p:tag name="KSO_WM_UNIT_ID" val="custom160336_24*n_h_f*1_2_3"/>
  <p:tag name="KSO_WM_UNIT_CLEAR" val="1"/>
  <p:tag name="KSO_WM_UNIT_LAYERLEVEL" val="1_1_1"/>
  <p:tag name="KSO_WM_UNIT_VALUE" val="12"/>
  <p:tag name="KSO_WM_UNIT_HIGHLIGHT" val="0"/>
  <p:tag name="KSO_WM_UNIT_COMPATIBLE" val="0"/>
  <p:tag name="KSO_WM_UNIT_PRESET_TEXT_INDEX" val="3"/>
  <p:tag name="KSO_WM_UNIT_PRESET_TEXT_LEN" val="11"/>
  <p:tag name="KSO_WM_DIAGRAM_GROUP_CODE" val="n1-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336"/>
  <p:tag name="KSO_WM_UNIT_TYPE" val="n_h_f"/>
  <p:tag name="KSO_WM_UNIT_INDEX" val="1_2_2"/>
  <p:tag name="KSO_WM_UNIT_ID" val="custom160336_24*n_h_f*1_2_2"/>
  <p:tag name="KSO_WM_UNIT_CLEAR" val="1"/>
  <p:tag name="KSO_WM_UNIT_LAYERLEVEL" val="1_1_1"/>
  <p:tag name="KSO_WM_UNIT_VALUE" val="12"/>
  <p:tag name="KSO_WM_UNIT_HIGHLIGHT" val="0"/>
  <p:tag name="KSO_WM_UNIT_COMPATIBLE" val="0"/>
  <p:tag name="KSO_WM_UNIT_PRESET_TEXT_INDEX" val="3"/>
  <p:tag name="KSO_WM_UNIT_PRESET_TEXT_LEN" val="11"/>
  <p:tag name="KSO_WM_DIAGRAM_GROUP_CODE" val="n1-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336"/>
  <p:tag name="KSO_WM_UNIT_TYPE" val="n_h_f"/>
  <p:tag name="KSO_WM_UNIT_INDEX" val="1_2_1"/>
  <p:tag name="KSO_WM_UNIT_ID" val="custom160336_24*n_h_f*1_2_1"/>
  <p:tag name="KSO_WM_UNIT_CLEAR" val="1"/>
  <p:tag name="KSO_WM_UNIT_LAYERLEVEL" val="1_1_1"/>
  <p:tag name="KSO_WM_UNIT_VALUE" val="12"/>
  <p:tag name="KSO_WM_UNIT_HIGHLIGHT" val="0"/>
  <p:tag name="KSO_WM_UNIT_COMPATIBLE" val="0"/>
  <p:tag name="KSO_WM_UNIT_PRESET_TEXT_INDEX" val="3"/>
  <p:tag name="KSO_WM_UNIT_PRESET_TEXT_LEN" val="11"/>
  <p:tag name="KSO_WM_DIAGRAM_GROUP_CODE" val="n1-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336"/>
  <p:tag name="KSO_WM_UNIT_TYPE" val="n_h_a"/>
  <p:tag name="KSO_WM_UNIT_INDEX" val="1_1_1"/>
  <p:tag name="KSO_WM_UNIT_ID" val="custom160336_24*n_h_a*1_1_1"/>
  <p:tag name="KSO_WM_UNIT_CLEAR" val="1"/>
  <p:tag name="KSO_WM_UNIT_LAYERLEVEL" val="1_1_1"/>
  <p:tag name="KSO_WM_UNIT_VALUE" val="12"/>
  <p:tag name="KSO_WM_UNIT_HIGHLIGHT" val="0"/>
  <p:tag name="KSO_WM_UNIT_COMPATIBLE" val="0"/>
  <p:tag name="KSO_WM_UNIT_PRESET_TEXT_INDEX" val="3"/>
  <p:tag name="KSO_WM_UNIT_PRESET_TEXT_LEN" val="5"/>
  <p:tag name="KSO_WM_DIAGRAM_GROUP_CODE" val="n1-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336"/>
  <p:tag name="KSO_WM_UNIT_TYPE" val="n_i"/>
  <p:tag name="KSO_WM_UNIT_INDEX" val="1_4"/>
  <p:tag name="KSO_WM_UNIT_ID" val="custom160336_24*n_i*1_4"/>
  <p:tag name="KSO_WM_UNIT_CLEAR" val="1"/>
  <p:tag name="KSO_WM_UNIT_LAYERLEVEL" val="1_1"/>
  <p:tag name="KSO_WM_DIAGRAM_GROUP_CODE" val="n1-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336"/>
  <p:tag name="KSO_WM_UNIT_TYPE" val="n_h_f"/>
  <p:tag name="KSO_WM_UNIT_INDEX" val="1_2_4"/>
  <p:tag name="KSO_WM_UNIT_ID" val="custom160336_24*n_h_f*1_2_4"/>
  <p:tag name="KSO_WM_UNIT_CLEAR" val="1"/>
  <p:tag name="KSO_WM_UNIT_LAYERLEVEL" val="1_1_1"/>
  <p:tag name="KSO_WM_UNIT_VALUE" val="12"/>
  <p:tag name="KSO_WM_UNIT_HIGHLIGHT" val="0"/>
  <p:tag name="KSO_WM_UNIT_COMPATIBLE" val="0"/>
  <p:tag name="KSO_WM_UNIT_PRESET_TEXT_INDEX" val="3"/>
  <p:tag name="KSO_WM_UNIT_PRESET_TEXT_LEN" val="11"/>
  <p:tag name="KSO_WM_DIAGRAM_GROUP_CODE" val="n1-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336"/>
  <p:tag name="KSO_WM_UNIT_TYPE" val="n_i"/>
  <p:tag name="KSO_WM_UNIT_INDEX" val="1_2"/>
  <p:tag name="KSO_WM_UNIT_ID" val="custom160336_24*n_i*1_2"/>
  <p:tag name="KSO_WM_UNIT_CLEAR" val="1"/>
  <p:tag name="KSO_WM_UNIT_LAYERLEVEL" val="1_1"/>
  <p:tag name="KSO_WM_DIAGRAM_GROUP_CODE" val="n1-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336"/>
  <p:tag name="KSO_WM_UNIT_TYPE" val="n_i"/>
  <p:tag name="KSO_WM_UNIT_INDEX" val="1_3"/>
  <p:tag name="KSO_WM_UNIT_ID" val="custom160336_24*n_i*1_3"/>
  <p:tag name="KSO_WM_UNIT_CLEAR" val="1"/>
  <p:tag name="KSO_WM_UNIT_LAYERLEVEL" val="1_1"/>
  <p:tag name="KSO_WM_DIAGRAM_GROUP_CODE" val="n1-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336"/>
  <p:tag name="KSO_WM_UNIT_TYPE" val="n_h_f"/>
  <p:tag name="KSO_WM_UNIT_INDEX" val="1_2_2"/>
  <p:tag name="KSO_WM_UNIT_ID" val="custom160336_24*n_h_f*1_2_2"/>
  <p:tag name="KSO_WM_UNIT_CLEAR" val="1"/>
  <p:tag name="KSO_WM_UNIT_LAYERLEVEL" val="1_1_1"/>
  <p:tag name="KSO_WM_UNIT_VALUE" val="12"/>
  <p:tag name="KSO_WM_UNIT_HIGHLIGHT" val="0"/>
  <p:tag name="KSO_WM_UNIT_COMPATIBLE" val="0"/>
  <p:tag name="KSO_WM_UNIT_PRESET_TEXT_INDEX" val="3"/>
  <p:tag name="KSO_WM_UNIT_PRESET_TEXT_LEN" val="11"/>
  <p:tag name="KSO_WM_DIAGRAM_GROUP_CODE" val="n1-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336"/>
  <p:tag name="KSO_WM_UNIT_TYPE" val="n_h_f"/>
  <p:tag name="KSO_WM_UNIT_INDEX" val="1_2_2"/>
  <p:tag name="KSO_WM_UNIT_ID" val="custom160336_24*n_h_f*1_2_2"/>
  <p:tag name="KSO_WM_UNIT_CLEAR" val="1"/>
  <p:tag name="KSO_WM_UNIT_LAYERLEVEL" val="1_1_1"/>
  <p:tag name="KSO_WM_UNIT_VALUE" val="12"/>
  <p:tag name="KSO_WM_UNIT_HIGHLIGHT" val="0"/>
  <p:tag name="KSO_WM_UNIT_COMPATIBLE" val="0"/>
  <p:tag name="KSO_WM_UNIT_PRESET_TEXT_INDEX" val="3"/>
  <p:tag name="KSO_WM_UNIT_PRESET_TEXT_LEN" val="11"/>
  <p:tag name="KSO_WM_DIAGRAM_GROUP_CODE" val="n1-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336"/>
  <p:tag name="KSO_WM_UNIT_TYPE" val="n_h_f"/>
  <p:tag name="KSO_WM_UNIT_INDEX" val="1_2_2"/>
  <p:tag name="KSO_WM_UNIT_ID" val="custom160336_24*n_h_f*1_2_2"/>
  <p:tag name="KSO_WM_UNIT_CLEAR" val="1"/>
  <p:tag name="KSO_WM_UNIT_LAYERLEVEL" val="1_1_1"/>
  <p:tag name="KSO_WM_UNIT_VALUE" val="12"/>
  <p:tag name="KSO_WM_UNIT_HIGHLIGHT" val="0"/>
  <p:tag name="KSO_WM_UNIT_COMPATIBLE" val="0"/>
  <p:tag name="KSO_WM_UNIT_PRESET_TEXT_INDEX" val="3"/>
  <p:tag name="KSO_WM_UNIT_PRESET_TEXT_LEN" val="11"/>
  <p:tag name="KSO_WM_DIAGRAM_GROUP_CODE" val="n1-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336"/>
  <p:tag name="KSO_WM_UNIT_TYPE" val="n_i"/>
  <p:tag name="KSO_WM_UNIT_INDEX" val="1_4"/>
  <p:tag name="KSO_WM_UNIT_ID" val="custom160336_24*n_i*1_4"/>
  <p:tag name="KSO_WM_UNIT_CLEAR" val="1"/>
  <p:tag name="KSO_WM_UNIT_LAYERLEVEL" val="1_1"/>
  <p:tag name="KSO_WM_DIAGRAM_GROUP_CODE" val="n1-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71553"/>
  <p:tag name="KSO_WM_UNIT_CLEAR" val="1"/>
  <p:tag name="KSO_WM_TAG_VERSION" val="1.0"/>
  <p:tag name="KSO_WM_BEAUTIFY_FLAG" val="#wm#"/>
  <p:tag name="KSO_WM_UNIT_TYPE" val="n_h_i"/>
  <p:tag name="KSO_WM_UNIT_INDEX" val="1_2_1"/>
  <p:tag name="KSO_WM_UNIT_ID" val="diagram20171553_1*n_h_i*1_2_1"/>
  <p:tag name="KSO_WM_UNIT_LAYERLEVEL" val="1_1_1"/>
  <p:tag name="KSO_WM_DIAGRAM_GROUP_CODE" val="n1-1"/>
  <p:tag name="KSO_WM_UNIT_FILL_FORE_SCHEMECOLOR_INDEX" val="5"/>
  <p:tag name="KSO_WM_UNIT_FILL_TYPE" val="1"/>
  <p:tag name="KSO_WM_UNIT_LINE_FORE_SCHEMECOLOR_INDEX" val="14"/>
  <p:tag name="KSO_WM_UNIT_LINE_FILL_TYPE" val="2"/>
  <p:tag name="KSO_WM_UNIT_TEXT_FILL_FORE_SCHEMECOLOR_INDEX" val="14"/>
  <p:tag name="KSO_WM_UNIT_TEXT_FILL_TYPE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71553"/>
  <p:tag name="KSO_WM_TAG_VERSION" val="1.0"/>
  <p:tag name="KSO_WM_BEAUTIFY_FLAG" val="#wm#"/>
  <p:tag name="KSO_WM_UNIT_TYPE" val="n_h_a"/>
  <p:tag name="KSO_WM_UNIT_INDEX" val="1_1_1"/>
  <p:tag name="KSO_WM_UNIT_CLEAR" val="1"/>
  <p:tag name="KSO_WM_UNIT_LAYERLEVEL" val="1_1_1"/>
  <p:tag name="KSO_WM_UNIT_VALUE" val="30"/>
  <p:tag name="KSO_WM_UNIT_HIGHLIGHT" val="0"/>
  <p:tag name="KSO_WM_UNIT_COMPATIBLE" val="0"/>
  <p:tag name="KSO_WM_UNIT_PRESET_TEXT_INDEX" val="3"/>
  <p:tag name="KSO_WM_UNIT_PRESET_TEXT_LEN" val="17"/>
  <p:tag name="KSO_WM_DIAGRAM_GROUP_CODE" val="n1-1"/>
  <p:tag name="KSO_WM_UNIT_ID" val="diagram20171553_1*n_h_a*1_1_1"/>
  <p:tag name="KSO_WM_UNIT_FILL_FORE_SCHEMECOLOR_INDEX" val="8"/>
  <p:tag name="KSO_WM_UNIT_FILL_TYPE" val="1"/>
  <p:tag name="KSO_WM_UNIT_LINE_FORE_SCHEMECOLOR_INDEX" val="8"/>
  <p:tag name="KSO_WM_UNIT_LINE_FILL_TYPE" val="2"/>
  <p:tag name="KSO_WM_UNIT_TEXT_FILL_FORE_SCHEMECOLOR_INDEX" val="14"/>
  <p:tag name="KSO_WM_UNIT_TEXT_FILL_TYPE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71553"/>
  <p:tag name="KSO_WM_TAG_VERSION" val="1.0"/>
  <p:tag name="KSO_WM_BEAUTIFY_FLAG" val="#wm#"/>
  <p:tag name="KSO_WM_UNIT_TYPE" val="n_h_f"/>
  <p:tag name="KSO_WM_UNIT_INDEX" val="1_2_1"/>
  <p:tag name="KSO_WM_UNIT_CLEAR" val="1"/>
  <p:tag name="KSO_WM_UNIT_LAYERLEVEL" val="1_1_1"/>
  <p:tag name="KSO_WM_UNIT_VALUE" val="36"/>
  <p:tag name="KSO_WM_UNIT_HIGHLIGHT" val="0"/>
  <p:tag name="KSO_WM_UNIT_COMPATIBLE" val="0"/>
  <p:tag name="KSO_WM_UNIT_PRESET_TEXT_INDEX" val="3"/>
  <p:tag name="KSO_WM_UNIT_PRESET_TEXT_LEN" val="24"/>
  <p:tag name="KSO_WM_DIAGRAM_GROUP_CODE" val="n1-1"/>
  <p:tag name="KSO_WM_UNIT_ID" val="diagram20171553_1*n_h_f*1_2_1"/>
  <p:tag name="KSO_WM_UNIT_TEXT_FILL_FORE_SCHEMECOLOR_INDEX" val="13"/>
  <p:tag name="KSO_WM_UNIT_TEXT_FILL_TYPE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71553"/>
  <p:tag name="KSO_WM_UNIT_CLEAR" val="1"/>
  <p:tag name="KSO_WM_TAG_VERSION" val="1.0"/>
  <p:tag name="KSO_WM_BEAUTIFY_FLAG" val="#wm#"/>
  <p:tag name="KSO_WM_UNIT_TYPE" val="n_h_i"/>
  <p:tag name="KSO_WM_UNIT_INDEX" val="1_2_2"/>
  <p:tag name="KSO_WM_UNIT_ID" val="diagram20171553_1*n_h_i*1_2_2"/>
  <p:tag name="KSO_WM_UNIT_LAYERLEVEL" val="1_1_1"/>
  <p:tag name="KSO_WM_DIAGRAM_GROUP_CODE" val="n1-1"/>
  <p:tag name="KSO_WM_UNIT_FILL_FORE_SCHEMECOLOR_INDEX" val="6"/>
  <p:tag name="KSO_WM_UNIT_FILL_TYPE" val="1"/>
  <p:tag name="KSO_WM_UNIT_LINE_FORE_SCHEMECOLOR_INDEX" val="14"/>
  <p:tag name="KSO_WM_UNIT_LINE_FILL_TYPE" val="2"/>
  <p:tag name="KSO_WM_UNIT_TEXT_FILL_FORE_SCHEMECOLOR_INDEX" val="14"/>
  <p:tag name="KSO_WM_UNIT_TEXT_FILL_TYPE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71553"/>
  <p:tag name="KSO_WM_UNIT_CLEAR" val="1"/>
  <p:tag name="KSO_WM_TAG_VERSION" val="1.0"/>
  <p:tag name="KSO_WM_BEAUTIFY_FLAG" val="#wm#"/>
  <p:tag name="KSO_WM_UNIT_TYPE" val="n_h_i"/>
  <p:tag name="KSO_WM_UNIT_INDEX" val="1_2_3"/>
  <p:tag name="KSO_WM_UNIT_ID" val="diagram20171553_1*n_h_i*1_2_3"/>
  <p:tag name="KSO_WM_UNIT_LAYERLEVEL" val="1_1_1"/>
  <p:tag name="KSO_WM_DIAGRAM_GROUP_CODE" val="n1-1"/>
  <p:tag name="KSO_WM_UNIT_LINE_FORE_SCHEMECOLOR_INDEX" val="14"/>
  <p:tag name="KSO_WM_UNIT_LINE_FILL_TYPE" val="2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71553"/>
  <p:tag name="KSO_WM_UNIT_CLEAR" val="1"/>
  <p:tag name="KSO_WM_TAG_VERSION" val="1.0"/>
  <p:tag name="KSO_WM_BEAUTIFY_FLAG" val="#wm#"/>
  <p:tag name="KSO_WM_UNIT_TYPE" val="n_h_i"/>
  <p:tag name="KSO_WM_UNIT_INDEX" val="1_2_4"/>
  <p:tag name="KSO_WM_UNIT_ID" val="diagram20171553_1*n_h_i*1_2_4"/>
  <p:tag name="KSO_WM_UNIT_LAYERLEVEL" val="1_1_1"/>
  <p:tag name="KSO_WM_DIAGRAM_GROUP_CODE" val="n1-1"/>
  <p:tag name="KSO_WM_UNIT_LINE_FORE_SCHEMECOLOR_INDEX" val="14"/>
  <p:tag name="KSO_WM_UNIT_LINE_FILL_TYPE" val="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71553"/>
  <p:tag name="KSO_WM_TAG_VERSION" val="1.0"/>
  <p:tag name="KSO_WM_BEAUTIFY_FLAG" val="#wm#"/>
  <p:tag name="KSO_WM_UNIT_TYPE" val="n_h_f"/>
  <p:tag name="KSO_WM_UNIT_INDEX" val="1_2_2"/>
  <p:tag name="KSO_WM_UNIT_CLEAR" val="1"/>
  <p:tag name="KSO_WM_UNIT_LAYERLEVEL" val="1_1_1"/>
  <p:tag name="KSO_WM_UNIT_VALUE" val="36"/>
  <p:tag name="KSO_WM_UNIT_HIGHLIGHT" val="0"/>
  <p:tag name="KSO_WM_UNIT_COMPATIBLE" val="0"/>
  <p:tag name="KSO_WM_UNIT_PRESET_TEXT_INDEX" val="3"/>
  <p:tag name="KSO_WM_UNIT_PRESET_TEXT_LEN" val="24"/>
  <p:tag name="KSO_WM_DIAGRAM_GROUP_CODE" val="n1-1"/>
  <p:tag name="KSO_WM_UNIT_ID" val="diagram20171553_1*n_h_f*1_2_2"/>
  <p:tag name="KSO_WM_UNIT_TEXT_FILL_FORE_SCHEMECOLOR_INDEX" val="13"/>
  <p:tag name="KSO_WM_UNIT_TEXT_FILL_TYPE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71553"/>
  <p:tag name="KSO_WM_UNIT_CLEAR" val="1"/>
  <p:tag name="KSO_WM_TAG_VERSION" val="1.0"/>
  <p:tag name="KSO_WM_BEAUTIFY_FLAG" val="#wm#"/>
  <p:tag name="KSO_WM_UNIT_TYPE" val="n_h_i"/>
  <p:tag name="KSO_WM_UNIT_INDEX" val="1_2_1"/>
  <p:tag name="KSO_WM_UNIT_ID" val="diagram20171553_1*n_h_i*1_2_1"/>
  <p:tag name="KSO_WM_UNIT_LAYERLEVEL" val="1_1_1"/>
  <p:tag name="KSO_WM_DIAGRAM_GROUP_CODE" val="n1-1"/>
  <p:tag name="KSO_WM_UNIT_FILL_FORE_SCHEMECOLOR_INDEX" val="5"/>
  <p:tag name="KSO_WM_UNIT_FILL_TYPE" val="1"/>
  <p:tag name="KSO_WM_UNIT_LINE_FORE_SCHEMECOLOR_INDEX" val="14"/>
  <p:tag name="KSO_WM_UNIT_LINE_FILL_TYPE" val="2"/>
  <p:tag name="KSO_WM_UNIT_TEXT_FILL_FORE_SCHEMECOLOR_INDEX" val="14"/>
  <p:tag name="KSO_WM_UNIT_TEXT_FILL_TYPE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71553"/>
  <p:tag name="KSO_WM_TAG_VERSION" val="1.0"/>
  <p:tag name="KSO_WM_BEAUTIFY_FLAG" val="#wm#"/>
  <p:tag name="KSO_WM_UNIT_TYPE" val="n_h_a"/>
  <p:tag name="KSO_WM_UNIT_INDEX" val="1_1_1"/>
  <p:tag name="KSO_WM_UNIT_CLEAR" val="1"/>
  <p:tag name="KSO_WM_UNIT_LAYERLEVEL" val="1_1_1"/>
  <p:tag name="KSO_WM_UNIT_VALUE" val="30"/>
  <p:tag name="KSO_WM_UNIT_HIGHLIGHT" val="0"/>
  <p:tag name="KSO_WM_UNIT_COMPATIBLE" val="0"/>
  <p:tag name="KSO_WM_UNIT_PRESET_TEXT_INDEX" val="3"/>
  <p:tag name="KSO_WM_UNIT_PRESET_TEXT_LEN" val="17"/>
  <p:tag name="KSO_WM_DIAGRAM_GROUP_CODE" val="n1-1"/>
  <p:tag name="KSO_WM_UNIT_ID" val="diagram20171553_1*n_h_a*1_1_1"/>
  <p:tag name="KSO_WM_UNIT_FILL_FORE_SCHEMECOLOR_INDEX" val="8"/>
  <p:tag name="KSO_WM_UNIT_FILL_TYPE" val="1"/>
  <p:tag name="KSO_WM_UNIT_LINE_FORE_SCHEMECOLOR_INDEX" val="8"/>
  <p:tag name="KSO_WM_UNIT_LINE_FILL_TYPE" val="2"/>
  <p:tag name="KSO_WM_UNIT_TEXT_FILL_FORE_SCHEMECOLOR_INDEX" val="14"/>
  <p:tag name="KSO_WM_UNIT_TEXT_FILL_TYPE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71553"/>
  <p:tag name="KSO_WM_TAG_VERSION" val="1.0"/>
  <p:tag name="KSO_WM_BEAUTIFY_FLAG" val="#wm#"/>
  <p:tag name="KSO_WM_UNIT_TYPE" val="n_h_f"/>
  <p:tag name="KSO_WM_UNIT_INDEX" val="1_2_1"/>
  <p:tag name="KSO_WM_UNIT_CLEAR" val="1"/>
  <p:tag name="KSO_WM_UNIT_LAYERLEVEL" val="1_1_1"/>
  <p:tag name="KSO_WM_UNIT_VALUE" val="36"/>
  <p:tag name="KSO_WM_UNIT_HIGHLIGHT" val="0"/>
  <p:tag name="KSO_WM_UNIT_COMPATIBLE" val="0"/>
  <p:tag name="KSO_WM_UNIT_PRESET_TEXT_INDEX" val="3"/>
  <p:tag name="KSO_WM_UNIT_PRESET_TEXT_LEN" val="24"/>
  <p:tag name="KSO_WM_DIAGRAM_GROUP_CODE" val="n1-1"/>
  <p:tag name="KSO_WM_UNIT_ID" val="diagram20171553_1*n_h_f*1_2_1"/>
  <p:tag name="KSO_WM_UNIT_TEXT_FILL_FORE_SCHEMECOLOR_INDEX" val="13"/>
  <p:tag name="KSO_WM_UNIT_TEXT_FILL_TYPE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71553"/>
  <p:tag name="KSO_WM_UNIT_CLEAR" val="1"/>
  <p:tag name="KSO_WM_TAG_VERSION" val="1.0"/>
  <p:tag name="KSO_WM_BEAUTIFY_FLAG" val="#wm#"/>
  <p:tag name="KSO_WM_UNIT_TYPE" val="n_h_i"/>
  <p:tag name="KSO_WM_UNIT_INDEX" val="1_2_2"/>
  <p:tag name="KSO_WM_UNIT_ID" val="diagram20171553_1*n_h_i*1_2_2"/>
  <p:tag name="KSO_WM_UNIT_LAYERLEVEL" val="1_1_1"/>
  <p:tag name="KSO_WM_DIAGRAM_GROUP_CODE" val="n1-1"/>
  <p:tag name="KSO_WM_UNIT_FILL_FORE_SCHEMECOLOR_INDEX" val="6"/>
  <p:tag name="KSO_WM_UNIT_FILL_TYPE" val="1"/>
  <p:tag name="KSO_WM_UNIT_LINE_FORE_SCHEMECOLOR_INDEX" val="14"/>
  <p:tag name="KSO_WM_UNIT_LINE_FILL_TYPE" val="2"/>
  <p:tag name="KSO_WM_UNIT_TEXT_FILL_FORE_SCHEMECOLOR_INDEX" val="14"/>
  <p:tag name="KSO_WM_UNIT_TEXT_FILL_TYPE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71553"/>
  <p:tag name="KSO_WM_UNIT_CLEAR" val="1"/>
  <p:tag name="KSO_WM_TAG_VERSION" val="1.0"/>
  <p:tag name="KSO_WM_BEAUTIFY_FLAG" val="#wm#"/>
  <p:tag name="KSO_WM_UNIT_TYPE" val="n_h_i"/>
  <p:tag name="KSO_WM_UNIT_INDEX" val="1_2_3"/>
  <p:tag name="KSO_WM_UNIT_ID" val="diagram20171553_1*n_h_i*1_2_3"/>
  <p:tag name="KSO_WM_UNIT_LAYERLEVEL" val="1_1_1"/>
  <p:tag name="KSO_WM_DIAGRAM_GROUP_CODE" val="n1-1"/>
  <p:tag name="KSO_WM_UNIT_LINE_FORE_SCHEMECOLOR_INDEX" val="14"/>
  <p:tag name="KSO_WM_UNIT_LINE_FILL_TYPE" val="2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71553"/>
  <p:tag name="KSO_WM_UNIT_CLEAR" val="1"/>
  <p:tag name="KSO_WM_TAG_VERSION" val="1.0"/>
  <p:tag name="KSO_WM_BEAUTIFY_FLAG" val="#wm#"/>
  <p:tag name="KSO_WM_UNIT_TYPE" val="n_h_i"/>
  <p:tag name="KSO_WM_UNIT_INDEX" val="1_2_4"/>
  <p:tag name="KSO_WM_UNIT_ID" val="diagram20171553_1*n_h_i*1_2_4"/>
  <p:tag name="KSO_WM_UNIT_LAYERLEVEL" val="1_1_1"/>
  <p:tag name="KSO_WM_DIAGRAM_GROUP_CODE" val="n1-1"/>
  <p:tag name="KSO_WM_UNIT_LINE_FORE_SCHEMECOLOR_INDEX" val="14"/>
  <p:tag name="KSO_WM_UNIT_LINE_FILL_TYPE" val="2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71553"/>
  <p:tag name="KSO_WM_TAG_VERSION" val="1.0"/>
  <p:tag name="KSO_WM_BEAUTIFY_FLAG" val="#wm#"/>
  <p:tag name="KSO_WM_UNIT_TYPE" val="n_h_f"/>
  <p:tag name="KSO_WM_UNIT_INDEX" val="1_2_2"/>
  <p:tag name="KSO_WM_UNIT_CLEAR" val="1"/>
  <p:tag name="KSO_WM_UNIT_LAYERLEVEL" val="1_1_1"/>
  <p:tag name="KSO_WM_UNIT_VALUE" val="36"/>
  <p:tag name="KSO_WM_UNIT_HIGHLIGHT" val="0"/>
  <p:tag name="KSO_WM_UNIT_COMPATIBLE" val="0"/>
  <p:tag name="KSO_WM_UNIT_PRESET_TEXT_INDEX" val="3"/>
  <p:tag name="KSO_WM_UNIT_PRESET_TEXT_LEN" val="24"/>
  <p:tag name="KSO_WM_DIAGRAM_GROUP_CODE" val="n1-1"/>
  <p:tag name="KSO_WM_UNIT_ID" val="diagram20171553_1*n_h_f*1_2_2"/>
  <p:tag name="KSO_WM_UNIT_TEXT_FILL_FORE_SCHEMECOLOR_INDEX" val="13"/>
  <p:tag name="KSO_WM_UNIT_TEXT_FILL_TYPE" val="1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4186</TotalTime>
  <Words>3742</Words>
  <Application>Microsoft Office PowerPoint</Application>
  <PresentationFormat>宽屏</PresentationFormat>
  <Paragraphs>853</Paragraphs>
  <Slides>38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38</vt:i4>
      </vt:variant>
    </vt:vector>
  </HeadingPairs>
  <TitlesOfParts>
    <vt:vector size="57" baseType="lpstr">
      <vt:lpstr>BlissLight</vt:lpstr>
      <vt:lpstr>FZSSK--GBK1-0</vt:lpstr>
      <vt:lpstr>NEU-BZ-Regular</vt:lpstr>
      <vt:lpstr>等线</vt:lpstr>
      <vt:lpstr>等线 Light</vt:lpstr>
      <vt:lpstr>黑体</vt:lpstr>
      <vt:lpstr>华文新魏</vt:lpstr>
      <vt:lpstr>宋体</vt:lpstr>
      <vt:lpstr>微软雅黑</vt:lpstr>
      <vt:lpstr>微软雅黑</vt:lpstr>
      <vt:lpstr>微软雅黑 Bold</vt:lpstr>
      <vt:lpstr>Arial</vt:lpstr>
      <vt:lpstr>Calibri</vt:lpstr>
      <vt:lpstr>Calibri Light</vt:lpstr>
      <vt:lpstr>Franklin Gothic Book</vt:lpstr>
      <vt:lpstr>Times New Roman</vt:lpstr>
      <vt:lpstr>Wingdings</vt:lpstr>
      <vt:lpstr>自定义设计方案</vt:lpstr>
      <vt:lpstr>Office 主题​​</vt:lpstr>
      <vt:lpstr>精神疾病药物处方审核要点 药学部分</vt:lpstr>
      <vt:lpstr>概要</vt:lpstr>
      <vt:lpstr>中国抑郁障碍防治指南（2025版）核心更新</vt:lpstr>
      <vt:lpstr>抑郁症药物治疗的基本原则</vt:lpstr>
      <vt:lpstr>PowerPoint 演示文稿</vt:lpstr>
      <vt:lpstr>抑郁症药物分类</vt:lpstr>
      <vt:lpstr>PowerPoint 演示文稿</vt:lpstr>
      <vt:lpstr>选择性5-HT再摄取抑制剂（SSRIs）</vt:lpstr>
      <vt:lpstr>SSRIs：常用药物作用特点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处方审核举例</vt:lpstr>
      <vt:lpstr>PowerPoint 演示文稿</vt:lpstr>
      <vt:lpstr>失眠的药物治疗原则</vt:lpstr>
      <vt:lpstr>PowerPoint 演示文稿</vt:lpstr>
      <vt:lpstr>PowerPoint 演示文稿</vt:lpstr>
      <vt:lpstr>PowerPoint 演示文稿</vt:lpstr>
      <vt:lpstr>苯二氮䓬类           适应症  </vt:lpstr>
      <vt:lpstr>苯二氮䓬受体激动剂           安全性</vt:lpstr>
      <vt:lpstr>PowerPoint 演示文稿</vt:lpstr>
      <vt:lpstr>PowerPoint 演示文稿</vt:lpstr>
      <vt:lpstr>PowerPoint 演示文稿</vt:lpstr>
      <vt:lpstr>PowerPoint 演示文稿</vt:lpstr>
      <vt:lpstr>合理用药原则</vt:lpstr>
      <vt:lpstr>PowerPoint 演示文稿</vt:lpstr>
      <vt:lpstr>镇静催眠药     褪黑素受体激动剂</vt:lpstr>
      <vt:lpstr>镇静催眠药物     抗抑郁药</vt:lpstr>
      <vt:lpstr>镇静催眠药物     双食欲素受体拮抗剂</vt:lpstr>
      <vt:lpstr>PowerPoint 演示文稿</vt:lpstr>
      <vt:lpstr>关注点</vt:lpstr>
      <vt:lpstr>处方审核 举例</vt:lpstr>
      <vt:lpstr>总结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lenovo</dc:creator>
  <cp:lastModifiedBy>果伟</cp:lastModifiedBy>
  <cp:revision>120</cp:revision>
  <dcterms:modified xsi:type="dcterms:W3CDTF">2026-06-23T03:38:51Z</dcterms:modified>
</cp:coreProperties>
</file>