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ags/tag2.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2"/>
    <p:sldMasterId id="2147483675" r:id="rId3"/>
    <p:sldMasterId id="2147483688" r:id="rId4"/>
  </p:sldMasterIdLst>
  <p:notesMasterIdLst>
    <p:notesMasterId r:id="rId76"/>
  </p:notesMasterIdLst>
  <p:handoutMasterIdLst>
    <p:handoutMasterId r:id="rId77"/>
  </p:handoutMasterIdLst>
  <p:sldIdLst>
    <p:sldId id="260" r:id="rId5"/>
    <p:sldId id="262" r:id="rId6"/>
    <p:sldId id="2987" r:id="rId7"/>
    <p:sldId id="3064" r:id="rId8"/>
    <p:sldId id="3065" r:id="rId9"/>
    <p:sldId id="3066" r:id="rId10"/>
    <p:sldId id="3074" r:id="rId11"/>
    <p:sldId id="3075" r:id="rId12"/>
    <p:sldId id="3076" r:id="rId13"/>
    <p:sldId id="3077" r:id="rId14"/>
    <p:sldId id="3078" r:id="rId15"/>
    <p:sldId id="3079" r:id="rId16"/>
    <p:sldId id="3080" r:id="rId17"/>
    <p:sldId id="3081" r:id="rId18"/>
    <p:sldId id="3082" r:id="rId19"/>
    <p:sldId id="3083" r:id="rId20"/>
    <p:sldId id="3084" r:id="rId21"/>
    <p:sldId id="3085" r:id="rId22"/>
    <p:sldId id="3086" r:id="rId23"/>
    <p:sldId id="3088" r:id="rId24"/>
    <p:sldId id="3089" r:id="rId25"/>
    <p:sldId id="3090" r:id="rId26"/>
    <p:sldId id="3107" r:id="rId27"/>
    <p:sldId id="3094" r:id="rId28"/>
    <p:sldId id="3091" r:id="rId29"/>
    <p:sldId id="3108" r:id="rId30"/>
    <p:sldId id="3109" r:id="rId31"/>
    <p:sldId id="3099" r:id="rId32"/>
    <p:sldId id="3095" r:id="rId33"/>
    <p:sldId id="3096" r:id="rId34"/>
    <p:sldId id="3097" r:id="rId35"/>
    <p:sldId id="3098" r:id="rId36"/>
    <p:sldId id="3100" r:id="rId37"/>
    <p:sldId id="2994" r:id="rId38"/>
    <p:sldId id="2995" r:id="rId39"/>
    <p:sldId id="2996" r:id="rId40"/>
    <p:sldId id="2997" r:id="rId41"/>
    <p:sldId id="2998" r:id="rId42"/>
    <p:sldId id="3101" r:id="rId43"/>
    <p:sldId id="3031" r:id="rId44"/>
    <p:sldId id="3032" r:id="rId45"/>
    <p:sldId id="3033" r:id="rId46"/>
    <p:sldId id="3034" r:id="rId47"/>
    <p:sldId id="3102" r:id="rId48"/>
    <p:sldId id="3036" r:id="rId49"/>
    <p:sldId id="3037" r:id="rId50"/>
    <p:sldId id="3038" r:id="rId51"/>
    <p:sldId id="3039" r:id="rId52"/>
    <p:sldId id="3040" r:id="rId53"/>
    <p:sldId id="3103" r:id="rId54"/>
    <p:sldId id="3042" r:id="rId55"/>
    <p:sldId id="3043" r:id="rId56"/>
    <p:sldId id="3044" r:id="rId57"/>
    <p:sldId id="3045" r:id="rId58"/>
    <p:sldId id="3046" r:id="rId59"/>
    <p:sldId id="3104" r:id="rId60"/>
    <p:sldId id="3048" r:id="rId61"/>
    <p:sldId id="3049" r:id="rId62"/>
    <p:sldId id="3050" r:id="rId63"/>
    <p:sldId id="3051" r:id="rId64"/>
    <p:sldId id="3052" r:id="rId65"/>
    <p:sldId id="3053" r:id="rId66"/>
    <p:sldId id="3105" r:id="rId67"/>
    <p:sldId id="3055" r:id="rId68"/>
    <p:sldId id="3056" r:id="rId69"/>
    <p:sldId id="3057" r:id="rId70"/>
    <p:sldId id="3058" r:id="rId71"/>
    <p:sldId id="3059" r:id="rId72"/>
    <p:sldId id="3106" r:id="rId73"/>
    <p:sldId id="3061" r:id="rId74"/>
    <p:sldId id="3062" r:id="rId7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z Kelly" initials="LK" lastIdx="1" clrIdx="0"/>
  <p:cmAuthor id="1" name="杨漪" initials="杨" lastIdx="1" clrIdx="0"/>
  <p:cmAuthor id="2" name="hps1985831@126.com" initials="h" lastIdx="10" clrIdx="1"/>
  <p:cmAuthor id="3" name="诸 宏历" initials="诸" lastIdx="1" clrIdx="2"/>
  <p:cmAuthor id="4" name="Dingyu Chen" initials="DC" lastIdx="2"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B701D"/>
    <a:srgbClr val="E1A727"/>
    <a:srgbClr val="DA4F2E"/>
    <a:srgbClr val="FBBBF6"/>
    <a:srgbClr val="CA0CBC"/>
    <a:srgbClr val="894D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2" d="100"/>
          <a:sy n="82" d="100"/>
        </p:scale>
        <p:origin x="480" y="72"/>
      </p:cViewPr>
      <p:guideLst/>
    </p:cSldViewPr>
  </p:slideViewPr>
  <p:notesTextViewPr>
    <p:cViewPr>
      <p:scale>
        <a:sx n="1" d="1"/>
        <a:sy n="1" d="1"/>
      </p:scale>
      <p:origin x="0" y="0"/>
    </p:cViewPr>
  </p:notesTextViewPr>
  <p:sorterViewPr>
    <p:cViewPr>
      <p:scale>
        <a:sx n="110" d="100"/>
        <a:sy n="110" d="100"/>
      </p:scale>
      <p:origin x="0" y="-10483"/>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commentAuthors" Target="commentAuthors.xml"/><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2026/9/5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732395-DA3E-485C-A696-7FAA3238C10B}" type="datetimeFigureOut">
              <a:rPr lang="zh-CN" altLang="en-US" smtClean="0"/>
              <a:t>2026/9/5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A618C0-2EA6-41E5-B229-A360FAD51694}"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baike.so.com/doc/4332872-4537611.html"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baike.so.com/doc/4332872-4537611.html"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11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12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13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u="none" strike="noStrike" kern="1200" dirty="0">
                <a:solidFill>
                  <a:schemeClr val="tx1"/>
                </a:solidFill>
                <a:effectLst/>
                <a:latin typeface="+mn-lt"/>
                <a:ea typeface="+mn-ea"/>
                <a:cs typeface="+mn-cs"/>
                <a:hlinkClick r:id="rId3"/>
              </a:rPr>
              <a:t>多非利特</a:t>
            </a:r>
            <a:r>
              <a:rPr lang="zh-CN" altLang="en-US" sz="1200" b="0" i="0" kern="1200" dirty="0">
                <a:solidFill>
                  <a:schemeClr val="tx1"/>
                </a:solidFill>
                <a:effectLst/>
                <a:latin typeface="+mn-lt"/>
                <a:ea typeface="+mn-ea"/>
                <a:cs typeface="+mn-cs"/>
              </a:rPr>
              <a:t>是一个新型的第</a:t>
            </a:r>
            <a:r>
              <a:rPr lang="en-US" altLang="zh-CN" sz="1200" b="0" i="0" kern="1200" dirty="0">
                <a:solidFill>
                  <a:schemeClr val="tx1"/>
                </a:solidFill>
                <a:effectLst/>
                <a:latin typeface="+mn-lt"/>
                <a:ea typeface="+mn-ea"/>
                <a:cs typeface="+mn-cs"/>
              </a:rPr>
              <a:t>3</a:t>
            </a:r>
            <a:r>
              <a:rPr lang="zh-CN" altLang="en-US" sz="1200" b="0" i="0" kern="1200" dirty="0">
                <a:solidFill>
                  <a:schemeClr val="tx1"/>
                </a:solidFill>
                <a:effectLst/>
                <a:latin typeface="+mn-lt"/>
                <a:ea typeface="+mn-ea"/>
                <a:cs typeface="+mn-cs"/>
              </a:rPr>
              <a:t>类抗心律失常药物，主要用于心房颤动、心房扑动的治疗，</a:t>
            </a:r>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35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u="none" strike="noStrike" kern="1200" dirty="0">
                <a:solidFill>
                  <a:schemeClr val="tx1"/>
                </a:solidFill>
                <a:effectLst/>
                <a:latin typeface="+mn-lt"/>
                <a:ea typeface="+mn-ea"/>
                <a:cs typeface="+mn-cs"/>
                <a:hlinkClick r:id="rId3"/>
              </a:rPr>
              <a:t>多非利特</a:t>
            </a:r>
            <a:r>
              <a:rPr lang="zh-CN" altLang="en-US" sz="1200" b="0" i="0" kern="1200" dirty="0">
                <a:solidFill>
                  <a:schemeClr val="tx1"/>
                </a:solidFill>
                <a:effectLst/>
                <a:latin typeface="+mn-lt"/>
                <a:ea typeface="+mn-ea"/>
                <a:cs typeface="+mn-cs"/>
              </a:rPr>
              <a:t>是一个新型的第</a:t>
            </a:r>
            <a:r>
              <a:rPr lang="en-US" altLang="zh-CN" sz="1200" b="0" i="0" kern="1200" dirty="0">
                <a:solidFill>
                  <a:schemeClr val="tx1"/>
                </a:solidFill>
                <a:effectLst/>
                <a:latin typeface="+mn-lt"/>
                <a:ea typeface="+mn-ea"/>
                <a:cs typeface="+mn-cs"/>
              </a:rPr>
              <a:t>3</a:t>
            </a:r>
            <a:r>
              <a:rPr lang="zh-CN" altLang="en-US" sz="1200" b="0" i="0" kern="1200" dirty="0">
                <a:solidFill>
                  <a:schemeClr val="tx1"/>
                </a:solidFill>
                <a:effectLst/>
                <a:latin typeface="+mn-lt"/>
                <a:ea typeface="+mn-ea"/>
                <a:cs typeface="+mn-cs"/>
              </a:rPr>
              <a:t>类抗心律失常药物，主要用于心房颤动、心房扑动的治疗，</a:t>
            </a:r>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36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51</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59</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60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xml"/><Relationship Id="rId1" Type="http://schemas.openxmlformats.org/officeDocument/2006/relationships/vmlDrawing" Target="../drawings/vmlDrawing2.vml"/><Relationship Id="rId5" Type="http://schemas.openxmlformats.org/officeDocument/2006/relationships/image" Target="../media/image4.emf"/><Relationship Id="rId4" Type="http://schemas.openxmlformats.org/officeDocument/2006/relationships/oleObject" Target="../embeddings/oleObject2.bin"/></Relationships>
</file>

<file path=ppt/slideLayouts/_rels/slideLayout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xml"/><Relationship Id="rId1" Type="http://schemas.openxmlformats.org/officeDocument/2006/relationships/vmlDrawing" Target="../drawings/vmlDrawing3.vml"/><Relationship Id="rId5" Type="http://schemas.openxmlformats.org/officeDocument/2006/relationships/image" Target="../media/image4.emf"/><Relationship Id="rId4" Type="http://schemas.openxmlformats.org/officeDocument/2006/relationships/oleObject" Target="../embeddings/oleObject3.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cSld name="标题幻灯片">
    <p:spTree>
      <p:nvGrpSpPr>
        <p:cNvPr id="1" name=""/>
        <p:cNvGrpSpPr/>
        <p:nvPr/>
      </p:nvGrpSpPr>
      <p:grpSpPr>
        <a:xfrm>
          <a:off x="0" y="0"/>
          <a:ext cx="0" cy="0"/>
          <a:chOff x="0" y="0"/>
          <a:chExt cx="0" cy="0"/>
        </a:xfrm>
      </p:grpSpPr>
      <p:graphicFrame>
        <p:nvGraphicFramePr>
          <p:cNvPr id="2050" name="对象 3138"/>
          <p:cNvGraphicFramePr/>
          <p:nvPr/>
        </p:nvGraphicFramePr>
        <p:xfrm>
          <a:off x="0" y="0"/>
          <a:ext cx="12192000" cy="5486400"/>
        </p:xfrm>
        <a:graphic>
          <a:graphicData uri="http://schemas.openxmlformats.org/presentationml/2006/ole">
            <mc:AlternateContent xmlns:mc="http://schemas.openxmlformats.org/markup-compatibility/2006">
              <mc:Choice xmlns:v="urn:schemas-microsoft-com:vml" Requires="v">
                <p:oleObj spid="_x0000_s3156" r:id="rId3" imgW="8945245" imgH="5168265" progId="Photoshop.Image.7">
                  <p:embed/>
                </p:oleObj>
              </mc:Choice>
              <mc:Fallback>
                <p:oleObj r:id="rId3" imgW="8945245" imgH="5168265" progId="Photoshop.Image.7">
                  <p:embed/>
                  <p:pic>
                    <p:nvPicPr>
                      <p:cNvPr id="0" name="图片 3075"/>
                      <p:cNvPicPr/>
                      <p:nvPr/>
                    </p:nvPicPr>
                    <p:blipFill>
                      <a:blip r:embed="rId4"/>
                      <a:stretch>
                        <a:fillRect/>
                      </a:stretch>
                    </p:blipFill>
                    <p:spPr>
                      <a:xfrm>
                        <a:off x="0" y="0"/>
                        <a:ext cx="12192000" cy="5486400"/>
                      </a:xfrm>
                      <a:prstGeom prst="rect">
                        <a:avLst/>
                      </a:prstGeom>
                      <a:noFill/>
                      <a:ln w="38100">
                        <a:noFill/>
                        <a:miter/>
                      </a:ln>
                    </p:spPr>
                  </p:pic>
                </p:oleObj>
              </mc:Fallback>
            </mc:AlternateContent>
          </a:graphicData>
        </a:graphic>
      </p:graphicFrame>
      <p:sp>
        <p:nvSpPr>
          <p:cNvPr id="2051" name="任意多边形 3182"/>
          <p:cNvSpPr/>
          <p:nvPr/>
        </p:nvSpPr>
        <p:spPr>
          <a:xfrm>
            <a:off x="0" y="3657600"/>
            <a:ext cx="12192000" cy="2179638"/>
          </a:xfrm>
          <a:custGeom>
            <a:avLst/>
            <a:gdLst/>
            <a:ahLst/>
            <a:cxnLst/>
            <a:rect l="0" t="0" r="0" b="0"/>
            <a:pathLst>
              <a:path w="5767" h="1373">
                <a:moveTo>
                  <a:pt x="0" y="967"/>
                </a:moveTo>
                <a:cubicBezTo>
                  <a:pt x="1479" y="1166"/>
                  <a:pt x="2326" y="1159"/>
                  <a:pt x="3442" y="974"/>
                </a:cubicBezTo>
                <a:cubicBezTo>
                  <a:pt x="4558" y="789"/>
                  <a:pt x="5469" y="174"/>
                  <a:pt x="5767" y="0"/>
                </a:cubicBezTo>
                <a:lnTo>
                  <a:pt x="5739" y="1373"/>
                </a:lnTo>
                <a:lnTo>
                  <a:pt x="0" y="1373"/>
                </a:lnTo>
                <a:lnTo>
                  <a:pt x="0" y="967"/>
                </a:lnTo>
                <a:close/>
              </a:path>
            </a:pathLst>
          </a:custGeom>
          <a:gradFill rotWithShape="1">
            <a:gsLst>
              <a:gs pos="0">
                <a:schemeClr val="bg2"/>
              </a:gs>
              <a:gs pos="100000">
                <a:srgbClr val="FFFFFF"/>
              </a:gs>
            </a:gsLst>
            <a:lin ang="0" scaled="1"/>
            <a:tileRect/>
          </a:gradFill>
          <a:ln w="9525">
            <a:noFill/>
          </a:ln>
        </p:spPr>
        <p:txBody>
          <a:bodyPr/>
          <a:lstStyle/>
          <a:p>
            <a:endParaRPr lang="zh-CN" altLang="en-US"/>
          </a:p>
        </p:txBody>
      </p:sp>
      <p:sp>
        <p:nvSpPr>
          <p:cNvPr id="2052" name="任意多边形 3181"/>
          <p:cNvSpPr/>
          <p:nvPr/>
        </p:nvSpPr>
        <p:spPr>
          <a:xfrm>
            <a:off x="-14816" y="3657600"/>
            <a:ext cx="12206816" cy="3211513"/>
          </a:xfrm>
          <a:custGeom>
            <a:avLst/>
            <a:gdLst/>
            <a:ahLst/>
            <a:cxnLst/>
            <a:rect l="0" t="0" r="0" b="0"/>
            <a:pathLst>
              <a:path w="5767" h="2023">
                <a:moveTo>
                  <a:pt x="0" y="1250"/>
                </a:moveTo>
                <a:cubicBezTo>
                  <a:pt x="1344" y="1380"/>
                  <a:pt x="2460" y="1326"/>
                  <a:pt x="3548" y="1102"/>
                </a:cubicBezTo>
                <a:cubicBezTo>
                  <a:pt x="4636" y="878"/>
                  <a:pt x="5532" y="270"/>
                  <a:pt x="5767" y="0"/>
                </a:cubicBezTo>
                <a:lnTo>
                  <a:pt x="5767" y="2023"/>
                </a:lnTo>
                <a:lnTo>
                  <a:pt x="7" y="2023"/>
                </a:lnTo>
                <a:lnTo>
                  <a:pt x="0" y="1250"/>
                </a:lnTo>
                <a:close/>
              </a:path>
            </a:pathLst>
          </a:custGeom>
          <a:solidFill>
            <a:schemeClr val="accent1"/>
          </a:solidFill>
          <a:ln w="9525">
            <a:noFill/>
          </a:ln>
        </p:spPr>
        <p:txBody>
          <a:bodyPr/>
          <a:lstStyle/>
          <a:p>
            <a:endParaRPr lang="zh-CN" altLang="en-US"/>
          </a:p>
        </p:txBody>
      </p:sp>
      <p:sp>
        <p:nvSpPr>
          <p:cNvPr id="2053" name="文本框 3135"/>
          <p:cNvSpPr txBox="1"/>
          <p:nvPr/>
        </p:nvSpPr>
        <p:spPr>
          <a:xfrm>
            <a:off x="304800" y="152400"/>
            <a:ext cx="1727200" cy="829945"/>
          </a:xfrm>
          <a:prstGeom prst="rect">
            <a:avLst/>
          </a:prstGeom>
          <a:noFill/>
          <a:ln w="9525">
            <a:noFill/>
          </a:ln>
        </p:spPr>
        <p:txBody>
          <a:bodyPr anchor="t">
            <a:spAutoFit/>
          </a:bodyPr>
          <a:lstStyle/>
          <a:p>
            <a:pPr lvl="0" indent="0" algn="ctr">
              <a:spcBef>
                <a:spcPct val="50000"/>
              </a:spcBef>
            </a:pPr>
            <a:r>
              <a:rPr lang="en-US" altLang="zh-CN" sz="1600" b="1">
                <a:solidFill>
                  <a:schemeClr val="bg1"/>
                </a:solidFill>
                <a:latin typeface="Verdana" panose="020B0604030504040204" pitchFamily="34" charset="0"/>
              </a:rPr>
              <a:t>Company</a:t>
            </a:r>
            <a:r>
              <a:rPr lang="en-US" altLang="zh-CN" sz="2400" b="1">
                <a:solidFill>
                  <a:schemeClr val="bg2"/>
                </a:solidFill>
                <a:latin typeface="Arial" panose="020B0604020202020204" pitchFamily="34" charset="0"/>
              </a:rPr>
              <a:t>LOGO</a:t>
            </a:r>
            <a:endParaRPr lang="en-US" altLang="zh-CN" sz="1600" b="1">
              <a:solidFill>
                <a:schemeClr val="bg2"/>
              </a:solidFill>
              <a:latin typeface="Verdana" panose="020B0604030504040204" pitchFamily="34" charset="0"/>
            </a:endParaRPr>
          </a:p>
        </p:txBody>
      </p:sp>
      <p:grpSp>
        <p:nvGrpSpPr>
          <p:cNvPr id="2054" name="组合 3139"/>
          <p:cNvGrpSpPr/>
          <p:nvPr/>
        </p:nvGrpSpPr>
        <p:grpSpPr>
          <a:xfrm>
            <a:off x="1016000" y="914400"/>
            <a:ext cx="9855200" cy="3810000"/>
            <a:chOff x="2928" y="240"/>
            <a:chExt cx="2570" cy="1488"/>
          </a:xfrm>
        </p:grpSpPr>
        <p:sp>
          <p:nvSpPr>
            <p:cNvPr id="2055" name="任意多边形 3140"/>
            <p:cNvSpPr/>
            <p:nvPr/>
          </p:nvSpPr>
          <p:spPr>
            <a:xfrm>
              <a:off x="2928" y="240"/>
              <a:ext cx="1062" cy="1488"/>
            </a:xfrm>
            <a:custGeom>
              <a:avLst/>
              <a:gdLst/>
              <a:ahLst/>
              <a:cxnLst/>
              <a:rect l="0" t="0" r="0" b="0"/>
              <a:pathLst>
                <a:path w="1280" h="1782">
                  <a:moveTo>
                    <a:pt x="1214" y="64"/>
                  </a:moveTo>
                  <a:lnTo>
                    <a:pt x="1230" y="60"/>
                  </a:lnTo>
                  <a:lnTo>
                    <a:pt x="1244" y="54"/>
                  </a:lnTo>
                  <a:lnTo>
                    <a:pt x="1254" y="44"/>
                  </a:lnTo>
                  <a:lnTo>
                    <a:pt x="1256" y="30"/>
                  </a:lnTo>
                  <a:lnTo>
                    <a:pt x="1250" y="12"/>
                  </a:lnTo>
                  <a:lnTo>
                    <a:pt x="1238" y="22"/>
                  </a:lnTo>
                  <a:lnTo>
                    <a:pt x="1226" y="24"/>
                  </a:lnTo>
                  <a:lnTo>
                    <a:pt x="1212" y="20"/>
                  </a:lnTo>
                  <a:lnTo>
                    <a:pt x="1198" y="16"/>
                  </a:lnTo>
                  <a:lnTo>
                    <a:pt x="1184" y="14"/>
                  </a:lnTo>
                  <a:lnTo>
                    <a:pt x="1166" y="14"/>
                  </a:lnTo>
                  <a:lnTo>
                    <a:pt x="1146" y="16"/>
                  </a:lnTo>
                  <a:lnTo>
                    <a:pt x="1130" y="18"/>
                  </a:lnTo>
                  <a:lnTo>
                    <a:pt x="1116" y="16"/>
                  </a:lnTo>
                  <a:lnTo>
                    <a:pt x="1100" y="16"/>
                  </a:lnTo>
                  <a:lnTo>
                    <a:pt x="1086" y="14"/>
                  </a:lnTo>
                  <a:lnTo>
                    <a:pt x="1074" y="18"/>
                  </a:lnTo>
                  <a:lnTo>
                    <a:pt x="1070" y="20"/>
                  </a:lnTo>
                  <a:lnTo>
                    <a:pt x="1066" y="24"/>
                  </a:lnTo>
                  <a:lnTo>
                    <a:pt x="1064" y="30"/>
                  </a:lnTo>
                  <a:lnTo>
                    <a:pt x="1062" y="34"/>
                  </a:lnTo>
                  <a:lnTo>
                    <a:pt x="1060" y="38"/>
                  </a:lnTo>
                  <a:lnTo>
                    <a:pt x="1060" y="40"/>
                  </a:lnTo>
                  <a:lnTo>
                    <a:pt x="1036" y="44"/>
                  </a:lnTo>
                  <a:lnTo>
                    <a:pt x="1012" y="44"/>
                  </a:lnTo>
                  <a:lnTo>
                    <a:pt x="986" y="46"/>
                  </a:lnTo>
                  <a:lnTo>
                    <a:pt x="960" y="50"/>
                  </a:lnTo>
                  <a:lnTo>
                    <a:pt x="936" y="58"/>
                  </a:lnTo>
                  <a:lnTo>
                    <a:pt x="912" y="62"/>
                  </a:lnTo>
                  <a:lnTo>
                    <a:pt x="884" y="62"/>
                  </a:lnTo>
                  <a:lnTo>
                    <a:pt x="886" y="48"/>
                  </a:lnTo>
                  <a:lnTo>
                    <a:pt x="894" y="38"/>
                  </a:lnTo>
                  <a:lnTo>
                    <a:pt x="902" y="30"/>
                  </a:lnTo>
                  <a:lnTo>
                    <a:pt x="910" y="22"/>
                  </a:lnTo>
                  <a:lnTo>
                    <a:pt x="916" y="14"/>
                  </a:lnTo>
                  <a:lnTo>
                    <a:pt x="916" y="0"/>
                  </a:lnTo>
                  <a:lnTo>
                    <a:pt x="882" y="0"/>
                  </a:lnTo>
                  <a:lnTo>
                    <a:pt x="844" y="6"/>
                  </a:lnTo>
                  <a:lnTo>
                    <a:pt x="810" y="12"/>
                  </a:lnTo>
                  <a:lnTo>
                    <a:pt x="790" y="16"/>
                  </a:lnTo>
                  <a:lnTo>
                    <a:pt x="766" y="18"/>
                  </a:lnTo>
                  <a:lnTo>
                    <a:pt x="738" y="20"/>
                  </a:lnTo>
                  <a:lnTo>
                    <a:pt x="712" y="26"/>
                  </a:lnTo>
                  <a:lnTo>
                    <a:pt x="690" y="34"/>
                  </a:lnTo>
                  <a:lnTo>
                    <a:pt x="676" y="46"/>
                  </a:lnTo>
                  <a:lnTo>
                    <a:pt x="700" y="56"/>
                  </a:lnTo>
                  <a:lnTo>
                    <a:pt x="728" y="64"/>
                  </a:lnTo>
                  <a:lnTo>
                    <a:pt x="754" y="68"/>
                  </a:lnTo>
                  <a:lnTo>
                    <a:pt x="728" y="68"/>
                  </a:lnTo>
                  <a:lnTo>
                    <a:pt x="702" y="70"/>
                  </a:lnTo>
                  <a:lnTo>
                    <a:pt x="676" y="68"/>
                  </a:lnTo>
                  <a:lnTo>
                    <a:pt x="658" y="64"/>
                  </a:lnTo>
                  <a:lnTo>
                    <a:pt x="642" y="58"/>
                  </a:lnTo>
                  <a:lnTo>
                    <a:pt x="624" y="54"/>
                  </a:lnTo>
                  <a:lnTo>
                    <a:pt x="602" y="54"/>
                  </a:lnTo>
                  <a:lnTo>
                    <a:pt x="614" y="78"/>
                  </a:lnTo>
                  <a:lnTo>
                    <a:pt x="626" y="92"/>
                  </a:lnTo>
                  <a:lnTo>
                    <a:pt x="640" y="100"/>
                  </a:lnTo>
                  <a:lnTo>
                    <a:pt x="656" y="102"/>
                  </a:lnTo>
                  <a:lnTo>
                    <a:pt x="676" y="102"/>
                  </a:lnTo>
                  <a:lnTo>
                    <a:pt x="698" y="102"/>
                  </a:lnTo>
                  <a:lnTo>
                    <a:pt x="692" y="106"/>
                  </a:lnTo>
                  <a:lnTo>
                    <a:pt x="686" y="112"/>
                  </a:lnTo>
                  <a:lnTo>
                    <a:pt x="682" y="118"/>
                  </a:lnTo>
                  <a:lnTo>
                    <a:pt x="676" y="124"/>
                  </a:lnTo>
                  <a:lnTo>
                    <a:pt x="672" y="128"/>
                  </a:lnTo>
                  <a:lnTo>
                    <a:pt x="676" y="132"/>
                  </a:lnTo>
                  <a:lnTo>
                    <a:pt x="680" y="138"/>
                  </a:lnTo>
                  <a:lnTo>
                    <a:pt x="684" y="142"/>
                  </a:lnTo>
                  <a:lnTo>
                    <a:pt x="688" y="146"/>
                  </a:lnTo>
                  <a:lnTo>
                    <a:pt x="670" y="148"/>
                  </a:lnTo>
                  <a:lnTo>
                    <a:pt x="656" y="144"/>
                  </a:lnTo>
                  <a:lnTo>
                    <a:pt x="644" y="134"/>
                  </a:lnTo>
                  <a:lnTo>
                    <a:pt x="634" y="124"/>
                  </a:lnTo>
                  <a:lnTo>
                    <a:pt x="624" y="112"/>
                  </a:lnTo>
                  <a:lnTo>
                    <a:pt x="612" y="104"/>
                  </a:lnTo>
                  <a:lnTo>
                    <a:pt x="598" y="100"/>
                  </a:lnTo>
                  <a:lnTo>
                    <a:pt x="576" y="104"/>
                  </a:lnTo>
                  <a:lnTo>
                    <a:pt x="580" y="108"/>
                  </a:lnTo>
                  <a:lnTo>
                    <a:pt x="584" y="114"/>
                  </a:lnTo>
                  <a:lnTo>
                    <a:pt x="572" y="104"/>
                  </a:lnTo>
                  <a:lnTo>
                    <a:pt x="560" y="96"/>
                  </a:lnTo>
                  <a:lnTo>
                    <a:pt x="546" y="90"/>
                  </a:lnTo>
                  <a:lnTo>
                    <a:pt x="532" y="88"/>
                  </a:lnTo>
                  <a:lnTo>
                    <a:pt x="518" y="94"/>
                  </a:lnTo>
                  <a:lnTo>
                    <a:pt x="530" y="100"/>
                  </a:lnTo>
                  <a:lnTo>
                    <a:pt x="538" y="104"/>
                  </a:lnTo>
                  <a:lnTo>
                    <a:pt x="552" y="106"/>
                  </a:lnTo>
                  <a:lnTo>
                    <a:pt x="558" y="106"/>
                  </a:lnTo>
                  <a:lnTo>
                    <a:pt x="562" y="108"/>
                  </a:lnTo>
                  <a:lnTo>
                    <a:pt x="566" y="110"/>
                  </a:lnTo>
                  <a:lnTo>
                    <a:pt x="570" y="116"/>
                  </a:lnTo>
                  <a:lnTo>
                    <a:pt x="574" y="118"/>
                  </a:lnTo>
                  <a:lnTo>
                    <a:pt x="574" y="118"/>
                  </a:lnTo>
                  <a:lnTo>
                    <a:pt x="576" y="120"/>
                  </a:lnTo>
                  <a:lnTo>
                    <a:pt x="576" y="124"/>
                  </a:lnTo>
                  <a:lnTo>
                    <a:pt x="576" y="126"/>
                  </a:lnTo>
                  <a:lnTo>
                    <a:pt x="574" y="130"/>
                  </a:lnTo>
                  <a:lnTo>
                    <a:pt x="570" y="134"/>
                  </a:lnTo>
                  <a:lnTo>
                    <a:pt x="568" y="136"/>
                  </a:lnTo>
                  <a:lnTo>
                    <a:pt x="566" y="138"/>
                  </a:lnTo>
                  <a:lnTo>
                    <a:pt x="562" y="138"/>
                  </a:lnTo>
                  <a:lnTo>
                    <a:pt x="556" y="138"/>
                  </a:lnTo>
                  <a:lnTo>
                    <a:pt x="552" y="136"/>
                  </a:lnTo>
                  <a:lnTo>
                    <a:pt x="546" y="134"/>
                  </a:lnTo>
                  <a:lnTo>
                    <a:pt x="540" y="132"/>
                  </a:lnTo>
                  <a:lnTo>
                    <a:pt x="536" y="132"/>
                  </a:lnTo>
                  <a:lnTo>
                    <a:pt x="536" y="136"/>
                  </a:lnTo>
                  <a:lnTo>
                    <a:pt x="536" y="142"/>
                  </a:lnTo>
                  <a:lnTo>
                    <a:pt x="538" y="148"/>
                  </a:lnTo>
                  <a:lnTo>
                    <a:pt x="542" y="152"/>
                  </a:lnTo>
                  <a:lnTo>
                    <a:pt x="546" y="154"/>
                  </a:lnTo>
                  <a:lnTo>
                    <a:pt x="552" y="156"/>
                  </a:lnTo>
                  <a:lnTo>
                    <a:pt x="556" y="158"/>
                  </a:lnTo>
                  <a:lnTo>
                    <a:pt x="562" y="160"/>
                  </a:lnTo>
                  <a:lnTo>
                    <a:pt x="566" y="162"/>
                  </a:lnTo>
                  <a:lnTo>
                    <a:pt x="570" y="166"/>
                  </a:lnTo>
                  <a:lnTo>
                    <a:pt x="574" y="168"/>
                  </a:lnTo>
                  <a:lnTo>
                    <a:pt x="578" y="170"/>
                  </a:lnTo>
                  <a:lnTo>
                    <a:pt x="582" y="172"/>
                  </a:lnTo>
                  <a:lnTo>
                    <a:pt x="588" y="172"/>
                  </a:lnTo>
                  <a:lnTo>
                    <a:pt x="592" y="172"/>
                  </a:lnTo>
                  <a:lnTo>
                    <a:pt x="596" y="172"/>
                  </a:lnTo>
                  <a:lnTo>
                    <a:pt x="600" y="170"/>
                  </a:lnTo>
                  <a:lnTo>
                    <a:pt x="602" y="168"/>
                  </a:lnTo>
                  <a:lnTo>
                    <a:pt x="604" y="164"/>
                  </a:lnTo>
                  <a:lnTo>
                    <a:pt x="606" y="166"/>
                  </a:lnTo>
                  <a:lnTo>
                    <a:pt x="608" y="164"/>
                  </a:lnTo>
                  <a:lnTo>
                    <a:pt x="612" y="162"/>
                  </a:lnTo>
                  <a:lnTo>
                    <a:pt x="616" y="168"/>
                  </a:lnTo>
                  <a:lnTo>
                    <a:pt x="622" y="174"/>
                  </a:lnTo>
                  <a:lnTo>
                    <a:pt x="634" y="180"/>
                  </a:lnTo>
                  <a:lnTo>
                    <a:pt x="646" y="184"/>
                  </a:lnTo>
                  <a:lnTo>
                    <a:pt x="660" y="190"/>
                  </a:lnTo>
                  <a:lnTo>
                    <a:pt x="672" y="202"/>
                  </a:lnTo>
                  <a:lnTo>
                    <a:pt x="664" y="204"/>
                  </a:lnTo>
                  <a:lnTo>
                    <a:pt x="660" y="206"/>
                  </a:lnTo>
                  <a:lnTo>
                    <a:pt x="656" y="208"/>
                  </a:lnTo>
                  <a:lnTo>
                    <a:pt x="654" y="212"/>
                  </a:lnTo>
                  <a:lnTo>
                    <a:pt x="652" y="216"/>
                  </a:lnTo>
                  <a:lnTo>
                    <a:pt x="648" y="220"/>
                  </a:lnTo>
                  <a:lnTo>
                    <a:pt x="644" y="224"/>
                  </a:lnTo>
                  <a:lnTo>
                    <a:pt x="664" y="234"/>
                  </a:lnTo>
                  <a:lnTo>
                    <a:pt x="678" y="250"/>
                  </a:lnTo>
                  <a:lnTo>
                    <a:pt x="682" y="270"/>
                  </a:lnTo>
                  <a:lnTo>
                    <a:pt x="672" y="268"/>
                  </a:lnTo>
                  <a:lnTo>
                    <a:pt x="654" y="268"/>
                  </a:lnTo>
                  <a:lnTo>
                    <a:pt x="632" y="270"/>
                  </a:lnTo>
                  <a:lnTo>
                    <a:pt x="612" y="274"/>
                  </a:lnTo>
                  <a:lnTo>
                    <a:pt x="598" y="280"/>
                  </a:lnTo>
                  <a:lnTo>
                    <a:pt x="592" y="284"/>
                  </a:lnTo>
                  <a:lnTo>
                    <a:pt x="586" y="290"/>
                  </a:lnTo>
                  <a:lnTo>
                    <a:pt x="580" y="296"/>
                  </a:lnTo>
                  <a:lnTo>
                    <a:pt x="552" y="290"/>
                  </a:lnTo>
                  <a:lnTo>
                    <a:pt x="522" y="284"/>
                  </a:lnTo>
                  <a:lnTo>
                    <a:pt x="496" y="284"/>
                  </a:lnTo>
                  <a:lnTo>
                    <a:pt x="472" y="290"/>
                  </a:lnTo>
                  <a:lnTo>
                    <a:pt x="450" y="294"/>
                  </a:lnTo>
                  <a:lnTo>
                    <a:pt x="432" y="288"/>
                  </a:lnTo>
                  <a:lnTo>
                    <a:pt x="416" y="284"/>
                  </a:lnTo>
                  <a:lnTo>
                    <a:pt x="408" y="278"/>
                  </a:lnTo>
                  <a:lnTo>
                    <a:pt x="402" y="272"/>
                  </a:lnTo>
                  <a:lnTo>
                    <a:pt x="394" y="260"/>
                  </a:lnTo>
                  <a:lnTo>
                    <a:pt x="384" y="256"/>
                  </a:lnTo>
                  <a:lnTo>
                    <a:pt x="372" y="254"/>
                  </a:lnTo>
                  <a:lnTo>
                    <a:pt x="358" y="258"/>
                  </a:lnTo>
                  <a:lnTo>
                    <a:pt x="344" y="262"/>
                  </a:lnTo>
                  <a:lnTo>
                    <a:pt x="330" y="266"/>
                  </a:lnTo>
                  <a:lnTo>
                    <a:pt x="306" y="272"/>
                  </a:lnTo>
                  <a:lnTo>
                    <a:pt x="292" y="272"/>
                  </a:lnTo>
                  <a:lnTo>
                    <a:pt x="280" y="270"/>
                  </a:lnTo>
                  <a:lnTo>
                    <a:pt x="270" y="266"/>
                  </a:lnTo>
                  <a:lnTo>
                    <a:pt x="260" y="260"/>
                  </a:lnTo>
                  <a:lnTo>
                    <a:pt x="248" y="252"/>
                  </a:lnTo>
                  <a:lnTo>
                    <a:pt x="228" y="244"/>
                  </a:lnTo>
                  <a:lnTo>
                    <a:pt x="196" y="236"/>
                  </a:lnTo>
                  <a:lnTo>
                    <a:pt x="156" y="234"/>
                  </a:lnTo>
                  <a:lnTo>
                    <a:pt x="114" y="238"/>
                  </a:lnTo>
                  <a:lnTo>
                    <a:pt x="72" y="246"/>
                  </a:lnTo>
                  <a:lnTo>
                    <a:pt x="34" y="256"/>
                  </a:lnTo>
                  <a:lnTo>
                    <a:pt x="4" y="272"/>
                  </a:lnTo>
                  <a:lnTo>
                    <a:pt x="6" y="276"/>
                  </a:lnTo>
                  <a:lnTo>
                    <a:pt x="8" y="280"/>
                  </a:lnTo>
                  <a:lnTo>
                    <a:pt x="22" y="284"/>
                  </a:lnTo>
                  <a:lnTo>
                    <a:pt x="32" y="294"/>
                  </a:lnTo>
                  <a:lnTo>
                    <a:pt x="40" y="306"/>
                  </a:lnTo>
                  <a:lnTo>
                    <a:pt x="44" y="322"/>
                  </a:lnTo>
                  <a:lnTo>
                    <a:pt x="22" y="326"/>
                  </a:lnTo>
                  <a:lnTo>
                    <a:pt x="0" y="334"/>
                  </a:lnTo>
                  <a:lnTo>
                    <a:pt x="16" y="346"/>
                  </a:lnTo>
                  <a:lnTo>
                    <a:pt x="36" y="352"/>
                  </a:lnTo>
                  <a:lnTo>
                    <a:pt x="56" y="358"/>
                  </a:lnTo>
                  <a:lnTo>
                    <a:pt x="56" y="358"/>
                  </a:lnTo>
                  <a:lnTo>
                    <a:pt x="56" y="358"/>
                  </a:lnTo>
                  <a:lnTo>
                    <a:pt x="30" y="364"/>
                  </a:lnTo>
                  <a:lnTo>
                    <a:pt x="4" y="372"/>
                  </a:lnTo>
                  <a:lnTo>
                    <a:pt x="10" y="392"/>
                  </a:lnTo>
                  <a:lnTo>
                    <a:pt x="20" y="404"/>
                  </a:lnTo>
                  <a:lnTo>
                    <a:pt x="34" y="408"/>
                  </a:lnTo>
                  <a:lnTo>
                    <a:pt x="48" y="406"/>
                  </a:lnTo>
                  <a:lnTo>
                    <a:pt x="54" y="410"/>
                  </a:lnTo>
                  <a:lnTo>
                    <a:pt x="58" y="412"/>
                  </a:lnTo>
                  <a:lnTo>
                    <a:pt x="62" y="418"/>
                  </a:lnTo>
                  <a:lnTo>
                    <a:pt x="64" y="422"/>
                  </a:lnTo>
                  <a:lnTo>
                    <a:pt x="64" y="428"/>
                  </a:lnTo>
                  <a:lnTo>
                    <a:pt x="62" y="432"/>
                  </a:lnTo>
                  <a:lnTo>
                    <a:pt x="54" y="440"/>
                  </a:lnTo>
                  <a:lnTo>
                    <a:pt x="44" y="448"/>
                  </a:lnTo>
                  <a:lnTo>
                    <a:pt x="36" y="458"/>
                  </a:lnTo>
                  <a:lnTo>
                    <a:pt x="34" y="470"/>
                  </a:lnTo>
                  <a:lnTo>
                    <a:pt x="44" y="468"/>
                  </a:lnTo>
                  <a:lnTo>
                    <a:pt x="56" y="464"/>
                  </a:lnTo>
                  <a:lnTo>
                    <a:pt x="66" y="460"/>
                  </a:lnTo>
                  <a:lnTo>
                    <a:pt x="76" y="458"/>
                  </a:lnTo>
                  <a:lnTo>
                    <a:pt x="82" y="454"/>
                  </a:lnTo>
                  <a:lnTo>
                    <a:pt x="90" y="448"/>
                  </a:lnTo>
                  <a:lnTo>
                    <a:pt x="94" y="442"/>
                  </a:lnTo>
                  <a:lnTo>
                    <a:pt x="96" y="438"/>
                  </a:lnTo>
                  <a:lnTo>
                    <a:pt x="96" y="434"/>
                  </a:lnTo>
                  <a:lnTo>
                    <a:pt x="98" y="428"/>
                  </a:lnTo>
                  <a:lnTo>
                    <a:pt x="98" y="422"/>
                  </a:lnTo>
                  <a:lnTo>
                    <a:pt x="98" y="420"/>
                  </a:lnTo>
                  <a:lnTo>
                    <a:pt x="98" y="416"/>
                  </a:lnTo>
                  <a:lnTo>
                    <a:pt x="100" y="414"/>
                  </a:lnTo>
                  <a:lnTo>
                    <a:pt x="102" y="412"/>
                  </a:lnTo>
                  <a:lnTo>
                    <a:pt x="106" y="410"/>
                  </a:lnTo>
                  <a:lnTo>
                    <a:pt x="112" y="406"/>
                  </a:lnTo>
                  <a:lnTo>
                    <a:pt x="116" y="400"/>
                  </a:lnTo>
                  <a:lnTo>
                    <a:pt x="120" y="396"/>
                  </a:lnTo>
                  <a:lnTo>
                    <a:pt x="124" y="392"/>
                  </a:lnTo>
                  <a:lnTo>
                    <a:pt x="124" y="390"/>
                  </a:lnTo>
                  <a:lnTo>
                    <a:pt x="128" y="388"/>
                  </a:lnTo>
                  <a:lnTo>
                    <a:pt x="130" y="388"/>
                  </a:lnTo>
                  <a:lnTo>
                    <a:pt x="134" y="388"/>
                  </a:lnTo>
                  <a:lnTo>
                    <a:pt x="136" y="390"/>
                  </a:lnTo>
                  <a:lnTo>
                    <a:pt x="136" y="392"/>
                  </a:lnTo>
                  <a:lnTo>
                    <a:pt x="136" y="394"/>
                  </a:lnTo>
                  <a:lnTo>
                    <a:pt x="134" y="398"/>
                  </a:lnTo>
                  <a:lnTo>
                    <a:pt x="132" y="400"/>
                  </a:lnTo>
                  <a:lnTo>
                    <a:pt x="130" y="404"/>
                  </a:lnTo>
                  <a:lnTo>
                    <a:pt x="130" y="406"/>
                  </a:lnTo>
                  <a:lnTo>
                    <a:pt x="130" y="408"/>
                  </a:lnTo>
                  <a:lnTo>
                    <a:pt x="134" y="408"/>
                  </a:lnTo>
                  <a:lnTo>
                    <a:pt x="138" y="406"/>
                  </a:lnTo>
                  <a:lnTo>
                    <a:pt x="144" y="402"/>
                  </a:lnTo>
                  <a:lnTo>
                    <a:pt x="148" y="400"/>
                  </a:lnTo>
                  <a:lnTo>
                    <a:pt x="154" y="398"/>
                  </a:lnTo>
                  <a:lnTo>
                    <a:pt x="160" y="396"/>
                  </a:lnTo>
                  <a:lnTo>
                    <a:pt x="164" y="398"/>
                  </a:lnTo>
                  <a:lnTo>
                    <a:pt x="168" y="400"/>
                  </a:lnTo>
                  <a:lnTo>
                    <a:pt x="170" y="402"/>
                  </a:lnTo>
                  <a:lnTo>
                    <a:pt x="174" y="406"/>
                  </a:lnTo>
                  <a:lnTo>
                    <a:pt x="178" y="410"/>
                  </a:lnTo>
                  <a:lnTo>
                    <a:pt x="182" y="412"/>
                  </a:lnTo>
                  <a:lnTo>
                    <a:pt x="186" y="416"/>
                  </a:lnTo>
                  <a:lnTo>
                    <a:pt x="192" y="418"/>
                  </a:lnTo>
                  <a:lnTo>
                    <a:pt x="198" y="418"/>
                  </a:lnTo>
                  <a:lnTo>
                    <a:pt x="204" y="418"/>
                  </a:lnTo>
                  <a:lnTo>
                    <a:pt x="212" y="420"/>
                  </a:lnTo>
                  <a:lnTo>
                    <a:pt x="218" y="422"/>
                  </a:lnTo>
                  <a:lnTo>
                    <a:pt x="222" y="426"/>
                  </a:lnTo>
                  <a:lnTo>
                    <a:pt x="226" y="430"/>
                  </a:lnTo>
                  <a:lnTo>
                    <a:pt x="230" y="436"/>
                  </a:lnTo>
                  <a:lnTo>
                    <a:pt x="238" y="446"/>
                  </a:lnTo>
                  <a:lnTo>
                    <a:pt x="248" y="456"/>
                  </a:lnTo>
                  <a:lnTo>
                    <a:pt x="260" y="464"/>
                  </a:lnTo>
                  <a:lnTo>
                    <a:pt x="274" y="476"/>
                  </a:lnTo>
                  <a:lnTo>
                    <a:pt x="288" y="486"/>
                  </a:lnTo>
                  <a:lnTo>
                    <a:pt x="292" y="488"/>
                  </a:lnTo>
                  <a:lnTo>
                    <a:pt x="298" y="490"/>
                  </a:lnTo>
                  <a:lnTo>
                    <a:pt x="302" y="492"/>
                  </a:lnTo>
                  <a:lnTo>
                    <a:pt x="306" y="494"/>
                  </a:lnTo>
                  <a:lnTo>
                    <a:pt x="308" y="498"/>
                  </a:lnTo>
                  <a:lnTo>
                    <a:pt x="310" y="502"/>
                  </a:lnTo>
                  <a:lnTo>
                    <a:pt x="310" y="508"/>
                  </a:lnTo>
                  <a:lnTo>
                    <a:pt x="312" y="512"/>
                  </a:lnTo>
                  <a:lnTo>
                    <a:pt x="320" y="530"/>
                  </a:lnTo>
                  <a:lnTo>
                    <a:pt x="330" y="546"/>
                  </a:lnTo>
                  <a:lnTo>
                    <a:pt x="334" y="552"/>
                  </a:lnTo>
                  <a:lnTo>
                    <a:pt x="340" y="558"/>
                  </a:lnTo>
                  <a:lnTo>
                    <a:pt x="348" y="562"/>
                  </a:lnTo>
                  <a:lnTo>
                    <a:pt x="350" y="598"/>
                  </a:lnTo>
                  <a:lnTo>
                    <a:pt x="354" y="634"/>
                  </a:lnTo>
                  <a:lnTo>
                    <a:pt x="362" y="668"/>
                  </a:lnTo>
                  <a:lnTo>
                    <a:pt x="368" y="678"/>
                  </a:lnTo>
                  <a:lnTo>
                    <a:pt x="376" y="692"/>
                  </a:lnTo>
                  <a:lnTo>
                    <a:pt x="384" y="704"/>
                  </a:lnTo>
                  <a:lnTo>
                    <a:pt x="390" y="714"/>
                  </a:lnTo>
                  <a:lnTo>
                    <a:pt x="394" y="716"/>
                  </a:lnTo>
                  <a:lnTo>
                    <a:pt x="400" y="718"/>
                  </a:lnTo>
                  <a:lnTo>
                    <a:pt x="406" y="720"/>
                  </a:lnTo>
                  <a:lnTo>
                    <a:pt x="410" y="722"/>
                  </a:lnTo>
                  <a:lnTo>
                    <a:pt x="416" y="722"/>
                  </a:lnTo>
                  <a:lnTo>
                    <a:pt x="418" y="724"/>
                  </a:lnTo>
                  <a:lnTo>
                    <a:pt x="428" y="740"/>
                  </a:lnTo>
                  <a:lnTo>
                    <a:pt x="434" y="758"/>
                  </a:lnTo>
                  <a:lnTo>
                    <a:pt x="442" y="774"/>
                  </a:lnTo>
                  <a:lnTo>
                    <a:pt x="454" y="788"/>
                  </a:lnTo>
                  <a:lnTo>
                    <a:pt x="470" y="796"/>
                  </a:lnTo>
                  <a:lnTo>
                    <a:pt x="486" y="806"/>
                  </a:lnTo>
                  <a:lnTo>
                    <a:pt x="498" y="818"/>
                  </a:lnTo>
                  <a:lnTo>
                    <a:pt x="502" y="830"/>
                  </a:lnTo>
                  <a:lnTo>
                    <a:pt x="502" y="844"/>
                  </a:lnTo>
                  <a:lnTo>
                    <a:pt x="502" y="856"/>
                  </a:lnTo>
                  <a:lnTo>
                    <a:pt x="506" y="868"/>
                  </a:lnTo>
                  <a:lnTo>
                    <a:pt x="514" y="874"/>
                  </a:lnTo>
                  <a:lnTo>
                    <a:pt x="524" y="878"/>
                  </a:lnTo>
                  <a:lnTo>
                    <a:pt x="534" y="880"/>
                  </a:lnTo>
                  <a:lnTo>
                    <a:pt x="544" y="888"/>
                  </a:lnTo>
                  <a:lnTo>
                    <a:pt x="550" y="900"/>
                  </a:lnTo>
                  <a:lnTo>
                    <a:pt x="552" y="912"/>
                  </a:lnTo>
                  <a:lnTo>
                    <a:pt x="556" y="924"/>
                  </a:lnTo>
                  <a:lnTo>
                    <a:pt x="566" y="938"/>
                  </a:lnTo>
                  <a:lnTo>
                    <a:pt x="576" y="944"/>
                  </a:lnTo>
                  <a:lnTo>
                    <a:pt x="586" y="946"/>
                  </a:lnTo>
                  <a:lnTo>
                    <a:pt x="594" y="948"/>
                  </a:lnTo>
                  <a:lnTo>
                    <a:pt x="604" y="950"/>
                  </a:lnTo>
                  <a:lnTo>
                    <a:pt x="626" y="958"/>
                  </a:lnTo>
                  <a:lnTo>
                    <a:pt x="648" y="968"/>
                  </a:lnTo>
                  <a:lnTo>
                    <a:pt x="670" y="982"/>
                  </a:lnTo>
                  <a:lnTo>
                    <a:pt x="688" y="1000"/>
                  </a:lnTo>
                  <a:lnTo>
                    <a:pt x="702" y="1020"/>
                  </a:lnTo>
                  <a:lnTo>
                    <a:pt x="710" y="1046"/>
                  </a:lnTo>
                  <a:lnTo>
                    <a:pt x="738" y="1054"/>
                  </a:lnTo>
                  <a:lnTo>
                    <a:pt x="756" y="1062"/>
                  </a:lnTo>
                  <a:lnTo>
                    <a:pt x="766" y="1072"/>
                  </a:lnTo>
                  <a:lnTo>
                    <a:pt x="768" y="1084"/>
                  </a:lnTo>
                  <a:lnTo>
                    <a:pt x="766" y="1104"/>
                  </a:lnTo>
                  <a:lnTo>
                    <a:pt x="758" y="1130"/>
                  </a:lnTo>
                  <a:lnTo>
                    <a:pt x="754" y="1160"/>
                  </a:lnTo>
                  <a:lnTo>
                    <a:pt x="754" y="1184"/>
                  </a:lnTo>
                  <a:lnTo>
                    <a:pt x="760" y="1206"/>
                  </a:lnTo>
                  <a:lnTo>
                    <a:pt x="770" y="1226"/>
                  </a:lnTo>
                  <a:lnTo>
                    <a:pt x="784" y="1248"/>
                  </a:lnTo>
                  <a:lnTo>
                    <a:pt x="808" y="1288"/>
                  </a:lnTo>
                  <a:lnTo>
                    <a:pt x="828" y="1326"/>
                  </a:lnTo>
                  <a:lnTo>
                    <a:pt x="844" y="1364"/>
                  </a:lnTo>
                  <a:lnTo>
                    <a:pt x="850" y="1406"/>
                  </a:lnTo>
                  <a:lnTo>
                    <a:pt x="848" y="1444"/>
                  </a:lnTo>
                  <a:lnTo>
                    <a:pt x="840" y="1482"/>
                  </a:lnTo>
                  <a:lnTo>
                    <a:pt x="828" y="1518"/>
                  </a:lnTo>
                  <a:lnTo>
                    <a:pt x="820" y="1558"/>
                  </a:lnTo>
                  <a:lnTo>
                    <a:pt x="816" y="1598"/>
                  </a:lnTo>
                  <a:lnTo>
                    <a:pt x="814" y="1636"/>
                  </a:lnTo>
                  <a:lnTo>
                    <a:pt x="808" y="1660"/>
                  </a:lnTo>
                  <a:lnTo>
                    <a:pt x="800" y="1684"/>
                  </a:lnTo>
                  <a:lnTo>
                    <a:pt x="796" y="1708"/>
                  </a:lnTo>
                  <a:lnTo>
                    <a:pt x="796" y="1734"/>
                  </a:lnTo>
                  <a:lnTo>
                    <a:pt x="804" y="1762"/>
                  </a:lnTo>
                  <a:lnTo>
                    <a:pt x="814" y="1776"/>
                  </a:lnTo>
                  <a:lnTo>
                    <a:pt x="824" y="1782"/>
                  </a:lnTo>
                  <a:lnTo>
                    <a:pt x="836" y="1780"/>
                  </a:lnTo>
                  <a:lnTo>
                    <a:pt x="846" y="1772"/>
                  </a:lnTo>
                  <a:lnTo>
                    <a:pt x="854" y="1758"/>
                  </a:lnTo>
                  <a:lnTo>
                    <a:pt x="858" y="1740"/>
                  </a:lnTo>
                  <a:lnTo>
                    <a:pt x="860" y="1720"/>
                  </a:lnTo>
                  <a:lnTo>
                    <a:pt x="858" y="1704"/>
                  </a:lnTo>
                  <a:lnTo>
                    <a:pt x="852" y="1684"/>
                  </a:lnTo>
                  <a:lnTo>
                    <a:pt x="854" y="1662"/>
                  </a:lnTo>
                  <a:lnTo>
                    <a:pt x="856" y="1658"/>
                  </a:lnTo>
                  <a:lnTo>
                    <a:pt x="860" y="1654"/>
                  </a:lnTo>
                  <a:lnTo>
                    <a:pt x="864" y="1652"/>
                  </a:lnTo>
                  <a:lnTo>
                    <a:pt x="868" y="1650"/>
                  </a:lnTo>
                  <a:lnTo>
                    <a:pt x="872" y="1646"/>
                  </a:lnTo>
                  <a:lnTo>
                    <a:pt x="876" y="1642"/>
                  </a:lnTo>
                  <a:lnTo>
                    <a:pt x="876" y="1638"/>
                  </a:lnTo>
                  <a:lnTo>
                    <a:pt x="878" y="1632"/>
                  </a:lnTo>
                  <a:lnTo>
                    <a:pt x="878" y="1626"/>
                  </a:lnTo>
                  <a:lnTo>
                    <a:pt x="878" y="1620"/>
                  </a:lnTo>
                  <a:lnTo>
                    <a:pt x="878" y="1614"/>
                  </a:lnTo>
                  <a:lnTo>
                    <a:pt x="880" y="1610"/>
                  </a:lnTo>
                  <a:lnTo>
                    <a:pt x="888" y="1600"/>
                  </a:lnTo>
                  <a:lnTo>
                    <a:pt x="902" y="1588"/>
                  </a:lnTo>
                  <a:lnTo>
                    <a:pt x="914" y="1578"/>
                  </a:lnTo>
                  <a:lnTo>
                    <a:pt x="928" y="1566"/>
                  </a:lnTo>
                  <a:lnTo>
                    <a:pt x="936" y="1556"/>
                  </a:lnTo>
                  <a:lnTo>
                    <a:pt x="940" y="1542"/>
                  </a:lnTo>
                  <a:lnTo>
                    <a:pt x="936" y="1528"/>
                  </a:lnTo>
                  <a:lnTo>
                    <a:pt x="968" y="1512"/>
                  </a:lnTo>
                  <a:lnTo>
                    <a:pt x="994" y="1494"/>
                  </a:lnTo>
                  <a:lnTo>
                    <a:pt x="1012" y="1474"/>
                  </a:lnTo>
                  <a:lnTo>
                    <a:pt x="1028" y="1450"/>
                  </a:lnTo>
                  <a:lnTo>
                    <a:pt x="1042" y="1424"/>
                  </a:lnTo>
                  <a:lnTo>
                    <a:pt x="1056" y="1398"/>
                  </a:lnTo>
                  <a:lnTo>
                    <a:pt x="1070" y="1370"/>
                  </a:lnTo>
                  <a:lnTo>
                    <a:pt x="1084" y="1356"/>
                  </a:lnTo>
                  <a:lnTo>
                    <a:pt x="1100" y="1340"/>
                  </a:lnTo>
                  <a:lnTo>
                    <a:pt x="1112" y="1324"/>
                  </a:lnTo>
                  <a:lnTo>
                    <a:pt x="1114" y="1310"/>
                  </a:lnTo>
                  <a:lnTo>
                    <a:pt x="1114" y="1296"/>
                  </a:lnTo>
                  <a:lnTo>
                    <a:pt x="1116" y="1282"/>
                  </a:lnTo>
                  <a:lnTo>
                    <a:pt x="1124" y="1262"/>
                  </a:lnTo>
                  <a:lnTo>
                    <a:pt x="1136" y="1242"/>
                  </a:lnTo>
                  <a:lnTo>
                    <a:pt x="1144" y="1222"/>
                  </a:lnTo>
                  <a:lnTo>
                    <a:pt x="1144" y="1204"/>
                  </a:lnTo>
                  <a:lnTo>
                    <a:pt x="1136" y="1190"/>
                  </a:lnTo>
                  <a:lnTo>
                    <a:pt x="1126" y="1182"/>
                  </a:lnTo>
                  <a:lnTo>
                    <a:pt x="1112" y="1180"/>
                  </a:lnTo>
                  <a:lnTo>
                    <a:pt x="1098" y="1178"/>
                  </a:lnTo>
                  <a:lnTo>
                    <a:pt x="1082" y="1172"/>
                  </a:lnTo>
                  <a:lnTo>
                    <a:pt x="1070" y="1164"/>
                  </a:lnTo>
                  <a:lnTo>
                    <a:pt x="1060" y="1154"/>
                  </a:lnTo>
                  <a:lnTo>
                    <a:pt x="1050" y="1144"/>
                  </a:lnTo>
                  <a:lnTo>
                    <a:pt x="1042" y="1142"/>
                  </a:lnTo>
                  <a:lnTo>
                    <a:pt x="1032" y="1144"/>
                  </a:lnTo>
                  <a:lnTo>
                    <a:pt x="1022" y="1144"/>
                  </a:lnTo>
                  <a:lnTo>
                    <a:pt x="1014" y="1142"/>
                  </a:lnTo>
                  <a:lnTo>
                    <a:pt x="1008" y="1132"/>
                  </a:lnTo>
                  <a:lnTo>
                    <a:pt x="1004" y="1118"/>
                  </a:lnTo>
                  <a:lnTo>
                    <a:pt x="996" y="1106"/>
                  </a:lnTo>
                  <a:lnTo>
                    <a:pt x="982" y="1098"/>
                  </a:lnTo>
                  <a:lnTo>
                    <a:pt x="968" y="1092"/>
                  </a:lnTo>
                  <a:lnTo>
                    <a:pt x="954" y="1084"/>
                  </a:lnTo>
                  <a:lnTo>
                    <a:pt x="928" y="1068"/>
                  </a:lnTo>
                  <a:lnTo>
                    <a:pt x="902" y="1050"/>
                  </a:lnTo>
                  <a:lnTo>
                    <a:pt x="880" y="1034"/>
                  </a:lnTo>
                  <a:lnTo>
                    <a:pt x="858" y="1044"/>
                  </a:lnTo>
                  <a:lnTo>
                    <a:pt x="834" y="1046"/>
                  </a:lnTo>
                  <a:lnTo>
                    <a:pt x="836" y="1040"/>
                  </a:lnTo>
                  <a:lnTo>
                    <a:pt x="836" y="1034"/>
                  </a:lnTo>
                  <a:lnTo>
                    <a:pt x="836" y="1028"/>
                  </a:lnTo>
                  <a:lnTo>
                    <a:pt x="838" y="1024"/>
                  </a:lnTo>
                  <a:lnTo>
                    <a:pt x="822" y="1022"/>
                  </a:lnTo>
                  <a:lnTo>
                    <a:pt x="808" y="1024"/>
                  </a:lnTo>
                  <a:lnTo>
                    <a:pt x="796" y="1032"/>
                  </a:lnTo>
                  <a:lnTo>
                    <a:pt x="790" y="1044"/>
                  </a:lnTo>
                  <a:lnTo>
                    <a:pt x="790" y="1060"/>
                  </a:lnTo>
                  <a:lnTo>
                    <a:pt x="774" y="1054"/>
                  </a:lnTo>
                  <a:lnTo>
                    <a:pt x="760" y="1044"/>
                  </a:lnTo>
                  <a:lnTo>
                    <a:pt x="754" y="1028"/>
                  </a:lnTo>
                  <a:lnTo>
                    <a:pt x="734" y="1026"/>
                  </a:lnTo>
                  <a:lnTo>
                    <a:pt x="714" y="1012"/>
                  </a:lnTo>
                  <a:lnTo>
                    <a:pt x="700" y="994"/>
                  </a:lnTo>
                  <a:lnTo>
                    <a:pt x="694" y="974"/>
                  </a:lnTo>
                  <a:lnTo>
                    <a:pt x="690" y="974"/>
                  </a:lnTo>
                  <a:lnTo>
                    <a:pt x="684" y="972"/>
                  </a:lnTo>
                  <a:lnTo>
                    <a:pt x="678" y="972"/>
                  </a:lnTo>
                  <a:lnTo>
                    <a:pt x="672" y="972"/>
                  </a:lnTo>
                  <a:lnTo>
                    <a:pt x="674" y="952"/>
                  </a:lnTo>
                  <a:lnTo>
                    <a:pt x="676" y="934"/>
                  </a:lnTo>
                  <a:lnTo>
                    <a:pt x="672" y="914"/>
                  </a:lnTo>
                  <a:lnTo>
                    <a:pt x="662" y="928"/>
                  </a:lnTo>
                  <a:lnTo>
                    <a:pt x="648" y="936"/>
                  </a:lnTo>
                  <a:lnTo>
                    <a:pt x="632" y="940"/>
                  </a:lnTo>
                  <a:lnTo>
                    <a:pt x="616" y="940"/>
                  </a:lnTo>
                  <a:lnTo>
                    <a:pt x="598" y="940"/>
                  </a:lnTo>
                  <a:lnTo>
                    <a:pt x="604" y="924"/>
                  </a:lnTo>
                  <a:lnTo>
                    <a:pt x="604" y="908"/>
                  </a:lnTo>
                  <a:lnTo>
                    <a:pt x="598" y="896"/>
                  </a:lnTo>
                  <a:lnTo>
                    <a:pt x="592" y="884"/>
                  </a:lnTo>
                  <a:lnTo>
                    <a:pt x="584" y="872"/>
                  </a:lnTo>
                  <a:lnTo>
                    <a:pt x="580" y="860"/>
                  </a:lnTo>
                  <a:lnTo>
                    <a:pt x="582" y="844"/>
                  </a:lnTo>
                  <a:lnTo>
                    <a:pt x="590" y="826"/>
                  </a:lnTo>
                  <a:lnTo>
                    <a:pt x="604" y="810"/>
                  </a:lnTo>
                  <a:lnTo>
                    <a:pt x="620" y="802"/>
                  </a:lnTo>
                  <a:lnTo>
                    <a:pt x="638" y="798"/>
                  </a:lnTo>
                  <a:lnTo>
                    <a:pt x="656" y="800"/>
                  </a:lnTo>
                  <a:lnTo>
                    <a:pt x="676" y="804"/>
                  </a:lnTo>
                  <a:lnTo>
                    <a:pt x="694" y="808"/>
                  </a:lnTo>
                  <a:lnTo>
                    <a:pt x="694" y="822"/>
                  </a:lnTo>
                  <a:lnTo>
                    <a:pt x="698" y="834"/>
                  </a:lnTo>
                  <a:lnTo>
                    <a:pt x="706" y="840"/>
                  </a:lnTo>
                  <a:lnTo>
                    <a:pt x="716" y="842"/>
                  </a:lnTo>
                  <a:lnTo>
                    <a:pt x="732" y="838"/>
                  </a:lnTo>
                  <a:lnTo>
                    <a:pt x="732" y="810"/>
                  </a:lnTo>
                  <a:lnTo>
                    <a:pt x="734" y="782"/>
                  </a:lnTo>
                  <a:lnTo>
                    <a:pt x="742" y="756"/>
                  </a:lnTo>
                  <a:lnTo>
                    <a:pt x="750" y="744"/>
                  </a:lnTo>
                  <a:lnTo>
                    <a:pt x="760" y="732"/>
                  </a:lnTo>
                  <a:lnTo>
                    <a:pt x="768" y="720"/>
                  </a:lnTo>
                  <a:lnTo>
                    <a:pt x="774" y="708"/>
                  </a:lnTo>
                  <a:lnTo>
                    <a:pt x="776" y="692"/>
                  </a:lnTo>
                  <a:lnTo>
                    <a:pt x="790" y="688"/>
                  </a:lnTo>
                  <a:lnTo>
                    <a:pt x="798" y="682"/>
                  </a:lnTo>
                  <a:lnTo>
                    <a:pt x="800" y="672"/>
                  </a:lnTo>
                  <a:lnTo>
                    <a:pt x="804" y="660"/>
                  </a:lnTo>
                  <a:lnTo>
                    <a:pt x="810" y="648"/>
                  </a:lnTo>
                  <a:lnTo>
                    <a:pt x="828" y="632"/>
                  </a:lnTo>
                  <a:lnTo>
                    <a:pt x="848" y="618"/>
                  </a:lnTo>
                  <a:lnTo>
                    <a:pt x="868" y="604"/>
                  </a:lnTo>
                  <a:lnTo>
                    <a:pt x="870" y="602"/>
                  </a:lnTo>
                  <a:lnTo>
                    <a:pt x="874" y="598"/>
                  </a:lnTo>
                  <a:lnTo>
                    <a:pt x="880" y="602"/>
                  </a:lnTo>
                  <a:lnTo>
                    <a:pt x="886" y="604"/>
                  </a:lnTo>
                  <a:lnTo>
                    <a:pt x="890" y="606"/>
                  </a:lnTo>
                  <a:lnTo>
                    <a:pt x="888" y="606"/>
                  </a:lnTo>
                  <a:lnTo>
                    <a:pt x="890" y="608"/>
                  </a:lnTo>
                  <a:lnTo>
                    <a:pt x="894" y="612"/>
                  </a:lnTo>
                  <a:lnTo>
                    <a:pt x="888" y="614"/>
                  </a:lnTo>
                  <a:lnTo>
                    <a:pt x="880" y="618"/>
                  </a:lnTo>
                  <a:lnTo>
                    <a:pt x="872" y="622"/>
                  </a:lnTo>
                  <a:lnTo>
                    <a:pt x="864" y="628"/>
                  </a:lnTo>
                  <a:lnTo>
                    <a:pt x="862" y="634"/>
                  </a:lnTo>
                  <a:lnTo>
                    <a:pt x="864" y="640"/>
                  </a:lnTo>
                  <a:lnTo>
                    <a:pt x="878" y="646"/>
                  </a:lnTo>
                  <a:lnTo>
                    <a:pt x="886" y="638"/>
                  </a:lnTo>
                  <a:lnTo>
                    <a:pt x="898" y="628"/>
                  </a:lnTo>
                  <a:lnTo>
                    <a:pt x="912" y="616"/>
                  </a:lnTo>
                  <a:lnTo>
                    <a:pt x="922" y="604"/>
                  </a:lnTo>
                  <a:lnTo>
                    <a:pt x="930" y="592"/>
                  </a:lnTo>
                  <a:lnTo>
                    <a:pt x="930" y="582"/>
                  </a:lnTo>
                  <a:lnTo>
                    <a:pt x="922" y="586"/>
                  </a:lnTo>
                  <a:lnTo>
                    <a:pt x="914" y="592"/>
                  </a:lnTo>
                  <a:lnTo>
                    <a:pt x="906" y="594"/>
                  </a:lnTo>
                  <a:lnTo>
                    <a:pt x="896" y="594"/>
                  </a:lnTo>
                  <a:lnTo>
                    <a:pt x="892" y="592"/>
                  </a:lnTo>
                  <a:lnTo>
                    <a:pt x="890" y="588"/>
                  </a:lnTo>
                  <a:lnTo>
                    <a:pt x="886" y="586"/>
                  </a:lnTo>
                  <a:lnTo>
                    <a:pt x="894" y="574"/>
                  </a:lnTo>
                  <a:lnTo>
                    <a:pt x="896" y="566"/>
                  </a:lnTo>
                  <a:lnTo>
                    <a:pt x="896" y="556"/>
                  </a:lnTo>
                  <a:lnTo>
                    <a:pt x="890" y="550"/>
                  </a:lnTo>
                  <a:lnTo>
                    <a:pt x="878" y="544"/>
                  </a:lnTo>
                  <a:lnTo>
                    <a:pt x="860" y="544"/>
                  </a:lnTo>
                  <a:lnTo>
                    <a:pt x="890" y="540"/>
                  </a:lnTo>
                  <a:lnTo>
                    <a:pt x="918" y="536"/>
                  </a:lnTo>
                  <a:lnTo>
                    <a:pt x="946" y="528"/>
                  </a:lnTo>
                  <a:lnTo>
                    <a:pt x="954" y="534"/>
                  </a:lnTo>
                  <a:lnTo>
                    <a:pt x="954" y="540"/>
                  </a:lnTo>
                  <a:lnTo>
                    <a:pt x="948" y="546"/>
                  </a:lnTo>
                  <a:lnTo>
                    <a:pt x="942" y="554"/>
                  </a:lnTo>
                  <a:lnTo>
                    <a:pt x="936" y="562"/>
                  </a:lnTo>
                  <a:lnTo>
                    <a:pt x="934" y="570"/>
                  </a:lnTo>
                  <a:lnTo>
                    <a:pt x="934" y="574"/>
                  </a:lnTo>
                  <a:lnTo>
                    <a:pt x="936" y="578"/>
                  </a:lnTo>
                  <a:lnTo>
                    <a:pt x="938" y="578"/>
                  </a:lnTo>
                  <a:lnTo>
                    <a:pt x="940" y="578"/>
                  </a:lnTo>
                  <a:lnTo>
                    <a:pt x="944" y="578"/>
                  </a:lnTo>
                  <a:lnTo>
                    <a:pt x="948" y="576"/>
                  </a:lnTo>
                  <a:lnTo>
                    <a:pt x="950" y="574"/>
                  </a:lnTo>
                  <a:lnTo>
                    <a:pt x="954" y="572"/>
                  </a:lnTo>
                  <a:lnTo>
                    <a:pt x="956" y="570"/>
                  </a:lnTo>
                  <a:lnTo>
                    <a:pt x="958" y="570"/>
                  </a:lnTo>
                  <a:lnTo>
                    <a:pt x="966" y="570"/>
                  </a:lnTo>
                  <a:lnTo>
                    <a:pt x="972" y="570"/>
                  </a:lnTo>
                  <a:lnTo>
                    <a:pt x="976" y="572"/>
                  </a:lnTo>
                  <a:lnTo>
                    <a:pt x="982" y="576"/>
                  </a:lnTo>
                  <a:lnTo>
                    <a:pt x="984" y="576"/>
                  </a:lnTo>
                  <a:lnTo>
                    <a:pt x="986" y="580"/>
                  </a:lnTo>
                  <a:lnTo>
                    <a:pt x="988" y="582"/>
                  </a:lnTo>
                  <a:lnTo>
                    <a:pt x="992" y="584"/>
                  </a:lnTo>
                  <a:lnTo>
                    <a:pt x="1000" y="584"/>
                  </a:lnTo>
                  <a:lnTo>
                    <a:pt x="1006" y="584"/>
                  </a:lnTo>
                  <a:lnTo>
                    <a:pt x="1012" y="584"/>
                  </a:lnTo>
                  <a:lnTo>
                    <a:pt x="1010" y="572"/>
                  </a:lnTo>
                  <a:lnTo>
                    <a:pt x="1006" y="558"/>
                  </a:lnTo>
                  <a:lnTo>
                    <a:pt x="998" y="548"/>
                  </a:lnTo>
                  <a:lnTo>
                    <a:pt x="994" y="546"/>
                  </a:lnTo>
                  <a:lnTo>
                    <a:pt x="988" y="542"/>
                  </a:lnTo>
                  <a:lnTo>
                    <a:pt x="984" y="540"/>
                  </a:lnTo>
                  <a:lnTo>
                    <a:pt x="982" y="534"/>
                  </a:lnTo>
                  <a:lnTo>
                    <a:pt x="980" y="530"/>
                  </a:lnTo>
                  <a:lnTo>
                    <a:pt x="978" y="524"/>
                  </a:lnTo>
                  <a:lnTo>
                    <a:pt x="976" y="518"/>
                  </a:lnTo>
                  <a:lnTo>
                    <a:pt x="974" y="514"/>
                  </a:lnTo>
                  <a:lnTo>
                    <a:pt x="970" y="510"/>
                  </a:lnTo>
                  <a:lnTo>
                    <a:pt x="966" y="508"/>
                  </a:lnTo>
                  <a:lnTo>
                    <a:pt x="962" y="506"/>
                  </a:lnTo>
                  <a:lnTo>
                    <a:pt x="952" y="502"/>
                  </a:lnTo>
                  <a:lnTo>
                    <a:pt x="944" y="496"/>
                  </a:lnTo>
                  <a:lnTo>
                    <a:pt x="936" y="492"/>
                  </a:lnTo>
                  <a:lnTo>
                    <a:pt x="934" y="490"/>
                  </a:lnTo>
                  <a:lnTo>
                    <a:pt x="932" y="488"/>
                  </a:lnTo>
                  <a:lnTo>
                    <a:pt x="922" y="480"/>
                  </a:lnTo>
                  <a:lnTo>
                    <a:pt x="914" y="472"/>
                  </a:lnTo>
                  <a:lnTo>
                    <a:pt x="906" y="462"/>
                  </a:lnTo>
                  <a:lnTo>
                    <a:pt x="896" y="444"/>
                  </a:lnTo>
                  <a:lnTo>
                    <a:pt x="888" y="422"/>
                  </a:lnTo>
                  <a:lnTo>
                    <a:pt x="880" y="404"/>
                  </a:lnTo>
                  <a:lnTo>
                    <a:pt x="876" y="410"/>
                  </a:lnTo>
                  <a:lnTo>
                    <a:pt x="874" y="414"/>
                  </a:lnTo>
                  <a:lnTo>
                    <a:pt x="870" y="416"/>
                  </a:lnTo>
                  <a:lnTo>
                    <a:pt x="868" y="420"/>
                  </a:lnTo>
                  <a:lnTo>
                    <a:pt x="866" y="426"/>
                  </a:lnTo>
                  <a:lnTo>
                    <a:pt x="866" y="432"/>
                  </a:lnTo>
                  <a:lnTo>
                    <a:pt x="860" y="434"/>
                  </a:lnTo>
                  <a:lnTo>
                    <a:pt x="852" y="434"/>
                  </a:lnTo>
                  <a:lnTo>
                    <a:pt x="846" y="434"/>
                  </a:lnTo>
                  <a:lnTo>
                    <a:pt x="840" y="432"/>
                  </a:lnTo>
                  <a:lnTo>
                    <a:pt x="838" y="416"/>
                  </a:lnTo>
                  <a:lnTo>
                    <a:pt x="830" y="404"/>
                  </a:lnTo>
                  <a:lnTo>
                    <a:pt x="818" y="396"/>
                  </a:lnTo>
                  <a:lnTo>
                    <a:pt x="804" y="394"/>
                  </a:lnTo>
                  <a:lnTo>
                    <a:pt x="790" y="396"/>
                  </a:lnTo>
                  <a:lnTo>
                    <a:pt x="778" y="402"/>
                  </a:lnTo>
                  <a:lnTo>
                    <a:pt x="770" y="412"/>
                  </a:lnTo>
                  <a:lnTo>
                    <a:pt x="770" y="428"/>
                  </a:lnTo>
                  <a:lnTo>
                    <a:pt x="784" y="432"/>
                  </a:lnTo>
                  <a:lnTo>
                    <a:pt x="792" y="442"/>
                  </a:lnTo>
                  <a:lnTo>
                    <a:pt x="794" y="454"/>
                  </a:lnTo>
                  <a:lnTo>
                    <a:pt x="790" y="466"/>
                  </a:lnTo>
                  <a:lnTo>
                    <a:pt x="782" y="478"/>
                  </a:lnTo>
                  <a:lnTo>
                    <a:pt x="770" y="484"/>
                  </a:lnTo>
                  <a:lnTo>
                    <a:pt x="770" y="508"/>
                  </a:lnTo>
                  <a:lnTo>
                    <a:pt x="768" y="532"/>
                  </a:lnTo>
                  <a:lnTo>
                    <a:pt x="756" y="532"/>
                  </a:lnTo>
                  <a:lnTo>
                    <a:pt x="740" y="524"/>
                  </a:lnTo>
                  <a:lnTo>
                    <a:pt x="720" y="512"/>
                  </a:lnTo>
                  <a:lnTo>
                    <a:pt x="700" y="496"/>
                  </a:lnTo>
                  <a:lnTo>
                    <a:pt x="680" y="478"/>
                  </a:lnTo>
                  <a:lnTo>
                    <a:pt x="662" y="460"/>
                  </a:lnTo>
                  <a:lnTo>
                    <a:pt x="646" y="444"/>
                  </a:lnTo>
                  <a:lnTo>
                    <a:pt x="636" y="434"/>
                  </a:lnTo>
                  <a:lnTo>
                    <a:pt x="622" y="422"/>
                  </a:lnTo>
                  <a:lnTo>
                    <a:pt x="614" y="414"/>
                  </a:lnTo>
                  <a:lnTo>
                    <a:pt x="610" y="408"/>
                  </a:lnTo>
                  <a:lnTo>
                    <a:pt x="612" y="402"/>
                  </a:lnTo>
                  <a:lnTo>
                    <a:pt x="620" y="392"/>
                  </a:lnTo>
                  <a:lnTo>
                    <a:pt x="634" y="378"/>
                  </a:lnTo>
                  <a:lnTo>
                    <a:pt x="646" y="368"/>
                  </a:lnTo>
                  <a:lnTo>
                    <a:pt x="660" y="354"/>
                  </a:lnTo>
                  <a:lnTo>
                    <a:pt x="676" y="342"/>
                  </a:lnTo>
                  <a:lnTo>
                    <a:pt x="690" y="336"/>
                  </a:lnTo>
                  <a:lnTo>
                    <a:pt x="690" y="352"/>
                  </a:lnTo>
                  <a:lnTo>
                    <a:pt x="696" y="362"/>
                  </a:lnTo>
                  <a:lnTo>
                    <a:pt x="704" y="368"/>
                  </a:lnTo>
                  <a:lnTo>
                    <a:pt x="718" y="368"/>
                  </a:lnTo>
                  <a:lnTo>
                    <a:pt x="732" y="362"/>
                  </a:lnTo>
                  <a:lnTo>
                    <a:pt x="714" y="344"/>
                  </a:lnTo>
                  <a:lnTo>
                    <a:pt x="700" y="322"/>
                  </a:lnTo>
                  <a:lnTo>
                    <a:pt x="716" y="320"/>
                  </a:lnTo>
                  <a:lnTo>
                    <a:pt x="724" y="316"/>
                  </a:lnTo>
                  <a:lnTo>
                    <a:pt x="730" y="306"/>
                  </a:lnTo>
                  <a:lnTo>
                    <a:pt x="730" y="296"/>
                  </a:lnTo>
                  <a:lnTo>
                    <a:pt x="730" y="284"/>
                  </a:lnTo>
                  <a:lnTo>
                    <a:pt x="730" y="270"/>
                  </a:lnTo>
                  <a:lnTo>
                    <a:pt x="732" y="258"/>
                  </a:lnTo>
                  <a:lnTo>
                    <a:pt x="726" y="254"/>
                  </a:lnTo>
                  <a:lnTo>
                    <a:pt x="722" y="250"/>
                  </a:lnTo>
                  <a:lnTo>
                    <a:pt x="718" y="248"/>
                  </a:lnTo>
                  <a:lnTo>
                    <a:pt x="714" y="244"/>
                  </a:lnTo>
                  <a:lnTo>
                    <a:pt x="736" y="240"/>
                  </a:lnTo>
                  <a:lnTo>
                    <a:pt x="756" y="236"/>
                  </a:lnTo>
                  <a:lnTo>
                    <a:pt x="778" y="234"/>
                  </a:lnTo>
                  <a:lnTo>
                    <a:pt x="778" y="248"/>
                  </a:lnTo>
                  <a:lnTo>
                    <a:pt x="784" y="258"/>
                  </a:lnTo>
                  <a:lnTo>
                    <a:pt x="792" y="266"/>
                  </a:lnTo>
                  <a:lnTo>
                    <a:pt x="802" y="272"/>
                  </a:lnTo>
                  <a:lnTo>
                    <a:pt x="812" y="282"/>
                  </a:lnTo>
                  <a:lnTo>
                    <a:pt x="820" y="292"/>
                  </a:lnTo>
                  <a:lnTo>
                    <a:pt x="824" y="304"/>
                  </a:lnTo>
                  <a:lnTo>
                    <a:pt x="824" y="322"/>
                  </a:lnTo>
                  <a:lnTo>
                    <a:pt x="806" y="324"/>
                  </a:lnTo>
                  <a:lnTo>
                    <a:pt x="788" y="330"/>
                  </a:lnTo>
                  <a:lnTo>
                    <a:pt x="774" y="340"/>
                  </a:lnTo>
                  <a:lnTo>
                    <a:pt x="788" y="350"/>
                  </a:lnTo>
                  <a:lnTo>
                    <a:pt x="808" y="362"/>
                  </a:lnTo>
                  <a:lnTo>
                    <a:pt x="828" y="372"/>
                  </a:lnTo>
                  <a:lnTo>
                    <a:pt x="848" y="378"/>
                  </a:lnTo>
                  <a:lnTo>
                    <a:pt x="866" y="376"/>
                  </a:lnTo>
                  <a:lnTo>
                    <a:pt x="860" y="374"/>
                  </a:lnTo>
                  <a:lnTo>
                    <a:pt x="852" y="370"/>
                  </a:lnTo>
                  <a:lnTo>
                    <a:pt x="844" y="368"/>
                  </a:lnTo>
                  <a:lnTo>
                    <a:pt x="856" y="370"/>
                  </a:lnTo>
                  <a:lnTo>
                    <a:pt x="868" y="368"/>
                  </a:lnTo>
                  <a:lnTo>
                    <a:pt x="880" y="368"/>
                  </a:lnTo>
                  <a:lnTo>
                    <a:pt x="880" y="358"/>
                  </a:lnTo>
                  <a:lnTo>
                    <a:pt x="876" y="350"/>
                  </a:lnTo>
                  <a:lnTo>
                    <a:pt x="872" y="342"/>
                  </a:lnTo>
                  <a:lnTo>
                    <a:pt x="892" y="346"/>
                  </a:lnTo>
                  <a:lnTo>
                    <a:pt x="912" y="340"/>
                  </a:lnTo>
                  <a:lnTo>
                    <a:pt x="904" y="318"/>
                  </a:lnTo>
                  <a:lnTo>
                    <a:pt x="896" y="306"/>
                  </a:lnTo>
                  <a:lnTo>
                    <a:pt x="886" y="298"/>
                  </a:lnTo>
                  <a:lnTo>
                    <a:pt x="874" y="290"/>
                  </a:lnTo>
                  <a:lnTo>
                    <a:pt x="856" y="280"/>
                  </a:lnTo>
                  <a:lnTo>
                    <a:pt x="844" y="272"/>
                  </a:lnTo>
                  <a:lnTo>
                    <a:pt x="836" y="262"/>
                  </a:lnTo>
                  <a:lnTo>
                    <a:pt x="828" y="256"/>
                  </a:lnTo>
                  <a:lnTo>
                    <a:pt x="816" y="250"/>
                  </a:lnTo>
                  <a:lnTo>
                    <a:pt x="798" y="248"/>
                  </a:lnTo>
                  <a:lnTo>
                    <a:pt x="794" y="228"/>
                  </a:lnTo>
                  <a:lnTo>
                    <a:pt x="784" y="216"/>
                  </a:lnTo>
                  <a:lnTo>
                    <a:pt x="770" y="208"/>
                  </a:lnTo>
                  <a:lnTo>
                    <a:pt x="752" y="202"/>
                  </a:lnTo>
                  <a:lnTo>
                    <a:pt x="732" y="200"/>
                  </a:lnTo>
                  <a:lnTo>
                    <a:pt x="712" y="198"/>
                  </a:lnTo>
                  <a:lnTo>
                    <a:pt x="694" y="196"/>
                  </a:lnTo>
                  <a:lnTo>
                    <a:pt x="678" y="192"/>
                  </a:lnTo>
                  <a:lnTo>
                    <a:pt x="696" y="194"/>
                  </a:lnTo>
                  <a:lnTo>
                    <a:pt x="716" y="194"/>
                  </a:lnTo>
                  <a:lnTo>
                    <a:pt x="734" y="188"/>
                  </a:lnTo>
                  <a:lnTo>
                    <a:pt x="748" y="178"/>
                  </a:lnTo>
                  <a:lnTo>
                    <a:pt x="728" y="170"/>
                  </a:lnTo>
                  <a:lnTo>
                    <a:pt x="708" y="164"/>
                  </a:lnTo>
                  <a:lnTo>
                    <a:pt x="688" y="160"/>
                  </a:lnTo>
                  <a:lnTo>
                    <a:pt x="702" y="158"/>
                  </a:lnTo>
                  <a:lnTo>
                    <a:pt x="718" y="156"/>
                  </a:lnTo>
                  <a:lnTo>
                    <a:pt x="730" y="150"/>
                  </a:lnTo>
                  <a:lnTo>
                    <a:pt x="738" y="138"/>
                  </a:lnTo>
                  <a:lnTo>
                    <a:pt x="750" y="142"/>
                  </a:lnTo>
                  <a:lnTo>
                    <a:pt x="764" y="144"/>
                  </a:lnTo>
                  <a:lnTo>
                    <a:pt x="778" y="146"/>
                  </a:lnTo>
                  <a:lnTo>
                    <a:pt x="780" y="128"/>
                  </a:lnTo>
                  <a:lnTo>
                    <a:pt x="788" y="112"/>
                  </a:lnTo>
                  <a:lnTo>
                    <a:pt x="802" y="98"/>
                  </a:lnTo>
                  <a:lnTo>
                    <a:pt x="818" y="88"/>
                  </a:lnTo>
                  <a:lnTo>
                    <a:pt x="834" y="78"/>
                  </a:lnTo>
                  <a:lnTo>
                    <a:pt x="854" y="68"/>
                  </a:lnTo>
                  <a:lnTo>
                    <a:pt x="868" y="62"/>
                  </a:lnTo>
                  <a:lnTo>
                    <a:pt x="882" y="66"/>
                  </a:lnTo>
                  <a:lnTo>
                    <a:pt x="894" y="74"/>
                  </a:lnTo>
                  <a:lnTo>
                    <a:pt x="908" y="90"/>
                  </a:lnTo>
                  <a:lnTo>
                    <a:pt x="880" y="92"/>
                  </a:lnTo>
                  <a:lnTo>
                    <a:pt x="858" y="96"/>
                  </a:lnTo>
                  <a:lnTo>
                    <a:pt x="842" y="102"/>
                  </a:lnTo>
                  <a:lnTo>
                    <a:pt x="834" y="112"/>
                  </a:lnTo>
                  <a:lnTo>
                    <a:pt x="832" y="120"/>
                  </a:lnTo>
                  <a:lnTo>
                    <a:pt x="838" y="130"/>
                  </a:lnTo>
                  <a:lnTo>
                    <a:pt x="856" y="136"/>
                  </a:lnTo>
                  <a:lnTo>
                    <a:pt x="884" y="142"/>
                  </a:lnTo>
                  <a:lnTo>
                    <a:pt x="904" y="144"/>
                  </a:lnTo>
                  <a:lnTo>
                    <a:pt x="922" y="148"/>
                  </a:lnTo>
                  <a:lnTo>
                    <a:pt x="940" y="156"/>
                  </a:lnTo>
                  <a:lnTo>
                    <a:pt x="954" y="170"/>
                  </a:lnTo>
                  <a:lnTo>
                    <a:pt x="960" y="182"/>
                  </a:lnTo>
                  <a:lnTo>
                    <a:pt x="964" y="196"/>
                  </a:lnTo>
                  <a:lnTo>
                    <a:pt x="968" y="208"/>
                  </a:lnTo>
                  <a:lnTo>
                    <a:pt x="972" y="220"/>
                  </a:lnTo>
                  <a:lnTo>
                    <a:pt x="978" y="228"/>
                  </a:lnTo>
                  <a:lnTo>
                    <a:pt x="988" y="234"/>
                  </a:lnTo>
                  <a:lnTo>
                    <a:pt x="1004" y="236"/>
                  </a:lnTo>
                  <a:lnTo>
                    <a:pt x="1010" y="246"/>
                  </a:lnTo>
                  <a:lnTo>
                    <a:pt x="1014" y="260"/>
                  </a:lnTo>
                  <a:lnTo>
                    <a:pt x="1018" y="272"/>
                  </a:lnTo>
                  <a:lnTo>
                    <a:pt x="1018" y="284"/>
                  </a:lnTo>
                  <a:lnTo>
                    <a:pt x="1014" y="294"/>
                  </a:lnTo>
                  <a:lnTo>
                    <a:pt x="1006" y="300"/>
                  </a:lnTo>
                  <a:lnTo>
                    <a:pt x="990" y="304"/>
                  </a:lnTo>
                  <a:lnTo>
                    <a:pt x="994" y="324"/>
                  </a:lnTo>
                  <a:lnTo>
                    <a:pt x="998" y="346"/>
                  </a:lnTo>
                  <a:lnTo>
                    <a:pt x="1004" y="368"/>
                  </a:lnTo>
                  <a:lnTo>
                    <a:pt x="1014" y="388"/>
                  </a:lnTo>
                  <a:lnTo>
                    <a:pt x="1026" y="406"/>
                  </a:lnTo>
                  <a:lnTo>
                    <a:pt x="1044" y="416"/>
                  </a:lnTo>
                  <a:lnTo>
                    <a:pt x="1064" y="418"/>
                  </a:lnTo>
                  <a:lnTo>
                    <a:pt x="1080" y="388"/>
                  </a:lnTo>
                  <a:lnTo>
                    <a:pt x="1094" y="360"/>
                  </a:lnTo>
                  <a:lnTo>
                    <a:pt x="1110" y="334"/>
                  </a:lnTo>
                  <a:lnTo>
                    <a:pt x="1132" y="312"/>
                  </a:lnTo>
                  <a:lnTo>
                    <a:pt x="1144" y="308"/>
                  </a:lnTo>
                  <a:lnTo>
                    <a:pt x="1154" y="308"/>
                  </a:lnTo>
                  <a:lnTo>
                    <a:pt x="1164" y="302"/>
                  </a:lnTo>
                  <a:lnTo>
                    <a:pt x="1172" y="292"/>
                  </a:lnTo>
                  <a:lnTo>
                    <a:pt x="1176" y="278"/>
                  </a:lnTo>
                  <a:lnTo>
                    <a:pt x="1184" y="268"/>
                  </a:lnTo>
                  <a:lnTo>
                    <a:pt x="1200" y="260"/>
                  </a:lnTo>
                  <a:lnTo>
                    <a:pt x="1216" y="258"/>
                  </a:lnTo>
                  <a:lnTo>
                    <a:pt x="1234" y="256"/>
                  </a:lnTo>
                  <a:lnTo>
                    <a:pt x="1250" y="252"/>
                  </a:lnTo>
                  <a:lnTo>
                    <a:pt x="1264" y="244"/>
                  </a:lnTo>
                  <a:lnTo>
                    <a:pt x="1254" y="230"/>
                  </a:lnTo>
                  <a:lnTo>
                    <a:pt x="1250" y="216"/>
                  </a:lnTo>
                  <a:lnTo>
                    <a:pt x="1252" y="202"/>
                  </a:lnTo>
                  <a:lnTo>
                    <a:pt x="1262" y="190"/>
                  </a:lnTo>
                  <a:lnTo>
                    <a:pt x="1276" y="182"/>
                  </a:lnTo>
                  <a:lnTo>
                    <a:pt x="1274" y="164"/>
                  </a:lnTo>
                  <a:lnTo>
                    <a:pt x="1270" y="142"/>
                  </a:lnTo>
                  <a:lnTo>
                    <a:pt x="1268" y="120"/>
                  </a:lnTo>
                  <a:lnTo>
                    <a:pt x="1266" y="98"/>
                  </a:lnTo>
                  <a:lnTo>
                    <a:pt x="1270" y="78"/>
                  </a:lnTo>
                  <a:lnTo>
                    <a:pt x="1280" y="64"/>
                  </a:lnTo>
                  <a:lnTo>
                    <a:pt x="1258" y="66"/>
                  </a:lnTo>
                  <a:lnTo>
                    <a:pt x="1236" y="68"/>
                  </a:lnTo>
                  <a:lnTo>
                    <a:pt x="1214" y="64"/>
                  </a:lnTo>
                  <a:close/>
                </a:path>
              </a:pathLst>
            </a:custGeom>
            <a:solidFill>
              <a:srgbClr val="FFFFFF">
                <a:alpha val="20000"/>
              </a:srgbClr>
            </a:solidFill>
            <a:ln w="0">
              <a:noFill/>
            </a:ln>
          </p:spPr>
          <p:txBody>
            <a:bodyPr/>
            <a:lstStyle/>
            <a:p>
              <a:endParaRPr lang="zh-CN" altLang="en-US"/>
            </a:p>
          </p:txBody>
        </p:sp>
        <p:sp>
          <p:nvSpPr>
            <p:cNvPr id="2056" name="任意多边形 3141"/>
            <p:cNvSpPr/>
            <p:nvPr/>
          </p:nvSpPr>
          <p:spPr>
            <a:xfrm>
              <a:off x="2928" y="240"/>
              <a:ext cx="1062" cy="1488"/>
            </a:xfrm>
            <a:custGeom>
              <a:avLst/>
              <a:gdLst/>
              <a:ahLst/>
              <a:cxnLst/>
              <a:rect l="0" t="0" r="0" b="0"/>
              <a:pathLst>
                <a:path w="1280" h="1782">
                  <a:moveTo>
                    <a:pt x="1214" y="64"/>
                  </a:moveTo>
                  <a:lnTo>
                    <a:pt x="1230" y="60"/>
                  </a:lnTo>
                  <a:lnTo>
                    <a:pt x="1244" y="54"/>
                  </a:lnTo>
                  <a:lnTo>
                    <a:pt x="1254" y="44"/>
                  </a:lnTo>
                  <a:lnTo>
                    <a:pt x="1256" y="30"/>
                  </a:lnTo>
                  <a:lnTo>
                    <a:pt x="1250" y="12"/>
                  </a:lnTo>
                  <a:lnTo>
                    <a:pt x="1238" y="22"/>
                  </a:lnTo>
                  <a:lnTo>
                    <a:pt x="1226" y="24"/>
                  </a:lnTo>
                  <a:lnTo>
                    <a:pt x="1212" y="20"/>
                  </a:lnTo>
                  <a:lnTo>
                    <a:pt x="1198" y="16"/>
                  </a:lnTo>
                  <a:lnTo>
                    <a:pt x="1184" y="14"/>
                  </a:lnTo>
                  <a:lnTo>
                    <a:pt x="1166" y="14"/>
                  </a:lnTo>
                  <a:lnTo>
                    <a:pt x="1146" y="16"/>
                  </a:lnTo>
                  <a:lnTo>
                    <a:pt x="1130" y="18"/>
                  </a:lnTo>
                  <a:lnTo>
                    <a:pt x="1116" y="16"/>
                  </a:lnTo>
                  <a:lnTo>
                    <a:pt x="1100" y="16"/>
                  </a:lnTo>
                  <a:lnTo>
                    <a:pt x="1086" y="14"/>
                  </a:lnTo>
                  <a:lnTo>
                    <a:pt x="1074" y="18"/>
                  </a:lnTo>
                  <a:lnTo>
                    <a:pt x="1070" y="20"/>
                  </a:lnTo>
                  <a:lnTo>
                    <a:pt x="1066" y="24"/>
                  </a:lnTo>
                  <a:lnTo>
                    <a:pt x="1064" y="30"/>
                  </a:lnTo>
                  <a:lnTo>
                    <a:pt x="1062" y="34"/>
                  </a:lnTo>
                  <a:lnTo>
                    <a:pt x="1060" y="38"/>
                  </a:lnTo>
                  <a:lnTo>
                    <a:pt x="1060" y="40"/>
                  </a:lnTo>
                  <a:lnTo>
                    <a:pt x="1036" y="44"/>
                  </a:lnTo>
                  <a:lnTo>
                    <a:pt x="1012" y="44"/>
                  </a:lnTo>
                  <a:lnTo>
                    <a:pt x="986" y="46"/>
                  </a:lnTo>
                  <a:lnTo>
                    <a:pt x="960" y="50"/>
                  </a:lnTo>
                  <a:lnTo>
                    <a:pt x="936" y="58"/>
                  </a:lnTo>
                  <a:lnTo>
                    <a:pt x="912" y="62"/>
                  </a:lnTo>
                  <a:lnTo>
                    <a:pt x="884" y="62"/>
                  </a:lnTo>
                  <a:lnTo>
                    <a:pt x="886" y="48"/>
                  </a:lnTo>
                  <a:lnTo>
                    <a:pt x="894" y="38"/>
                  </a:lnTo>
                  <a:lnTo>
                    <a:pt x="902" y="30"/>
                  </a:lnTo>
                  <a:lnTo>
                    <a:pt x="910" y="22"/>
                  </a:lnTo>
                  <a:lnTo>
                    <a:pt x="916" y="14"/>
                  </a:lnTo>
                  <a:lnTo>
                    <a:pt x="916" y="0"/>
                  </a:lnTo>
                  <a:lnTo>
                    <a:pt x="882" y="0"/>
                  </a:lnTo>
                  <a:lnTo>
                    <a:pt x="844" y="6"/>
                  </a:lnTo>
                  <a:lnTo>
                    <a:pt x="810" y="12"/>
                  </a:lnTo>
                  <a:lnTo>
                    <a:pt x="790" y="16"/>
                  </a:lnTo>
                  <a:lnTo>
                    <a:pt x="766" y="18"/>
                  </a:lnTo>
                  <a:lnTo>
                    <a:pt x="738" y="20"/>
                  </a:lnTo>
                  <a:lnTo>
                    <a:pt x="712" y="26"/>
                  </a:lnTo>
                  <a:lnTo>
                    <a:pt x="690" y="34"/>
                  </a:lnTo>
                  <a:lnTo>
                    <a:pt x="676" y="46"/>
                  </a:lnTo>
                  <a:lnTo>
                    <a:pt x="700" y="56"/>
                  </a:lnTo>
                  <a:lnTo>
                    <a:pt x="728" y="64"/>
                  </a:lnTo>
                  <a:lnTo>
                    <a:pt x="754" y="68"/>
                  </a:lnTo>
                  <a:lnTo>
                    <a:pt x="728" y="68"/>
                  </a:lnTo>
                  <a:lnTo>
                    <a:pt x="702" y="70"/>
                  </a:lnTo>
                  <a:lnTo>
                    <a:pt x="676" y="68"/>
                  </a:lnTo>
                  <a:lnTo>
                    <a:pt x="658" y="64"/>
                  </a:lnTo>
                  <a:lnTo>
                    <a:pt x="642" y="58"/>
                  </a:lnTo>
                  <a:lnTo>
                    <a:pt x="624" y="54"/>
                  </a:lnTo>
                  <a:lnTo>
                    <a:pt x="602" y="54"/>
                  </a:lnTo>
                  <a:lnTo>
                    <a:pt x="614" y="78"/>
                  </a:lnTo>
                  <a:lnTo>
                    <a:pt x="626" y="92"/>
                  </a:lnTo>
                  <a:lnTo>
                    <a:pt x="640" y="100"/>
                  </a:lnTo>
                  <a:lnTo>
                    <a:pt x="656" y="102"/>
                  </a:lnTo>
                  <a:lnTo>
                    <a:pt x="676" y="102"/>
                  </a:lnTo>
                  <a:lnTo>
                    <a:pt x="698" y="102"/>
                  </a:lnTo>
                  <a:lnTo>
                    <a:pt x="692" y="106"/>
                  </a:lnTo>
                  <a:lnTo>
                    <a:pt x="686" y="112"/>
                  </a:lnTo>
                  <a:lnTo>
                    <a:pt x="682" y="118"/>
                  </a:lnTo>
                  <a:lnTo>
                    <a:pt x="676" y="124"/>
                  </a:lnTo>
                  <a:lnTo>
                    <a:pt x="672" y="128"/>
                  </a:lnTo>
                  <a:lnTo>
                    <a:pt x="676" y="132"/>
                  </a:lnTo>
                  <a:lnTo>
                    <a:pt x="680" y="138"/>
                  </a:lnTo>
                  <a:lnTo>
                    <a:pt x="684" y="142"/>
                  </a:lnTo>
                  <a:lnTo>
                    <a:pt x="688" y="146"/>
                  </a:lnTo>
                  <a:lnTo>
                    <a:pt x="670" y="148"/>
                  </a:lnTo>
                  <a:lnTo>
                    <a:pt x="656" y="144"/>
                  </a:lnTo>
                  <a:lnTo>
                    <a:pt x="644" y="134"/>
                  </a:lnTo>
                  <a:lnTo>
                    <a:pt x="634" y="124"/>
                  </a:lnTo>
                  <a:lnTo>
                    <a:pt x="624" y="112"/>
                  </a:lnTo>
                  <a:lnTo>
                    <a:pt x="612" y="104"/>
                  </a:lnTo>
                  <a:lnTo>
                    <a:pt x="598" y="100"/>
                  </a:lnTo>
                  <a:lnTo>
                    <a:pt x="576" y="104"/>
                  </a:lnTo>
                  <a:lnTo>
                    <a:pt x="580" y="108"/>
                  </a:lnTo>
                  <a:lnTo>
                    <a:pt x="584" y="114"/>
                  </a:lnTo>
                  <a:lnTo>
                    <a:pt x="572" y="104"/>
                  </a:lnTo>
                  <a:lnTo>
                    <a:pt x="560" y="96"/>
                  </a:lnTo>
                  <a:lnTo>
                    <a:pt x="546" y="90"/>
                  </a:lnTo>
                  <a:lnTo>
                    <a:pt x="532" y="88"/>
                  </a:lnTo>
                  <a:lnTo>
                    <a:pt x="518" y="94"/>
                  </a:lnTo>
                  <a:lnTo>
                    <a:pt x="530" y="100"/>
                  </a:lnTo>
                  <a:lnTo>
                    <a:pt x="538" y="104"/>
                  </a:lnTo>
                  <a:lnTo>
                    <a:pt x="552" y="106"/>
                  </a:lnTo>
                  <a:lnTo>
                    <a:pt x="558" y="106"/>
                  </a:lnTo>
                  <a:lnTo>
                    <a:pt x="562" y="108"/>
                  </a:lnTo>
                  <a:lnTo>
                    <a:pt x="566" y="110"/>
                  </a:lnTo>
                  <a:lnTo>
                    <a:pt x="570" y="116"/>
                  </a:lnTo>
                  <a:lnTo>
                    <a:pt x="574" y="118"/>
                  </a:lnTo>
                  <a:lnTo>
                    <a:pt x="574" y="118"/>
                  </a:lnTo>
                  <a:lnTo>
                    <a:pt x="576" y="120"/>
                  </a:lnTo>
                  <a:lnTo>
                    <a:pt x="576" y="124"/>
                  </a:lnTo>
                  <a:lnTo>
                    <a:pt x="576" y="126"/>
                  </a:lnTo>
                  <a:lnTo>
                    <a:pt x="574" y="130"/>
                  </a:lnTo>
                  <a:lnTo>
                    <a:pt x="570" y="134"/>
                  </a:lnTo>
                  <a:lnTo>
                    <a:pt x="568" y="136"/>
                  </a:lnTo>
                  <a:lnTo>
                    <a:pt x="566" y="138"/>
                  </a:lnTo>
                  <a:lnTo>
                    <a:pt x="562" y="138"/>
                  </a:lnTo>
                  <a:lnTo>
                    <a:pt x="556" y="138"/>
                  </a:lnTo>
                  <a:lnTo>
                    <a:pt x="552" y="136"/>
                  </a:lnTo>
                  <a:lnTo>
                    <a:pt x="546" y="134"/>
                  </a:lnTo>
                  <a:lnTo>
                    <a:pt x="540" y="132"/>
                  </a:lnTo>
                  <a:lnTo>
                    <a:pt x="536" y="132"/>
                  </a:lnTo>
                  <a:lnTo>
                    <a:pt x="536" y="136"/>
                  </a:lnTo>
                  <a:lnTo>
                    <a:pt x="536" y="142"/>
                  </a:lnTo>
                  <a:lnTo>
                    <a:pt x="538" y="148"/>
                  </a:lnTo>
                  <a:lnTo>
                    <a:pt x="542" y="152"/>
                  </a:lnTo>
                  <a:lnTo>
                    <a:pt x="546" y="154"/>
                  </a:lnTo>
                  <a:lnTo>
                    <a:pt x="552" y="156"/>
                  </a:lnTo>
                  <a:lnTo>
                    <a:pt x="556" y="158"/>
                  </a:lnTo>
                  <a:lnTo>
                    <a:pt x="562" y="160"/>
                  </a:lnTo>
                  <a:lnTo>
                    <a:pt x="566" y="162"/>
                  </a:lnTo>
                  <a:lnTo>
                    <a:pt x="570" y="166"/>
                  </a:lnTo>
                  <a:lnTo>
                    <a:pt x="574" y="168"/>
                  </a:lnTo>
                  <a:lnTo>
                    <a:pt x="578" y="170"/>
                  </a:lnTo>
                  <a:lnTo>
                    <a:pt x="582" y="172"/>
                  </a:lnTo>
                  <a:lnTo>
                    <a:pt x="588" y="172"/>
                  </a:lnTo>
                  <a:lnTo>
                    <a:pt x="592" y="172"/>
                  </a:lnTo>
                  <a:lnTo>
                    <a:pt x="596" y="172"/>
                  </a:lnTo>
                  <a:lnTo>
                    <a:pt x="600" y="170"/>
                  </a:lnTo>
                  <a:lnTo>
                    <a:pt x="602" y="168"/>
                  </a:lnTo>
                  <a:lnTo>
                    <a:pt x="604" y="164"/>
                  </a:lnTo>
                  <a:lnTo>
                    <a:pt x="606" y="166"/>
                  </a:lnTo>
                  <a:lnTo>
                    <a:pt x="608" y="164"/>
                  </a:lnTo>
                  <a:lnTo>
                    <a:pt x="612" y="162"/>
                  </a:lnTo>
                  <a:lnTo>
                    <a:pt x="616" y="168"/>
                  </a:lnTo>
                  <a:lnTo>
                    <a:pt x="622" y="174"/>
                  </a:lnTo>
                  <a:lnTo>
                    <a:pt x="634" y="180"/>
                  </a:lnTo>
                  <a:lnTo>
                    <a:pt x="646" y="184"/>
                  </a:lnTo>
                  <a:lnTo>
                    <a:pt x="660" y="190"/>
                  </a:lnTo>
                  <a:lnTo>
                    <a:pt x="672" y="202"/>
                  </a:lnTo>
                  <a:lnTo>
                    <a:pt x="664" y="204"/>
                  </a:lnTo>
                  <a:lnTo>
                    <a:pt x="660" y="206"/>
                  </a:lnTo>
                  <a:lnTo>
                    <a:pt x="656" y="208"/>
                  </a:lnTo>
                  <a:lnTo>
                    <a:pt x="654" y="212"/>
                  </a:lnTo>
                  <a:lnTo>
                    <a:pt x="652" y="216"/>
                  </a:lnTo>
                  <a:lnTo>
                    <a:pt x="648" y="220"/>
                  </a:lnTo>
                  <a:lnTo>
                    <a:pt x="644" y="224"/>
                  </a:lnTo>
                  <a:lnTo>
                    <a:pt x="664" y="234"/>
                  </a:lnTo>
                  <a:lnTo>
                    <a:pt x="678" y="250"/>
                  </a:lnTo>
                  <a:lnTo>
                    <a:pt x="682" y="270"/>
                  </a:lnTo>
                  <a:lnTo>
                    <a:pt x="672" y="268"/>
                  </a:lnTo>
                  <a:lnTo>
                    <a:pt x="654" y="268"/>
                  </a:lnTo>
                  <a:lnTo>
                    <a:pt x="632" y="270"/>
                  </a:lnTo>
                  <a:lnTo>
                    <a:pt x="612" y="274"/>
                  </a:lnTo>
                  <a:lnTo>
                    <a:pt x="598" y="280"/>
                  </a:lnTo>
                  <a:lnTo>
                    <a:pt x="592" y="284"/>
                  </a:lnTo>
                  <a:lnTo>
                    <a:pt x="586" y="290"/>
                  </a:lnTo>
                  <a:lnTo>
                    <a:pt x="580" y="296"/>
                  </a:lnTo>
                  <a:lnTo>
                    <a:pt x="552" y="290"/>
                  </a:lnTo>
                  <a:lnTo>
                    <a:pt x="522" y="284"/>
                  </a:lnTo>
                  <a:lnTo>
                    <a:pt x="496" y="284"/>
                  </a:lnTo>
                  <a:lnTo>
                    <a:pt x="472" y="290"/>
                  </a:lnTo>
                  <a:lnTo>
                    <a:pt x="450" y="294"/>
                  </a:lnTo>
                  <a:lnTo>
                    <a:pt x="432" y="288"/>
                  </a:lnTo>
                  <a:lnTo>
                    <a:pt x="416" y="284"/>
                  </a:lnTo>
                  <a:lnTo>
                    <a:pt x="408" y="278"/>
                  </a:lnTo>
                  <a:lnTo>
                    <a:pt x="402" y="272"/>
                  </a:lnTo>
                  <a:lnTo>
                    <a:pt x="394" y="260"/>
                  </a:lnTo>
                  <a:lnTo>
                    <a:pt x="384" y="256"/>
                  </a:lnTo>
                  <a:lnTo>
                    <a:pt x="372" y="254"/>
                  </a:lnTo>
                  <a:lnTo>
                    <a:pt x="358" y="258"/>
                  </a:lnTo>
                  <a:lnTo>
                    <a:pt x="344" y="262"/>
                  </a:lnTo>
                  <a:lnTo>
                    <a:pt x="330" y="266"/>
                  </a:lnTo>
                  <a:lnTo>
                    <a:pt x="306" y="272"/>
                  </a:lnTo>
                  <a:lnTo>
                    <a:pt x="292" y="272"/>
                  </a:lnTo>
                  <a:lnTo>
                    <a:pt x="280" y="270"/>
                  </a:lnTo>
                  <a:lnTo>
                    <a:pt x="270" y="266"/>
                  </a:lnTo>
                  <a:lnTo>
                    <a:pt x="260" y="260"/>
                  </a:lnTo>
                  <a:lnTo>
                    <a:pt x="248" y="252"/>
                  </a:lnTo>
                  <a:lnTo>
                    <a:pt x="228" y="244"/>
                  </a:lnTo>
                  <a:lnTo>
                    <a:pt x="196" y="236"/>
                  </a:lnTo>
                  <a:lnTo>
                    <a:pt x="156" y="234"/>
                  </a:lnTo>
                  <a:lnTo>
                    <a:pt x="114" y="238"/>
                  </a:lnTo>
                  <a:lnTo>
                    <a:pt x="72" y="246"/>
                  </a:lnTo>
                  <a:lnTo>
                    <a:pt x="34" y="256"/>
                  </a:lnTo>
                  <a:lnTo>
                    <a:pt x="4" y="272"/>
                  </a:lnTo>
                  <a:lnTo>
                    <a:pt x="6" y="276"/>
                  </a:lnTo>
                  <a:lnTo>
                    <a:pt x="8" y="280"/>
                  </a:lnTo>
                  <a:lnTo>
                    <a:pt x="22" y="284"/>
                  </a:lnTo>
                  <a:lnTo>
                    <a:pt x="32" y="294"/>
                  </a:lnTo>
                  <a:lnTo>
                    <a:pt x="40" y="306"/>
                  </a:lnTo>
                  <a:lnTo>
                    <a:pt x="44" y="322"/>
                  </a:lnTo>
                  <a:lnTo>
                    <a:pt x="22" y="326"/>
                  </a:lnTo>
                  <a:lnTo>
                    <a:pt x="0" y="334"/>
                  </a:lnTo>
                  <a:lnTo>
                    <a:pt x="16" y="346"/>
                  </a:lnTo>
                  <a:lnTo>
                    <a:pt x="36" y="352"/>
                  </a:lnTo>
                  <a:lnTo>
                    <a:pt x="56" y="358"/>
                  </a:lnTo>
                  <a:lnTo>
                    <a:pt x="56" y="358"/>
                  </a:lnTo>
                  <a:lnTo>
                    <a:pt x="56" y="358"/>
                  </a:lnTo>
                  <a:lnTo>
                    <a:pt x="30" y="364"/>
                  </a:lnTo>
                  <a:lnTo>
                    <a:pt x="4" y="372"/>
                  </a:lnTo>
                  <a:lnTo>
                    <a:pt x="10" y="392"/>
                  </a:lnTo>
                  <a:lnTo>
                    <a:pt x="20" y="404"/>
                  </a:lnTo>
                  <a:lnTo>
                    <a:pt x="34" y="408"/>
                  </a:lnTo>
                  <a:lnTo>
                    <a:pt x="48" y="406"/>
                  </a:lnTo>
                  <a:lnTo>
                    <a:pt x="54" y="410"/>
                  </a:lnTo>
                  <a:lnTo>
                    <a:pt x="58" y="412"/>
                  </a:lnTo>
                  <a:lnTo>
                    <a:pt x="62" y="418"/>
                  </a:lnTo>
                  <a:lnTo>
                    <a:pt x="64" y="422"/>
                  </a:lnTo>
                  <a:lnTo>
                    <a:pt x="64" y="428"/>
                  </a:lnTo>
                  <a:lnTo>
                    <a:pt x="62" y="432"/>
                  </a:lnTo>
                  <a:lnTo>
                    <a:pt x="54" y="440"/>
                  </a:lnTo>
                  <a:lnTo>
                    <a:pt x="44" y="448"/>
                  </a:lnTo>
                  <a:lnTo>
                    <a:pt x="36" y="458"/>
                  </a:lnTo>
                  <a:lnTo>
                    <a:pt x="34" y="470"/>
                  </a:lnTo>
                  <a:lnTo>
                    <a:pt x="44" y="468"/>
                  </a:lnTo>
                  <a:lnTo>
                    <a:pt x="56" y="464"/>
                  </a:lnTo>
                  <a:lnTo>
                    <a:pt x="66" y="460"/>
                  </a:lnTo>
                  <a:lnTo>
                    <a:pt x="76" y="458"/>
                  </a:lnTo>
                  <a:lnTo>
                    <a:pt x="82" y="454"/>
                  </a:lnTo>
                  <a:lnTo>
                    <a:pt x="90" y="448"/>
                  </a:lnTo>
                  <a:lnTo>
                    <a:pt x="94" y="442"/>
                  </a:lnTo>
                  <a:lnTo>
                    <a:pt x="96" y="438"/>
                  </a:lnTo>
                  <a:lnTo>
                    <a:pt x="96" y="434"/>
                  </a:lnTo>
                  <a:lnTo>
                    <a:pt x="98" y="428"/>
                  </a:lnTo>
                  <a:lnTo>
                    <a:pt x="98" y="422"/>
                  </a:lnTo>
                  <a:lnTo>
                    <a:pt x="98" y="420"/>
                  </a:lnTo>
                  <a:lnTo>
                    <a:pt x="98" y="416"/>
                  </a:lnTo>
                  <a:lnTo>
                    <a:pt x="100" y="414"/>
                  </a:lnTo>
                  <a:lnTo>
                    <a:pt x="102" y="412"/>
                  </a:lnTo>
                  <a:lnTo>
                    <a:pt x="106" y="410"/>
                  </a:lnTo>
                  <a:lnTo>
                    <a:pt x="112" y="406"/>
                  </a:lnTo>
                  <a:lnTo>
                    <a:pt x="116" y="400"/>
                  </a:lnTo>
                  <a:lnTo>
                    <a:pt x="120" y="396"/>
                  </a:lnTo>
                  <a:lnTo>
                    <a:pt x="124" y="392"/>
                  </a:lnTo>
                  <a:lnTo>
                    <a:pt x="124" y="390"/>
                  </a:lnTo>
                  <a:lnTo>
                    <a:pt x="128" y="388"/>
                  </a:lnTo>
                  <a:lnTo>
                    <a:pt x="130" y="388"/>
                  </a:lnTo>
                  <a:lnTo>
                    <a:pt x="134" y="388"/>
                  </a:lnTo>
                  <a:lnTo>
                    <a:pt x="136" y="390"/>
                  </a:lnTo>
                  <a:lnTo>
                    <a:pt x="136" y="392"/>
                  </a:lnTo>
                  <a:lnTo>
                    <a:pt x="136" y="394"/>
                  </a:lnTo>
                  <a:lnTo>
                    <a:pt x="134" y="398"/>
                  </a:lnTo>
                  <a:lnTo>
                    <a:pt x="132" y="400"/>
                  </a:lnTo>
                  <a:lnTo>
                    <a:pt x="130" y="404"/>
                  </a:lnTo>
                  <a:lnTo>
                    <a:pt x="130" y="406"/>
                  </a:lnTo>
                  <a:lnTo>
                    <a:pt x="130" y="408"/>
                  </a:lnTo>
                  <a:lnTo>
                    <a:pt x="134" y="408"/>
                  </a:lnTo>
                  <a:lnTo>
                    <a:pt x="138" y="406"/>
                  </a:lnTo>
                  <a:lnTo>
                    <a:pt x="144" y="402"/>
                  </a:lnTo>
                  <a:lnTo>
                    <a:pt x="148" y="400"/>
                  </a:lnTo>
                  <a:lnTo>
                    <a:pt x="154" y="398"/>
                  </a:lnTo>
                  <a:lnTo>
                    <a:pt x="160" y="396"/>
                  </a:lnTo>
                  <a:lnTo>
                    <a:pt x="164" y="398"/>
                  </a:lnTo>
                  <a:lnTo>
                    <a:pt x="168" y="400"/>
                  </a:lnTo>
                  <a:lnTo>
                    <a:pt x="170" y="402"/>
                  </a:lnTo>
                  <a:lnTo>
                    <a:pt x="174" y="406"/>
                  </a:lnTo>
                  <a:lnTo>
                    <a:pt x="178" y="410"/>
                  </a:lnTo>
                  <a:lnTo>
                    <a:pt x="182" y="412"/>
                  </a:lnTo>
                  <a:lnTo>
                    <a:pt x="186" y="416"/>
                  </a:lnTo>
                  <a:lnTo>
                    <a:pt x="192" y="418"/>
                  </a:lnTo>
                  <a:lnTo>
                    <a:pt x="198" y="418"/>
                  </a:lnTo>
                  <a:lnTo>
                    <a:pt x="204" y="418"/>
                  </a:lnTo>
                  <a:lnTo>
                    <a:pt x="212" y="420"/>
                  </a:lnTo>
                  <a:lnTo>
                    <a:pt x="218" y="422"/>
                  </a:lnTo>
                  <a:lnTo>
                    <a:pt x="222" y="426"/>
                  </a:lnTo>
                  <a:lnTo>
                    <a:pt x="226" y="430"/>
                  </a:lnTo>
                  <a:lnTo>
                    <a:pt x="230" y="436"/>
                  </a:lnTo>
                  <a:lnTo>
                    <a:pt x="238" y="446"/>
                  </a:lnTo>
                  <a:lnTo>
                    <a:pt x="248" y="456"/>
                  </a:lnTo>
                  <a:lnTo>
                    <a:pt x="260" y="464"/>
                  </a:lnTo>
                  <a:lnTo>
                    <a:pt x="274" y="476"/>
                  </a:lnTo>
                  <a:lnTo>
                    <a:pt x="288" y="486"/>
                  </a:lnTo>
                  <a:lnTo>
                    <a:pt x="292" y="488"/>
                  </a:lnTo>
                  <a:lnTo>
                    <a:pt x="298" y="490"/>
                  </a:lnTo>
                  <a:lnTo>
                    <a:pt x="302" y="492"/>
                  </a:lnTo>
                  <a:lnTo>
                    <a:pt x="306" y="494"/>
                  </a:lnTo>
                  <a:lnTo>
                    <a:pt x="308" y="498"/>
                  </a:lnTo>
                  <a:lnTo>
                    <a:pt x="310" y="502"/>
                  </a:lnTo>
                  <a:lnTo>
                    <a:pt x="310" y="508"/>
                  </a:lnTo>
                  <a:lnTo>
                    <a:pt x="312" y="512"/>
                  </a:lnTo>
                  <a:lnTo>
                    <a:pt x="320" y="530"/>
                  </a:lnTo>
                  <a:lnTo>
                    <a:pt x="330" y="546"/>
                  </a:lnTo>
                  <a:lnTo>
                    <a:pt x="334" y="552"/>
                  </a:lnTo>
                  <a:lnTo>
                    <a:pt x="340" y="558"/>
                  </a:lnTo>
                  <a:lnTo>
                    <a:pt x="348" y="562"/>
                  </a:lnTo>
                  <a:lnTo>
                    <a:pt x="350" y="598"/>
                  </a:lnTo>
                  <a:lnTo>
                    <a:pt x="354" y="634"/>
                  </a:lnTo>
                  <a:lnTo>
                    <a:pt x="362" y="668"/>
                  </a:lnTo>
                  <a:lnTo>
                    <a:pt x="368" y="678"/>
                  </a:lnTo>
                  <a:lnTo>
                    <a:pt x="376" y="692"/>
                  </a:lnTo>
                  <a:lnTo>
                    <a:pt x="384" y="704"/>
                  </a:lnTo>
                  <a:lnTo>
                    <a:pt x="390" y="714"/>
                  </a:lnTo>
                  <a:lnTo>
                    <a:pt x="394" y="716"/>
                  </a:lnTo>
                  <a:lnTo>
                    <a:pt x="400" y="718"/>
                  </a:lnTo>
                  <a:lnTo>
                    <a:pt x="406" y="720"/>
                  </a:lnTo>
                  <a:lnTo>
                    <a:pt x="410" y="722"/>
                  </a:lnTo>
                  <a:lnTo>
                    <a:pt x="416" y="722"/>
                  </a:lnTo>
                  <a:lnTo>
                    <a:pt x="418" y="724"/>
                  </a:lnTo>
                  <a:lnTo>
                    <a:pt x="428" y="740"/>
                  </a:lnTo>
                  <a:lnTo>
                    <a:pt x="434" y="758"/>
                  </a:lnTo>
                  <a:lnTo>
                    <a:pt x="442" y="774"/>
                  </a:lnTo>
                  <a:lnTo>
                    <a:pt x="454" y="788"/>
                  </a:lnTo>
                  <a:lnTo>
                    <a:pt x="470" y="796"/>
                  </a:lnTo>
                  <a:lnTo>
                    <a:pt x="486" y="806"/>
                  </a:lnTo>
                  <a:lnTo>
                    <a:pt x="498" y="818"/>
                  </a:lnTo>
                  <a:lnTo>
                    <a:pt x="502" y="830"/>
                  </a:lnTo>
                  <a:lnTo>
                    <a:pt x="502" y="844"/>
                  </a:lnTo>
                  <a:lnTo>
                    <a:pt x="502" y="856"/>
                  </a:lnTo>
                  <a:lnTo>
                    <a:pt x="506" y="868"/>
                  </a:lnTo>
                  <a:lnTo>
                    <a:pt x="514" y="874"/>
                  </a:lnTo>
                  <a:lnTo>
                    <a:pt x="524" y="878"/>
                  </a:lnTo>
                  <a:lnTo>
                    <a:pt x="534" y="880"/>
                  </a:lnTo>
                  <a:lnTo>
                    <a:pt x="544" y="888"/>
                  </a:lnTo>
                  <a:lnTo>
                    <a:pt x="550" y="900"/>
                  </a:lnTo>
                  <a:lnTo>
                    <a:pt x="552" y="912"/>
                  </a:lnTo>
                  <a:lnTo>
                    <a:pt x="556" y="924"/>
                  </a:lnTo>
                  <a:lnTo>
                    <a:pt x="566" y="938"/>
                  </a:lnTo>
                  <a:lnTo>
                    <a:pt x="576" y="944"/>
                  </a:lnTo>
                  <a:lnTo>
                    <a:pt x="586" y="946"/>
                  </a:lnTo>
                  <a:lnTo>
                    <a:pt x="594" y="948"/>
                  </a:lnTo>
                  <a:lnTo>
                    <a:pt x="604" y="950"/>
                  </a:lnTo>
                  <a:lnTo>
                    <a:pt x="626" y="958"/>
                  </a:lnTo>
                  <a:lnTo>
                    <a:pt x="648" y="968"/>
                  </a:lnTo>
                  <a:lnTo>
                    <a:pt x="670" y="982"/>
                  </a:lnTo>
                  <a:lnTo>
                    <a:pt x="688" y="1000"/>
                  </a:lnTo>
                  <a:lnTo>
                    <a:pt x="702" y="1020"/>
                  </a:lnTo>
                  <a:lnTo>
                    <a:pt x="710" y="1046"/>
                  </a:lnTo>
                  <a:lnTo>
                    <a:pt x="738" y="1054"/>
                  </a:lnTo>
                  <a:lnTo>
                    <a:pt x="756" y="1062"/>
                  </a:lnTo>
                  <a:lnTo>
                    <a:pt x="766" y="1072"/>
                  </a:lnTo>
                  <a:lnTo>
                    <a:pt x="768" y="1084"/>
                  </a:lnTo>
                  <a:lnTo>
                    <a:pt x="766" y="1104"/>
                  </a:lnTo>
                  <a:lnTo>
                    <a:pt x="758" y="1130"/>
                  </a:lnTo>
                  <a:lnTo>
                    <a:pt x="754" y="1160"/>
                  </a:lnTo>
                  <a:lnTo>
                    <a:pt x="754" y="1184"/>
                  </a:lnTo>
                  <a:lnTo>
                    <a:pt x="760" y="1206"/>
                  </a:lnTo>
                  <a:lnTo>
                    <a:pt x="770" y="1226"/>
                  </a:lnTo>
                  <a:lnTo>
                    <a:pt x="784" y="1248"/>
                  </a:lnTo>
                  <a:lnTo>
                    <a:pt x="808" y="1288"/>
                  </a:lnTo>
                  <a:lnTo>
                    <a:pt x="828" y="1326"/>
                  </a:lnTo>
                  <a:lnTo>
                    <a:pt x="844" y="1364"/>
                  </a:lnTo>
                  <a:lnTo>
                    <a:pt x="850" y="1406"/>
                  </a:lnTo>
                  <a:lnTo>
                    <a:pt x="848" y="1444"/>
                  </a:lnTo>
                  <a:lnTo>
                    <a:pt x="840" y="1482"/>
                  </a:lnTo>
                  <a:lnTo>
                    <a:pt x="828" y="1518"/>
                  </a:lnTo>
                  <a:lnTo>
                    <a:pt x="820" y="1558"/>
                  </a:lnTo>
                  <a:lnTo>
                    <a:pt x="816" y="1598"/>
                  </a:lnTo>
                  <a:lnTo>
                    <a:pt x="814" y="1636"/>
                  </a:lnTo>
                  <a:lnTo>
                    <a:pt x="808" y="1660"/>
                  </a:lnTo>
                  <a:lnTo>
                    <a:pt x="800" y="1684"/>
                  </a:lnTo>
                  <a:lnTo>
                    <a:pt x="796" y="1708"/>
                  </a:lnTo>
                  <a:lnTo>
                    <a:pt x="796" y="1734"/>
                  </a:lnTo>
                  <a:lnTo>
                    <a:pt x="804" y="1762"/>
                  </a:lnTo>
                  <a:lnTo>
                    <a:pt x="814" y="1776"/>
                  </a:lnTo>
                  <a:lnTo>
                    <a:pt x="824" y="1782"/>
                  </a:lnTo>
                  <a:lnTo>
                    <a:pt x="836" y="1780"/>
                  </a:lnTo>
                  <a:lnTo>
                    <a:pt x="846" y="1772"/>
                  </a:lnTo>
                  <a:lnTo>
                    <a:pt x="854" y="1758"/>
                  </a:lnTo>
                  <a:lnTo>
                    <a:pt x="858" y="1740"/>
                  </a:lnTo>
                  <a:lnTo>
                    <a:pt x="860" y="1720"/>
                  </a:lnTo>
                  <a:lnTo>
                    <a:pt x="858" y="1704"/>
                  </a:lnTo>
                  <a:lnTo>
                    <a:pt x="852" y="1684"/>
                  </a:lnTo>
                  <a:lnTo>
                    <a:pt x="854" y="1662"/>
                  </a:lnTo>
                  <a:lnTo>
                    <a:pt x="856" y="1658"/>
                  </a:lnTo>
                  <a:lnTo>
                    <a:pt x="860" y="1654"/>
                  </a:lnTo>
                  <a:lnTo>
                    <a:pt x="864" y="1652"/>
                  </a:lnTo>
                  <a:lnTo>
                    <a:pt x="868" y="1650"/>
                  </a:lnTo>
                  <a:lnTo>
                    <a:pt x="872" y="1646"/>
                  </a:lnTo>
                  <a:lnTo>
                    <a:pt x="876" y="1642"/>
                  </a:lnTo>
                  <a:lnTo>
                    <a:pt x="876" y="1638"/>
                  </a:lnTo>
                  <a:lnTo>
                    <a:pt x="878" y="1632"/>
                  </a:lnTo>
                  <a:lnTo>
                    <a:pt x="878" y="1626"/>
                  </a:lnTo>
                  <a:lnTo>
                    <a:pt x="878" y="1620"/>
                  </a:lnTo>
                  <a:lnTo>
                    <a:pt x="878" y="1614"/>
                  </a:lnTo>
                  <a:lnTo>
                    <a:pt x="880" y="1610"/>
                  </a:lnTo>
                  <a:lnTo>
                    <a:pt x="888" y="1600"/>
                  </a:lnTo>
                  <a:lnTo>
                    <a:pt x="902" y="1588"/>
                  </a:lnTo>
                  <a:lnTo>
                    <a:pt x="914" y="1578"/>
                  </a:lnTo>
                  <a:lnTo>
                    <a:pt x="928" y="1566"/>
                  </a:lnTo>
                  <a:lnTo>
                    <a:pt x="936" y="1556"/>
                  </a:lnTo>
                  <a:lnTo>
                    <a:pt x="940" y="1542"/>
                  </a:lnTo>
                  <a:lnTo>
                    <a:pt x="936" y="1528"/>
                  </a:lnTo>
                  <a:lnTo>
                    <a:pt x="968" y="1512"/>
                  </a:lnTo>
                  <a:lnTo>
                    <a:pt x="994" y="1494"/>
                  </a:lnTo>
                  <a:lnTo>
                    <a:pt x="1012" y="1474"/>
                  </a:lnTo>
                  <a:lnTo>
                    <a:pt x="1028" y="1450"/>
                  </a:lnTo>
                  <a:lnTo>
                    <a:pt x="1042" y="1424"/>
                  </a:lnTo>
                  <a:lnTo>
                    <a:pt x="1056" y="1398"/>
                  </a:lnTo>
                  <a:lnTo>
                    <a:pt x="1070" y="1370"/>
                  </a:lnTo>
                  <a:lnTo>
                    <a:pt x="1084" y="1356"/>
                  </a:lnTo>
                  <a:lnTo>
                    <a:pt x="1100" y="1340"/>
                  </a:lnTo>
                  <a:lnTo>
                    <a:pt x="1112" y="1324"/>
                  </a:lnTo>
                  <a:lnTo>
                    <a:pt x="1114" y="1310"/>
                  </a:lnTo>
                  <a:lnTo>
                    <a:pt x="1114" y="1296"/>
                  </a:lnTo>
                  <a:lnTo>
                    <a:pt x="1116" y="1282"/>
                  </a:lnTo>
                  <a:lnTo>
                    <a:pt x="1124" y="1262"/>
                  </a:lnTo>
                  <a:lnTo>
                    <a:pt x="1136" y="1242"/>
                  </a:lnTo>
                  <a:lnTo>
                    <a:pt x="1144" y="1222"/>
                  </a:lnTo>
                  <a:lnTo>
                    <a:pt x="1144" y="1204"/>
                  </a:lnTo>
                  <a:lnTo>
                    <a:pt x="1136" y="1190"/>
                  </a:lnTo>
                  <a:lnTo>
                    <a:pt x="1126" y="1182"/>
                  </a:lnTo>
                  <a:lnTo>
                    <a:pt x="1112" y="1180"/>
                  </a:lnTo>
                  <a:lnTo>
                    <a:pt x="1098" y="1178"/>
                  </a:lnTo>
                  <a:lnTo>
                    <a:pt x="1082" y="1172"/>
                  </a:lnTo>
                  <a:lnTo>
                    <a:pt x="1070" y="1164"/>
                  </a:lnTo>
                  <a:lnTo>
                    <a:pt x="1060" y="1154"/>
                  </a:lnTo>
                  <a:lnTo>
                    <a:pt x="1050" y="1144"/>
                  </a:lnTo>
                  <a:lnTo>
                    <a:pt x="1042" y="1142"/>
                  </a:lnTo>
                  <a:lnTo>
                    <a:pt x="1032" y="1144"/>
                  </a:lnTo>
                  <a:lnTo>
                    <a:pt x="1022" y="1144"/>
                  </a:lnTo>
                  <a:lnTo>
                    <a:pt x="1014" y="1142"/>
                  </a:lnTo>
                  <a:lnTo>
                    <a:pt x="1008" y="1132"/>
                  </a:lnTo>
                  <a:lnTo>
                    <a:pt x="1004" y="1118"/>
                  </a:lnTo>
                  <a:lnTo>
                    <a:pt x="996" y="1106"/>
                  </a:lnTo>
                  <a:lnTo>
                    <a:pt x="982" y="1098"/>
                  </a:lnTo>
                  <a:lnTo>
                    <a:pt x="968" y="1092"/>
                  </a:lnTo>
                  <a:lnTo>
                    <a:pt x="954" y="1084"/>
                  </a:lnTo>
                  <a:lnTo>
                    <a:pt x="928" y="1068"/>
                  </a:lnTo>
                  <a:lnTo>
                    <a:pt x="902" y="1050"/>
                  </a:lnTo>
                  <a:lnTo>
                    <a:pt x="880" y="1034"/>
                  </a:lnTo>
                  <a:lnTo>
                    <a:pt x="858" y="1044"/>
                  </a:lnTo>
                  <a:lnTo>
                    <a:pt x="834" y="1046"/>
                  </a:lnTo>
                  <a:lnTo>
                    <a:pt x="836" y="1040"/>
                  </a:lnTo>
                  <a:lnTo>
                    <a:pt x="836" y="1034"/>
                  </a:lnTo>
                  <a:lnTo>
                    <a:pt x="836" y="1028"/>
                  </a:lnTo>
                  <a:lnTo>
                    <a:pt x="838" y="1024"/>
                  </a:lnTo>
                  <a:lnTo>
                    <a:pt x="822" y="1022"/>
                  </a:lnTo>
                  <a:lnTo>
                    <a:pt x="808" y="1024"/>
                  </a:lnTo>
                  <a:lnTo>
                    <a:pt x="796" y="1032"/>
                  </a:lnTo>
                  <a:lnTo>
                    <a:pt x="790" y="1044"/>
                  </a:lnTo>
                  <a:lnTo>
                    <a:pt x="790" y="1060"/>
                  </a:lnTo>
                  <a:lnTo>
                    <a:pt x="774" y="1054"/>
                  </a:lnTo>
                  <a:lnTo>
                    <a:pt x="760" y="1044"/>
                  </a:lnTo>
                  <a:lnTo>
                    <a:pt x="754" y="1028"/>
                  </a:lnTo>
                  <a:lnTo>
                    <a:pt x="734" y="1026"/>
                  </a:lnTo>
                  <a:lnTo>
                    <a:pt x="714" y="1012"/>
                  </a:lnTo>
                  <a:lnTo>
                    <a:pt x="700" y="994"/>
                  </a:lnTo>
                  <a:lnTo>
                    <a:pt x="694" y="974"/>
                  </a:lnTo>
                  <a:lnTo>
                    <a:pt x="690" y="974"/>
                  </a:lnTo>
                  <a:lnTo>
                    <a:pt x="684" y="972"/>
                  </a:lnTo>
                  <a:lnTo>
                    <a:pt x="678" y="972"/>
                  </a:lnTo>
                  <a:lnTo>
                    <a:pt x="672" y="972"/>
                  </a:lnTo>
                  <a:lnTo>
                    <a:pt x="674" y="952"/>
                  </a:lnTo>
                  <a:lnTo>
                    <a:pt x="676" y="934"/>
                  </a:lnTo>
                  <a:lnTo>
                    <a:pt x="672" y="914"/>
                  </a:lnTo>
                  <a:lnTo>
                    <a:pt x="662" y="928"/>
                  </a:lnTo>
                  <a:lnTo>
                    <a:pt x="648" y="936"/>
                  </a:lnTo>
                  <a:lnTo>
                    <a:pt x="632" y="940"/>
                  </a:lnTo>
                  <a:lnTo>
                    <a:pt x="616" y="940"/>
                  </a:lnTo>
                  <a:lnTo>
                    <a:pt x="598" y="940"/>
                  </a:lnTo>
                  <a:lnTo>
                    <a:pt x="604" y="924"/>
                  </a:lnTo>
                  <a:lnTo>
                    <a:pt x="604" y="908"/>
                  </a:lnTo>
                  <a:lnTo>
                    <a:pt x="598" y="896"/>
                  </a:lnTo>
                  <a:lnTo>
                    <a:pt x="592" y="884"/>
                  </a:lnTo>
                  <a:lnTo>
                    <a:pt x="584" y="872"/>
                  </a:lnTo>
                  <a:lnTo>
                    <a:pt x="580" y="860"/>
                  </a:lnTo>
                  <a:lnTo>
                    <a:pt x="582" y="844"/>
                  </a:lnTo>
                  <a:lnTo>
                    <a:pt x="590" y="826"/>
                  </a:lnTo>
                  <a:lnTo>
                    <a:pt x="604" y="810"/>
                  </a:lnTo>
                  <a:lnTo>
                    <a:pt x="620" y="802"/>
                  </a:lnTo>
                  <a:lnTo>
                    <a:pt x="638" y="798"/>
                  </a:lnTo>
                  <a:lnTo>
                    <a:pt x="656" y="800"/>
                  </a:lnTo>
                  <a:lnTo>
                    <a:pt x="676" y="804"/>
                  </a:lnTo>
                  <a:lnTo>
                    <a:pt x="694" y="808"/>
                  </a:lnTo>
                  <a:lnTo>
                    <a:pt x="694" y="822"/>
                  </a:lnTo>
                  <a:lnTo>
                    <a:pt x="698" y="834"/>
                  </a:lnTo>
                  <a:lnTo>
                    <a:pt x="706" y="840"/>
                  </a:lnTo>
                  <a:lnTo>
                    <a:pt x="716" y="842"/>
                  </a:lnTo>
                  <a:lnTo>
                    <a:pt x="732" y="838"/>
                  </a:lnTo>
                  <a:lnTo>
                    <a:pt x="732" y="810"/>
                  </a:lnTo>
                  <a:lnTo>
                    <a:pt x="734" y="782"/>
                  </a:lnTo>
                  <a:lnTo>
                    <a:pt x="742" y="756"/>
                  </a:lnTo>
                  <a:lnTo>
                    <a:pt x="750" y="744"/>
                  </a:lnTo>
                  <a:lnTo>
                    <a:pt x="760" y="732"/>
                  </a:lnTo>
                  <a:lnTo>
                    <a:pt x="768" y="720"/>
                  </a:lnTo>
                  <a:lnTo>
                    <a:pt x="774" y="708"/>
                  </a:lnTo>
                  <a:lnTo>
                    <a:pt x="776" y="692"/>
                  </a:lnTo>
                  <a:lnTo>
                    <a:pt x="790" y="688"/>
                  </a:lnTo>
                  <a:lnTo>
                    <a:pt x="798" y="682"/>
                  </a:lnTo>
                  <a:lnTo>
                    <a:pt x="800" y="672"/>
                  </a:lnTo>
                  <a:lnTo>
                    <a:pt x="804" y="660"/>
                  </a:lnTo>
                  <a:lnTo>
                    <a:pt x="810" y="648"/>
                  </a:lnTo>
                  <a:lnTo>
                    <a:pt x="828" y="632"/>
                  </a:lnTo>
                  <a:lnTo>
                    <a:pt x="848" y="618"/>
                  </a:lnTo>
                  <a:lnTo>
                    <a:pt x="868" y="604"/>
                  </a:lnTo>
                  <a:lnTo>
                    <a:pt x="870" y="602"/>
                  </a:lnTo>
                  <a:lnTo>
                    <a:pt x="874" y="598"/>
                  </a:lnTo>
                  <a:lnTo>
                    <a:pt x="880" y="602"/>
                  </a:lnTo>
                  <a:lnTo>
                    <a:pt x="886" y="604"/>
                  </a:lnTo>
                  <a:lnTo>
                    <a:pt x="890" y="606"/>
                  </a:lnTo>
                  <a:lnTo>
                    <a:pt x="888" y="606"/>
                  </a:lnTo>
                  <a:lnTo>
                    <a:pt x="890" y="608"/>
                  </a:lnTo>
                  <a:lnTo>
                    <a:pt x="894" y="612"/>
                  </a:lnTo>
                  <a:lnTo>
                    <a:pt x="888" y="614"/>
                  </a:lnTo>
                  <a:lnTo>
                    <a:pt x="880" y="618"/>
                  </a:lnTo>
                  <a:lnTo>
                    <a:pt x="872" y="622"/>
                  </a:lnTo>
                  <a:lnTo>
                    <a:pt x="864" y="628"/>
                  </a:lnTo>
                  <a:lnTo>
                    <a:pt x="862" y="634"/>
                  </a:lnTo>
                  <a:lnTo>
                    <a:pt x="864" y="640"/>
                  </a:lnTo>
                  <a:lnTo>
                    <a:pt x="878" y="646"/>
                  </a:lnTo>
                  <a:lnTo>
                    <a:pt x="886" y="638"/>
                  </a:lnTo>
                  <a:lnTo>
                    <a:pt x="898" y="628"/>
                  </a:lnTo>
                  <a:lnTo>
                    <a:pt x="912" y="616"/>
                  </a:lnTo>
                  <a:lnTo>
                    <a:pt x="922" y="604"/>
                  </a:lnTo>
                  <a:lnTo>
                    <a:pt x="930" y="592"/>
                  </a:lnTo>
                  <a:lnTo>
                    <a:pt x="930" y="582"/>
                  </a:lnTo>
                  <a:lnTo>
                    <a:pt x="922" y="586"/>
                  </a:lnTo>
                  <a:lnTo>
                    <a:pt x="914" y="592"/>
                  </a:lnTo>
                  <a:lnTo>
                    <a:pt x="906" y="594"/>
                  </a:lnTo>
                  <a:lnTo>
                    <a:pt x="896" y="594"/>
                  </a:lnTo>
                  <a:lnTo>
                    <a:pt x="892" y="592"/>
                  </a:lnTo>
                  <a:lnTo>
                    <a:pt x="890" y="588"/>
                  </a:lnTo>
                  <a:lnTo>
                    <a:pt x="886" y="586"/>
                  </a:lnTo>
                  <a:lnTo>
                    <a:pt x="894" y="574"/>
                  </a:lnTo>
                  <a:lnTo>
                    <a:pt x="896" y="566"/>
                  </a:lnTo>
                  <a:lnTo>
                    <a:pt x="896" y="556"/>
                  </a:lnTo>
                  <a:lnTo>
                    <a:pt x="890" y="550"/>
                  </a:lnTo>
                  <a:lnTo>
                    <a:pt x="878" y="544"/>
                  </a:lnTo>
                  <a:lnTo>
                    <a:pt x="860" y="544"/>
                  </a:lnTo>
                  <a:lnTo>
                    <a:pt x="890" y="540"/>
                  </a:lnTo>
                  <a:lnTo>
                    <a:pt x="918" y="536"/>
                  </a:lnTo>
                  <a:lnTo>
                    <a:pt x="946" y="528"/>
                  </a:lnTo>
                  <a:lnTo>
                    <a:pt x="954" y="534"/>
                  </a:lnTo>
                  <a:lnTo>
                    <a:pt x="954" y="540"/>
                  </a:lnTo>
                  <a:lnTo>
                    <a:pt x="948" y="546"/>
                  </a:lnTo>
                  <a:lnTo>
                    <a:pt x="942" y="554"/>
                  </a:lnTo>
                  <a:lnTo>
                    <a:pt x="936" y="562"/>
                  </a:lnTo>
                  <a:lnTo>
                    <a:pt x="934" y="570"/>
                  </a:lnTo>
                  <a:lnTo>
                    <a:pt x="934" y="574"/>
                  </a:lnTo>
                  <a:lnTo>
                    <a:pt x="936" y="578"/>
                  </a:lnTo>
                  <a:lnTo>
                    <a:pt x="938" y="578"/>
                  </a:lnTo>
                  <a:lnTo>
                    <a:pt x="940" y="578"/>
                  </a:lnTo>
                  <a:lnTo>
                    <a:pt x="944" y="578"/>
                  </a:lnTo>
                  <a:lnTo>
                    <a:pt x="948" y="576"/>
                  </a:lnTo>
                  <a:lnTo>
                    <a:pt x="950" y="574"/>
                  </a:lnTo>
                  <a:lnTo>
                    <a:pt x="954" y="572"/>
                  </a:lnTo>
                  <a:lnTo>
                    <a:pt x="956" y="570"/>
                  </a:lnTo>
                  <a:lnTo>
                    <a:pt x="958" y="570"/>
                  </a:lnTo>
                  <a:lnTo>
                    <a:pt x="966" y="570"/>
                  </a:lnTo>
                  <a:lnTo>
                    <a:pt x="972" y="570"/>
                  </a:lnTo>
                  <a:lnTo>
                    <a:pt x="976" y="572"/>
                  </a:lnTo>
                  <a:lnTo>
                    <a:pt x="982" y="576"/>
                  </a:lnTo>
                  <a:lnTo>
                    <a:pt x="984" y="576"/>
                  </a:lnTo>
                  <a:lnTo>
                    <a:pt x="986" y="580"/>
                  </a:lnTo>
                  <a:lnTo>
                    <a:pt x="988" y="582"/>
                  </a:lnTo>
                  <a:lnTo>
                    <a:pt x="992" y="584"/>
                  </a:lnTo>
                  <a:lnTo>
                    <a:pt x="1000" y="584"/>
                  </a:lnTo>
                  <a:lnTo>
                    <a:pt x="1006" y="584"/>
                  </a:lnTo>
                  <a:lnTo>
                    <a:pt x="1012" y="584"/>
                  </a:lnTo>
                  <a:lnTo>
                    <a:pt x="1010" y="572"/>
                  </a:lnTo>
                  <a:lnTo>
                    <a:pt x="1006" y="558"/>
                  </a:lnTo>
                  <a:lnTo>
                    <a:pt x="998" y="548"/>
                  </a:lnTo>
                  <a:lnTo>
                    <a:pt x="994" y="546"/>
                  </a:lnTo>
                  <a:lnTo>
                    <a:pt x="988" y="542"/>
                  </a:lnTo>
                  <a:lnTo>
                    <a:pt x="984" y="540"/>
                  </a:lnTo>
                  <a:lnTo>
                    <a:pt x="982" y="534"/>
                  </a:lnTo>
                  <a:lnTo>
                    <a:pt x="980" y="530"/>
                  </a:lnTo>
                  <a:lnTo>
                    <a:pt x="978" y="524"/>
                  </a:lnTo>
                  <a:lnTo>
                    <a:pt x="976" y="518"/>
                  </a:lnTo>
                  <a:lnTo>
                    <a:pt x="974" y="514"/>
                  </a:lnTo>
                  <a:lnTo>
                    <a:pt x="970" y="510"/>
                  </a:lnTo>
                  <a:lnTo>
                    <a:pt x="966" y="508"/>
                  </a:lnTo>
                  <a:lnTo>
                    <a:pt x="962" y="506"/>
                  </a:lnTo>
                  <a:lnTo>
                    <a:pt x="952" y="502"/>
                  </a:lnTo>
                  <a:lnTo>
                    <a:pt x="944" y="496"/>
                  </a:lnTo>
                  <a:lnTo>
                    <a:pt x="936" y="492"/>
                  </a:lnTo>
                  <a:lnTo>
                    <a:pt x="934" y="490"/>
                  </a:lnTo>
                  <a:lnTo>
                    <a:pt x="932" y="488"/>
                  </a:lnTo>
                  <a:lnTo>
                    <a:pt x="922" y="480"/>
                  </a:lnTo>
                  <a:lnTo>
                    <a:pt x="914" y="472"/>
                  </a:lnTo>
                  <a:lnTo>
                    <a:pt x="906" y="462"/>
                  </a:lnTo>
                  <a:lnTo>
                    <a:pt x="896" y="444"/>
                  </a:lnTo>
                  <a:lnTo>
                    <a:pt x="888" y="422"/>
                  </a:lnTo>
                  <a:lnTo>
                    <a:pt x="880" y="404"/>
                  </a:lnTo>
                  <a:lnTo>
                    <a:pt x="876" y="410"/>
                  </a:lnTo>
                  <a:lnTo>
                    <a:pt x="874" y="414"/>
                  </a:lnTo>
                  <a:lnTo>
                    <a:pt x="870" y="416"/>
                  </a:lnTo>
                  <a:lnTo>
                    <a:pt x="868" y="420"/>
                  </a:lnTo>
                  <a:lnTo>
                    <a:pt x="866" y="426"/>
                  </a:lnTo>
                  <a:lnTo>
                    <a:pt x="866" y="432"/>
                  </a:lnTo>
                  <a:lnTo>
                    <a:pt x="860" y="434"/>
                  </a:lnTo>
                  <a:lnTo>
                    <a:pt x="852" y="434"/>
                  </a:lnTo>
                  <a:lnTo>
                    <a:pt x="846" y="434"/>
                  </a:lnTo>
                  <a:lnTo>
                    <a:pt x="840" y="432"/>
                  </a:lnTo>
                  <a:lnTo>
                    <a:pt x="838" y="416"/>
                  </a:lnTo>
                  <a:lnTo>
                    <a:pt x="830" y="404"/>
                  </a:lnTo>
                  <a:lnTo>
                    <a:pt x="818" y="396"/>
                  </a:lnTo>
                  <a:lnTo>
                    <a:pt x="804" y="394"/>
                  </a:lnTo>
                  <a:lnTo>
                    <a:pt x="790" y="396"/>
                  </a:lnTo>
                  <a:lnTo>
                    <a:pt x="778" y="402"/>
                  </a:lnTo>
                  <a:lnTo>
                    <a:pt x="770" y="412"/>
                  </a:lnTo>
                  <a:lnTo>
                    <a:pt x="770" y="428"/>
                  </a:lnTo>
                  <a:lnTo>
                    <a:pt x="784" y="432"/>
                  </a:lnTo>
                  <a:lnTo>
                    <a:pt x="792" y="442"/>
                  </a:lnTo>
                  <a:lnTo>
                    <a:pt x="794" y="454"/>
                  </a:lnTo>
                  <a:lnTo>
                    <a:pt x="790" y="466"/>
                  </a:lnTo>
                  <a:lnTo>
                    <a:pt x="782" y="478"/>
                  </a:lnTo>
                  <a:lnTo>
                    <a:pt x="770" y="484"/>
                  </a:lnTo>
                  <a:lnTo>
                    <a:pt x="770" y="508"/>
                  </a:lnTo>
                  <a:lnTo>
                    <a:pt x="768" y="532"/>
                  </a:lnTo>
                  <a:lnTo>
                    <a:pt x="756" y="532"/>
                  </a:lnTo>
                  <a:lnTo>
                    <a:pt x="740" y="524"/>
                  </a:lnTo>
                  <a:lnTo>
                    <a:pt x="720" y="512"/>
                  </a:lnTo>
                  <a:lnTo>
                    <a:pt x="700" y="496"/>
                  </a:lnTo>
                  <a:lnTo>
                    <a:pt x="680" y="478"/>
                  </a:lnTo>
                  <a:lnTo>
                    <a:pt x="662" y="460"/>
                  </a:lnTo>
                  <a:lnTo>
                    <a:pt x="646" y="444"/>
                  </a:lnTo>
                  <a:lnTo>
                    <a:pt x="636" y="434"/>
                  </a:lnTo>
                  <a:lnTo>
                    <a:pt x="622" y="422"/>
                  </a:lnTo>
                  <a:lnTo>
                    <a:pt x="614" y="414"/>
                  </a:lnTo>
                  <a:lnTo>
                    <a:pt x="610" y="408"/>
                  </a:lnTo>
                  <a:lnTo>
                    <a:pt x="612" y="402"/>
                  </a:lnTo>
                  <a:lnTo>
                    <a:pt x="620" y="392"/>
                  </a:lnTo>
                  <a:lnTo>
                    <a:pt x="634" y="378"/>
                  </a:lnTo>
                  <a:lnTo>
                    <a:pt x="646" y="368"/>
                  </a:lnTo>
                  <a:lnTo>
                    <a:pt x="660" y="354"/>
                  </a:lnTo>
                  <a:lnTo>
                    <a:pt x="676" y="342"/>
                  </a:lnTo>
                  <a:lnTo>
                    <a:pt x="690" y="336"/>
                  </a:lnTo>
                  <a:lnTo>
                    <a:pt x="690" y="352"/>
                  </a:lnTo>
                  <a:lnTo>
                    <a:pt x="696" y="362"/>
                  </a:lnTo>
                  <a:lnTo>
                    <a:pt x="704" y="368"/>
                  </a:lnTo>
                  <a:lnTo>
                    <a:pt x="718" y="368"/>
                  </a:lnTo>
                  <a:lnTo>
                    <a:pt x="732" y="362"/>
                  </a:lnTo>
                  <a:lnTo>
                    <a:pt x="714" y="344"/>
                  </a:lnTo>
                  <a:lnTo>
                    <a:pt x="700" y="322"/>
                  </a:lnTo>
                  <a:lnTo>
                    <a:pt x="716" y="320"/>
                  </a:lnTo>
                  <a:lnTo>
                    <a:pt x="724" y="316"/>
                  </a:lnTo>
                  <a:lnTo>
                    <a:pt x="730" y="306"/>
                  </a:lnTo>
                  <a:lnTo>
                    <a:pt x="730" y="296"/>
                  </a:lnTo>
                  <a:lnTo>
                    <a:pt x="730" y="284"/>
                  </a:lnTo>
                  <a:lnTo>
                    <a:pt x="730" y="270"/>
                  </a:lnTo>
                  <a:lnTo>
                    <a:pt x="732" y="258"/>
                  </a:lnTo>
                  <a:lnTo>
                    <a:pt x="726" y="254"/>
                  </a:lnTo>
                  <a:lnTo>
                    <a:pt x="722" y="250"/>
                  </a:lnTo>
                  <a:lnTo>
                    <a:pt x="718" y="248"/>
                  </a:lnTo>
                  <a:lnTo>
                    <a:pt x="714" y="244"/>
                  </a:lnTo>
                  <a:lnTo>
                    <a:pt x="736" y="240"/>
                  </a:lnTo>
                  <a:lnTo>
                    <a:pt x="756" y="236"/>
                  </a:lnTo>
                  <a:lnTo>
                    <a:pt x="778" y="234"/>
                  </a:lnTo>
                  <a:lnTo>
                    <a:pt x="778" y="248"/>
                  </a:lnTo>
                  <a:lnTo>
                    <a:pt x="784" y="258"/>
                  </a:lnTo>
                  <a:lnTo>
                    <a:pt x="792" y="266"/>
                  </a:lnTo>
                  <a:lnTo>
                    <a:pt x="802" y="272"/>
                  </a:lnTo>
                  <a:lnTo>
                    <a:pt x="812" y="282"/>
                  </a:lnTo>
                  <a:lnTo>
                    <a:pt x="820" y="292"/>
                  </a:lnTo>
                  <a:lnTo>
                    <a:pt x="824" y="304"/>
                  </a:lnTo>
                  <a:lnTo>
                    <a:pt x="824" y="322"/>
                  </a:lnTo>
                  <a:lnTo>
                    <a:pt x="806" y="324"/>
                  </a:lnTo>
                  <a:lnTo>
                    <a:pt x="788" y="330"/>
                  </a:lnTo>
                  <a:lnTo>
                    <a:pt x="774" y="340"/>
                  </a:lnTo>
                  <a:lnTo>
                    <a:pt x="788" y="350"/>
                  </a:lnTo>
                  <a:lnTo>
                    <a:pt x="808" y="362"/>
                  </a:lnTo>
                  <a:lnTo>
                    <a:pt x="828" y="372"/>
                  </a:lnTo>
                  <a:lnTo>
                    <a:pt x="848" y="378"/>
                  </a:lnTo>
                  <a:lnTo>
                    <a:pt x="866" y="376"/>
                  </a:lnTo>
                  <a:lnTo>
                    <a:pt x="860" y="374"/>
                  </a:lnTo>
                  <a:lnTo>
                    <a:pt x="852" y="370"/>
                  </a:lnTo>
                  <a:lnTo>
                    <a:pt x="844" y="368"/>
                  </a:lnTo>
                  <a:lnTo>
                    <a:pt x="856" y="370"/>
                  </a:lnTo>
                  <a:lnTo>
                    <a:pt x="868" y="368"/>
                  </a:lnTo>
                  <a:lnTo>
                    <a:pt x="880" y="368"/>
                  </a:lnTo>
                  <a:lnTo>
                    <a:pt x="880" y="358"/>
                  </a:lnTo>
                  <a:lnTo>
                    <a:pt x="876" y="350"/>
                  </a:lnTo>
                  <a:lnTo>
                    <a:pt x="872" y="342"/>
                  </a:lnTo>
                  <a:lnTo>
                    <a:pt x="892" y="346"/>
                  </a:lnTo>
                  <a:lnTo>
                    <a:pt x="912" y="340"/>
                  </a:lnTo>
                  <a:lnTo>
                    <a:pt x="904" y="318"/>
                  </a:lnTo>
                  <a:lnTo>
                    <a:pt x="896" y="306"/>
                  </a:lnTo>
                  <a:lnTo>
                    <a:pt x="886" y="298"/>
                  </a:lnTo>
                  <a:lnTo>
                    <a:pt x="874" y="290"/>
                  </a:lnTo>
                  <a:lnTo>
                    <a:pt x="856" y="280"/>
                  </a:lnTo>
                  <a:lnTo>
                    <a:pt x="844" y="272"/>
                  </a:lnTo>
                  <a:lnTo>
                    <a:pt x="836" y="262"/>
                  </a:lnTo>
                  <a:lnTo>
                    <a:pt x="828" y="256"/>
                  </a:lnTo>
                  <a:lnTo>
                    <a:pt x="816" y="250"/>
                  </a:lnTo>
                  <a:lnTo>
                    <a:pt x="798" y="248"/>
                  </a:lnTo>
                  <a:lnTo>
                    <a:pt x="794" y="228"/>
                  </a:lnTo>
                  <a:lnTo>
                    <a:pt x="784" y="216"/>
                  </a:lnTo>
                  <a:lnTo>
                    <a:pt x="770" y="208"/>
                  </a:lnTo>
                  <a:lnTo>
                    <a:pt x="752" y="202"/>
                  </a:lnTo>
                  <a:lnTo>
                    <a:pt x="732" y="200"/>
                  </a:lnTo>
                  <a:lnTo>
                    <a:pt x="712" y="198"/>
                  </a:lnTo>
                  <a:lnTo>
                    <a:pt x="694" y="196"/>
                  </a:lnTo>
                  <a:lnTo>
                    <a:pt x="678" y="192"/>
                  </a:lnTo>
                  <a:lnTo>
                    <a:pt x="696" y="194"/>
                  </a:lnTo>
                  <a:lnTo>
                    <a:pt x="716" y="194"/>
                  </a:lnTo>
                  <a:lnTo>
                    <a:pt x="734" y="188"/>
                  </a:lnTo>
                  <a:lnTo>
                    <a:pt x="748" y="178"/>
                  </a:lnTo>
                  <a:lnTo>
                    <a:pt x="728" y="170"/>
                  </a:lnTo>
                  <a:lnTo>
                    <a:pt x="708" y="164"/>
                  </a:lnTo>
                  <a:lnTo>
                    <a:pt x="688" y="160"/>
                  </a:lnTo>
                  <a:lnTo>
                    <a:pt x="702" y="158"/>
                  </a:lnTo>
                  <a:lnTo>
                    <a:pt x="718" y="156"/>
                  </a:lnTo>
                  <a:lnTo>
                    <a:pt x="730" y="150"/>
                  </a:lnTo>
                  <a:lnTo>
                    <a:pt x="738" y="138"/>
                  </a:lnTo>
                  <a:lnTo>
                    <a:pt x="750" y="142"/>
                  </a:lnTo>
                  <a:lnTo>
                    <a:pt x="764" y="144"/>
                  </a:lnTo>
                  <a:lnTo>
                    <a:pt x="778" y="146"/>
                  </a:lnTo>
                  <a:lnTo>
                    <a:pt x="780" y="128"/>
                  </a:lnTo>
                  <a:lnTo>
                    <a:pt x="788" y="112"/>
                  </a:lnTo>
                  <a:lnTo>
                    <a:pt x="802" y="98"/>
                  </a:lnTo>
                  <a:lnTo>
                    <a:pt x="818" y="88"/>
                  </a:lnTo>
                  <a:lnTo>
                    <a:pt x="834" y="78"/>
                  </a:lnTo>
                  <a:lnTo>
                    <a:pt x="854" y="68"/>
                  </a:lnTo>
                  <a:lnTo>
                    <a:pt x="868" y="62"/>
                  </a:lnTo>
                  <a:lnTo>
                    <a:pt x="882" y="66"/>
                  </a:lnTo>
                  <a:lnTo>
                    <a:pt x="894" y="74"/>
                  </a:lnTo>
                  <a:lnTo>
                    <a:pt x="908" y="90"/>
                  </a:lnTo>
                  <a:lnTo>
                    <a:pt x="880" y="92"/>
                  </a:lnTo>
                  <a:lnTo>
                    <a:pt x="858" y="96"/>
                  </a:lnTo>
                  <a:lnTo>
                    <a:pt x="842" y="102"/>
                  </a:lnTo>
                  <a:lnTo>
                    <a:pt x="834" y="112"/>
                  </a:lnTo>
                  <a:lnTo>
                    <a:pt x="832" y="120"/>
                  </a:lnTo>
                  <a:lnTo>
                    <a:pt x="838" y="130"/>
                  </a:lnTo>
                  <a:lnTo>
                    <a:pt x="856" y="136"/>
                  </a:lnTo>
                  <a:lnTo>
                    <a:pt x="884" y="142"/>
                  </a:lnTo>
                  <a:lnTo>
                    <a:pt x="904" y="144"/>
                  </a:lnTo>
                  <a:lnTo>
                    <a:pt x="922" y="148"/>
                  </a:lnTo>
                  <a:lnTo>
                    <a:pt x="940" y="156"/>
                  </a:lnTo>
                  <a:lnTo>
                    <a:pt x="954" y="170"/>
                  </a:lnTo>
                  <a:lnTo>
                    <a:pt x="960" y="182"/>
                  </a:lnTo>
                  <a:lnTo>
                    <a:pt x="964" y="196"/>
                  </a:lnTo>
                  <a:lnTo>
                    <a:pt x="968" y="208"/>
                  </a:lnTo>
                  <a:lnTo>
                    <a:pt x="972" y="220"/>
                  </a:lnTo>
                  <a:lnTo>
                    <a:pt x="978" y="228"/>
                  </a:lnTo>
                  <a:lnTo>
                    <a:pt x="988" y="234"/>
                  </a:lnTo>
                  <a:lnTo>
                    <a:pt x="1004" y="236"/>
                  </a:lnTo>
                  <a:lnTo>
                    <a:pt x="1010" y="246"/>
                  </a:lnTo>
                  <a:lnTo>
                    <a:pt x="1014" y="260"/>
                  </a:lnTo>
                  <a:lnTo>
                    <a:pt x="1018" y="272"/>
                  </a:lnTo>
                  <a:lnTo>
                    <a:pt x="1018" y="284"/>
                  </a:lnTo>
                  <a:lnTo>
                    <a:pt x="1014" y="294"/>
                  </a:lnTo>
                  <a:lnTo>
                    <a:pt x="1006" y="300"/>
                  </a:lnTo>
                  <a:lnTo>
                    <a:pt x="990" y="304"/>
                  </a:lnTo>
                  <a:lnTo>
                    <a:pt x="994" y="324"/>
                  </a:lnTo>
                  <a:lnTo>
                    <a:pt x="998" y="346"/>
                  </a:lnTo>
                  <a:lnTo>
                    <a:pt x="1004" y="368"/>
                  </a:lnTo>
                  <a:lnTo>
                    <a:pt x="1014" y="388"/>
                  </a:lnTo>
                  <a:lnTo>
                    <a:pt x="1026" y="406"/>
                  </a:lnTo>
                  <a:lnTo>
                    <a:pt x="1044" y="416"/>
                  </a:lnTo>
                  <a:lnTo>
                    <a:pt x="1064" y="418"/>
                  </a:lnTo>
                  <a:lnTo>
                    <a:pt x="1080" y="388"/>
                  </a:lnTo>
                  <a:lnTo>
                    <a:pt x="1094" y="360"/>
                  </a:lnTo>
                  <a:lnTo>
                    <a:pt x="1110" y="334"/>
                  </a:lnTo>
                  <a:lnTo>
                    <a:pt x="1132" y="312"/>
                  </a:lnTo>
                  <a:lnTo>
                    <a:pt x="1144" y="308"/>
                  </a:lnTo>
                  <a:lnTo>
                    <a:pt x="1154" y="308"/>
                  </a:lnTo>
                  <a:lnTo>
                    <a:pt x="1164" y="302"/>
                  </a:lnTo>
                  <a:lnTo>
                    <a:pt x="1172" y="292"/>
                  </a:lnTo>
                  <a:lnTo>
                    <a:pt x="1176" y="278"/>
                  </a:lnTo>
                  <a:lnTo>
                    <a:pt x="1184" y="268"/>
                  </a:lnTo>
                  <a:lnTo>
                    <a:pt x="1200" y="260"/>
                  </a:lnTo>
                  <a:lnTo>
                    <a:pt x="1216" y="258"/>
                  </a:lnTo>
                  <a:lnTo>
                    <a:pt x="1234" y="256"/>
                  </a:lnTo>
                  <a:lnTo>
                    <a:pt x="1250" y="252"/>
                  </a:lnTo>
                  <a:lnTo>
                    <a:pt x="1264" y="244"/>
                  </a:lnTo>
                  <a:lnTo>
                    <a:pt x="1254" y="230"/>
                  </a:lnTo>
                  <a:lnTo>
                    <a:pt x="1250" y="216"/>
                  </a:lnTo>
                  <a:lnTo>
                    <a:pt x="1252" y="202"/>
                  </a:lnTo>
                  <a:lnTo>
                    <a:pt x="1262" y="190"/>
                  </a:lnTo>
                  <a:lnTo>
                    <a:pt x="1276" y="182"/>
                  </a:lnTo>
                  <a:lnTo>
                    <a:pt x="1274" y="164"/>
                  </a:lnTo>
                  <a:lnTo>
                    <a:pt x="1270" y="142"/>
                  </a:lnTo>
                  <a:lnTo>
                    <a:pt x="1268" y="120"/>
                  </a:lnTo>
                  <a:lnTo>
                    <a:pt x="1266" y="98"/>
                  </a:lnTo>
                  <a:lnTo>
                    <a:pt x="1270" y="78"/>
                  </a:lnTo>
                  <a:lnTo>
                    <a:pt x="1280" y="64"/>
                  </a:lnTo>
                  <a:lnTo>
                    <a:pt x="1258" y="66"/>
                  </a:lnTo>
                  <a:lnTo>
                    <a:pt x="1236" y="68"/>
                  </a:lnTo>
                  <a:lnTo>
                    <a:pt x="1214" y="64"/>
                  </a:lnTo>
                </a:path>
              </a:pathLst>
            </a:custGeom>
            <a:solidFill>
              <a:srgbClr val="FFFFFF">
                <a:alpha val="20000"/>
              </a:srgbClr>
            </a:solidFill>
            <a:ln w="12700">
              <a:noFill/>
            </a:ln>
          </p:spPr>
          <p:txBody>
            <a:bodyPr/>
            <a:lstStyle/>
            <a:p>
              <a:endParaRPr lang="zh-CN" altLang="en-US"/>
            </a:p>
          </p:txBody>
        </p:sp>
        <p:grpSp>
          <p:nvGrpSpPr>
            <p:cNvPr id="2057" name="组合 3142"/>
            <p:cNvGrpSpPr/>
            <p:nvPr/>
          </p:nvGrpSpPr>
          <p:grpSpPr>
            <a:xfrm>
              <a:off x="3223" y="318"/>
              <a:ext cx="2275" cy="1342"/>
              <a:chOff x="2764" y="292"/>
              <a:chExt cx="2742" cy="1606"/>
            </a:xfrm>
          </p:grpSpPr>
          <p:sp>
            <p:nvSpPr>
              <p:cNvPr id="2058" name="任意多边形 3143"/>
              <p:cNvSpPr/>
              <p:nvPr/>
            </p:nvSpPr>
            <p:spPr>
              <a:xfrm>
                <a:off x="3118" y="1066"/>
                <a:ext cx="160" cy="72"/>
              </a:xfrm>
              <a:custGeom>
                <a:avLst/>
                <a:gdLst/>
                <a:ahLst/>
                <a:cxnLst/>
                <a:rect l="0" t="0" r="0" b="0"/>
                <a:pathLst>
                  <a:path w="160" h="72">
                    <a:moveTo>
                      <a:pt x="160" y="72"/>
                    </a:moveTo>
                    <a:lnTo>
                      <a:pt x="148" y="68"/>
                    </a:lnTo>
                    <a:lnTo>
                      <a:pt x="136" y="68"/>
                    </a:lnTo>
                    <a:lnTo>
                      <a:pt x="122" y="66"/>
                    </a:lnTo>
                    <a:lnTo>
                      <a:pt x="108" y="62"/>
                    </a:lnTo>
                    <a:lnTo>
                      <a:pt x="98" y="58"/>
                    </a:lnTo>
                    <a:lnTo>
                      <a:pt x="90" y="50"/>
                    </a:lnTo>
                    <a:lnTo>
                      <a:pt x="90" y="36"/>
                    </a:lnTo>
                    <a:lnTo>
                      <a:pt x="68" y="36"/>
                    </a:lnTo>
                    <a:lnTo>
                      <a:pt x="52" y="32"/>
                    </a:lnTo>
                    <a:lnTo>
                      <a:pt x="36" y="26"/>
                    </a:lnTo>
                    <a:lnTo>
                      <a:pt x="20" y="20"/>
                    </a:lnTo>
                    <a:lnTo>
                      <a:pt x="0" y="16"/>
                    </a:lnTo>
                    <a:lnTo>
                      <a:pt x="0" y="14"/>
                    </a:lnTo>
                    <a:lnTo>
                      <a:pt x="0" y="10"/>
                    </a:lnTo>
                    <a:lnTo>
                      <a:pt x="0" y="6"/>
                    </a:lnTo>
                    <a:lnTo>
                      <a:pt x="0" y="4"/>
                    </a:lnTo>
                    <a:lnTo>
                      <a:pt x="20" y="0"/>
                    </a:lnTo>
                    <a:lnTo>
                      <a:pt x="44" y="2"/>
                    </a:lnTo>
                    <a:lnTo>
                      <a:pt x="66" y="10"/>
                    </a:lnTo>
                    <a:lnTo>
                      <a:pt x="86" y="18"/>
                    </a:lnTo>
                    <a:lnTo>
                      <a:pt x="100" y="20"/>
                    </a:lnTo>
                    <a:lnTo>
                      <a:pt x="114" y="24"/>
                    </a:lnTo>
                    <a:lnTo>
                      <a:pt x="128" y="30"/>
                    </a:lnTo>
                    <a:lnTo>
                      <a:pt x="142" y="36"/>
                    </a:lnTo>
                    <a:lnTo>
                      <a:pt x="150" y="44"/>
                    </a:lnTo>
                    <a:lnTo>
                      <a:pt x="154" y="56"/>
                    </a:lnTo>
                    <a:lnTo>
                      <a:pt x="152" y="72"/>
                    </a:lnTo>
                    <a:lnTo>
                      <a:pt x="160" y="72"/>
                    </a:lnTo>
                    <a:close/>
                  </a:path>
                </a:pathLst>
              </a:custGeom>
              <a:solidFill>
                <a:srgbClr val="FFFFFF">
                  <a:alpha val="20000"/>
                </a:srgbClr>
              </a:solidFill>
              <a:ln w="0">
                <a:noFill/>
              </a:ln>
            </p:spPr>
            <p:txBody>
              <a:bodyPr/>
              <a:lstStyle/>
              <a:p>
                <a:endParaRPr lang="zh-CN" altLang="en-US"/>
              </a:p>
            </p:txBody>
          </p:sp>
          <p:sp>
            <p:nvSpPr>
              <p:cNvPr id="2059" name="任意多边形 3144"/>
              <p:cNvSpPr/>
              <p:nvPr/>
            </p:nvSpPr>
            <p:spPr>
              <a:xfrm>
                <a:off x="3118" y="1066"/>
                <a:ext cx="160" cy="72"/>
              </a:xfrm>
              <a:custGeom>
                <a:avLst/>
                <a:gdLst/>
                <a:ahLst/>
                <a:cxnLst/>
                <a:rect l="0" t="0" r="0" b="0"/>
                <a:pathLst>
                  <a:path w="160" h="72">
                    <a:moveTo>
                      <a:pt x="160" y="72"/>
                    </a:moveTo>
                    <a:lnTo>
                      <a:pt x="148" y="68"/>
                    </a:lnTo>
                    <a:lnTo>
                      <a:pt x="136" y="68"/>
                    </a:lnTo>
                    <a:lnTo>
                      <a:pt x="122" y="66"/>
                    </a:lnTo>
                    <a:lnTo>
                      <a:pt x="108" y="62"/>
                    </a:lnTo>
                    <a:lnTo>
                      <a:pt x="98" y="58"/>
                    </a:lnTo>
                    <a:lnTo>
                      <a:pt x="90" y="50"/>
                    </a:lnTo>
                    <a:lnTo>
                      <a:pt x="90" y="36"/>
                    </a:lnTo>
                    <a:lnTo>
                      <a:pt x="68" y="36"/>
                    </a:lnTo>
                    <a:lnTo>
                      <a:pt x="52" y="32"/>
                    </a:lnTo>
                    <a:lnTo>
                      <a:pt x="36" y="26"/>
                    </a:lnTo>
                    <a:lnTo>
                      <a:pt x="20" y="20"/>
                    </a:lnTo>
                    <a:lnTo>
                      <a:pt x="0" y="16"/>
                    </a:lnTo>
                    <a:lnTo>
                      <a:pt x="0" y="14"/>
                    </a:lnTo>
                    <a:lnTo>
                      <a:pt x="0" y="10"/>
                    </a:lnTo>
                    <a:lnTo>
                      <a:pt x="0" y="6"/>
                    </a:lnTo>
                    <a:lnTo>
                      <a:pt x="0" y="4"/>
                    </a:lnTo>
                    <a:lnTo>
                      <a:pt x="20" y="0"/>
                    </a:lnTo>
                    <a:lnTo>
                      <a:pt x="44" y="2"/>
                    </a:lnTo>
                    <a:lnTo>
                      <a:pt x="66" y="10"/>
                    </a:lnTo>
                    <a:lnTo>
                      <a:pt x="86" y="18"/>
                    </a:lnTo>
                    <a:lnTo>
                      <a:pt x="100" y="20"/>
                    </a:lnTo>
                    <a:lnTo>
                      <a:pt x="114" y="24"/>
                    </a:lnTo>
                    <a:lnTo>
                      <a:pt x="128" y="30"/>
                    </a:lnTo>
                    <a:lnTo>
                      <a:pt x="142" y="36"/>
                    </a:lnTo>
                    <a:lnTo>
                      <a:pt x="150" y="44"/>
                    </a:lnTo>
                    <a:lnTo>
                      <a:pt x="154" y="56"/>
                    </a:lnTo>
                    <a:lnTo>
                      <a:pt x="152" y="72"/>
                    </a:lnTo>
                  </a:path>
                </a:pathLst>
              </a:custGeom>
              <a:solidFill>
                <a:srgbClr val="FFFFFF">
                  <a:alpha val="20000"/>
                </a:srgbClr>
              </a:solidFill>
              <a:ln w="12700">
                <a:noFill/>
              </a:ln>
            </p:spPr>
            <p:txBody>
              <a:bodyPr/>
              <a:lstStyle/>
              <a:p>
                <a:endParaRPr lang="zh-CN" altLang="en-US"/>
              </a:p>
            </p:txBody>
          </p:sp>
          <p:sp>
            <p:nvSpPr>
              <p:cNvPr id="2060" name="任意多边形 3145"/>
              <p:cNvSpPr/>
              <p:nvPr/>
            </p:nvSpPr>
            <p:spPr>
              <a:xfrm>
                <a:off x="3630" y="492"/>
                <a:ext cx="116" cy="70"/>
              </a:xfrm>
              <a:custGeom>
                <a:avLst/>
                <a:gdLst/>
                <a:ahLst/>
                <a:cxnLst/>
                <a:rect l="0" t="0" r="0" b="0"/>
                <a:pathLst>
                  <a:path w="116" h="70">
                    <a:moveTo>
                      <a:pt x="92" y="64"/>
                    </a:moveTo>
                    <a:lnTo>
                      <a:pt x="68" y="70"/>
                    </a:lnTo>
                    <a:lnTo>
                      <a:pt x="46" y="70"/>
                    </a:lnTo>
                    <a:lnTo>
                      <a:pt x="38" y="48"/>
                    </a:lnTo>
                    <a:lnTo>
                      <a:pt x="36" y="24"/>
                    </a:lnTo>
                    <a:lnTo>
                      <a:pt x="24" y="24"/>
                    </a:lnTo>
                    <a:lnTo>
                      <a:pt x="12" y="22"/>
                    </a:lnTo>
                    <a:lnTo>
                      <a:pt x="0" y="22"/>
                    </a:lnTo>
                    <a:lnTo>
                      <a:pt x="6" y="10"/>
                    </a:lnTo>
                    <a:lnTo>
                      <a:pt x="14" y="2"/>
                    </a:lnTo>
                    <a:lnTo>
                      <a:pt x="26" y="0"/>
                    </a:lnTo>
                    <a:lnTo>
                      <a:pt x="40" y="2"/>
                    </a:lnTo>
                    <a:lnTo>
                      <a:pt x="52" y="6"/>
                    </a:lnTo>
                    <a:lnTo>
                      <a:pt x="66" y="12"/>
                    </a:lnTo>
                    <a:lnTo>
                      <a:pt x="76" y="18"/>
                    </a:lnTo>
                    <a:lnTo>
                      <a:pt x="82" y="22"/>
                    </a:lnTo>
                    <a:lnTo>
                      <a:pt x="88" y="24"/>
                    </a:lnTo>
                    <a:lnTo>
                      <a:pt x="96" y="24"/>
                    </a:lnTo>
                    <a:lnTo>
                      <a:pt x="102" y="26"/>
                    </a:lnTo>
                    <a:lnTo>
                      <a:pt x="110" y="28"/>
                    </a:lnTo>
                    <a:lnTo>
                      <a:pt x="114" y="34"/>
                    </a:lnTo>
                    <a:lnTo>
                      <a:pt x="116" y="46"/>
                    </a:lnTo>
                    <a:lnTo>
                      <a:pt x="110" y="60"/>
                    </a:lnTo>
                    <a:lnTo>
                      <a:pt x="100" y="68"/>
                    </a:lnTo>
                    <a:lnTo>
                      <a:pt x="82" y="70"/>
                    </a:lnTo>
                    <a:lnTo>
                      <a:pt x="92" y="64"/>
                    </a:lnTo>
                    <a:close/>
                  </a:path>
                </a:pathLst>
              </a:custGeom>
              <a:solidFill>
                <a:srgbClr val="FFFFFF">
                  <a:alpha val="20000"/>
                </a:srgbClr>
              </a:solidFill>
              <a:ln w="0">
                <a:noFill/>
              </a:ln>
            </p:spPr>
            <p:txBody>
              <a:bodyPr/>
              <a:lstStyle/>
              <a:p>
                <a:endParaRPr lang="zh-CN" altLang="en-US"/>
              </a:p>
            </p:txBody>
          </p:sp>
          <p:sp>
            <p:nvSpPr>
              <p:cNvPr id="2061" name="任意多边形 3146"/>
              <p:cNvSpPr/>
              <p:nvPr/>
            </p:nvSpPr>
            <p:spPr>
              <a:xfrm>
                <a:off x="3630" y="492"/>
                <a:ext cx="116" cy="70"/>
              </a:xfrm>
              <a:custGeom>
                <a:avLst/>
                <a:gdLst/>
                <a:ahLst/>
                <a:cxnLst/>
                <a:rect l="0" t="0" r="0" b="0"/>
                <a:pathLst>
                  <a:path w="116" h="70">
                    <a:moveTo>
                      <a:pt x="92" y="64"/>
                    </a:moveTo>
                    <a:lnTo>
                      <a:pt x="68" y="70"/>
                    </a:lnTo>
                    <a:lnTo>
                      <a:pt x="46" y="70"/>
                    </a:lnTo>
                    <a:lnTo>
                      <a:pt x="38" y="48"/>
                    </a:lnTo>
                    <a:lnTo>
                      <a:pt x="36" y="24"/>
                    </a:lnTo>
                    <a:lnTo>
                      <a:pt x="24" y="24"/>
                    </a:lnTo>
                    <a:lnTo>
                      <a:pt x="12" y="22"/>
                    </a:lnTo>
                    <a:lnTo>
                      <a:pt x="0" y="22"/>
                    </a:lnTo>
                    <a:lnTo>
                      <a:pt x="6" y="10"/>
                    </a:lnTo>
                    <a:lnTo>
                      <a:pt x="14" y="2"/>
                    </a:lnTo>
                    <a:lnTo>
                      <a:pt x="26" y="0"/>
                    </a:lnTo>
                    <a:lnTo>
                      <a:pt x="40" y="2"/>
                    </a:lnTo>
                    <a:lnTo>
                      <a:pt x="52" y="6"/>
                    </a:lnTo>
                    <a:lnTo>
                      <a:pt x="66" y="12"/>
                    </a:lnTo>
                    <a:lnTo>
                      <a:pt x="76" y="18"/>
                    </a:lnTo>
                    <a:lnTo>
                      <a:pt x="82" y="22"/>
                    </a:lnTo>
                    <a:lnTo>
                      <a:pt x="88" y="24"/>
                    </a:lnTo>
                    <a:lnTo>
                      <a:pt x="96" y="24"/>
                    </a:lnTo>
                    <a:lnTo>
                      <a:pt x="102" y="26"/>
                    </a:lnTo>
                    <a:lnTo>
                      <a:pt x="110" y="28"/>
                    </a:lnTo>
                    <a:lnTo>
                      <a:pt x="114" y="34"/>
                    </a:lnTo>
                    <a:lnTo>
                      <a:pt x="116" y="46"/>
                    </a:lnTo>
                    <a:lnTo>
                      <a:pt x="110" y="60"/>
                    </a:lnTo>
                    <a:lnTo>
                      <a:pt x="100" y="68"/>
                    </a:lnTo>
                    <a:lnTo>
                      <a:pt x="82" y="70"/>
                    </a:lnTo>
                  </a:path>
                </a:pathLst>
              </a:custGeom>
              <a:solidFill>
                <a:srgbClr val="FFFFFF">
                  <a:alpha val="20000"/>
                </a:srgbClr>
              </a:solidFill>
              <a:ln w="12700">
                <a:noFill/>
              </a:ln>
            </p:spPr>
            <p:txBody>
              <a:bodyPr/>
              <a:lstStyle/>
              <a:p>
                <a:endParaRPr lang="zh-CN" altLang="en-US"/>
              </a:p>
            </p:txBody>
          </p:sp>
          <p:sp>
            <p:nvSpPr>
              <p:cNvPr id="2062" name="任意多边形 3147"/>
              <p:cNvSpPr/>
              <p:nvPr/>
            </p:nvSpPr>
            <p:spPr>
              <a:xfrm>
                <a:off x="2764" y="372"/>
                <a:ext cx="208" cy="102"/>
              </a:xfrm>
              <a:custGeom>
                <a:avLst/>
                <a:gdLst/>
                <a:ahLst/>
                <a:cxnLst/>
                <a:rect l="0" t="0" r="0" b="0"/>
                <a:pathLst>
                  <a:path w="208" h="102">
                    <a:moveTo>
                      <a:pt x="204" y="94"/>
                    </a:moveTo>
                    <a:lnTo>
                      <a:pt x="198" y="96"/>
                    </a:lnTo>
                    <a:lnTo>
                      <a:pt x="192" y="96"/>
                    </a:lnTo>
                    <a:lnTo>
                      <a:pt x="188" y="96"/>
                    </a:lnTo>
                    <a:lnTo>
                      <a:pt x="182" y="94"/>
                    </a:lnTo>
                    <a:lnTo>
                      <a:pt x="178" y="92"/>
                    </a:lnTo>
                    <a:lnTo>
                      <a:pt x="176" y="90"/>
                    </a:lnTo>
                    <a:lnTo>
                      <a:pt x="174" y="88"/>
                    </a:lnTo>
                    <a:lnTo>
                      <a:pt x="170" y="86"/>
                    </a:lnTo>
                    <a:lnTo>
                      <a:pt x="164" y="84"/>
                    </a:lnTo>
                    <a:lnTo>
                      <a:pt x="162" y="82"/>
                    </a:lnTo>
                    <a:lnTo>
                      <a:pt x="158" y="84"/>
                    </a:lnTo>
                    <a:lnTo>
                      <a:pt x="156" y="86"/>
                    </a:lnTo>
                    <a:lnTo>
                      <a:pt x="154" y="90"/>
                    </a:lnTo>
                    <a:lnTo>
                      <a:pt x="152" y="92"/>
                    </a:lnTo>
                    <a:lnTo>
                      <a:pt x="150" y="96"/>
                    </a:lnTo>
                    <a:lnTo>
                      <a:pt x="146" y="98"/>
                    </a:lnTo>
                    <a:lnTo>
                      <a:pt x="132" y="102"/>
                    </a:lnTo>
                    <a:lnTo>
                      <a:pt x="114" y="102"/>
                    </a:lnTo>
                    <a:lnTo>
                      <a:pt x="96" y="96"/>
                    </a:lnTo>
                    <a:lnTo>
                      <a:pt x="82" y="88"/>
                    </a:lnTo>
                    <a:lnTo>
                      <a:pt x="74" y="74"/>
                    </a:lnTo>
                    <a:lnTo>
                      <a:pt x="86" y="76"/>
                    </a:lnTo>
                    <a:lnTo>
                      <a:pt x="98" y="78"/>
                    </a:lnTo>
                    <a:lnTo>
                      <a:pt x="108" y="78"/>
                    </a:lnTo>
                    <a:lnTo>
                      <a:pt x="120" y="70"/>
                    </a:lnTo>
                    <a:lnTo>
                      <a:pt x="104" y="66"/>
                    </a:lnTo>
                    <a:lnTo>
                      <a:pt x="88" y="64"/>
                    </a:lnTo>
                    <a:lnTo>
                      <a:pt x="74" y="62"/>
                    </a:lnTo>
                    <a:lnTo>
                      <a:pt x="62" y="56"/>
                    </a:lnTo>
                    <a:lnTo>
                      <a:pt x="52" y="44"/>
                    </a:lnTo>
                    <a:lnTo>
                      <a:pt x="60" y="36"/>
                    </a:lnTo>
                    <a:lnTo>
                      <a:pt x="70" y="30"/>
                    </a:lnTo>
                    <a:lnTo>
                      <a:pt x="80" y="26"/>
                    </a:lnTo>
                    <a:lnTo>
                      <a:pt x="74" y="20"/>
                    </a:lnTo>
                    <a:lnTo>
                      <a:pt x="66" y="20"/>
                    </a:lnTo>
                    <a:lnTo>
                      <a:pt x="56" y="24"/>
                    </a:lnTo>
                    <a:lnTo>
                      <a:pt x="48" y="30"/>
                    </a:lnTo>
                    <a:lnTo>
                      <a:pt x="40" y="34"/>
                    </a:lnTo>
                    <a:lnTo>
                      <a:pt x="28" y="40"/>
                    </a:lnTo>
                    <a:lnTo>
                      <a:pt x="14" y="42"/>
                    </a:lnTo>
                    <a:lnTo>
                      <a:pt x="0" y="42"/>
                    </a:lnTo>
                    <a:lnTo>
                      <a:pt x="2" y="34"/>
                    </a:lnTo>
                    <a:lnTo>
                      <a:pt x="2" y="28"/>
                    </a:lnTo>
                    <a:lnTo>
                      <a:pt x="2" y="20"/>
                    </a:lnTo>
                    <a:lnTo>
                      <a:pt x="6" y="14"/>
                    </a:lnTo>
                    <a:lnTo>
                      <a:pt x="16" y="6"/>
                    </a:lnTo>
                    <a:lnTo>
                      <a:pt x="30" y="2"/>
                    </a:lnTo>
                    <a:lnTo>
                      <a:pt x="42" y="2"/>
                    </a:lnTo>
                    <a:lnTo>
                      <a:pt x="56" y="0"/>
                    </a:lnTo>
                    <a:lnTo>
                      <a:pt x="72" y="2"/>
                    </a:lnTo>
                    <a:lnTo>
                      <a:pt x="86" y="4"/>
                    </a:lnTo>
                    <a:lnTo>
                      <a:pt x="90" y="6"/>
                    </a:lnTo>
                    <a:lnTo>
                      <a:pt x="92" y="10"/>
                    </a:lnTo>
                    <a:lnTo>
                      <a:pt x="92" y="14"/>
                    </a:lnTo>
                    <a:lnTo>
                      <a:pt x="92" y="18"/>
                    </a:lnTo>
                    <a:lnTo>
                      <a:pt x="92" y="24"/>
                    </a:lnTo>
                    <a:lnTo>
                      <a:pt x="92" y="28"/>
                    </a:lnTo>
                    <a:lnTo>
                      <a:pt x="104" y="34"/>
                    </a:lnTo>
                    <a:lnTo>
                      <a:pt x="118" y="42"/>
                    </a:lnTo>
                    <a:lnTo>
                      <a:pt x="128" y="46"/>
                    </a:lnTo>
                    <a:lnTo>
                      <a:pt x="128" y="42"/>
                    </a:lnTo>
                    <a:lnTo>
                      <a:pt x="128" y="38"/>
                    </a:lnTo>
                    <a:lnTo>
                      <a:pt x="126" y="34"/>
                    </a:lnTo>
                    <a:lnTo>
                      <a:pt x="126" y="30"/>
                    </a:lnTo>
                    <a:lnTo>
                      <a:pt x="128" y="26"/>
                    </a:lnTo>
                    <a:lnTo>
                      <a:pt x="130" y="24"/>
                    </a:lnTo>
                    <a:lnTo>
                      <a:pt x="134" y="22"/>
                    </a:lnTo>
                    <a:lnTo>
                      <a:pt x="140" y="24"/>
                    </a:lnTo>
                    <a:lnTo>
                      <a:pt x="144" y="28"/>
                    </a:lnTo>
                    <a:lnTo>
                      <a:pt x="148" y="32"/>
                    </a:lnTo>
                    <a:lnTo>
                      <a:pt x="150" y="36"/>
                    </a:lnTo>
                    <a:lnTo>
                      <a:pt x="150" y="40"/>
                    </a:lnTo>
                    <a:lnTo>
                      <a:pt x="152" y="36"/>
                    </a:lnTo>
                    <a:lnTo>
                      <a:pt x="154" y="32"/>
                    </a:lnTo>
                    <a:lnTo>
                      <a:pt x="156" y="30"/>
                    </a:lnTo>
                    <a:lnTo>
                      <a:pt x="158" y="32"/>
                    </a:lnTo>
                    <a:lnTo>
                      <a:pt x="160" y="32"/>
                    </a:lnTo>
                    <a:lnTo>
                      <a:pt x="162" y="36"/>
                    </a:lnTo>
                    <a:lnTo>
                      <a:pt x="166" y="38"/>
                    </a:lnTo>
                    <a:lnTo>
                      <a:pt x="168" y="42"/>
                    </a:lnTo>
                    <a:lnTo>
                      <a:pt x="170" y="44"/>
                    </a:lnTo>
                    <a:lnTo>
                      <a:pt x="170" y="48"/>
                    </a:lnTo>
                    <a:lnTo>
                      <a:pt x="180" y="60"/>
                    </a:lnTo>
                    <a:lnTo>
                      <a:pt x="192" y="68"/>
                    </a:lnTo>
                    <a:lnTo>
                      <a:pt x="208" y="74"/>
                    </a:lnTo>
                    <a:lnTo>
                      <a:pt x="208" y="80"/>
                    </a:lnTo>
                    <a:lnTo>
                      <a:pt x="208" y="86"/>
                    </a:lnTo>
                    <a:lnTo>
                      <a:pt x="206" y="90"/>
                    </a:lnTo>
                    <a:lnTo>
                      <a:pt x="204" y="92"/>
                    </a:lnTo>
                    <a:lnTo>
                      <a:pt x="198" y="96"/>
                    </a:lnTo>
                    <a:lnTo>
                      <a:pt x="194" y="98"/>
                    </a:lnTo>
                    <a:lnTo>
                      <a:pt x="188" y="98"/>
                    </a:lnTo>
                    <a:lnTo>
                      <a:pt x="184" y="100"/>
                    </a:lnTo>
                    <a:lnTo>
                      <a:pt x="180" y="98"/>
                    </a:lnTo>
                    <a:lnTo>
                      <a:pt x="204" y="94"/>
                    </a:lnTo>
                    <a:close/>
                  </a:path>
                </a:pathLst>
              </a:custGeom>
              <a:solidFill>
                <a:srgbClr val="FFFFFF">
                  <a:alpha val="20000"/>
                </a:srgbClr>
              </a:solidFill>
              <a:ln w="0">
                <a:noFill/>
              </a:ln>
            </p:spPr>
            <p:txBody>
              <a:bodyPr/>
              <a:lstStyle/>
              <a:p>
                <a:endParaRPr lang="zh-CN" altLang="en-US"/>
              </a:p>
            </p:txBody>
          </p:sp>
          <p:sp>
            <p:nvSpPr>
              <p:cNvPr id="2063" name="任意多边形 3148"/>
              <p:cNvSpPr/>
              <p:nvPr/>
            </p:nvSpPr>
            <p:spPr>
              <a:xfrm>
                <a:off x="2764" y="372"/>
                <a:ext cx="208" cy="102"/>
              </a:xfrm>
              <a:custGeom>
                <a:avLst/>
                <a:gdLst/>
                <a:ahLst/>
                <a:cxnLst/>
                <a:rect l="0" t="0" r="0" b="0"/>
                <a:pathLst>
                  <a:path w="208" h="102">
                    <a:moveTo>
                      <a:pt x="204" y="94"/>
                    </a:moveTo>
                    <a:lnTo>
                      <a:pt x="198" y="96"/>
                    </a:lnTo>
                    <a:lnTo>
                      <a:pt x="192" y="96"/>
                    </a:lnTo>
                    <a:lnTo>
                      <a:pt x="188" y="96"/>
                    </a:lnTo>
                    <a:lnTo>
                      <a:pt x="182" y="94"/>
                    </a:lnTo>
                    <a:lnTo>
                      <a:pt x="178" y="92"/>
                    </a:lnTo>
                    <a:lnTo>
                      <a:pt x="176" y="90"/>
                    </a:lnTo>
                    <a:lnTo>
                      <a:pt x="174" y="88"/>
                    </a:lnTo>
                    <a:lnTo>
                      <a:pt x="170" y="86"/>
                    </a:lnTo>
                    <a:lnTo>
                      <a:pt x="164" y="84"/>
                    </a:lnTo>
                    <a:lnTo>
                      <a:pt x="162" y="82"/>
                    </a:lnTo>
                    <a:lnTo>
                      <a:pt x="158" y="84"/>
                    </a:lnTo>
                    <a:lnTo>
                      <a:pt x="156" y="86"/>
                    </a:lnTo>
                    <a:lnTo>
                      <a:pt x="154" y="90"/>
                    </a:lnTo>
                    <a:lnTo>
                      <a:pt x="152" y="92"/>
                    </a:lnTo>
                    <a:lnTo>
                      <a:pt x="150" y="96"/>
                    </a:lnTo>
                    <a:lnTo>
                      <a:pt x="146" y="98"/>
                    </a:lnTo>
                    <a:lnTo>
                      <a:pt x="132" y="102"/>
                    </a:lnTo>
                    <a:lnTo>
                      <a:pt x="114" y="102"/>
                    </a:lnTo>
                    <a:lnTo>
                      <a:pt x="96" y="96"/>
                    </a:lnTo>
                    <a:lnTo>
                      <a:pt x="82" y="88"/>
                    </a:lnTo>
                    <a:lnTo>
                      <a:pt x="74" y="74"/>
                    </a:lnTo>
                    <a:lnTo>
                      <a:pt x="86" y="76"/>
                    </a:lnTo>
                    <a:lnTo>
                      <a:pt x="98" y="78"/>
                    </a:lnTo>
                    <a:lnTo>
                      <a:pt x="108" y="78"/>
                    </a:lnTo>
                    <a:lnTo>
                      <a:pt x="120" y="70"/>
                    </a:lnTo>
                    <a:lnTo>
                      <a:pt x="104" y="66"/>
                    </a:lnTo>
                    <a:lnTo>
                      <a:pt x="88" y="64"/>
                    </a:lnTo>
                    <a:lnTo>
                      <a:pt x="74" y="62"/>
                    </a:lnTo>
                    <a:lnTo>
                      <a:pt x="62" y="56"/>
                    </a:lnTo>
                    <a:lnTo>
                      <a:pt x="52" y="44"/>
                    </a:lnTo>
                    <a:lnTo>
                      <a:pt x="60" y="36"/>
                    </a:lnTo>
                    <a:lnTo>
                      <a:pt x="70" y="30"/>
                    </a:lnTo>
                    <a:lnTo>
                      <a:pt x="80" y="26"/>
                    </a:lnTo>
                    <a:lnTo>
                      <a:pt x="74" y="20"/>
                    </a:lnTo>
                    <a:lnTo>
                      <a:pt x="66" y="20"/>
                    </a:lnTo>
                    <a:lnTo>
                      <a:pt x="56" y="24"/>
                    </a:lnTo>
                    <a:lnTo>
                      <a:pt x="48" y="30"/>
                    </a:lnTo>
                    <a:lnTo>
                      <a:pt x="40" y="34"/>
                    </a:lnTo>
                    <a:lnTo>
                      <a:pt x="28" y="40"/>
                    </a:lnTo>
                    <a:lnTo>
                      <a:pt x="14" y="42"/>
                    </a:lnTo>
                    <a:lnTo>
                      <a:pt x="0" y="42"/>
                    </a:lnTo>
                    <a:lnTo>
                      <a:pt x="2" y="34"/>
                    </a:lnTo>
                    <a:lnTo>
                      <a:pt x="2" y="28"/>
                    </a:lnTo>
                    <a:lnTo>
                      <a:pt x="2" y="20"/>
                    </a:lnTo>
                    <a:lnTo>
                      <a:pt x="6" y="14"/>
                    </a:lnTo>
                    <a:lnTo>
                      <a:pt x="16" y="6"/>
                    </a:lnTo>
                    <a:lnTo>
                      <a:pt x="30" y="2"/>
                    </a:lnTo>
                    <a:lnTo>
                      <a:pt x="42" y="2"/>
                    </a:lnTo>
                    <a:lnTo>
                      <a:pt x="56" y="0"/>
                    </a:lnTo>
                    <a:lnTo>
                      <a:pt x="72" y="2"/>
                    </a:lnTo>
                    <a:lnTo>
                      <a:pt x="86" y="4"/>
                    </a:lnTo>
                    <a:lnTo>
                      <a:pt x="90" y="6"/>
                    </a:lnTo>
                    <a:lnTo>
                      <a:pt x="92" y="10"/>
                    </a:lnTo>
                    <a:lnTo>
                      <a:pt x="92" y="14"/>
                    </a:lnTo>
                    <a:lnTo>
                      <a:pt x="92" y="18"/>
                    </a:lnTo>
                    <a:lnTo>
                      <a:pt x="92" y="24"/>
                    </a:lnTo>
                    <a:lnTo>
                      <a:pt x="92" y="28"/>
                    </a:lnTo>
                    <a:lnTo>
                      <a:pt x="104" y="34"/>
                    </a:lnTo>
                    <a:lnTo>
                      <a:pt x="118" y="42"/>
                    </a:lnTo>
                    <a:lnTo>
                      <a:pt x="128" y="46"/>
                    </a:lnTo>
                    <a:lnTo>
                      <a:pt x="128" y="42"/>
                    </a:lnTo>
                    <a:lnTo>
                      <a:pt x="128" y="38"/>
                    </a:lnTo>
                    <a:lnTo>
                      <a:pt x="126" y="34"/>
                    </a:lnTo>
                    <a:lnTo>
                      <a:pt x="126" y="30"/>
                    </a:lnTo>
                    <a:lnTo>
                      <a:pt x="128" y="26"/>
                    </a:lnTo>
                    <a:lnTo>
                      <a:pt x="130" y="24"/>
                    </a:lnTo>
                    <a:lnTo>
                      <a:pt x="134" y="22"/>
                    </a:lnTo>
                    <a:lnTo>
                      <a:pt x="140" y="24"/>
                    </a:lnTo>
                    <a:lnTo>
                      <a:pt x="144" y="28"/>
                    </a:lnTo>
                    <a:lnTo>
                      <a:pt x="148" y="32"/>
                    </a:lnTo>
                    <a:lnTo>
                      <a:pt x="150" y="36"/>
                    </a:lnTo>
                    <a:lnTo>
                      <a:pt x="150" y="40"/>
                    </a:lnTo>
                    <a:lnTo>
                      <a:pt x="152" y="36"/>
                    </a:lnTo>
                    <a:lnTo>
                      <a:pt x="154" y="32"/>
                    </a:lnTo>
                    <a:lnTo>
                      <a:pt x="156" y="30"/>
                    </a:lnTo>
                    <a:lnTo>
                      <a:pt x="158" y="32"/>
                    </a:lnTo>
                    <a:lnTo>
                      <a:pt x="160" y="32"/>
                    </a:lnTo>
                    <a:lnTo>
                      <a:pt x="162" y="36"/>
                    </a:lnTo>
                    <a:lnTo>
                      <a:pt x="166" y="38"/>
                    </a:lnTo>
                    <a:lnTo>
                      <a:pt x="168" y="42"/>
                    </a:lnTo>
                    <a:lnTo>
                      <a:pt x="170" y="44"/>
                    </a:lnTo>
                    <a:lnTo>
                      <a:pt x="170" y="48"/>
                    </a:lnTo>
                    <a:lnTo>
                      <a:pt x="180" y="60"/>
                    </a:lnTo>
                    <a:lnTo>
                      <a:pt x="192" y="68"/>
                    </a:lnTo>
                    <a:lnTo>
                      <a:pt x="208" y="74"/>
                    </a:lnTo>
                    <a:lnTo>
                      <a:pt x="208" y="80"/>
                    </a:lnTo>
                    <a:lnTo>
                      <a:pt x="208" y="86"/>
                    </a:lnTo>
                    <a:lnTo>
                      <a:pt x="206" y="90"/>
                    </a:lnTo>
                    <a:lnTo>
                      <a:pt x="204" y="92"/>
                    </a:lnTo>
                    <a:lnTo>
                      <a:pt x="198" y="96"/>
                    </a:lnTo>
                    <a:lnTo>
                      <a:pt x="194" y="98"/>
                    </a:lnTo>
                    <a:lnTo>
                      <a:pt x="188" y="98"/>
                    </a:lnTo>
                    <a:lnTo>
                      <a:pt x="184" y="100"/>
                    </a:lnTo>
                    <a:lnTo>
                      <a:pt x="180" y="98"/>
                    </a:lnTo>
                  </a:path>
                </a:pathLst>
              </a:custGeom>
              <a:solidFill>
                <a:srgbClr val="FFFFFF">
                  <a:alpha val="20000"/>
                </a:srgbClr>
              </a:solidFill>
              <a:ln w="12700">
                <a:noFill/>
              </a:ln>
            </p:spPr>
            <p:txBody>
              <a:bodyPr/>
              <a:lstStyle/>
              <a:p>
                <a:endParaRPr lang="zh-CN" altLang="en-US"/>
              </a:p>
            </p:txBody>
          </p:sp>
          <p:sp>
            <p:nvSpPr>
              <p:cNvPr id="2064" name="任意多边形 3149"/>
              <p:cNvSpPr/>
              <p:nvPr/>
            </p:nvSpPr>
            <p:spPr>
              <a:xfrm>
                <a:off x="2956" y="382"/>
                <a:ext cx="56" cy="50"/>
              </a:xfrm>
              <a:custGeom>
                <a:avLst/>
                <a:gdLst/>
                <a:ahLst/>
                <a:cxnLst/>
                <a:rect l="0" t="0" r="0" b="0"/>
                <a:pathLst>
                  <a:path w="56" h="50">
                    <a:moveTo>
                      <a:pt x="56" y="30"/>
                    </a:moveTo>
                    <a:lnTo>
                      <a:pt x="54" y="30"/>
                    </a:lnTo>
                    <a:lnTo>
                      <a:pt x="50" y="32"/>
                    </a:lnTo>
                    <a:lnTo>
                      <a:pt x="50" y="34"/>
                    </a:lnTo>
                    <a:lnTo>
                      <a:pt x="48" y="36"/>
                    </a:lnTo>
                    <a:lnTo>
                      <a:pt x="48" y="40"/>
                    </a:lnTo>
                    <a:lnTo>
                      <a:pt x="48" y="42"/>
                    </a:lnTo>
                    <a:lnTo>
                      <a:pt x="46" y="46"/>
                    </a:lnTo>
                    <a:lnTo>
                      <a:pt x="46" y="48"/>
                    </a:lnTo>
                    <a:lnTo>
                      <a:pt x="44" y="50"/>
                    </a:lnTo>
                    <a:lnTo>
                      <a:pt x="40" y="50"/>
                    </a:lnTo>
                    <a:lnTo>
                      <a:pt x="38" y="48"/>
                    </a:lnTo>
                    <a:lnTo>
                      <a:pt x="32" y="46"/>
                    </a:lnTo>
                    <a:lnTo>
                      <a:pt x="28" y="44"/>
                    </a:lnTo>
                    <a:lnTo>
                      <a:pt x="24" y="40"/>
                    </a:lnTo>
                    <a:lnTo>
                      <a:pt x="22" y="34"/>
                    </a:lnTo>
                    <a:lnTo>
                      <a:pt x="20" y="30"/>
                    </a:lnTo>
                    <a:lnTo>
                      <a:pt x="16" y="28"/>
                    </a:lnTo>
                    <a:lnTo>
                      <a:pt x="14" y="26"/>
                    </a:lnTo>
                    <a:lnTo>
                      <a:pt x="10" y="26"/>
                    </a:lnTo>
                    <a:lnTo>
                      <a:pt x="6" y="24"/>
                    </a:lnTo>
                    <a:lnTo>
                      <a:pt x="4" y="24"/>
                    </a:lnTo>
                    <a:lnTo>
                      <a:pt x="2" y="22"/>
                    </a:lnTo>
                    <a:lnTo>
                      <a:pt x="0" y="20"/>
                    </a:lnTo>
                    <a:lnTo>
                      <a:pt x="0" y="16"/>
                    </a:lnTo>
                    <a:lnTo>
                      <a:pt x="4" y="14"/>
                    </a:lnTo>
                    <a:lnTo>
                      <a:pt x="10" y="12"/>
                    </a:lnTo>
                    <a:lnTo>
                      <a:pt x="16" y="14"/>
                    </a:lnTo>
                    <a:lnTo>
                      <a:pt x="20" y="16"/>
                    </a:lnTo>
                    <a:lnTo>
                      <a:pt x="20" y="8"/>
                    </a:lnTo>
                    <a:lnTo>
                      <a:pt x="20" y="0"/>
                    </a:lnTo>
                    <a:lnTo>
                      <a:pt x="34" y="0"/>
                    </a:lnTo>
                    <a:lnTo>
                      <a:pt x="44" y="6"/>
                    </a:lnTo>
                    <a:lnTo>
                      <a:pt x="54" y="18"/>
                    </a:lnTo>
                    <a:lnTo>
                      <a:pt x="56" y="22"/>
                    </a:lnTo>
                    <a:lnTo>
                      <a:pt x="56" y="24"/>
                    </a:lnTo>
                    <a:lnTo>
                      <a:pt x="56" y="26"/>
                    </a:lnTo>
                    <a:lnTo>
                      <a:pt x="56" y="28"/>
                    </a:lnTo>
                    <a:lnTo>
                      <a:pt x="54" y="28"/>
                    </a:lnTo>
                    <a:lnTo>
                      <a:pt x="52" y="30"/>
                    </a:lnTo>
                    <a:lnTo>
                      <a:pt x="52" y="32"/>
                    </a:lnTo>
                    <a:lnTo>
                      <a:pt x="50" y="36"/>
                    </a:lnTo>
                    <a:lnTo>
                      <a:pt x="52" y="36"/>
                    </a:lnTo>
                    <a:lnTo>
                      <a:pt x="54" y="38"/>
                    </a:lnTo>
                    <a:lnTo>
                      <a:pt x="56" y="38"/>
                    </a:lnTo>
                    <a:lnTo>
                      <a:pt x="56" y="40"/>
                    </a:lnTo>
                    <a:lnTo>
                      <a:pt x="56" y="30"/>
                    </a:lnTo>
                    <a:close/>
                  </a:path>
                </a:pathLst>
              </a:custGeom>
              <a:solidFill>
                <a:srgbClr val="FFFFFF">
                  <a:alpha val="20000"/>
                </a:srgbClr>
              </a:solidFill>
              <a:ln w="0">
                <a:noFill/>
              </a:ln>
            </p:spPr>
            <p:txBody>
              <a:bodyPr/>
              <a:lstStyle/>
              <a:p>
                <a:endParaRPr lang="zh-CN" altLang="en-US"/>
              </a:p>
            </p:txBody>
          </p:sp>
          <p:sp>
            <p:nvSpPr>
              <p:cNvPr id="2065" name="任意多边形 3150"/>
              <p:cNvSpPr/>
              <p:nvPr/>
            </p:nvSpPr>
            <p:spPr>
              <a:xfrm>
                <a:off x="2956" y="382"/>
                <a:ext cx="56" cy="50"/>
              </a:xfrm>
              <a:custGeom>
                <a:avLst/>
                <a:gdLst/>
                <a:ahLst/>
                <a:cxnLst/>
                <a:rect l="0" t="0" r="0" b="0"/>
                <a:pathLst>
                  <a:path w="56" h="50">
                    <a:moveTo>
                      <a:pt x="56" y="30"/>
                    </a:moveTo>
                    <a:lnTo>
                      <a:pt x="54" y="30"/>
                    </a:lnTo>
                    <a:lnTo>
                      <a:pt x="50" y="32"/>
                    </a:lnTo>
                    <a:lnTo>
                      <a:pt x="50" y="34"/>
                    </a:lnTo>
                    <a:lnTo>
                      <a:pt x="48" y="36"/>
                    </a:lnTo>
                    <a:lnTo>
                      <a:pt x="48" y="40"/>
                    </a:lnTo>
                    <a:lnTo>
                      <a:pt x="48" y="42"/>
                    </a:lnTo>
                    <a:lnTo>
                      <a:pt x="46" y="46"/>
                    </a:lnTo>
                    <a:lnTo>
                      <a:pt x="46" y="48"/>
                    </a:lnTo>
                    <a:lnTo>
                      <a:pt x="44" y="50"/>
                    </a:lnTo>
                    <a:lnTo>
                      <a:pt x="40" y="50"/>
                    </a:lnTo>
                    <a:lnTo>
                      <a:pt x="38" y="48"/>
                    </a:lnTo>
                    <a:lnTo>
                      <a:pt x="32" y="46"/>
                    </a:lnTo>
                    <a:lnTo>
                      <a:pt x="28" y="44"/>
                    </a:lnTo>
                    <a:lnTo>
                      <a:pt x="24" y="40"/>
                    </a:lnTo>
                    <a:lnTo>
                      <a:pt x="22" y="34"/>
                    </a:lnTo>
                    <a:lnTo>
                      <a:pt x="20" y="30"/>
                    </a:lnTo>
                    <a:lnTo>
                      <a:pt x="16" y="28"/>
                    </a:lnTo>
                    <a:lnTo>
                      <a:pt x="14" y="26"/>
                    </a:lnTo>
                    <a:lnTo>
                      <a:pt x="10" y="26"/>
                    </a:lnTo>
                    <a:lnTo>
                      <a:pt x="6" y="24"/>
                    </a:lnTo>
                    <a:lnTo>
                      <a:pt x="4" y="24"/>
                    </a:lnTo>
                    <a:lnTo>
                      <a:pt x="2" y="22"/>
                    </a:lnTo>
                    <a:lnTo>
                      <a:pt x="0" y="20"/>
                    </a:lnTo>
                    <a:lnTo>
                      <a:pt x="0" y="16"/>
                    </a:lnTo>
                    <a:lnTo>
                      <a:pt x="4" y="14"/>
                    </a:lnTo>
                    <a:lnTo>
                      <a:pt x="10" y="12"/>
                    </a:lnTo>
                    <a:lnTo>
                      <a:pt x="16" y="14"/>
                    </a:lnTo>
                    <a:lnTo>
                      <a:pt x="20" y="16"/>
                    </a:lnTo>
                    <a:lnTo>
                      <a:pt x="20" y="8"/>
                    </a:lnTo>
                    <a:lnTo>
                      <a:pt x="20" y="0"/>
                    </a:lnTo>
                    <a:lnTo>
                      <a:pt x="34" y="0"/>
                    </a:lnTo>
                    <a:lnTo>
                      <a:pt x="44" y="6"/>
                    </a:lnTo>
                    <a:lnTo>
                      <a:pt x="54" y="18"/>
                    </a:lnTo>
                    <a:lnTo>
                      <a:pt x="56" y="22"/>
                    </a:lnTo>
                    <a:lnTo>
                      <a:pt x="56" y="24"/>
                    </a:lnTo>
                    <a:lnTo>
                      <a:pt x="56" y="26"/>
                    </a:lnTo>
                    <a:lnTo>
                      <a:pt x="56" y="28"/>
                    </a:lnTo>
                    <a:lnTo>
                      <a:pt x="54" y="28"/>
                    </a:lnTo>
                    <a:lnTo>
                      <a:pt x="52" y="30"/>
                    </a:lnTo>
                    <a:lnTo>
                      <a:pt x="52" y="32"/>
                    </a:lnTo>
                    <a:lnTo>
                      <a:pt x="50" y="36"/>
                    </a:lnTo>
                    <a:lnTo>
                      <a:pt x="52" y="36"/>
                    </a:lnTo>
                    <a:lnTo>
                      <a:pt x="54" y="38"/>
                    </a:lnTo>
                    <a:lnTo>
                      <a:pt x="56" y="38"/>
                    </a:lnTo>
                    <a:lnTo>
                      <a:pt x="56" y="40"/>
                    </a:lnTo>
                  </a:path>
                </a:pathLst>
              </a:custGeom>
              <a:solidFill>
                <a:srgbClr val="FFFFFF">
                  <a:alpha val="20000"/>
                </a:srgbClr>
              </a:solidFill>
              <a:ln w="12700">
                <a:noFill/>
              </a:ln>
            </p:spPr>
            <p:txBody>
              <a:bodyPr/>
              <a:lstStyle/>
              <a:p>
                <a:endParaRPr lang="zh-CN" altLang="en-US"/>
              </a:p>
            </p:txBody>
          </p:sp>
          <p:sp>
            <p:nvSpPr>
              <p:cNvPr id="2066" name="任意多边形 3151"/>
              <p:cNvSpPr/>
              <p:nvPr/>
            </p:nvSpPr>
            <p:spPr>
              <a:xfrm>
                <a:off x="2778" y="292"/>
                <a:ext cx="158" cy="84"/>
              </a:xfrm>
              <a:custGeom>
                <a:avLst/>
                <a:gdLst/>
                <a:ahLst/>
                <a:cxnLst/>
                <a:rect l="0" t="0" r="0" b="0"/>
                <a:pathLst>
                  <a:path w="158" h="84">
                    <a:moveTo>
                      <a:pt x="158" y="64"/>
                    </a:moveTo>
                    <a:lnTo>
                      <a:pt x="152" y="70"/>
                    </a:lnTo>
                    <a:lnTo>
                      <a:pt x="144" y="70"/>
                    </a:lnTo>
                    <a:lnTo>
                      <a:pt x="134" y="70"/>
                    </a:lnTo>
                    <a:lnTo>
                      <a:pt x="124" y="70"/>
                    </a:lnTo>
                    <a:lnTo>
                      <a:pt x="116" y="70"/>
                    </a:lnTo>
                    <a:lnTo>
                      <a:pt x="110" y="74"/>
                    </a:lnTo>
                    <a:lnTo>
                      <a:pt x="102" y="80"/>
                    </a:lnTo>
                    <a:lnTo>
                      <a:pt x="92" y="84"/>
                    </a:lnTo>
                    <a:lnTo>
                      <a:pt x="84" y="84"/>
                    </a:lnTo>
                    <a:lnTo>
                      <a:pt x="78" y="78"/>
                    </a:lnTo>
                    <a:lnTo>
                      <a:pt x="80" y="74"/>
                    </a:lnTo>
                    <a:lnTo>
                      <a:pt x="84" y="70"/>
                    </a:lnTo>
                    <a:lnTo>
                      <a:pt x="90" y="70"/>
                    </a:lnTo>
                    <a:lnTo>
                      <a:pt x="94" y="68"/>
                    </a:lnTo>
                    <a:lnTo>
                      <a:pt x="98" y="68"/>
                    </a:lnTo>
                    <a:lnTo>
                      <a:pt x="90" y="66"/>
                    </a:lnTo>
                    <a:lnTo>
                      <a:pt x="80" y="66"/>
                    </a:lnTo>
                    <a:lnTo>
                      <a:pt x="76" y="66"/>
                    </a:lnTo>
                    <a:lnTo>
                      <a:pt x="70" y="66"/>
                    </a:lnTo>
                    <a:lnTo>
                      <a:pt x="66" y="66"/>
                    </a:lnTo>
                    <a:lnTo>
                      <a:pt x="62" y="66"/>
                    </a:lnTo>
                    <a:lnTo>
                      <a:pt x="58" y="66"/>
                    </a:lnTo>
                    <a:lnTo>
                      <a:pt x="54" y="64"/>
                    </a:lnTo>
                    <a:lnTo>
                      <a:pt x="54" y="60"/>
                    </a:lnTo>
                    <a:lnTo>
                      <a:pt x="54" y="58"/>
                    </a:lnTo>
                    <a:lnTo>
                      <a:pt x="56" y="56"/>
                    </a:lnTo>
                    <a:lnTo>
                      <a:pt x="60" y="52"/>
                    </a:lnTo>
                    <a:lnTo>
                      <a:pt x="64" y="52"/>
                    </a:lnTo>
                    <a:lnTo>
                      <a:pt x="68" y="50"/>
                    </a:lnTo>
                    <a:lnTo>
                      <a:pt x="58" y="38"/>
                    </a:lnTo>
                    <a:lnTo>
                      <a:pt x="48" y="36"/>
                    </a:lnTo>
                    <a:lnTo>
                      <a:pt x="36" y="40"/>
                    </a:lnTo>
                    <a:lnTo>
                      <a:pt x="28" y="44"/>
                    </a:lnTo>
                    <a:lnTo>
                      <a:pt x="20" y="48"/>
                    </a:lnTo>
                    <a:lnTo>
                      <a:pt x="12" y="48"/>
                    </a:lnTo>
                    <a:lnTo>
                      <a:pt x="2" y="44"/>
                    </a:lnTo>
                    <a:lnTo>
                      <a:pt x="0" y="34"/>
                    </a:lnTo>
                    <a:lnTo>
                      <a:pt x="2" y="28"/>
                    </a:lnTo>
                    <a:lnTo>
                      <a:pt x="12" y="24"/>
                    </a:lnTo>
                    <a:lnTo>
                      <a:pt x="22" y="22"/>
                    </a:lnTo>
                    <a:lnTo>
                      <a:pt x="34" y="20"/>
                    </a:lnTo>
                    <a:lnTo>
                      <a:pt x="40" y="18"/>
                    </a:lnTo>
                    <a:lnTo>
                      <a:pt x="46" y="16"/>
                    </a:lnTo>
                    <a:lnTo>
                      <a:pt x="50" y="14"/>
                    </a:lnTo>
                    <a:lnTo>
                      <a:pt x="52" y="12"/>
                    </a:lnTo>
                    <a:lnTo>
                      <a:pt x="56" y="12"/>
                    </a:lnTo>
                    <a:lnTo>
                      <a:pt x="58" y="12"/>
                    </a:lnTo>
                    <a:lnTo>
                      <a:pt x="62" y="14"/>
                    </a:lnTo>
                    <a:lnTo>
                      <a:pt x="64" y="20"/>
                    </a:lnTo>
                    <a:lnTo>
                      <a:pt x="66" y="24"/>
                    </a:lnTo>
                    <a:lnTo>
                      <a:pt x="66" y="28"/>
                    </a:lnTo>
                    <a:lnTo>
                      <a:pt x="64" y="32"/>
                    </a:lnTo>
                    <a:lnTo>
                      <a:pt x="62" y="36"/>
                    </a:lnTo>
                    <a:lnTo>
                      <a:pt x="70" y="40"/>
                    </a:lnTo>
                    <a:lnTo>
                      <a:pt x="82" y="46"/>
                    </a:lnTo>
                    <a:lnTo>
                      <a:pt x="98" y="50"/>
                    </a:lnTo>
                    <a:lnTo>
                      <a:pt x="112" y="54"/>
                    </a:lnTo>
                    <a:lnTo>
                      <a:pt x="122" y="54"/>
                    </a:lnTo>
                    <a:lnTo>
                      <a:pt x="128" y="50"/>
                    </a:lnTo>
                    <a:lnTo>
                      <a:pt x="118" y="42"/>
                    </a:lnTo>
                    <a:lnTo>
                      <a:pt x="108" y="36"/>
                    </a:lnTo>
                    <a:lnTo>
                      <a:pt x="96" y="34"/>
                    </a:lnTo>
                    <a:lnTo>
                      <a:pt x="92" y="34"/>
                    </a:lnTo>
                    <a:lnTo>
                      <a:pt x="88" y="34"/>
                    </a:lnTo>
                    <a:lnTo>
                      <a:pt x="86" y="34"/>
                    </a:lnTo>
                    <a:lnTo>
                      <a:pt x="82" y="32"/>
                    </a:lnTo>
                    <a:lnTo>
                      <a:pt x="80" y="32"/>
                    </a:lnTo>
                    <a:lnTo>
                      <a:pt x="80" y="28"/>
                    </a:lnTo>
                    <a:lnTo>
                      <a:pt x="80" y="26"/>
                    </a:lnTo>
                    <a:lnTo>
                      <a:pt x="82" y="22"/>
                    </a:lnTo>
                    <a:lnTo>
                      <a:pt x="86" y="20"/>
                    </a:lnTo>
                    <a:lnTo>
                      <a:pt x="88" y="20"/>
                    </a:lnTo>
                    <a:lnTo>
                      <a:pt x="92" y="18"/>
                    </a:lnTo>
                    <a:lnTo>
                      <a:pt x="96" y="18"/>
                    </a:lnTo>
                    <a:lnTo>
                      <a:pt x="98" y="14"/>
                    </a:lnTo>
                    <a:lnTo>
                      <a:pt x="90" y="12"/>
                    </a:lnTo>
                    <a:lnTo>
                      <a:pt x="84" y="8"/>
                    </a:lnTo>
                    <a:lnTo>
                      <a:pt x="96" y="0"/>
                    </a:lnTo>
                    <a:lnTo>
                      <a:pt x="108" y="0"/>
                    </a:lnTo>
                    <a:lnTo>
                      <a:pt x="120" y="6"/>
                    </a:lnTo>
                    <a:lnTo>
                      <a:pt x="122" y="10"/>
                    </a:lnTo>
                    <a:lnTo>
                      <a:pt x="122" y="12"/>
                    </a:lnTo>
                    <a:lnTo>
                      <a:pt x="122" y="16"/>
                    </a:lnTo>
                    <a:lnTo>
                      <a:pt x="122" y="18"/>
                    </a:lnTo>
                    <a:lnTo>
                      <a:pt x="120" y="18"/>
                    </a:lnTo>
                    <a:lnTo>
                      <a:pt x="118" y="22"/>
                    </a:lnTo>
                    <a:lnTo>
                      <a:pt x="118" y="24"/>
                    </a:lnTo>
                    <a:lnTo>
                      <a:pt x="118" y="28"/>
                    </a:lnTo>
                    <a:lnTo>
                      <a:pt x="120" y="32"/>
                    </a:lnTo>
                    <a:lnTo>
                      <a:pt x="124" y="38"/>
                    </a:lnTo>
                    <a:lnTo>
                      <a:pt x="128" y="42"/>
                    </a:lnTo>
                    <a:lnTo>
                      <a:pt x="132" y="46"/>
                    </a:lnTo>
                    <a:lnTo>
                      <a:pt x="134" y="50"/>
                    </a:lnTo>
                    <a:lnTo>
                      <a:pt x="136" y="52"/>
                    </a:lnTo>
                    <a:lnTo>
                      <a:pt x="138" y="56"/>
                    </a:lnTo>
                    <a:lnTo>
                      <a:pt x="140" y="58"/>
                    </a:lnTo>
                    <a:lnTo>
                      <a:pt x="142" y="58"/>
                    </a:lnTo>
                    <a:lnTo>
                      <a:pt x="146" y="58"/>
                    </a:lnTo>
                    <a:lnTo>
                      <a:pt x="150" y="54"/>
                    </a:lnTo>
                    <a:lnTo>
                      <a:pt x="152" y="58"/>
                    </a:lnTo>
                    <a:lnTo>
                      <a:pt x="156" y="64"/>
                    </a:lnTo>
                    <a:lnTo>
                      <a:pt x="158" y="66"/>
                    </a:lnTo>
                    <a:lnTo>
                      <a:pt x="158" y="64"/>
                    </a:lnTo>
                    <a:close/>
                  </a:path>
                </a:pathLst>
              </a:custGeom>
              <a:solidFill>
                <a:srgbClr val="FFFFFF">
                  <a:alpha val="20000"/>
                </a:srgbClr>
              </a:solidFill>
              <a:ln w="0">
                <a:noFill/>
              </a:ln>
            </p:spPr>
            <p:txBody>
              <a:bodyPr/>
              <a:lstStyle/>
              <a:p>
                <a:endParaRPr lang="zh-CN" altLang="en-US"/>
              </a:p>
            </p:txBody>
          </p:sp>
          <p:sp>
            <p:nvSpPr>
              <p:cNvPr id="2067" name="任意多边形 3152"/>
              <p:cNvSpPr/>
              <p:nvPr/>
            </p:nvSpPr>
            <p:spPr>
              <a:xfrm>
                <a:off x="2778" y="292"/>
                <a:ext cx="158" cy="84"/>
              </a:xfrm>
              <a:custGeom>
                <a:avLst/>
                <a:gdLst/>
                <a:ahLst/>
                <a:cxnLst/>
                <a:rect l="0" t="0" r="0" b="0"/>
                <a:pathLst>
                  <a:path w="158" h="84">
                    <a:moveTo>
                      <a:pt x="158" y="64"/>
                    </a:moveTo>
                    <a:lnTo>
                      <a:pt x="152" y="70"/>
                    </a:lnTo>
                    <a:lnTo>
                      <a:pt x="144" y="70"/>
                    </a:lnTo>
                    <a:lnTo>
                      <a:pt x="134" y="70"/>
                    </a:lnTo>
                    <a:lnTo>
                      <a:pt x="124" y="70"/>
                    </a:lnTo>
                    <a:lnTo>
                      <a:pt x="116" y="70"/>
                    </a:lnTo>
                    <a:lnTo>
                      <a:pt x="110" y="74"/>
                    </a:lnTo>
                    <a:lnTo>
                      <a:pt x="102" y="80"/>
                    </a:lnTo>
                    <a:lnTo>
                      <a:pt x="92" y="84"/>
                    </a:lnTo>
                    <a:lnTo>
                      <a:pt x="84" y="84"/>
                    </a:lnTo>
                    <a:lnTo>
                      <a:pt x="78" y="78"/>
                    </a:lnTo>
                    <a:lnTo>
                      <a:pt x="80" y="74"/>
                    </a:lnTo>
                    <a:lnTo>
                      <a:pt x="84" y="70"/>
                    </a:lnTo>
                    <a:lnTo>
                      <a:pt x="90" y="70"/>
                    </a:lnTo>
                    <a:lnTo>
                      <a:pt x="94" y="68"/>
                    </a:lnTo>
                    <a:lnTo>
                      <a:pt x="98" y="68"/>
                    </a:lnTo>
                    <a:lnTo>
                      <a:pt x="90" y="66"/>
                    </a:lnTo>
                    <a:lnTo>
                      <a:pt x="80" y="66"/>
                    </a:lnTo>
                    <a:lnTo>
                      <a:pt x="76" y="66"/>
                    </a:lnTo>
                    <a:lnTo>
                      <a:pt x="70" y="66"/>
                    </a:lnTo>
                    <a:lnTo>
                      <a:pt x="66" y="66"/>
                    </a:lnTo>
                    <a:lnTo>
                      <a:pt x="62" y="66"/>
                    </a:lnTo>
                    <a:lnTo>
                      <a:pt x="58" y="66"/>
                    </a:lnTo>
                    <a:lnTo>
                      <a:pt x="54" y="64"/>
                    </a:lnTo>
                    <a:lnTo>
                      <a:pt x="54" y="60"/>
                    </a:lnTo>
                    <a:lnTo>
                      <a:pt x="54" y="58"/>
                    </a:lnTo>
                    <a:lnTo>
                      <a:pt x="56" y="56"/>
                    </a:lnTo>
                    <a:lnTo>
                      <a:pt x="60" y="52"/>
                    </a:lnTo>
                    <a:lnTo>
                      <a:pt x="64" y="52"/>
                    </a:lnTo>
                    <a:lnTo>
                      <a:pt x="68" y="50"/>
                    </a:lnTo>
                    <a:lnTo>
                      <a:pt x="58" y="38"/>
                    </a:lnTo>
                    <a:lnTo>
                      <a:pt x="48" y="36"/>
                    </a:lnTo>
                    <a:lnTo>
                      <a:pt x="36" y="40"/>
                    </a:lnTo>
                    <a:lnTo>
                      <a:pt x="28" y="44"/>
                    </a:lnTo>
                    <a:lnTo>
                      <a:pt x="20" y="48"/>
                    </a:lnTo>
                    <a:lnTo>
                      <a:pt x="12" y="48"/>
                    </a:lnTo>
                    <a:lnTo>
                      <a:pt x="2" y="44"/>
                    </a:lnTo>
                    <a:lnTo>
                      <a:pt x="0" y="34"/>
                    </a:lnTo>
                    <a:lnTo>
                      <a:pt x="2" y="28"/>
                    </a:lnTo>
                    <a:lnTo>
                      <a:pt x="12" y="24"/>
                    </a:lnTo>
                    <a:lnTo>
                      <a:pt x="22" y="22"/>
                    </a:lnTo>
                    <a:lnTo>
                      <a:pt x="34" y="20"/>
                    </a:lnTo>
                    <a:lnTo>
                      <a:pt x="40" y="18"/>
                    </a:lnTo>
                    <a:lnTo>
                      <a:pt x="46" y="16"/>
                    </a:lnTo>
                    <a:lnTo>
                      <a:pt x="50" y="14"/>
                    </a:lnTo>
                    <a:lnTo>
                      <a:pt x="52" y="12"/>
                    </a:lnTo>
                    <a:lnTo>
                      <a:pt x="56" y="12"/>
                    </a:lnTo>
                    <a:lnTo>
                      <a:pt x="58" y="12"/>
                    </a:lnTo>
                    <a:lnTo>
                      <a:pt x="62" y="14"/>
                    </a:lnTo>
                    <a:lnTo>
                      <a:pt x="64" y="20"/>
                    </a:lnTo>
                    <a:lnTo>
                      <a:pt x="66" y="24"/>
                    </a:lnTo>
                    <a:lnTo>
                      <a:pt x="66" y="28"/>
                    </a:lnTo>
                    <a:lnTo>
                      <a:pt x="64" y="32"/>
                    </a:lnTo>
                    <a:lnTo>
                      <a:pt x="62" y="36"/>
                    </a:lnTo>
                    <a:lnTo>
                      <a:pt x="70" y="40"/>
                    </a:lnTo>
                    <a:lnTo>
                      <a:pt x="82" y="46"/>
                    </a:lnTo>
                    <a:lnTo>
                      <a:pt x="98" y="50"/>
                    </a:lnTo>
                    <a:lnTo>
                      <a:pt x="112" y="54"/>
                    </a:lnTo>
                    <a:lnTo>
                      <a:pt x="122" y="54"/>
                    </a:lnTo>
                    <a:lnTo>
                      <a:pt x="128" y="50"/>
                    </a:lnTo>
                    <a:lnTo>
                      <a:pt x="118" y="42"/>
                    </a:lnTo>
                    <a:lnTo>
                      <a:pt x="108" y="36"/>
                    </a:lnTo>
                    <a:lnTo>
                      <a:pt x="96" y="34"/>
                    </a:lnTo>
                    <a:lnTo>
                      <a:pt x="92" y="34"/>
                    </a:lnTo>
                    <a:lnTo>
                      <a:pt x="88" y="34"/>
                    </a:lnTo>
                    <a:lnTo>
                      <a:pt x="86" y="34"/>
                    </a:lnTo>
                    <a:lnTo>
                      <a:pt x="82" y="32"/>
                    </a:lnTo>
                    <a:lnTo>
                      <a:pt x="80" y="32"/>
                    </a:lnTo>
                    <a:lnTo>
                      <a:pt x="80" y="28"/>
                    </a:lnTo>
                    <a:lnTo>
                      <a:pt x="80" y="26"/>
                    </a:lnTo>
                    <a:lnTo>
                      <a:pt x="82" y="22"/>
                    </a:lnTo>
                    <a:lnTo>
                      <a:pt x="86" y="20"/>
                    </a:lnTo>
                    <a:lnTo>
                      <a:pt x="88" y="20"/>
                    </a:lnTo>
                    <a:lnTo>
                      <a:pt x="92" y="18"/>
                    </a:lnTo>
                    <a:lnTo>
                      <a:pt x="96" y="18"/>
                    </a:lnTo>
                    <a:lnTo>
                      <a:pt x="98" y="14"/>
                    </a:lnTo>
                    <a:lnTo>
                      <a:pt x="90" y="12"/>
                    </a:lnTo>
                    <a:lnTo>
                      <a:pt x="84" y="8"/>
                    </a:lnTo>
                    <a:lnTo>
                      <a:pt x="96" y="0"/>
                    </a:lnTo>
                    <a:lnTo>
                      <a:pt x="108" y="0"/>
                    </a:lnTo>
                    <a:lnTo>
                      <a:pt x="120" y="6"/>
                    </a:lnTo>
                    <a:lnTo>
                      <a:pt x="122" y="10"/>
                    </a:lnTo>
                    <a:lnTo>
                      <a:pt x="122" y="12"/>
                    </a:lnTo>
                    <a:lnTo>
                      <a:pt x="122" y="16"/>
                    </a:lnTo>
                    <a:lnTo>
                      <a:pt x="122" y="18"/>
                    </a:lnTo>
                    <a:lnTo>
                      <a:pt x="120" y="18"/>
                    </a:lnTo>
                    <a:lnTo>
                      <a:pt x="118" y="22"/>
                    </a:lnTo>
                    <a:lnTo>
                      <a:pt x="118" y="24"/>
                    </a:lnTo>
                    <a:lnTo>
                      <a:pt x="118" y="28"/>
                    </a:lnTo>
                    <a:lnTo>
                      <a:pt x="120" y="32"/>
                    </a:lnTo>
                    <a:lnTo>
                      <a:pt x="124" y="38"/>
                    </a:lnTo>
                    <a:lnTo>
                      <a:pt x="128" y="42"/>
                    </a:lnTo>
                    <a:lnTo>
                      <a:pt x="132" y="46"/>
                    </a:lnTo>
                    <a:lnTo>
                      <a:pt x="134" y="50"/>
                    </a:lnTo>
                    <a:lnTo>
                      <a:pt x="136" y="52"/>
                    </a:lnTo>
                    <a:lnTo>
                      <a:pt x="138" y="56"/>
                    </a:lnTo>
                    <a:lnTo>
                      <a:pt x="140" y="58"/>
                    </a:lnTo>
                    <a:lnTo>
                      <a:pt x="142" y="58"/>
                    </a:lnTo>
                    <a:lnTo>
                      <a:pt x="146" y="58"/>
                    </a:lnTo>
                    <a:lnTo>
                      <a:pt x="150" y="54"/>
                    </a:lnTo>
                    <a:lnTo>
                      <a:pt x="152" y="58"/>
                    </a:lnTo>
                    <a:lnTo>
                      <a:pt x="156" y="64"/>
                    </a:lnTo>
                    <a:lnTo>
                      <a:pt x="158" y="66"/>
                    </a:lnTo>
                  </a:path>
                </a:pathLst>
              </a:custGeom>
              <a:solidFill>
                <a:srgbClr val="FFFFFF">
                  <a:alpha val="20000"/>
                </a:srgbClr>
              </a:solidFill>
              <a:ln w="12700">
                <a:noFill/>
              </a:ln>
            </p:spPr>
            <p:txBody>
              <a:bodyPr/>
              <a:lstStyle/>
              <a:p>
                <a:endParaRPr lang="zh-CN" altLang="en-US"/>
              </a:p>
            </p:txBody>
          </p:sp>
          <p:sp>
            <p:nvSpPr>
              <p:cNvPr id="2068" name="任意多边形 3153"/>
              <p:cNvSpPr/>
              <p:nvPr/>
            </p:nvSpPr>
            <p:spPr>
              <a:xfrm>
                <a:off x="3772" y="678"/>
                <a:ext cx="30" cy="58"/>
              </a:xfrm>
              <a:custGeom>
                <a:avLst/>
                <a:gdLst/>
                <a:ahLst/>
                <a:cxnLst/>
                <a:rect l="0" t="0" r="0" b="0"/>
                <a:pathLst>
                  <a:path w="30" h="58">
                    <a:moveTo>
                      <a:pt x="6" y="56"/>
                    </a:moveTo>
                    <a:lnTo>
                      <a:pt x="12" y="58"/>
                    </a:lnTo>
                    <a:lnTo>
                      <a:pt x="16" y="56"/>
                    </a:lnTo>
                    <a:lnTo>
                      <a:pt x="20" y="54"/>
                    </a:lnTo>
                    <a:lnTo>
                      <a:pt x="24" y="50"/>
                    </a:lnTo>
                    <a:lnTo>
                      <a:pt x="26" y="46"/>
                    </a:lnTo>
                    <a:lnTo>
                      <a:pt x="28" y="40"/>
                    </a:lnTo>
                    <a:lnTo>
                      <a:pt x="28" y="36"/>
                    </a:lnTo>
                    <a:lnTo>
                      <a:pt x="30" y="30"/>
                    </a:lnTo>
                    <a:lnTo>
                      <a:pt x="30" y="24"/>
                    </a:lnTo>
                    <a:lnTo>
                      <a:pt x="28" y="20"/>
                    </a:lnTo>
                    <a:lnTo>
                      <a:pt x="26" y="16"/>
                    </a:lnTo>
                    <a:lnTo>
                      <a:pt x="28" y="10"/>
                    </a:lnTo>
                    <a:lnTo>
                      <a:pt x="28" y="2"/>
                    </a:lnTo>
                    <a:lnTo>
                      <a:pt x="22" y="0"/>
                    </a:lnTo>
                    <a:lnTo>
                      <a:pt x="14" y="0"/>
                    </a:lnTo>
                    <a:lnTo>
                      <a:pt x="12" y="10"/>
                    </a:lnTo>
                    <a:lnTo>
                      <a:pt x="12" y="22"/>
                    </a:lnTo>
                    <a:lnTo>
                      <a:pt x="8" y="22"/>
                    </a:lnTo>
                    <a:lnTo>
                      <a:pt x="6" y="22"/>
                    </a:lnTo>
                    <a:lnTo>
                      <a:pt x="6" y="28"/>
                    </a:lnTo>
                    <a:lnTo>
                      <a:pt x="6" y="32"/>
                    </a:lnTo>
                    <a:lnTo>
                      <a:pt x="8" y="36"/>
                    </a:lnTo>
                    <a:lnTo>
                      <a:pt x="8" y="40"/>
                    </a:lnTo>
                    <a:lnTo>
                      <a:pt x="8" y="44"/>
                    </a:lnTo>
                    <a:lnTo>
                      <a:pt x="8" y="46"/>
                    </a:lnTo>
                    <a:lnTo>
                      <a:pt x="6" y="48"/>
                    </a:lnTo>
                    <a:lnTo>
                      <a:pt x="0" y="50"/>
                    </a:lnTo>
                    <a:lnTo>
                      <a:pt x="6" y="52"/>
                    </a:lnTo>
                    <a:lnTo>
                      <a:pt x="12" y="54"/>
                    </a:lnTo>
                    <a:lnTo>
                      <a:pt x="18" y="56"/>
                    </a:lnTo>
                    <a:lnTo>
                      <a:pt x="6" y="56"/>
                    </a:lnTo>
                    <a:close/>
                  </a:path>
                </a:pathLst>
              </a:custGeom>
              <a:solidFill>
                <a:srgbClr val="FFFFFF">
                  <a:alpha val="20000"/>
                </a:srgbClr>
              </a:solidFill>
              <a:ln w="0">
                <a:noFill/>
              </a:ln>
            </p:spPr>
            <p:txBody>
              <a:bodyPr/>
              <a:lstStyle/>
              <a:p>
                <a:endParaRPr lang="zh-CN" altLang="en-US"/>
              </a:p>
            </p:txBody>
          </p:sp>
          <p:sp>
            <p:nvSpPr>
              <p:cNvPr id="2069" name="任意多边形 3154"/>
              <p:cNvSpPr/>
              <p:nvPr/>
            </p:nvSpPr>
            <p:spPr>
              <a:xfrm>
                <a:off x="3772" y="678"/>
                <a:ext cx="30" cy="58"/>
              </a:xfrm>
              <a:custGeom>
                <a:avLst/>
                <a:gdLst/>
                <a:ahLst/>
                <a:cxnLst/>
                <a:rect l="0" t="0" r="0" b="0"/>
                <a:pathLst>
                  <a:path w="30" h="58">
                    <a:moveTo>
                      <a:pt x="6" y="56"/>
                    </a:moveTo>
                    <a:lnTo>
                      <a:pt x="12" y="58"/>
                    </a:lnTo>
                    <a:lnTo>
                      <a:pt x="16" y="56"/>
                    </a:lnTo>
                    <a:lnTo>
                      <a:pt x="20" y="54"/>
                    </a:lnTo>
                    <a:lnTo>
                      <a:pt x="24" y="50"/>
                    </a:lnTo>
                    <a:lnTo>
                      <a:pt x="26" y="46"/>
                    </a:lnTo>
                    <a:lnTo>
                      <a:pt x="28" y="40"/>
                    </a:lnTo>
                    <a:lnTo>
                      <a:pt x="28" y="36"/>
                    </a:lnTo>
                    <a:lnTo>
                      <a:pt x="30" y="30"/>
                    </a:lnTo>
                    <a:lnTo>
                      <a:pt x="30" y="24"/>
                    </a:lnTo>
                    <a:lnTo>
                      <a:pt x="28" y="20"/>
                    </a:lnTo>
                    <a:lnTo>
                      <a:pt x="26" y="16"/>
                    </a:lnTo>
                    <a:lnTo>
                      <a:pt x="28" y="10"/>
                    </a:lnTo>
                    <a:lnTo>
                      <a:pt x="28" y="2"/>
                    </a:lnTo>
                    <a:lnTo>
                      <a:pt x="22" y="0"/>
                    </a:lnTo>
                    <a:lnTo>
                      <a:pt x="14" y="0"/>
                    </a:lnTo>
                    <a:lnTo>
                      <a:pt x="12" y="10"/>
                    </a:lnTo>
                    <a:lnTo>
                      <a:pt x="12" y="22"/>
                    </a:lnTo>
                    <a:lnTo>
                      <a:pt x="8" y="22"/>
                    </a:lnTo>
                    <a:lnTo>
                      <a:pt x="6" y="22"/>
                    </a:lnTo>
                    <a:lnTo>
                      <a:pt x="6" y="28"/>
                    </a:lnTo>
                    <a:lnTo>
                      <a:pt x="6" y="32"/>
                    </a:lnTo>
                    <a:lnTo>
                      <a:pt x="8" y="36"/>
                    </a:lnTo>
                    <a:lnTo>
                      <a:pt x="8" y="40"/>
                    </a:lnTo>
                    <a:lnTo>
                      <a:pt x="8" y="44"/>
                    </a:lnTo>
                    <a:lnTo>
                      <a:pt x="8" y="46"/>
                    </a:lnTo>
                    <a:lnTo>
                      <a:pt x="6" y="48"/>
                    </a:lnTo>
                    <a:lnTo>
                      <a:pt x="0" y="50"/>
                    </a:lnTo>
                    <a:lnTo>
                      <a:pt x="6" y="52"/>
                    </a:lnTo>
                    <a:lnTo>
                      <a:pt x="12" y="54"/>
                    </a:lnTo>
                    <a:lnTo>
                      <a:pt x="18" y="56"/>
                    </a:lnTo>
                  </a:path>
                </a:pathLst>
              </a:custGeom>
              <a:solidFill>
                <a:srgbClr val="FFFFFF">
                  <a:alpha val="20000"/>
                </a:srgbClr>
              </a:solidFill>
              <a:ln w="12700">
                <a:noFill/>
              </a:ln>
            </p:spPr>
            <p:txBody>
              <a:bodyPr/>
              <a:lstStyle/>
              <a:p>
                <a:endParaRPr lang="zh-CN" altLang="en-US"/>
              </a:p>
            </p:txBody>
          </p:sp>
          <p:sp>
            <p:nvSpPr>
              <p:cNvPr id="2070" name="任意多边形 3155"/>
              <p:cNvSpPr/>
              <p:nvPr/>
            </p:nvSpPr>
            <p:spPr>
              <a:xfrm>
                <a:off x="3808" y="626"/>
                <a:ext cx="66" cy="116"/>
              </a:xfrm>
              <a:custGeom>
                <a:avLst/>
                <a:gdLst/>
                <a:ahLst/>
                <a:cxnLst/>
                <a:rect l="0" t="0" r="0" b="0"/>
                <a:pathLst>
                  <a:path w="66" h="116">
                    <a:moveTo>
                      <a:pt x="60" y="86"/>
                    </a:moveTo>
                    <a:lnTo>
                      <a:pt x="54" y="84"/>
                    </a:lnTo>
                    <a:lnTo>
                      <a:pt x="50" y="82"/>
                    </a:lnTo>
                    <a:lnTo>
                      <a:pt x="50" y="78"/>
                    </a:lnTo>
                    <a:lnTo>
                      <a:pt x="50" y="76"/>
                    </a:lnTo>
                    <a:lnTo>
                      <a:pt x="50" y="72"/>
                    </a:lnTo>
                    <a:lnTo>
                      <a:pt x="52" y="68"/>
                    </a:lnTo>
                    <a:lnTo>
                      <a:pt x="52" y="64"/>
                    </a:lnTo>
                    <a:lnTo>
                      <a:pt x="52" y="60"/>
                    </a:lnTo>
                    <a:lnTo>
                      <a:pt x="50" y="58"/>
                    </a:lnTo>
                    <a:lnTo>
                      <a:pt x="48" y="56"/>
                    </a:lnTo>
                    <a:lnTo>
                      <a:pt x="46" y="54"/>
                    </a:lnTo>
                    <a:lnTo>
                      <a:pt x="44" y="50"/>
                    </a:lnTo>
                    <a:lnTo>
                      <a:pt x="42" y="46"/>
                    </a:lnTo>
                    <a:lnTo>
                      <a:pt x="42" y="42"/>
                    </a:lnTo>
                    <a:lnTo>
                      <a:pt x="42" y="38"/>
                    </a:lnTo>
                    <a:lnTo>
                      <a:pt x="46" y="36"/>
                    </a:lnTo>
                    <a:lnTo>
                      <a:pt x="48" y="34"/>
                    </a:lnTo>
                    <a:lnTo>
                      <a:pt x="52" y="30"/>
                    </a:lnTo>
                    <a:lnTo>
                      <a:pt x="54" y="28"/>
                    </a:lnTo>
                    <a:lnTo>
                      <a:pt x="56" y="24"/>
                    </a:lnTo>
                    <a:lnTo>
                      <a:pt x="48" y="24"/>
                    </a:lnTo>
                    <a:lnTo>
                      <a:pt x="42" y="22"/>
                    </a:lnTo>
                    <a:lnTo>
                      <a:pt x="38" y="20"/>
                    </a:lnTo>
                    <a:lnTo>
                      <a:pt x="36" y="16"/>
                    </a:lnTo>
                    <a:lnTo>
                      <a:pt x="34" y="12"/>
                    </a:lnTo>
                    <a:lnTo>
                      <a:pt x="30" y="6"/>
                    </a:lnTo>
                    <a:lnTo>
                      <a:pt x="28" y="0"/>
                    </a:lnTo>
                    <a:lnTo>
                      <a:pt x="24" y="4"/>
                    </a:lnTo>
                    <a:lnTo>
                      <a:pt x="20" y="6"/>
                    </a:lnTo>
                    <a:lnTo>
                      <a:pt x="16" y="8"/>
                    </a:lnTo>
                    <a:lnTo>
                      <a:pt x="12" y="10"/>
                    </a:lnTo>
                    <a:lnTo>
                      <a:pt x="6" y="12"/>
                    </a:lnTo>
                    <a:lnTo>
                      <a:pt x="4" y="14"/>
                    </a:lnTo>
                    <a:lnTo>
                      <a:pt x="0" y="20"/>
                    </a:lnTo>
                    <a:lnTo>
                      <a:pt x="0" y="22"/>
                    </a:lnTo>
                    <a:lnTo>
                      <a:pt x="2" y="24"/>
                    </a:lnTo>
                    <a:lnTo>
                      <a:pt x="4" y="30"/>
                    </a:lnTo>
                    <a:lnTo>
                      <a:pt x="4" y="34"/>
                    </a:lnTo>
                    <a:lnTo>
                      <a:pt x="6" y="40"/>
                    </a:lnTo>
                    <a:lnTo>
                      <a:pt x="8" y="44"/>
                    </a:lnTo>
                    <a:lnTo>
                      <a:pt x="8" y="46"/>
                    </a:lnTo>
                    <a:lnTo>
                      <a:pt x="14" y="48"/>
                    </a:lnTo>
                    <a:lnTo>
                      <a:pt x="20" y="50"/>
                    </a:lnTo>
                    <a:lnTo>
                      <a:pt x="24" y="54"/>
                    </a:lnTo>
                    <a:lnTo>
                      <a:pt x="28" y="58"/>
                    </a:lnTo>
                    <a:lnTo>
                      <a:pt x="30" y="64"/>
                    </a:lnTo>
                    <a:lnTo>
                      <a:pt x="30" y="70"/>
                    </a:lnTo>
                    <a:lnTo>
                      <a:pt x="26" y="70"/>
                    </a:lnTo>
                    <a:lnTo>
                      <a:pt x="22" y="72"/>
                    </a:lnTo>
                    <a:lnTo>
                      <a:pt x="18" y="72"/>
                    </a:lnTo>
                    <a:lnTo>
                      <a:pt x="20" y="78"/>
                    </a:lnTo>
                    <a:lnTo>
                      <a:pt x="20" y="82"/>
                    </a:lnTo>
                    <a:lnTo>
                      <a:pt x="22" y="88"/>
                    </a:lnTo>
                    <a:lnTo>
                      <a:pt x="24" y="92"/>
                    </a:lnTo>
                    <a:lnTo>
                      <a:pt x="16" y="94"/>
                    </a:lnTo>
                    <a:lnTo>
                      <a:pt x="10" y="96"/>
                    </a:lnTo>
                    <a:lnTo>
                      <a:pt x="4" y="100"/>
                    </a:lnTo>
                    <a:lnTo>
                      <a:pt x="2" y="108"/>
                    </a:lnTo>
                    <a:lnTo>
                      <a:pt x="2" y="116"/>
                    </a:lnTo>
                    <a:lnTo>
                      <a:pt x="22" y="110"/>
                    </a:lnTo>
                    <a:lnTo>
                      <a:pt x="42" y="108"/>
                    </a:lnTo>
                    <a:lnTo>
                      <a:pt x="50" y="110"/>
                    </a:lnTo>
                    <a:lnTo>
                      <a:pt x="58" y="112"/>
                    </a:lnTo>
                    <a:lnTo>
                      <a:pt x="66" y="114"/>
                    </a:lnTo>
                    <a:lnTo>
                      <a:pt x="64" y="106"/>
                    </a:lnTo>
                    <a:lnTo>
                      <a:pt x="62" y="100"/>
                    </a:lnTo>
                    <a:lnTo>
                      <a:pt x="60" y="92"/>
                    </a:lnTo>
                    <a:lnTo>
                      <a:pt x="60" y="86"/>
                    </a:lnTo>
                    <a:close/>
                  </a:path>
                </a:pathLst>
              </a:custGeom>
              <a:solidFill>
                <a:srgbClr val="FFFFFF">
                  <a:alpha val="20000"/>
                </a:srgbClr>
              </a:solidFill>
              <a:ln w="0">
                <a:noFill/>
              </a:ln>
            </p:spPr>
            <p:txBody>
              <a:bodyPr/>
              <a:lstStyle/>
              <a:p>
                <a:endParaRPr lang="zh-CN" altLang="en-US"/>
              </a:p>
            </p:txBody>
          </p:sp>
          <p:sp>
            <p:nvSpPr>
              <p:cNvPr id="2071" name="任意多边形 3156"/>
              <p:cNvSpPr/>
              <p:nvPr/>
            </p:nvSpPr>
            <p:spPr>
              <a:xfrm>
                <a:off x="3808" y="626"/>
                <a:ext cx="66" cy="116"/>
              </a:xfrm>
              <a:custGeom>
                <a:avLst/>
                <a:gdLst/>
                <a:ahLst/>
                <a:cxnLst/>
                <a:rect l="0" t="0" r="0" b="0"/>
                <a:pathLst>
                  <a:path w="66" h="116">
                    <a:moveTo>
                      <a:pt x="60" y="86"/>
                    </a:moveTo>
                    <a:lnTo>
                      <a:pt x="54" y="84"/>
                    </a:lnTo>
                    <a:lnTo>
                      <a:pt x="50" y="82"/>
                    </a:lnTo>
                    <a:lnTo>
                      <a:pt x="50" y="78"/>
                    </a:lnTo>
                    <a:lnTo>
                      <a:pt x="50" y="76"/>
                    </a:lnTo>
                    <a:lnTo>
                      <a:pt x="50" y="72"/>
                    </a:lnTo>
                    <a:lnTo>
                      <a:pt x="52" y="68"/>
                    </a:lnTo>
                    <a:lnTo>
                      <a:pt x="52" y="64"/>
                    </a:lnTo>
                    <a:lnTo>
                      <a:pt x="52" y="60"/>
                    </a:lnTo>
                    <a:lnTo>
                      <a:pt x="50" y="58"/>
                    </a:lnTo>
                    <a:lnTo>
                      <a:pt x="48" y="56"/>
                    </a:lnTo>
                    <a:lnTo>
                      <a:pt x="46" y="54"/>
                    </a:lnTo>
                    <a:lnTo>
                      <a:pt x="44" y="50"/>
                    </a:lnTo>
                    <a:lnTo>
                      <a:pt x="42" y="46"/>
                    </a:lnTo>
                    <a:lnTo>
                      <a:pt x="42" y="42"/>
                    </a:lnTo>
                    <a:lnTo>
                      <a:pt x="42" y="38"/>
                    </a:lnTo>
                    <a:lnTo>
                      <a:pt x="46" y="36"/>
                    </a:lnTo>
                    <a:lnTo>
                      <a:pt x="48" y="34"/>
                    </a:lnTo>
                    <a:lnTo>
                      <a:pt x="52" y="30"/>
                    </a:lnTo>
                    <a:lnTo>
                      <a:pt x="54" y="28"/>
                    </a:lnTo>
                    <a:lnTo>
                      <a:pt x="56" y="24"/>
                    </a:lnTo>
                    <a:lnTo>
                      <a:pt x="48" y="24"/>
                    </a:lnTo>
                    <a:lnTo>
                      <a:pt x="42" y="22"/>
                    </a:lnTo>
                    <a:lnTo>
                      <a:pt x="38" y="20"/>
                    </a:lnTo>
                    <a:lnTo>
                      <a:pt x="36" y="16"/>
                    </a:lnTo>
                    <a:lnTo>
                      <a:pt x="34" y="12"/>
                    </a:lnTo>
                    <a:lnTo>
                      <a:pt x="30" y="6"/>
                    </a:lnTo>
                    <a:lnTo>
                      <a:pt x="28" y="0"/>
                    </a:lnTo>
                    <a:lnTo>
                      <a:pt x="24" y="4"/>
                    </a:lnTo>
                    <a:lnTo>
                      <a:pt x="20" y="6"/>
                    </a:lnTo>
                    <a:lnTo>
                      <a:pt x="16" y="8"/>
                    </a:lnTo>
                    <a:lnTo>
                      <a:pt x="12" y="10"/>
                    </a:lnTo>
                    <a:lnTo>
                      <a:pt x="6" y="12"/>
                    </a:lnTo>
                    <a:lnTo>
                      <a:pt x="4" y="14"/>
                    </a:lnTo>
                    <a:lnTo>
                      <a:pt x="0" y="20"/>
                    </a:lnTo>
                    <a:lnTo>
                      <a:pt x="0" y="22"/>
                    </a:lnTo>
                    <a:lnTo>
                      <a:pt x="2" y="24"/>
                    </a:lnTo>
                    <a:lnTo>
                      <a:pt x="4" y="30"/>
                    </a:lnTo>
                    <a:lnTo>
                      <a:pt x="4" y="34"/>
                    </a:lnTo>
                    <a:lnTo>
                      <a:pt x="6" y="40"/>
                    </a:lnTo>
                    <a:lnTo>
                      <a:pt x="8" y="44"/>
                    </a:lnTo>
                    <a:lnTo>
                      <a:pt x="8" y="46"/>
                    </a:lnTo>
                    <a:lnTo>
                      <a:pt x="14" y="48"/>
                    </a:lnTo>
                    <a:lnTo>
                      <a:pt x="20" y="50"/>
                    </a:lnTo>
                    <a:lnTo>
                      <a:pt x="24" y="54"/>
                    </a:lnTo>
                    <a:lnTo>
                      <a:pt x="28" y="58"/>
                    </a:lnTo>
                    <a:lnTo>
                      <a:pt x="30" y="64"/>
                    </a:lnTo>
                    <a:lnTo>
                      <a:pt x="30" y="70"/>
                    </a:lnTo>
                    <a:lnTo>
                      <a:pt x="26" y="70"/>
                    </a:lnTo>
                    <a:lnTo>
                      <a:pt x="22" y="72"/>
                    </a:lnTo>
                    <a:lnTo>
                      <a:pt x="18" y="72"/>
                    </a:lnTo>
                    <a:lnTo>
                      <a:pt x="20" y="78"/>
                    </a:lnTo>
                    <a:lnTo>
                      <a:pt x="20" y="82"/>
                    </a:lnTo>
                    <a:lnTo>
                      <a:pt x="22" y="88"/>
                    </a:lnTo>
                    <a:lnTo>
                      <a:pt x="24" y="92"/>
                    </a:lnTo>
                    <a:lnTo>
                      <a:pt x="16" y="94"/>
                    </a:lnTo>
                    <a:lnTo>
                      <a:pt x="10" y="96"/>
                    </a:lnTo>
                    <a:lnTo>
                      <a:pt x="4" y="100"/>
                    </a:lnTo>
                    <a:lnTo>
                      <a:pt x="2" y="108"/>
                    </a:lnTo>
                    <a:lnTo>
                      <a:pt x="2" y="116"/>
                    </a:lnTo>
                    <a:lnTo>
                      <a:pt x="22" y="110"/>
                    </a:lnTo>
                    <a:lnTo>
                      <a:pt x="42" y="108"/>
                    </a:lnTo>
                    <a:lnTo>
                      <a:pt x="50" y="110"/>
                    </a:lnTo>
                    <a:lnTo>
                      <a:pt x="58" y="112"/>
                    </a:lnTo>
                    <a:lnTo>
                      <a:pt x="66" y="114"/>
                    </a:lnTo>
                    <a:lnTo>
                      <a:pt x="64" y="106"/>
                    </a:lnTo>
                    <a:lnTo>
                      <a:pt x="62" y="100"/>
                    </a:lnTo>
                    <a:lnTo>
                      <a:pt x="60" y="92"/>
                    </a:lnTo>
                    <a:lnTo>
                      <a:pt x="60" y="86"/>
                    </a:lnTo>
                  </a:path>
                </a:pathLst>
              </a:custGeom>
              <a:solidFill>
                <a:srgbClr val="FFFFFF">
                  <a:alpha val="20000"/>
                </a:srgbClr>
              </a:solidFill>
              <a:ln w="12700">
                <a:noFill/>
              </a:ln>
            </p:spPr>
            <p:txBody>
              <a:bodyPr/>
              <a:lstStyle/>
              <a:p>
                <a:endParaRPr lang="zh-CN" altLang="en-US"/>
              </a:p>
            </p:txBody>
          </p:sp>
          <p:sp>
            <p:nvSpPr>
              <p:cNvPr id="2072" name="任意多边形 3157"/>
              <p:cNvSpPr/>
              <p:nvPr/>
            </p:nvSpPr>
            <p:spPr>
              <a:xfrm>
                <a:off x="4540" y="424"/>
                <a:ext cx="8" cy="6"/>
              </a:xfrm>
              <a:custGeom>
                <a:avLst/>
                <a:gdLst/>
                <a:ahLst/>
                <a:cxnLst/>
                <a:rect l="0" t="0" r="0" b="0"/>
                <a:pathLst>
                  <a:path w="8" h="6">
                    <a:moveTo>
                      <a:pt x="8" y="6"/>
                    </a:moveTo>
                    <a:lnTo>
                      <a:pt x="4" y="2"/>
                    </a:lnTo>
                    <a:lnTo>
                      <a:pt x="0" y="0"/>
                    </a:lnTo>
                    <a:lnTo>
                      <a:pt x="4" y="4"/>
                    </a:lnTo>
                    <a:lnTo>
                      <a:pt x="8" y="6"/>
                    </a:lnTo>
                    <a:close/>
                  </a:path>
                </a:pathLst>
              </a:custGeom>
              <a:solidFill>
                <a:srgbClr val="FFFFFF">
                  <a:alpha val="20000"/>
                </a:srgbClr>
              </a:solidFill>
              <a:ln w="0">
                <a:noFill/>
              </a:ln>
            </p:spPr>
            <p:txBody>
              <a:bodyPr/>
              <a:lstStyle/>
              <a:p>
                <a:endParaRPr lang="zh-CN" altLang="en-US"/>
              </a:p>
            </p:txBody>
          </p:sp>
          <p:sp>
            <p:nvSpPr>
              <p:cNvPr id="2073" name="任意多边形 3158"/>
              <p:cNvSpPr/>
              <p:nvPr/>
            </p:nvSpPr>
            <p:spPr>
              <a:xfrm>
                <a:off x="4540" y="424"/>
                <a:ext cx="8" cy="6"/>
              </a:xfrm>
              <a:custGeom>
                <a:avLst/>
                <a:gdLst/>
                <a:ahLst/>
                <a:cxnLst/>
                <a:rect l="0" t="0" r="0" b="0"/>
                <a:pathLst>
                  <a:path w="8" h="6">
                    <a:moveTo>
                      <a:pt x="8" y="6"/>
                    </a:moveTo>
                    <a:lnTo>
                      <a:pt x="4" y="2"/>
                    </a:lnTo>
                    <a:lnTo>
                      <a:pt x="0" y="0"/>
                    </a:lnTo>
                    <a:lnTo>
                      <a:pt x="4" y="4"/>
                    </a:lnTo>
                    <a:lnTo>
                      <a:pt x="8" y="6"/>
                    </a:lnTo>
                  </a:path>
                </a:pathLst>
              </a:custGeom>
              <a:solidFill>
                <a:srgbClr val="FFFFFF">
                  <a:alpha val="20000"/>
                </a:srgbClr>
              </a:solidFill>
              <a:ln w="12700">
                <a:noFill/>
              </a:ln>
            </p:spPr>
            <p:txBody>
              <a:bodyPr/>
              <a:lstStyle/>
              <a:p>
                <a:endParaRPr lang="zh-CN" altLang="en-US"/>
              </a:p>
            </p:txBody>
          </p:sp>
          <p:sp>
            <p:nvSpPr>
              <p:cNvPr id="2074" name="任意多边形 3159"/>
              <p:cNvSpPr/>
              <p:nvPr/>
            </p:nvSpPr>
            <p:spPr>
              <a:xfrm>
                <a:off x="4332" y="324"/>
                <a:ext cx="142" cy="138"/>
              </a:xfrm>
              <a:custGeom>
                <a:avLst/>
                <a:gdLst/>
                <a:ahLst/>
                <a:cxnLst/>
                <a:rect l="0" t="0" r="0" b="0"/>
                <a:pathLst>
                  <a:path w="142" h="138">
                    <a:moveTo>
                      <a:pt x="52" y="122"/>
                    </a:moveTo>
                    <a:lnTo>
                      <a:pt x="38" y="108"/>
                    </a:lnTo>
                    <a:lnTo>
                      <a:pt x="32" y="94"/>
                    </a:lnTo>
                    <a:lnTo>
                      <a:pt x="34" y="82"/>
                    </a:lnTo>
                    <a:lnTo>
                      <a:pt x="44" y="68"/>
                    </a:lnTo>
                    <a:lnTo>
                      <a:pt x="62" y="56"/>
                    </a:lnTo>
                    <a:lnTo>
                      <a:pt x="72" y="50"/>
                    </a:lnTo>
                    <a:lnTo>
                      <a:pt x="88" y="44"/>
                    </a:lnTo>
                    <a:lnTo>
                      <a:pt x="106" y="38"/>
                    </a:lnTo>
                    <a:lnTo>
                      <a:pt x="124" y="32"/>
                    </a:lnTo>
                    <a:lnTo>
                      <a:pt x="136" y="22"/>
                    </a:lnTo>
                    <a:lnTo>
                      <a:pt x="142" y="12"/>
                    </a:lnTo>
                    <a:lnTo>
                      <a:pt x="140" y="0"/>
                    </a:lnTo>
                    <a:lnTo>
                      <a:pt x="116" y="6"/>
                    </a:lnTo>
                    <a:lnTo>
                      <a:pt x="96" y="12"/>
                    </a:lnTo>
                    <a:lnTo>
                      <a:pt x="90" y="16"/>
                    </a:lnTo>
                    <a:lnTo>
                      <a:pt x="84" y="20"/>
                    </a:lnTo>
                    <a:lnTo>
                      <a:pt x="78" y="22"/>
                    </a:lnTo>
                    <a:lnTo>
                      <a:pt x="72" y="26"/>
                    </a:lnTo>
                    <a:lnTo>
                      <a:pt x="66" y="28"/>
                    </a:lnTo>
                    <a:lnTo>
                      <a:pt x="62" y="28"/>
                    </a:lnTo>
                    <a:lnTo>
                      <a:pt x="56" y="28"/>
                    </a:lnTo>
                    <a:lnTo>
                      <a:pt x="52" y="28"/>
                    </a:lnTo>
                    <a:lnTo>
                      <a:pt x="46" y="30"/>
                    </a:lnTo>
                    <a:lnTo>
                      <a:pt x="44" y="30"/>
                    </a:lnTo>
                    <a:lnTo>
                      <a:pt x="40" y="34"/>
                    </a:lnTo>
                    <a:lnTo>
                      <a:pt x="38" y="38"/>
                    </a:lnTo>
                    <a:lnTo>
                      <a:pt x="36" y="42"/>
                    </a:lnTo>
                    <a:lnTo>
                      <a:pt x="34" y="46"/>
                    </a:lnTo>
                    <a:lnTo>
                      <a:pt x="32" y="52"/>
                    </a:lnTo>
                    <a:lnTo>
                      <a:pt x="28" y="54"/>
                    </a:lnTo>
                    <a:lnTo>
                      <a:pt x="24" y="54"/>
                    </a:lnTo>
                    <a:lnTo>
                      <a:pt x="20" y="56"/>
                    </a:lnTo>
                    <a:lnTo>
                      <a:pt x="16" y="56"/>
                    </a:lnTo>
                    <a:lnTo>
                      <a:pt x="12" y="58"/>
                    </a:lnTo>
                    <a:lnTo>
                      <a:pt x="4" y="70"/>
                    </a:lnTo>
                    <a:lnTo>
                      <a:pt x="0" y="84"/>
                    </a:lnTo>
                    <a:lnTo>
                      <a:pt x="0" y="98"/>
                    </a:lnTo>
                    <a:lnTo>
                      <a:pt x="2" y="112"/>
                    </a:lnTo>
                    <a:lnTo>
                      <a:pt x="6" y="120"/>
                    </a:lnTo>
                    <a:lnTo>
                      <a:pt x="8" y="126"/>
                    </a:lnTo>
                    <a:lnTo>
                      <a:pt x="12" y="130"/>
                    </a:lnTo>
                    <a:lnTo>
                      <a:pt x="18" y="134"/>
                    </a:lnTo>
                    <a:lnTo>
                      <a:pt x="24" y="136"/>
                    </a:lnTo>
                    <a:lnTo>
                      <a:pt x="32" y="136"/>
                    </a:lnTo>
                    <a:lnTo>
                      <a:pt x="50" y="138"/>
                    </a:lnTo>
                    <a:lnTo>
                      <a:pt x="70" y="138"/>
                    </a:lnTo>
                    <a:lnTo>
                      <a:pt x="64" y="132"/>
                    </a:lnTo>
                    <a:lnTo>
                      <a:pt x="58" y="128"/>
                    </a:lnTo>
                    <a:lnTo>
                      <a:pt x="52" y="122"/>
                    </a:lnTo>
                    <a:close/>
                  </a:path>
                </a:pathLst>
              </a:custGeom>
              <a:solidFill>
                <a:srgbClr val="FFFFFF">
                  <a:alpha val="20000"/>
                </a:srgbClr>
              </a:solidFill>
              <a:ln w="0">
                <a:noFill/>
              </a:ln>
            </p:spPr>
            <p:txBody>
              <a:bodyPr/>
              <a:lstStyle/>
              <a:p>
                <a:endParaRPr lang="zh-CN" altLang="en-US"/>
              </a:p>
            </p:txBody>
          </p:sp>
          <p:sp>
            <p:nvSpPr>
              <p:cNvPr id="2075" name="任意多边形 3160"/>
              <p:cNvSpPr/>
              <p:nvPr/>
            </p:nvSpPr>
            <p:spPr>
              <a:xfrm>
                <a:off x="4332" y="324"/>
                <a:ext cx="142" cy="138"/>
              </a:xfrm>
              <a:custGeom>
                <a:avLst/>
                <a:gdLst/>
                <a:ahLst/>
                <a:cxnLst/>
                <a:rect l="0" t="0" r="0" b="0"/>
                <a:pathLst>
                  <a:path w="142" h="138">
                    <a:moveTo>
                      <a:pt x="52" y="122"/>
                    </a:moveTo>
                    <a:lnTo>
                      <a:pt x="38" y="108"/>
                    </a:lnTo>
                    <a:lnTo>
                      <a:pt x="32" y="94"/>
                    </a:lnTo>
                    <a:lnTo>
                      <a:pt x="34" y="82"/>
                    </a:lnTo>
                    <a:lnTo>
                      <a:pt x="44" y="68"/>
                    </a:lnTo>
                    <a:lnTo>
                      <a:pt x="62" y="56"/>
                    </a:lnTo>
                    <a:lnTo>
                      <a:pt x="72" y="50"/>
                    </a:lnTo>
                    <a:lnTo>
                      <a:pt x="88" y="44"/>
                    </a:lnTo>
                    <a:lnTo>
                      <a:pt x="106" y="38"/>
                    </a:lnTo>
                    <a:lnTo>
                      <a:pt x="124" y="32"/>
                    </a:lnTo>
                    <a:lnTo>
                      <a:pt x="136" y="22"/>
                    </a:lnTo>
                    <a:lnTo>
                      <a:pt x="142" y="12"/>
                    </a:lnTo>
                    <a:lnTo>
                      <a:pt x="140" y="0"/>
                    </a:lnTo>
                    <a:lnTo>
                      <a:pt x="116" y="6"/>
                    </a:lnTo>
                    <a:lnTo>
                      <a:pt x="96" y="12"/>
                    </a:lnTo>
                    <a:lnTo>
                      <a:pt x="90" y="16"/>
                    </a:lnTo>
                    <a:lnTo>
                      <a:pt x="84" y="20"/>
                    </a:lnTo>
                    <a:lnTo>
                      <a:pt x="78" y="22"/>
                    </a:lnTo>
                    <a:lnTo>
                      <a:pt x="72" y="26"/>
                    </a:lnTo>
                    <a:lnTo>
                      <a:pt x="66" y="28"/>
                    </a:lnTo>
                    <a:lnTo>
                      <a:pt x="62" y="28"/>
                    </a:lnTo>
                    <a:lnTo>
                      <a:pt x="56" y="28"/>
                    </a:lnTo>
                    <a:lnTo>
                      <a:pt x="52" y="28"/>
                    </a:lnTo>
                    <a:lnTo>
                      <a:pt x="46" y="30"/>
                    </a:lnTo>
                    <a:lnTo>
                      <a:pt x="44" y="30"/>
                    </a:lnTo>
                    <a:lnTo>
                      <a:pt x="40" y="34"/>
                    </a:lnTo>
                    <a:lnTo>
                      <a:pt x="38" y="38"/>
                    </a:lnTo>
                    <a:lnTo>
                      <a:pt x="36" y="42"/>
                    </a:lnTo>
                    <a:lnTo>
                      <a:pt x="34" y="46"/>
                    </a:lnTo>
                    <a:lnTo>
                      <a:pt x="32" y="52"/>
                    </a:lnTo>
                    <a:lnTo>
                      <a:pt x="28" y="54"/>
                    </a:lnTo>
                    <a:lnTo>
                      <a:pt x="24" y="54"/>
                    </a:lnTo>
                    <a:lnTo>
                      <a:pt x="20" y="56"/>
                    </a:lnTo>
                    <a:lnTo>
                      <a:pt x="16" y="56"/>
                    </a:lnTo>
                    <a:lnTo>
                      <a:pt x="12" y="58"/>
                    </a:lnTo>
                    <a:lnTo>
                      <a:pt x="4" y="70"/>
                    </a:lnTo>
                    <a:lnTo>
                      <a:pt x="0" y="84"/>
                    </a:lnTo>
                    <a:lnTo>
                      <a:pt x="0" y="98"/>
                    </a:lnTo>
                    <a:lnTo>
                      <a:pt x="2" y="112"/>
                    </a:lnTo>
                    <a:lnTo>
                      <a:pt x="6" y="120"/>
                    </a:lnTo>
                    <a:lnTo>
                      <a:pt x="8" y="126"/>
                    </a:lnTo>
                    <a:lnTo>
                      <a:pt x="12" y="130"/>
                    </a:lnTo>
                    <a:lnTo>
                      <a:pt x="18" y="134"/>
                    </a:lnTo>
                    <a:lnTo>
                      <a:pt x="24" y="136"/>
                    </a:lnTo>
                    <a:lnTo>
                      <a:pt x="32" y="136"/>
                    </a:lnTo>
                    <a:lnTo>
                      <a:pt x="50" y="138"/>
                    </a:lnTo>
                    <a:lnTo>
                      <a:pt x="70" y="138"/>
                    </a:lnTo>
                    <a:lnTo>
                      <a:pt x="64" y="132"/>
                    </a:lnTo>
                    <a:lnTo>
                      <a:pt x="58" y="128"/>
                    </a:lnTo>
                    <a:lnTo>
                      <a:pt x="52" y="122"/>
                    </a:lnTo>
                  </a:path>
                </a:pathLst>
              </a:custGeom>
              <a:solidFill>
                <a:srgbClr val="FFFFFF">
                  <a:alpha val="20000"/>
                </a:srgbClr>
              </a:solidFill>
              <a:ln w="12700">
                <a:noFill/>
              </a:ln>
            </p:spPr>
            <p:txBody>
              <a:bodyPr/>
              <a:lstStyle/>
              <a:p>
                <a:endParaRPr lang="zh-CN" altLang="en-US"/>
              </a:p>
            </p:txBody>
          </p:sp>
          <p:sp>
            <p:nvSpPr>
              <p:cNvPr id="2076" name="任意多边形 3161"/>
              <p:cNvSpPr>
                <a:spLocks noEditPoints="1"/>
              </p:cNvSpPr>
              <p:nvPr/>
            </p:nvSpPr>
            <p:spPr>
              <a:xfrm>
                <a:off x="3710" y="326"/>
                <a:ext cx="1796" cy="1416"/>
              </a:xfrm>
              <a:custGeom>
                <a:avLst/>
                <a:gdLst/>
                <a:ahLst/>
                <a:cxnLst/>
                <a:rect l="0" t="0" r="0" b="0"/>
                <a:pathLst>
                  <a:path w="1796" h="1416">
                    <a:moveTo>
                      <a:pt x="1702" y="140"/>
                    </a:moveTo>
                    <a:lnTo>
                      <a:pt x="1696" y="138"/>
                    </a:lnTo>
                    <a:lnTo>
                      <a:pt x="1692" y="136"/>
                    </a:lnTo>
                    <a:lnTo>
                      <a:pt x="1686" y="136"/>
                    </a:lnTo>
                    <a:lnTo>
                      <a:pt x="1680" y="134"/>
                    </a:lnTo>
                    <a:lnTo>
                      <a:pt x="1676" y="134"/>
                    </a:lnTo>
                    <a:lnTo>
                      <a:pt x="1672" y="134"/>
                    </a:lnTo>
                    <a:lnTo>
                      <a:pt x="1668" y="138"/>
                    </a:lnTo>
                    <a:lnTo>
                      <a:pt x="1666" y="140"/>
                    </a:lnTo>
                    <a:lnTo>
                      <a:pt x="1666" y="144"/>
                    </a:lnTo>
                    <a:lnTo>
                      <a:pt x="1666" y="148"/>
                    </a:lnTo>
                    <a:lnTo>
                      <a:pt x="1666" y="150"/>
                    </a:lnTo>
                    <a:lnTo>
                      <a:pt x="1664" y="154"/>
                    </a:lnTo>
                    <a:lnTo>
                      <a:pt x="1664" y="156"/>
                    </a:lnTo>
                    <a:lnTo>
                      <a:pt x="1660" y="158"/>
                    </a:lnTo>
                    <a:lnTo>
                      <a:pt x="1654" y="160"/>
                    </a:lnTo>
                    <a:lnTo>
                      <a:pt x="1648" y="160"/>
                    </a:lnTo>
                    <a:lnTo>
                      <a:pt x="1642" y="158"/>
                    </a:lnTo>
                    <a:lnTo>
                      <a:pt x="1638" y="154"/>
                    </a:lnTo>
                    <a:lnTo>
                      <a:pt x="1632" y="152"/>
                    </a:lnTo>
                    <a:lnTo>
                      <a:pt x="1628" y="148"/>
                    </a:lnTo>
                    <a:lnTo>
                      <a:pt x="1622" y="146"/>
                    </a:lnTo>
                    <a:lnTo>
                      <a:pt x="1604" y="146"/>
                    </a:lnTo>
                    <a:lnTo>
                      <a:pt x="1590" y="152"/>
                    </a:lnTo>
                    <a:lnTo>
                      <a:pt x="1588" y="150"/>
                    </a:lnTo>
                    <a:lnTo>
                      <a:pt x="1584" y="146"/>
                    </a:lnTo>
                    <a:lnTo>
                      <a:pt x="1582" y="144"/>
                    </a:lnTo>
                    <a:lnTo>
                      <a:pt x="1580" y="140"/>
                    </a:lnTo>
                    <a:lnTo>
                      <a:pt x="1580" y="146"/>
                    </a:lnTo>
                    <a:lnTo>
                      <a:pt x="1580" y="154"/>
                    </a:lnTo>
                    <a:lnTo>
                      <a:pt x="1580" y="160"/>
                    </a:lnTo>
                    <a:lnTo>
                      <a:pt x="1570" y="146"/>
                    </a:lnTo>
                    <a:lnTo>
                      <a:pt x="1566" y="136"/>
                    </a:lnTo>
                    <a:lnTo>
                      <a:pt x="1560" y="128"/>
                    </a:lnTo>
                    <a:lnTo>
                      <a:pt x="1552" y="122"/>
                    </a:lnTo>
                    <a:lnTo>
                      <a:pt x="1536" y="118"/>
                    </a:lnTo>
                    <a:lnTo>
                      <a:pt x="1520" y="118"/>
                    </a:lnTo>
                    <a:lnTo>
                      <a:pt x="1504" y="120"/>
                    </a:lnTo>
                    <a:lnTo>
                      <a:pt x="1488" y="118"/>
                    </a:lnTo>
                    <a:lnTo>
                      <a:pt x="1476" y="114"/>
                    </a:lnTo>
                    <a:lnTo>
                      <a:pt x="1470" y="102"/>
                    </a:lnTo>
                    <a:lnTo>
                      <a:pt x="1472" y="100"/>
                    </a:lnTo>
                    <a:lnTo>
                      <a:pt x="1474" y="98"/>
                    </a:lnTo>
                    <a:lnTo>
                      <a:pt x="1476" y="96"/>
                    </a:lnTo>
                    <a:lnTo>
                      <a:pt x="1462" y="98"/>
                    </a:lnTo>
                    <a:lnTo>
                      <a:pt x="1450" y="108"/>
                    </a:lnTo>
                    <a:lnTo>
                      <a:pt x="1442" y="118"/>
                    </a:lnTo>
                    <a:lnTo>
                      <a:pt x="1442" y="112"/>
                    </a:lnTo>
                    <a:lnTo>
                      <a:pt x="1440" y="106"/>
                    </a:lnTo>
                    <a:lnTo>
                      <a:pt x="1440" y="100"/>
                    </a:lnTo>
                    <a:lnTo>
                      <a:pt x="1428" y="98"/>
                    </a:lnTo>
                    <a:lnTo>
                      <a:pt x="1416" y="96"/>
                    </a:lnTo>
                    <a:lnTo>
                      <a:pt x="1402" y="96"/>
                    </a:lnTo>
                    <a:lnTo>
                      <a:pt x="1390" y="96"/>
                    </a:lnTo>
                    <a:lnTo>
                      <a:pt x="1380" y="98"/>
                    </a:lnTo>
                    <a:lnTo>
                      <a:pt x="1376" y="104"/>
                    </a:lnTo>
                    <a:lnTo>
                      <a:pt x="1376" y="112"/>
                    </a:lnTo>
                    <a:lnTo>
                      <a:pt x="1386" y="122"/>
                    </a:lnTo>
                    <a:lnTo>
                      <a:pt x="1374" y="126"/>
                    </a:lnTo>
                    <a:lnTo>
                      <a:pt x="1368" y="124"/>
                    </a:lnTo>
                    <a:lnTo>
                      <a:pt x="1362" y="120"/>
                    </a:lnTo>
                    <a:lnTo>
                      <a:pt x="1358" y="114"/>
                    </a:lnTo>
                    <a:lnTo>
                      <a:pt x="1354" y="106"/>
                    </a:lnTo>
                    <a:lnTo>
                      <a:pt x="1346" y="104"/>
                    </a:lnTo>
                    <a:lnTo>
                      <a:pt x="1340" y="102"/>
                    </a:lnTo>
                    <a:lnTo>
                      <a:pt x="1334" y="104"/>
                    </a:lnTo>
                    <a:lnTo>
                      <a:pt x="1330" y="106"/>
                    </a:lnTo>
                    <a:lnTo>
                      <a:pt x="1328" y="110"/>
                    </a:lnTo>
                    <a:lnTo>
                      <a:pt x="1324" y="116"/>
                    </a:lnTo>
                    <a:lnTo>
                      <a:pt x="1322" y="120"/>
                    </a:lnTo>
                    <a:lnTo>
                      <a:pt x="1320" y="126"/>
                    </a:lnTo>
                    <a:lnTo>
                      <a:pt x="1318" y="130"/>
                    </a:lnTo>
                    <a:lnTo>
                      <a:pt x="1296" y="116"/>
                    </a:lnTo>
                    <a:lnTo>
                      <a:pt x="1274" y="104"/>
                    </a:lnTo>
                    <a:lnTo>
                      <a:pt x="1248" y="94"/>
                    </a:lnTo>
                    <a:lnTo>
                      <a:pt x="1242" y="92"/>
                    </a:lnTo>
                    <a:lnTo>
                      <a:pt x="1238" y="94"/>
                    </a:lnTo>
                    <a:lnTo>
                      <a:pt x="1234" y="94"/>
                    </a:lnTo>
                    <a:lnTo>
                      <a:pt x="1228" y="92"/>
                    </a:lnTo>
                    <a:lnTo>
                      <a:pt x="1224" y="90"/>
                    </a:lnTo>
                    <a:lnTo>
                      <a:pt x="1222" y="86"/>
                    </a:lnTo>
                    <a:lnTo>
                      <a:pt x="1218" y="82"/>
                    </a:lnTo>
                    <a:lnTo>
                      <a:pt x="1216" y="78"/>
                    </a:lnTo>
                    <a:lnTo>
                      <a:pt x="1212" y="76"/>
                    </a:lnTo>
                    <a:lnTo>
                      <a:pt x="1206" y="76"/>
                    </a:lnTo>
                    <a:lnTo>
                      <a:pt x="1200" y="76"/>
                    </a:lnTo>
                    <a:lnTo>
                      <a:pt x="1196" y="76"/>
                    </a:lnTo>
                    <a:lnTo>
                      <a:pt x="1190" y="76"/>
                    </a:lnTo>
                    <a:lnTo>
                      <a:pt x="1186" y="74"/>
                    </a:lnTo>
                    <a:lnTo>
                      <a:pt x="1184" y="72"/>
                    </a:lnTo>
                    <a:lnTo>
                      <a:pt x="1180" y="68"/>
                    </a:lnTo>
                    <a:lnTo>
                      <a:pt x="1176" y="64"/>
                    </a:lnTo>
                    <a:lnTo>
                      <a:pt x="1172" y="62"/>
                    </a:lnTo>
                    <a:lnTo>
                      <a:pt x="1168" y="62"/>
                    </a:lnTo>
                    <a:lnTo>
                      <a:pt x="1160" y="66"/>
                    </a:lnTo>
                    <a:lnTo>
                      <a:pt x="1154" y="76"/>
                    </a:lnTo>
                    <a:lnTo>
                      <a:pt x="1152" y="86"/>
                    </a:lnTo>
                    <a:lnTo>
                      <a:pt x="1152" y="96"/>
                    </a:lnTo>
                    <a:lnTo>
                      <a:pt x="1146" y="92"/>
                    </a:lnTo>
                    <a:lnTo>
                      <a:pt x="1140" y="88"/>
                    </a:lnTo>
                    <a:lnTo>
                      <a:pt x="1136" y="82"/>
                    </a:lnTo>
                    <a:lnTo>
                      <a:pt x="1132" y="76"/>
                    </a:lnTo>
                    <a:lnTo>
                      <a:pt x="1108" y="90"/>
                    </a:lnTo>
                    <a:lnTo>
                      <a:pt x="1082" y="96"/>
                    </a:lnTo>
                    <a:lnTo>
                      <a:pt x="1084" y="90"/>
                    </a:lnTo>
                    <a:lnTo>
                      <a:pt x="1086" y="84"/>
                    </a:lnTo>
                    <a:lnTo>
                      <a:pt x="1088" y="82"/>
                    </a:lnTo>
                    <a:lnTo>
                      <a:pt x="1092" y="78"/>
                    </a:lnTo>
                    <a:lnTo>
                      <a:pt x="1096" y="76"/>
                    </a:lnTo>
                    <a:lnTo>
                      <a:pt x="1100" y="74"/>
                    </a:lnTo>
                    <a:lnTo>
                      <a:pt x="1104" y="70"/>
                    </a:lnTo>
                    <a:lnTo>
                      <a:pt x="1110" y="66"/>
                    </a:lnTo>
                    <a:lnTo>
                      <a:pt x="1114" y="60"/>
                    </a:lnTo>
                    <a:lnTo>
                      <a:pt x="1118" y="56"/>
                    </a:lnTo>
                    <a:lnTo>
                      <a:pt x="1122" y="52"/>
                    </a:lnTo>
                    <a:lnTo>
                      <a:pt x="1138" y="42"/>
                    </a:lnTo>
                    <a:lnTo>
                      <a:pt x="1154" y="38"/>
                    </a:lnTo>
                    <a:lnTo>
                      <a:pt x="1172" y="36"/>
                    </a:lnTo>
                    <a:lnTo>
                      <a:pt x="1160" y="28"/>
                    </a:lnTo>
                    <a:lnTo>
                      <a:pt x="1150" y="18"/>
                    </a:lnTo>
                    <a:lnTo>
                      <a:pt x="1138" y="12"/>
                    </a:lnTo>
                    <a:lnTo>
                      <a:pt x="1126" y="14"/>
                    </a:lnTo>
                    <a:lnTo>
                      <a:pt x="1114" y="18"/>
                    </a:lnTo>
                    <a:lnTo>
                      <a:pt x="1102" y="20"/>
                    </a:lnTo>
                    <a:lnTo>
                      <a:pt x="1094" y="14"/>
                    </a:lnTo>
                    <a:lnTo>
                      <a:pt x="1088" y="6"/>
                    </a:lnTo>
                    <a:lnTo>
                      <a:pt x="1082" y="0"/>
                    </a:lnTo>
                    <a:lnTo>
                      <a:pt x="1066" y="4"/>
                    </a:lnTo>
                    <a:lnTo>
                      <a:pt x="1052" y="12"/>
                    </a:lnTo>
                    <a:lnTo>
                      <a:pt x="1038" y="22"/>
                    </a:lnTo>
                    <a:lnTo>
                      <a:pt x="1030" y="26"/>
                    </a:lnTo>
                    <a:lnTo>
                      <a:pt x="1018" y="32"/>
                    </a:lnTo>
                    <a:lnTo>
                      <a:pt x="1006" y="40"/>
                    </a:lnTo>
                    <a:lnTo>
                      <a:pt x="1008" y="32"/>
                    </a:lnTo>
                    <a:lnTo>
                      <a:pt x="1010" y="24"/>
                    </a:lnTo>
                    <a:lnTo>
                      <a:pt x="1014" y="18"/>
                    </a:lnTo>
                    <a:lnTo>
                      <a:pt x="1000" y="18"/>
                    </a:lnTo>
                    <a:lnTo>
                      <a:pt x="980" y="20"/>
                    </a:lnTo>
                    <a:lnTo>
                      <a:pt x="962" y="24"/>
                    </a:lnTo>
                    <a:lnTo>
                      <a:pt x="946" y="30"/>
                    </a:lnTo>
                    <a:lnTo>
                      <a:pt x="932" y="36"/>
                    </a:lnTo>
                    <a:lnTo>
                      <a:pt x="916" y="38"/>
                    </a:lnTo>
                    <a:lnTo>
                      <a:pt x="918" y="42"/>
                    </a:lnTo>
                    <a:lnTo>
                      <a:pt x="922" y="46"/>
                    </a:lnTo>
                    <a:lnTo>
                      <a:pt x="928" y="50"/>
                    </a:lnTo>
                    <a:lnTo>
                      <a:pt x="932" y="52"/>
                    </a:lnTo>
                    <a:lnTo>
                      <a:pt x="938" y="54"/>
                    </a:lnTo>
                    <a:lnTo>
                      <a:pt x="932" y="60"/>
                    </a:lnTo>
                    <a:lnTo>
                      <a:pt x="920" y="66"/>
                    </a:lnTo>
                    <a:lnTo>
                      <a:pt x="902" y="70"/>
                    </a:lnTo>
                    <a:lnTo>
                      <a:pt x="886" y="74"/>
                    </a:lnTo>
                    <a:lnTo>
                      <a:pt x="876" y="80"/>
                    </a:lnTo>
                    <a:lnTo>
                      <a:pt x="880" y="82"/>
                    </a:lnTo>
                    <a:lnTo>
                      <a:pt x="884" y="84"/>
                    </a:lnTo>
                    <a:lnTo>
                      <a:pt x="890" y="88"/>
                    </a:lnTo>
                    <a:lnTo>
                      <a:pt x="894" y="90"/>
                    </a:lnTo>
                    <a:lnTo>
                      <a:pt x="896" y="94"/>
                    </a:lnTo>
                    <a:lnTo>
                      <a:pt x="898" y="98"/>
                    </a:lnTo>
                    <a:lnTo>
                      <a:pt x="898" y="102"/>
                    </a:lnTo>
                    <a:lnTo>
                      <a:pt x="894" y="106"/>
                    </a:lnTo>
                    <a:lnTo>
                      <a:pt x="886" y="110"/>
                    </a:lnTo>
                    <a:lnTo>
                      <a:pt x="888" y="114"/>
                    </a:lnTo>
                    <a:lnTo>
                      <a:pt x="890" y="120"/>
                    </a:lnTo>
                    <a:lnTo>
                      <a:pt x="894" y="124"/>
                    </a:lnTo>
                    <a:lnTo>
                      <a:pt x="898" y="126"/>
                    </a:lnTo>
                    <a:lnTo>
                      <a:pt x="902" y="128"/>
                    </a:lnTo>
                    <a:lnTo>
                      <a:pt x="904" y="134"/>
                    </a:lnTo>
                    <a:lnTo>
                      <a:pt x="902" y="140"/>
                    </a:lnTo>
                    <a:lnTo>
                      <a:pt x="900" y="144"/>
                    </a:lnTo>
                    <a:lnTo>
                      <a:pt x="896" y="146"/>
                    </a:lnTo>
                    <a:lnTo>
                      <a:pt x="892" y="146"/>
                    </a:lnTo>
                    <a:lnTo>
                      <a:pt x="888" y="146"/>
                    </a:lnTo>
                    <a:lnTo>
                      <a:pt x="884" y="144"/>
                    </a:lnTo>
                    <a:lnTo>
                      <a:pt x="878" y="140"/>
                    </a:lnTo>
                    <a:lnTo>
                      <a:pt x="874" y="136"/>
                    </a:lnTo>
                    <a:lnTo>
                      <a:pt x="872" y="132"/>
                    </a:lnTo>
                    <a:lnTo>
                      <a:pt x="870" y="126"/>
                    </a:lnTo>
                    <a:lnTo>
                      <a:pt x="872" y="122"/>
                    </a:lnTo>
                    <a:lnTo>
                      <a:pt x="872" y="118"/>
                    </a:lnTo>
                    <a:lnTo>
                      <a:pt x="876" y="116"/>
                    </a:lnTo>
                    <a:lnTo>
                      <a:pt x="878" y="114"/>
                    </a:lnTo>
                    <a:lnTo>
                      <a:pt x="880" y="112"/>
                    </a:lnTo>
                    <a:lnTo>
                      <a:pt x="880" y="108"/>
                    </a:lnTo>
                    <a:lnTo>
                      <a:pt x="880" y="104"/>
                    </a:lnTo>
                    <a:lnTo>
                      <a:pt x="876" y="100"/>
                    </a:lnTo>
                    <a:lnTo>
                      <a:pt x="870" y="96"/>
                    </a:lnTo>
                    <a:lnTo>
                      <a:pt x="864" y="94"/>
                    </a:lnTo>
                    <a:lnTo>
                      <a:pt x="858" y="92"/>
                    </a:lnTo>
                    <a:lnTo>
                      <a:pt x="852" y="90"/>
                    </a:lnTo>
                    <a:lnTo>
                      <a:pt x="852" y="92"/>
                    </a:lnTo>
                    <a:lnTo>
                      <a:pt x="850" y="96"/>
                    </a:lnTo>
                    <a:lnTo>
                      <a:pt x="848" y="100"/>
                    </a:lnTo>
                    <a:lnTo>
                      <a:pt x="848" y="104"/>
                    </a:lnTo>
                    <a:lnTo>
                      <a:pt x="844" y="104"/>
                    </a:lnTo>
                    <a:lnTo>
                      <a:pt x="842" y="102"/>
                    </a:lnTo>
                    <a:lnTo>
                      <a:pt x="846" y="106"/>
                    </a:lnTo>
                    <a:lnTo>
                      <a:pt x="850" y="108"/>
                    </a:lnTo>
                    <a:lnTo>
                      <a:pt x="850" y="114"/>
                    </a:lnTo>
                    <a:lnTo>
                      <a:pt x="850" y="118"/>
                    </a:lnTo>
                    <a:lnTo>
                      <a:pt x="840" y="120"/>
                    </a:lnTo>
                    <a:lnTo>
                      <a:pt x="830" y="118"/>
                    </a:lnTo>
                    <a:lnTo>
                      <a:pt x="822" y="114"/>
                    </a:lnTo>
                    <a:lnTo>
                      <a:pt x="816" y="108"/>
                    </a:lnTo>
                    <a:lnTo>
                      <a:pt x="816" y="104"/>
                    </a:lnTo>
                    <a:lnTo>
                      <a:pt x="816" y="102"/>
                    </a:lnTo>
                    <a:lnTo>
                      <a:pt x="818" y="98"/>
                    </a:lnTo>
                    <a:lnTo>
                      <a:pt x="820" y="96"/>
                    </a:lnTo>
                    <a:lnTo>
                      <a:pt x="822" y="92"/>
                    </a:lnTo>
                    <a:lnTo>
                      <a:pt x="824" y="88"/>
                    </a:lnTo>
                    <a:lnTo>
                      <a:pt x="824" y="86"/>
                    </a:lnTo>
                    <a:lnTo>
                      <a:pt x="824" y="82"/>
                    </a:lnTo>
                    <a:lnTo>
                      <a:pt x="822" y="82"/>
                    </a:lnTo>
                    <a:lnTo>
                      <a:pt x="818" y="80"/>
                    </a:lnTo>
                    <a:lnTo>
                      <a:pt x="812" y="80"/>
                    </a:lnTo>
                    <a:lnTo>
                      <a:pt x="806" y="100"/>
                    </a:lnTo>
                    <a:lnTo>
                      <a:pt x="804" y="126"/>
                    </a:lnTo>
                    <a:lnTo>
                      <a:pt x="796" y="114"/>
                    </a:lnTo>
                    <a:lnTo>
                      <a:pt x="792" y="100"/>
                    </a:lnTo>
                    <a:lnTo>
                      <a:pt x="790" y="90"/>
                    </a:lnTo>
                    <a:lnTo>
                      <a:pt x="794" y="78"/>
                    </a:lnTo>
                    <a:lnTo>
                      <a:pt x="780" y="76"/>
                    </a:lnTo>
                    <a:lnTo>
                      <a:pt x="768" y="82"/>
                    </a:lnTo>
                    <a:lnTo>
                      <a:pt x="760" y="92"/>
                    </a:lnTo>
                    <a:lnTo>
                      <a:pt x="754" y="106"/>
                    </a:lnTo>
                    <a:lnTo>
                      <a:pt x="752" y="120"/>
                    </a:lnTo>
                    <a:lnTo>
                      <a:pt x="754" y="128"/>
                    </a:lnTo>
                    <a:lnTo>
                      <a:pt x="760" y="138"/>
                    </a:lnTo>
                    <a:lnTo>
                      <a:pt x="764" y="148"/>
                    </a:lnTo>
                    <a:lnTo>
                      <a:pt x="766" y="156"/>
                    </a:lnTo>
                    <a:lnTo>
                      <a:pt x="762" y="164"/>
                    </a:lnTo>
                    <a:lnTo>
                      <a:pt x="750" y="166"/>
                    </a:lnTo>
                    <a:lnTo>
                      <a:pt x="740" y="160"/>
                    </a:lnTo>
                    <a:lnTo>
                      <a:pt x="730" y="150"/>
                    </a:lnTo>
                    <a:lnTo>
                      <a:pt x="722" y="142"/>
                    </a:lnTo>
                    <a:lnTo>
                      <a:pt x="712" y="138"/>
                    </a:lnTo>
                    <a:lnTo>
                      <a:pt x="704" y="136"/>
                    </a:lnTo>
                    <a:lnTo>
                      <a:pt x="694" y="136"/>
                    </a:lnTo>
                    <a:lnTo>
                      <a:pt x="696" y="140"/>
                    </a:lnTo>
                    <a:lnTo>
                      <a:pt x="696" y="144"/>
                    </a:lnTo>
                    <a:lnTo>
                      <a:pt x="696" y="150"/>
                    </a:lnTo>
                    <a:lnTo>
                      <a:pt x="692" y="158"/>
                    </a:lnTo>
                    <a:lnTo>
                      <a:pt x="684" y="162"/>
                    </a:lnTo>
                    <a:lnTo>
                      <a:pt x="678" y="160"/>
                    </a:lnTo>
                    <a:lnTo>
                      <a:pt x="668" y="156"/>
                    </a:lnTo>
                    <a:lnTo>
                      <a:pt x="660" y="152"/>
                    </a:lnTo>
                    <a:lnTo>
                      <a:pt x="652" y="150"/>
                    </a:lnTo>
                    <a:lnTo>
                      <a:pt x="646" y="152"/>
                    </a:lnTo>
                    <a:lnTo>
                      <a:pt x="638" y="154"/>
                    </a:lnTo>
                    <a:lnTo>
                      <a:pt x="632" y="158"/>
                    </a:lnTo>
                    <a:lnTo>
                      <a:pt x="626" y="162"/>
                    </a:lnTo>
                    <a:lnTo>
                      <a:pt x="628" y="158"/>
                    </a:lnTo>
                    <a:lnTo>
                      <a:pt x="630" y="152"/>
                    </a:lnTo>
                    <a:lnTo>
                      <a:pt x="634" y="148"/>
                    </a:lnTo>
                    <a:lnTo>
                      <a:pt x="618" y="150"/>
                    </a:lnTo>
                    <a:lnTo>
                      <a:pt x="604" y="160"/>
                    </a:lnTo>
                    <a:lnTo>
                      <a:pt x="588" y="174"/>
                    </a:lnTo>
                    <a:lnTo>
                      <a:pt x="572" y="186"/>
                    </a:lnTo>
                    <a:lnTo>
                      <a:pt x="558" y="188"/>
                    </a:lnTo>
                    <a:lnTo>
                      <a:pt x="558" y="182"/>
                    </a:lnTo>
                    <a:lnTo>
                      <a:pt x="560" y="174"/>
                    </a:lnTo>
                    <a:lnTo>
                      <a:pt x="566" y="168"/>
                    </a:lnTo>
                    <a:lnTo>
                      <a:pt x="562" y="162"/>
                    </a:lnTo>
                    <a:lnTo>
                      <a:pt x="558" y="160"/>
                    </a:lnTo>
                    <a:lnTo>
                      <a:pt x="552" y="158"/>
                    </a:lnTo>
                    <a:lnTo>
                      <a:pt x="546" y="158"/>
                    </a:lnTo>
                    <a:lnTo>
                      <a:pt x="544" y="164"/>
                    </a:lnTo>
                    <a:lnTo>
                      <a:pt x="542" y="170"/>
                    </a:lnTo>
                    <a:lnTo>
                      <a:pt x="542" y="174"/>
                    </a:lnTo>
                    <a:lnTo>
                      <a:pt x="540" y="180"/>
                    </a:lnTo>
                    <a:lnTo>
                      <a:pt x="538" y="184"/>
                    </a:lnTo>
                    <a:lnTo>
                      <a:pt x="534" y="188"/>
                    </a:lnTo>
                    <a:lnTo>
                      <a:pt x="536" y="192"/>
                    </a:lnTo>
                    <a:lnTo>
                      <a:pt x="536" y="196"/>
                    </a:lnTo>
                    <a:lnTo>
                      <a:pt x="534" y="198"/>
                    </a:lnTo>
                    <a:lnTo>
                      <a:pt x="530" y="200"/>
                    </a:lnTo>
                    <a:lnTo>
                      <a:pt x="526" y="200"/>
                    </a:lnTo>
                    <a:lnTo>
                      <a:pt x="522" y="200"/>
                    </a:lnTo>
                    <a:lnTo>
                      <a:pt x="518" y="198"/>
                    </a:lnTo>
                    <a:lnTo>
                      <a:pt x="514" y="196"/>
                    </a:lnTo>
                    <a:lnTo>
                      <a:pt x="518" y="204"/>
                    </a:lnTo>
                    <a:lnTo>
                      <a:pt x="518" y="212"/>
                    </a:lnTo>
                    <a:lnTo>
                      <a:pt x="518" y="220"/>
                    </a:lnTo>
                    <a:lnTo>
                      <a:pt x="512" y="222"/>
                    </a:lnTo>
                    <a:lnTo>
                      <a:pt x="506" y="222"/>
                    </a:lnTo>
                    <a:lnTo>
                      <a:pt x="502" y="220"/>
                    </a:lnTo>
                    <a:lnTo>
                      <a:pt x="500" y="218"/>
                    </a:lnTo>
                    <a:lnTo>
                      <a:pt x="500" y="214"/>
                    </a:lnTo>
                    <a:lnTo>
                      <a:pt x="498" y="210"/>
                    </a:lnTo>
                    <a:lnTo>
                      <a:pt x="498" y="206"/>
                    </a:lnTo>
                    <a:lnTo>
                      <a:pt x="496" y="202"/>
                    </a:lnTo>
                    <a:lnTo>
                      <a:pt x="494" y="196"/>
                    </a:lnTo>
                    <a:lnTo>
                      <a:pt x="486" y="204"/>
                    </a:lnTo>
                    <a:lnTo>
                      <a:pt x="476" y="212"/>
                    </a:lnTo>
                    <a:lnTo>
                      <a:pt x="466" y="218"/>
                    </a:lnTo>
                    <a:lnTo>
                      <a:pt x="466" y="206"/>
                    </a:lnTo>
                    <a:lnTo>
                      <a:pt x="462" y="196"/>
                    </a:lnTo>
                    <a:lnTo>
                      <a:pt x="456" y="188"/>
                    </a:lnTo>
                    <a:lnTo>
                      <a:pt x="450" y="180"/>
                    </a:lnTo>
                    <a:lnTo>
                      <a:pt x="444" y="170"/>
                    </a:lnTo>
                    <a:lnTo>
                      <a:pt x="466" y="170"/>
                    </a:lnTo>
                    <a:lnTo>
                      <a:pt x="488" y="174"/>
                    </a:lnTo>
                    <a:lnTo>
                      <a:pt x="510" y="176"/>
                    </a:lnTo>
                    <a:lnTo>
                      <a:pt x="494" y="150"/>
                    </a:lnTo>
                    <a:lnTo>
                      <a:pt x="474" y="134"/>
                    </a:lnTo>
                    <a:lnTo>
                      <a:pt x="448" y="128"/>
                    </a:lnTo>
                    <a:lnTo>
                      <a:pt x="420" y="130"/>
                    </a:lnTo>
                    <a:lnTo>
                      <a:pt x="422" y="126"/>
                    </a:lnTo>
                    <a:lnTo>
                      <a:pt x="424" y="122"/>
                    </a:lnTo>
                    <a:lnTo>
                      <a:pt x="426" y="118"/>
                    </a:lnTo>
                    <a:lnTo>
                      <a:pt x="428" y="114"/>
                    </a:lnTo>
                    <a:lnTo>
                      <a:pt x="418" y="106"/>
                    </a:lnTo>
                    <a:lnTo>
                      <a:pt x="408" y="106"/>
                    </a:lnTo>
                    <a:lnTo>
                      <a:pt x="398" y="112"/>
                    </a:lnTo>
                    <a:lnTo>
                      <a:pt x="388" y="118"/>
                    </a:lnTo>
                    <a:lnTo>
                      <a:pt x="378" y="120"/>
                    </a:lnTo>
                    <a:lnTo>
                      <a:pt x="366" y="120"/>
                    </a:lnTo>
                    <a:lnTo>
                      <a:pt x="360" y="116"/>
                    </a:lnTo>
                    <a:lnTo>
                      <a:pt x="356" y="112"/>
                    </a:lnTo>
                    <a:lnTo>
                      <a:pt x="350" y="110"/>
                    </a:lnTo>
                    <a:lnTo>
                      <a:pt x="338" y="114"/>
                    </a:lnTo>
                    <a:lnTo>
                      <a:pt x="332" y="118"/>
                    </a:lnTo>
                    <a:lnTo>
                      <a:pt x="326" y="122"/>
                    </a:lnTo>
                    <a:lnTo>
                      <a:pt x="320" y="128"/>
                    </a:lnTo>
                    <a:lnTo>
                      <a:pt x="316" y="134"/>
                    </a:lnTo>
                    <a:lnTo>
                      <a:pt x="314" y="140"/>
                    </a:lnTo>
                    <a:lnTo>
                      <a:pt x="312" y="146"/>
                    </a:lnTo>
                    <a:lnTo>
                      <a:pt x="312" y="150"/>
                    </a:lnTo>
                    <a:lnTo>
                      <a:pt x="312" y="156"/>
                    </a:lnTo>
                    <a:lnTo>
                      <a:pt x="312" y="160"/>
                    </a:lnTo>
                    <a:lnTo>
                      <a:pt x="308" y="166"/>
                    </a:lnTo>
                    <a:lnTo>
                      <a:pt x="302" y="168"/>
                    </a:lnTo>
                    <a:lnTo>
                      <a:pt x="298" y="172"/>
                    </a:lnTo>
                    <a:lnTo>
                      <a:pt x="292" y="174"/>
                    </a:lnTo>
                    <a:lnTo>
                      <a:pt x="288" y="176"/>
                    </a:lnTo>
                    <a:lnTo>
                      <a:pt x="282" y="180"/>
                    </a:lnTo>
                    <a:lnTo>
                      <a:pt x="278" y="184"/>
                    </a:lnTo>
                    <a:lnTo>
                      <a:pt x="274" y="190"/>
                    </a:lnTo>
                    <a:lnTo>
                      <a:pt x="272" y="194"/>
                    </a:lnTo>
                    <a:lnTo>
                      <a:pt x="272" y="200"/>
                    </a:lnTo>
                    <a:lnTo>
                      <a:pt x="272" y="210"/>
                    </a:lnTo>
                    <a:lnTo>
                      <a:pt x="260" y="214"/>
                    </a:lnTo>
                    <a:lnTo>
                      <a:pt x="250" y="220"/>
                    </a:lnTo>
                    <a:lnTo>
                      <a:pt x="242" y="228"/>
                    </a:lnTo>
                    <a:lnTo>
                      <a:pt x="232" y="234"/>
                    </a:lnTo>
                    <a:lnTo>
                      <a:pt x="220" y="234"/>
                    </a:lnTo>
                    <a:lnTo>
                      <a:pt x="220" y="240"/>
                    </a:lnTo>
                    <a:lnTo>
                      <a:pt x="220" y="246"/>
                    </a:lnTo>
                    <a:lnTo>
                      <a:pt x="222" y="252"/>
                    </a:lnTo>
                    <a:lnTo>
                      <a:pt x="220" y="260"/>
                    </a:lnTo>
                    <a:lnTo>
                      <a:pt x="220" y="264"/>
                    </a:lnTo>
                    <a:lnTo>
                      <a:pt x="216" y="268"/>
                    </a:lnTo>
                    <a:lnTo>
                      <a:pt x="212" y="272"/>
                    </a:lnTo>
                    <a:lnTo>
                      <a:pt x="208" y="276"/>
                    </a:lnTo>
                    <a:lnTo>
                      <a:pt x="204" y="278"/>
                    </a:lnTo>
                    <a:lnTo>
                      <a:pt x="200" y="282"/>
                    </a:lnTo>
                    <a:lnTo>
                      <a:pt x="198" y="288"/>
                    </a:lnTo>
                    <a:lnTo>
                      <a:pt x="198" y="292"/>
                    </a:lnTo>
                    <a:lnTo>
                      <a:pt x="200" y="296"/>
                    </a:lnTo>
                    <a:lnTo>
                      <a:pt x="202" y="300"/>
                    </a:lnTo>
                    <a:lnTo>
                      <a:pt x="206" y="302"/>
                    </a:lnTo>
                    <a:lnTo>
                      <a:pt x="210" y="304"/>
                    </a:lnTo>
                    <a:lnTo>
                      <a:pt x="214" y="306"/>
                    </a:lnTo>
                    <a:lnTo>
                      <a:pt x="218" y="308"/>
                    </a:lnTo>
                    <a:lnTo>
                      <a:pt x="220" y="310"/>
                    </a:lnTo>
                    <a:lnTo>
                      <a:pt x="220" y="314"/>
                    </a:lnTo>
                    <a:lnTo>
                      <a:pt x="220" y="318"/>
                    </a:lnTo>
                    <a:lnTo>
                      <a:pt x="240" y="302"/>
                    </a:lnTo>
                    <a:lnTo>
                      <a:pt x="262" y="290"/>
                    </a:lnTo>
                    <a:lnTo>
                      <a:pt x="286" y="286"/>
                    </a:lnTo>
                    <a:lnTo>
                      <a:pt x="286" y="298"/>
                    </a:lnTo>
                    <a:lnTo>
                      <a:pt x="282" y="306"/>
                    </a:lnTo>
                    <a:lnTo>
                      <a:pt x="272" y="310"/>
                    </a:lnTo>
                    <a:lnTo>
                      <a:pt x="262" y="310"/>
                    </a:lnTo>
                    <a:lnTo>
                      <a:pt x="252" y="306"/>
                    </a:lnTo>
                    <a:lnTo>
                      <a:pt x="252" y="316"/>
                    </a:lnTo>
                    <a:lnTo>
                      <a:pt x="258" y="324"/>
                    </a:lnTo>
                    <a:lnTo>
                      <a:pt x="266" y="328"/>
                    </a:lnTo>
                    <a:lnTo>
                      <a:pt x="272" y="334"/>
                    </a:lnTo>
                    <a:lnTo>
                      <a:pt x="274" y="344"/>
                    </a:lnTo>
                    <a:lnTo>
                      <a:pt x="286" y="344"/>
                    </a:lnTo>
                    <a:lnTo>
                      <a:pt x="296" y="340"/>
                    </a:lnTo>
                    <a:lnTo>
                      <a:pt x="302" y="332"/>
                    </a:lnTo>
                    <a:lnTo>
                      <a:pt x="304" y="324"/>
                    </a:lnTo>
                    <a:lnTo>
                      <a:pt x="300" y="316"/>
                    </a:lnTo>
                    <a:lnTo>
                      <a:pt x="290" y="310"/>
                    </a:lnTo>
                    <a:lnTo>
                      <a:pt x="298" y="306"/>
                    </a:lnTo>
                    <a:lnTo>
                      <a:pt x="308" y="304"/>
                    </a:lnTo>
                    <a:lnTo>
                      <a:pt x="318" y="300"/>
                    </a:lnTo>
                    <a:lnTo>
                      <a:pt x="328" y="298"/>
                    </a:lnTo>
                    <a:lnTo>
                      <a:pt x="334" y="290"/>
                    </a:lnTo>
                    <a:lnTo>
                      <a:pt x="334" y="278"/>
                    </a:lnTo>
                    <a:lnTo>
                      <a:pt x="316" y="276"/>
                    </a:lnTo>
                    <a:lnTo>
                      <a:pt x="308" y="272"/>
                    </a:lnTo>
                    <a:lnTo>
                      <a:pt x="306" y="264"/>
                    </a:lnTo>
                    <a:lnTo>
                      <a:pt x="310" y="254"/>
                    </a:lnTo>
                    <a:lnTo>
                      <a:pt x="314" y="242"/>
                    </a:lnTo>
                    <a:lnTo>
                      <a:pt x="320" y="228"/>
                    </a:lnTo>
                    <a:lnTo>
                      <a:pt x="314" y="226"/>
                    </a:lnTo>
                    <a:lnTo>
                      <a:pt x="310" y="224"/>
                    </a:lnTo>
                    <a:lnTo>
                      <a:pt x="304" y="224"/>
                    </a:lnTo>
                    <a:lnTo>
                      <a:pt x="316" y="222"/>
                    </a:lnTo>
                    <a:lnTo>
                      <a:pt x="326" y="220"/>
                    </a:lnTo>
                    <a:lnTo>
                      <a:pt x="336" y="222"/>
                    </a:lnTo>
                    <a:lnTo>
                      <a:pt x="344" y="220"/>
                    </a:lnTo>
                    <a:lnTo>
                      <a:pt x="352" y="216"/>
                    </a:lnTo>
                    <a:lnTo>
                      <a:pt x="356" y="208"/>
                    </a:lnTo>
                    <a:lnTo>
                      <a:pt x="356" y="194"/>
                    </a:lnTo>
                    <a:lnTo>
                      <a:pt x="362" y="194"/>
                    </a:lnTo>
                    <a:lnTo>
                      <a:pt x="368" y="194"/>
                    </a:lnTo>
                    <a:lnTo>
                      <a:pt x="374" y="194"/>
                    </a:lnTo>
                    <a:lnTo>
                      <a:pt x="378" y="194"/>
                    </a:lnTo>
                    <a:lnTo>
                      <a:pt x="380" y="194"/>
                    </a:lnTo>
                    <a:lnTo>
                      <a:pt x="382" y="196"/>
                    </a:lnTo>
                    <a:lnTo>
                      <a:pt x="384" y="200"/>
                    </a:lnTo>
                    <a:lnTo>
                      <a:pt x="384" y="206"/>
                    </a:lnTo>
                    <a:lnTo>
                      <a:pt x="382" y="210"/>
                    </a:lnTo>
                    <a:lnTo>
                      <a:pt x="378" y="214"/>
                    </a:lnTo>
                    <a:lnTo>
                      <a:pt x="376" y="218"/>
                    </a:lnTo>
                    <a:lnTo>
                      <a:pt x="372" y="222"/>
                    </a:lnTo>
                    <a:lnTo>
                      <a:pt x="368" y="228"/>
                    </a:lnTo>
                    <a:lnTo>
                      <a:pt x="366" y="230"/>
                    </a:lnTo>
                    <a:lnTo>
                      <a:pt x="364" y="232"/>
                    </a:lnTo>
                    <a:lnTo>
                      <a:pt x="362" y="234"/>
                    </a:lnTo>
                    <a:lnTo>
                      <a:pt x="360" y="238"/>
                    </a:lnTo>
                    <a:lnTo>
                      <a:pt x="358" y="240"/>
                    </a:lnTo>
                    <a:lnTo>
                      <a:pt x="356" y="242"/>
                    </a:lnTo>
                    <a:lnTo>
                      <a:pt x="356" y="244"/>
                    </a:lnTo>
                    <a:lnTo>
                      <a:pt x="356" y="262"/>
                    </a:lnTo>
                    <a:lnTo>
                      <a:pt x="362" y="274"/>
                    </a:lnTo>
                    <a:lnTo>
                      <a:pt x="374" y="280"/>
                    </a:lnTo>
                    <a:lnTo>
                      <a:pt x="388" y="276"/>
                    </a:lnTo>
                    <a:lnTo>
                      <a:pt x="404" y="266"/>
                    </a:lnTo>
                    <a:lnTo>
                      <a:pt x="408" y="270"/>
                    </a:lnTo>
                    <a:lnTo>
                      <a:pt x="414" y="274"/>
                    </a:lnTo>
                    <a:lnTo>
                      <a:pt x="420" y="276"/>
                    </a:lnTo>
                    <a:lnTo>
                      <a:pt x="424" y="278"/>
                    </a:lnTo>
                    <a:lnTo>
                      <a:pt x="432" y="278"/>
                    </a:lnTo>
                    <a:lnTo>
                      <a:pt x="432" y="274"/>
                    </a:lnTo>
                    <a:lnTo>
                      <a:pt x="430" y="270"/>
                    </a:lnTo>
                    <a:lnTo>
                      <a:pt x="428" y="266"/>
                    </a:lnTo>
                    <a:lnTo>
                      <a:pt x="426" y="262"/>
                    </a:lnTo>
                    <a:lnTo>
                      <a:pt x="424" y="258"/>
                    </a:lnTo>
                    <a:lnTo>
                      <a:pt x="424" y="254"/>
                    </a:lnTo>
                    <a:lnTo>
                      <a:pt x="426" y="250"/>
                    </a:lnTo>
                    <a:lnTo>
                      <a:pt x="428" y="246"/>
                    </a:lnTo>
                    <a:lnTo>
                      <a:pt x="434" y="246"/>
                    </a:lnTo>
                    <a:lnTo>
                      <a:pt x="438" y="246"/>
                    </a:lnTo>
                    <a:lnTo>
                      <a:pt x="444" y="250"/>
                    </a:lnTo>
                    <a:lnTo>
                      <a:pt x="448" y="254"/>
                    </a:lnTo>
                    <a:lnTo>
                      <a:pt x="450" y="260"/>
                    </a:lnTo>
                    <a:lnTo>
                      <a:pt x="452" y="264"/>
                    </a:lnTo>
                    <a:lnTo>
                      <a:pt x="452" y="268"/>
                    </a:lnTo>
                    <a:lnTo>
                      <a:pt x="448" y="280"/>
                    </a:lnTo>
                    <a:lnTo>
                      <a:pt x="438" y="286"/>
                    </a:lnTo>
                    <a:lnTo>
                      <a:pt x="424" y="290"/>
                    </a:lnTo>
                    <a:lnTo>
                      <a:pt x="408" y="292"/>
                    </a:lnTo>
                    <a:lnTo>
                      <a:pt x="396" y="294"/>
                    </a:lnTo>
                    <a:lnTo>
                      <a:pt x="396" y="298"/>
                    </a:lnTo>
                    <a:lnTo>
                      <a:pt x="398" y="302"/>
                    </a:lnTo>
                    <a:lnTo>
                      <a:pt x="388" y="304"/>
                    </a:lnTo>
                    <a:lnTo>
                      <a:pt x="376" y="306"/>
                    </a:lnTo>
                    <a:lnTo>
                      <a:pt x="366" y="306"/>
                    </a:lnTo>
                    <a:lnTo>
                      <a:pt x="366" y="308"/>
                    </a:lnTo>
                    <a:lnTo>
                      <a:pt x="364" y="312"/>
                    </a:lnTo>
                    <a:lnTo>
                      <a:pt x="364" y="314"/>
                    </a:lnTo>
                    <a:lnTo>
                      <a:pt x="370" y="314"/>
                    </a:lnTo>
                    <a:lnTo>
                      <a:pt x="374" y="314"/>
                    </a:lnTo>
                    <a:lnTo>
                      <a:pt x="370" y="318"/>
                    </a:lnTo>
                    <a:lnTo>
                      <a:pt x="366" y="320"/>
                    </a:lnTo>
                    <a:lnTo>
                      <a:pt x="360" y="322"/>
                    </a:lnTo>
                    <a:lnTo>
                      <a:pt x="354" y="322"/>
                    </a:lnTo>
                    <a:lnTo>
                      <a:pt x="350" y="324"/>
                    </a:lnTo>
                    <a:lnTo>
                      <a:pt x="346" y="328"/>
                    </a:lnTo>
                    <a:lnTo>
                      <a:pt x="340" y="338"/>
                    </a:lnTo>
                    <a:lnTo>
                      <a:pt x="340" y="354"/>
                    </a:lnTo>
                    <a:lnTo>
                      <a:pt x="340" y="366"/>
                    </a:lnTo>
                    <a:lnTo>
                      <a:pt x="316" y="372"/>
                    </a:lnTo>
                    <a:lnTo>
                      <a:pt x="290" y="372"/>
                    </a:lnTo>
                    <a:lnTo>
                      <a:pt x="264" y="368"/>
                    </a:lnTo>
                    <a:lnTo>
                      <a:pt x="258" y="366"/>
                    </a:lnTo>
                    <a:lnTo>
                      <a:pt x="252" y="366"/>
                    </a:lnTo>
                    <a:lnTo>
                      <a:pt x="250" y="366"/>
                    </a:lnTo>
                    <a:lnTo>
                      <a:pt x="248" y="366"/>
                    </a:lnTo>
                    <a:lnTo>
                      <a:pt x="248" y="368"/>
                    </a:lnTo>
                    <a:lnTo>
                      <a:pt x="246" y="368"/>
                    </a:lnTo>
                    <a:lnTo>
                      <a:pt x="246" y="370"/>
                    </a:lnTo>
                    <a:lnTo>
                      <a:pt x="244" y="372"/>
                    </a:lnTo>
                    <a:lnTo>
                      <a:pt x="242" y="374"/>
                    </a:lnTo>
                    <a:lnTo>
                      <a:pt x="238" y="378"/>
                    </a:lnTo>
                    <a:lnTo>
                      <a:pt x="220" y="388"/>
                    </a:lnTo>
                    <a:lnTo>
                      <a:pt x="200" y="392"/>
                    </a:lnTo>
                    <a:lnTo>
                      <a:pt x="200" y="398"/>
                    </a:lnTo>
                    <a:lnTo>
                      <a:pt x="198" y="400"/>
                    </a:lnTo>
                    <a:lnTo>
                      <a:pt x="196" y="402"/>
                    </a:lnTo>
                    <a:lnTo>
                      <a:pt x="192" y="404"/>
                    </a:lnTo>
                    <a:lnTo>
                      <a:pt x="190" y="406"/>
                    </a:lnTo>
                    <a:lnTo>
                      <a:pt x="186" y="408"/>
                    </a:lnTo>
                    <a:lnTo>
                      <a:pt x="184" y="410"/>
                    </a:lnTo>
                    <a:lnTo>
                      <a:pt x="178" y="412"/>
                    </a:lnTo>
                    <a:lnTo>
                      <a:pt x="172" y="414"/>
                    </a:lnTo>
                    <a:lnTo>
                      <a:pt x="166" y="414"/>
                    </a:lnTo>
                    <a:lnTo>
                      <a:pt x="166" y="418"/>
                    </a:lnTo>
                    <a:lnTo>
                      <a:pt x="166" y="424"/>
                    </a:lnTo>
                    <a:lnTo>
                      <a:pt x="164" y="428"/>
                    </a:lnTo>
                    <a:lnTo>
                      <a:pt x="156" y="434"/>
                    </a:lnTo>
                    <a:lnTo>
                      <a:pt x="144" y="440"/>
                    </a:lnTo>
                    <a:lnTo>
                      <a:pt x="130" y="444"/>
                    </a:lnTo>
                    <a:lnTo>
                      <a:pt x="120" y="450"/>
                    </a:lnTo>
                    <a:lnTo>
                      <a:pt x="134" y="458"/>
                    </a:lnTo>
                    <a:lnTo>
                      <a:pt x="146" y="468"/>
                    </a:lnTo>
                    <a:lnTo>
                      <a:pt x="154" y="480"/>
                    </a:lnTo>
                    <a:lnTo>
                      <a:pt x="156" y="492"/>
                    </a:lnTo>
                    <a:lnTo>
                      <a:pt x="152" y="506"/>
                    </a:lnTo>
                    <a:lnTo>
                      <a:pt x="138" y="516"/>
                    </a:lnTo>
                    <a:lnTo>
                      <a:pt x="126" y="520"/>
                    </a:lnTo>
                    <a:lnTo>
                      <a:pt x="114" y="516"/>
                    </a:lnTo>
                    <a:lnTo>
                      <a:pt x="102" y="512"/>
                    </a:lnTo>
                    <a:lnTo>
                      <a:pt x="92" y="508"/>
                    </a:lnTo>
                    <a:lnTo>
                      <a:pt x="82" y="506"/>
                    </a:lnTo>
                    <a:lnTo>
                      <a:pt x="76" y="512"/>
                    </a:lnTo>
                    <a:lnTo>
                      <a:pt x="74" y="516"/>
                    </a:lnTo>
                    <a:lnTo>
                      <a:pt x="74" y="522"/>
                    </a:lnTo>
                    <a:lnTo>
                      <a:pt x="76" y="526"/>
                    </a:lnTo>
                    <a:lnTo>
                      <a:pt x="78" y="530"/>
                    </a:lnTo>
                    <a:lnTo>
                      <a:pt x="82" y="534"/>
                    </a:lnTo>
                    <a:lnTo>
                      <a:pt x="82" y="538"/>
                    </a:lnTo>
                    <a:lnTo>
                      <a:pt x="82" y="544"/>
                    </a:lnTo>
                    <a:lnTo>
                      <a:pt x="80" y="550"/>
                    </a:lnTo>
                    <a:lnTo>
                      <a:pt x="78" y="554"/>
                    </a:lnTo>
                    <a:lnTo>
                      <a:pt x="76" y="560"/>
                    </a:lnTo>
                    <a:lnTo>
                      <a:pt x="76" y="564"/>
                    </a:lnTo>
                    <a:lnTo>
                      <a:pt x="76" y="580"/>
                    </a:lnTo>
                    <a:lnTo>
                      <a:pt x="82" y="588"/>
                    </a:lnTo>
                    <a:lnTo>
                      <a:pt x="90" y="590"/>
                    </a:lnTo>
                    <a:lnTo>
                      <a:pt x="100" y="588"/>
                    </a:lnTo>
                    <a:lnTo>
                      <a:pt x="112" y="582"/>
                    </a:lnTo>
                    <a:lnTo>
                      <a:pt x="124" y="574"/>
                    </a:lnTo>
                    <a:lnTo>
                      <a:pt x="134" y="566"/>
                    </a:lnTo>
                    <a:lnTo>
                      <a:pt x="144" y="556"/>
                    </a:lnTo>
                    <a:lnTo>
                      <a:pt x="150" y="550"/>
                    </a:lnTo>
                    <a:lnTo>
                      <a:pt x="160" y="536"/>
                    </a:lnTo>
                    <a:lnTo>
                      <a:pt x="168" y="518"/>
                    </a:lnTo>
                    <a:lnTo>
                      <a:pt x="176" y="508"/>
                    </a:lnTo>
                    <a:lnTo>
                      <a:pt x="188" y="502"/>
                    </a:lnTo>
                    <a:lnTo>
                      <a:pt x="200" y="502"/>
                    </a:lnTo>
                    <a:lnTo>
                      <a:pt x="212" y="500"/>
                    </a:lnTo>
                    <a:lnTo>
                      <a:pt x="222" y="490"/>
                    </a:lnTo>
                    <a:lnTo>
                      <a:pt x="226" y="494"/>
                    </a:lnTo>
                    <a:lnTo>
                      <a:pt x="230" y="498"/>
                    </a:lnTo>
                    <a:lnTo>
                      <a:pt x="234" y="500"/>
                    </a:lnTo>
                    <a:lnTo>
                      <a:pt x="240" y="500"/>
                    </a:lnTo>
                    <a:lnTo>
                      <a:pt x="244" y="502"/>
                    </a:lnTo>
                    <a:lnTo>
                      <a:pt x="248" y="506"/>
                    </a:lnTo>
                    <a:lnTo>
                      <a:pt x="252" y="512"/>
                    </a:lnTo>
                    <a:lnTo>
                      <a:pt x="256" y="516"/>
                    </a:lnTo>
                    <a:lnTo>
                      <a:pt x="258" y="522"/>
                    </a:lnTo>
                    <a:lnTo>
                      <a:pt x="262" y="528"/>
                    </a:lnTo>
                    <a:lnTo>
                      <a:pt x="266" y="530"/>
                    </a:lnTo>
                    <a:lnTo>
                      <a:pt x="270" y="534"/>
                    </a:lnTo>
                    <a:lnTo>
                      <a:pt x="274" y="536"/>
                    </a:lnTo>
                    <a:lnTo>
                      <a:pt x="278" y="538"/>
                    </a:lnTo>
                    <a:lnTo>
                      <a:pt x="282" y="542"/>
                    </a:lnTo>
                    <a:lnTo>
                      <a:pt x="286" y="548"/>
                    </a:lnTo>
                    <a:lnTo>
                      <a:pt x="288" y="554"/>
                    </a:lnTo>
                    <a:lnTo>
                      <a:pt x="290" y="562"/>
                    </a:lnTo>
                    <a:lnTo>
                      <a:pt x="290" y="572"/>
                    </a:lnTo>
                    <a:lnTo>
                      <a:pt x="272" y="576"/>
                    </a:lnTo>
                    <a:lnTo>
                      <a:pt x="254" y="580"/>
                    </a:lnTo>
                    <a:lnTo>
                      <a:pt x="268" y="588"/>
                    </a:lnTo>
                    <a:lnTo>
                      <a:pt x="282" y="594"/>
                    </a:lnTo>
                    <a:lnTo>
                      <a:pt x="298" y="598"/>
                    </a:lnTo>
                    <a:lnTo>
                      <a:pt x="310" y="596"/>
                    </a:lnTo>
                    <a:lnTo>
                      <a:pt x="314" y="590"/>
                    </a:lnTo>
                    <a:lnTo>
                      <a:pt x="314" y="582"/>
                    </a:lnTo>
                    <a:lnTo>
                      <a:pt x="308" y="572"/>
                    </a:lnTo>
                    <a:lnTo>
                      <a:pt x="304" y="564"/>
                    </a:lnTo>
                    <a:lnTo>
                      <a:pt x="300" y="554"/>
                    </a:lnTo>
                    <a:lnTo>
                      <a:pt x="306" y="552"/>
                    </a:lnTo>
                    <a:lnTo>
                      <a:pt x="312" y="550"/>
                    </a:lnTo>
                    <a:lnTo>
                      <a:pt x="320" y="548"/>
                    </a:lnTo>
                    <a:lnTo>
                      <a:pt x="304" y="538"/>
                    </a:lnTo>
                    <a:lnTo>
                      <a:pt x="288" y="524"/>
                    </a:lnTo>
                    <a:lnTo>
                      <a:pt x="270" y="510"/>
                    </a:lnTo>
                    <a:lnTo>
                      <a:pt x="252" y="500"/>
                    </a:lnTo>
                    <a:lnTo>
                      <a:pt x="234" y="496"/>
                    </a:lnTo>
                    <a:lnTo>
                      <a:pt x="250" y="492"/>
                    </a:lnTo>
                    <a:lnTo>
                      <a:pt x="266" y="488"/>
                    </a:lnTo>
                    <a:lnTo>
                      <a:pt x="280" y="484"/>
                    </a:lnTo>
                    <a:lnTo>
                      <a:pt x="292" y="474"/>
                    </a:lnTo>
                    <a:lnTo>
                      <a:pt x="298" y="488"/>
                    </a:lnTo>
                    <a:lnTo>
                      <a:pt x="306" y="500"/>
                    </a:lnTo>
                    <a:lnTo>
                      <a:pt x="316" y="512"/>
                    </a:lnTo>
                    <a:lnTo>
                      <a:pt x="322" y="520"/>
                    </a:lnTo>
                    <a:lnTo>
                      <a:pt x="330" y="526"/>
                    </a:lnTo>
                    <a:lnTo>
                      <a:pt x="336" y="532"/>
                    </a:lnTo>
                    <a:lnTo>
                      <a:pt x="340" y="542"/>
                    </a:lnTo>
                    <a:lnTo>
                      <a:pt x="348" y="558"/>
                    </a:lnTo>
                    <a:lnTo>
                      <a:pt x="350" y="574"/>
                    </a:lnTo>
                    <a:lnTo>
                      <a:pt x="346" y="592"/>
                    </a:lnTo>
                    <a:lnTo>
                      <a:pt x="350" y="592"/>
                    </a:lnTo>
                    <a:lnTo>
                      <a:pt x="356" y="592"/>
                    </a:lnTo>
                    <a:lnTo>
                      <a:pt x="362" y="592"/>
                    </a:lnTo>
                    <a:lnTo>
                      <a:pt x="368" y="592"/>
                    </a:lnTo>
                    <a:lnTo>
                      <a:pt x="372" y="590"/>
                    </a:lnTo>
                    <a:lnTo>
                      <a:pt x="378" y="586"/>
                    </a:lnTo>
                    <a:lnTo>
                      <a:pt x="380" y="584"/>
                    </a:lnTo>
                    <a:lnTo>
                      <a:pt x="380" y="580"/>
                    </a:lnTo>
                    <a:lnTo>
                      <a:pt x="378" y="578"/>
                    </a:lnTo>
                    <a:lnTo>
                      <a:pt x="376" y="576"/>
                    </a:lnTo>
                    <a:lnTo>
                      <a:pt x="374" y="572"/>
                    </a:lnTo>
                    <a:lnTo>
                      <a:pt x="372" y="568"/>
                    </a:lnTo>
                    <a:lnTo>
                      <a:pt x="370" y="566"/>
                    </a:lnTo>
                    <a:lnTo>
                      <a:pt x="368" y="562"/>
                    </a:lnTo>
                    <a:lnTo>
                      <a:pt x="364" y="560"/>
                    </a:lnTo>
                    <a:lnTo>
                      <a:pt x="362" y="556"/>
                    </a:lnTo>
                    <a:lnTo>
                      <a:pt x="360" y="552"/>
                    </a:lnTo>
                    <a:lnTo>
                      <a:pt x="360" y="548"/>
                    </a:lnTo>
                    <a:lnTo>
                      <a:pt x="362" y="544"/>
                    </a:lnTo>
                    <a:lnTo>
                      <a:pt x="366" y="540"/>
                    </a:lnTo>
                    <a:lnTo>
                      <a:pt x="370" y="538"/>
                    </a:lnTo>
                    <a:lnTo>
                      <a:pt x="376" y="536"/>
                    </a:lnTo>
                    <a:lnTo>
                      <a:pt x="382" y="538"/>
                    </a:lnTo>
                    <a:lnTo>
                      <a:pt x="388" y="540"/>
                    </a:lnTo>
                    <a:lnTo>
                      <a:pt x="398" y="548"/>
                    </a:lnTo>
                    <a:lnTo>
                      <a:pt x="400" y="560"/>
                    </a:lnTo>
                    <a:lnTo>
                      <a:pt x="400" y="574"/>
                    </a:lnTo>
                    <a:lnTo>
                      <a:pt x="402" y="586"/>
                    </a:lnTo>
                    <a:lnTo>
                      <a:pt x="404" y="596"/>
                    </a:lnTo>
                    <a:lnTo>
                      <a:pt x="414" y="604"/>
                    </a:lnTo>
                    <a:lnTo>
                      <a:pt x="426" y="606"/>
                    </a:lnTo>
                    <a:lnTo>
                      <a:pt x="438" y="604"/>
                    </a:lnTo>
                    <a:lnTo>
                      <a:pt x="448" y="600"/>
                    </a:lnTo>
                    <a:lnTo>
                      <a:pt x="458" y="602"/>
                    </a:lnTo>
                    <a:lnTo>
                      <a:pt x="466" y="610"/>
                    </a:lnTo>
                    <a:lnTo>
                      <a:pt x="470" y="608"/>
                    </a:lnTo>
                    <a:lnTo>
                      <a:pt x="474" y="606"/>
                    </a:lnTo>
                    <a:lnTo>
                      <a:pt x="478" y="604"/>
                    </a:lnTo>
                    <a:lnTo>
                      <a:pt x="484" y="620"/>
                    </a:lnTo>
                    <a:lnTo>
                      <a:pt x="478" y="638"/>
                    </a:lnTo>
                    <a:lnTo>
                      <a:pt x="468" y="652"/>
                    </a:lnTo>
                    <a:lnTo>
                      <a:pt x="452" y="664"/>
                    </a:lnTo>
                    <a:lnTo>
                      <a:pt x="438" y="672"/>
                    </a:lnTo>
                    <a:lnTo>
                      <a:pt x="420" y="674"/>
                    </a:lnTo>
                    <a:lnTo>
                      <a:pt x="404" y="672"/>
                    </a:lnTo>
                    <a:lnTo>
                      <a:pt x="390" y="666"/>
                    </a:lnTo>
                    <a:lnTo>
                      <a:pt x="376" y="660"/>
                    </a:lnTo>
                    <a:lnTo>
                      <a:pt x="362" y="654"/>
                    </a:lnTo>
                    <a:lnTo>
                      <a:pt x="346" y="654"/>
                    </a:lnTo>
                    <a:lnTo>
                      <a:pt x="342" y="664"/>
                    </a:lnTo>
                    <a:lnTo>
                      <a:pt x="332" y="668"/>
                    </a:lnTo>
                    <a:lnTo>
                      <a:pt x="320" y="666"/>
                    </a:lnTo>
                    <a:lnTo>
                      <a:pt x="306" y="662"/>
                    </a:lnTo>
                    <a:lnTo>
                      <a:pt x="290" y="656"/>
                    </a:lnTo>
                    <a:lnTo>
                      <a:pt x="276" y="648"/>
                    </a:lnTo>
                    <a:lnTo>
                      <a:pt x="264" y="644"/>
                    </a:lnTo>
                    <a:lnTo>
                      <a:pt x="254" y="642"/>
                    </a:lnTo>
                    <a:lnTo>
                      <a:pt x="250" y="622"/>
                    </a:lnTo>
                    <a:lnTo>
                      <a:pt x="252" y="604"/>
                    </a:lnTo>
                    <a:lnTo>
                      <a:pt x="254" y="608"/>
                    </a:lnTo>
                    <a:lnTo>
                      <a:pt x="254" y="602"/>
                    </a:lnTo>
                    <a:lnTo>
                      <a:pt x="254" y="598"/>
                    </a:lnTo>
                    <a:lnTo>
                      <a:pt x="254" y="592"/>
                    </a:lnTo>
                    <a:lnTo>
                      <a:pt x="236" y="590"/>
                    </a:lnTo>
                    <a:lnTo>
                      <a:pt x="214" y="590"/>
                    </a:lnTo>
                    <a:lnTo>
                      <a:pt x="194" y="590"/>
                    </a:lnTo>
                    <a:lnTo>
                      <a:pt x="174" y="592"/>
                    </a:lnTo>
                    <a:lnTo>
                      <a:pt x="162" y="594"/>
                    </a:lnTo>
                    <a:lnTo>
                      <a:pt x="156" y="596"/>
                    </a:lnTo>
                    <a:lnTo>
                      <a:pt x="148" y="602"/>
                    </a:lnTo>
                    <a:lnTo>
                      <a:pt x="140" y="606"/>
                    </a:lnTo>
                    <a:lnTo>
                      <a:pt x="126" y="608"/>
                    </a:lnTo>
                    <a:lnTo>
                      <a:pt x="114" y="604"/>
                    </a:lnTo>
                    <a:lnTo>
                      <a:pt x="104" y="606"/>
                    </a:lnTo>
                    <a:lnTo>
                      <a:pt x="102" y="608"/>
                    </a:lnTo>
                    <a:lnTo>
                      <a:pt x="98" y="612"/>
                    </a:lnTo>
                    <a:lnTo>
                      <a:pt x="96" y="618"/>
                    </a:lnTo>
                    <a:lnTo>
                      <a:pt x="92" y="624"/>
                    </a:lnTo>
                    <a:lnTo>
                      <a:pt x="90" y="628"/>
                    </a:lnTo>
                    <a:lnTo>
                      <a:pt x="88" y="632"/>
                    </a:lnTo>
                    <a:lnTo>
                      <a:pt x="84" y="638"/>
                    </a:lnTo>
                    <a:lnTo>
                      <a:pt x="78" y="642"/>
                    </a:lnTo>
                    <a:lnTo>
                      <a:pt x="74" y="646"/>
                    </a:lnTo>
                    <a:lnTo>
                      <a:pt x="72" y="652"/>
                    </a:lnTo>
                    <a:lnTo>
                      <a:pt x="68" y="658"/>
                    </a:lnTo>
                    <a:lnTo>
                      <a:pt x="58" y="676"/>
                    </a:lnTo>
                    <a:lnTo>
                      <a:pt x="46" y="690"/>
                    </a:lnTo>
                    <a:lnTo>
                      <a:pt x="32" y="708"/>
                    </a:lnTo>
                    <a:lnTo>
                      <a:pt x="20" y="726"/>
                    </a:lnTo>
                    <a:lnTo>
                      <a:pt x="8" y="746"/>
                    </a:lnTo>
                    <a:lnTo>
                      <a:pt x="2" y="766"/>
                    </a:lnTo>
                    <a:lnTo>
                      <a:pt x="2" y="790"/>
                    </a:lnTo>
                    <a:lnTo>
                      <a:pt x="4" y="812"/>
                    </a:lnTo>
                    <a:lnTo>
                      <a:pt x="4" y="832"/>
                    </a:lnTo>
                    <a:lnTo>
                      <a:pt x="2" y="848"/>
                    </a:lnTo>
                    <a:lnTo>
                      <a:pt x="0" y="864"/>
                    </a:lnTo>
                    <a:lnTo>
                      <a:pt x="4" y="880"/>
                    </a:lnTo>
                    <a:lnTo>
                      <a:pt x="16" y="898"/>
                    </a:lnTo>
                    <a:lnTo>
                      <a:pt x="30" y="920"/>
                    </a:lnTo>
                    <a:lnTo>
                      <a:pt x="48" y="942"/>
                    </a:lnTo>
                    <a:lnTo>
                      <a:pt x="64" y="960"/>
                    </a:lnTo>
                    <a:lnTo>
                      <a:pt x="80" y="972"/>
                    </a:lnTo>
                    <a:lnTo>
                      <a:pt x="96" y="978"/>
                    </a:lnTo>
                    <a:lnTo>
                      <a:pt x="112" y="982"/>
                    </a:lnTo>
                    <a:lnTo>
                      <a:pt x="126" y="978"/>
                    </a:lnTo>
                    <a:lnTo>
                      <a:pt x="130" y="976"/>
                    </a:lnTo>
                    <a:lnTo>
                      <a:pt x="132" y="972"/>
                    </a:lnTo>
                    <a:lnTo>
                      <a:pt x="134" y="968"/>
                    </a:lnTo>
                    <a:lnTo>
                      <a:pt x="138" y="962"/>
                    </a:lnTo>
                    <a:lnTo>
                      <a:pt x="140" y="960"/>
                    </a:lnTo>
                    <a:lnTo>
                      <a:pt x="146" y="958"/>
                    </a:lnTo>
                    <a:lnTo>
                      <a:pt x="150" y="958"/>
                    </a:lnTo>
                    <a:lnTo>
                      <a:pt x="156" y="958"/>
                    </a:lnTo>
                    <a:lnTo>
                      <a:pt x="162" y="958"/>
                    </a:lnTo>
                    <a:lnTo>
                      <a:pt x="174" y="952"/>
                    </a:lnTo>
                    <a:lnTo>
                      <a:pt x="186" y="944"/>
                    </a:lnTo>
                    <a:lnTo>
                      <a:pt x="198" y="942"/>
                    </a:lnTo>
                    <a:lnTo>
                      <a:pt x="210" y="948"/>
                    </a:lnTo>
                    <a:lnTo>
                      <a:pt x="218" y="962"/>
                    </a:lnTo>
                    <a:lnTo>
                      <a:pt x="220" y="976"/>
                    </a:lnTo>
                    <a:lnTo>
                      <a:pt x="230" y="972"/>
                    </a:lnTo>
                    <a:lnTo>
                      <a:pt x="240" y="968"/>
                    </a:lnTo>
                    <a:lnTo>
                      <a:pt x="250" y="960"/>
                    </a:lnTo>
                    <a:lnTo>
                      <a:pt x="250" y="980"/>
                    </a:lnTo>
                    <a:lnTo>
                      <a:pt x="250" y="998"/>
                    </a:lnTo>
                    <a:lnTo>
                      <a:pt x="246" y="1018"/>
                    </a:lnTo>
                    <a:lnTo>
                      <a:pt x="244" y="1032"/>
                    </a:lnTo>
                    <a:lnTo>
                      <a:pt x="248" y="1044"/>
                    </a:lnTo>
                    <a:lnTo>
                      <a:pt x="254" y="1056"/>
                    </a:lnTo>
                    <a:lnTo>
                      <a:pt x="264" y="1072"/>
                    </a:lnTo>
                    <a:lnTo>
                      <a:pt x="270" y="1086"/>
                    </a:lnTo>
                    <a:lnTo>
                      <a:pt x="272" y="1096"/>
                    </a:lnTo>
                    <a:lnTo>
                      <a:pt x="270" y="1108"/>
                    </a:lnTo>
                    <a:lnTo>
                      <a:pt x="268" y="1120"/>
                    </a:lnTo>
                    <a:lnTo>
                      <a:pt x="268" y="1134"/>
                    </a:lnTo>
                    <a:lnTo>
                      <a:pt x="270" y="1154"/>
                    </a:lnTo>
                    <a:lnTo>
                      <a:pt x="272" y="1174"/>
                    </a:lnTo>
                    <a:lnTo>
                      <a:pt x="270" y="1194"/>
                    </a:lnTo>
                    <a:lnTo>
                      <a:pt x="272" y="1222"/>
                    </a:lnTo>
                    <a:lnTo>
                      <a:pt x="280" y="1254"/>
                    </a:lnTo>
                    <a:lnTo>
                      <a:pt x="290" y="1284"/>
                    </a:lnTo>
                    <a:lnTo>
                      <a:pt x="300" y="1314"/>
                    </a:lnTo>
                    <a:lnTo>
                      <a:pt x="310" y="1346"/>
                    </a:lnTo>
                    <a:lnTo>
                      <a:pt x="318" y="1380"/>
                    </a:lnTo>
                    <a:lnTo>
                      <a:pt x="322" y="1416"/>
                    </a:lnTo>
                    <a:lnTo>
                      <a:pt x="346" y="1412"/>
                    </a:lnTo>
                    <a:lnTo>
                      <a:pt x="366" y="1404"/>
                    </a:lnTo>
                    <a:lnTo>
                      <a:pt x="382" y="1394"/>
                    </a:lnTo>
                    <a:lnTo>
                      <a:pt x="400" y="1382"/>
                    </a:lnTo>
                    <a:lnTo>
                      <a:pt x="418" y="1370"/>
                    </a:lnTo>
                    <a:lnTo>
                      <a:pt x="424" y="1366"/>
                    </a:lnTo>
                    <a:lnTo>
                      <a:pt x="430" y="1364"/>
                    </a:lnTo>
                    <a:lnTo>
                      <a:pt x="436" y="1360"/>
                    </a:lnTo>
                    <a:lnTo>
                      <a:pt x="440" y="1358"/>
                    </a:lnTo>
                    <a:lnTo>
                      <a:pt x="442" y="1354"/>
                    </a:lnTo>
                    <a:lnTo>
                      <a:pt x="446" y="1350"/>
                    </a:lnTo>
                    <a:lnTo>
                      <a:pt x="448" y="1342"/>
                    </a:lnTo>
                    <a:lnTo>
                      <a:pt x="448" y="1326"/>
                    </a:lnTo>
                    <a:lnTo>
                      <a:pt x="446" y="1310"/>
                    </a:lnTo>
                    <a:lnTo>
                      <a:pt x="446" y="1294"/>
                    </a:lnTo>
                    <a:lnTo>
                      <a:pt x="458" y="1292"/>
                    </a:lnTo>
                    <a:lnTo>
                      <a:pt x="466" y="1286"/>
                    </a:lnTo>
                    <a:lnTo>
                      <a:pt x="468" y="1276"/>
                    </a:lnTo>
                    <a:lnTo>
                      <a:pt x="468" y="1264"/>
                    </a:lnTo>
                    <a:lnTo>
                      <a:pt x="466" y="1252"/>
                    </a:lnTo>
                    <a:lnTo>
                      <a:pt x="466" y="1240"/>
                    </a:lnTo>
                    <a:lnTo>
                      <a:pt x="468" y="1224"/>
                    </a:lnTo>
                    <a:lnTo>
                      <a:pt x="476" y="1214"/>
                    </a:lnTo>
                    <a:lnTo>
                      <a:pt x="486" y="1208"/>
                    </a:lnTo>
                    <a:lnTo>
                      <a:pt x="496" y="1204"/>
                    </a:lnTo>
                    <a:lnTo>
                      <a:pt x="508" y="1200"/>
                    </a:lnTo>
                    <a:lnTo>
                      <a:pt x="518" y="1192"/>
                    </a:lnTo>
                    <a:lnTo>
                      <a:pt x="526" y="1180"/>
                    </a:lnTo>
                    <a:lnTo>
                      <a:pt x="530" y="1160"/>
                    </a:lnTo>
                    <a:lnTo>
                      <a:pt x="526" y="1140"/>
                    </a:lnTo>
                    <a:lnTo>
                      <a:pt x="518" y="1118"/>
                    </a:lnTo>
                    <a:lnTo>
                      <a:pt x="508" y="1096"/>
                    </a:lnTo>
                    <a:lnTo>
                      <a:pt x="504" y="1076"/>
                    </a:lnTo>
                    <a:lnTo>
                      <a:pt x="506" y="1056"/>
                    </a:lnTo>
                    <a:lnTo>
                      <a:pt x="516" y="1038"/>
                    </a:lnTo>
                    <a:lnTo>
                      <a:pt x="530" y="1020"/>
                    </a:lnTo>
                    <a:lnTo>
                      <a:pt x="548" y="1002"/>
                    </a:lnTo>
                    <a:lnTo>
                      <a:pt x="564" y="986"/>
                    </a:lnTo>
                    <a:lnTo>
                      <a:pt x="580" y="970"/>
                    </a:lnTo>
                    <a:lnTo>
                      <a:pt x="586" y="960"/>
                    </a:lnTo>
                    <a:lnTo>
                      <a:pt x="596" y="948"/>
                    </a:lnTo>
                    <a:lnTo>
                      <a:pt x="606" y="932"/>
                    </a:lnTo>
                    <a:lnTo>
                      <a:pt x="616" y="918"/>
                    </a:lnTo>
                    <a:lnTo>
                      <a:pt x="620" y="904"/>
                    </a:lnTo>
                    <a:lnTo>
                      <a:pt x="618" y="892"/>
                    </a:lnTo>
                    <a:lnTo>
                      <a:pt x="608" y="884"/>
                    </a:lnTo>
                    <a:lnTo>
                      <a:pt x="594" y="882"/>
                    </a:lnTo>
                    <a:lnTo>
                      <a:pt x="580" y="886"/>
                    </a:lnTo>
                    <a:lnTo>
                      <a:pt x="564" y="892"/>
                    </a:lnTo>
                    <a:lnTo>
                      <a:pt x="550" y="894"/>
                    </a:lnTo>
                    <a:lnTo>
                      <a:pt x="536" y="890"/>
                    </a:lnTo>
                    <a:lnTo>
                      <a:pt x="534" y="888"/>
                    </a:lnTo>
                    <a:lnTo>
                      <a:pt x="532" y="884"/>
                    </a:lnTo>
                    <a:lnTo>
                      <a:pt x="530" y="878"/>
                    </a:lnTo>
                    <a:lnTo>
                      <a:pt x="530" y="874"/>
                    </a:lnTo>
                    <a:lnTo>
                      <a:pt x="528" y="870"/>
                    </a:lnTo>
                    <a:lnTo>
                      <a:pt x="524" y="862"/>
                    </a:lnTo>
                    <a:lnTo>
                      <a:pt x="518" y="856"/>
                    </a:lnTo>
                    <a:lnTo>
                      <a:pt x="514" y="850"/>
                    </a:lnTo>
                    <a:lnTo>
                      <a:pt x="504" y="830"/>
                    </a:lnTo>
                    <a:lnTo>
                      <a:pt x="496" y="810"/>
                    </a:lnTo>
                    <a:lnTo>
                      <a:pt x="488" y="794"/>
                    </a:lnTo>
                    <a:lnTo>
                      <a:pt x="478" y="780"/>
                    </a:lnTo>
                    <a:lnTo>
                      <a:pt x="468" y="766"/>
                    </a:lnTo>
                    <a:lnTo>
                      <a:pt x="462" y="742"/>
                    </a:lnTo>
                    <a:lnTo>
                      <a:pt x="456" y="718"/>
                    </a:lnTo>
                    <a:lnTo>
                      <a:pt x="446" y="694"/>
                    </a:lnTo>
                    <a:lnTo>
                      <a:pt x="458" y="688"/>
                    </a:lnTo>
                    <a:lnTo>
                      <a:pt x="468" y="690"/>
                    </a:lnTo>
                    <a:lnTo>
                      <a:pt x="474" y="698"/>
                    </a:lnTo>
                    <a:lnTo>
                      <a:pt x="480" y="708"/>
                    </a:lnTo>
                    <a:lnTo>
                      <a:pt x="484" y="720"/>
                    </a:lnTo>
                    <a:lnTo>
                      <a:pt x="502" y="750"/>
                    </a:lnTo>
                    <a:lnTo>
                      <a:pt x="518" y="780"/>
                    </a:lnTo>
                    <a:lnTo>
                      <a:pt x="520" y="788"/>
                    </a:lnTo>
                    <a:lnTo>
                      <a:pt x="520" y="794"/>
                    </a:lnTo>
                    <a:lnTo>
                      <a:pt x="520" y="800"/>
                    </a:lnTo>
                    <a:lnTo>
                      <a:pt x="522" y="806"/>
                    </a:lnTo>
                    <a:lnTo>
                      <a:pt x="524" y="810"/>
                    </a:lnTo>
                    <a:lnTo>
                      <a:pt x="526" y="814"/>
                    </a:lnTo>
                    <a:lnTo>
                      <a:pt x="528" y="818"/>
                    </a:lnTo>
                    <a:lnTo>
                      <a:pt x="532" y="824"/>
                    </a:lnTo>
                    <a:lnTo>
                      <a:pt x="540" y="850"/>
                    </a:lnTo>
                    <a:lnTo>
                      <a:pt x="548" y="876"/>
                    </a:lnTo>
                    <a:lnTo>
                      <a:pt x="590" y="856"/>
                    </a:lnTo>
                    <a:lnTo>
                      <a:pt x="634" y="830"/>
                    </a:lnTo>
                    <a:lnTo>
                      <a:pt x="672" y="800"/>
                    </a:lnTo>
                    <a:lnTo>
                      <a:pt x="684" y="790"/>
                    </a:lnTo>
                    <a:lnTo>
                      <a:pt x="692" y="778"/>
                    </a:lnTo>
                    <a:lnTo>
                      <a:pt x="694" y="766"/>
                    </a:lnTo>
                    <a:lnTo>
                      <a:pt x="686" y="752"/>
                    </a:lnTo>
                    <a:lnTo>
                      <a:pt x="678" y="746"/>
                    </a:lnTo>
                    <a:lnTo>
                      <a:pt x="670" y="742"/>
                    </a:lnTo>
                    <a:lnTo>
                      <a:pt x="664" y="740"/>
                    </a:lnTo>
                    <a:lnTo>
                      <a:pt x="660" y="732"/>
                    </a:lnTo>
                    <a:lnTo>
                      <a:pt x="656" y="720"/>
                    </a:lnTo>
                    <a:lnTo>
                      <a:pt x="652" y="718"/>
                    </a:lnTo>
                    <a:lnTo>
                      <a:pt x="646" y="718"/>
                    </a:lnTo>
                    <a:lnTo>
                      <a:pt x="644" y="718"/>
                    </a:lnTo>
                    <a:lnTo>
                      <a:pt x="642" y="720"/>
                    </a:lnTo>
                    <a:lnTo>
                      <a:pt x="638" y="724"/>
                    </a:lnTo>
                    <a:lnTo>
                      <a:pt x="636" y="728"/>
                    </a:lnTo>
                    <a:lnTo>
                      <a:pt x="634" y="732"/>
                    </a:lnTo>
                    <a:lnTo>
                      <a:pt x="632" y="734"/>
                    </a:lnTo>
                    <a:lnTo>
                      <a:pt x="630" y="738"/>
                    </a:lnTo>
                    <a:lnTo>
                      <a:pt x="626" y="740"/>
                    </a:lnTo>
                    <a:lnTo>
                      <a:pt x="612" y="726"/>
                    </a:lnTo>
                    <a:lnTo>
                      <a:pt x="596" y="712"/>
                    </a:lnTo>
                    <a:lnTo>
                      <a:pt x="584" y="696"/>
                    </a:lnTo>
                    <a:lnTo>
                      <a:pt x="576" y="676"/>
                    </a:lnTo>
                    <a:lnTo>
                      <a:pt x="590" y="672"/>
                    </a:lnTo>
                    <a:lnTo>
                      <a:pt x="600" y="676"/>
                    </a:lnTo>
                    <a:lnTo>
                      <a:pt x="608" y="684"/>
                    </a:lnTo>
                    <a:lnTo>
                      <a:pt x="614" y="694"/>
                    </a:lnTo>
                    <a:lnTo>
                      <a:pt x="620" y="704"/>
                    </a:lnTo>
                    <a:lnTo>
                      <a:pt x="630" y="710"/>
                    </a:lnTo>
                    <a:lnTo>
                      <a:pt x="642" y="712"/>
                    </a:lnTo>
                    <a:lnTo>
                      <a:pt x="656" y="708"/>
                    </a:lnTo>
                    <a:lnTo>
                      <a:pt x="668" y="706"/>
                    </a:lnTo>
                    <a:lnTo>
                      <a:pt x="672" y="720"/>
                    </a:lnTo>
                    <a:lnTo>
                      <a:pt x="680" y="726"/>
                    </a:lnTo>
                    <a:lnTo>
                      <a:pt x="690" y="728"/>
                    </a:lnTo>
                    <a:lnTo>
                      <a:pt x="704" y="726"/>
                    </a:lnTo>
                    <a:lnTo>
                      <a:pt x="718" y="724"/>
                    </a:lnTo>
                    <a:lnTo>
                      <a:pt x="730" y="724"/>
                    </a:lnTo>
                    <a:lnTo>
                      <a:pt x="736" y="724"/>
                    </a:lnTo>
                    <a:lnTo>
                      <a:pt x="740" y="726"/>
                    </a:lnTo>
                    <a:lnTo>
                      <a:pt x="742" y="726"/>
                    </a:lnTo>
                    <a:lnTo>
                      <a:pt x="744" y="726"/>
                    </a:lnTo>
                    <a:lnTo>
                      <a:pt x="744" y="728"/>
                    </a:lnTo>
                    <a:lnTo>
                      <a:pt x="744" y="730"/>
                    </a:lnTo>
                    <a:lnTo>
                      <a:pt x="746" y="732"/>
                    </a:lnTo>
                    <a:lnTo>
                      <a:pt x="748" y="736"/>
                    </a:lnTo>
                    <a:lnTo>
                      <a:pt x="750" y="742"/>
                    </a:lnTo>
                    <a:lnTo>
                      <a:pt x="760" y="752"/>
                    </a:lnTo>
                    <a:lnTo>
                      <a:pt x="772" y="760"/>
                    </a:lnTo>
                    <a:lnTo>
                      <a:pt x="786" y="760"/>
                    </a:lnTo>
                    <a:lnTo>
                      <a:pt x="786" y="766"/>
                    </a:lnTo>
                    <a:lnTo>
                      <a:pt x="784" y="770"/>
                    </a:lnTo>
                    <a:lnTo>
                      <a:pt x="780" y="774"/>
                    </a:lnTo>
                    <a:lnTo>
                      <a:pt x="776" y="776"/>
                    </a:lnTo>
                    <a:lnTo>
                      <a:pt x="780" y="780"/>
                    </a:lnTo>
                    <a:lnTo>
                      <a:pt x="786" y="784"/>
                    </a:lnTo>
                    <a:lnTo>
                      <a:pt x="792" y="784"/>
                    </a:lnTo>
                    <a:lnTo>
                      <a:pt x="800" y="786"/>
                    </a:lnTo>
                    <a:lnTo>
                      <a:pt x="800" y="810"/>
                    </a:lnTo>
                    <a:lnTo>
                      <a:pt x="804" y="834"/>
                    </a:lnTo>
                    <a:lnTo>
                      <a:pt x="812" y="858"/>
                    </a:lnTo>
                    <a:lnTo>
                      <a:pt x="822" y="874"/>
                    </a:lnTo>
                    <a:lnTo>
                      <a:pt x="832" y="892"/>
                    </a:lnTo>
                    <a:lnTo>
                      <a:pt x="840" y="910"/>
                    </a:lnTo>
                    <a:lnTo>
                      <a:pt x="844" y="928"/>
                    </a:lnTo>
                    <a:lnTo>
                      <a:pt x="848" y="926"/>
                    </a:lnTo>
                    <a:lnTo>
                      <a:pt x="852" y="924"/>
                    </a:lnTo>
                    <a:lnTo>
                      <a:pt x="854" y="922"/>
                    </a:lnTo>
                    <a:lnTo>
                      <a:pt x="858" y="916"/>
                    </a:lnTo>
                    <a:lnTo>
                      <a:pt x="856" y="928"/>
                    </a:lnTo>
                    <a:lnTo>
                      <a:pt x="858" y="938"/>
                    </a:lnTo>
                    <a:lnTo>
                      <a:pt x="864" y="950"/>
                    </a:lnTo>
                    <a:lnTo>
                      <a:pt x="874" y="958"/>
                    </a:lnTo>
                    <a:lnTo>
                      <a:pt x="876" y="942"/>
                    </a:lnTo>
                    <a:lnTo>
                      <a:pt x="872" y="926"/>
                    </a:lnTo>
                    <a:lnTo>
                      <a:pt x="866" y="910"/>
                    </a:lnTo>
                    <a:lnTo>
                      <a:pt x="864" y="890"/>
                    </a:lnTo>
                    <a:lnTo>
                      <a:pt x="864" y="870"/>
                    </a:lnTo>
                    <a:lnTo>
                      <a:pt x="866" y="850"/>
                    </a:lnTo>
                    <a:lnTo>
                      <a:pt x="866" y="836"/>
                    </a:lnTo>
                    <a:lnTo>
                      <a:pt x="870" y="830"/>
                    </a:lnTo>
                    <a:lnTo>
                      <a:pt x="874" y="826"/>
                    </a:lnTo>
                    <a:lnTo>
                      <a:pt x="884" y="824"/>
                    </a:lnTo>
                    <a:lnTo>
                      <a:pt x="896" y="818"/>
                    </a:lnTo>
                    <a:lnTo>
                      <a:pt x="908" y="806"/>
                    </a:lnTo>
                    <a:lnTo>
                      <a:pt x="918" y="792"/>
                    </a:lnTo>
                    <a:lnTo>
                      <a:pt x="930" y="780"/>
                    </a:lnTo>
                    <a:lnTo>
                      <a:pt x="932" y="776"/>
                    </a:lnTo>
                    <a:lnTo>
                      <a:pt x="938" y="772"/>
                    </a:lnTo>
                    <a:lnTo>
                      <a:pt x="944" y="766"/>
                    </a:lnTo>
                    <a:lnTo>
                      <a:pt x="948" y="762"/>
                    </a:lnTo>
                    <a:lnTo>
                      <a:pt x="954" y="758"/>
                    </a:lnTo>
                    <a:lnTo>
                      <a:pt x="958" y="756"/>
                    </a:lnTo>
                    <a:lnTo>
                      <a:pt x="964" y="754"/>
                    </a:lnTo>
                    <a:lnTo>
                      <a:pt x="968" y="754"/>
                    </a:lnTo>
                    <a:lnTo>
                      <a:pt x="970" y="754"/>
                    </a:lnTo>
                    <a:lnTo>
                      <a:pt x="972" y="756"/>
                    </a:lnTo>
                    <a:lnTo>
                      <a:pt x="974" y="760"/>
                    </a:lnTo>
                    <a:lnTo>
                      <a:pt x="974" y="762"/>
                    </a:lnTo>
                    <a:lnTo>
                      <a:pt x="974" y="766"/>
                    </a:lnTo>
                    <a:lnTo>
                      <a:pt x="974" y="772"/>
                    </a:lnTo>
                    <a:lnTo>
                      <a:pt x="974" y="776"/>
                    </a:lnTo>
                    <a:lnTo>
                      <a:pt x="976" y="780"/>
                    </a:lnTo>
                    <a:lnTo>
                      <a:pt x="982" y="792"/>
                    </a:lnTo>
                    <a:lnTo>
                      <a:pt x="988" y="800"/>
                    </a:lnTo>
                    <a:lnTo>
                      <a:pt x="994" y="810"/>
                    </a:lnTo>
                    <a:lnTo>
                      <a:pt x="998" y="820"/>
                    </a:lnTo>
                    <a:lnTo>
                      <a:pt x="996" y="834"/>
                    </a:lnTo>
                    <a:lnTo>
                      <a:pt x="1004" y="834"/>
                    </a:lnTo>
                    <a:lnTo>
                      <a:pt x="1012" y="832"/>
                    </a:lnTo>
                    <a:lnTo>
                      <a:pt x="1018" y="828"/>
                    </a:lnTo>
                    <a:lnTo>
                      <a:pt x="1020" y="850"/>
                    </a:lnTo>
                    <a:lnTo>
                      <a:pt x="1026" y="868"/>
                    </a:lnTo>
                    <a:lnTo>
                      <a:pt x="1032" y="888"/>
                    </a:lnTo>
                    <a:lnTo>
                      <a:pt x="1032" y="902"/>
                    </a:lnTo>
                    <a:lnTo>
                      <a:pt x="1032" y="916"/>
                    </a:lnTo>
                    <a:lnTo>
                      <a:pt x="1034" y="930"/>
                    </a:lnTo>
                    <a:lnTo>
                      <a:pt x="1038" y="936"/>
                    </a:lnTo>
                    <a:lnTo>
                      <a:pt x="1042" y="940"/>
                    </a:lnTo>
                    <a:lnTo>
                      <a:pt x="1048" y="946"/>
                    </a:lnTo>
                    <a:lnTo>
                      <a:pt x="1052" y="950"/>
                    </a:lnTo>
                    <a:lnTo>
                      <a:pt x="1054" y="956"/>
                    </a:lnTo>
                    <a:lnTo>
                      <a:pt x="1056" y="962"/>
                    </a:lnTo>
                    <a:lnTo>
                      <a:pt x="1056" y="970"/>
                    </a:lnTo>
                    <a:lnTo>
                      <a:pt x="1058" y="976"/>
                    </a:lnTo>
                    <a:lnTo>
                      <a:pt x="1058" y="980"/>
                    </a:lnTo>
                    <a:lnTo>
                      <a:pt x="1060" y="986"/>
                    </a:lnTo>
                    <a:lnTo>
                      <a:pt x="1062" y="990"/>
                    </a:lnTo>
                    <a:lnTo>
                      <a:pt x="1064" y="994"/>
                    </a:lnTo>
                    <a:lnTo>
                      <a:pt x="1068" y="996"/>
                    </a:lnTo>
                    <a:lnTo>
                      <a:pt x="1074" y="998"/>
                    </a:lnTo>
                    <a:lnTo>
                      <a:pt x="1080" y="996"/>
                    </a:lnTo>
                    <a:lnTo>
                      <a:pt x="1080" y="980"/>
                    </a:lnTo>
                    <a:lnTo>
                      <a:pt x="1074" y="966"/>
                    </a:lnTo>
                    <a:lnTo>
                      <a:pt x="1064" y="954"/>
                    </a:lnTo>
                    <a:lnTo>
                      <a:pt x="1054" y="942"/>
                    </a:lnTo>
                    <a:lnTo>
                      <a:pt x="1048" y="928"/>
                    </a:lnTo>
                    <a:lnTo>
                      <a:pt x="1042" y="908"/>
                    </a:lnTo>
                    <a:lnTo>
                      <a:pt x="1042" y="886"/>
                    </a:lnTo>
                    <a:lnTo>
                      <a:pt x="1044" y="866"/>
                    </a:lnTo>
                    <a:lnTo>
                      <a:pt x="1056" y="864"/>
                    </a:lnTo>
                    <a:lnTo>
                      <a:pt x="1066" y="870"/>
                    </a:lnTo>
                    <a:lnTo>
                      <a:pt x="1074" y="880"/>
                    </a:lnTo>
                    <a:lnTo>
                      <a:pt x="1080" y="894"/>
                    </a:lnTo>
                    <a:lnTo>
                      <a:pt x="1086" y="906"/>
                    </a:lnTo>
                    <a:lnTo>
                      <a:pt x="1090" y="918"/>
                    </a:lnTo>
                    <a:lnTo>
                      <a:pt x="1104" y="902"/>
                    </a:lnTo>
                    <a:lnTo>
                      <a:pt x="1114" y="884"/>
                    </a:lnTo>
                    <a:lnTo>
                      <a:pt x="1118" y="862"/>
                    </a:lnTo>
                    <a:lnTo>
                      <a:pt x="1112" y="842"/>
                    </a:lnTo>
                    <a:lnTo>
                      <a:pt x="1104" y="832"/>
                    </a:lnTo>
                    <a:lnTo>
                      <a:pt x="1096" y="824"/>
                    </a:lnTo>
                    <a:lnTo>
                      <a:pt x="1090" y="816"/>
                    </a:lnTo>
                    <a:lnTo>
                      <a:pt x="1090" y="804"/>
                    </a:lnTo>
                    <a:lnTo>
                      <a:pt x="1094" y="792"/>
                    </a:lnTo>
                    <a:lnTo>
                      <a:pt x="1104" y="782"/>
                    </a:lnTo>
                    <a:lnTo>
                      <a:pt x="1116" y="774"/>
                    </a:lnTo>
                    <a:lnTo>
                      <a:pt x="1128" y="768"/>
                    </a:lnTo>
                    <a:lnTo>
                      <a:pt x="1130" y="774"/>
                    </a:lnTo>
                    <a:lnTo>
                      <a:pt x="1128" y="784"/>
                    </a:lnTo>
                    <a:lnTo>
                      <a:pt x="1124" y="794"/>
                    </a:lnTo>
                    <a:lnTo>
                      <a:pt x="1120" y="804"/>
                    </a:lnTo>
                    <a:lnTo>
                      <a:pt x="1118" y="812"/>
                    </a:lnTo>
                    <a:lnTo>
                      <a:pt x="1118" y="818"/>
                    </a:lnTo>
                    <a:lnTo>
                      <a:pt x="1124" y="820"/>
                    </a:lnTo>
                    <a:lnTo>
                      <a:pt x="1134" y="818"/>
                    </a:lnTo>
                    <a:lnTo>
                      <a:pt x="1146" y="810"/>
                    </a:lnTo>
                    <a:lnTo>
                      <a:pt x="1148" y="800"/>
                    </a:lnTo>
                    <a:lnTo>
                      <a:pt x="1148" y="786"/>
                    </a:lnTo>
                    <a:lnTo>
                      <a:pt x="1148" y="774"/>
                    </a:lnTo>
                    <a:lnTo>
                      <a:pt x="1152" y="764"/>
                    </a:lnTo>
                    <a:lnTo>
                      <a:pt x="1160" y="756"/>
                    </a:lnTo>
                    <a:lnTo>
                      <a:pt x="1172" y="752"/>
                    </a:lnTo>
                    <a:lnTo>
                      <a:pt x="1184" y="750"/>
                    </a:lnTo>
                    <a:lnTo>
                      <a:pt x="1196" y="748"/>
                    </a:lnTo>
                    <a:lnTo>
                      <a:pt x="1208" y="742"/>
                    </a:lnTo>
                    <a:lnTo>
                      <a:pt x="1216" y="730"/>
                    </a:lnTo>
                    <a:lnTo>
                      <a:pt x="1218" y="716"/>
                    </a:lnTo>
                    <a:lnTo>
                      <a:pt x="1218" y="700"/>
                    </a:lnTo>
                    <a:lnTo>
                      <a:pt x="1224" y="688"/>
                    </a:lnTo>
                    <a:lnTo>
                      <a:pt x="1232" y="674"/>
                    </a:lnTo>
                    <a:lnTo>
                      <a:pt x="1232" y="660"/>
                    </a:lnTo>
                    <a:lnTo>
                      <a:pt x="1228" y="652"/>
                    </a:lnTo>
                    <a:lnTo>
                      <a:pt x="1222" y="644"/>
                    </a:lnTo>
                    <a:lnTo>
                      <a:pt x="1216" y="634"/>
                    </a:lnTo>
                    <a:lnTo>
                      <a:pt x="1212" y="624"/>
                    </a:lnTo>
                    <a:lnTo>
                      <a:pt x="1214" y="610"/>
                    </a:lnTo>
                    <a:lnTo>
                      <a:pt x="1222" y="598"/>
                    </a:lnTo>
                    <a:lnTo>
                      <a:pt x="1232" y="588"/>
                    </a:lnTo>
                    <a:lnTo>
                      <a:pt x="1222" y="586"/>
                    </a:lnTo>
                    <a:lnTo>
                      <a:pt x="1212" y="588"/>
                    </a:lnTo>
                    <a:lnTo>
                      <a:pt x="1204" y="590"/>
                    </a:lnTo>
                    <a:lnTo>
                      <a:pt x="1196" y="586"/>
                    </a:lnTo>
                    <a:lnTo>
                      <a:pt x="1194" y="576"/>
                    </a:lnTo>
                    <a:lnTo>
                      <a:pt x="1196" y="564"/>
                    </a:lnTo>
                    <a:lnTo>
                      <a:pt x="1206" y="552"/>
                    </a:lnTo>
                    <a:lnTo>
                      <a:pt x="1218" y="542"/>
                    </a:lnTo>
                    <a:lnTo>
                      <a:pt x="1230" y="536"/>
                    </a:lnTo>
                    <a:lnTo>
                      <a:pt x="1242" y="534"/>
                    </a:lnTo>
                    <a:lnTo>
                      <a:pt x="1242" y="542"/>
                    </a:lnTo>
                    <a:lnTo>
                      <a:pt x="1240" y="548"/>
                    </a:lnTo>
                    <a:lnTo>
                      <a:pt x="1236" y="556"/>
                    </a:lnTo>
                    <a:lnTo>
                      <a:pt x="1232" y="562"/>
                    </a:lnTo>
                    <a:lnTo>
                      <a:pt x="1238" y="562"/>
                    </a:lnTo>
                    <a:lnTo>
                      <a:pt x="1248" y="560"/>
                    </a:lnTo>
                    <a:lnTo>
                      <a:pt x="1256" y="558"/>
                    </a:lnTo>
                    <a:lnTo>
                      <a:pt x="1264" y="558"/>
                    </a:lnTo>
                    <a:lnTo>
                      <a:pt x="1270" y="560"/>
                    </a:lnTo>
                    <a:lnTo>
                      <a:pt x="1272" y="566"/>
                    </a:lnTo>
                    <a:lnTo>
                      <a:pt x="1268" y="578"/>
                    </a:lnTo>
                    <a:lnTo>
                      <a:pt x="1280" y="582"/>
                    </a:lnTo>
                    <a:lnTo>
                      <a:pt x="1282" y="590"/>
                    </a:lnTo>
                    <a:lnTo>
                      <a:pt x="1282" y="600"/>
                    </a:lnTo>
                    <a:lnTo>
                      <a:pt x="1276" y="610"/>
                    </a:lnTo>
                    <a:lnTo>
                      <a:pt x="1272" y="620"/>
                    </a:lnTo>
                    <a:lnTo>
                      <a:pt x="1270" y="628"/>
                    </a:lnTo>
                    <a:lnTo>
                      <a:pt x="1278" y="626"/>
                    </a:lnTo>
                    <a:lnTo>
                      <a:pt x="1284" y="624"/>
                    </a:lnTo>
                    <a:lnTo>
                      <a:pt x="1292" y="618"/>
                    </a:lnTo>
                    <a:lnTo>
                      <a:pt x="1296" y="610"/>
                    </a:lnTo>
                    <a:lnTo>
                      <a:pt x="1300" y="600"/>
                    </a:lnTo>
                    <a:lnTo>
                      <a:pt x="1300" y="592"/>
                    </a:lnTo>
                    <a:lnTo>
                      <a:pt x="1296" y="588"/>
                    </a:lnTo>
                    <a:lnTo>
                      <a:pt x="1290" y="580"/>
                    </a:lnTo>
                    <a:lnTo>
                      <a:pt x="1286" y="572"/>
                    </a:lnTo>
                    <a:lnTo>
                      <a:pt x="1284" y="562"/>
                    </a:lnTo>
                    <a:lnTo>
                      <a:pt x="1288" y="556"/>
                    </a:lnTo>
                    <a:lnTo>
                      <a:pt x="1294" y="550"/>
                    </a:lnTo>
                    <a:lnTo>
                      <a:pt x="1300" y="546"/>
                    </a:lnTo>
                    <a:lnTo>
                      <a:pt x="1306" y="536"/>
                    </a:lnTo>
                    <a:lnTo>
                      <a:pt x="1306" y="532"/>
                    </a:lnTo>
                    <a:lnTo>
                      <a:pt x="1306" y="528"/>
                    </a:lnTo>
                    <a:lnTo>
                      <a:pt x="1304" y="526"/>
                    </a:lnTo>
                    <a:lnTo>
                      <a:pt x="1304" y="522"/>
                    </a:lnTo>
                    <a:lnTo>
                      <a:pt x="1304" y="518"/>
                    </a:lnTo>
                    <a:lnTo>
                      <a:pt x="1306" y="514"/>
                    </a:lnTo>
                    <a:lnTo>
                      <a:pt x="1310" y="510"/>
                    </a:lnTo>
                    <a:lnTo>
                      <a:pt x="1314" y="506"/>
                    </a:lnTo>
                    <a:lnTo>
                      <a:pt x="1320" y="502"/>
                    </a:lnTo>
                    <a:lnTo>
                      <a:pt x="1326" y="500"/>
                    </a:lnTo>
                    <a:lnTo>
                      <a:pt x="1330" y="494"/>
                    </a:lnTo>
                    <a:lnTo>
                      <a:pt x="1330" y="500"/>
                    </a:lnTo>
                    <a:lnTo>
                      <a:pt x="1330" y="504"/>
                    </a:lnTo>
                    <a:lnTo>
                      <a:pt x="1334" y="508"/>
                    </a:lnTo>
                    <a:lnTo>
                      <a:pt x="1336" y="512"/>
                    </a:lnTo>
                    <a:lnTo>
                      <a:pt x="1340" y="516"/>
                    </a:lnTo>
                    <a:lnTo>
                      <a:pt x="1346" y="518"/>
                    </a:lnTo>
                    <a:lnTo>
                      <a:pt x="1352" y="502"/>
                    </a:lnTo>
                    <a:lnTo>
                      <a:pt x="1364" y="486"/>
                    </a:lnTo>
                    <a:lnTo>
                      <a:pt x="1376" y="472"/>
                    </a:lnTo>
                    <a:lnTo>
                      <a:pt x="1386" y="458"/>
                    </a:lnTo>
                    <a:lnTo>
                      <a:pt x="1394" y="442"/>
                    </a:lnTo>
                    <a:lnTo>
                      <a:pt x="1398" y="424"/>
                    </a:lnTo>
                    <a:lnTo>
                      <a:pt x="1398" y="410"/>
                    </a:lnTo>
                    <a:lnTo>
                      <a:pt x="1394" y="396"/>
                    </a:lnTo>
                    <a:lnTo>
                      <a:pt x="1388" y="386"/>
                    </a:lnTo>
                    <a:lnTo>
                      <a:pt x="1378" y="382"/>
                    </a:lnTo>
                    <a:lnTo>
                      <a:pt x="1364" y="384"/>
                    </a:lnTo>
                    <a:lnTo>
                      <a:pt x="1362" y="380"/>
                    </a:lnTo>
                    <a:lnTo>
                      <a:pt x="1360" y="376"/>
                    </a:lnTo>
                    <a:lnTo>
                      <a:pt x="1360" y="374"/>
                    </a:lnTo>
                    <a:lnTo>
                      <a:pt x="1356" y="374"/>
                    </a:lnTo>
                    <a:lnTo>
                      <a:pt x="1352" y="374"/>
                    </a:lnTo>
                    <a:lnTo>
                      <a:pt x="1346" y="374"/>
                    </a:lnTo>
                    <a:lnTo>
                      <a:pt x="1342" y="374"/>
                    </a:lnTo>
                    <a:lnTo>
                      <a:pt x="1338" y="374"/>
                    </a:lnTo>
                    <a:lnTo>
                      <a:pt x="1334" y="372"/>
                    </a:lnTo>
                    <a:lnTo>
                      <a:pt x="1332" y="370"/>
                    </a:lnTo>
                    <a:lnTo>
                      <a:pt x="1330" y="366"/>
                    </a:lnTo>
                    <a:lnTo>
                      <a:pt x="1330" y="362"/>
                    </a:lnTo>
                    <a:lnTo>
                      <a:pt x="1332" y="356"/>
                    </a:lnTo>
                    <a:lnTo>
                      <a:pt x="1340" y="350"/>
                    </a:lnTo>
                    <a:lnTo>
                      <a:pt x="1352" y="346"/>
                    </a:lnTo>
                    <a:lnTo>
                      <a:pt x="1366" y="344"/>
                    </a:lnTo>
                    <a:lnTo>
                      <a:pt x="1376" y="340"/>
                    </a:lnTo>
                    <a:lnTo>
                      <a:pt x="1384" y="334"/>
                    </a:lnTo>
                    <a:lnTo>
                      <a:pt x="1390" y="328"/>
                    </a:lnTo>
                    <a:lnTo>
                      <a:pt x="1396" y="320"/>
                    </a:lnTo>
                    <a:lnTo>
                      <a:pt x="1402" y="312"/>
                    </a:lnTo>
                    <a:lnTo>
                      <a:pt x="1424" y="294"/>
                    </a:lnTo>
                    <a:lnTo>
                      <a:pt x="1446" y="282"/>
                    </a:lnTo>
                    <a:lnTo>
                      <a:pt x="1472" y="278"/>
                    </a:lnTo>
                    <a:lnTo>
                      <a:pt x="1500" y="278"/>
                    </a:lnTo>
                    <a:lnTo>
                      <a:pt x="1498" y="290"/>
                    </a:lnTo>
                    <a:lnTo>
                      <a:pt x="1494" y="300"/>
                    </a:lnTo>
                    <a:lnTo>
                      <a:pt x="1508" y="300"/>
                    </a:lnTo>
                    <a:lnTo>
                      <a:pt x="1518" y="294"/>
                    </a:lnTo>
                    <a:lnTo>
                      <a:pt x="1524" y="284"/>
                    </a:lnTo>
                    <a:lnTo>
                      <a:pt x="1532" y="274"/>
                    </a:lnTo>
                    <a:lnTo>
                      <a:pt x="1540" y="264"/>
                    </a:lnTo>
                    <a:lnTo>
                      <a:pt x="1548" y="260"/>
                    </a:lnTo>
                    <a:lnTo>
                      <a:pt x="1560" y="258"/>
                    </a:lnTo>
                    <a:lnTo>
                      <a:pt x="1570" y="258"/>
                    </a:lnTo>
                    <a:lnTo>
                      <a:pt x="1578" y="262"/>
                    </a:lnTo>
                    <a:lnTo>
                      <a:pt x="1580" y="270"/>
                    </a:lnTo>
                    <a:lnTo>
                      <a:pt x="1588" y="258"/>
                    </a:lnTo>
                    <a:lnTo>
                      <a:pt x="1600" y="246"/>
                    </a:lnTo>
                    <a:lnTo>
                      <a:pt x="1614" y="242"/>
                    </a:lnTo>
                    <a:lnTo>
                      <a:pt x="1614" y="260"/>
                    </a:lnTo>
                    <a:lnTo>
                      <a:pt x="1608" y="274"/>
                    </a:lnTo>
                    <a:lnTo>
                      <a:pt x="1598" y="286"/>
                    </a:lnTo>
                    <a:lnTo>
                      <a:pt x="1584" y="296"/>
                    </a:lnTo>
                    <a:lnTo>
                      <a:pt x="1572" y="306"/>
                    </a:lnTo>
                    <a:lnTo>
                      <a:pt x="1560" y="316"/>
                    </a:lnTo>
                    <a:lnTo>
                      <a:pt x="1550" y="330"/>
                    </a:lnTo>
                    <a:lnTo>
                      <a:pt x="1540" y="358"/>
                    </a:lnTo>
                    <a:lnTo>
                      <a:pt x="1538" y="388"/>
                    </a:lnTo>
                    <a:lnTo>
                      <a:pt x="1544" y="420"/>
                    </a:lnTo>
                    <a:lnTo>
                      <a:pt x="1552" y="406"/>
                    </a:lnTo>
                    <a:lnTo>
                      <a:pt x="1560" y="390"/>
                    </a:lnTo>
                    <a:lnTo>
                      <a:pt x="1568" y="376"/>
                    </a:lnTo>
                    <a:lnTo>
                      <a:pt x="1574" y="372"/>
                    </a:lnTo>
                    <a:lnTo>
                      <a:pt x="1578" y="368"/>
                    </a:lnTo>
                    <a:lnTo>
                      <a:pt x="1584" y="364"/>
                    </a:lnTo>
                    <a:lnTo>
                      <a:pt x="1588" y="358"/>
                    </a:lnTo>
                    <a:lnTo>
                      <a:pt x="1592" y="352"/>
                    </a:lnTo>
                    <a:lnTo>
                      <a:pt x="1598" y="336"/>
                    </a:lnTo>
                    <a:lnTo>
                      <a:pt x="1602" y="322"/>
                    </a:lnTo>
                    <a:lnTo>
                      <a:pt x="1606" y="308"/>
                    </a:lnTo>
                    <a:lnTo>
                      <a:pt x="1614" y="296"/>
                    </a:lnTo>
                    <a:lnTo>
                      <a:pt x="1628" y="284"/>
                    </a:lnTo>
                    <a:lnTo>
                      <a:pt x="1632" y="284"/>
                    </a:lnTo>
                    <a:lnTo>
                      <a:pt x="1638" y="282"/>
                    </a:lnTo>
                    <a:lnTo>
                      <a:pt x="1644" y="282"/>
                    </a:lnTo>
                    <a:lnTo>
                      <a:pt x="1650" y="280"/>
                    </a:lnTo>
                    <a:lnTo>
                      <a:pt x="1654" y="280"/>
                    </a:lnTo>
                    <a:lnTo>
                      <a:pt x="1656" y="278"/>
                    </a:lnTo>
                    <a:lnTo>
                      <a:pt x="1658" y="278"/>
                    </a:lnTo>
                    <a:lnTo>
                      <a:pt x="1660" y="278"/>
                    </a:lnTo>
                    <a:lnTo>
                      <a:pt x="1662" y="278"/>
                    </a:lnTo>
                    <a:lnTo>
                      <a:pt x="1664" y="276"/>
                    </a:lnTo>
                    <a:lnTo>
                      <a:pt x="1666" y="274"/>
                    </a:lnTo>
                    <a:lnTo>
                      <a:pt x="1672" y="270"/>
                    </a:lnTo>
                    <a:lnTo>
                      <a:pt x="1688" y="256"/>
                    </a:lnTo>
                    <a:lnTo>
                      <a:pt x="1700" y="250"/>
                    </a:lnTo>
                    <a:lnTo>
                      <a:pt x="1714" y="248"/>
                    </a:lnTo>
                    <a:lnTo>
                      <a:pt x="1732" y="248"/>
                    </a:lnTo>
                    <a:lnTo>
                      <a:pt x="1732" y="242"/>
                    </a:lnTo>
                    <a:lnTo>
                      <a:pt x="1730" y="238"/>
                    </a:lnTo>
                    <a:lnTo>
                      <a:pt x="1728" y="232"/>
                    </a:lnTo>
                    <a:lnTo>
                      <a:pt x="1724" y="228"/>
                    </a:lnTo>
                    <a:lnTo>
                      <a:pt x="1736" y="226"/>
                    </a:lnTo>
                    <a:lnTo>
                      <a:pt x="1744" y="218"/>
                    </a:lnTo>
                    <a:lnTo>
                      <a:pt x="1746" y="208"/>
                    </a:lnTo>
                    <a:lnTo>
                      <a:pt x="1746" y="194"/>
                    </a:lnTo>
                    <a:lnTo>
                      <a:pt x="1752" y="194"/>
                    </a:lnTo>
                    <a:lnTo>
                      <a:pt x="1758" y="198"/>
                    </a:lnTo>
                    <a:lnTo>
                      <a:pt x="1764" y="202"/>
                    </a:lnTo>
                    <a:lnTo>
                      <a:pt x="1768" y="206"/>
                    </a:lnTo>
                    <a:lnTo>
                      <a:pt x="1774" y="210"/>
                    </a:lnTo>
                    <a:lnTo>
                      <a:pt x="1778" y="214"/>
                    </a:lnTo>
                    <a:lnTo>
                      <a:pt x="1792" y="204"/>
                    </a:lnTo>
                    <a:lnTo>
                      <a:pt x="1796" y="194"/>
                    </a:lnTo>
                    <a:lnTo>
                      <a:pt x="1790" y="184"/>
                    </a:lnTo>
                    <a:lnTo>
                      <a:pt x="1778" y="172"/>
                    </a:lnTo>
                    <a:lnTo>
                      <a:pt x="1764" y="162"/>
                    </a:lnTo>
                    <a:lnTo>
                      <a:pt x="1746" y="154"/>
                    </a:lnTo>
                    <a:lnTo>
                      <a:pt x="1728" y="146"/>
                    </a:lnTo>
                    <a:lnTo>
                      <a:pt x="1712" y="142"/>
                    </a:lnTo>
                    <a:lnTo>
                      <a:pt x="1702" y="140"/>
                    </a:lnTo>
                    <a:close/>
                    <a:moveTo>
                      <a:pt x="818" y="196"/>
                    </a:moveTo>
                    <a:lnTo>
                      <a:pt x="822" y="188"/>
                    </a:lnTo>
                    <a:lnTo>
                      <a:pt x="824" y="182"/>
                    </a:lnTo>
                    <a:lnTo>
                      <a:pt x="828" y="174"/>
                    </a:lnTo>
                    <a:lnTo>
                      <a:pt x="824" y="172"/>
                    </a:lnTo>
                    <a:lnTo>
                      <a:pt x="822" y="170"/>
                    </a:lnTo>
                    <a:lnTo>
                      <a:pt x="818" y="176"/>
                    </a:lnTo>
                    <a:lnTo>
                      <a:pt x="816" y="182"/>
                    </a:lnTo>
                    <a:lnTo>
                      <a:pt x="812" y="188"/>
                    </a:lnTo>
                    <a:lnTo>
                      <a:pt x="808" y="194"/>
                    </a:lnTo>
                    <a:lnTo>
                      <a:pt x="804" y="198"/>
                    </a:lnTo>
                    <a:lnTo>
                      <a:pt x="798" y="200"/>
                    </a:lnTo>
                    <a:lnTo>
                      <a:pt x="792" y="200"/>
                    </a:lnTo>
                    <a:lnTo>
                      <a:pt x="790" y="194"/>
                    </a:lnTo>
                    <a:lnTo>
                      <a:pt x="790" y="190"/>
                    </a:lnTo>
                    <a:lnTo>
                      <a:pt x="792" y="186"/>
                    </a:lnTo>
                    <a:lnTo>
                      <a:pt x="794" y="184"/>
                    </a:lnTo>
                    <a:lnTo>
                      <a:pt x="798" y="182"/>
                    </a:lnTo>
                    <a:lnTo>
                      <a:pt x="802" y="178"/>
                    </a:lnTo>
                    <a:lnTo>
                      <a:pt x="804" y="176"/>
                    </a:lnTo>
                    <a:lnTo>
                      <a:pt x="808" y="170"/>
                    </a:lnTo>
                    <a:lnTo>
                      <a:pt x="810" y="166"/>
                    </a:lnTo>
                    <a:lnTo>
                      <a:pt x="812" y="164"/>
                    </a:lnTo>
                    <a:lnTo>
                      <a:pt x="814" y="160"/>
                    </a:lnTo>
                    <a:lnTo>
                      <a:pt x="814" y="158"/>
                    </a:lnTo>
                    <a:lnTo>
                      <a:pt x="814" y="154"/>
                    </a:lnTo>
                    <a:lnTo>
                      <a:pt x="812" y="148"/>
                    </a:lnTo>
                    <a:lnTo>
                      <a:pt x="826" y="154"/>
                    </a:lnTo>
                    <a:lnTo>
                      <a:pt x="834" y="162"/>
                    </a:lnTo>
                    <a:lnTo>
                      <a:pt x="842" y="172"/>
                    </a:lnTo>
                    <a:lnTo>
                      <a:pt x="844" y="182"/>
                    </a:lnTo>
                    <a:lnTo>
                      <a:pt x="840" y="190"/>
                    </a:lnTo>
                    <a:lnTo>
                      <a:pt x="832" y="196"/>
                    </a:lnTo>
                    <a:lnTo>
                      <a:pt x="818" y="196"/>
                    </a:lnTo>
                    <a:close/>
                  </a:path>
                </a:pathLst>
              </a:custGeom>
              <a:solidFill>
                <a:srgbClr val="FFFFFF">
                  <a:alpha val="20000"/>
                </a:srgbClr>
              </a:solidFill>
              <a:ln w="0">
                <a:noFill/>
              </a:ln>
            </p:spPr>
            <p:txBody>
              <a:bodyPr/>
              <a:lstStyle/>
              <a:p>
                <a:endParaRPr lang="zh-CN" altLang="en-US"/>
              </a:p>
            </p:txBody>
          </p:sp>
          <p:sp>
            <p:nvSpPr>
              <p:cNvPr id="2077" name="任意多边形 3162"/>
              <p:cNvSpPr/>
              <p:nvPr/>
            </p:nvSpPr>
            <p:spPr>
              <a:xfrm>
                <a:off x="3710" y="326"/>
                <a:ext cx="1796" cy="1416"/>
              </a:xfrm>
              <a:custGeom>
                <a:avLst/>
                <a:gdLst/>
                <a:ahLst/>
                <a:cxnLst/>
                <a:rect l="0" t="0" r="0" b="0"/>
                <a:pathLst>
                  <a:path w="1796" h="1416">
                    <a:moveTo>
                      <a:pt x="1702" y="140"/>
                    </a:moveTo>
                    <a:lnTo>
                      <a:pt x="1696" y="138"/>
                    </a:lnTo>
                    <a:lnTo>
                      <a:pt x="1692" y="136"/>
                    </a:lnTo>
                    <a:lnTo>
                      <a:pt x="1686" y="136"/>
                    </a:lnTo>
                    <a:lnTo>
                      <a:pt x="1680" y="134"/>
                    </a:lnTo>
                    <a:lnTo>
                      <a:pt x="1676" y="134"/>
                    </a:lnTo>
                    <a:lnTo>
                      <a:pt x="1672" y="134"/>
                    </a:lnTo>
                    <a:lnTo>
                      <a:pt x="1668" y="138"/>
                    </a:lnTo>
                    <a:lnTo>
                      <a:pt x="1666" y="140"/>
                    </a:lnTo>
                    <a:lnTo>
                      <a:pt x="1666" y="144"/>
                    </a:lnTo>
                    <a:lnTo>
                      <a:pt x="1666" y="148"/>
                    </a:lnTo>
                    <a:lnTo>
                      <a:pt x="1666" y="150"/>
                    </a:lnTo>
                    <a:lnTo>
                      <a:pt x="1664" y="154"/>
                    </a:lnTo>
                    <a:lnTo>
                      <a:pt x="1664" y="156"/>
                    </a:lnTo>
                    <a:lnTo>
                      <a:pt x="1660" y="158"/>
                    </a:lnTo>
                    <a:lnTo>
                      <a:pt x="1654" y="160"/>
                    </a:lnTo>
                    <a:lnTo>
                      <a:pt x="1648" y="160"/>
                    </a:lnTo>
                    <a:lnTo>
                      <a:pt x="1642" y="158"/>
                    </a:lnTo>
                    <a:lnTo>
                      <a:pt x="1638" y="154"/>
                    </a:lnTo>
                    <a:lnTo>
                      <a:pt x="1632" y="152"/>
                    </a:lnTo>
                    <a:lnTo>
                      <a:pt x="1628" y="148"/>
                    </a:lnTo>
                    <a:lnTo>
                      <a:pt x="1622" y="146"/>
                    </a:lnTo>
                    <a:lnTo>
                      <a:pt x="1604" y="146"/>
                    </a:lnTo>
                    <a:lnTo>
                      <a:pt x="1590" y="152"/>
                    </a:lnTo>
                    <a:lnTo>
                      <a:pt x="1588" y="150"/>
                    </a:lnTo>
                    <a:lnTo>
                      <a:pt x="1584" y="146"/>
                    </a:lnTo>
                    <a:lnTo>
                      <a:pt x="1582" y="144"/>
                    </a:lnTo>
                    <a:lnTo>
                      <a:pt x="1580" y="140"/>
                    </a:lnTo>
                    <a:lnTo>
                      <a:pt x="1580" y="146"/>
                    </a:lnTo>
                    <a:lnTo>
                      <a:pt x="1580" y="154"/>
                    </a:lnTo>
                    <a:lnTo>
                      <a:pt x="1580" y="160"/>
                    </a:lnTo>
                    <a:lnTo>
                      <a:pt x="1570" y="146"/>
                    </a:lnTo>
                    <a:lnTo>
                      <a:pt x="1566" y="136"/>
                    </a:lnTo>
                    <a:lnTo>
                      <a:pt x="1560" y="128"/>
                    </a:lnTo>
                    <a:lnTo>
                      <a:pt x="1552" y="122"/>
                    </a:lnTo>
                    <a:lnTo>
                      <a:pt x="1536" y="118"/>
                    </a:lnTo>
                    <a:lnTo>
                      <a:pt x="1520" y="118"/>
                    </a:lnTo>
                    <a:lnTo>
                      <a:pt x="1504" y="120"/>
                    </a:lnTo>
                    <a:lnTo>
                      <a:pt x="1488" y="118"/>
                    </a:lnTo>
                    <a:lnTo>
                      <a:pt x="1476" y="114"/>
                    </a:lnTo>
                    <a:lnTo>
                      <a:pt x="1470" y="102"/>
                    </a:lnTo>
                    <a:lnTo>
                      <a:pt x="1472" y="100"/>
                    </a:lnTo>
                    <a:lnTo>
                      <a:pt x="1474" y="98"/>
                    </a:lnTo>
                    <a:lnTo>
                      <a:pt x="1476" y="96"/>
                    </a:lnTo>
                    <a:lnTo>
                      <a:pt x="1462" y="98"/>
                    </a:lnTo>
                    <a:lnTo>
                      <a:pt x="1450" y="108"/>
                    </a:lnTo>
                    <a:lnTo>
                      <a:pt x="1442" y="118"/>
                    </a:lnTo>
                    <a:lnTo>
                      <a:pt x="1442" y="112"/>
                    </a:lnTo>
                    <a:lnTo>
                      <a:pt x="1440" y="106"/>
                    </a:lnTo>
                    <a:lnTo>
                      <a:pt x="1440" y="100"/>
                    </a:lnTo>
                    <a:lnTo>
                      <a:pt x="1428" y="98"/>
                    </a:lnTo>
                    <a:lnTo>
                      <a:pt x="1416" y="96"/>
                    </a:lnTo>
                    <a:lnTo>
                      <a:pt x="1402" y="96"/>
                    </a:lnTo>
                    <a:lnTo>
                      <a:pt x="1390" y="96"/>
                    </a:lnTo>
                    <a:lnTo>
                      <a:pt x="1380" y="98"/>
                    </a:lnTo>
                    <a:lnTo>
                      <a:pt x="1376" y="104"/>
                    </a:lnTo>
                    <a:lnTo>
                      <a:pt x="1376" y="112"/>
                    </a:lnTo>
                    <a:lnTo>
                      <a:pt x="1386" y="122"/>
                    </a:lnTo>
                    <a:lnTo>
                      <a:pt x="1374" y="126"/>
                    </a:lnTo>
                    <a:lnTo>
                      <a:pt x="1368" y="124"/>
                    </a:lnTo>
                    <a:lnTo>
                      <a:pt x="1362" y="120"/>
                    </a:lnTo>
                    <a:lnTo>
                      <a:pt x="1358" y="114"/>
                    </a:lnTo>
                    <a:lnTo>
                      <a:pt x="1354" y="106"/>
                    </a:lnTo>
                    <a:lnTo>
                      <a:pt x="1346" y="104"/>
                    </a:lnTo>
                    <a:lnTo>
                      <a:pt x="1340" y="102"/>
                    </a:lnTo>
                    <a:lnTo>
                      <a:pt x="1334" y="104"/>
                    </a:lnTo>
                    <a:lnTo>
                      <a:pt x="1330" y="106"/>
                    </a:lnTo>
                    <a:lnTo>
                      <a:pt x="1328" y="110"/>
                    </a:lnTo>
                    <a:lnTo>
                      <a:pt x="1324" y="116"/>
                    </a:lnTo>
                    <a:lnTo>
                      <a:pt x="1322" y="120"/>
                    </a:lnTo>
                    <a:lnTo>
                      <a:pt x="1320" y="126"/>
                    </a:lnTo>
                    <a:lnTo>
                      <a:pt x="1318" y="130"/>
                    </a:lnTo>
                    <a:lnTo>
                      <a:pt x="1296" y="116"/>
                    </a:lnTo>
                    <a:lnTo>
                      <a:pt x="1274" y="104"/>
                    </a:lnTo>
                    <a:lnTo>
                      <a:pt x="1248" y="94"/>
                    </a:lnTo>
                    <a:lnTo>
                      <a:pt x="1242" y="92"/>
                    </a:lnTo>
                    <a:lnTo>
                      <a:pt x="1238" y="94"/>
                    </a:lnTo>
                    <a:lnTo>
                      <a:pt x="1234" y="94"/>
                    </a:lnTo>
                    <a:lnTo>
                      <a:pt x="1228" y="92"/>
                    </a:lnTo>
                    <a:lnTo>
                      <a:pt x="1224" y="90"/>
                    </a:lnTo>
                    <a:lnTo>
                      <a:pt x="1222" y="86"/>
                    </a:lnTo>
                    <a:lnTo>
                      <a:pt x="1218" y="82"/>
                    </a:lnTo>
                    <a:lnTo>
                      <a:pt x="1216" y="78"/>
                    </a:lnTo>
                    <a:lnTo>
                      <a:pt x="1212" y="76"/>
                    </a:lnTo>
                    <a:lnTo>
                      <a:pt x="1206" y="76"/>
                    </a:lnTo>
                    <a:lnTo>
                      <a:pt x="1200" y="76"/>
                    </a:lnTo>
                    <a:lnTo>
                      <a:pt x="1196" y="76"/>
                    </a:lnTo>
                    <a:lnTo>
                      <a:pt x="1190" y="76"/>
                    </a:lnTo>
                    <a:lnTo>
                      <a:pt x="1186" y="74"/>
                    </a:lnTo>
                    <a:lnTo>
                      <a:pt x="1184" y="72"/>
                    </a:lnTo>
                    <a:lnTo>
                      <a:pt x="1180" y="68"/>
                    </a:lnTo>
                    <a:lnTo>
                      <a:pt x="1176" y="64"/>
                    </a:lnTo>
                    <a:lnTo>
                      <a:pt x="1172" y="62"/>
                    </a:lnTo>
                    <a:lnTo>
                      <a:pt x="1168" y="62"/>
                    </a:lnTo>
                    <a:lnTo>
                      <a:pt x="1160" y="66"/>
                    </a:lnTo>
                    <a:lnTo>
                      <a:pt x="1154" y="76"/>
                    </a:lnTo>
                    <a:lnTo>
                      <a:pt x="1152" y="86"/>
                    </a:lnTo>
                    <a:lnTo>
                      <a:pt x="1152" y="96"/>
                    </a:lnTo>
                    <a:lnTo>
                      <a:pt x="1146" y="92"/>
                    </a:lnTo>
                    <a:lnTo>
                      <a:pt x="1140" y="88"/>
                    </a:lnTo>
                    <a:lnTo>
                      <a:pt x="1136" y="82"/>
                    </a:lnTo>
                    <a:lnTo>
                      <a:pt x="1132" y="76"/>
                    </a:lnTo>
                    <a:lnTo>
                      <a:pt x="1108" y="90"/>
                    </a:lnTo>
                    <a:lnTo>
                      <a:pt x="1082" y="96"/>
                    </a:lnTo>
                    <a:lnTo>
                      <a:pt x="1084" y="90"/>
                    </a:lnTo>
                    <a:lnTo>
                      <a:pt x="1086" y="84"/>
                    </a:lnTo>
                    <a:lnTo>
                      <a:pt x="1088" y="82"/>
                    </a:lnTo>
                    <a:lnTo>
                      <a:pt x="1092" y="78"/>
                    </a:lnTo>
                    <a:lnTo>
                      <a:pt x="1096" y="76"/>
                    </a:lnTo>
                    <a:lnTo>
                      <a:pt x="1100" y="74"/>
                    </a:lnTo>
                    <a:lnTo>
                      <a:pt x="1104" y="70"/>
                    </a:lnTo>
                    <a:lnTo>
                      <a:pt x="1110" y="66"/>
                    </a:lnTo>
                    <a:lnTo>
                      <a:pt x="1114" y="60"/>
                    </a:lnTo>
                    <a:lnTo>
                      <a:pt x="1118" y="56"/>
                    </a:lnTo>
                    <a:lnTo>
                      <a:pt x="1122" y="52"/>
                    </a:lnTo>
                    <a:lnTo>
                      <a:pt x="1138" y="42"/>
                    </a:lnTo>
                    <a:lnTo>
                      <a:pt x="1154" y="38"/>
                    </a:lnTo>
                    <a:lnTo>
                      <a:pt x="1172" y="36"/>
                    </a:lnTo>
                    <a:lnTo>
                      <a:pt x="1160" y="28"/>
                    </a:lnTo>
                    <a:lnTo>
                      <a:pt x="1150" y="18"/>
                    </a:lnTo>
                    <a:lnTo>
                      <a:pt x="1138" y="12"/>
                    </a:lnTo>
                    <a:lnTo>
                      <a:pt x="1126" y="14"/>
                    </a:lnTo>
                    <a:lnTo>
                      <a:pt x="1114" y="18"/>
                    </a:lnTo>
                    <a:lnTo>
                      <a:pt x="1102" y="20"/>
                    </a:lnTo>
                    <a:lnTo>
                      <a:pt x="1094" y="14"/>
                    </a:lnTo>
                    <a:lnTo>
                      <a:pt x="1088" y="6"/>
                    </a:lnTo>
                    <a:lnTo>
                      <a:pt x="1082" y="0"/>
                    </a:lnTo>
                    <a:lnTo>
                      <a:pt x="1066" y="4"/>
                    </a:lnTo>
                    <a:lnTo>
                      <a:pt x="1052" y="12"/>
                    </a:lnTo>
                    <a:lnTo>
                      <a:pt x="1038" y="22"/>
                    </a:lnTo>
                    <a:lnTo>
                      <a:pt x="1030" y="26"/>
                    </a:lnTo>
                    <a:lnTo>
                      <a:pt x="1018" y="32"/>
                    </a:lnTo>
                    <a:lnTo>
                      <a:pt x="1006" y="40"/>
                    </a:lnTo>
                    <a:lnTo>
                      <a:pt x="1008" y="32"/>
                    </a:lnTo>
                    <a:lnTo>
                      <a:pt x="1010" y="24"/>
                    </a:lnTo>
                    <a:lnTo>
                      <a:pt x="1014" y="18"/>
                    </a:lnTo>
                    <a:lnTo>
                      <a:pt x="1000" y="18"/>
                    </a:lnTo>
                    <a:lnTo>
                      <a:pt x="980" y="20"/>
                    </a:lnTo>
                    <a:lnTo>
                      <a:pt x="962" y="24"/>
                    </a:lnTo>
                    <a:lnTo>
                      <a:pt x="946" y="30"/>
                    </a:lnTo>
                    <a:lnTo>
                      <a:pt x="932" y="36"/>
                    </a:lnTo>
                    <a:lnTo>
                      <a:pt x="916" y="38"/>
                    </a:lnTo>
                    <a:lnTo>
                      <a:pt x="918" y="42"/>
                    </a:lnTo>
                    <a:lnTo>
                      <a:pt x="922" y="46"/>
                    </a:lnTo>
                    <a:lnTo>
                      <a:pt x="928" y="50"/>
                    </a:lnTo>
                    <a:lnTo>
                      <a:pt x="932" y="52"/>
                    </a:lnTo>
                    <a:lnTo>
                      <a:pt x="938" y="54"/>
                    </a:lnTo>
                    <a:lnTo>
                      <a:pt x="932" y="60"/>
                    </a:lnTo>
                    <a:lnTo>
                      <a:pt x="920" y="66"/>
                    </a:lnTo>
                    <a:lnTo>
                      <a:pt x="902" y="70"/>
                    </a:lnTo>
                    <a:lnTo>
                      <a:pt x="886" y="74"/>
                    </a:lnTo>
                    <a:lnTo>
                      <a:pt x="876" y="80"/>
                    </a:lnTo>
                    <a:lnTo>
                      <a:pt x="880" y="82"/>
                    </a:lnTo>
                    <a:lnTo>
                      <a:pt x="884" y="84"/>
                    </a:lnTo>
                    <a:lnTo>
                      <a:pt x="890" y="88"/>
                    </a:lnTo>
                    <a:lnTo>
                      <a:pt x="894" y="90"/>
                    </a:lnTo>
                    <a:lnTo>
                      <a:pt x="896" y="94"/>
                    </a:lnTo>
                    <a:lnTo>
                      <a:pt x="898" y="98"/>
                    </a:lnTo>
                    <a:lnTo>
                      <a:pt x="898" y="102"/>
                    </a:lnTo>
                    <a:lnTo>
                      <a:pt x="894" y="106"/>
                    </a:lnTo>
                    <a:lnTo>
                      <a:pt x="886" y="110"/>
                    </a:lnTo>
                    <a:lnTo>
                      <a:pt x="888" y="114"/>
                    </a:lnTo>
                    <a:lnTo>
                      <a:pt x="890" y="120"/>
                    </a:lnTo>
                    <a:lnTo>
                      <a:pt x="894" y="124"/>
                    </a:lnTo>
                    <a:lnTo>
                      <a:pt x="898" y="126"/>
                    </a:lnTo>
                    <a:lnTo>
                      <a:pt x="902" y="128"/>
                    </a:lnTo>
                    <a:lnTo>
                      <a:pt x="904" y="134"/>
                    </a:lnTo>
                    <a:lnTo>
                      <a:pt x="902" y="140"/>
                    </a:lnTo>
                    <a:lnTo>
                      <a:pt x="900" y="144"/>
                    </a:lnTo>
                    <a:lnTo>
                      <a:pt x="896" y="146"/>
                    </a:lnTo>
                    <a:lnTo>
                      <a:pt x="892" y="146"/>
                    </a:lnTo>
                    <a:lnTo>
                      <a:pt x="888" y="146"/>
                    </a:lnTo>
                    <a:lnTo>
                      <a:pt x="884" y="144"/>
                    </a:lnTo>
                    <a:lnTo>
                      <a:pt x="878" y="140"/>
                    </a:lnTo>
                    <a:lnTo>
                      <a:pt x="874" y="136"/>
                    </a:lnTo>
                    <a:lnTo>
                      <a:pt x="872" y="132"/>
                    </a:lnTo>
                    <a:lnTo>
                      <a:pt x="870" y="126"/>
                    </a:lnTo>
                    <a:lnTo>
                      <a:pt x="872" y="122"/>
                    </a:lnTo>
                    <a:lnTo>
                      <a:pt x="872" y="118"/>
                    </a:lnTo>
                    <a:lnTo>
                      <a:pt x="876" y="116"/>
                    </a:lnTo>
                    <a:lnTo>
                      <a:pt x="878" y="114"/>
                    </a:lnTo>
                    <a:lnTo>
                      <a:pt x="880" y="112"/>
                    </a:lnTo>
                    <a:lnTo>
                      <a:pt x="880" y="108"/>
                    </a:lnTo>
                    <a:lnTo>
                      <a:pt x="880" y="104"/>
                    </a:lnTo>
                    <a:lnTo>
                      <a:pt x="876" y="100"/>
                    </a:lnTo>
                    <a:lnTo>
                      <a:pt x="870" y="96"/>
                    </a:lnTo>
                    <a:lnTo>
                      <a:pt x="864" y="94"/>
                    </a:lnTo>
                    <a:lnTo>
                      <a:pt x="858" y="92"/>
                    </a:lnTo>
                    <a:lnTo>
                      <a:pt x="852" y="90"/>
                    </a:lnTo>
                    <a:lnTo>
                      <a:pt x="852" y="92"/>
                    </a:lnTo>
                    <a:lnTo>
                      <a:pt x="850" y="96"/>
                    </a:lnTo>
                    <a:lnTo>
                      <a:pt x="848" y="100"/>
                    </a:lnTo>
                    <a:lnTo>
                      <a:pt x="848" y="104"/>
                    </a:lnTo>
                    <a:lnTo>
                      <a:pt x="844" y="104"/>
                    </a:lnTo>
                    <a:lnTo>
                      <a:pt x="842" y="102"/>
                    </a:lnTo>
                    <a:lnTo>
                      <a:pt x="846" y="106"/>
                    </a:lnTo>
                    <a:lnTo>
                      <a:pt x="850" y="108"/>
                    </a:lnTo>
                    <a:lnTo>
                      <a:pt x="850" y="114"/>
                    </a:lnTo>
                    <a:lnTo>
                      <a:pt x="850" y="118"/>
                    </a:lnTo>
                    <a:lnTo>
                      <a:pt x="840" y="120"/>
                    </a:lnTo>
                    <a:lnTo>
                      <a:pt x="830" y="118"/>
                    </a:lnTo>
                    <a:lnTo>
                      <a:pt x="822" y="114"/>
                    </a:lnTo>
                    <a:lnTo>
                      <a:pt x="816" y="108"/>
                    </a:lnTo>
                    <a:lnTo>
                      <a:pt x="816" y="104"/>
                    </a:lnTo>
                    <a:lnTo>
                      <a:pt x="816" y="102"/>
                    </a:lnTo>
                    <a:lnTo>
                      <a:pt x="818" y="98"/>
                    </a:lnTo>
                    <a:lnTo>
                      <a:pt x="820" y="96"/>
                    </a:lnTo>
                    <a:lnTo>
                      <a:pt x="822" y="92"/>
                    </a:lnTo>
                    <a:lnTo>
                      <a:pt x="824" y="88"/>
                    </a:lnTo>
                    <a:lnTo>
                      <a:pt x="824" y="86"/>
                    </a:lnTo>
                    <a:lnTo>
                      <a:pt x="824" y="82"/>
                    </a:lnTo>
                    <a:lnTo>
                      <a:pt x="822" y="82"/>
                    </a:lnTo>
                    <a:lnTo>
                      <a:pt x="818" y="80"/>
                    </a:lnTo>
                    <a:lnTo>
                      <a:pt x="812" y="80"/>
                    </a:lnTo>
                    <a:lnTo>
                      <a:pt x="806" y="100"/>
                    </a:lnTo>
                    <a:lnTo>
                      <a:pt x="804" y="126"/>
                    </a:lnTo>
                    <a:lnTo>
                      <a:pt x="796" y="114"/>
                    </a:lnTo>
                    <a:lnTo>
                      <a:pt x="792" y="100"/>
                    </a:lnTo>
                    <a:lnTo>
                      <a:pt x="790" y="90"/>
                    </a:lnTo>
                    <a:lnTo>
                      <a:pt x="794" y="78"/>
                    </a:lnTo>
                    <a:lnTo>
                      <a:pt x="780" y="76"/>
                    </a:lnTo>
                    <a:lnTo>
                      <a:pt x="768" y="82"/>
                    </a:lnTo>
                    <a:lnTo>
                      <a:pt x="760" y="92"/>
                    </a:lnTo>
                    <a:lnTo>
                      <a:pt x="754" y="106"/>
                    </a:lnTo>
                    <a:lnTo>
                      <a:pt x="752" y="120"/>
                    </a:lnTo>
                    <a:lnTo>
                      <a:pt x="754" y="128"/>
                    </a:lnTo>
                    <a:lnTo>
                      <a:pt x="760" y="138"/>
                    </a:lnTo>
                    <a:lnTo>
                      <a:pt x="764" y="148"/>
                    </a:lnTo>
                    <a:lnTo>
                      <a:pt x="766" y="156"/>
                    </a:lnTo>
                    <a:lnTo>
                      <a:pt x="762" y="164"/>
                    </a:lnTo>
                    <a:lnTo>
                      <a:pt x="750" y="166"/>
                    </a:lnTo>
                    <a:lnTo>
                      <a:pt x="740" y="160"/>
                    </a:lnTo>
                    <a:lnTo>
                      <a:pt x="730" y="150"/>
                    </a:lnTo>
                    <a:lnTo>
                      <a:pt x="722" y="142"/>
                    </a:lnTo>
                    <a:lnTo>
                      <a:pt x="712" y="138"/>
                    </a:lnTo>
                    <a:lnTo>
                      <a:pt x="704" y="136"/>
                    </a:lnTo>
                    <a:lnTo>
                      <a:pt x="694" y="136"/>
                    </a:lnTo>
                    <a:lnTo>
                      <a:pt x="696" y="140"/>
                    </a:lnTo>
                    <a:lnTo>
                      <a:pt x="696" y="144"/>
                    </a:lnTo>
                    <a:lnTo>
                      <a:pt x="696" y="150"/>
                    </a:lnTo>
                    <a:lnTo>
                      <a:pt x="692" y="158"/>
                    </a:lnTo>
                    <a:lnTo>
                      <a:pt x="684" y="162"/>
                    </a:lnTo>
                    <a:lnTo>
                      <a:pt x="678" y="160"/>
                    </a:lnTo>
                    <a:lnTo>
                      <a:pt x="668" y="156"/>
                    </a:lnTo>
                    <a:lnTo>
                      <a:pt x="660" y="152"/>
                    </a:lnTo>
                    <a:lnTo>
                      <a:pt x="652" y="150"/>
                    </a:lnTo>
                    <a:lnTo>
                      <a:pt x="646" y="152"/>
                    </a:lnTo>
                    <a:lnTo>
                      <a:pt x="638" y="154"/>
                    </a:lnTo>
                    <a:lnTo>
                      <a:pt x="632" y="158"/>
                    </a:lnTo>
                    <a:lnTo>
                      <a:pt x="626" y="162"/>
                    </a:lnTo>
                    <a:lnTo>
                      <a:pt x="628" y="158"/>
                    </a:lnTo>
                    <a:lnTo>
                      <a:pt x="630" y="152"/>
                    </a:lnTo>
                    <a:lnTo>
                      <a:pt x="634" y="148"/>
                    </a:lnTo>
                    <a:lnTo>
                      <a:pt x="618" y="150"/>
                    </a:lnTo>
                    <a:lnTo>
                      <a:pt x="604" y="160"/>
                    </a:lnTo>
                    <a:lnTo>
                      <a:pt x="588" y="174"/>
                    </a:lnTo>
                    <a:lnTo>
                      <a:pt x="572" y="186"/>
                    </a:lnTo>
                    <a:lnTo>
                      <a:pt x="558" y="188"/>
                    </a:lnTo>
                    <a:lnTo>
                      <a:pt x="558" y="182"/>
                    </a:lnTo>
                    <a:lnTo>
                      <a:pt x="560" y="174"/>
                    </a:lnTo>
                    <a:lnTo>
                      <a:pt x="566" y="168"/>
                    </a:lnTo>
                    <a:lnTo>
                      <a:pt x="562" y="162"/>
                    </a:lnTo>
                    <a:lnTo>
                      <a:pt x="558" y="160"/>
                    </a:lnTo>
                    <a:lnTo>
                      <a:pt x="552" y="158"/>
                    </a:lnTo>
                    <a:lnTo>
                      <a:pt x="546" y="158"/>
                    </a:lnTo>
                    <a:lnTo>
                      <a:pt x="544" y="164"/>
                    </a:lnTo>
                    <a:lnTo>
                      <a:pt x="542" y="170"/>
                    </a:lnTo>
                    <a:lnTo>
                      <a:pt x="542" y="174"/>
                    </a:lnTo>
                    <a:lnTo>
                      <a:pt x="540" y="180"/>
                    </a:lnTo>
                    <a:lnTo>
                      <a:pt x="538" y="184"/>
                    </a:lnTo>
                    <a:lnTo>
                      <a:pt x="534" y="188"/>
                    </a:lnTo>
                    <a:lnTo>
                      <a:pt x="536" y="192"/>
                    </a:lnTo>
                    <a:lnTo>
                      <a:pt x="536" y="196"/>
                    </a:lnTo>
                    <a:lnTo>
                      <a:pt x="534" y="198"/>
                    </a:lnTo>
                    <a:lnTo>
                      <a:pt x="530" y="200"/>
                    </a:lnTo>
                    <a:lnTo>
                      <a:pt x="526" y="200"/>
                    </a:lnTo>
                    <a:lnTo>
                      <a:pt x="522" y="200"/>
                    </a:lnTo>
                    <a:lnTo>
                      <a:pt x="518" y="198"/>
                    </a:lnTo>
                    <a:lnTo>
                      <a:pt x="514" y="196"/>
                    </a:lnTo>
                    <a:lnTo>
                      <a:pt x="518" y="204"/>
                    </a:lnTo>
                    <a:lnTo>
                      <a:pt x="518" y="212"/>
                    </a:lnTo>
                    <a:lnTo>
                      <a:pt x="518" y="220"/>
                    </a:lnTo>
                    <a:lnTo>
                      <a:pt x="512" y="222"/>
                    </a:lnTo>
                    <a:lnTo>
                      <a:pt x="506" y="222"/>
                    </a:lnTo>
                    <a:lnTo>
                      <a:pt x="502" y="220"/>
                    </a:lnTo>
                    <a:lnTo>
                      <a:pt x="500" y="218"/>
                    </a:lnTo>
                    <a:lnTo>
                      <a:pt x="500" y="214"/>
                    </a:lnTo>
                    <a:lnTo>
                      <a:pt x="498" y="210"/>
                    </a:lnTo>
                    <a:lnTo>
                      <a:pt x="498" y="206"/>
                    </a:lnTo>
                    <a:lnTo>
                      <a:pt x="496" y="202"/>
                    </a:lnTo>
                    <a:lnTo>
                      <a:pt x="494" y="196"/>
                    </a:lnTo>
                    <a:lnTo>
                      <a:pt x="486" y="204"/>
                    </a:lnTo>
                    <a:lnTo>
                      <a:pt x="476" y="212"/>
                    </a:lnTo>
                    <a:lnTo>
                      <a:pt x="466" y="218"/>
                    </a:lnTo>
                    <a:lnTo>
                      <a:pt x="466" y="206"/>
                    </a:lnTo>
                    <a:lnTo>
                      <a:pt x="462" y="196"/>
                    </a:lnTo>
                    <a:lnTo>
                      <a:pt x="456" y="188"/>
                    </a:lnTo>
                    <a:lnTo>
                      <a:pt x="450" y="180"/>
                    </a:lnTo>
                    <a:lnTo>
                      <a:pt x="444" y="170"/>
                    </a:lnTo>
                    <a:lnTo>
                      <a:pt x="466" y="170"/>
                    </a:lnTo>
                    <a:lnTo>
                      <a:pt x="488" y="174"/>
                    </a:lnTo>
                    <a:lnTo>
                      <a:pt x="510" y="176"/>
                    </a:lnTo>
                    <a:lnTo>
                      <a:pt x="494" y="150"/>
                    </a:lnTo>
                    <a:lnTo>
                      <a:pt x="474" y="134"/>
                    </a:lnTo>
                    <a:lnTo>
                      <a:pt x="448" y="128"/>
                    </a:lnTo>
                    <a:lnTo>
                      <a:pt x="420" y="130"/>
                    </a:lnTo>
                    <a:lnTo>
                      <a:pt x="422" y="126"/>
                    </a:lnTo>
                    <a:lnTo>
                      <a:pt x="424" y="122"/>
                    </a:lnTo>
                    <a:lnTo>
                      <a:pt x="426" y="118"/>
                    </a:lnTo>
                    <a:lnTo>
                      <a:pt x="428" y="114"/>
                    </a:lnTo>
                    <a:lnTo>
                      <a:pt x="418" y="106"/>
                    </a:lnTo>
                    <a:lnTo>
                      <a:pt x="408" y="106"/>
                    </a:lnTo>
                    <a:lnTo>
                      <a:pt x="398" y="112"/>
                    </a:lnTo>
                    <a:lnTo>
                      <a:pt x="388" y="118"/>
                    </a:lnTo>
                    <a:lnTo>
                      <a:pt x="378" y="120"/>
                    </a:lnTo>
                    <a:lnTo>
                      <a:pt x="366" y="120"/>
                    </a:lnTo>
                    <a:lnTo>
                      <a:pt x="360" y="116"/>
                    </a:lnTo>
                    <a:lnTo>
                      <a:pt x="356" y="112"/>
                    </a:lnTo>
                    <a:lnTo>
                      <a:pt x="350" y="110"/>
                    </a:lnTo>
                    <a:lnTo>
                      <a:pt x="338" y="114"/>
                    </a:lnTo>
                    <a:lnTo>
                      <a:pt x="332" y="118"/>
                    </a:lnTo>
                    <a:lnTo>
                      <a:pt x="326" y="122"/>
                    </a:lnTo>
                    <a:lnTo>
                      <a:pt x="320" y="128"/>
                    </a:lnTo>
                    <a:lnTo>
                      <a:pt x="316" y="134"/>
                    </a:lnTo>
                    <a:lnTo>
                      <a:pt x="314" y="140"/>
                    </a:lnTo>
                    <a:lnTo>
                      <a:pt x="312" y="146"/>
                    </a:lnTo>
                    <a:lnTo>
                      <a:pt x="312" y="150"/>
                    </a:lnTo>
                    <a:lnTo>
                      <a:pt x="312" y="156"/>
                    </a:lnTo>
                    <a:lnTo>
                      <a:pt x="312" y="160"/>
                    </a:lnTo>
                    <a:lnTo>
                      <a:pt x="308" y="166"/>
                    </a:lnTo>
                    <a:lnTo>
                      <a:pt x="302" y="168"/>
                    </a:lnTo>
                    <a:lnTo>
                      <a:pt x="298" y="172"/>
                    </a:lnTo>
                    <a:lnTo>
                      <a:pt x="292" y="174"/>
                    </a:lnTo>
                    <a:lnTo>
                      <a:pt x="288" y="176"/>
                    </a:lnTo>
                    <a:lnTo>
                      <a:pt x="282" y="180"/>
                    </a:lnTo>
                    <a:lnTo>
                      <a:pt x="278" y="184"/>
                    </a:lnTo>
                    <a:lnTo>
                      <a:pt x="274" y="190"/>
                    </a:lnTo>
                    <a:lnTo>
                      <a:pt x="272" y="194"/>
                    </a:lnTo>
                    <a:lnTo>
                      <a:pt x="272" y="200"/>
                    </a:lnTo>
                    <a:lnTo>
                      <a:pt x="272" y="210"/>
                    </a:lnTo>
                    <a:lnTo>
                      <a:pt x="260" y="214"/>
                    </a:lnTo>
                    <a:lnTo>
                      <a:pt x="250" y="220"/>
                    </a:lnTo>
                    <a:lnTo>
                      <a:pt x="242" y="228"/>
                    </a:lnTo>
                    <a:lnTo>
                      <a:pt x="232" y="234"/>
                    </a:lnTo>
                    <a:lnTo>
                      <a:pt x="220" y="234"/>
                    </a:lnTo>
                    <a:lnTo>
                      <a:pt x="220" y="240"/>
                    </a:lnTo>
                    <a:lnTo>
                      <a:pt x="220" y="246"/>
                    </a:lnTo>
                    <a:lnTo>
                      <a:pt x="222" y="252"/>
                    </a:lnTo>
                    <a:lnTo>
                      <a:pt x="220" y="260"/>
                    </a:lnTo>
                    <a:lnTo>
                      <a:pt x="220" y="264"/>
                    </a:lnTo>
                    <a:lnTo>
                      <a:pt x="216" y="268"/>
                    </a:lnTo>
                    <a:lnTo>
                      <a:pt x="212" y="272"/>
                    </a:lnTo>
                    <a:lnTo>
                      <a:pt x="208" y="276"/>
                    </a:lnTo>
                    <a:lnTo>
                      <a:pt x="204" y="278"/>
                    </a:lnTo>
                    <a:lnTo>
                      <a:pt x="200" y="282"/>
                    </a:lnTo>
                    <a:lnTo>
                      <a:pt x="198" y="288"/>
                    </a:lnTo>
                    <a:lnTo>
                      <a:pt x="198" y="292"/>
                    </a:lnTo>
                    <a:lnTo>
                      <a:pt x="200" y="296"/>
                    </a:lnTo>
                    <a:lnTo>
                      <a:pt x="202" y="300"/>
                    </a:lnTo>
                    <a:lnTo>
                      <a:pt x="206" y="302"/>
                    </a:lnTo>
                    <a:lnTo>
                      <a:pt x="210" y="304"/>
                    </a:lnTo>
                    <a:lnTo>
                      <a:pt x="214" y="306"/>
                    </a:lnTo>
                    <a:lnTo>
                      <a:pt x="218" y="308"/>
                    </a:lnTo>
                    <a:lnTo>
                      <a:pt x="220" y="310"/>
                    </a:lnTo>
                    <a:lnTo>
                      <a:pt x="220" y="314"/>
                    </a:lnTo>
                    <a:lnTo>
                      <a:pt x="220" y="318"/>
                    </a:lnTo>
                    <a:lnTo>
                      <a:pt x="240" y="302"/>
                    </a:lnTo>
                    <a:lnTo>
                      <a:pt x="262" y="290"/>
                    </a:lnTo>
                    <a:lnTo>
                      <a:pt x="286" y="286"/>
                    </a:lnTo>
                    <a:lnTo>
                      <a:pt x="286" y="298"/>
                    </a:lnTo>
                    <a:lnTo>
                      <a:pt x="282" y="306"/>
                    </a:lnTo>
                    <a:lnTo>
                      <a:pt x="272" y="310"/>
                    </a:lnTo>
                    <a:lnTo>
                      <a:pt x="262" y="310"/>
                    </a:lnTo>
                    <a:lnTo>
                      <a:pt x="252" y="306"/>
                    </a:lnTo>
                    <a:lnTo>
                      <a:pt x="252" y="316"/>
                    </a:lnTo>
                    <a:lnTo>
                      <a:pt x="258" y="324"/>
                    </a:lnTo>
                    <a:lnTo>
                      <a:pt x="266" y="328"/>
                    </a:lnTo>
                    <a:lnTo>
                      <a:pt x="272" y="334"/>
                    </a:lnTo>
                    <a:lnTo>
                      <a:pt x="274" y="344"/>
                    </a:lnTo>
                    <a:lnTo>
                      <a:pt x="286" y="344"/>
                    </a:lnTo>
                    <a:lnTo>
                      <a:pt x="296" y="340"/>
                    </a:lnTo>
                    <a:lnTo>
                      <a:pt x="302" y="332"/>
                    </a:lnTo>
                    <a:lnTo>
                      <a:pt x="304" y="324"/>
                    </a:lnTo>
                    <a:lnTo>
                      <a:pt x="300" y="316"/>
                    </a:lnTo>
                    <a:lnTo>
                      <a:pt x="290" y="310"/>
                    </a:lnTo>
                    <a:lnTo>
                      <a:pt x="298" y="306"/>
                    </a:lnTo>
                    <a:lnTo>
                      <a:pt x="308" y="304"/>
                    </a:lnTo>
                    <a:lnTo>
                      <a:pt x="318" y="300"/>
                    </a:lnTo>
                    <a:lnTo>
                      <a:pt x="328" y="298"/>
                    </a:lnTo>
                    <a:lnTo>
                      <a:pt x="334" y="290"/>
                    </a:lnTo>
                    <a:lnTo>
                      <a:pt x="334" y="278"/>
                    </a:lnTo>
                    <a:lnTo>
                      <a:pt x="316" y="276"/>
                    </a:lnTo>
                    <a:lnTo>
                      <a:pt x="308" y="272"/>
                    </a:lnTo>
                    <a:lnTo>
                      <a:pt x="306" y="264"/>
                    </a:lnTo>
                    <a:lnTo>
                      <a:pt x="310" y="254"/>
                    </a:lnTo>
                    <a:lnTo>
                      <a:pt x="314" y="242"/>
                    </a:lnTo>
                    <a:lnTo>
                      <a:pt x="320" y="228"/>
                    </a:lnTo>
                    <a:lnTo>
                      <a:pt x="314" y="226"/>
                    </a:lnTo>
                    <a:lnTo>
                      <a:pt x="310" y="224"/>
                    </a:lnTo>
                    <a:lnTo>
                      <a:pt x="304" y="224"/>
                    </a:lnTo>
                    <a:lnTo>
                      <a:pt x="316" y="222"/>
                    </a:lnTo>
                    <a:lnTo>
                      <a:pt x="326" y="220"/>
                    </a:lnTo>
                    <a:lnTo>
                      <a:pt x="336" y="222"/>
                    </a:lnTo>
                    <a:lnTo>
                      <a:pt x="344" y="220"/>
                    </a:lnTo>
                    <a:lnTo>
                      <a:pt x="352" y="216"/>
                    </a:lnTo>
                    <a:lnTo>
                      <a:pt x="356" y="208"/>
                    </a:lnTo>
                    <a:lnTo>
                      <a:pt x="356" y="194"/>
                    </a:lnTo>
                    <a:lnTo>
                      <a:pt x="362" y="194"/>
                    </a:lnTo>
                    <a:lnTo>
                      <a:pt x="368" y="194"/>
                    </a:lnTo>
                    <a:lnTo>
                      <a:pt x="374" y="194"/>
                    </a:lnTo>
                    <a:lnTo>
                      <a:pt x="378" y="194"/>
                    </a:lnTo>
                    <a:lnTo>
                      <a:pt x="380" y="194"/>
                    </a:lnTo>
                    <a:lnTo>
                      <a:pt x="382" y="196"/>
                    </a:lnTo>
                    <a:lnTo>
                      <a:pt x="384" y="200"/>
                    </a:lnTo>
                    <a:lnTo>
                      <a:pt x="384" y="206"/>
                    </a:lnTo>
                    <a:lnTo>
                      <a:pt x="382" y="210"/>
                    </a:lnTo>
                    <a:lnTo>
                      <a:pt x="378" y="214"/>
                    </a:lnTo>
                    <a:lnTo>
                      <a:pt x="376" y="218"/>
                    </a:lnTo>
                    <a:lnTo>
                      <a:pt x="372" y="222"/>
                    </a:lnTo>
                    <a:lnTo>
                      <a:pt x="368" y="228"/>
                    </a:lnTo>
                    <a:lnTo>
                      <a:pt x="366" y="230"/>
                    </a:lnTo>
                    <a:lnTo>
                      <a:pt x="364" y="232"/>
                    </a:lnTo>
                    <a:lnTo>
                      <a:pt x="362" y="234"/>
                    </a:lnTo>
                    <a:lnTo>
                      <a:pt x="360" y="238"/>
                    </a:lnTo>
                    <a:lnTo>
                      <a:pt x="358" y="240"/>
                    </a:lnTo>
                    <a:lnTo>
                      <a:pt x="356" y="242"/>
                    </a:lnTo>
                    <a:lnTo>
                      <a:pt x="356" y="244"/>
                    </a:lnTo>
                    <a:lnTo>
                      <a:pt x="356" y="262"/>
                    </a:lnTo>
                    <a:lnTo>
                      <a:pt x="362" y="274"/>
                    </a:lnTo>
                    <a:lnTo>
                      <a:pt x="374" y="280"/>
                    </a:lnTo>
                    <a:lnTo>
                      <a:pt x="388" y="276"/>
                    </a:lnTo>
                    <a:lnTo>
                      <a:pt x="404" y="266"/>
                    </a:lnTo>
                    <a:lnTo>
                      <a:pt x="408" y="270"/>
                    </a:lnTo>
                    <a:lnTo>
                      <a:pt x="414" y="274"/>
                    </a:lnTo>
                    <a:lnTo>
                      <a:pt x="420" y="276"/>
                    </a:lnTo>
                    <a:lnTo>
                      <a:pt x="424" y="278"/>
                    </a:lnTo>
                    <a:lnTo>
                      <a:pt x="432" y="278"/>
                    </a:lnTo>
                    <a:lnTo>
                      <a:pt x="432" y="274"/>
                    </a:lnTo>
                    <a:lnTo>
                      <a:pt x="430" y="270"/>
                    </a:lnTo>
                    <a:lnTo>
                      <a:pt x="428" y="266"/>
                    </a:lnTo>
                    <a:lnTo>
                      <a:pt x="426" y="262"/>
                    </a:lnTo>
                    <a:lnTo>
                      <a:pt x="424" y="258"/>
                    </a:lnTo>
                    <a:lnTo>
                      <a:pt x="424" y="254"/>
                    </a:lnTo>
                    <a:lnTo>
                      <a:pt x="426" y="250"/>
                    </a:lnTo>
                    <a:lnTo>
                      <a:pt x="428" y="246"/>
                    </a:lnTo>
                    <a:lnTo>
                      <a:pt x="434" y="246"/>
                    </a:lnTo>
                    <a:lnTo>
                      <a:pt x="438" y="246"/>
                    </a:lnTo>
                    <a:lnTo>
                      <a:pt x="444" y="250"/>
                    </a:lnTo>
                    <a:lnTo>
                      <a:pt x="448" y="254"/>
                    </a:lnTo>
                    <a:lnTo>
                      <a:pt x="450" y="260"/>
                    </a:lnTo>
                    <a:lnTo>
                      <a:pt x="452" y="264"/>
                    </a:lnTo>
                    <a:lnTo>
                      <a:pt x="452" y="268"/>
                    </a:lnTo>
                    <a:lnTo>
                      <a:pt x="448" y="280"/>
                    </a:lnTo>
                    <a:lnTo>
                      <a:pt x="438" y="286"/>
                    </a:lnTo>
                    <a:lnTo>
                      <a:pt x="424" y="290"/>
                    </a:lnTo>
                    <a:lnTo>
                      <a:pt x="408" y="292"/>
                    </a:lnTo>
                    <a:lnTo>
                      <a:pt x="396" y="294"/>
                    </a:lnTo>
                    <a:lnTo>
                      <a:pt x="396" y="298"/>
                    </a:lnTo>
                    <a:lnTo>
                      <a:pt x="398" y="302"/>
                    </a:lnTo>
                    <a:lnTo>
                      <a:pt x="388" y="304"/>
                    </a:lnTo>
                    <a:lnTo>
                      <a:pt x="376" y="306"/>
                    </a:lnTo>
                    <a:lnTo>
                      <a:pt x="366" y="306"/>
                    </a:lnTo>
                    <a:lnTo>
                      <a:pt x="366" y="308"/>
                    </a:lnTo>
                    <a:lnTo>
                      <a:pt x="364" y="312"/>
                    </a:lnTo>
                    <a:lnTo>
                      <a:pt x="364" y="314"/>
                    </a:lnTo>
                    <a:lnTo>
                      <a:pt x="370" y="314"/>
                    </a:lnTo>
                    <a:lnTo>
                      <a:pt x="374" y="314"/>
                    </a:lnTo>
                    <a:lnTo>
                      <a:pt x="370" y="318"/>
                    </a:lnTo>
                    <a:lnTo>
                      <a:pt x="366" y="320"/>
                    </a:lnTo>
                    <a:lnTo>
                      <a:pt x="360" y="322"/>
                    </a:lnTo>
                    <a:lnTo>
                      <a:pt x="354" y="322"/>
                    </a:lnTo>
                    <a:lnTo>
                      <a:pt x="350" y="324"/>
                    </a:lnTo>
                    <a:lnTo>
                      <a:pt x="346" y="328"/>
                    </a:lnTo>
                    <a:lnTo>
                      <a:pt x="340" y="338"/>
                    </a:lnTo>
                    <a:lnTo>
                      <a:pt x="340" y="354"/>
                    </a:lnTo>
                    <a:lnTo>
                      <a:pt x="340" y="366"/>
                    </a:lnTo>
                    <a:lnTo>
                      <a:pt x="316" y="372"/>
                    </a:lnTo>
                    <a:lnTo>
                      <a:pt x="290" y="372"/>
                    </a:lnTo>
                    <a:lnTo>
                      <a:pt x="264" y="368"/>
                    </a:lnTo>
                    <a:lnTo>
                      <a:pt x="258" y="366"/>
                    </a:lnTo>
                    <a:lnTo>
                      <a:pt x="252" y="366"/>
                    </a:lnTo>
                    <a:lnTo>
                      <a:pt x="250" y="366"/>
                    </a:lnTo>
                    <a:lnTo>
                      <a:pt x="248" y="366"/>
                    </a:lnTo>
                    <a:lnTo>
                      <a:pt x="248" y="368"/>
                    </a:lnTo>
                    <a:lnTo>
                      <a:pt x="246" y="368"/>
                    </a:lnTo>
                    <a:lnTo>
                      <a:pt x="246" y="370"/>
                    </a:lnTo>
                    <a:lnTo>
                      <a:pt x="244" y="372"/>
                    </a:lnTo>
                    <a:lnTo>
                      <a:pt x="242" y="374"/>
                    </a:lnTo>
                    <a:lnTo>
                      <a:pt x="238" y="378"/>
                    </a:lnTo>
                    <a:lnTo>
                      <a:pt x="220" y="388"/>
                    </a:lnTo>
                    <a:lnTo>
                      <a:pt x="200" y="392"/>
                    </a:lnTo>
                    <a:lnTo>
                      <a:pt x="200" y="398"/>
                    </a:lnTo>
                    <a:lnTo>
                      <a:pt x="198" y="400"/>
                    </a:lnTo>
                    <a:lnTo>
                      <a:pt x="196" y="402"/>
                    </a:lnTo>
                    <a:lnTo>
                      <a:pt x="192" y="404"/>
                    </a:lnTo>
                    <a:lnTo>
                      <a:pt x="190" y="406"/>
                    </a:lnTo>
                    <a:lnTo>
                      <a:pt x="186" y="408"/>
                    </a:lnTo>
                    <a:lnTo>
                      <a:pt x="184" y="410"/>
                    </a:lnTo>
                    <a:lnTo>
                      <a:pt x="178" y="412"/>
                    </a:lnTo>
                    <a:lnTo>
                      <a:pt x="172" y="414"/>
                    </a:lnTo>
                    <a:lnTo>
                      <a:pt x="166" y="414"/>
                    </a:lnTo>
                    <a:lnTo>
                      <a:pt x="166" y="418"/>
                    </a:lnTo>
                    <a:lnTo>
                      <a:pt x="166" y="424"/>
                    </a:lnTo>
                    <a:lnTo>
                      <a:pt x="164" y="428"/>
                    </a:lnTo>
                    <a:lnTo>
                      <a:pt x="156" y="434"/>
                    </a:lnTo>
                    <a:lnTo>
                      <a:pt x="144" y="440"/>
                    </a:lnTo>
                    <a:lnTo>
                      <a:pt x="130" y="444"/>
                    </a:lnTo>
                    <a:lnTo>
                      <a:pt x="120" y="450"/>
                    </a:lnTo>
                    <a:lnTo>
                      <a:pt x="134" y="458"/>
                    </a:lnTo>
                    <a:lnTo>
                      <a:pt x="146" y="468"/>
                    </a:lnTo>
                    <a:lnTo>
                      <a:pt x="154" y="480"/>
                    </a:lnTo>
                    <a:lnTo>
                      <a:pt x="156" y="492"/>
                    </a:lnTo>
                    <a:lnTo>
                      <a:pt x="152" y="506"/>
                    </a:lnTo>
                    <a:lnTo>
                      <a:pt x="138" y="516"/>
                    </a:lnTo>
                    <a:lnTo>
                      <a:pt x="126" y="520"/>
                    </a:lnTo>
                    <a:lnTo>
                      <a:pt x="114" y="516"/>
                    </a:lnTo>
                    <a:lnTo>
                      <a:pt x="102" y="512"/>
                    </a:lnTo>
                    <a:lnTo>
                      <a:pt x="92" y="508"/>
                    </a:lnTo>
                    <a:lnTo>
                      <a:pt x="82" y="506"/>
                    </a:lnTo>
                    <a:lnTo>
                      <a:pt x="76" y="512"/>
                    </a:lnTo>
                    <a:lnTo>
                      <a:pt x="74" y="516"/>
                    </a:lnTo>
                    <a:lnTo>
                      <a:pt x="74" y="522"/>
                    </a:lnTo>
                    <a:lnTo>
                      <a:pt x="76" y="526"/>
                    </a:lnTo>
                    <a:lnTo>
                      <a:pt x="78" y="530"/>
                    </a:lnTo>
                    <a:lnTo>
                      <a:pt x="82" y="534"/>
                    </a:lnTo>
                    <a:lnTo>
                      <a:pt x="82" y="538"/>
                    </a:lnTo>
                    <a:lnTo>
                      <a:pt x="82" y="544"/>
                    </a:lnTo>
                    <a:lnTo>
                      <a:pt x="80" y="550"/>
                    </a:lnTo>
                    <a:lnTo>
                      <a:pt x="78" y="554"/>
                    </a:lnTo>
                    <a:lnTo>
                      <a:pt x="76" y="560"/>
                    </a:lnTo>
                    <a:lnTo>
                      <a:pt x="76" y="564"/>
                    </a:lnTo>
                    <a:lnTo>
                      <a:pt x="76" y="580"/>
                    </a:lnTo>
                    <a:lnTo>
                      <a:pt x="82" y="588"/>
                    </a:lnTo>
                    <a:lnTo>
                      <a:pt x="90" y="590"/>
                    </a:lnTo>
                    <a:lnTo>
                      <a:pt x="100" y="588"/>
                    </a:lnTo>
                    <a:lnTo>
                      <a:pt x="112" y="582"/>
                    </a:lnTo>
                    <a:lnTo>
                      <a:pt x="124" y="574"/>
                    </a:lnTo>
                    <a:lnTo>
                      <a:pt x="134" y="566"/>
                    </a:lnTo>
                    <a:lnTo>
                      <a:pt x="144" y="556"/>
                    </a:lnTo>
                    <a:lnTo>
                      <a:pt x="150" y="550"/>
                    </a:lnTo>
                    <a:lnTo>
                      <a:pt x="160" y="536"/>
                    </a:lnTo>
                    <a:lnTo>
                      <a:pt x="168" y="518"/>
                    </a:lnTo>
                    <a:lnTo>
                      <a:pt x="176" y="508"/>
                    </a:lnTo>
                    <a:lnTo>
                      <a:pt x="188" y="502"/>
                    </a:lnTo>
                    <a:lnTo>
                      <a:pt x="200" y="502"/>
                    </a:lnTo>
                    <a:lnTo>
                      <a:pt x="212" y="500"/>
                    </a:lnTo>
                    <a:lnTo>
                      <a:pt x="222" y="490"/>
                    </a:lnTo>
                    <a:lnTo>
                      <a:pt x="226" y="494"/>
                    </a:lnTo>
                    <a:lnTo>
                      <a:pt x="230" y="498"/>
                    </a:lnTo>
                    <a:lnTo>
                      <a:pt x="234" y="500"/>
                    </a:lnTo>
                    <a:lnTo>
                      <a:pt x="240" y="500"/>
                    </a:lnTo>
                    <a:lnTo>
                      <a:pt x="244" y="502"/>
                    </a:lnTo>
                    <a:lnTo>
                      <a:pt x="248" y="506"/>
                    </a:lnTo>
                    <a:lnTo>
                      <a:pt x="252" y="512"/>
                    </a:lnTo>
                    <a:lnTo>
                      <a:pt x="256" y="516"/>
                    </a:lnTo>
                    <a:lnTo>
                      <a:pt x="258" y="522"/>
                    </a:lnTo>
                    <a:lnTo>
                      <a:pt x="262" y="528"/>
                    </a:lnTo>
                    <a:lnTo>
                      <a:pt x="266" y="530"/>
                    </a:lnTo>
                    <a:lnTo>
                      <a:pt x="270" y="534"/>
                    </a:lnTo>
                    <a:lnTo>
                      <a:pt x="274" y="536"/>
                    </a:lnTo>
                    <a:lnTo>
                      <a:pt x="278" y="538"/>
                    </a:lnTo>
                    <a:lnTo>
                      <a:pt x="282" y="542"/>
                    </a:lnTo>
                    <a:lnTo>
                      <a:pt x="286" y="548"/>
                    </a:lnTo>
                    <a:lnTo>
                      <a:pt x="288" y="554"/>
                    </a:lnTo>
                    <a:lnTo>
                      <a:pt x="290" y="562"/>
                    </a:lnTo>
                    <a:lnTo>
                      <a:pt x="290" y="572"/>
                    </a:lnTo>
                    <a:lnTo>
                      <a:pt x="272" y="576"/>
                    </a:lnTo>
                    <a:lnTo>
                      <a:pt x="254" y="580"/>
                    </a:lnTo>
                    <a:lnTo>
                      <a:pt x="268" y="588"/>
                    </a:lnTo>
                    <a:lnTo>
                      <a:pt x="282" y="594"/>
                    </a:lnTo>
                    <a:lnTo>
                      <a:pt x="298" y="598"/>
                    </a:lnTo>
                    <a:lnTo>
                      <a:pt x="310" y="596"/>
                    </a:lnTo>
                    <a:lnTo>
                      <a:pt x="314" y="590"/>
                    </a:lnTo>
                    <a:lnTo>
                      <a:pt x="314" y="582"/>
                    </a:lnTo>
                    <a:lnTo>
                      <a:pt x="308" y="572"/>
                    </a:lnTo>
                    <a:lnTo>
                      <a:pt x="304" y="564"/>
                    </a:lnTo>
                    <a:lnTo>
                      <a:pt x="300" y="554"/>
                    </a:lnTo>
                    <a:lnTo>
                      <a:pt x="306" y="552"/>
                    </a:lnTo>
                    <a:lnTo>
                      <a:pt x="312" y="550"/>
                    </a:lnTo>
                    <a:lnTo>
                      <a:pt x="320" y="548"/>
                    </a:lnTo>
                    <a:lnTo>
                      <a:pt x="304" y="538"/>
                    </a:lnTo>
                    <a:lnTo>
                      <a:pt x="288" y="524"/>
                    </a:lnTo>
                    <a:lnTo>
                      <a:pt x="270" y="510"/>
                    </a:lnTo>
                    <a:lnTo>
                      <a:pt x="252" y="500"/>
                    </a:lnTo>
                    <a:lnTo>
                      <a:pt x="234" y="496"/>
                    </a:lnTo>
                    <a:lnTo>
                      <a:pt x="250" y="492"/>
                    </a:lnTo>
                    <a:lnTo>
                      <a:pt x="266" y="488"/>
                    </a:lnTo>
                    <a:lnTo>
                      <a:pt x="280" y="484"/>
                    </a:lnTo>
                    <a:lnTo>
                      <a:pt x="292" y="474"/>
                    </a:lnTo>
                    <a:lnTo>
                      <a:pt x="298" y="488"/>
                    </a:lnTo>
                    <a:lnTo>
                      <a:pt x="306" y="500"/>
                    </a:lnTo>
                    <a:lnTo>
                      <a:pt x="316" y="512"/>
                    </a:lnTo>
                    <a:lnTo>
                      <a:pt x="322" y="520"/>
                    </a:lnTo>
                    <a:lnTo>
                      <a:pt x="330" y="526"/>
                    </a:lnTo>
                    <a:lnTo>
                      <a:pt x="336" y="532"/>
                    </a:lnTo>
                    <a:lnTo>
                      <a:pt x="340" y="542"/>
                    </a:lnTo>
                    <a:lnTo>
                      <a:pt x="348" y="558"/>
                    </a:lnTo>
                    <a:lnTo>
                      <a:pt x="350" y="574"/>
                    </a:lnTo>
                    <a:lnTo>
                      <a:pt x="346" y="592"/>
                    </a:lnTo>
                    <a:lnTo>
                      <a:pt x="350" y="592"/>
                    </a:lnTo>
                    <a:lnTo>
                      <a:pt x="356" y="592"/>
                    </a:lnTo>
                    <a:lnTo>
                      <a:pt x="362" y="592"/>
                    </a:lnTo>
                    <a:lnTo>
                      <a:pt x="368" y="592"/>
                    </a:lnTo>
                    <a:lnTo>
                      <a:pt x="372" y="590"/>
                    </a:lnTo>
                    <a:lnTo>
                      <a:pt x="378" y="586"/>
                    </a:lnTo>
                    <a:lnTo>
                      <a:pt x="380" y="584"/>
                    </a:lnTo>
                    <a:lnTo>
                      <a:pt x="380" y="580"/>
                    </a:lnTo>
                    <a:lnTo>
                      <a:pt x="378" y="578"/>
                    </a:lnTo>
                    <a:lnTo>
                      <a:pt x="376" y="576"/>
                    </a:lnTo>
                    <a:lnTo>
                      <a:pt x="374" y="572"/>
                    </a:lnTo>
                    <a:lnTo>
                      <a:pt x="372" y="568"/>
                    </a:lnTo>
                    <a:lnTo>
                      <a:pt x="370" y="566"/>
                    </a:lnTo>
                    <a:lnTo>
                      <a:pt x="368" y="562"/>
                    </a:lnTo>
                    <a:lnTo>
                      <a:pt x="364" y="560"/>
                    </a:lnTo>
                    <a:lnTo>
                      <a:pt x="362" y="556"/>
                    </a:lnTo>
                    <a:lnTo>
                      <a:pt x="360" y="552"/>
                    </a:lnTo>
                    <a:lnTo>
                      <a:pt x="360" y="548"/>
                    </a:lnTo>
                    <a:lnTo>
                      <a:pt x="362" y="544"/>
                    </a:lnTo>
                    <a:lnTo>
                      <a:pt x="366" y="540"/>
                    </a:lnTo>
                    <a:lnTo>
                      <a:pt x="370" y="538"/>
                    </a:lnTo>
                    <a:lnTo>
                      <a:pt x="376" y="536"/>
                    </a:lnTo>
                    <a:lnTo>
                      <a:pt x="382" y="538"/>
                    </a:lnTo>
                    <a:lnTo>
                      <a:pt x="388" y="540"/>
                    </a:lnTo>
                    <a:lnTo>
                      <a:pt x="398" y="548"/>
                    </a:lnTo>
                    <a:lnTo>
                      <a:pt x="400" y="560"/>
                    </a:lnTo>
                    <a:lnTo>
                      <a:pt x="400" y="574"/>
                    </a:lnTo>
                    <a:lnTo>
                      <a:pt x="402" y="586"/>
                    </a:lnTo>
                    <a:lnTo>
                      <a:pt x="404" y="596"/>
                    </a:lnTo>
                    <a:lnTo>
                      <a:pt x="414" y="604"/>
                    </a:lnTo>
                    <a:lnTo>
                      <a:pt x="426" y="606"/>
                    </a:lnTo>
                    <a:lnTo>
                      <a:pt x="438" y="604"/>
                    </a:lnTo>
                    <a:lnTo>
                      <a:pt x="448" y="600"/>
                    </a:lnTo>
                    <a:lnTo>
                      <a:pt x="458" y="602"/>
                    </a:lnTo>
                    <a:lnTo>
                      <a:pt x="466" y="610"/>
                    </a:lnTo>
                    <a:lnTo>
                      <a:pt x="470" y="608"/>
                    </a:lnTo>
                    <a:lnTo>
                      <a:pt x="474" y="606"/>
                    </a:lnTo>
                    <a:lnTo>
                      <a:pt x="478" y="604"/>
                    </a:lnTo>
                    <a:lnTo>
                      <a:pt x="484" y="620"/>
                    </a:lnTo>
                    <a:lnTo>
                      <a:pt x="478" y="638"/>
                    </a:lnTo>
                    <a:lnTo>
                      <a:pt x="468" y="652"/>
                    </a:lnTo>
                    <a:lnTo>
                      <a:pt x="452" y="664"/>
                    </a:lnTo>
                    <a:lnTo>
                      <a:pt x="438" y="672"/>
                    </a:lnTo>
                    <a:lnTo>
                      <a:pt x="420" y="674"/>
                    </a:lnTo>
                    <a:lnTo>
                      <a:pt x="404" y="672"/>
                    </a:lnTo>
                    <a:lnTo>
                      <a:pt x="390" y="666"/>
                    </a:lnTo>
                    <a:lnTo>
                      <a:pt x="376" y="660"/>
                    </a:lnTo>
                    <a:lnTo>
                      <a:pt x="362" y="654"/>
                    </a:lnTo>
                    <a:lnTo>
                      <a:pt x="346" y="654"/>
                    </a:lnTo>
                    <a:lnTo>
                      <a:pt x="342" y="664"/>
                    </a:lnTo>
                    <a:lnTo>
                      <a:pt x="332" y="668"/>
                    </a:lnTo>
                    <a:lnTo>
                      <a:pt x="320" y="666"/>
                    </a:lnTo>
                    <a:lnTo>
                      <a:pt x="306" y="662"/>
                    </a:lnTo>
                    <a:lnTo>
                      <a:pt x="290" y="656"/>
                    </a:lnTo>
                    <a:lnTo>
                      <a:pt x="276" y="648"/>
                    </a:lnTo>
                    <a:lnTo>
                      <a:pt x="264" y="644"/>
                    </a:lnTo>
                    <a:lnTo>
                      <a:pt x="254" y="642"/>
                    </a:lnTo>
                    <a:lnTo>
                      <a:pt x="250" y="622"/>
                    </a:lnTo>
                    <a:lnTo>
                      <a:pt x="252" y="604"/>
                    </a:lnTo>
                    <a:lnTo>
                      <a:pt x="254" y="608"/>
                    </a:lnTo>
                    <a:lnTo>
                      <a:pt x="254" y="602"/>
                    </a:lnTo>
                    <a:lnTo>
                      <a:pt x="254" y="598"/>
                    </a:lnTo>
                    <a:lnTo>
                      <a:pt x="254" y="592"/>
                    </a:lnTo>
                    <a:lnTo>
                      <a:pt x="236" y="590"/>
                    </a:lnTo>
                    <a:lnTo>
                      <a:pt x="214" y="590"/>
                    </a:lnTo>
                    <a:lnTo>
                      <a:pt x="194" y="590"/>
                    </a:lnTo>
                    <a:lnTo>
                      <a:pt x="174" y="592"/>
                    </a:lnTo>
                    <a:lnTo>
                      <a:pt x="162" y="594"/>
                    </a:lnTo>
                    <a:lnTo>
                      <a:pt x="156" y="596"/>
                    </a:lnTo>
                    <a:lnTo>
                      <a:pt x="148" y="602"/>
                    </a:lnTo>
                    <a:lnTo>
                      <a:pt x="140" y="606"/>
                    </a:lnTo>
                    <a:lnTo>
                      <a:pt x="126" y="608"/>
                    </a:lnTo>
                    <a:lnTo>
                      <a:pt x="114" y="604"/>
                    </a:lnTo>
                    <a:lnTo>
                      <a:pt x="104" y="606"/>
                    </a:lnTo>
                    <a:lnTo>
                      <a:pt x="102" y="608"/>
                    </a:lnTo>
                    <a:lnTo>
                      <a:pt x="98" y="612"/>
                    </a:lnTo>
                    <a:lnTo>
                      <a:pt x="96" y="618"/>
                    </a:lnTo>
                    <a:lnTo>
                      <a:pt x="92" y="624"/>
                    </a:lnTo>
                    <a:lnTo>
                      <a:pt x="90" y="628"/>
                    </a:lnTo>
                    <a:lnTo>
                      <a:pt x="88" y="632"/>
                    </a:lnTo>
                    <a:lnTo>
                      <a:pt x="84" y="638"/>
                    </a:lnTo>
                    <a:lnTo>
                      <a:pt x="78" y="642"/>
                    </a:lnTo>
                    <a:lnTo>
                      <a:pt x="74" y="646"/>
                    </a:lnTo>
                    <a:lnTo>
                      <a:pt x="72" y="652"/>
                    </a:lnTo>
                    <a:lnTo>
                      <a:pt x="68" y="658"/>
                    </a:lnTo>
                    <a:lnTo>
                      <a:pt x="58" y="676"/>
                    </a:lnTo>
                    <a:lnTo>
                      <a:pt x="46" y="690"/>
                    </a:lnTo>
                    <a:lnTo>
                      <a:pt x="32" y="708"/>
                    </a:lnTo>
                    <a:lnTo>
                      <a:pt x="20" y="726"/>
                    </a:lnTo>
                    <a:lnTo>
                      <a:pt x="8" y="746"/>
                    </a:lnTo>
                    <a:lnTo>
                      <a:pt x="2" y="766"/>
                    </a:lnTo>
                    <a:lnTo>
                      <a:pt x="2" y="790"/>
                    </a:lnTo>
                    <a:lnTo>
                      <a:pt x="4" y="812"/>
                    </a:lnTo>
                    <a:lnTo>
                      <a:pt x="4" y="832"/>
                    </a:lnTo>
                    <a:lnTo>
                      <a:pt x="2" y="848"/>
                    </a:lnTo>
                    <a:lnTo>
                      <a:pt x="0" y="864"/>
                    </a:lnTo>
                    <a:lnTo>
                      <a:pt x="4" y="880"/>
                    </a:lnTo>
                    <a:lnTo>
                      <a:pt x="16" y="898"/>
                    </a:lnTo>
                    <a:lnTo>
                      <a:pt x="30" y="920"/>
                    </a:lnTo>
                    <a:lnTo>
                      <a:pt x="48" y="942"/>
                    </a:lnTo>
                    <a:lnTo>
                      <a:pt x="64" y="960"/>
                    </a:lnTo>
                    <a:lnTo>
                      <a:pt x="80" y="972"/>
                    </a:lnTo>
                    <a:lnTo>
                      <a:pt x="96" y="978"/>
                    </a:lnTo>
                    <a:lnTo>
                      <a:pt x="112" y="982"/>
                    </a:lnTo>
                    <a:lnTo>
                      <a:pt x="126" y="978"/>
                    </a:lnTo>
                    <a:lnTo>
                      <a:pt x="130" y="976"/>
                    </a:lnTo>
                    <a:lnTo>
                      <a:pt x="132" y="972"/>
                    </a:lnTo>
                    <a:lnTo>
                      <a:pt x="134" y="968"/>
                    </a:lnTo>
                    <a:lnTo>
                      <a:pt x="138" y="962"/>
                    </a:lnTo>
                    <a:lnTo>
                      <a:pt x="140" y="960"/>
                    </a:lnTo>
                    <a:lnTo>
                      <a:pt x="146" y="958"/>
                    </a:lnTo>
                    <a:lnTo>
                      <a:pt x="150" y="958"/>
                    </a:lnTo>
                    <a:lnTo>
                      <a:pt x="156" y="958"/>
                    </a:lnTo>
                    <a:lnTo>
                      <a:pt x="162" y="958"/>
                    </a:lnTo>
                    <a:lnTo>
                      <a:pt x="174" y="952"/>
                    </a:lnTo>
                    <a:lnTo>
                      <a:pt x="186" y="944"/>
                    </a:lnTo>
                    <a:lnTo>
                      <a:pt x="198" y="942"/>
                    </a:lnTo>
                    <a:lnTo>
                      <a:pt x="210" y="948"/>
                    </a:lnTo>
                    <a:lnTo>
                      <a:pt x="218" y="962"/>
                    </a:lnTo>
                    <a:lnTo>
                      <a:pt x="220" y="976"/>
                    </a:lnTo>
                    <a:lnTo>
                      <a:pt x="230" y="972"/>
                    </a:lnTo>
                    <a:lnTo>
                      <a:pt x="240" y="968"/>
                    </a:lnTo>
                    <a:lnTo>
                      <a:pt x="250" y="960"/>
                    </a:lnTo>
                    <a:lnTo>
                      <a:pt x="250" y="980"/>
                    </a:lnTo>
                    <a:lnTo>
                      <a:pt x="250" y="998"/>
                    </a:lnTo>
                    <a:lnTo>
                      <a:pt x="246" y="1018"/>
                    </a:lnTo>
                    <a:lnTo>
                      <a:pt x="244" y="1032"/>
                    </a:lnTo>
                    <a:lnTo>
                      <a:pt x="248" y="1044"/>
                    </a:lnTo>
                    <a:lnTo>
                      <a:pt x="254" y="1056"/>
                    </a:lnTo>
                    <a:lnTo>
                      <a:pt x="264" y="1072"/>
                    </a:lnTo>
                    <a:lnTo>
                      <a:pt x="270" y="1086"/>
                    </a:lnTo>
                    <a:lnTo>
                      <a:pt x="272" y="1096"/>
                    </a:lnTo>
                    <a:lnTo>
                      <a:pt x="270" y="1108"/>
                    </a:lnTo>
                    <a:lnTo>
                      <a:pt x="268" y="1120"/>
                    </a:lnTo>
                    <a:lnTo>
                      <a:pt x="268" y="1134"/>
                    </a:lnTo>
                    <a:lnTo>
                      <a:pt x="270" y="1154"/>
                    </a:lnTo>
                    <a:lnTo>
                      <a:pt x="272" y="1174"/>
                    </a:lnTo>
                    <a:lnTo>
                      <a:pt x="270" y="1194"/>
                    </a:lnTo>
                    <a:lnTo>
                      <a:pt x="272" y="1222"/>
                    </a:lnTo>
                    <a:lnTo>
                      <a:pt x="280" y="1254"/>
                    </a:lnTo>
                    <a:lnTo>
                      <a:pt x="290" y="1284"/>
                    </a:lnTo>
                    <a:lnTo>
                      <a:pt x="300" y="1314"/>
                    </a:lnTo>
                    <a:lnTo>
                      <a:pt x="310" y="1346"/>
                    </a:lnTo>
                    <a:lnTo>
                      <a:pt x="318" y="1380"/>
                    </a:lnTo>
                    <a:lnTo>
                      <a:pt x="322" y="1416"/>
                    </a:lnTo>
                    <a:lnTo>
                      <a:pt x="346" y="1412"/>
                    </a:lnTo>
                    <a:lnTo>
                      <a:pt x="366" y="1404"/>
                    </a:lnTo>
                    <a:lnTo>
                      <a:pt x="382" y="1394"/>
                    </a:lnTo>
                    <a:lnTo>
                      <a:pt x="400" y="1382"/>
                    </a:lnTo>
                    <a:lnTo>
                      <a:pt x="418" y="1370"/>
                    </a:lnTo>
                    <a:lnTo>
                      <a:pt x="424" y="1366"/>
                    </a:lnTo>
                    <a:lnTo>
                      <a:pt x="430" y="1364"/>
                    </a:lnTo>
                    <a:lnTo>
                      <a:pt x="436" y="1360"/>
                    </a:lnTo>
                    <a:lnTo>
                      <a:pt x="440" y="1358"/>
                    </a:lnTo>
                    <a:lnTo>
                      <a:pt x="442" y="1354"/>
                    </a:lnTo>
                    <a:lnTo>
                      <a:pt x="446" y="1350"/>
                    </a:lnTo>
                    <a:lnTo>
                      <a:pt x="448" y="1342"/>
                    </a:lnTo>
                    <a:lnTo>
                      <a:pt x="448" y="1326"/>
                    </a:lnTo>
                    <a:lnTo>
                      <a:pt x="446" y="1310"/>
                    </a:lnTo>
                    <a:lnTo>
                      <a:pt x="446" y="1294"/>
                    </a:lnTo>
                    <a:lnTo>
                      <a:pt x="458" y="1292"/>
                    </a:lnTo>
                    <a:lnTo>
                      <a:pt x="466" y="1286"/>
                    </a:lnTo>
                    <a:lnTo>
                      <a:pt x="468" y="1276"/>
                    </a:lnTo>
                    <a:lnTo>
                      <a:pt x="468" y="1264"/>
                    </a:lnTo>
                    <a:lnTo>
                      <a:pt x="466" y="1252"/>
                    </a:lnTo>
                    <a:lnTo>
                      <a:pt x="466" y="1240"/>
                    </a:lnTo>
                    <a:lnTo>
                      <a:pt x="468" y="1224"/>
                    </a:lnTo>
                    <a:lnTo>
                      <a:pt x="476" y="1214"/>
                    </a:lnTo>
                    <a:lnTo>
                      <a:pt x="486" y="1208"/>
                    </a:lnTo>
                    <a:lnTo>
                      <a:pt x="496" y="1204"/>
                    </a:lnTo>
                    <a:lnTo>
                      <a:pt x="508" y="1200"/>
                    </a:lnTo>
                    <a:lnTo>
                      <a:pt x="518" y="1192"/>
                    </a:lnTo>
                    <a:lnTo>
                      <a:pt x="526" y="1180"/>
                    </a:lnTo>
                    <a:lnTo>
                      <a:pt x="530" y="1160"/>
                    </a:lnTo>
                    <a:lnTo>
                      <a:pt x="526" y="1140"/>
                    </a:lnTo>
                    <a:lnTo>
                      <a:pt x="518" y="1118"/>
                    </a:lnTo>
                    <a:lnTo>
                      <a:pt x="508" y="1096"/>
                    </a:lnTo>
                    <a:lnTo>
                      <a:pt x="504" y="1076"/>
                    </a:lnTo>
                    <a:lnTo>
                      <a:pt x="506" y="1056"/>
                    </a:lnTo>
                    <a:lnTo>
                      <a:pt x="516" y="1038"/>
                    </a:lnTo>
                    <a:lnTo>
                      <a:pt x="530" y="1020"/>
                    </a:lnTo>
                    <a:lnTo>
                      <a:pt x="548" y="1002"/>
                    </a:lnTo>
                    <a:lnTo>
                      <a:pt x="564" y="986"/>
                    </a:lnTo>
                    <a:lnTo>
                      <a:pt x="580" y="970"/>
                    </a:lnTo>
                    <a:lnTo>
                      <a:pt x="586" y="960"/>
                    </a:lnTo>
                    <a:lnTo>
                      <a:pt x="596" y="948"/>
                    </a:lnTo>
                    <a:lnTo>
                      <a:pt x="606" y="932"/>
                    </a:lnTo>
                    <a:lnTo>
                      <a:pt x="616" y="918"/>
                    </a:lnTo>
                    <a:lnTo>
                      <a:pt x="620" y="904"/>
                    </a:lnTo>
                    <a:lnTo>
                      <a:pt x="618" y="892"/>
                    </a:lnTo>
                    <a:lnTo>
                      <a:pt x="608" y="884"/>
                    </a:lnTo>
                    <a:lnTo>
                      <a:pt x="594" y="882"/>
                    </a:lnTo>
                    <a:lnTo>
                      <a:pt x="580" y="886"/>
                    </a:lnTo>
                    <a:lnTo>
                      <a:pt x="564" y="892"/>
                    </a:lnTo>
                    <a:lnTo>
                      <a:pt x="550" y="894"/>
                    </a:lnTo>
                    <a:lnTo>
                      <a:pt x="536" y="890"/>
                    </a:lnTo>
                    <a:lnTo>
                      <a:pt x="534" y="888"/>
                    </a:lnTo>
                    <a:lnTo>
                      <a:pt x="532" y="884"/>
                    </a:lnTo>
                    <a:lnTo>
                      <a:pt x="530" y="878"/>
                    </a:lnTo>
                    <a:lnTo>
                      <a:pt x="530" y="874"/>
                    </a:lnTo>
                    <a:lnTo>
                      <a:pt x="528" y="870"/>
                    </a:lnTo>
                    <a:lnTo>
                      <a:pt x="524" y="862"/>
                    </a:lnTo>
                    <a:lnTo>
                      <a:pt x="518" y="856"/>
                    </a:lnTo>
                    <a:lnTo>
                      <a:pt x="514" y="850"/>
                    </a:lnTo>
                    <a:lnTo>
                      <a:pt x="504" y="830"/>
                    </a:lnTo>
                    <a:lnTo>
                      <a:pt x="496" y="810"/>
                    </a:lnTo>
                    <a:lnTo>
                      <a:pt x="488" y="794"/>
                    </a:lnTo>
                    <a:lnTo>
                      <a:pt x="478" y="780"/>
                    </a:lnTo>
                    <a:lnTo>
                      <a:pt x="468" y="766"/>
                    </a:lnTo>
                    <a:lnTo>
                      <a:pt x="462" y="742"/>
                    </a:lnTo>
                    <a:lnTo>
                      <a:pt x="456" y="718"/>
                    </a:lnTo>
                    <a:lnTo>
                      <a:pt x="446" y="694"/>
                    </a:lnTo>
                    <a:lnTo>
                      <a:pt x="458" y="688"/>
                    </a:lnTo>
                    <a:lnTo>
                      <a:pt x="468" y="690"/>
                    </a:lnTo>
                    <a:lnTo>
                      <a:pt x="474" y="698"/>
                    </a:lnTo>
                    <a:lnTo>
                      <a:pt x="480" y="708"/>
                    </a:lnTo>
                    <a:lnTo>
                      <a:pt x="484" y="720"/>
                    </a:lnTo>
                    <a:lnTo>
                      <a:pt x="502" y="750"/>
                    </a:lnTo>
                    <a:lnTo>
                      <a:pt x="518" y="780"/>
                    </a:lnTo>
                    <a:lnTo>
                      <a:pt x="520" y="788"/>
                    </a:lnTo>
                    <a:lnTo>
                      <a:pt x="520" y="794"/>
                    </a:lnTo>
                    <a:lnTo>
                      <a:pt x="520" y="800"/>
                    </a:lnTo>
                    <a:lnTo>
                      <a:pt x="522" y="806"/>
                    </a:lnTo>
                    <a:lnTo>
                      <a:pt x="524" y="810"/>
                    </a:lnTo>
                    <a:lnTo>
                      <a:pt x="526" y="814"/>
                    </a:lnTo>
                    <a:lnTo>
                      <a:pt x="528" y="818"/>
                    </a:lnTo>
                    <a:lnTo>
                      <a:pt x="532" y="824"/>
                    </a:lnTo>
                    <a:lnTo>
                      <a:pt x="540" y="850"/>
                    </a:lnTo>
                    <a:lnTo>
                      <a:pt x="548" y="876"/>
                    </a:lnTo>
                    <a:lnTo>
                      <a:pt x="590" y="856"/>
                    </a:lnTo>
                    <a:lnTo>
                      <a:pt x="634" y="830"/>
                    </a:lnTo>
                    <a:lnTo>
                      <a:pt x="672" y="800"/>
                    </a:lnTo>
                    <a:lnTo>
                      <a:pt x="684" y="790"/>
                    </a:lnTo>
                    <a:lnTo>
                      <a:pt x="692" y="778"/>
                    </a:lnTo>
                    <a:lnTo>
                      <a:pt x="694" y="766"/>
                    </a:lnTo>
                    <a:lnTo>
                      <a:pt x="686" y="752"/>
                    </a:lnTo>
                    <a:lnTo>
                      <a:pt x="678" y="746"/>
                    </a:lnTo>
                    <a:lnTo>
                      <a:pt x="670" y="742"/>
                    </a:lnTo>
                    <a:lnTo>
                      <a:pt x="664" y="740"/>
                    </a:lnTo>
                    <a:lnTo>
                      <a:pt x="660" y="732"/>
                    </a:lnTo>
                    <a:lnTo>
                      <a:pt x="656" y="720"/>
                    </a:lnTo>
                    <a:lnTo>
                      <a:pt x="652" y="718"/>
                    </a:lnTo>
                    <a:lnTo>
                      <a:pt x="646" y="718"/>
                    </a:lnTo>
                    <a:lnTo>
                      <a:pt x="644" y="718"/>
                    </a:lnTo>
                    <a:lnTo>
                      <a:pt x="642" y="720"/>
                    </a:lnTo>
                    <a:lnTo>
                      <a:pt x="638" y="724"/>
                    </a:lnTo>
                    <a:lnTo>
                      <a:pt x="636" y="728"/>
                    </a:lnTo>
                    <a:lnTo>
                      <a:pt x="634" y="732"/>
                    </a:lnTo>
                    <a:lnTo>
                      <a:pt x="632" y="734"/>
                    </a:lnTo>
                    <a:lnTo>
                      <a:pt x="630" y="738"/>
                    </a:lnTo>
                    <a:lnTo>
                      <a:pt x="626" y="740"/>
                    </a:lnTo>
                    <a:lnTo>
                      <a:pt x="612" y="726"/>
                    </a:lnTo>
                    <a:lnTo>
                      <a:pt x="596" y="712"/>
                    </a:lnTo>
                    <a:lnTo>
                      <a:pt x="584" y="696"/>
                    </a:lnTo>
                    <a:lnTo>
                      <a:pt x="576" y="676"/>
                    </a:lnTo>
                    <a:lnTo>
                      <a:pt x="590" y="672"/>
                    </a:lnTo>
                    <a:lnTo>
                      <a:pt x="600" y="676"/>
                    </a:lnTo>
                    <a:lnTo>
                      <a:pt x="608" y="684"/>
                    </a:lnTo>
                    <a:lnTo>
                      <a:pt x="614" y="694"/>
                    </a:lnTo>
                    <a:lnTo>
                      <a:pt x="620" y="704"/>
                    </a:lnTo>
                    <a:lnTo>
                      <a:pt x="630" y="710"/>
                    </a:lnTo>
                    <a:lnTo>
                      <a:pt x="642" y="712"/>
                    </a:lnTo>
                    <a:lnTo>
                      <a:pt x="656" y="708"/>
                    </a:lnTo>
                    <a:lnTo>
                      <a:pt x="668" y="706"/>
                    </a:lnTo>
                    <a:lnTo>
                      <a:pt x="672" y="720"/>
                    </a:lnTo>
                    <a:lnTo>
                      <a:pt x="680" y="726"/>
                    </a:lnTo>
                    <a:lnTo>
                      <a:pt x="690" y="728"/>
                    </a:lnTo>
                    <a:lnTo>
                      <a:pt x="704" y="726"/>
                    </a:lnTo>
                    <a:lnTo>
                      <a:pt x="718" y="724"/>
                    </a:lnTo>
                    <a:lnTo>
                      <a:pt x="730" y="724"/>
                    </a:lnTo>
                    <a:lnTo>
                      <a:pt x="736" y="724"/>
                    </a:lnTo>
                    <a:lnTo>
                      <a:pt x="740" y="726"/>
                    </a:lnTo>
                    <a:lnTo>
                      <a:pt x="742" y="726"/>
                    </a:lnTo>
                    <a:lnTo>
                      <a:pt x="744" y="726"/>
                    </a:lnTo>
                    <a:lnTo>
                      <a:pt x="744" y="728"/>
                    </a:lnTo>
                    <a:lnTo>
                      <a:pt x="744" y="730"/>
                    </a:lnTo>
                    <a:lnTo>
                      <a:pt x="746" y="732"/>
                    </a:lnTo>
                    <a:lnTo>
                      <a:pt x="748" y="736"/>
                    </a:lnTo>
                    <a:lnTo>
                      <a:pt x="750" y="742"/>
                    </a:lnTo>
                    <a:lnTo>
                      <a:pt x="760" y="752"/>
                    </a:lnTo>
                    <a:lnTo>
                      <a:pt x="772" y="760"/>
                    </a:lnTo>
                    <a:lnTo>
                      <a:pt x="786" y="760"/>
                    </a:lnTo>
                    <a:lnTo>
                      <a:pt x="786" y="766"/>
                    </a:lnTo>
                    <a:lnTo>
                      <a:pt x="784" y="770"/>
                    </a:lnTo>
                    <a:lnTo>
                      <a:pt x="780" y="774"/>
                    </a:lnTo>
                    <a:lnTo>
                      <a:pt x="776" y="776"/>
                    </a:lnTo>
                    <a:lnTo>
                      <a:pt x="780" y="780"/>
                    </a:lnTo>
                    <a:lnTo>
                      <a:pt x="786" y="784"/>
                    </a:lnTo>
                    <a:lnTo>
                      <a:pt x="792" y="784"/>
                    </a:lnTo>
                    <a:lnTo>
                      <a:pt x="800" y="786"/>
                    </a:lnTo>
                    <a:lnTo>
                      <a:pt x="800" y="810"/>
                    </a:lnTo>
                    <a:lnTo>
                      <a:pt x="804" y="834"/>
                    </a:lnTo>
                    <a:lnTo>
                      <a:pt x="812" y="858"/>
                    </a:lnTo>
                    <a:lnTo>
                      <a:pt x="822" y="874"/>
                    </a:lnTo>
                    <a:lnTo>
                      <a:pt x="832" y="892"/>
                    </a:lnTo>
                    <a:lnTo>
                      <a:pt x="840" y="910"/>
                    </a:lnTo>
                    <a:lnTo>
                      <a:pt x="844" y="928"/>
                    </a:lnTo>
                    <a:lnTo>
                      <a:pt x="848" y="926"/>
                    </a:lnTo>
                    <a:lnTo>
                      <a:pt x="852" y="924"/>
                    </a:lnTo>
                    <a:lnTo>
                      <a:pt x="854" y="922"/>
                    </a:lnTo>
                    <a:lnTo>
                      <a:pt x="858" y="916"/>
                    </a:lnTo>
                    <a:lnTo>
                      <a:pt x="856" y="928"/>
                    </a:lnTo>
                    <a:lnTo>
                      <a:pt x="858" y="938"/>
                    </a:lnTo>
                    <a:lnTo>
                      <a:pt x="864" y="950"/>
                    </a:lnTo>
                    <a:lnTo>
                      <a:pt x="874" y="958"/>
                    </a:lnTo>
                    <a:lnTo>
                      <a:pt x="876" y="942"/>
                    </a:lnTo>
                    <a:lnTo>
                      <a:pt x="872" y="926"/>
                    </a:lnTo>
                    <a:lnTo>
                      <a:pt x="866" y="910"/>
                    </a:lnTo>
                    <a:lnTo>
                      <a:pt x="864" y="890"/>
                    </a:lnTo>
                    <a:lnTo>
                      <a:pt x="864" y="870"/>
                    </a:lnTo>
                    <a:lnTo>
                      <a:pt x="866" y="850"/>
                    </a:lnTo>
                    <a:lnTo>
                      <a:pt x="866" y="836"/>
                    </a:lnTo>
                    <a:lnTo>
                      <a:pt x="870" y="830"/>
                    </a:lnTo>
                    <a:lnTo>
                      <a:pt x="874" y="826"/>
                    </a:lnTo>
                    <a:lnTo>
                      <a:pt x="884" y="824"/>
                    </a:lnTo>
                    <a:lnTo>
                      <a:pt x="896" y="818"/>
                    </a:lnTo>
                    <a:lnTo>
                      <a:pt x="908" y="806"/>
                    </a:lnTo>
                    <a:lnTo>
                      <a:pt x="918" y="792"/>
                    </a:lnTo>
                    <a:lnTo>
                      <a:pt x="930" y="780"/>
                    </a:lnTo>
                    <a:lnTo>
                      <a:pt x="932" y="776"/>
                    </a:lnTo>
                    <a:lnTo>
                      <a:pt x="938" y="772"/>
                    </a:lnTo>
                    <a:lnTo>
                      <a:pt x="944" y="766"/>
                    </a:lnTo>
                    <a:lnTo>
                      <a:pt x="948" y="762"/>
                    </a:lnTo>
                    <a:lnTo>
                      <a:pt x="954" y="758"/>
                    </a:lnTo>
                    <a:lnTo>
                      <a:pt x="958" y="756"/>
                    </a:lnTo>
                    <a:lnTo>
                      <a:pt x="964" y="754"/>
                    </a:lnTo>
                    <a:lnTo>
                      <a:pt x="968" y="754"/>
                    </a:lnTo>
                    <a:lnTo>
                      <a:pt x="970" y="754"/>
                    </a:lnTo>
                    <a:lnTo>
                      <a:pt x="972" y="756"/>
                    </a:lnTo>
                    <a:lnTo>
                      <a:pt x="974" y="760"/>
                    </a:lnTo>
                    <a:lnTo>
                      <a:pt x="974" y="762"/>
                    </a:lnTo>
                    <a:lnTo>
                      <a:pt x="974" y="766"/>
                    </a:lnTo>
                    <a:lnTo>
                      <a:pt x="974" y="772"/>
                    </a:lnTo>
                    <a:lnTo>
                      <a:pt x="974" y="776"/>
                    </a:lnTo>
                    <a:lnTo>
                      <a:pt x="976" y="780"/>
                    </a:lnTo>
                    <a:lnTo>
                      <a:pt x="982" y="792"/>
                    </a:lnTo>
                    <a:lnTo>
                      <a:pt x="988" y="800"/>
                    </a:lnTo>
                    <a:lnTo>
                      <a:pt x="994" y="810"/>
                    </a:lnTo>
                    <a:lnTo>
                      <a:pt x="998" y="820"/>
                    </a:lnTo>
                    <a:lnTo>
                      <a:pt x="996" y="834"/>
                    </a:lnTo>
                    <a:lnTo>
                      <a:pt x="1004" y="834"/>
                    </a:lnTo>
                    <a:lnTo>
                      <a:pt x="1012" y="832"/>
                    </a:lnTo>
                    <a:lnTo>
                      <a:pt x="1018" y="828"/>
                    </a:lnTo>
                    <a:lnTo>
                      <a:pt x="1020" y="850"/>
                    </a:lnTo>
                    <a:lnTo>
                      <a:pt x="1026" y="868"/>
                    </a:lnTo>
                    <a:lnTo>
                      <a:pt x="1032" y="888"/>
                    </a:lnTo>
                    <a:lnTo>
                      <a:pt x="1032" y="902"/>
                    </a:lnTo>
                    <a:lnTo>
                      <a:pt x="1032" y="916"/>
                    </a:lnTo>
                    <a:lnTo>
                      <a:pt x="1034" y="930"/>
                    </a:lnTo>
                    <a:lnTo>
                      <a:pt x="1038" y="936"/>
                    </a:lnTo>
                    <a:lnTo>
                      <a:pt x="1042" y="940"/>
                    </a:lnTo>
                    <a:lnTo>
                      <a:pt x="1048" y="946"/>
                    </a:lnTo>
                    <a:lnTo>
                      <a:pt x="1052" y="950"/>
                    </a:lnTo>
                    <a:lnTo>
                      <a:pt x="1054" y="956"/>
                    </a:lnTo>
                    <a:lnTo>
                      <a:pt x="1056" y="962"/>
                    </a:lnTo>
                    <a:lnTo>
                      <a:pt x="1056" y="970"/>
                    </a:lnTo>
                    <a:lnTo>
                      <a:pt x="1058" y="976"/>
                    </a:lnTo>
                    <a:lnTo>
                      <a:pt x="1058" y="980"/>
                    </a:lnTo>
                    <a:lnTo>
                      <a:pt x="1060" y="986"/>
                    </a:lnTo>
                    <a:lnTo>
                      <a:pt x="1062" y="990"/>
                    </a:lnTo>
                    <a:lnTo>
                      <a:pt x="1064" y="994"/>
                    </a:lnTo>
                    <a:lnTo>
                      <a:pt x="1068" y="996"/>
                    </a:lnTo>
                    <a:lnTo>
                      <a:pt x="1074" y="998"/>
                    </a:lnTo>
                    <a:lnTo>
                      <a:pt x="1080" y="996"/>
                    </a:lnTo>
                    <a:lnTo>
                      <a:pt x="1080" y="980"/>
                    </a:lnTo>
                    <a:lnTo>
                      <a:pt x="1074" y="966"/>
                    </a:lnTo>
                    <a:lnTo>
                      <a:pt x="1064" y="954"/>
                    </a:lnTo>
                    <a:lnTo>
                      <a:pt x="1054" y="942"/>
                    </a:lnTo>
                    <a:lnTo>
                      <a:pt x="1048" y="928"/>
                    </a:lnTo>
                    <a:lnTo>
                      <a:pt x="1042" y="908"/>
                    </a:lnTo>
                    <a:lnTo>
                      <a:pt x="1042" y="886"/>
                    </a:lnTo>
                    <a:lnTo>
                      <a:pt x="1044" y="866"/>
                    </a:lnTo>
                    <a:lnTo>
                      <a:pt x="1056" y="864"/>
                    </a:lnTo>
                    <a:lnTo>
                      <a:pt x="1066" y="870"/>
                    </a:lnTo>
                    <a:lnTo>
                      <a:pt x="1074" y="880"/>
                    </a:lnTo>
                    <a:lnTo>
                      <a:pt x="1080" y="894"/>
                    </a:lnTo>
                    <a:lnTo>
                      <a:pt x="1086" y="906"/>
                    </a:lnTo>
                    <a:lnTo>
                      <a:pt x="1090" y="918"/>
                    </a:lnTo>
                    <a:lnTo>
                      <a:pt x="1104" y="902"/>
                    </a:lnTo>
                    <a:lnTo>
                      <a:pt x="1114" y="884"/>
                    </a:lnTo>
                    <a:lnTo>
                      <a:pt x="1118" y="862"/>
                    </a:lnTo>
                    <a:lnTo>
                      <a:pt x="1112" y="842"/>
                    </a:lnTo>
                    <a:lnTo>
                      <a:pt x="1104" y="832"/>
                    </a:lnTo>
                    <a:lnTo>
                      <a:pt x="1096" y="824"/>
                    </a:lnTo>
                    <a:lnTo>
                      <a:pt x="1090" y="816"/>
                    </a:lnTo>
                    <a:lnTo>
                      <a:pt x="1090" y="804"/>
                    </a:lnTo>
                    <a:lnTo>
                      <a:pt x="1094" y="792"/>
                    </a:lnTo>
                    <a:lnTo>
                      <a:pt x="1104" y="782"/>
                    </a:lnTo>
                    <a:lnTo>
                      <a:pt x="1116" y="774"/>
                    </a:lnTo>
                    <a:lnTo>
                      <a:pt x="1128" y="768"/>
                    </a:lnTo>
                    <a:lnTo>
                      <a:pt x="1130" y="774"/>
                    </a:lnTo>
                    <a:lnTo>
                      <a:pt x="1128" y="784"/>
                    </a:lnTo>
                    <a:lnTo>
                      <a:pt x="1124" y="794"/>
                    </a:lnTo>
                    <a:lnTo>
                      <a:pt x="1120" y="804"/>
                    </a:lnTo>
                    <a:lnTo>
                      <a:pt x="1118" y="812"/>
                    </a:lnTo>
                    <a:lnTo>
                      <a:pt x="1118" y="818"/>
                    </a:lnTo>
                    <a:lnTo>
                      <a:pt x="1124" y="820"/>
                    </a:lnTo>
                    <a:lnTo>
                      <a:pt x="1134" y="818"/>
                    </a:lnTo>
                    <a:lnTo>
                      <a:pt x="1146" y="810"/>
                    </a:lnTo>
                    <a:lnTo>
                      <a:pt x="1148" y="800"/>
                    </a:lnTo>
                    <a:lnTo>
                      <a:pt x="1148" y="786"/>
                    </a:lnTo>
                    <a:lnTo>
                      <a:pt x="1148" y="774"/>
                    </a:lnTo>
                    <a:lnTo>
                      <a:pt x="1152" y="764"/>
                    </a:lnTo>
                    <a:lnTo>
                      <a:pt x="1160" y="756"/>
                    </a:lnTo>
                    <a:lnTo>
                      <a:pt x="1172" y="752"/>
                    </a:lnTo>
                    <a:lnTo>
                      <a:pt x="1184" y="750"/>
                    </a:lnTo>
                    <a:lnTo>
                      <a:pt x="1196" y="748"/>
                    </a:lnTo>
                    <a:lnTo>
                      <a:pt x="1208" y="742"/>
                    </a:lnTo>
                    <a:lnTo>
                      <a:pt x="1216" y="730"/>
                    </a:lnTo>
                    <a:lnTo>
                      <a:pt x="1218" y="716"/>
                    </a:lnTo>
                    <a:lnTo>
                      <a:pt x="1218" y="700"/>
                    </a:lnTo>
                    <a:lnTo>
                      <a:pt x="1224" y="688"/>
                    </a:lnTo>
                    <a:lnTo>
                      <a:pt x="1232" y="674"/>
                    </a:lnTo>
                    <a:lnTo>
                      <a:pt x="1232" y="660"/>
                    </a:lnTo>
                    <a:lnTo>
                      <a:pt x="1228" y="652"/>
                    </a:lnTo>
                    <a:lnTo>
                      <a:pt x="1222" y="644"/>
                    </a:lnTo>
                    <a:lnTo>
                      <a:pt x="1216" y="634"/>
                    </a:lnTo>
                    <a:lnTo>
                      <a:pt x="1212" y="624"/>
                    </a:lnTo>
                    <a:lnTo>
                      <a:pt x="1214" y="610"/>
                    </a:lnTo>
                    <a:lnTo>
                      <a:pt x="1222" y="598"/>
                    </a:lnTo>
                    <a:lnTo>
                      <a:pt x="1232" y="588"/>
                    </a:lnTo>
                    <a:lnTo>
                      <a:pt x="1222" y="586"/>
                    </a:lnTo>
                    <a:lnTo>
                      <a:pt x="1212" y="588"/>
                    </a:lnTo>
                    <a:lnTo>
                      <a:pt x="1204" y="590"/>
                    </a:lnTo>
                    <a:lnTo>
                      <a:pt x="1196" y="586"/>
                    </a:lnTo>
                    <a:lnTo>
                      <a:pt x="1194" y="576"/>
                    </a:lnTo>
                    <a:lnTo>
                      <a:pt x="1196" y="564"/>
                    </a:lnTo>
                    <a:lnTo>
                      <a:pt x="1206" y="552"/>
                    </a:lnTo>
                    <a:lnTo>
                      <a:pt x="1218" y="542"/>
                    </a:lnTo>
                    <a:lnTo>
                      <a:pt x="1230" y="536"/>
                    </a:lnTo>
                    <a:lnTo>
                      <a:pt x="1242" y="534"/>
                    </a:lnTo>
                    <a:lnTo>
                      <a:pt x="1242" y="542"/>
                    </a:lnTo>
                    <a:lnTo>
                      <a:pt x="1240" y="548"/>
                    </a:lnTo>
                    <a:lnTo>
                      <a:pt x="1236" y="556"/>
                    </a:lnTo>
                    <a:lnTo>
                      <a:pt x="1232" y="562"/>
                    </a:lnTo>
                    <a:lnTo>
                      <a:pt x="1238" y="562"/>
                    </a:lnTo>
                    <a:lnTo>
                      <a:pt x="1248" y="560"/>
                    </a:lnTo>
                    <a:lnTo>
                      <a:pt x="1256" y="558"/>
                    </a:lnTo>
                    <a:lnTo>
                      <a:pt x="1264" y="558"/>
                    </a:lnTo>
                    <a:lnTo>
                      <a:pt x="1270" y="560"/>
                    </a:lnTo>
                    <a:lnTo>
                      <a:pt x="1272" y="566"/>
                    </a:lnTo>
                    <a:lnTo>
                      <a:pt x="1268" y="578"/>
                    </a:lnTo>
                    <a:lnTo>
                      <a:pt x="1280" y="582"/>
                    </a:lnTo>
                    <a:lnTo>
                      <a:pt x="1282" y="590"/>
                    </a:lnTo>
                    <a:lnTo>
                      <a:pt x="1282" y="600"/>
                    </a:lnTo>
                    <a:lnTo>
                      <a:pt x="1276" y="610"/>
                    </a:lnTo>
                    <a:lnTo>
                      <a:pt x="1272" y="620"/>
                    </a:lnTo>
                    <a:lnTo>
                      <a:pt x="1270" y="628"/>
                    </a:lnTo>
                    <a:lnTo>
                      <a:pt x="1278" y="626"/>
                    </a:lnTo>
                    <a:lnTo>
                      <a:pt x="1284" y="624"/>
                    </a:lnTo>
                    <a:lnTo>
                      <a:pt x="1292" y="618"/>
                    </a:lnTo>
                    <a:lnTo>
                      <a:pt x="1296" y="610"/>
                    </a:lnTo>
                    <a:lnTo>
                      <a:pt x="1300" y="600"/>
                    </a:lnTo>
                    <a:lnTo>
                      <a:pt x="1300" y="592"/>
                    </a:lnTo>
                    <a:lnTo>
                      <a:pt x="1296" y="588"/>
                    </a:lnTo>
                    <a:lnTo>
                      <a:pt x="1290" y="580"/>
                    </a:lnTo>
                    <a:lnTo>
                      <a:pt x="1286" y="572"/>
                    </a:lnTo>
                    <a:lnTo>
                      <a:pt x="1284" y="562"/>
                    </a:lnTo>
                    <a:lnTo>
                      <a:pt x="1288" y="556"/>
                    </a:lnTo>
                    <a:lnTo>
                      <a:pt x="1294" y="550"/>
                    </a:lnTo>
                    <a:lnTo>
                      <a:pt x="1300" y="546"/>
                    </a:lnTo>
                    <a:lnTo>
                      <a:pt x="1306" y="536"/>
                    </a:lnTo>
                    <a:lnTo>
                      <a:pt x="1306" y="532"/>
                    </a:lnTo>
                    <a:lnTo>
                      <a:pt x="1306" y="528"/>
                    </a:lnTo>
                    <a:lnTo>
                      <a:pt x="1304" y="526"/>
                    </a:lnTo>
                    <a:lnTo>
                      <a:pt x="1304" y="522"/>
                    </a:lnTo>
                    <a:lnTo>
                      <a:pt x="1304" y="518"/>
                    </a:lnTo>
                    <a:lnTo>
                      <a:pt x="1306" y="514"/>
                    </a:lnTo>
                    <a:lnTo>
                      <a:pt x="1310" y="510"/>
                    </a:lnTo>
                    <a:lnTo>
                      <a:pt x="1314" y="506"/>
                    </a:lnTo>
                    <a:lnTo>
                      <a:pt x="1320" y="502"/>
                    </a:lnTo>
                    <a:lnTo>
                      <a:pt x="1326" y="500"/>
                    </a:lnTo>
                    <a:lnTo>
                      <a:pt x="1330" y="494"/>
                    </a:lnTo>
                    <a:lnTo>
                      <a:pt x="1330" y="500"/>
                    </a:lnTo>
                    <a:lnTo>
                      <a:pt x="1330" y="504"/>
                    </a:lnTo>
                    <a:lnTo>
                      <a:pt x="1334" y="508"/>
                    </a:lnTo>
                    <a:lnTo>
                      <a:pt x="1336" y="512"/>
                    </a:lnTo>
                    <a:lnTo>
                      <a:pt x="1340" y="516"/>
                    </a:lnTo>
                    <a:lnTo>
                      <a:pt x="1346" y="518"/>
                    </a:lnTo>
                    <a:lnTo>
                      <a:pt x="1352" y="502"/>
                    </a:lnTo>
                    <a:lnTo>
                      <a:pt x="1364" y="486"/>
                    </a:lnTo>
                    <a:lnTo>
                      <a:pt x="1376" y="472"/>
                    </a:lnTo>
                    <a:lnTo>
                      <a:pt x="1386" y="458"/>
                    </a:lnTo>
                    <a:lnTo>
                      <a:pt x="1394" y="442"/>
                    </a:lnTo>
                    <a:lnTo>
                      <a:pt x="1398" y="424"/>
                    </a:lnTo>
                    <a:lnTo>
                      <a:pt x="1398" y="410"/>
                    </a:lnTo>
                    <a:lnTo>
                      <a:pt x="1394" y="396"/>
                    </a:lnTo>
                    <a:lnTo>
                      <a:pt x="1388" y="386"/>
                    </a:lnTo>
                    <a:lnTo>
                      <a:pt x="1378" y="382"/>
                    </a:lnTo>
                    <a:lnTo>
                      <a:pt x="1364" y="384"/>
                    </a:lnTo>
                    <a:lnTo>
                      <a:pt x="1362" y="380"/>
                    </a:lnTo>
                    <a:lnTo>
                      <a:pt x="1360" y="376"/>
                    </a:lnTo>
                    <a:lnTo>
                      <a:pt x="1360" y="374"/>
                    </a:lnTo>
                    <a:lnTo>
                      <a:pt x="1356" y="374"/>
                    </a:lnTo>
                    <a:lnTo>
                      <a:pt x="1352" y="374"/>
                    </a:lnTo>
                    <a:lnTo>
                      <a:pt x="1346" y="374"/>
                    </a:lnTo>
                    <a:lnTo>
                      <a:pt x="1342" y="374"/>
                    </a:lnTo>
                    <a:lnTo>
                      <a:pt x="1338" y="374"/>
                    </a:lnTo>
                    <a:lnTo>
                      <a:pt x="1334" y="372"/>
                    </a:lnTo>
                    <a:lnTo>
                      <a:pt x="1332" y="370"/>
                    </a:lnTo>
                    <a:lnTo>
                      <a:pt x="1330" y="366"/>
                    </a:lnTo>
                    <a:lnTo>
                      <a:pt x="1330" y="362"/>
                    </a:lnTo>
                    <a:lnTo>
                      <a:pt x="1332" y="356"/>
                    </a:lnTo>
                    <a:lnTo>
                      <a:pt x="1340" y="350"/>
                    </a:lnTo>
                    <a:lnTo>
                      <a:pt x="1352" y="346"/>
                    </a:lnTo>
                    <a:lnTo>
                      <a:pt x="1366" y="344"/>
                    </a:lnTo>
                    <a:lnTo>
                      <a:pt x="1376" y="340"/>
                    </a:lnTo>
                    <a:lnTo>
                      <a:pt x="1384" y="334"/>
                    </a:lnTo>
                    <a:lnTo>
                      <a:pt x="1390" y="328"/>
                    </a:lnTo>
                    <a:lnTo>
                      <a:pt x="1396" y="320"/>
                    </a:lnTo>
                    <a:lnTo>
                      <a:pt x="1402" y="312"/>
                    </a:lnTo>
                    <a:lnTo>
                      <a:pt x="1424" y="294"/>
                    </a:lnTo>
                    <a:lnTo>
                      <a:pt x="1446" y="282"/>
                    </a:lnTo>
                    <a:lnTo>
                      <a:pt x="1472" y="278"/>
                    </a:lnTo>
                    <a:lnTo>
                      <a:pt x="1500" y="278"/>
                    </a:lnTo>
                    <a:lnTo>
                      <a:pt x="1498" y="290"/>
                    </a:lnTo>
                    <a:lnTo>
                      <a:pt x="1494" y="300"/>
                    </a:lnTo>
                    <a:lnTo>
                      <a:pt x="1508" y="300"/>
                    </a:lnTo>
                    <a:lnTo>
                      <a:pt x="1518" y="294"/>
                    </a:lnTo>
                    <a:lnTo>
                      <a:pt x="1524" y="284"/>
                    </a:lnTo>
                    <a:lnTo>
                      <a:pt x="1532" y="274"/>
                    </a:lnTo>
                    <a:lnTo>
                      <a:pt x="1540" y="264"/>
                    </a:lnTo>
                    <a:lnTo>
                      <a:pt x="1548" y="260"/>
                    </a:lnTo>
                    <a:lnTo>
                      <a:pt x="1560" y="258"/>
                    </a:lnTo>
                    <a:lnTo>
                      <a:pt x="1570" y="258"/>
                    </a:lnTo>
                    <a:lnTo>
                      <a:pt x="1578" y="262"/>
                    </a:lnTo>
                    <a:lnTo>
                      <a:pt x="1580" y="270"/>
                    </a:lnTo>
                    <a:lnTo>
                      <a:pt x="1588" y="258"/>
                    </a:lnTo>
                    <a:lnTo>
                      <a:pt x="1600" y="246"/>
                    </a:lnTo>
                    <a:lnTo>
                      <a:pt x="1614" y="242"/>
                    </a:lnTo>
                    <a:lnTo>
                      <a:pt x="1614" y="260"/>
                    </a:lnTo>
                    <a:lnTo>
                      <a:pt x="1608" y="274"/>
                    </a:lnTo>
                    <a:lnTo>
                      <a:pt x="1598" y="286"/>
                    </a:lnTo>
                    <a:lnTo>
                      <a:pt x="1584" y="296"/>
                    </a:lnTo>
                    <a:lnTo>
                      <a:pt x="1572" y="306"/>
                    </a:lnTo>
                    <a:lnTo>
                      <a:pt x="1560" y="316"/>
                    </a:lnTo>
                    <a:lnTo>
                      <a:pt x="1550" y="330"/>
                    </a:lnTo>
                    <a:lnTo>
                      <a:pt x="1540" y="358"/>
                    </a:lnTo>
                    <a:lnTo>
                      <a:pt x="1538" y="388"/>
                    </a:lnTo>
                    <a:lnTo>
                      <a:pt x="1544" y="420"/>
                    </a:lnTo>
                    <a:lnTo>
                      <a:pt x="1552" y="406"/>
                    </a:lnTo>
                    <a:lnTo>
                      <a:pt x="1560" y="390"/>
                    </a:lnTo>
                    <a:lnTo>
                      <a:pt x="1568" y="376"/>
                    </a:lnTo>
                    <a:lnTo>
                      <a:pt x="1574" y="372"/>
                    </a:lnTo>
                    <a:lnTo>
                      <a:pt x="1578" y="368"/>
                    </a:lnTo>
                    <a:lnTo>
                      <a:pt x="1584" y="364"/>
                    </a:lnTo>
                    <a:lnTo>
                      <a:pt x="1588" y="358"/>
                    </a:lnTo>
                    <a:lnTo>
                      <a:pt x="1592" y="352"/>
                    </a:lnTo>
                    <a:lnTo>
                      <a:pt x="1598" y="336"/>
                    </a:lnTo>
                    <a:lnTo>
                      <a:pt x="1602" y="322"/>
                    </a:lnTo>
                    <a:lnTo>
                      <a:pt x="1606" y="308"/>
                    </a:lnTo>
                    <a:lnTo>
                      <a:pt x="1614" y="296"/>
                    </a:lnTo>
                    <a:lnTo>
                      <a:pt x="1628" y="284"/>
                    </a:lnTo>
                    <a:lnTo>
                      <a:pt x="1632" y="284"/>
                    </a:lnTo>
                    <a:lnTo>
                      <a:pt x="1638" y="282"/>
                    </a:lnTo>
                    <a:lnTo>
                      <a:pt x="1644" y="282"/>
                    </a:lnTo>
                    <a:lnTo>
                      <a:pt x="1650" y="280"/>
                    </a:lnTo>
                    <a:lnTo>
                      <a:pt x="1654" y="280"/>
                    </a:lnTo>
                    <a:lnTo>
                      <a:pt x="1656" y="278"/>
                    </a:lnTo>
                    <a:lnTo>
                      <a:pt x="1658" y="278"/>
                    </a:lnTo>
                    <a:lnTo>
                      <a:pt x="1660" y="278"/>
                    </a:lnTo>
                    <a:lnTo>
                      <a:pt x="1662" y="278"/>
                    </a:lnTo>
                    <a:lnTo>
                      <a:pt x="1664" y="276"/>
                    </a:lnTo>
                    <a:lnTo>
                      <a:pt x="1666" y="274"/>
                    </a:lnTo>
                    <a:lnTo>
                      <a:pt x="1672" y="270"/>
                    </a:lnTo>
                    <a:lnTo>
                      <a:pt x="1688" y="256"/>
                    </a:lnTo>
                    <a:lnTo>
                      <a:pt x="1700" y="250"/>
                    </a:lnTo>
                    <a:lnTo>
                      <a:pt x="1714" y="248"/>
                    </a:lnTo>
                    <a:lnTo>
                      <a:pt x="1732" y="248"/>
                    </a:lnTo>
                    <a:lnTo>
                      <a:pt x="1732" y="242"/>
                    </a:lnTo>
                    <a:lnTo>
                      <a:pt x="1730" y="238"/>
                    </a:lnTo>
                    <a:lnTo>
                      <a:pt x="1728" y="232"/>
                    </a:lnTo>
                    <a:lnTo>
                      <a:pt x="1724" y="228"/>
                    </a:lnTo>
                    <a:lnTo>
                      <a:pt x="1736" y="226"/>
                    </a:lnTo>
                    <a:lnTo>
                      <a:pt x="1744" y="218"/>
                    </a:lnTo>
                    <a:lnTo>
                      <a:pt x="1746" y="208"/>
                    </a:lnTo>
                    <a:lnTo>
                      <a:pt x="1746" y="194"/>
                    </a:lnTo>
                    <a:lnTo>
                      <a:pt x="1752" y="194"/>
                    </a:lnTo>
                    <a:lnTo>
                      <a:pt x="1758" y="198"/>
                    </a:lnTo>
                    <a:lnTo>
                      <a:pt x="1764" y="202"/>
                    </a:lnTo>
                    <a:lnTo>
                      <a:pt x="1768" y="206"/>
                    </a:lnTo>
                    <a:lnTo>
                      <a:pt x="1774" y="210"/>
                    </a:lnTo>
                    <a:lnTo>
                      <a:pt x="1778" y="214"/>
                    </a:lnTo>
                    <a:lnTo>
                      <a:pt x="1792" y="204"/>
                    </a:lnTo>
                    <a:lnTo>
                      <a:pt x="1796" y="194"/>
                    </a:lnTo>
                    <a:lnTo>
                      <a:pt x="1790" y="184"/>
                    </a:lnTo>
                    <a:lnTo>
                      <a:pt x="1778" y="172"/>
                    </a:lnTo>
                    <a:lnTo>
                      <a:pt x="1764" y="162"/>
                    </a:lnTo>
                    <a:lnTo>
                      <a:pt x="1746" y="154"/>
                    </a:lnTo>
                    <a:lnTo>
                      <a:pt x="1728" y="146"/>
                    </a:lnTo>
                    <a:lnTo>
                      <a:pt x="1712" y="142"/>
                    </a:lnTo>
                    <a:lnTo>
                      <a:pt x="1702" y="140"/>
                    </a:lnTo>
                  </a:path>
                </a:pathLst>
              </a:custGeom>
              <a:solidFill>
                <a:srgbClr val="FFFFFF">
                  <a:alpha val="20000"/>
                </a:srgbClr>
              </a:solidFill>
              <a:ln w="12700">
                <a:noFill/>
              </a:ln>
            </p:spPr>
            <p:txBody>
              <a:bodyPr/>
              <a:lstStyle/>
              <a:p>
                <a:endParaRPr lang="zh-CN" altLang="en-US"/>
              </a:p>
            </p:txBody>
          </p:sp>
          <p:sp>
            <p:nvSpPr>
              <p:cNvPr id="2078" name="任意多边形 3163"/>
              <p:cNvSpPr/>
              <p:nvPr/>
            </p:nvSpPr>
            <p:spPr>
              <a:xfrm>
                <a:off x="4500" y="474"/>
                <a:ext cx="54" cy="52"/>
              </a:xfrm>
              <a:custGeom>
                <a:avLst/>
                <a:gdLst/>
                <a:ahLst/>
                <a:cxnLst/>
                <a:rect l="0" t="0" r="0" b="0"/>
                <a:pathLst>
                  <a:path w="54" h="52">
                    <a:moveTo>
                      <a:pt x="28" y="48"/>
                    </a:moveTo>
                    <a:lnTo>
                      <a:pt x="32" y="40"/>
                    </a:lnTo>
                    <a:lnTo>
                      <a:pt x="34" y="34"/>
                    </a:lnTo>
                    <a:lnTo>
                      <a:pt x="38" y="26"/>
                    </a:lnTo>
                    <a:lnTo>
                      <a:pt x="34" y="24"/>
                    </a:lnTo>
                    <a:lnTo>
                      <a:pt x="32" y="22"/>
                    </a:lnTo>
                    <a:lnTo>
                      <a:pt x="28" y="28"/>
                    </a:lnTo>
                    <a:lnTo>
                      <a:pt x="26" y="34"/>
                    </a:lnTo>
                    <a:lnTo>
                      <a:pt x="22" y="40"/>
                    </a:lnTo>
                    <a:lnTo>
                      <a:pt x="18" y="46"/>
                    </a:lnTo>
                    <a:lnTo>
                      <a:pt x="14" y="50"/>
                    </a:lnTo>
                    <a:lnTo>
                      <a:pt x="8" y="52"/>
                    </a:lnTo>
                    <a:lnTo>
                      <a:pt x="2" y="52"/>
                    </a:lnTo>
                    <a:lnTo>
                      <a:pt x="0" y="46"/>
                    </a:lnTo>
                    <a:lnTo>
                      <a:pt x="0" y="42"/>
                    </a:lnTo>
                    <a:lnTo>
                      <a:pt x="2" y="38"/>
                    </a:lnTo>
                    <a:lnTo>
                      <a:pt x="4" y="36"/>
                    </a:lnTo>
                    <a:lnTo>
                      <a:pt x="8" y="34"/>
                    </a:lnTo>
                    <a:lnTo>
                      <a:pt x="12" y="30"/>
                    </a:lnTo>
                    <a:lnTo>
                      <a:pt x="14" y="28"/>
                    </a:lnTo>
                    <a:lnTo>
                      <a:pt x="18" y="22"/>
                    </a:lnTo>
                    <a:lnTo>
                      <a:pt x="20" y="18"/>
                    </a:lnTo>
                    <a:lnTo>
                      <a:pt x="22" y="16"/>
                    </a:lnTo>
                    <a:lnTo>
                      <a:pt x="24" y="12"/>
                    </a:lnTo>
                    <a:lnTo>
                      <a:pt x="24" y="10"/>
                    </a:lnTo>
                    <a:lnTo>
                      <a:pt x="24" y="6"/>
                    </a:lnTo>
                    <a:lnTo>
                      <a:pt x="22" y="0"/>
                    </a:lnTo>
                    <a:lnTo>
                      <a:pt x="36" y="6"/>
                    </a:lnTo>
                    <a:lnTo>
                      <a:pt x="44" y="14"/>
                    </a:lnTo>
                    <a:lnTo>
                      <a:pt x="52" y="24"/>
                    </a:lnTo>
                    <a:lnTo>
                      <a:pt x="54" y="34"/>
                    </a:lnTo>
                    <a:lnTo>
                      <a:pt x="50" y="42"/>
                    </a:lnTo>
                    <a:lnTo>
                      <a:pt x="42" y="48"/>
                    </a:lnTo>
                    <a:lnTo>
                      <a:pt x="28" y="48"/>
                    </a:lnTo>
                  </a:path>
                </a:pathLst>
              </a:custGeom>
              <a:solidFill>
                <a:srgbClr val="FFFFFF">
                  <a:alpha val="20000"/>
                </a:srgbClr>
              </a:solidFill>
              <a:ln w="12700">
                <a:noFill/>
              </a:ln>
            </p:spPr>
            <p:txBody>
              <a:bodyPr/>
              <a:lstStyle/>
              <a:p>
                <a:endParaRPr lang="zh-CN" altLang="en-US"/>
              </a:p>
            </p:txBody>
          </p:sp>
          <p:sp>
            <p:nvSpPr>
              <p:cNvPr id="2079" name="任意多边形 3164"/>
              <p:cNvSpPr/>
              <p:nvPr/>
            </p:nvSpPr>
            <p:spPr>
              <a:xfrm>
                <a:off x="5006" y="690"/>
                <a:ext cx="180" cy="310"/>
              </a:xfrm>
              <a:custGeom>
                <a:avLst/>
                <a:gdLst/>
                <a:ahLst/>
                <a:cxnLst/>
                <a:rect l="0" t="0" r="0" b="0"/>
                <a:pathLst>
                  <a:path w="180" h="310">
                    <a:moveTo>
                      <a:pt x="126" y="126"/>
                    </a:moveTo>
                    <a:lnTo>
                      <a:pt x="118" y="116"/>
                    </a:lnTo>
                    <a:lnTo>
                      <a:pt x="116" y="106"/>
                    </a:lnTo>
                    <a:lnTo>
                      <a:pt x="122" y="96"/>
                    </a:lnTo>
                    <a:lnTo>
                      <a:pt x="132" y="88"/>
                    </a:lnTo>
                    <a:lnTo>
                      <a:pt x="144" y="86"/>
                    </a:lnTo>
                    <a:lnTo>
                      <a:pt x="132" y="58"/>
                    </a:lnTo>
                    <a:lnTo>
                      <a:pt x="126" y="28"/>
                    </a:lnTo>
                    <a:lnTo>
                      <a:pt x="118" y="0"/>
                    </a:lnTo>
                    <a:lnTo>
                      <a:pt x="110" y="10"/>
                    </a:lnTo>
                    <a:lnTo>
                      <a:pt x="104" y="22"/>
                    </a:lnTo>
                    <a:lnTo>
                      <a:pt x="102" y="34"/>
                    </a:lnTo>
                    <a:lnTo>
                      <a:pt x="104" y="36"/>
                    </a:lnTo>
                    <a:lnTo>
                      <a:pt x="106" y="38"/>
                    </a:lnTo>
                    <a:lnTo>
                      <a:pt x="106" y="40"/>
                    </a:lnTo>
                    <a:lnTo>
                      <a:pt x="106" y="42"/>
                    </a:lnTo>
                    <a:lnTo>
                      <a:pt x="110" y="42"/>
                    </a:lnTo>
                    <a:lnTo>
                      <a:pt x="108" y="56"/>
                    </a:lnTo>
                    <a:lnTo>
                      <a:pt x="106" y="74"/>
                    </a:lnTo>
                    <a:lnTo>
                      <a:pt x="102" y="90"/>
                    </a:lnTo>
                    <a:lnTo>
                      <a:pt x="100" y="102"/>
                    </a:lnTo>
                    <a:lnTo>
                      <a:pt x="102" y="114"/>
                    </a:lnTo>
                    <a:lnTo>
                      <a:pt x="104" y="128"/>
                    </a:lnTo>
                    <a:lnTo>
                      <a:pt x="102" y="140"/>
                    </a:lnTo>
                    <a:lnTo>
                      <a:pt x="100" y="146"/>
                    </a:lnTo>
                    <a:lnTo>
                      <a:pt x="98" y="148"/>
                    </a:lnTo>
                    <a:lnTo>
                      <a:pt x="96" y="150"/>
                    </a:lnTo>
                    <a:lnTo>
                      <a:pt x="94" y="152"/>
                    </a:lnTo>
                    <a:lnTo>
                      <a:pt x="94" y="154"/>
                    </a:lnTo>
                    <a:lnTo>
                      <a:pt x="92" y="156"/>
                    </a:lnTo>
                    <a:lnTo>
                      <a:pt x="92" y="160"/>
                    </a:lnTo>
                    <a:lnTo>
                      <a:pt x="94" y="164"/>
                    </a:lnTo>
                    <a:lnTo>
                      <a:pt x="94" y="168"/>
                    </a:lnTo>
                    <a:lnTo>
                      <a:pt x="96" y="172"/>
                    </a:lnTo>
                    <a:lnTo>
                      <a:pt x="98" y="176"/>
                    </a:lnTo>
                    <a:lnTo>
                      <a:pt x="100" y="180"/>
                    </a:lnTo>
                    <a:lnTo>
                      <a:pt x="100" y="184"/>
                    </a:lnTo>
                    <a:lnTo>
                      <a:pt x="100" y="190"/>
                    </a:lnTo>
                    <a:lnTo>
                      <a:pt x="98" y="194"/>
                    </a:lnTo>
                    <a:lnTo>
                      <a:pt x="96" y="200"/>
                    </a:lnTo>
                    <a:lnTo>
                      <a:pt x="94" y="206"/>
                    </a:lnTo>
                    <a:lnTo>
                      <a:pt x="92" y="212"/>
                    </a:lnTo>
                    <a:lnTo>
                      <a:pt x="90" y="218"/>
                    </a:lnTo>
                    <a:lnTo>
                      <a:pt x="88" y="222"/>
                    </a:lnTo>
                    <a:lnTo>
                      <a:pt x="74" y="236"/>
                    </a:lnTo>
                    <a:lnTo>
                      <a:pt x="52" y="248"/>
                    </a:lnTo>
                    <a:lnTo>
                      <a:pt x="30" y="256"/>
                    </a:lnTo>
                    <a:lnTo>
                      <a:pt x="10" y="258"/>
                    </a:lnTo>
                    <a:lnTo>
                      <a:pt x="2" y="284"/>
                    </a:lnTo>
                    <a:lnTo>
                      <a:pt x="0" y="310"/>
                    </a:lnTo>
                    <a:lnTo>
                      <a:pt x="4" y="310"/>
                    </a:lnTo>
                    <a:lnTo>
                      <a:pt x="8" y="310"/>
                    </a:lnTo>
                    <a:lnTo>
                      <a:pt x="10" y="300"/>
                    </a:lnTo>
                    <a:lnTo>
                      <a:pt x="10" y="292"/>
                    </a:lnTo>
                    <a:lnTo>
                      <a:pt x="10" y="288"/>
                    </a:lnTo>
                    <a:lnTo>
                      <a:pt x="12" y="282"/>
                    </a:lnTo>
                    <a:lnTo>
                      <a:pt x="20" y="274"/>
                    </a:lnTo>
                    <a:lnTo>
                      <a:pt x="24" y="272"/>
                    </a:lnTo>
                    <a:lnTo>
                      <a:pt x="28" y="270"/>
                    </a:lnTo>
                    <a:lnTo>
                      <a:pt x="32" y="270"/>
                    </a:lnTo>
                    <a:lnTo>
                      <a:pt x="34" y="270"/>
                    </a:lnTo>
                    <a:lnTo>
                      <a:pt x="38" y="268"/>
                    </a:lnTo>
                    <a:lnTo>
                      <a:pt x="40" y="266"/>
                    </a:lnTo>
                    <a:lnTo>
                      <a:pt x="44" y="260"/>
                    </a:lnTo>
                    <a:lnTo>
                      <a:pt x="46" y="264"/>
                    </a:lnTo>
                    <a:lnTo>
                      <a:pt x="48" y="268"/>
                    </a:lnTo>
                    <a:lnTo>
                      <a:pt x="50" y="270"/>
                    </a:lnTo>
                    <a:lnTo>
                      <a:pt x="52" y="274"/>
                    </a:lnTo>
                    <a:lnTo>
                      <a:pt x="64" y="266"/>
                    </a:lnTo>
                    <a:lnTo>
                      <a:pt x="76" y="264"/>
                    </a:lnTo>
                    <a:lnTo>
                      <a:pt x="86" y="262"/>
                    </a:lnTo>
                    <a:lnTo>
                      <a:pt x="98" y="256"/>
                    </a:lnTo>
                    <a:lnTo>
                      <a:pt x="104" y="246"/>
                    </a:lnTo>
                    <a:lnTo>
                      <a:pt x="108" y="232"/>
                    </a:lnTo>
                    <a:lnTo>
                      <a:pt x="112" y="216"/>
                    </a:lnTo>
                    <a:lnTo>
                      <a:pt x="114" y="204"/>
                    </a:lnTo>
                    <a:lnTo>
                      <a:pt x="116" y="198"/>
                    </a:lnTo>
                    <a:lnTo>
                      <a:pt x="118" y="194"/>
                    </a:lnTo>
                    <a:lnTo>
                      <a:pt x="120" y="188"/>
                    </a:lnTo>
                    <a:lnTo>
                      <a:pt x="120" y="182"/>
                    </a:lnTo>
                    <a:lnTo>
                      <a:pt x="120" y="180"/>
                    </a:lnTo>
                    <a:lnTo>
                      <a:pt x="118" y="176"/>
                    </a:lnTo>
                    <a:lnTo>
                      <a:pt x="114" y="172"/>
                    </a:lnTo>
                    <a:lnTo>
                      <a:pt x="112" y="168"/>
                    </a:lnTo>
                    <a:lnTo>
                      <a:pt x="108" y="164"/>
                    </a:lnTo>
                    <a:lnTo>
                      <a:pt x="108" y="162"/>
                    </a:lnTo>
                    <a:lnTo>
                      <a:pt x="106" y="160"/>
                    </a:lnTo>
                    <a:lnTo>
                      <a:pt x="104" y="160"/>
                    </a:lnTo>
                    <a:lnTo>
                      <a:pt x="112" y="158"/>
                    </a:lnTo>
                    <a:lnTo>
                      <a:pt x="122" y="154"/>
                    </a:lnTo>
                    <a:lnTo>
                      <a:pt x="132" y="148"/>
                    </a:lnTo>
                    <a:lnTo>
                      <a:pt x="140" y="138"/>
                    </a:lnTo>
                    <a:lnTo>
                      <a:pt x="152" y="136"/>
                    </a:lnTo>
                    <a:lnTo>
                      <a:pt x="166" y="128"/>
                    </a:lnTo>
                    <a:lnTo>
                      <a:pt x="176" y="120"/>
                    </a:lnTo>
                    <a:lnTo>
                      <a:pt x="180" y="106"/>
                    </a:lnTo>
                    <a:lnTo>
                      <a:pt x="166" y="116"/>
                    </a:lnTo>
                    <a:lnTo>
                      <a:pt x="154" y="124"/>
                    </a:lnTo>
                    <a:lnTo>
                      <a:pt x="138" y="128"/>
                    </a:lnTo>
                    <a:lnTo>
                      <a:pt x="126" y="126"/>
                    </a:lnTo>
                    <a:close/>
                  </a:path>
                </a:pathLst>
              </a:custGeom>
              <a:solidFill>
                <a:srgbClr val="FFFFFF">
                  <a:alpha val="20000"/>
                </a:srgbClr>
              </a:solidFill>
              <a:ln w="0">
                <a:noFill/>
              </a:ln>
            </p:spPr>
            <p:txBody>
              <a:bodyPr/>
              <a:lstStyle/>
              <a:p>
                <a:endParaRPr lang="zh-CN" altLang="en-US"/>
              </a:p>
            </p:txBody>
          </p:sp>
          <p:sp>
            <p:nvSpPr>
              <p:cNvPr id="2080" name="任意多边形 3165"/>
              <p:cNvSpPr/>
              <p:nvPr/>
            </p:nvSpPr>
            <p:spPr>
              <a:xfrm>
                <a:off x="5006" y="690"/>
                <a:ext cx="180" cy="310"/>
              </a:xfrm>
              <a:custGeom>
                <a:avLst/>
                <a:gdLst/>
                <a:ahLst/>
                <a:cxnLst/>
                <a:rect l="0" t="0" r="0" b="0"/>
                <a:pathLst>
                  <a:path w="180" h="310">
                    <a:moveTo>
                      <a:pt x="126" y="126"/>
                    </a:moveTo>
                    <a:lnTo>
                      <a:pt x="118" y="116"/>
                    </a:lnTo>
                    <a:lnTo>
                      <a:pt x="116" y="106"/>
                    </a:lnTo>
                    <a:lnTo>
                      <a:pt x="122" y="96"/>
                    </a:lnTo>
                    <a:lnTo>
                      <a:pt x="132" y="88"/>
                    </a:lnTo>
                    <a:lnTo>
                      <a:pt x="144" y="86"/>
                    </a:lnTo>
                    <a:lnTo>
                      <a:pt x="132" y="58"/>
                    </a:lnTo>
                    <a:lnTo>
                      <a:pt x="126" y="28"/>
                    </a:lnTo>
                    <a:lnTo>
                      <a:pt x="118" y="0"/>
                    </a:lnTo>
                    <a:lnTo>
                      <a:pt x="110" y="10"/>
                    </a:lnTo>
                    <a:lnTo>
                      <a:pt x="104" y="22"/>
                    </a:lnTo>
                    <a:lnTo>
                      <a:pt x="102" y="34"/>
                    </a:lnTo>
                    <a:lnTo>
                      <a:pt x="104" y="36"/>
                    </a:lnTo>
                    <a:lnTo>
                      <a:pt x="106" y="38"/>
                    </a:lnTo>
                    <a:lnTo>
                      <a:pt x="106" y="40"/>
                    </a:lnTo>
                    <a:lnTo>
                      <a:pt x="106" y="42"/>
                    </a:lnTo>
                    <a:lnTo>
                      <a:pt x="110" y="42"/>
                    </a:lnTo>
                    <a:lnTo>
                      <a:pt x="108" y="56"/>
                    </a:lnTo>
                    <a:lnTo>
                      <a:pt x="106" y="74"/>
                    </a:lnTo>
                    <a:lnTo>
                      <a:pt x="102" y="90"/>
                    </a:lnTo>
                    <a:lnTo>
                      <a:pt x="100" y="102"/>
                    </a:lnTo>
                    <a:lnTo>
                      <a:pt x="102" y="114"/>
                    </a:lnTo>
                    <a:lnTo>
                      <a:pt x="104" y="128"/>
                    </a:lnTo>
                    <a:lnTo>
                      <a:pt x="102" y="140"/>
                    </a:lnTo>
                    <a:lnTo>
                      <a:pt x="100" y="146"/>
                    </a:lnTo>
                    <a:lnTo>
                      <a:pt x="98" y="148"/>
                    </a:lnTo>
                    <a:lnTo>
                      <a:pt x="96" y="150"/>
                    </a:lnTo>
                    <a:lnTo>
                      <a:pt x="94" y="152"/>
                    </a:lnTo>
                    <a:lnTo>
                      <a:pt x="94" y="154"/>
                    </a:lnTo>
                    <a:lnTo>
                      <a:pt x="92" y="156"/>
                    </a:lnTo>
                    <a:lnTo>
                      <a:pt x="92" y="160"/>
                    </a:lnTo>
                    <a:lnTo>
                      <a:pt x="94" y="164"/>
                    </a:lnTo>
                    <a:lnTo>
                      <a:pt x="94" y="168"/>
                    </a:lnTo>
                    <a:lnTo>
                      <a:pt x="96" y="172"/>
                    </a:lnTo>
                    <a:lnTo>
                      <a:pt x="98" y="176"/>
                    </a:lnTo>
                    <a:lnTo>
                      <a:pt x="100" y="180"/>
                    </a:lnTo>
                    <a:lnTo>
                      <a:pt x="100" y="184"/>
                    </a:lnTo>
                    <a:lnTo>
                      <a:pt x="100" y="190"/>
                    </a:lnTo>
                    <a:lnTo>
                      <a:pt x="98" y="194"/>
                    </a:lnTo>
                    <a:lnTo>
                      <a:pt x="96" y="200"/>
                    </a:lnTo>
                    <a:lnTo>
                      <a:pt x="94" y="206"/>
                    </a:lnTo>
                    <a:lnTo>
                      <a:pt x="92" y="212"/>
                    </a:lnTo>
                    <a:lnTo>
                      <a:pt x="90" y="218"/>
                    </a:lnTo>
                    <a:lnTo>
                      <a:pt x="88" y="222"/>
                    </a:lnTo>
                    <a:lnTo>
                      <a:pt x="74" y="236"/>
                    </a:lnTo>
                    <a:lnTo>
                      <a:pt x="52" y="248"/>
                    </a:lnTo>
                    <a:lnTo>
                      <a:pt x="30" y="256"/>
                    </a:lnTo>
                    <a:lnTo>
                      <a:pt x="10" y="258"/>
                    </a:lnTo>
                    <a:lnTo>
                      <a:pt x="2" y="284"/>
                    </a:lnTo>
                    <a:lnTo>
                      <a:pt x="0" y="310"/>
                    </a:lnTo>
                    <a:lnTo>
                      <a:pt x="4" y="310"/>
                    </a:lnTo>
                    <a:lnTo>
                      <a:pt x="8" y="310"/>
                    </a:lnTo>
                    <a:lnTo>
                      <a:pt x="10" y="300"/>
                    </a:lnTo>
                    <a:lnTo>
                      <a:pt x="10" y="292"/>
                    </a:lnTo>
                    <a:lnTo>
                      <a:pt x="10" y="288"/>
                    </a:lnTo>
                    <a:lnTo>
                      <a:pt x="12" y="282"/>
                    </a:lnTo>
                    <a:lnTo>
                      <a:pt x="20" y="274"/>
                    </a:lnTo>
                    <a:lnTo>
                      <a:pt x="24" y="272"/>
                    </a:lnTo>
                    <a:lnTo>
                      <a:pt x="28" y="270"/>
                    </a:lnTo>
                    <a:lnTo>
                      <a:pt x="32" y="270"/>
                    </a:lnTo>
                    <a:lnTo>
                      <a:pt x="34" y="270"/>
                    </a:lnTo>
                    <a:lnTo>
                      <a:pt x="38" y="268"/>
                    </a:lnTo>
                    <a:lnTo>
                      <a:pt x="40" y="266"/>
                    </a:lnTo>
                    <a:lnTo>
                      <a:pt x="44" y="260"/>
                    </a:lnTo>
                    <a:lnTo>
                      <a:pt x="46" y="264"/>
                    </a:lnTo>
                    <a:lnTo>
                      <a:pt x="48" y="268"/>
                    </a:lnTo>
                    <a:lnTo>
                      <a:pt x="50" y="270"/>
                    </a:lnTo>
                    <a:lnTo>
                      <a:pt x="52" y="274"/>
                    </a:lnTo>
                    <a:lnTo>
                      <a:pt x="64" y="266"/>
                    </a:lnTo>
                    <a:lnTo>
                      <a:pt x="76" y="264"/>
                    </a:lnTo>
                    <a:lnTo>
                      <a:pt x="86" y="262"/>
                    </a:lnTo>
                    <a:lnTo>
                      <a:pt x="98" y="256"/>
                    </a:lnTo>
                    <a:lnTo>
                      <a:pt x="104" y="246"/>
                    </a:lnTo>
                    <a:lnTo>
                      <a:pt x="108" y="232"/>
                    </a:lnTo>
                    <a:lnTo>
                      <a:pt x="112" y="216"/>
                    </a:lnTo>
                    <a:lnTo>
                      <a:pt x="114" y="204"/>
                    </a:lnTo>
                    <a:lnTo>
                      <a:pt x="116" y="198"/>
                    </a:lnTo>
                    <a:lnTo>
                      <a:pt x="118" y="194"/>
                    </a:lnTo>
                    <a:lnTo>
                      <a:pt x="120" y="188"/>
                    </a:lnTo>
                    <a:lnTo>
                      <a:pt x="120" y="182"/>
                    </a:lnTo>
                    <a:lnTo>
                      <a:pt x="120" y="180"/>
                    </a:lnTo>
                    <a:lnTo>
                      <a:pt x="118" y="176"/>
                    </a:lnTo>
                    <a:lnTo>
                      <a:pt x="114" y="172"/>
                    </a:lnTo>
                    <a:lnTo>
                      <a:pt x="112" y="168"/>
                    </a:lnTo>
                    <a:lnTo>
                      <a:pt x="108" y="164"/>
                    </a:lnTo>
                    <a:lnTo>
                      <a:pt x="108" y="162"/>
                    </a:lnTo>
                    <a:lnTo>
                      <a:pt x="106" y="160"/>
                    </a:lnTo>
                    <a:lnTo>
                      <a:pt x="104" y="160"/>
                    </a:lnTo>
                    <a:lnTo>
                      <a:pt x="112" y="158"/>
                    </a:lnTo>
                    <a:lnTo>
                      <a:pt x="122" y="154"/>
                    </a:lnTo>
                    <a:lnTo>
                      <a:pt x="132" y="148"/>
                    </a:lnTo>
                    <a:lnTo>
                      <a:pt x="140" y="138"/>
                    </a:lnTo>
                    <a:lnTo>
                      <a:pt x="152" y="136"/>
                    </a:lnTo>
                    <a:lnTo>
                      <a:pt x="166" y="128"/>
                    </a:lnTo>
                    <a:lnTo>
                      <a:pt x="176" y="120"/>
                    </a:lnTo>
                    <a:lnTo>
                      <a:pt x="180" y="106"/>
                    </a:lnTo>
                    <a:lnTo>
                      <a:pt x="166" y="116"/>
                    </a:lnTo>
                    <a:lnTo>
                      <a:pt x="154" y="124"/>
                    </a:lnTo>
                    <a:lnTo>
                      <a:pt x="138" y="128"/>
                    </a:lnTo>
                    <a:lnTo>
                      <a:pt x="126" y="126"/>
                    </a:lnTo>
                  </a:path>
                </a:pathLst>
              </a:custGeom>
              <a:solidFill>
                <a:srgbClr val="FFFFFF">
                  <a:alpha val="20000"/>
                </a:srgbClr>
              </a:solidFill>
              <a:ln w="12700">
                <a:noFill/>
              </a:ln>
            </p:spPr>
            <p:txBody>
              <a:bodyPr/>
              <a:lstStyle/>
              <a:p>
                <a:endParaRPr lang="zh-CN" altLang="en-US"/>
              </a:p>
            </p:txBody>
          </p:sp>
          <p:sp>
            <p:nvSpPr>
              <p:cNvPr id="2081" name="任意多边形 3166"/>
              <p:cNvSpPr/>
              <p:nvPr/>
            </p:nvSpPr>
            <p:spPr>
              <a:xfrm>
                <a:off x="4818" y="1050"/>
                <a:ext cx="156" cy="344"/>
              </a:xfrm>
              <a:custGeom>
                <a:avLst/>
                <a:gdLst/>
                <a:ahLst/>
                <a:cxnLst/>
                <a:rect l="0" t="0" r="0" b="0"/>
                <a:pathLst>
                  <a:path w="156" h="344">
                    <a:moveTo>
                      <a:pt x="110" y="82"/>
                    </a:moveTo>
                    <a:lnTo>
                      <a:pt x="116" y="82"/>
                    </a:lnTo>
                    <a:lnTo>
                      <a:pt x="124" y="84"/>
                    </a:lnTo>
                    <a:lnTo>
                      <a:pt x="116" y="108"/>
                    </a:lnTo>
                    <a:lnTo>
                      <a:pt x="108" y="130"/>
                    </a:lnTo>
                    <a:lnTo>
                      <a:pt x="124" y="130"/>
                    </a:lnTo>
                    <a:lnTo>
                      <a:pt x="136" y="136"/>
                    </a:lnTo>
                    <a:lnTo>
                      <a:pt x="148" y="146"/>
                    </a:lnTo>
                    <a:lnTo>
                      <a:pt x="156" y="158"/>
                    </a:lnTo>
                    <a:lnTo>
                      <a:pt x="150" y="170"/>
                    </a:lnTo>
                    <a:lnTo>
                      <a:pt x="150" y="184"/>
                    </a:lnTo>
                    <a:lnTo>
                      <a:pt x="152" y="196"/>
                    </a:lnTo>
                    <a:lnTo>
                      <a:pt x="156" y="210"/>
                    </a:lnTo>
                    <a:lnTo>
                      <a:pt x="154" y="224"/>
                    </a:lnTo>
                    <a:lnTo>
                      <a:pt x="146" y="220"/>
                    </a:lnTo>
                    <a:lnTo>
                      <a:pt x="136" y="216"/>
                    </a:lnTo>
                    <a:lnTo>
                      <a:pt x="126" y="212"/>
                    </a:lnTo>
                    <a:lnTo>
                      <a:pt x="118" y="208"/>
                    </a:lnTo>
                    <a:lnTo>
                      <a:pt x="118" y="198"/>
                    </a:lnTo>
                    <a:lnTo>
                      <a:pt x="122" y="198"/>
                    </a:lnTo>
                    <a:lnTo>
                      <a:pt x="126" y="196"/>
                    </a:lnTo>
                    <a:lnTo>
                      <a:pt x="126" y="188"/>
                    </a:lnTo>
                    <a:lnTo>
                      <a:pt x="128" y="178"/>
                    </a:lnTo>
                    <a:lnTo>
                      <a:pt x="132" y="168"/>
                    </a:lnTo>
                    <a:lnTo>
                      <a:pt x="134" y="158"/>
                    </a:lnTo>
                    <a:lnTo>
                      <a:pt x="132" y="150"/>
                    </a:lnTo>
                    <a:lnTo>
                      <a:pt x="124" y="148"/>
                    </a:lnTo>
                    <a:lnTo>
                      <a:pt x="118" y="152"/>
                    </a:lnTo>
                    <a:lnTo>
                      <a:pt x="108" y="162"/>
                    </a:lnTo>
                    <a:lnTo>
                      <a:pt x="100" y="176"/>
                    </a:lnTo>
                    <a:lnTo>
                      <a:pt x="92" y="188"/>
                    </a:lnTo>
                    <a:lnTo>
                      <a:pt x="88" y="196"/>
                    </a:lnTo>
                    <a:lnTo>
                      <a:pt x="88" y="208"/>
                    </a:lnTo>
                    <a:lnTo>
                      <a:pt x="92" y="218"/>
                    </a:lnTo>
                    <a:lnTo>
                      <a:pt x="98" y="226"/>
                    </a:lnTo>
                    <a:lnTo>
                      <a:pt x="100" y="238"/>
                    </a:lnTo>
                    <a:lnTo>
                      <a:pt x="100" y="244"/>
                    </a:lnTo>
                    <a:lnTo>
                      <a:pt x="100" y="250"/>
                    </a:lnTo>
                    <a:lnTo>
                      <a:pt x="98" y="252"/>
                    </a:lnTo>
                    <a:lnTo>
                      <a:pt x="96" y="256"/>
                    </a:lnTo>
                    <a:lnTo>
                      <a:pt x="92" y="260"/>
                    </a:lnTo>
                    <a:lnTo>
                      <a:pt x="86" y="266"/>
                    </a:lnTo>
                    <a:lnTo>
                      <a:pt x="78" y="276"/>
                    </a:lnTo>
                    <a:lnTo>
                      <a:pt x="76" y="282"/>
                    </a:lnTo>
                    <a:lnTo>
                      <a:pt x="78" y="288"/>
                    </a:lnTo>
                    <a:lnTo>
                      <a:pt x="82" y="296"/>
                    </a:lnTo>
                    <a:lnTo>
                      <a:pt x="86" y="308"/>
                    </a:lnTo>
                    <a:lnTo>
                      <a:pt x="86" y="320"/>
                    </a:lnTo>
                    <a:lnTo>
                      <a:pt x="82" y="330"/>
                    </a:lnTo>
                    <a:lnTo>
                      <a:pt x="74" y="336"/>
                    </a:lnTo>
                    <a:lnTo>
                      <a:pt x="60" y="344"/>
                    </a:lnTo>
                    <a:lnTo>
                      <a:pt x="44" y="330"/>
                    </a:lnTo>
                    <a:lnTo>
                      <a:pt x="26" y="314"/>
                    </a:lnTo>
                    <a:lnTo>
                      <a:pt x="10" y="296"/>
                    </a:lnTo>
                    <a:lnTo>
                      <a:pt x="0" y="278"/>
                    </a:lnTo>
                    <a:lnTo>
                      <a:pt x="18" y="272"/>
                    </a:lnTo>
                    <a:lnTo>
                      <a:pt x="32" y="260"/>
                    </a:lnTo>
                    <a:lnTo>
                      <a:pt x="44" y="248"/>
                    </a:lnTo>
                    <a:lnTo>
                      <a:pt x="56" y="234"/>
                    </a:lnTo>
                    <a:lnTo>
                      <a:pt x="74" y="226"/>
                    </a:lnTo>
                    <a:lnTo>
                      <a:pt x="72" y="204"/>
                    </a:lnTo>
                    <a:lnTo>
                      <a:pt x="82" y="184"/>
                    </a:lnTo>
                    <a:lnTo>
                      <a:pt x="94" y="164"/>
                    </a:lnTo>
                    <a:lnTo>
                      <a:pt x="106" y="144"/>
                    </a:lnTo>
                    <a:lnTo>
                      <a:pt x="120" y="110"/>
                    </a:lnTo>
                    <a:lnTo>
                      <a:pt x="128" y="72"/>
                    </a:lnTo>
                    <a:lnTo>
                      <a:pt x="130" y="60"/>
                    </a:lnTo>
                    <a:lnTo>
                      <a:pt x="132" y="46"/>
                    </a:lnTo>
                    <a:lnTo>
                      <a:pt x="132" y="32"/>
                    </a:lnTo>
                    <a:lnTo>
                      <a:pt x="130" y="18"/>
                    </a:lnTo>
                    <a:lnTo>
                      <a:pt x="126" y="8"/>
                    </a:lnTo>
                    <a:lnTo>
                      <a:pt x="120" y="2"/>
                    </a:lnTo>
                    <a:lnTo>
                      <a:pt x="108" y="0"/>
                    </a:lnTo>
                    <a:lnTo>
                      <a:pt x="92" y="8"/>
                    </a:lnTo>
                    <a:lnTo>
                      <a:pt x="110" y="82"/>
                    </a:lnTo>
                    <a:close/>
                  </a:path>
                </a:pathLst>
              </a:custGeom>
              <a:solidFill>
                <a:srgbClr val="FFFFFF">
                  <a:alpha val="20000"/>
                </a:srgbClr>
              </a:solidFill>
              <a:ln w="0">
                <a:noFill/>
              </a:ln>
            </p:spPr>
            <p:txBody>
              <a:bodyPr/>
              <a:lstStyle/>
              <a:p>
                <a:endParaRPr lang="zh-CN" altLang="en-US"/>
              </a:p>
            </p:txBody>
          </p:sp>
          <p:sp>
            <p:nvSpPr>
              <p:cNvPr id="2082" name="任意多边形 3167"/>
              <p:cNvSpPr/>
              <p:nvPr/>
            </p:nvSpPr>
            <p:spPr>
              <a:xfrm>
                <a:off x="4818" y="1050"/>
                <a:ext cx="156" cy="344"/>
              </a:xfrm>
              <a:custGeom>
                <a:avLst/>
                <a:gdLst/>
                <a:ahLst/>
                <a:cxnLst/>
                <a:rect l="0" t="0" r="0" b="0"/>
                <a:pathLst>
                  <a:path w="156" h="344">
                    <a:moveTo>
                      <a:pt x="110" y="82"/>
                    </a:moveTo>
                    <a:lnTo>
                      <a:pt x="116" y="82"/>
                    </a:lnTo>
                    <a:lnTo>
                      <a:pt x="124" y="84"/>
                    </a:lnTo>
                    <a:lnTo>
                      <a:pt x="116" y="108"/>
                    </a:lnTo>
                    <a:lnTo>
                      <a:pt x="108" y="130"/>
                    </a:lnTo>
                    <a:lnTo>
                      <a:pt x="124" y="130"/>
                    </a:lnTo>
                    <a:lnTo>
                      <a:pt x="136" y="136"/>
                    </a:lnTo>
                    <a:lnTo>
                      <a:pt x="148" y="146"/>
                    </a:lnTo>
                    <a:lnTo>
                      <a:pt x="156" y="158"/>
                    </a:lnTo>
                    <a:lnTo>
                      <a:pt x="150" y="170"/>
                    </a:lnTo>
                    <a:lnTo>
                      <a:pt x="150" y="184"/>
                    </a:lnTo>
                    <a:lnTo>
                      <a:pt x="152" y="196"/>
                    </a:lnTo>
                    <a:lnTo>
                      <a:pt x="156" y="210"/>
                    </a:lnTo>
                    <a:lnTo>
                      <a:pt x="154" y="224"/>
                    </a:lnTo>
                    <a:lnTo>
                      <a:pt x="146" y="220"/>
                    </a:lnTo>
                    <a:lnTo>
                      <a:pt x="136" y="216"/>
                    </a:lnTo>
                    <a:lnTo>
                      <a:pt x="126" y="212"/>
                    </a:lnTo>
                    <a:lnTo>
                      <a:pt x="118" y="208"/>
                    </a:lnTo>
                    <a:lnTo>
                      <a:pt x="118" y="198"/>
                    </a:lnTo>
                    <a:lnTo>
                      <a:pt x="122" y="198"/>
                    </a:lnTo>
                    <a:lnTo>
                      <a:pt x="126" y="196"/>
                    </a:lnTo>
                    <a:lnTo>
                      <a:pt x="126" y="188"/>
                    </a:lnTo>
                    <a:lnTo>
                      <a:pt x="128" y="178"/>
                    </a:lnTo>
                    <a:lnTo>
                      <a:pt x="132" y="168"/>
                    </a:lnTo>
                    <a:lnTo>
                      <a:pt x="134" y="158"/>
                    </a:lnTo>
                    <a:lnTo>
                      <a:pt x="132" y="150"/>
                    </a:lnTo>
                    <a:lnTo>
                      <a:pt x="124" y="148"/>
                    </a:lnTo>
                    <a:lnTo>
                      <a:pt x="118" y="152"/>
                    </a:lnTo>
                    <a:lnTo>
                      <a:pt x="108" y="162"/>
                    </a:lnTo>
                    <a:lnTo>
                      <a:pt x="100" y="176"/>
                    </a:lnTo>
                    <a:lnTo>
                      <a:pt x="92" y="188"/>
                    </a:lnTo>
                    <a:lnTo>
                      <a:pt x="88" y="196"/>
                    </a:lnTo>
                    <a:lnTo>
                      <a:pt x="88" y="208"/>
                    </a:lnTo>
                    <a:lnTo>
                      <a:pt x="92" y="218"/>
                    </a:lnTo>
                    <a:lnTo>
                      <a:pt x="98" y="226"/>
                    </a:lnTo>
                    <a:lnTo>
                      <a:pt x="100" y="238"/>
                    </a:lnTo>
                    <a:lnTo>
                      <a:pt x="100" y="244"/>
                    </a:lnTo>
                    <a:lnTo>
                      <a:pt x="100" y="250"/>
                    </a:lnTo>
                    <a:lnTo>
                      <a:pt x="98" y="252"/>
                    </a:lnTo>
                    <a:lnTo>
                      <a:pt x="96" y="256"/>
                    </a:lnTo>
                    <a:lnTo>
                      <a:pt x="92" y="260"/>
                    </a:lnTo>
                    <a:lnTo>
                      <a:pt x="86" y="266"/>
                    </a:lnTo>
                    <a:lnTo>
                      <a:pt x="78" y="276"/>
                    </a:lnTo>
                    <a:lnTo>
                      <a:pt x="76" y="282"/>
                    </a:lnTo>
                    <a:lnTo>
                      <a:pt x="78" y="288"/>
                    </a:lnTo>
                    <a:lnTo>
                      <a:pt x="82" y="296"/>
                    </a:lnTo>
                    <a:lnTo>
                      <a:pt x="86" y="308"/>
                    </a:lnTo>
                    <a:lnTo>
                      <a:pt x="86" y="320"/>
                    </a:lnTo>
                    <a:lnTo>
                      <a:pt x="82" y="330"/>
                    </a:lnTo>
                    <a:lnTo>
                      <a:pt x="74" y="336"/>
                    </a:lnTo>
                    <a:lnTo>
                      <a:pt x="60" y="344"/>
                    </a:lnTo>
                    <a:lnTo>
                      <a:pt x="44" y="330"/>
                    </a:lnTo>
                    <a:lnTo>
                      <a:pt x="26" y="314"/>
                    </a:lnTo>
                    <a:lnTo>
                      <a:pt x="10" y="296"/>
                    </a:lnTo>
                    <a:lnTo>
                      <a:pt x="0" y="278"/>
                    </a:lnTo>
                    <a:lnTo>
                      <a:pt x="18" y="272"/>
                    </a:lnTo>
                    <a:lnTo>
                      <a:pt x="32" y="260"/>
                    </a:lnTo>
                    <a:lnTo>
                      <a:pt x="44" y="248"/>
                    </a:lnTo>
                    <a:lnTo>
                      <a:pt x="56" y="234"/>
                    </a:lnTo>
                    <a:lnTo>
                      <a:pt x="74" y="226"/>
                    </a:lnTo>
                    <a:lnTo>
                      <a:pt x="72" y="204"/>
                    </a:lnTo>
                    <a:lnTo>
                      <a:pt x="82" y="184"/>
                    </a:lnTo>
                    <a:lnTo>
                      <a:pt x="94" y="164"/>
                    </a:lnTo>
                    <a:lnTo>
                      <a:pt x="106" y="144"/>
                    </a:lnTo>
                    <a:lnTo>
                      <a:pt x="120" y="110"/>
                    </a:lnTo>
                    <a:lnTo>
                      <a:pt x="128" y="72"/>
                    </a:lnTo>
                    <a:lnTo>
                      <a:pt x="130" y="60"/>
                    </a:lnTo>
                    <a:lnTo>
                      <a:pt x="132" y="46"/>
                    </a:lnTo>
                    <a:lnTo>
                      <a:pt x="132" y="32"/>
                    </a:lnTo>
                    <a:lnTo>
                      <a:pt x="130" y="18"/>
                    </a:lnTo>
                    <a:lnTo>
                      <a:pt x="126" y="8"/>
                    </a:lnTo>
                    <a:lnTo>
                      <a:pt x="120" y="2"/>
                    </a:lnTo>
                    <a:lnTo>
                      <a:pt x="108" y="0"/>
                    </a:lnTo>
                    <a:lnTo>
                      <a:pt x="92" y="8"/>
                    </a:lnTo>
                  </a:path>
                </a:pathLst>
              </a:custGeom>
              <a:solidFill>
                <a:srgbClr val="FFFFFF">
                  <a:alpha val="20000"/>
                </a:srgbClr>
              </a:solidFill>
              <a:ln w="12700">
                <a:noFill/>
              </a:ln>
            </p:spPr>
            <p:txBody>
              <a:bodyPr/>
              <a:lstStyle/>
              <a:p>
                <a:endParaRPr lang="zh-CN" altLang="en-US"/>
              </a:p>
            </p:txBody>
          </p:sp>
          <p:sp>
            <p:nvSpPr>
              <p:cNvPr id="2083" name="任意多边形 3168"/>
              <p:cNvSpPr/>
              <p:nvPr/>
            </p:nvSpPr>
            <p:spPr>
              <a:xfrm>
                <a:off x="4702" y="1270"/>
                <a:ext cx="268" cy="184"/>
              </a:xfrm>
              <a:custGeom>
                <a:avLst/>
                <a:gdLst/>
                <a:ahLst/>
                <a:cxnLst/>
                <a:rect l="0" t="0" r="0" b="0"/>
                <a:pathLst>
                  <a:path w="268" h="184">
                    <a:moveTo>
                      <a:pt x="0" y="12"/>
                    </a:moveTo>
                    <a:lnTo>
                      <a:pt x="6" y="2"/>
                    </a:lnTo>
                    <a:lnTo>
                      <a:pt x="14" y="0"/>
                    </a:lnTo>
                    <a:lnTo>
                      <a:pt x="22" y="4"/>
                    </a:lnTo>
                    <a:lnTo>
                      <a:pt x="30" y="12"/>
                    </a:lnTo>
                    <a:lnTo>
                      <a:pt x="40" y="24"/>
                    </a:lnTo>
                    <a:lnTo>
                      <a:pt x="46" y="36"/>
                    </a:lnTo>
                    <a:lnTo>
                      <a:pt x="54" y="44"/>
                    </a:lnTo>
                    <a:lnTo>
                      <a:pt x="58" y="50"/>
                    </a:lnTo>
                    <a:lnTo>
                      <a:pt x="74" y="62"/>
                    </a:lnTo>
                    <a:lnTo>
                      <a:pt x="92" y="74"/>
                    </a:lnTo>
                    <a:lnTo>
                      <a:pt x="102" y="84"/>
                    </a:lnTo>
                    <a:lnTo>
                      <a:pt x="106" y="94"/>
                    </a:lnTo>
                    <a:lnTo>
                      <a:pt x="108" y="104"/>
                    </a:lnTo>
                    <a:lnTo>
                      <a:pt x="108" y="116"/>
                    </a:lnTo>
                    <a:lnTo>
                      <a:pt x="106" y="120"/>
                    </a:lnTo>
                    <a:lnTo>
                      <a:pt x="104" y="122"/>
                    </a:lnTo>
                    <a:lnTo>
                      <a:pt x="102" y="124"/>
                    </a:lnTo>
                    <a:lnTo>
                      <a:pt x="102" y="128"/>
                    </a:lnTo>
                    <a:lnTo>
                      <a:pt x="100" y="130"/>
                    </a:lnTo>
                    <a:lnTo>
                      <a:pt x="100" y="132"/>
                    </a:lnTo>
                    <a:lnTo>
                      <a:pt x="102" y="134"/>
                    </a:lnTo>
                    <a:lnTo>
                      <a:pt x="106" y="138"/>
                    </a:lnTo>
                    <a:lnTo>
                      <a:pt x="114" y="140"/>
                    </a:lnTo>
                    <a:lnTo>
                      <a:pt x="128" y="140"/>
                    </a:lnTo>
                    <a:lnTo>
                      <a:pt x="144" y="140"/>
                    </a:lnTo>
                    <a:lnTo>
                      <a:pt x="158" y="144"/>
                    </a:lnTo>
                    <a:lnTo>
                      <a:pt x="164" y="148"/>
                    </a:lnTo>
                    <a:lnTo>
                      <a:pt x="170" y="152"/>
                    </a:lnTo>
                    <a:lnTo>
                      <a:pt x="176" y="156"/>
                    </a:lnTo>
                    <a:lnTo>
                      <a:pt x="182" y="160"/>
                    </a:lnTo>
                    <a:lnTo>
                      <a:pt x="190" y="164"/>
                    </a:lnTo>
                    <a:lnTo>
                      <a:pt x="204" y="166"/>
                    </a:lnTo>
                    <a:lnTo>
                      <a:pt x="218" y="164"/>
                    </a:lnTo>
                    <a:lnTo>
                      <a:pt x="232" y="162"/>
                    </a:lnTo>
                    <a:lnTo>
                      <a:pt x="240" y="162"/>
                    </a:lnTo>
                    <a:lnTo>
                      <a:pt x="250" y="162"/>
                    </a:lnTo>
                    <a:lnTo>
                      <a:pt x="260" y="164"/>
                    </a:lnTo>
                    <a:lnTo>
                      <a:pt x="268" y="168"/>
                    </a:lnTo>
                    <a:lnTo>
                      <a:pt x="268" y="176"/>
                    </a:lnTo>
                    <a:lnTo>
                      <a:pt x="262" y="180"/>
                    </a:lnTo>
                    <a:lnTo>
                      <a:pt x="250" y="184"/>
                    </a:lnTo>
                    <a:lnTo>
                      <a:pt x="236" y="184"/>
                    </a:lnTo>
                    <a:lnTo>
                      <a:pt x="222" y="184"/>
                    </a:lnTo>
                    <a:lnTo>
                      <a:pt x="212" y="184"/>
                    </a:lnTo>
                    <a:lnTo>
                      <a:pt x="198" y="182"/>
                    </a:lnTo>
                    <a:lnTo>
                      <a:pt x="186" y="180"/>
                    </a:lnTo>
                    <a:lnTo>
                      <a:pt x="176" y="174"/>
                    </a:lnTo>
                    <a:lnTo>
                      <a:pt x="162" y="166"/>
                    </a:lnTo>
                    <a:lnTo>
                      <a:pt x="148" y="162"/>
                    </a:lnTo>
                    <a:lnTo>
                      <a:pt x="132" y="160"/>
                    </a:lnTo>
                    <a:lnTo>
                      <a:pt x="114" y="158"/>
                    </a:lnTo>
                    <a:lnTo>
                      <a:pt x="98" y="154"/>
                    </a:lnTo>
                    <a:lnTo>
                      <a:pt x="86" y="146"/>
                    </a:lnTo>
                    <a:lnTo>
                      <a:pt x="84" y="142"/>
                    </a:lnTo>
                    <a:lnTo>
                      <a:pt x="84" y="136"/>
                    </a:lnTo>
                    <a:lnTo>
                      <a:pt x="82" y="132"/>
                    </a:lnTo>
                    <a:lnTo>
                      <a:pt x="82" y="128"/>
                    </a:lnTo>
                    <a:lnTo>
                      <a:pt x="80" y="124"/>
                    </a:lnTo>
                    <a:lnTo>
                      <a:pt x="78" y="120"/>
                    </a:lnTo>
                    <a:lnTo>
                      <a:pt x="74" y="118"/>
                    </a:lnTo>
                    <a:lnTo>
                      <a:pt x="70" y="116"/>
                    </a:lnTo>
                    <a:lnTo>
                      <a:pt x="66" y="114"/>
                    </a:lnTo>
                    <a:lnTo>
                      <a:pt x="56" y="96"/>
                    </a:lnTo>
                    <a:lnTo>
                      <a:pt x="46" y="76"/>
                    </a:lnTo>
                    <a:lnTo>
                      <a:pt x="38" y="66"/>
                    </a:lnTo>
                    <a:lnTo>
                      <a:pt x="28" y="54"/>
                    </a:lnTo>
                    <a:lnTo>
                      <a:pt x="18" y="40"/>
                    </a:lnTo>
                    <a:lnTo>
                      <a:pt x="8" y="28"/>
                    </a:lnTo>
                    <a:lnTo>
                      <a:pt x="4" y="16"/>
                    </a:lnTo>
                    <a:lnTo>
                      <a:pt x="10" y="10"/>
                    </a:lnTo>
                    <a:lnTo>
                      <a:pt x="12" y="8"/>
                    </a:lnTo>
                    <a:lnTo>
                      <a:pt x="14" y="6"/>
                    </a:lnTo>
                    <a:lnTo>
                      <a:pt x="16" y="6"/>
                    </a:lnTo>
                    <a:lnTo>
                      <a:pt x="0" y="12"/>
                    </a:lnTo>
                    <a:close/>
                  </a:path>
                </a:pathLst>
              </a:custGeom>
              <a:solidFill>
                <a:srgbClr val="FFFFFF">
                  <a:alpha val="20000"/>
                </a:srgbClr>
              </a:solidFill>
              <a:ln w="0">
                <a:noFill/>
              </a:ln>
            </p:spPr>
            <p:txBody>
              <a:bodyPr/>
              <a:lstStyle/>
              <a:p>
                <a:endParaRPr lang="zh-CN" altLang="en-US"/>
              </a:p>
            </p:txBody>
          </p:sp>
          <p:sp>
            <p:nvSpPr>
              <p:cNvPr id="2084" name="任意多边形 3169"/>
              <p:cNvSpPr/>
              <p:nvPr/>
            </p:nvSpPr>
            <p:spPr>
              <a:xfrm>
                <a:off x="4702" y="1270"/>
                <a:ext cx="268" cy="184"/>
              </a:xfrm>
              <a:custGeom>
                <a:avLst/>
                <a:gdLst/>
                <a:ahLst/>
                <a:cxnLst/>
                <a:rect l="0" t="0" r="0" b="0"/>
                <a:pathLst>
                  <a:path w="268" h="184">
                    <a:moveTo>
                      <a:pt x="0" y="12"/>
                    </a:moveTo>
                    <a:lnTo>
                      <a:pt x="6" y="2"/>
                    </a:lnTo>
                    <a:lnTo>
                      <a:pt x="14" y="0"/>
                    </a:lnTo>
                    <a:lnTo>
                      <a:pt x="22" y="4"/>
                    </a:lnTo>
                    <a:lnTo>
                      <a:pt x="30" y="12"/>
                    </a:lnTo>
                    <a:lnTo>
                      <a:pt x="40" y="24"/>
                    </a:lnTo>
                    <a:lnTo>
                      <a:pt x="46" y="36"/>
                    </a:lnTo>
                    <a:lnTo>
                      <a:pt x="54" y="44"/>
                    </a:lnTo>
                    <a:lnTo>
                      <a:pt x="58" y="50"/>
                    </a:lnTo>
                    <a:lnTo>
                      <a:pt x="74" y="62"/>
                    </a:lnTo>
                    <a:lnTo>
                      <a:pt x="92" y="74"/>
                    </a:lnTo>
                    <a:lnTo>
                      <a:pt x="102" y="84"/>
                    </a:lnTo>
                    <a:lnTo>
                      <a:pt x="106" y="94"/>
                    </a:lnTo>
                    <a:lnTo>
                      <a:pt x="108" y="104"/>
                    </a:lnTo>
                    <a:lnTo>
                      <a:pt x="108" y="116"/>
                    </a:lnTo>
                    <a:lnTo>
                      <a:pt x="106" y="120"/>
                    </a:lnTo>
                    <a:lnTo>
                      <a:pt x="104" y="122"/>
                    </a:lnTo>
                    <a:lnTo>
                      <a:pt x="102" y="124"/>
                    </a:lnTo>
                    <a:lnTo>
                      <a:pt x="102" y="128"/>
                    </a:lnTo>
                    <a:lnTo>
                      <a:pt x="100" y="130"/>
                    </a:lnTo>
                    <a:lnTo>
                      <a:pt x="100" y="132"/>
                    </a:lnTo>
                    <a:lnTo>
                      <a:pt x="102" y="134"/>
                    </a:lnTo>
                    <a:lnTo>
                      <a:pt x="106" y="138"/>
                    </a:lnTo>
                    <a:lnTo>
                      <a:pt x="114" y="140"/>
                    </a:lnTo>
                    <a:lnTo>
                      <a:pt x="128" y="140"/>
                    </a:lnTo>
                    <a:lnTo>
                      <a:pt x="144" y="140"/>
                    </a:lnTo>
                    <a:lnTo>
                      <a:pt x="158" y="144"/>
                    </a:lnTo>
                    <a:lnTo>
                      <a:pt x="164" y="148"/>
                    </a:lnTo>
                    <a:lnTo>
                      <a:pt x="170" y="152"/>
                    </a:lnTo>
                    <a:lnTo>
                      <a:pt x="176" y="156"/>
                    </a:lnTo>
                    <a:lnTo>
                      <a:pt x="182" y="160"/>
                    </a:lnTo>
                    <a:lnTo>
                      <a:pt x="190" y="164"/>
                    </a:lnTo>
                    <a:lnTo>
                      <a:pt x="204" y="166"/>
                    </a:lnTo>
                    <a:lnTo>
                      <a:pt x="218" y="164"/>
                    </a:lnTo>
                    <a:lnTo>
                      <a:pt x="232" y="162"/>
                    </a:lnTo>
                    <a:lnTo>
                      <a:pt x="240" y="162"/>
                    </a:lnTo>
                    <a:lnTo>
                      <a:pt x="250" y="162"/>
                    </a:lnTo>
                    <a:lnTo>
                      <a:pt x="260" y="164"/>
                    </a:lnTo>
                    <a:lnTo>
                      <a:pt x="268" y="168"/>
                    </a:lnTo>
                    <a:lnTo>
                      <a:pt x="268" y="176"/>
                    </a:lnTo>
                    <a:lnTo>
                      <a:pt x="262" y="180"/>
                    </a:lnTo>
                    <a:lnTo>
                      <a:pt x="250" y="184"/>
                    </a:lnTo>
                    <a:lnTo>
                      <a:pt x="236" y="184"/>
                    </a:lnTo>
                    <a:lnTo>
                      <a:pt x="222" y="184"/>
                    </a:lnTo>
                    <a:lnTo>
                      <a:pt x="212" y="184"/>
                    </a:lnTo>
                    <a:lnTo>
                      <a:pt x="198" y="182"/>
                    </a:lnTo>
                    <a:lnTo>
                      <a:pt x="186" y="180"/>
                    </a:lnTo>
                    <a:lnTo>
                      <a:pt x="176" y="174"/>
                    </a:lnTo>
                    <a:lnTo>
                      <a:pt x="162" y="166"/>
                    </a:lnTo>
                    <a:lnTo>
                      <a:pt x="148" y="162"/>
                    </a:lnTo>
                    <a:lnTo>
                      <a:pt x="132" y="160"/>
                    </a:lnTo>
                    <a:lnTo>
                      <a:pt x="114" y="158"/>
                    </a:lnTo>
                    <a:lnTo>
                      <a:pt x="98" y="154"/>
                    </a:lnTo>
                    <a:lnTo>
                      <a:pt x="86" y="146"/>
                    </a:lnTo>
                    <a:lnTo>
                      <a:pt x="84" y="142"/>
                    </a:lnTo>
                    <a:lnTo>
                      <a:pt x="84" y="136"/>
                    </a:lnTo>
                    <a:lnTo>
                      <a:pt x="82" y="132"/>
                    </a:lnTo>
                    <a:lnTo>
                      <a:pt x="82" y="128"/>
                    </a:lnTo>
                    <a:lnTo>
                      <a:pt x="80" y="124"/>
                    </a:lnTo>
                    <a:lnTo>
                      <a:pt x="78" y="120"/>
                    </a:lnTo>
                    <a:lnTo>
                      <a:pt x="74" y="118"/>
                    </a:lnTo>
                    <a:lnTo>
                      <a:pt x="70" y="116"/>
                    </a:lnTo>
                    <a:lnTo>
                      <a:pt x="66" y="114"/>
                    </a:lnTo>
                    <a:lnTo>
                      <a:pt x="56" y="96"/>
                    </a:lnTo>
                    <a:lnTo>
                      <a:pt x="46" y="76"/>
                    </a:lnTo>
                    <a:lnTo>
                      <a:pt x="38" y="66"/>
                    </a:lnTo>
                    <a:lnTo>
                      <a:pt x="28" y="54"/>
                    </a:lnTo>
                    <a:lnTo>
                      <a:pt x="18" y="40"/>
                    </a:lnTo>
                    <a:lnTo>
                      <a:pt x="8" y="28"/>
                    </a:lnTo>
                    <a:lnTo>
                      <a:pt x="4" y="16"/>
                    </a:lnTo>
                    <a:lnTo>
                      <a:pt x="10" y="10"/>
                    </a:lnTo>
                    <a:lnTo>
                      <a:pt x="12" y="8"/>
                    </a:lnTo>
                    <a:lnTo>
                      <a:pt x="14" y="6"/>
                    </a:lnTo>
                    <a:lnTo>
                      <a:pt x="16" y="6"/>
                    </a:lnTo>
                  </a:path>
                </a:pathLst>
              </a:custGeom>
              <a:solidFill>
                <a:srgbClr val="FFFFFF">
                  <a:alpha val="20000"/>
                </a:srgbClr>
              </a:solidFill>
              <a:ln w="12700">
                <a:noFill/>
              </a:ln>
            </p:spPr>
            <p:txBody>
              <a:bodyPr/>
              <a:lstStyle/>
              <a:p>
                <a:endParaRPr lang="zh-CN" altLang="en-US"/>
              </a:p>
            </p:txBody>
          </p:sp>
          <p:sp>
            <p:nvSpPr>
              <p:cNvPr id="2085" name="任意多边形 3170"/>
              <p:cNvSpPr/>
              <p:nvPr/>
            </p:nvSpPr>
            <p:spPr>
              <a:xfrm>
                <a:off x="4874" y="1312"/>
                <a:ext cx="336" cy="530"/>
              </a:xfrm>
              <a:custGeom>
                <a:avLst/>
                <a:gdLst/>
                <a:ahLst/>
                <a:cxnLst/>
                <a:rect l="0" t="0" r="0" b="0"/>
                <a:pathLst>
                  <a:path w="336" h="530">
                    <a:moveTo>
                      <a:pt x="300" y="138"/>
                    </a:moveTo>
                    <a:lnTo>
                      <a:pt x="288" y="136"/>
                    </a:lnTo>
                    <a:lnTo>
                      <a:pt x="278" y="132"/>
                    </a:lnTo>
                    <a:lnTo>
                      <a:pt x="268" y="126"/>
                    </a:lnTo>
                    <a:lnTo>
                      <a:pt x="260" y="124"/>
                    </a:lnTo>
                    <a:lnTo>
                      <a:pt x="252" y="128"/>
                    </a:lnTo>
                    <a:lnTo>
                      <a:pt x="244" y="142"/>
                    </a:lnTo>
                    <a:lnTo>
                      <a:pt x="236" y="164"/>
                    </a:lnTo>
                    <a:lnTo>
                      <a:pt x="234" y="188"/>
                    </a:lnTo>
                    <a:lnTo>
                      <a:pt x="234" y="210"/>
                    </a:lnTo>
                    <a:lnTo>
                      <a:pt x="236" y="234"/>
                    </a:lnTo>
                    <a:lnTo>
                      <a:pt x="218" y="228"/>
                    </a:lnTo>
                    <a:lnTo>
                      <a:pt x="202" y="216"/>
                    </a:lnTo>
                    <a:lnTo>
                      <a:pt x="190" y="200"/>
                    </a:lnTo>
                    <a:lnTo>
                      <a:pt x="184" y="182"/>
                    </a:lnTo>
                    <a:lnTo>
                      <a:pt x="184" y="180"/>
                    </a:lnTo>
                    <a:lnTo>
                      <a:pt x="186" y="176"/>
                    </a:lnTo>
                    <a:lnTo>
                      <a:pt x="190" y="172"/>
                    </a:lnTo>
                    <a:lnTo>
                      <a:pt x="190" y="170"/>
                    </a:lnTo>
                    <a:lnTo>
                      <a:pt x="190" y="166"/>
                    </a:lnTo>
                    <a:lnTo>
                      <a:pt x="184" y="158"/>
                    </a:lnTo>
                    <a:lnTo>
                      <a:pt x="172" y="156"/>
                    </a:lnTo>
                    <a:lnTo>
                      <a:pt x="158" y="156"/>
                    </a:lnTo>
                    <a:lnTo>
                      <a:pt x="148" y="160"/>
                    </a:lnTo>
                    <a:lnTo>
                      <a:pt x="142" y="162"/>
                    </a:lnTo>
                    <a:lnTo>
                      <a:pt x="140" y="166"/>
                    </a:lnTo>
                    <a:lnTo>
                      <a:pt x="136" y="170"/>
                    </a:lnTo>
                    <a:lnTo>
                      <a:pt x="134" y="174"/>
                    </a:lnTo>
                    <a:lnTo>
                      <a:pt x="132" y="178"/>
                    </a:lnTo>
                    <a:lnTo>
                      <a:pt x="128" y="182"/>
                    </a:lnTo>
                    <a:lnTo>
                      <a:pt x="124" y="184"/>
                    </a:lnTo>
                    <a:lnTo>
                      <a:pt x="118" y="186"/>
                    </a:lnTo>
                    <a:lnTo>
                      <a:pt x="132" y="190"/>
                    </a:lnTo>
                    <a:lnTo>
                      <a:pt x="144" y="194"/>
                    </a:lnTo>
                    <a:lnTo>
                      <a:pt x="154" y="202"/>
                    </a:lnTo>
                    <a:lnTo>
                      <a:pt x="142" y="208"/>
                    </a:lnTo>
                    <a:lnTo>
                      <a:pt x="132" y="206"/>
                    </a:lnTo>
                    <a:lnTo>
                      <a:pt x="124" y="202"/>
                    </a:lnTo>
                    <a:lnTo>
                      <a:pt x="118" y="196"/>
                    </a:lnTo>
                    <a:lnTo>
                      <a:pt x="110" y="190"/>
                    </a:lnTo>
                    <a:lnTo>
                      <a:pt x="100" y="188"/>
                    </a:lnTo>
                    <a:lnTo>
                      <a:pt x="88" y="192"/>
                    </a:lnTo>
                    <a:lnTo>
                      <a:pt x="82" y="200"/>
                    </a:lnTo>
                    <a:lnTo>
                      <a:pt x="76" y="210"/>
                    </a:lnTo>
                    <a:lnTo>
                      <a:pt x="70" y="220"/>
                    </a:lnTo>
                    <a:lnTo>
                      <a:pt x="60" y="228"/>
                    </a:lnTo>
                    <a:lnTo>
                      <a:pt x="48" y="230"/>
                    </a:lnTo>
                    <a:lnTo>
                      <a:pt x="52" y="236"/>
                    </a:lnTo>
                    <a:lnTo>
                      <a:pt x="54" y="242"/>
                    </a:lnTo>
                    <a:lnTo>
                      <a:pt x="56" y="250"/>
                    </a:lnTo>
                    <a:lnTo>
                      <a:pt x="42" y="254"/>
                    </a:lnTo>
                    <a:lnTo>
                      <a:pt x="28" y="258"/>
                    </a:lnTo>
                    <a:lnTo>
                      <a:pt x="18" y="262"/>
                    </a:lnTo>
                    <a:lnTo>
                      <a:pt x="12" y="270"/>
                    </a:lnTo>
                    <a:lnTo>
                      <a:pt x="10" y="280"/>
                    </a:lnTo>
                    <a:lnTo>
                      <a:pt x="14" y="296"/>
                    </a:lnTo>
                    <a:lnTo>
                      <a:pt x="4" y="300"/>
                    </a:lnTo>
                    <a:lnTo>
                      <a:pt x="0" y="310"/>
                    </a:lnTo>
                    <a:lnTo>
                      <a:pt x="0" y="322"/>
                    </a:lnTo>
                    <a:lnTo>
                      <a:pt x="4" y="334"/>
                    </a:lnTo>
                    <a:lnTo>
                      <a:pt x="6" y="346"/>
                    </a:lnTo>
                    <a:lnTo>
                      <a:pt x="8" y="356"/>
                    </a:lnTo>
                    <a:lnTo>
                      <a:pt x="8" y="372"/>
                    </a:lnTo>
                    <a:lnTo>
                      <a:pt x="10" y="392"/>
                    </a:lnTo>
                    <a:lnTo>
                      <a:pt x="12" y="406"/>
                    </a:lnTo>
                    <a:lnTo>
                      <a:pt x="12" y="414"/>
                    </a:lnTo>
                    <a:lnTo>
                      <a:pt x="18" y="414"/>
                    </a:lnTo>
                    <a:lnTo>
                      <a:pt x="22" y="414"/>
                    </a:lnTo>
                    <a:lnTo>
                      <a:pt x="24" y="410"/>
                    </a:lnTo>
                    <a:lnTo>
                      <a:pt x="28" y="408"/>
                    </a:lnTo>
                    <a:lnTo>
                      <a:pt x="32" y="404"/>
                    </a:lnTo>
                    <a:lnTo>
                      <a:pt x="34" y="400"/>
                    </a:lnTo>
                    <a:lnTo>
                      <a:pt x="38" y="398"/>
                    </a:lnTo>
                    <a:lnTo>
                      <a:pt x="50" y="398"/>
                    </a:lnTo>
                    <a:lnTo>
                      <a:pt x="60" y="400"/>
                    </a:lnTo>
                    <a:lnTo>
                      <a:pt x="72" y="402"/>
                    </a:lnTo>
                    <a:lnTo>
                      <a:pt x="86" y="396"/>
                    </a:lnTo>
                    <a:lnTo>
                      <a:pt x="90" y="392"/>
                    </a:lnTo>
                    <a:lnTo>
                      <a:pt x="94" y="388"/>
                    </a:lnTo>
                    <a:lnTo>
                      <a:pt x="98" y="384"/>
                    </a:lnTo>
                    <a:lnTo>
                      <a:pt x="102" y="378"/>
                    </a:lnTo>
                    <a:lnTo>
                      <a:pt x="108" y="374"/>
                    </a:lnTo>
                    <a:lnTo>
                      <a:pt x="124" y="372"/>
                    </a:lnTo>
                    <a:lnTo>
                      <a:pt x="140" y="372"/>
                    </a:lnTo>
                    <a:lnTo>
                      <a:pt x="156" y="372"/>
                    </a:lnTo>
                    <a:lnTo>
                      <a:pt x="164" y="388"/>
                    </a:lnTo>
                    <a:lnTo>
                      <a:pt x="174" y="396"/>
                    </a:lnTo>
                    <a:lnTo>
                      <a:pt x="182" y="408"/>
                    </a:lnTo>
                    <a:lnTo>
                      <a:pt x="188" y="400"/>
                    </a:lnTo>
                    <a:lnTo>
                      <a:pt x="194" y="392"/>
                    </a:lnTo>
                    <a:lnTo>
                      <a:pt x="200" y="384"/>
                    </a:lnTo>
                    <a:lnTo>
                      <a:pt x="202" y="402"/>
                    </a:lnTo>
                    <a:lnTo>
                      <a:pt x="200" y="418"/>
                    </a:lnTo>
                    <a:lnTo>
                      <a:pt x="210" y="428"/>
                    </a:lnTo>
                    <a:lnTo>
                      <a:pt x="224" y="440"/>
                    </a:lnTo>
                    <a:lnTo>
                      <a:pt x="236" y="454"/>
                    </a:lnTo>
                    <a:lnTo>
                      <a:pt x="248" y="464"/>
                    </a:lnTo>
                    <a:lnTo>
                      <a:pt x="260" y="468"/>
                    </a:lnTo>
                    <a:lnTo>
                      <a:pt x="272" y="462"/>
                    </a:lnTo>
                    <a:lnTo>
                      <a:pt x="272" y="470"/>
                    </a:lnTo>
                    <a:lnTo>
                      <a:pt x="268" y="478"/>
                    </a:lnTo>
                    <a:lnTo>
                      <a:pt x="262" y="486"/>
                    </a:lnTo>
                    <a:lnTo>
                      <a:pt x="258" y="496"/>
                    </a:lnTo>
                    <a:lnTo>
                      <a:pt x="262" y="502"/>
                    </a:lnTo>
                    <a:lnTo>
                      <a:pt x="266" y="512"/>
                    </a:lnTo>
                    <a:lnTo>
                      <a:pt x="274" y="522"/>
                    </a:lnTo>
                    <a:lnTo>
                      <a:pt x="278" y="530"/>
                    </a:lnTo>
                    <a:lnTo>
                      <a:pt x="286" y="526"/>
                    </a:lnTo>
                    <a:lnTo>
                      <a:pt x="290" y="516"/>
                    </a:lnTo>
                    <a:lnTo>
                      <a:pt x="292" y="506"/>
                    </a:lnTo>
                    <a:lnTo>
                      <a:pt x="292" y="496"/>
                    </a:lnTo>
                    <a:lnTo>
                      <a:pt x="286" y="496"/>
                    </a:lnTo>
                    <a:lnTo>
                      <a:pt x="280" y="496"/>
                    </a:lnTo>
                    <a:lnTo>
                      <a:pt x="276" y="494"/>
                    </a:lnTo>
                    <a:lnTo>
                      <a:pt x="272" y="490"/>
                    </a:lnTo>
                    <a:lnTo>
                      <a:pt x="270" y="486"/>
                    </a:lnTo>
                    <a:lnTo>
                      <a:pt x="268" y="480"/>
                    </a:lnTo>
                    <a:lnTo>
                      <a:pt x="266" y="474"/>
                    </a:lnTo>
                    <a:lnTo>
                      <a:pt x="268" y="470"/>
                    </a:lnTo>
                    <a:lnTo>
                      <a:pt x="268" y="468"/>
                    </a:lnTo>
                    <a:lnTo>
                      <a:pt x="270" y="466"/>
                    </a:lnTo>
                    <a:lnTo>
                      <a:pt x="274" y="464"/>
                    </a:lnTo>
                    <a:lnTo>
                      <a:pt x="276" y="464"/>
                    </a:lnTo>
                    <a:lnTo>
                      <a:pt x="280" y="462"/>
                    </a:lnTo>
                    <a:lnTo>
                      <a:pt x="284" y="460"/>
                    </a:lnTo>
                    <a:lnTo>
                      <a:pt x="290" y="456"/>
                    </a:lnTo>
                    <a:lnTo>
                      <a:pt x="294" y="452"/>
                    </a:lnTo>
                    <a:lnTo>
                      <a:pt x="298" y="450"/>
                    </a:lnTo>
                    <a:lnTo>
                      <a:pt x="302" y="446"/>
                    </a:lnTo>
                    <a:lnTo>
                      <a:pt x="306" y="440"/>
                    </a:lnTo>
                    <a:lnTo>
                      <a:pt x="308" y="432"/>
                    </a:lnTo>
                    <a:lnTo>
                      <a:pt x="308" y="428"/>
                    </a:lnTo>
                    <a:lnTo>
                      <a:pt x="308" y="422"/>
                    </a:lnTo>
                    <a:lnTo>
                      <a:pt x="306" y="416"/>
                    </a:lnTo>
                    <a:lnTo>
                      <a:pt x="306" y="410"/>
                    </a:lnTo>
                    <a:lnTo>
                      <a:pt x="306" y="404"/>
                    </a:lnTo>
                    <a:lnTo>
                      <a:pt x="310" y="398"/>
                    </a:lnTo>
                    <a:lnTo>
                      <a:pt x="314" y="394"/>
                    </a:lnTo>
                    <a:lnTo>
                      <a:pt x="320" y="390"/>
                    </a:lnTo>
                    <a:lnTo>
                      <a:pt x="324" y="384"/>
                    </a:lnTo>
                    <a:lnTo>
                      <a:pt x="336" y="362"/>
                    </a:lnTo>
                    <a:lnTo>
                      <a:pt x="336" y="340"/>
                    </a:lnTo>
                    <a:lnTo>
                      <a:pt x="328" y="318"/>
                    </a:lnTo>
                    <a:lnTo>
                      <a:pt x="316" y="298"/>
                    </a:lnTo>
                    <a:lnTo>
                      <a:pt x="300" y="278"/>
                    </a:lnTo>
                    <a:lnTo>
                      <a:pt x="288" y="262"/>
                    </a:lnTo>
                    <a:lnTo>
                      <a:pt x="280" y="250"/>
                    </a:lnTo>
                    <a:lnTo>
                      <a:pt x="278" y="236"/>
                    </a:lnTo>
                    <a:lnTo>
                      <a:pt x="276" y="220"/>
                    </a:lnTo>
                    <a:lnTo>
                      <a:pt x="274" y="200"/>
                    </a:lnTo>
                    <a:lnTo>
                      <a:pt x="268" y="182"/>
                    </a:lnTo>
                    <a:lnTo>
                      <a:pt x="258" y="168"/>
                    </a:lnTo>
                    <a:lnTo>
                      <a:pt x="242" y="156"/>
                    </a:lnTo>
                    <a:lnTo>
                      <a:pt x="226" y="150"/>
                    </a:lnTo>
                    <a:lnTo>
                      <a:pt x="208" y="142"/>
                    </a:lnTo>
                    <a:lnTo>
                      <a:pt x="194" y="132"/>
                    </a:lnTo>
                    <a:lnTo>
                      <a:pt x="188" y="120"/>
                    </a:lnTo>
                    <a:lnTo>
                      <a:pt x="190" y="110"/>
                    </a:lnTo>
                    <a:lnTo>
                      <a:pt x="194" y="100"/>
                    </a:lnTo>
                    <a:lnTo>
                      <a:pt x="198" y="90"/>
                    </a:lnTo>
                    <a:lnTo>
                      <a:pt x="198" y="80"/>
                    </a:lnTo>
                    <a:lnTo>
                      <a:pt x="190" y="76"/>
                    </a:lnTo>
                    <a:lnTo>
                      <a:pt x="178" y="70"/>
                    </a:lnTo>
                    <a:lnTo>
                      <a:pt x="162" y="64"/>
                    </a:lnTo>
                    <a:lnTo>
                      <a:pt x="150" y="56"/>
                    </a:lnTo>
                    <a:lnTo>
                      <a:pt x="144" y="48"/>
                    </a:lnTo>
                    <a:lnTo>
                      <a:pt x="146" y="40"/>
                    </a:lnTo>
                    <a:lnTo>
                      <a:pt x="132" y="36"/>
                    </a:lnTo>
                    <a:lnTo>
                      <a:pt x="120" y="28"/>
                    </a:lnTo>
                    <a:lnTo>
                      <a:pt x="110" y="18"/>
                    </a:lnTo>
                    <a:lnTo>
                      <a:pt x="104" y="4"/>
                    </a:lnTo>
                    <a:lnTo>
                      <a:pt x="116" y="0"/>
                    </a:lnTo>
                    <a:lnTo>
                      <a:pt x="124" y="0"/>
                    </a:lnTo>
                    <a:lnTo>
                      <a:pt x="130" y="4"/>
                    </a:lnTo>
                    <a:lnTo>
                      <a:pt x="136" y="10"/>
                    </a:lnTo>
                    <a:lnTo>
                      <a:pt x="142" y="18"/>
                    </a:lnTo>
                    <a:lnTo>
                      <a:pt x="146" y="22"/>
                    </a:lnTo>
                    <a:lnTo>
                      <a:pt x="148" y="24"/>
                    </a:lnTo>
                    <a:lnTo>
                      <a:pt x="150" y="26"/>
                    </a:lnTo>
                    <a:lnTo>
                      <a:pt x="152" y="26"/>
                    </a:lnTo>
                    <a:lnTo>
                      <a:pt x="154" y="26"/>
                    </a:lnTo>
                    <a:lnTo>
                      <a:pt x="156" y="26"/>
                    </a:lnTo>
                    <a:lnTo>
                      <a:pt x="158" y="28"/>
                    </a:lnTo>
                    <a:lnTo>
                      <a:pt x="162" y="28"/>
                    </a:lnTo>
                    <a:lnTo>
                      <a:pt x="168" y="30"/>
                    </a:lnTo>
                    <a:lnTo>
                      <a:pt x="172" y="32"/>
                    </a:lnTo>
                    <a:lnTo>
                      <a:pt x="174" y="34"/>
                    </a:lnTo>
                    <a:lnTo>
                      <a:pt x="176" y="36"/>
                    </a:lnTo>
                    <a:lnTo>
                      <a:pt x="176" y="38"/>
                    </a:lnTo>
                    <a:lnTo>
                      <a:pt x="176" y="42"/>
                    </a:lnTo>
                    <a:lnTo>
                      <a:pt x="176" y="44"/>
                    </a:lnTo>
                    <a:lnTo>
                      <a:pt x="178" y="48"/>
                    </a:lnTo>
                    <a:lnTo>
                      <a:pt x="180" y="54"/>
                    </a:lnTo>
                    <a:lnTo>
                      <a:pt x="180" y="58"/>
                    </a:lnTo>
                    <a:lnTo>
                      <a:pt x="182" y="62"/>
                    </a:lnTo>
                    <a:lnTo>
                      <a:pt x="184" y="66"/>
                    </a:lnTo>
                    <a:lnTo>
                      <a:pt x="186" y="68"/>
                    </a:lnTo>
                    <a:lnTo>
                      <a:pt x="190" y="70"/>
                    </a:lnTo>
                    <a:lnTo>
                      <a:pt x="194" y="70"/>
                    </a:lnTo>
                    <a:lnTo>
                      <a:pt x="200" y="70"/>
                    </a:lnTo>
                    <a:lnTo>
                      <a:pt x="200" y="62"/>
                    </a:lnTo>
                    <a:lnTo>
                      <a:pt x="200" y="56"/>
                    </a:lnTo>
                    <a:lnTo>
                      <a:pt x="202" y="50"/>
                    </a:lnTo>
                    <a:lnTo>
                      <a:pt x="206" y="48"/>
                    </a:lnTo>
                    <a:lnTo>
                      <a:pt x="208" y="46"/>
                    </a:lnTo>
                    <a:lnTo>
                      <a:pt x="214" y="48"/>
                    </a:lnTo>
                    <a:lnTo>
                      <a:pt x="220" y="50"/>
                    </a:lnTo>
                    <a:lnTo>
                      <a:pt x="228" y="54"/>
                    </a:lnTo>
                    <a:lnTo>
                      <a:pt x="240" y="62"/>
                    </a:lnTo>
                    <a:lnTo>
                      <a:pt x="250" y="68"/>
                    </a:lnTo>
                    <a:lnTo>
                      <a:pt x="256" y="74"/>
                    </a:lnTo>
                    <a:lnTo>
                      <a:pt x="260" y="80"/>
                    </a:lnTo>
                    <a:lnTo>
                      <a:pt x="262" y="86"/>
                    </a:lnTo>
                    <a:lnTo>
                      <a:pt x="264" y="92"/>
                    </a:lnTo>
                    <a:lnTo>
                      <a:pt x="268" y="96"/>
                    </a:lnTo>
                    <a:lnTo>
                      <a:pt x="270" y="98"/>
                    </a:lnTo>
                    <a:lnTo>
                      <a:pt x="274" y="98"/>
                    </a:lnTo>
                    <a:lnTo>
                      <a:pt x="276" y="100"/>
                    </a:lnTo>
                    <a:lnTo>
                      <a:pt x="280" y="100"/>
                    </a:lnTo>
                    <a:lnTo>
                      <a:pt x="290" y="116"/>
                    </a:lnTo>
                    <a:lnTo>
                      <a:pt x="302" y="132"/>
                    </a:lnTo>
                    <a:lnTo>
                      <a:pt x="316" y="146"/>
                    </a:lnTo>
                    <a:lnTo>
                      <a:pt x="310" y="150"/>
                    </a:lnTo>
                    <a:lnTo>
                      <a:pt x="302" y="152"/>
                    </a:lnTo>
                    <a:lnTo>
                      <a:pt x="294" y="152"/>
                    </a:lnTo>
                    <a:lnTo>
                      <a:pt x="294" y="152"/>
                    </a:lnTo>
                    <a:lnTo>
                      <a:pt x="294" y="152"/>
                    </a:lnTo>
                    <a:lnTo>
                      <a:pt x="296" y="150"/>
                    </a:lnTo>
                    <a:lnTo>
                      <a:pt x="298" y="150"/>
                    </a:lnTo>
                    <a:lnTo>
                      <a:pt x="300" y="138"/>
                    </a:lnTo>
                    <a:close/>
                  </a:path>
                </a:pathLst>
              </a:custGeom>
              <a:solidFill>
                <a:srgbClr val="FFFFFF">
                  <a:alpha val="20000"/>
                </a:srgbClr>
              </a:solidFill>
              <a:ln w="0">
                <a:noFill/>
              </a:ln>
            </p:spPr>
            <p:txBody>
              <a:bodyPr/>
              <a:lstStyle/>
              <a:p>
                <a:endParaRPr lang="zh-CN" altLang="en-US"/>
              </a:p>
            </p:txBody>
          </p:sp>
          <p:sp>
            <p:nvSpPr>
              <p:cNvPr id="2086" name="任意多边形 3171"/>
              <p:cNvSpPr/>
              <p:nvPr/>
            </p:nvSpPr>
            <p:spPr>
              <a:xfrm>
                <a:off x="4874" y="1312"/>
                <a:ext cx="336" cy="530"/>
              </a:xfrm>
              <a:custGeom>
                <a:avLst/>
                <a:gdLst/>
                <a:ahLst/>
                <a:cxnLst/>
                <a:rect l="0" t="0" r="0" b="0"/>
                <a:pathLst>
                  <a:path w="336" h="530">
                    <a:moveTo>
                      <a:pt x="300" y="138"/>
                    </a:moveTo>
                    <a:lnTo>
                      <a:pt x="288" y="136"/>
                    </a:lnTo>
                    <a:lnTo>
                      <a:pt x="278" y="132"/>
                    </a:lnTo>
                    <a:lnTo>
                      <a:pt x="268" y="126"/>
                    </a:lnTo>
                    <a:lnTo>
                      <a:pt x="260" y="124"/>
                    </a:lnTo>
                    <a:lnTo>
                      <a:pt x="252" y="128"/>
                    </a:lnTo>
                    <a:lnTo>
                      <a:pt x="244" y="142"/>
                    </a:lnTo>
                    <a:lnTo>
                      <a:pt x="236" y="164"/>
                    </a:lnTo>
                    <a:lnTo>
                      <a:pt x="234" y="188"/>
                    </a:lnTo>
                    <a:lnTo>
                      <a:pt x="234" y="210"/>
                    </a:lnTo>
                    <a:lnTo>
                      <a:pt x="236" y="234"/>
                    </a:lnTo>
                    <a:lnTo>
                      <a:pt x="218" y="228"/>
                    </a:lnTo>
                    <a:lnTo>
                      <a:pt x="202" y="216"/>
                    </a:lnTo>
                    <a:lnTo>
                      <a:pt x="190" y="200"/>
                    </a:lnTo>
                    <a:lnTo>
                      <a:pt x="184" y="182"/>
                    </a:lnTo>
                    <a:lnTo>
                      <a:pt x="184" y="180"/>
                    </a:lnTo>
                    <a:lnTo>
                      <a:pt x="186" y="176"/>
                    </a:lnTo>
                    <a:lnTo>
                      <a:pt x="190" y="172"/>
                    </a:lnTo>
                    <a:lnTo>
                      <a:pt x="190" y="170"/>
                    </a:lnTo>
                    <a:lnTo>
                      <a:pt x="190" y="166"/>
                    </a:lnTo>
                    <a:lnTo>
                      <a:pt x="184" y="158"/>
                    </a:lnTo>
                    <a:lnTo>
                      <a:pt x="172" y="156"/>
                    </a:lnTo>
                    <a:lnTo>
                      <a:pt x="158" y="156"/>
                    </a:lnTo>
                    <a:lnTo>
                      <a:pt x="148" y="160"/>
                    </a:lnTo>
                    <a:lnTo>
                      <a:pt x="142" y="162"/>
                    </a:lnTo>
                    <a:lnTo>
                      <a:pt x="140" y="166"/>
                    </a:lnTo>
                    <a:lnTo>
                      <a:pt x="136" y="170"/>
                    </a:lnTo>
                    <a:lnTo>
                      <a:pt x="134" y="174"/>
                    </a:lnTo>
                    <a:lnTo>
                      <a:pt x="132" y="178"/>
                    </a:lnTo>
                    <a:lnTo>
                      <a:pt x="128" y="182"/>
                    </a:lnTo>
                    <a:lnTo>
                      <a:pt x="124" y="184"/>
                    </a:lnTo>
                    <a:lnTo>
                      <a:pt x="118" y="186"/>
                    </a:lnTo>
                    <a:lnTo>
                      <a:pt x="132" y="190"/>
                    </a:lnTo>
                    <a:lnTo>
                      <a:pt x="144" y="194"/>
                    </a:lnTo>
                    <a:lnTo>
                      <a:pt x="154" y="202"/>
                    </a:lnTo>
                    <a:lnTo>
                      <a:pt x="142" y="208"/>
                    </a:lnTo>
                    <a:lnTo>
                      <a:pt x="132" y="206"/>
                    </a:lnTo>
                    <a:lnTo>
                      <a:pt x="124" y="202"/>
                    </a:lnTo>
                    <a:lnTo>
                      <a:pt x="118" y="196"/>
                    </a:lnTo>
                    <a:lnTo>
                      <a:pt x="110" y="190"/>
                    </a:lnTo>
                    <a:lnTo>
                      <a:pt x="100" y="188"/>
                    </a:lnTo>
                    <a:lnTo>
                      <a:pt x="88" y="192"/>
                    </a:lnTo>
                    <a:lnTo>
                      <a:pt x="82" y="200"/>
                    </a:lnTo>
                    <a:lnTo>
                      <a:pt x="76" y="210"/>
                    </a:lnTo>
                    <a:lnTo>
                      <a:pt x="70" y="220"/>
                    </a:lnTo>
                    <a:lnTo>
                      <a:pt x="60" y="228"/>
                    </a:lnTo>
                    <a:lnTo>
                      <a:pt x="48" y="230"/>
                    </a:lnTo>
                    <a:lnTo>
                      <a:pt x="52" y="236"/>
                    </a:lnTo>
                    <a:lnTo>
                      <a:pt x="54" y="242"/>
                    </a:lnTo>
                    <a:lnTo>
                      <a:pt x="56" y="250"/>
                    </a:lnTo>
                    <a:lnTo>
                      <a:pt x="42" y="254"/>
                    </a:lnTo>
                    <a:lnTo>
                      <a:pt x="28" y="258"/>
                    </a:lnTo>
                    <a:lnTo>
                      <a:pt x="18" y="262"/>
                    </a:lnTo>
                    <a:lnTo>
                      <a:pt x="12" y="270"/>
                    </a:lnTo>
                    <a:lnTo>
                      <a:pt x="10" y="280"/>
                    </a:lnTo>
                    <a:lnTo>
                      <a:pt x="14" y="296"/>
                    </a:lnTo>
                    <a:lnTo>
                      <a:pt x="4" y="300"/>
                    </a:lnTo>
                    <a:lnTo>
                      <a:pt x="0" y="310"/>
                    </a:lnTo>
                    <a:lnTo>
                      <a:pt x="0" y="322"/>
                    </a:lnTo>
                    <a:lnTo>
                      <a:pt x="4" y="334"/>
                    </a:lnTo>
                    <a:lnTo>
                      <a:pt x="6" y="346"/>
                    </a:lnTo>
                    <a:lnTo>
                      <a:pt x="8" y="356"/>
                    </a:lnTo>
                    <a:lnTo>
                      <a:pt x="8" y="372"/>
                    </a:lnTo>
                    <a:lnTo>
                      <a:pt x="10" y="392"/>
                    </a:lnTo>
                    <a:lnTo>
                      <a:pt x="12" y="406"/>
                    </a:lnTo>
                    <a:lnTo>
                      <a:pt x="12" y="414"/>
                    </a:lnTo>
                    <a:lnTo>
                      <a:pt x="18" y="414"/>
                    </a:lnTo>
                    <a:lnTo>
                      <a:pt x="22" y="414"/>
                    </a:lnTo>
                    <a:lnTo>
                      <a:pt x="24" y="410"/>
                    </a:lnTo>
                    <a:lnTo>
                      <a:pt x="28" y="408"/>
                    </a:lnTo>
                    <a:lnTo>
                      <a:pt x="32" y="404"/>
                    </a:lnTo>
                    <a:lnTo>
                      <a:pt x="34" y="400"/>
                    </a:lnTo>
                    <a:lnTo>
                      <a:pt x="38" y="398"/>
                    </a:lnTo>
                    <a:lnTo>
                      <a:pt x="50" y="398"/>
                    </a:lnTo>
                    <a:lnTo>
                      <a:pt x="60" y="400"/>
                    </a:lnTo>
                    <a:lnTo>
                      <a:pt x="72" y="402"/>
                    </a:lnTo>
                    <a:lnTo>
                      <a:pt x="86" y="396"/>
                    </a:lnTo>
                    <a:lnTo>
                      <a:pt x="90" y="392"/>
                    </a:lnTo>
                    <a:lnTo>
                      <a:pt x="94" y="388"/>
                    </a:lnTo>
                    <a:lnTo>
                      <a:pt x="98" y="384"/>
                    </a:lnTo>
                    <a:lnTo>
                      <a:pt x="102" y="378"/>
                    </a:lnTo>
                    <a:lnTo>
                      <a:pt x="108" y="374"/>
                    </a:lnTo>
                    <a:lnTo>
                      <a:pt x="124" y="372"/>
                    </a:lnTo>
                    <a:lnTo>
                      <a:pt x="140" y="372"/>
                    </a:lnTo>
                    <a:lnTo>
                      <a:pt x="156" y="372"/>
                    </a:lnTo>
                    <a:lnTo>
                      <a:pt x="164" y="388"/>
                    </a:lnTo>
                    <a:lnTo>
                      <a:pt x="174" y="396"/>
                    </a:lnTo>
                    <a:lnTo>
                      <a:pt x="182" y="408"/>
                    </a:lnTo>
                    <a:lnTo>
                      <a:pt x="188" y="400"/>
                    </a:lnTo>
                    <a:lnTo>
                      <a:pt x="194" y="392"/>
                    </a:lnTo>
                    <a:lnTo>
                      <a:pt x="200" y="384"/>
                    </a:lnTo>
                    <a:lnTo>
                      <a:pt x="202" y="402"/>
                    </a:lnTo>
                    <a:lnTo>
                      <a:pt x="200" y="418"/>
                    </a:lnTo>
                    <a:lnTo>
                      <a:pt x="210" y="428"/>
                    </a:lnTo>
                    <a:lnTo>
                      <a:pt x="224" y="440"/>
                    </a:lnTo>
                    <a:lnTo>
                      <a:pt x="236" y="454"/>
                    </a:lnTo>
                    <a:lnTo>
                      <a:pt x="248" y="464"/>
                    </a:lnTo>
                    <a:lnTo>
                      <a:pt x="260" y="468"/>
                    </a:lnTo>
                    <a:lnTo>
                      <a:pt x="272" y="462"/>
                    </a:lnTo>
                    <a:lnTo>
                      <a:pt x="272" y="470"/>
                    </a:lnTo>
                    <a:lnTo>
                      <a:pt x="268" y="478"/>
                    </a:lnTo>
                    <a:lnTo>
                      <a:pt x="262" y="486"/>
                    </a:lnTo>
                    <a:lnTo>
                      <a:pt x="258" y="496"/>
                    </a:lnTo>
                    <a:lnTo>
                      <a:pt x="262" y="502"/>
                    </a:lnTo>
                    <a:lnTo>
                      <a:pt x="266" y="512"/>
                    </a:lnTo>
                    <a:lnTo>
                      <a:pt x="274" y="522"/>
                    </a:lnTo>
                    <a:lnTo>
                      <a:pt x="278" y="530"/>
                    </a:lnTo>
                    <a:lnTo>
                      <a:pt x="286" y="526"/>
                    </a:lnTo>
                    <a:lnTo>
                      <a:pt x="290" y="516"/>
                    </a:lnTo>
                    <a:lnTo>
                      <a:pt x="292" y="506"/>
                    </a:lnTo>
                    <a:lnTo>
                      <a:pt x="292" y="496"/>
                    </a:lnTo>
                    <a:lnTo>
                      <a:pt x="286" y="496"/>
                    </a:lnTo>
                    <a:lnTo>
                      <a:pt x="280" y="496"/>
                    </a:lnTo>
                    <a:lnTo>
                      <a:pt x="276" y="494"/>
                    </a:lnTo>
                    <a:lnTo>
                      <a:pt x="272" y="490"/>
                    </a:lnTo>
                    <a:lnTo>
                      <a:pt x="270" y="486"/>
                    </a:lnTo>
                    <a:lnTo>
                      <a:pt x="268" y="480"/>
                    </a:lnTo>
                    <a:lnTo>
                      <a:pt x="266" y="474"/>
                    </a:lnTo>
                    <a:lnTo>
                      <a:pt x="268" y="470"/>
                    </a:lnTo>
                    <a:lnTo>
                      <a:pt x="268" y="468"/>
                    </a:lnTo>
                    <a:lnTo>
                      <a:pt x="270" y="466"/>
                    </a:lnTo>
                    <a:lnTo>
                      <a:pt x="274" y="464"/>
                    </a:lnTo>
                    <a:lnTo>
                      <a:pt x="276" y="464"/>
                    </a:lnTo>
                    <a:lnTo>
                      <a:pt x="280" y="462"/>
                    </a:lnTo>
                    <a:lnTo>
                      <a:pt x="284" y="460"/>
                    </a:lnTo>
                    <a:lnTo>
                      <a:pt x="290" y="456"/>
                    </a:lnTo>
                    <a:lnTo>
                      <a:pt x="294" y="452"/>
                    </a:lnTo>
                    <a:lnTo>
                      <a:pt x="298" y="450"/>
                    </a:lnTo>
                    <a:lnTo>
                      <a:pt x="302" y="446"/>
                    </a:lnTo>
                    <a:lnTo>
                      <a:pt x="306" y="440"/>
                    </a:lnTo>
                    <a:lnTo>
                      <a:pt x="308" y="432"/>
                    </a:lnTo>
                    <a:lnTo>
                      <a:pt x="308" y="428"/>
                    </a:lnTo>
                    <a:lnTo>
                      <a:pt x="308" y="422"/>
                    </a:lnTo>
                    <a:lnTo>
                      <a:pt x="306" y="416"/>
                    </a:lnTo>
                    <a:lnTo>
                      <a:pt x="306" y="410"/>
                    </a:lnTo>
                    <a:lnTo>
                      <a:pt x="306" y="404"/>
                    </a:lnTo>
                    <a:lnTo>
                      <a:pt x="310" y="398"/>
                    </a:lnTo>
                    <a:lnTo>
                      <a:pt x="314" y="394"/>
                    </a:lnTo>
                    <a:lnTo>
                      <a:pt x="320" y="390"/>
                    </a:lnTo>
                    <a:lnTo>
                      <a:pt x="324" y="384"/>
                    </a:lnTo>
                    <a:lnTo>
                      <a:pt x="336" y="362"/>
                    </a:lnTo>
                    <a:lnTo>
                      <a:pt x="336" y="340"/>
                    </a:lnTo>
                    <a:lnTo>
                      <a:pt x="328" y="318"/>
                    </a:lnTo>
                    <a:lnTo>
                      <a:pt x="316" y="298"/>
                    </a:lnTo>
                    <a:lnTo>
                      <a:pt x="300" y="278"/>
                    </a:lnTo>
                    <a:lnTo>
                      <a:pt x="288" y="262"/>
                    </a:lnTo>
                    <a:lnTo>
                      <a:pt x="280" y="250"/>
                    </a:lnTo>
                    <a:lnTo>
                      <a:pt x="278" y="236"/>
                    </a:lnTo>
                    <a:lnTo>
                      <a:pt x="276" y="220"/>
                    </a:lnTo>
                    <a:lnTo>
                      <a:pt x="274" y="200"/>
                    </a:lnTo>
                    <a:lnTo>
                      <a:pt x="268" y="182"/>
                    </a:lnTo>
                    <a:lnTo>
                      <a:pt x="258" y="168"/>
                    </a:lnTo>
                    <a:lnTo>
                      <a:pt x="242" y="156"/>
                    </a:lnTo>
                    <a:lnTo>
                      <a:pt x="226" y="150"/>
                    </a:lnTo>
                    <a:lnTo>
                      <a:pt x="208" y="142"/>
                    </a:lnTo>
                    <a:lnTo>
                      <a:pt x="194" y="132"/>
                    </a:lnTo>
                    <a:lnTo>
                      <a:pt x="188" y="120"/>
                    </a:lnTo>
                    <a:lnTo>
                      <a:pt x="190" y="110"/>
                    </a:lnTo>
                    <a:lnTo>
                      <a:pt x="194" y="100"/>
                    </a:lnTo>
                    <a:lnTo>
                      <a:pt x="198" y="90"/>
                    </a:lnTo>
                    <a:lnTo>
                      <a:pt x="198" y="80"/>
                    </a:lnTo>
                    <a:lnTo>
                      <a:pt x="190" y="76"/>
                    </a:lnTo>
                    <a:lnTo>
                      <a:pt x="178" y="70"/>
                    </a:lnTo>
                    <a:lnTo>
                      <a:pt x="162" y="64"/>
                    </a:lnTo>
                    <a:lnTo>
                      <a:pt x="150" y="56"/>
                    </a:lnTo>
                    <a:lnTo>
                      <a:pt x="144" y="48"/>
                    </a:lnTo>
                    <a:lnTo>
                      <a:pt x="146" y="40"/>
                    </a:lnTo>
                    <a:lnTo>
                      <a:pt x="132" y="36"/>
                    </a:lnTo>
                    <a:lnTo>
                      <a:pt x="120" y="28"/>
                    </a:lnTo>
                    <a:lnTo>
                      <a:pt x="110" y="18"/>
                    </a:lnTo>
                    <a:lnTo>
                      <a:pt x="104" y="4"/>
                    </a:lnTo>
                    <a:lnTo>
                      <a:pt x="116" y="0"/>
                    </a:lnTo>
                    <a:lnTo>
                      <a:pt x="124" y="0"/>
                    </a:lnTo>
                    <a:lnTo>
                      <a:pt x="130" y="4"/>
                    </a:lnTo>
                    <a:lnTo>
                      <a:pt x="136" y="10"/>
                    </a:lnTo>
                    <a:lnTo>
                      <a:pt x="142" y="18"/>
                    </a:lnTo>
                    <a:lnTo>
                      <a:pt x="146" y="22"/>
                    </a:lnTo>
                    <a:lnTo>
                      <a:pt x="148" y="24"/>
                    </a:lnTo>
                    <a:lnTo>
                      <a:pt x="150" y="26"/>
                    </a:lnTo>
                    <a:lnTo>
                      <a:pt x="152" y="26"/>
                    </a:lnTo>
                    <a:lnTo>
                      <a:pt x="154" y="26"/>
                    </a:lnTo>
                    <a:lnTo>
                      <a:pt x="156" y="26"/>
                    </a:lnTo>
                    <a:lnTo>
                      <a:pt x="158" y="28"/>
                    </a:lnTo>
                    <a:lnTo>
                      <a:pt x="162" y="28"/>
                    </a:lnTo>
                    <a:lnTo>
                      <a:pt x="168" y="30"/>
                    </a:lnTo>
                    <a:lnTo>
                      <a:pt x="172" y="32"/>
                    </a:lnTo>
                    <a:lnTo>
                      <a:pt x="174" y="34"/>
                    </a:lnTo>
                    <a:lnTo>
                      <a:pt x="176" y="36"/>
                    </a:lnTo>
                    <a:lnTo>
                      <a:pt x="176" y="38"/>
                    </a:lnTo>
                    <a:lnTo>
                      <a:pt x="176" y="42"/>
                    </a:lnTo>
                    <a:lnTo>
                      <a:pt x="176" y="44"/>
                    </a:lnTo>
                    <a:lnTo>
                      <a:pt x="178" y="48"/>
                    </a:lnTo>
                    <a:lnTo>
                      <a:pt x="180" y="54"/>
                    </a:lnTo>
                    <a:lnTo>
                      <a:pt x="180" y="58"/>
                    </a:lnTo>
                    <a:lnTo>
                      <a:pt x="182" y="62"/>
                    </a:lnTo>
                    <a:lnTo>
                      <a:pt x="184" y="66"/>
                    </a:lnTo>
                    <a:lnTo>
                      <a:pt x="186" y="68"/>
                    </a:lnTo>
                    <a:lnTo>
                      <a:pt x="190" y="70"/>
                    </a:lnTo>
                    <a:lnTo>
                      <a:pt x="194" y="70"/>
                    </a:lnTo>
                    <a:lnTo>
                      <a:pt x="200" y="70"/>
                    </a:lnTo>
                    <a:lnTo>
                      <a:pt x="200" y="62"/>
                    </a:lnTo>
                    <a:lnTo>
                      <a:pt x="200" y="56"/>
                    </a:lnTo>
                    <a:lnTo>
                      <a:pt x="202" y="50"/>
                    </a:lnTo>
                    <a:lnTo>
                      <a:pt x="206" y="48"/>
                    </a:lnTo>
                    <a:lnTo>
                      <a:pt x="208" y="46"/>
                    </a:lnTo>
                    <a:lnTo>
                      <a:pt x="214" y="48"/>
                    </a:lnTo>
                    <a:lnTo>
                      <a:pt x="220" y="50"/>
                    </a:lnTo>
                    <a:lnTo>
                      <a:pt x="228" y="54"/>
                    </a:lnTo>
                    <a:lnTo>
                      <a:pt x="240" y="62"/>
                    </a:lnTo>
                    <a:lnTo>
                      <a:pt x="250" y="68"/>
                    </a:lnTo>
                    <a:lnTo>
                      <a:pt x="256" y="74"/>
                    </a:lnTo>
                    <a:lnTo>
                      <a:pt x="260" y="80"/>
                    </a:lnTo>
                    <a:lnTo>
                      <a:pt x="262" y="86"/>
                    </a:lnTo>
                    <a:lnTo>
                      <a:pt x="264" y="92"/>
                    </a:lnTo>
                    <a:lnTo>
                      <a:pt x="268" y="96"/>
                    </a:lnTo>
                    <a:lnTo>
                      <a:pt x="270" y="98"/>
                    </a:lnTo>
                    <a:lnTo>
                      <a:pt x="274" y="98"/>
                    </a:lnTo>
                    <a:lnTo>
                      <a:pt x="276" y="100"/>
                    </a:lnTo>
                    <a:lnTo>
                      <a:pt x="280" y="100"/>
                    </a:lnTo>
                    <a:lnTo>
                      <a:pt x="290" y="116"/>
                    </a:lnTo>
                    <a:lnTo>
                      <a:pt x="302" y="132"/>
                    </a:lnTo>
                    <a:lnTo>
                      <a:pt x="316" y="146"/>
                    </a:lnTo>
                    <a:lnTo>
                      <a:pt x="310" y="150"/>
                    </a:lnTo>
                    <a:lnTo>
                      <a:pt x="302" y="152"/>
                    </a:lnTo>
                    <a:lnTo>
                      <a:pt x="294" y="152"/>
                    </a:lnTo>
                    <a:lnTo>
                      <a:pt x="294" y="152"/>
                    </a:lnTo>
                    <a:lnTo>
                      <a:pt x="294" y="152"/>
                    </a:lnTo>
                    <a:lnTo>
                      <a:pt x="296" y="150"/>
                    </a:lnTo>
                    <a:lnTo>
                      <a:pt x="298" y="150"/>
                    </a:lnTo>
                  </a:path>
                </a:pathLst>
              </a:custGeom>
              <a:solidFill>
                <a:srgbClr val="FFFFFF">
                  <a:alpha val="20000"/>
                </a:srgbClr>
              </a:solidFill>
              <a:ln w="12700">
                <a:noFill/>
              </a:ln>
            </p:spPr>
            <p:txBody>
              <a:bodyPr/>
              <a:lstStyle/>
              <a:p>
                <a:endParaRPr lang="zh-CN" altLang="en-US"/>
              </a:p>
            </p:txBody>
          </p:sp>
          <p:sp>
            <p:nvSpPr>
              <p:cNvPr id="2087" name="任意多边形 3172"/>
              <p:cNvSpPr/>
              <p:nvPr/>
            </p:nvSpPr>
            <p:spPr>
              <a:xfrm>
                <a:off x="4240" y="1476"/>
                <a:ext cx="68" cy="154"/>
              </a:xfrm>
              <a:custGeom>
                <a:avLst/>
                <a:gdLst/>
                <a:ahLst/>
                <a:cxnLst/>
                <a:rect l="0" t="0" r="0" b="0"/>
                <a:pathLst>
                  <a:path w="68" h="154">
                    <a:moveTo>
                      <a:pt x="68" y="0"/>
                    </a:moveTo>
                    <a:lnTo>
                      <a:pt x="64" y="2"/>
                    </a:lnTo>
                    <a:lnTo>
                      <a:pt x="60" y="4"/>
                    </a:lnTo>
                    <a:lnTo>
                      <a:pt x="56" y="8"/>
                    </a:lnTo>
                    <a:lnTo>
                      <a:pt x="50" y="12"/>
                    </a:lnTo>
                    <a:lnTo>
                      <a:pt x="46" y="16"/>
                    </a:lnTo>
                    <a:lnTo>
                      <a:pt x="44" y="20"/>
                    </a:lnTo>
                    <a:lnTo>
                      <a:pt x="44" y="24"/>
                    </a:lnTo>
                    <a:lnTo>
                      <a:pt x="42" y="30"/>
                    </a:lnTo>
                    <a:lnTo>
                      <a:pt x="42" y="34"/>
                    </a:lnTo>
                    <a:lnTo>
                      <a:pt x="40" y="36"/>
                    </a:lnTo>
                    <a:lnTo>
                      <a:pt x="34" y="42"/>
                    </a:lnTo>
                    <a:lnTo>
                      <a:pt x="28" y="44"/>
                    </a:lnTo>
                    <a:lnTo>
                      <a:pt x="24" y="48"/>
                    </a:lnTo>
                    <a:lnTo>
                      <a:pt x="18" y="50"/>
                    </a:lnTo>
                    <a:lnTo>
                      <a:pt x="14" y="54"/>
                    </a:lnTo>
                    <a:lnTo>
                      <a:pt x="10" y="60"/>
                    </a:lnTo>
                    <a:lnTo>
                      <a:pt x="6" y="70"/>
                    </a:lnTo>
                    <a:lnTo>
                      <a:pt x="6" y="80"/>
                    </a:lnTo>
                    <a:lnTo>
                      <a:pt x="8" y="88"/>
                    </a:lnTo>
                    <a:lnTo>
                      <a:pt x="12" y="100"/>
                    </a:lnTo>
                    <a:lnTo>
                      <a:pt x="14" y="104"/>
                    </a:lnTo>
                    <a:lnTo>
                      <a:pt x="16" y="106"/>
                    </a:lnTo>
                    <a:lnTo>
                      <a:pt x="16" y="108"/>
                    </a:lnTo>
                    <a:lnTo>
                      <a:pt x="18" y="108"/>
                    </a:lnTo>
                    <a:lnTo>
                      <a:pt x="18" y="110"/>
                    </a:lnTo>
                    <a:lnTo>
                      <a:pt x="16" y="114"/>
                    </a:lnTo>
                    <a:lnTo>
                      <a:pt x="14" y="118"/>
                    </a:lnTo>
                    <a:lnTo>
                      <a:pt x="12" y="120"/>
                    </a:lnTo>
                    <a:lnTo>
                      <a:pt x="8" y="124"/>
                    </a:lnTo>
                    <a:lnTo>
                      <a:pt x="4" y="126"/>
                    </a:lnTo>
                    <a:lnTo>
                      <a:pt x="0" y="128"/>
                    </a:lnTo>
                    <a:lnTo>
                      <a:pt x="0" y="132"/>
                    </a:lnTo>
                    <a:lnTo>
                      <a:pt x="0" y="136"/>
                    </a:lnTo>
                    <a:lnTo>
                      <a:pt x="2" y="140"/>
                    </a:lnTo>
                    <a:lnTo>
                      <a:pt x="8" y="144"/>
                    </a:lnTo>
                    <a:lnTo>
                      <a:pt x="12" y="148"/>
                    </a:lnTo>
                    <a:lnTo>
                      <a:pt x="18" y="152"/>
                    </a:lnTo>
                    <a:lnTo>
                      <a:pt x="24" y="154"/>
                    </a:lnTo>
                    <a:lnTo>
                      <a:pt x="28" y="154"/>
                    </a:lnTo>
                    <a:lnTo>
                      <a:pt x="38" y="148"/>
                    </a:lnTo>
                    <a:lnTo>
                      <a:pt x="44" y="132"/>
                    </a:lnTo>
                    <a:lnTo>
                      <a:pt x="48" y="114"/>
                    </a:lnTo>
                    <a:lnTo>
                      <a:pt x="50" y="96"/>
                    </a:lnTo>
                    <a:lnTo>
                      <a:pt x="54" y="82"/>
                    </a:lnTo>
                    <a:lnTo>
                      <a:pt x="56" y="74"/>
                    </a:lnTo>
                    <a:lnTo>
                      <a:pt x="60" y="62"/>
                    </a:lnTo>
                    <a:lnTo>
                      <a:pt x="62" y="50"/>
                    </a:lnTo>
                    <a:lnTo>
                      <a:pt x="66" y="36"/>
                    </a:lnTo>
                    <a:lnTo>
                      <a:pt x="66" y="24"/>
                    </a:lnTo>
                    <a:lnTo>
                      <a:pt x="64" y="14"/>
                    </a:lnTo>
                    <a:lnTo>
                      <a:pt x="60" y="6"/>
                    </a:lnTo>
                    <a:lnTo>
                      <a:pt x="52" y="6"/>
                    </a:lnTo>
                    <a:lnTo>
                      <a:pt x="38" y="12"/>
                    </a:lnTo>
                    <a:lnTo>
                      <a:pt x="68" y="0"/>
                    </a:lnTo>
                    <a:close/>
                  </a:path>
                </a:pathLst>
              </a:custGeom>
              <a:solidFill>
                <a:srgbClr val="FFFFFF">
                  <a:alpha val="20000"/>
                </a:srgbClr>
              </a:solidFill>
              <a:ln w="0">
                <a:noFill/>
              </a:ln>
            </p:spPr>
            <p:txBody>
              <a:bodyPr/>
              <a:lstStyle/>
              <a:p>
                <a:endParaRPr lang="zh-CN" altLang="en-US"/>
              </a:p>
            </p:txBody>
          </p:sp>
          <p:sp>
            <p:nvSpPr>
              <p:cNvPr id="2088" name="任意多边形 3173"/>
              <p:cNvSpPr/>
              <p:nvPr/>
            </p:nvSpPr>
            <p:spPr>
              <a:xfrm>
                <a:off x="4240" y="1476"/>
                <a:ext cx="68" cy="154"/>
              </a:xfrm>
              <a:custGeom>
                <a:avLst/>
                <a:gdLst/>
                <a:ahLst/>
                <a:cxnLst/>
                <a:rect l="0" t="0" r="0" b="0"/>
                <a:pathLst>
                  <a:path w="68" h="154">
                    <a:moveTo>
                      <a:pt x="68" y="0"/>
                    </a:moveTo>
                    <a:lnTo>
                      <a:pt x="64" y="2"/>
                    </a:lnTo>
                    <a:lnTo>
                      <a:pt x="60" y="4"/>
                    </a:lnTo>
                    <a:lnTo>
                      <a:pt x="56" y="8"/>
                    </a:lnTo>
                    <a:lnTo>
                      <a:pt x="50" y="12"/>
                    </a:lnTo>
                    <a:lnTo>
                      <a:pt x="46" y="16"/>
                    </a:lnTo>
                    <a:lnTo>
                      <a:pt x="44" y="20"/>
                    </a:lnTo>
                    <a:lnTo>
                      <a:pt x="44" y="24"/>
                    </a:lnTo>
                    <a:lnTo>
                      <a:pt x="42" y="30"/>
                    </a:lnTo>
                    <a:lnTo>
                      <a:pt x="42" y="34"/>
                    </a:lnTo>
                    <a:lnTo>
                      <a:pt x="40" y="36"/>
                    </a:lnTo>
                    <a:lnTo>
                      <a:pt x="34" y="42"/>
                    </a:lnTo>
                    <a:lnTo>
                      <a:pt x="28" y="44"/>
                    </a:lnTo>
                    <a:lnTo>
                      <a:pt x="24" y="48"/>
                    </a:lnTo>
                    <a:lnTo>
                      <a:pt x="18" y="50"/>
                    </a:lnTo>
                    <a:lnTo>
                      <a:pt x="14" y="54"/>
                    </a:lnTo>
                    <a:lnTo>
                      <a:pt x="10" y="60"/>
                    </a:lnTo>
                    <a:lnTo>
                      <a:pt x="6" y="70"/>
                    </a:lnTo>
                    <a:lnTo>
                      <a:pt x="6" y="80"/>
                    </a:lnTo>
                    <a:lnTo>
                      <a:pt x="8" y="88"/>
                    </a:lnTo>
                    <a:lnTo>
                      <a:pt x="12" y="100"/>
                    </a:lnTo>
                    <a:lnTo>
                      <a:pt x="14" y="104"/>
                    </a:lnTo>
                    <a:lnTo>
                      <a:pt x="16" y="106"/>
                    </a:lnTo>
                    <a:lnTo>
                      <a:pt x="16" y="108"/>
                    </a:lnTo>
                    <a:lnTo>
                      <a:pt x="18" y="108"/>
                    </a:lnTo>
                    <a:lnTo>
                      <a:pt x="18" y="110"/>
                    </a:lnTo>
                    <a:lnTo>
                      <a:pt x="16" y="114"/>
                    </a:lnTo>
                    <a:lnTo>
                      <a:pt x="14" y="118"/>
                    </a:lnTo>
                    <a:lnTo>
                      <a:pt x="12" y="120"/>
                    </a:lnTo>
                    <a:lnTo>
                      <a:pt x="8" y="124"/>
                    </a:lnTo>
                    <a:lnTo>
                      <a:pt x="4" y="126"/>
                    </a:lnTo>
                    <a:lnTo>
                      <a:pt x="0" y="128"/>
                    </a:lnTo>
                    <a:lnTo>
                      <a:pt x="0" y="132"/>
                    </a:lnTo>
                    <a:lnTo>
                      <a:pt x="0" y="136"/>
                    </a:lnTo>
                    <a:lnTo>
                      <a:pt x="2" y="140"/>
                    </a:lnTo>
                    <a:lnTo>
                      <a:pt x="8" y="144"/>
                    </a:lnTo>
                    <a:lnTo>
                      <a:pt x="12" y="148"/>
                    </a:lnTo>
                    <a:lnTo>
                      <a:pt x="18" y="152"/>
                    </a:lnTo>
                    <a:lnTo>
                      <a:pt x="24" y="154"/>
                    </a:lnTo>
                    <a:lnTo>
                      <a:pt x="28" y="154"/>
                    </a:lnTo>
                    <a:lnTo>
                      <a:pt x="38" y="148"/>
                    </a:lnTo>
                    <a:lnTo>
                      <a:pt x="44" y="132"/>
                    </a:lnTo>
                    <a:lnTo>
                      <a:pt x="48" y="114"/>
                    </a:lnTo>
                    <a:lnTo>
                      <a:pt x="50" y="96"/>
                    </a:lnTo>
                    <a:lnTo>
                      <a:pt x="54" y="82"/>
                    </a:lnTo>
                    <a:lnTo>
                      <a:pt x="56" y="74"/>
                    </a:lnTo>
                    <a:lnTo>
                      <a:pt x="60" y="62"/>
                    </a:lnTo>
                    <a:lnTo>
                      <a:pt x="62" y="50"/>
                    </a:lnTo>
                    <a:lnTo>
                      <a:pt x="66" y="36"/>
                    </a:lnTo>
                    <a:lnTo>
                      <a:pt x="66" y="24"/>
                    </a:lnTo>
                    <a:lnTo>
                      <a:pt x="64" y="14"/>
                    </a:lnTo>
                    <a:lnTo>
                      <a:pt x="60" y="6"/>
                    </a:lnTo>
                    <a:lnTo>
                      <a:pt x="52" y="6"/>
                    </a:lnTo>
                    <a:lnTo>
                      <a:pt x="38" y="12"/>
                    </a:lnTo>
                  </a:path>
                </a:pathLst>
              </a:custGeom>
              <a:solidFill>
                <a:srgbClr val="FFFFFF">
                  <a:alpha val="20000"/>
                </a:srgbClr>
              </a:solidFill>
              <a:ln w="12700">
                <a:noFill/>
              </a:ln>
            </p:spPr>
            <p:txBody>
              <a:bodyPr/>
              <a:lstStyle/>
              <a:p>
                <a:endParaRPr lang="zh-CN" altLang="en-US"/>
              </a:p>
            </p:txBody>
          </p:sp>
          <p:sp>
            <p:nvSpPr>
              <p:cNvPr id="2089" name="任意多边形 3174"/>
              <p:cNvSpPr/>
              <p:nvPr/>
            </p:nvSpPr>
            <p:spPr>
              <a:xfrm>
                <a:off x="5356" y="1890"/>
                <a:ext cx="6" cy="8"/>
              </a:xfrm>
              <a:custGeom>
                <a:avLst/>
                <a:gdLst/>
                <a:ahLst/>
                <a:cxnLst/>
                <a:rect l="0" t="0" r="0" b="0"/>
                <a:pathLst>
                  <a:path w="6" h="8">
                    <a:moveTo>
                      <a:pt x="4" y="8"/>
                    </a:moveTo>
                    <a:lnTo>
                      <a:pt x="4" y="4"/>
                    </a:lnTo>
                    <a:lnTo>
                      <a:pt x="6" y="0"/>
                    </a:lnTo>
                    <a:lnTo>
                      <a:pt x="2" y="4"/>
                    </a:lnTo>
                    <a:lnTo>
                      <a:pt x="0" y="6"/>
                    </a:lnTo>
                    <a:lnTo>
                      <a:pt x="4" y="8"/>
                    </a:lnTo>
                    <a:close/>
                  </a:path>
                </a:pathLst>
              </a:custGeom>
              <a:solidFill>
                <a:srgbClr val="FFFFFF">
                  <a:alpha val="20000"/>
                </a:srgbClr>
              </a:solidFill>
              <a:ln w="0">
                <a:noFill/>
              </a:ln>
            </p:spPr>
            <p:txBody>
              <a:bodyPr/>
              <a:lstStyle/>
              <a:p>
                <a:endParaRPr lang="zh-CN" altLang="en-US"/>
              </a:p>
            </p:txBody>
          </p:sp>
          <p:sp>
            <p:nvSpPr>
              <p:cNvPr id="2090" name="任意多边形 3175"/>
              <p:cNvSpPr/>
              <p:nvPr/>
            </p:nvSpPr>
            <p:spPr>
              <a:xfrm>
                <a:off x="5356" y="1890"/>
                <a:ext cx="6" cy="8"/>
              </a:xfrm>
              <a:custGeom>
                <a:avLst/>
                <a:gdLst/>
                <a:ahLst/>
                <a:cxnLst/>
                <a:rect l="0" t="0" r="0" b="0"/>
                <a:pathLst>
                  <a:path w="6" h="8">
                    <a:moveTo>
                      <a:pt x="4" y="8"/>
                    </a:moveTo>
                    <a:lnTo>
                      <a:pt x="4" y="4"/>
                    </a:lnTo>
                    <a:lnTo>
                      <a:pt x="6" y="0"/>
                    </a:lnTo>
                    <a:lnTo>
                      <a:pt x="2" y="4"/>
                    </a:lnTo>
                    <a:lnTo>
                      <a:pt x="0" y="6"/>
                    </a:lnTo>
                    <a:lnTo>
                      <a:pt x="4" y="8"/>
                    </a:lnTo>
                  </a:path>
                </a:pathLst>
              </a:custGeom>
              <a:solidFill>
                <a:srgbClr val="FFFFFF">
                  <a:alpha val="20000"/>
                </a:srgbClr>
              </a:solidFill>
              <a:ln w="12700">
                <a:noFill/>
              </a:ln>
            </p:spPr>
            <p:txBody>
              <a:bodyPr/>
              <a:lstStyle/>
              <a:p>
                <a:endParaRPr lang="zh-CN" altLang="en-US"/>
              </a:p>
            </p:txBody>
          </p:sp>
          <p:sp>
            <p:nvSpPr>
              <p:cNvPr id="2091" name="任意多边形 3176"/>
              <p:cNvSpPr/>
              <p:nvPr/>
            </p:nvSpPr>
            <p:spPr>
              <a:xfrm>
                <a:off x="5362" y="1734"/>
                <a:ext cx="68" cy="156"/>
              </a:xfrm>
              <a:custGeom>
                <a:avLst/>
                <a:gdLst/>
                <a:ahLst/>
                <a:cxnLst/>
                <a:rect l="0" t="0" r="0" b="0"/>
                <a:pathLst>
                  <a:path w="68" h="156">
                    <a:moveTo>
                      <a:pt x="68" y="30"/>
                    </a:moveTo>
                    <a:lnTo>
                      <a:pt x="54" y="28"/>
                    </a:lnTo>
                    <a:lnTo>
                      <a:pt x="46" y="22"/>
                    </a:lnTo>
                    <a:lnTo>
                      <a:pt x="40" y="14"/>
                    </a:lnTo>
                    <a:lnTo>
                      <a:pt x="36" y="0"/>
                    </a:lnTo>
                    <a:lnTo>
                      <a:pt x="32" y="0"/>
                    </a:lnTo>
                    <a:lnTo>
                      <a:pt x="26" y="2"/>
                    </a:lnTo>
                    <a:lnTo>
                      <a:pt x="22" y="6"/>
                    </a:lnTo>
                    <a:lnTo>
                      <a:pt x="28" y="22"/>
                    </a:lnTo>
                    <a:lnTo>
                      <a:pt x="28" y="40"/>
                    </a:lnTo>
                    <a:lnTo>
                      <a:pt x="24" y="60"/>
                    </a:lnTo>
                    <a:lnTo>
                      <a:pt x="18" y="78"/>
                    </a:lnTo>
                    <a:lnTo>
                      <a:pt x="14" y="96"/>
                    </a:lnTo>
                    <a:lnTo>
                      <a:pt x="8" y="118"/>
                    </a:lnTo>
                    <a:lnTo>
                      <a:pt x="4" y="136"/>
                    </a:lnTo>
                    <a:lnTo>
                      <a:pt x="0" y="156"/>
                    </a:lnTo>
                    <a:lnTo>
                      <a:pt x="12" y="144"/>
                    </a:lnTo>
                    <a:lnTo>
                      <a:pt x="24" y="126"/>
                    </a:lnTo>
                    <a:lnTo>
                      <a:pt x="38" y="104"/>
                    </a:lnTo>
                    <a:lnTo>
                      <a:pt x="50" y="84"/>
                    </a:lnTo>
                    <a:lnTo>
                      <a:pt x="60" y="62"/>
                    </a:lnTo>
                    <a:lnTo>
                      <a:pt x="66" y="44"/>
                    </a:lnTo>
                    <a:lnTo>
                      <a:pt x="68" y="30"/>
                    </a:lnTo>
                    <a:close/>
                  </a:path>
                </a:pathLst>
              </a:custGeom>
              <a:solidFill>
                <a:srgbClr val="FFFFFF">
                  <a:alpha val="20000"/>
                </a:srgbClr>
              </a:solidFill>
              <a:ln w="0">
                <a:noFill/>
              </a:ln>
            </p:spPr>
            <p:txBody>
              <a:bodyPr/>
              <a:lstStyle/>
              <a:p>
                <a:endParaRPr lang="zh-CN" altLang="en-US"/>
              </a:p>
            </p:txBody>
          </p:sp>
          <p:sp>
            <p:nvSpPr>
              <p:cNvPr id="2092" name="任意多边形 3177"/>
              <p:cNvSpPr/>
              <p:nvPr/>
            </p:nvSpPr>
            <p:spPr>
              <a:xfrm>
                <a:off x="5362" y="1734"/>
                <a:ext cx="68" cy="156"/>
              </a:xfrm>
              <a:custGeom>
                <a:avLst/>
                <a:gdLst/>
                <a:ahLst/>
                <a:cxnLst/>
                <a:rect l="0" t="0" r="0" b="0"/>
                <a:pathLst>
                  <a:path w="68" h="156">
                    <a:moveTo>
                      <a:pt x="68" y="30"/>
                    </a:moveTo>
                    <a:lnTo>
                      <a:pt x="54" y="28"/>
                    </a:lnTo>
                    <a:lnTo>
                      <a:pt x="46" y="22"/>
                    </a:lnTo>
                    <a:lnTo>
                      <a:pt x="40" y="14"/>
                    </a:lnTo>
                    <a:lnTo>
                      <a:pt x="36" y="0"/>
                    </a:lnTo>
                    <a:lnTo>
                      <a:pt x="32" y="0"/>
                    </a:lnTo>
                    <a:lnTo>
                      <a:pt x="26" y="2"/>
                    </a:lnTo>
                    <a:lnTo>
                      <a:pt x="22" y="6"/>
                    </a:lnTo>
                    <a:lnTo>
                      <a:pt x="28" y="22"/>
                    </a:lnTo>
                    <a:lnTo>
                      <a:pt x="28" y="40"/>
                    </a:lnTo>
                    <a:lnTo>
                      <a:pt x="24" y="60"/>
                    </a:lnTo>
                    <a:lnTo>
                      <a:pt x="18" y="78"/>
                    </a:lnTo>
                    <a:lnTo>
                      <a:pt x="14" y="96"/>
                    </a:lnTo>
                    <a:lnTo>
                      <a:pt x="8" y="118"/>
                    </a:lnTo>
                    <a:lnTo>
                      <a:pt x="4" y="136"/>
                    </a:lnTo>
                    <a:lnTo>
                      <a:pt x="0" y="156"/>
                    </a:lnTo>
                    <a:lnTo>
                      <a:pt x="12" y="144"/>
                    </a:lnTo>
                    <a:lnTo>
                      <a:pt x="24" y="126"/>
                    </a:lnTo>
                    <a:lnTo>
                      <a:pt x="38" y="104"/>
                    </a:lnTo>
                    <a:lnTo>
                      <a:pt x="50" y="84"/>
                    </a:lnTo>
                    <a:lnTo>
                      <a:pt x="60" y="62"/>
                    </a:lnTo>
                    <a:lnTo>
                      <a:pt x="66" y="44"/>
                    </a:lnTo>
                    <a:lnTo>
                      <a:pt x="68" y="30"/>
                    </a:lnTo>
                  </a:path>
                </a:pathLst>
              </a:custGeom>
              <a:solidFill>
                <a:srgbClr val="FFFFFF">
                  <a:alpha val="20000"/>
                </a:srgbClr>
              </a:solidFill>
              <a:ln w="12700">
                <a:noFill/>
              </a:ln>
            </p:spPr>
            <p:txBody>
              <a:bodyPr/>
              <a:lstStyle/>
              <a:p>
                <a:endParaRPr lang="zh-CN" altLang="en-US"/>
              </a:p>
            </p:txBody>
          </p:sp>
          <p:sp>
            <p:nvSpPr>
              <p:cNvPr id="2093" name="任意多边形 3178"/>
              <p:cNvSpPr/>
              <p:nvPr/>
            </p:nvSpPr>
            <p:spPr>
              <a:xfrm>
                <a:off x="3286" y="802"/>
                <a:ext cx="10" cy="2"/>
              </a:xfrm>
              <a:custGeom>
                <a:avLst/>
                <a:gdLst/>
                <a:ahLst/>
                <a:cxnLst/>
                <a:rect l="0" t="0" r="0" b="0"/>
                <a:pathLst>
                  <a:path w="10" h="2">
                    <a:moveTo>
                      <a:pt x="10" y="2"/>
                    </a:moveTo>
                    <a:lnTo>
                      <a:pt x="4" y="0"/>
                    </a:lnTo>
                    <a:lnTo>
                      <a:pt x="0" y="0"/>
                    </a:lnTo>
                    <a:lnTo>
                      <a:pt x="10" y="2"/>
                    </a:lnTo>
                    <a:close/>
                  </a:path>
                </a:pathLst>
              </a:custGeom>
              <a:solidFill>
                <a:srgbClr val="FFFFFF">
                  <a:alpha val="20000"/>
                </a:srgbClr>
              </a:solidFill>
              <a:ln w="0">
                <a:noFill/>
              </a:ln>
            </p:spPr>
            <p:txBody>
              <a:bodyPr/>
              <a:lstStyle/>
              <a:p>
                <a:endParaRPr lang="zh-CN" altLang="en-US"/>
              </a:p>
            </p:txBody>
          </p:sp>
          <p:sp>
            <p:nvSpPr>
              <p:cNvPr id="2094" name="任意多边形 3179"/>
              <p:cNvSpPr/>
              <p:nvPr/>
            </p:nvSpPr>
            <p:spPr>
              <a:xfrm>
                <a:off x="3286" y="802"/>
                <a:ext cx="10" cy="2"/>
              </a:xfrm>
              <a:custGeom>
                <a:avLst/>
                <a:gdLst/>
                <a:ahLst/>
                <a:cxnLst/>
                <a:rect l="0" t="0" r="0" b="0"/>
                <a:pathLst>
                  <a:path w="10" h="2">
                    <a:moveTo>
                      <a:pt x="10" y="2"/>
                    </a:moveTo>
                    <a:lnTo>
                      <a:pt x="4" y="0"/>
                    </a:lnTo>
                    <a:lnTo>
                      <a:pt x="0" y="0"/>
                    </a:lnTo>
                    <a:lnTo>
                      <a:pt x="10" y="2"/>
                    </a:lnTo>
                  </a:path>
                </a:pathLst>
              </a:custGeom>
              <a:solidFill>
                <a:srgbClr val="FFFFFF">
                  <a:alpha val="20000"/>
                </a:srgbClr>
              </a:solidFill>
              <a:ln w="12700">
                <a:noFill/>
              </a:ln>
            </p:spPr>
            <p:txBody>
              <a:bodyPr/>
              <a:lstStyle/>
              <a:p>
                <a:endParaRPr lang="zh-CN" altLang="en-US"/>
              </a:p>
            </p:txBody>
          </p:sp>
        </p:grpSp>
      </p:grpSp>
      <p:sp>
        <p:nvSpPr>
          <p:cNvPr id="3075" name="副标题 3074"/>
          <p:cNvSpPr>
            <a:spLocks noGrp="1"/>
          </p:cNvSpPr>
          <p:nvPr>
            <p:ph type="subTitle" idx="1"/>
          </p:nvPr>
        </p:nvSpPr>
        <p:spPr>
          <a:xfrm>
            <a:off x="1524000" y="5867400"/>
            <a:ext cx="8940800" cy="533400"/>
          </a:xfrm>
          <a:prstGeom prst="rect">
            <a:avLst/>
          </a:prstGeom>
          <a:noFill/>
          <a:ln w="9525">
            <a:noFill/>
          </a:ln>
        </p:spPr>
        <p:txBody>
          <a:bodyPr anchor="t"/>
          <a:lstStyle>
            <a:lvl1pPr marL="0" lvl="0" indent="0" algn="ctr">
              <a:buNone/>
              <a:defRPr sz="1800">
                <a:solidFill>
                  <a:schemeClr val="bg1"/>
                </a:solidFill>
              </a:defRPr>
            </a:lvl1pPr>
            <a:lvl2pPr marL="457200" lvl="1" indent="0" algn="ctr">
              <a:buNone/>
              <a:defRPr sz="1800">
                <a:solidFill>
                  <a:schemeClr val="bg1"/>
                </a:solidFill>
              </a:defRPr>
            </a:lvl2pPr>
            <a:lvl3pPr marL="914400" lvl="2" indent="0" algn="ctr">
              <a:buNone/>
              <a:defRPr sz="1800">
                <a:solidFill>
                  <a:schemeClr val="bg1"/>
                </a:solidFill>
              </a:defRPr>
            </a:lvl3pPr>
            <a:lvl4pPr marL="1371600" lvl="3" indent="0" algn="ctr">
              <a:buNone/>
              <a:defRPr sz="1800">
                <a:solidFill>
                  <a:schemeClr val="bg1"/>
                </a:solidFill>
              </a:defRPr>
            </a:lvl4pPr>
            <a:lvl5pPr marL="1828800" lvl="4" indent="0" algn="ctr">
              <a:buNone/>
              <a:defRPr sz="1800">
                <a:solidFill>
                  <a:schemeClr val="bg1"/>
                </a:solidFill>
              </a:defRPr>
            </a:lvl5pPr>
          </a:lstStyle>
          <a:p>
            <a:pPr lvl="0" fontAlgn="base"/>
            <a:r>
              <a:rPr lang="en-US" altLang="zh-CN" strike="noStrike" noProof="1"/>
              <a:t>Click to edit Master subtitle style</a:t>
            </a:r>
          </a:p>
        </p:txBody>
      </p:sp>
      <p:sp>
        <p:nvSpPr>
          <p:cNvPr id="3074" name="标题 3073"/>
          <p:cNvSpPr>
            <a:spLocks noGrp="1"/>
          </p:cNvSpPr>
          <p:nvPr>
            <p:ph type="ctrTitle"/>
          </p:nvPr>
        </p:nvSpPr>
        <p:spPr>
          <a:xfrm>
            <a:off x="1422400" y="2286000"/>
            <a:ext cx="9855200" cy="1066800"/>
          </a:xfrm>
          <a:prstGeom prst="rect">
            <a:avLst/>
          </a:prstGeom>
          <a:noFill/>
          <a:ln w="9525">
            <a:noFill/>
          </a:ln>
          <a:effectLst>
            <a:outerShdw dist="63500" dir="2212193" algn="ctr" rotWithShape="0">
              <a:schemeClr val="tx2">
                <a:alpha val="50000"/>
              </a:schemeClr>
            </a:outerShdw>
          </a:effectLst>
        </p:spPr>
        <p:txBody>
          <a:bodyPr anchor="ctr"/>
          <a:lstStyle>
            <a:lvl1pPr lvl="0">
              <a:defRPr sz="4800"/>
            </a:lvl1pPr>
          </a:lstStyle>
          <a:p>
            <a:pPr lvl="0" fontAlgn="base"/>
            <a:r>
              <a:rPr lang="en-US" altLang="zh-CN" strike="noStrike" noProof="1"/>
              <a:t>Click to edit Master title style</a:t>
            </a: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页脚占位符 3"/>
          <p:cNvSpPr>
            <a:spLocks noGrp="1"/>
          </p:cNvSpPr>
          <p:nvPr>
            <p:ph type="ftr" sz="quarter" idx="10"/>
          </p:nvPr>
        </p:nvSpPr>
        <p:spPr/>
        <p:txBody>
          <a:bodyPr/>
          <a:lstStyle/>
          <a:p>
            <a:endParaRPr lang="zh-CN" altLang="en-US"/>
          </a:p>
        </p:txBody>
      </p:sp>
      <p:sp>
        <p:nvSpPr>
          <p:cNvPr id="5" name="灯片编号占位符 4"/>
          <p:cNvSpPr>
            <a:spLocks noGrp="1"/>
          </p:cNvSpPr>
          <p:nvPr>
            <p:ph type="sldNum" sz="quarter" idx="11"/>
          </p:nvPr>
        </p:nvSpPr>
        <p:spPr/>
        <p:txBody>
          <a:bodyPr/>
          <a:lstStyle/>
          <a:p>
            <a:fld id="{565CE74E-AB26-4998-AD42-012C4C1AD076}" type="slidenum">
              <a:rPr lang="zh-CN" altLang="en-US" smtClean="0"/>
              <a:t>‹#›</a:t>
            </a:fld>
            <a:endParaRPr lang="zh-CN" altLang="en-US"/>
          </a:p>
        </p:txBody>
      </p:sp>
      <p:sp>
        <p:nvSpPr>
          <p:cNvPr id="6" name="日期占位符 5"/>
          <p:cNvSpPr>
            <a:spLocks noGrp="1"/>
          </p:cNvSpPr>
          <p:nvPr>
            <p:ph type="dt" sz="half" idx="12"/>
          </p:nvPr>
        </p:nvSpPr>
        <p:spPr/>
        <p:txBody>
          <a:bodyPr/>
          <a:lstStyle/>
          <a:p>
            <a:fld id="{D997B5FA-0921-464F-AAE1-844C04324D75}" type="datetimeFigureOut">
              <a:rPr lang="zh-CN" altLang="en-US" smtClean="0"/>
              <a:t>2026/9/5</a:t>
            </a:fld>
            <a:endParaRPr lang="zh-CN" alt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p>
        </p:txBody>
      </p:sp>
      <p:sp>
        <p:nvSpPr>
          <p:cNvPr id="4" name="页脚占位符 3"/>
          <p:cNvSpPr>
            <a:spLocks noGrp="1"/>
          </p:cNvSpPr>
          <p:nvPr>
            <p:ph type="ftr" sz="quarter" idx="10"/>
          </p:nvPr>
        </p:nvSpPr>
        <p:spPr/>
        <p:txBody>
          <a:bodyPr/>
          <a:lstStyle/>
          <a:p>
            <a:endParaRPr lang="zh-CN" altLang="en-US"/>
          </a:p>
        </p:txBody>
      </p:sp>
      <p:sp>
        <p:nvSpPr>
          <p:cNvPr id="5" name="灯片编号占位符 4"/>
          <p:cNvSpPr>
            <a:spLocks noGrp="1"/>
          </p:cNvSpPr>
          <p:nvPr>
            <p:ph type="sldNum" sz="quarter" idx="11"/>
          </p:nvPr>
        </p:nvSpPr>
        <p:spPr/>
        <p:txBody>
          <a:bodyPr/>
          <a:lstStyle/>
          <a:p>
            <a:fld id="{565CE74E-AB26-4998-AD42-012C4C1AD076}" type="slidenum">
              <a:rPr lang="zh-CN" altLang="en-US" smtClean="0"/>
              <a:t>‹#›</a:t>
            </a:fld>
            <a:endParaRPr lang="zh-CN" altLang="en-US"/>
          </a:p>
        </p:txBody>
      </p:sp>
      <p:sp>
        <p:nvSpPr>
          <p:cNvPr id="6" name="日期占位符 5"/>
          <p:cNvSpPr>
            <a:spLocks noGrp="1"/>
          </p:cNvSpPr>
          <p:nvPr>
            <p:ph type="dt" sz="half" idx="12"/>
          </p:nvPr>
        </p:nvSpPr>
        <p:spPr/>
        <p:txBody>
          <a:bodyPr/>
          <a:lstStyle/>
          <a:p>
            <a:fld id="{D997B5FA-0921-464F-AAE1-844C04324D75}" type="datetimeFigureOut">
              <a:rPr lang="zh-CN" altLang="en-US" smtClean="0"/>
              <a:t>2026/9/5</a:t>
            </a:fld>
            <a:endParaRPr lang="zh-CN" alt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609600" y="1295400"/>
            <a:ext cx="5376672" cy="49530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205728" y="1295400"/>
            <a:ext cx="5376672" cy="49530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页脚占位符 4"/>
          <p:cNvSpPr>
            <a:spLocks noGrp="1"/>
          </p:cNvSpPr>
          <p:nvPr>
            <p:ph type="ftr" sz="quarter" idx="10"/>
          </p:nvPr>
        </p:nvSpPr>
        <p:spPr/>
        <p:txBody>
          <a:bodyPr/>
          <a:lstStyle/>
          <a:p>
            <a:endParaRPr lang="zh-CN" altLang="en-US"/>
          </a:p>
        </p:txBody>
      </p:sp>
      <p:sp>
        <p:nvSpPr>
          <p:cNvPr id="6" name="灯片编号占位符 5"/>
          <p:cNvSpPr>
            <a:spLocks noGrp="1"/>
          </p:cNvSpPr>
          <p:nvPr>
            <p:ph type="sldNum" sz="quarter" idx="11"/>
          </p:nvPr>
        </p:nvSpPr>
        <p:spPr/>
        <p:txBody>
          <a:bodyPr/>
          <a:lstStyle/>
          <a:p>
            <a:fld id="{565CE74E-AB26-4998-AD42-012C4C1AD076}" type="slidenum">
              <a:rPr lang="zh-CN" altLang="en-US" smtClean="0"/>
              <a:t>‹#›</a:t>
            </a:fld>
            <a:endParaRPr lang="zh-CN" altLang="en-US"/>
          </a:p>
        </p:txBody>
      </p:sp>
      <p:sp>
        <p:nvSpPr>
          <p:cNvPr id="7" name="日期占位符 6"/>
          <p:cNvSpPr>
            <a:spLocks noGrp="1"/>
          </p:cNvSpPr>
          <p:nvPr>
            <p:ph type="dt" sz="half" idx="12"/>
          </p:nvPr>
        </p:nvSpPr>
        <p:spPr/>
        <p:txBody>
          <a:bodyPr/>
          <a:lstStyle/>
          <a:p>
            <a:fld id="{D997B5FA-0921-464F-AAE1-844C04324D75}" type="datetimeFigureOut">
              <a:rPr lang="zh-CN" altLang="en-US" smtClean="0"/>
              <a:t>2026/9/5</a:t>
            </a:fld>
            <a:endParaRPr lang="zh-CN" alt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5" y="1778438"/>
            <a:ext cx="4873575"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5" y="2665379"/>
            <a:ext cx="4873575"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9" y="1778438"/>
            <a:ext cx="4897576"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9"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页脚占位符 6"/>
          <p:cNvSpPr>
            <a:spLocks noGrp="1"/>
          </p:cNvSpPr>
          <p:nvPr>
            <p:ph type="ftr" sz="quarter" idx="10"/>
          </p:nvPr>
        </p:nvSpPr>
        <p:spPr/>
        <p:txBody>
          <a:bodyPr/>
          <a:lstStyle/>
          <a:p>
            <a:endParaRPr lang="zh-CN" altLang="en-US"/>
          </a:p>
        </p:txBody>
      </p:sp>
      <p:sp>
        <p:nvSpPr>
          <p:cNvPr id="8" name="灯片编号占位符 7"/>
          <p:cNvSpPr>
            <a:spLocks noGrp="1"/>
          </p:cNvSpPr>
          <p:nvPr>
            <p:ph type="sldNum" sz="quarter" idx="11"/>
          </p:nvPr>
        </p:nvSpPr>
        <p:spPr/>
        <p:txBody>
          <a:bodyPr/>
          <a:lstStyle/>
          <a:p>
            <a:fld id="{565CE74E-AB26-4998-AD42-012C4C1AD076}" type="slidenum">
              <a:rPr lang="zh-CN" altLang="en-US" smtClean="0"/>
              <a:t>‹#›</a:t>
            </a:fld>
            <a:endParaRPr lang="zh-CN" altLang="en-US"/>
          </a:p>
        </p:txBody>
      </p:sp>
      <p:sp>
        <p:nvSpPr>
          <p:cNvPr id="9" name="日期占位符 8"/>
          <p:cNvSpPr>
            <a:spLocks noGrp="1"/>
          </p:cNvSpPr>
          <p:nvPr>
            <p:ph type="dt" sz="half" idx="12"/>
          </p:nvPr>
        </p:nvSpPr>
        <p:spPr/>
        <p:txBody>
          <a:bodyPr/>
          <a:lstStyle/>
          <a:p>
            <a:fld id="{D997B5FA-0921-464F-AAE1-844C04324D75}" type="datetimeFigureOut">
              <a:rPr lang="zh-CN" altLang="en-US" smtClean="0"/>
              <a:t>2026/9/5</a:t>
            </a:fld>
            <a:endParaRPr lang="zh-CN" alt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页脚占位符 2"/>
          <p:cNvSpPr>
            <a:spLocks noGrp="1"/>
          </p:cNvSpPr>
          <p:nvPr>
            <p:ph type="ftr" sz="quarter" idx="10"/>
          </p:nvPr>
        </p:nvSpPr>
        <p:spPr/>
        <p:txBody>
          <a:bodyPr/>
          <a:lstStyle/>
          <a:p>
            <a:endParaRPr lang="zh-CN" altLang="en-US"/>
          </a:p>
        </p:txBody>
      </p:sp>
      <p:sp>
        <p:nvSpPr>
          <p:cNvPr id="4" name="灯片编号占位符 3"/>
          <p:cNvSpPr>
            <a:spLocks noGrp="1"/>
          </p:cNvSpPr>
          <p:nvPr>
            <p:ph type="sldNum" sz="quarter" idx="11"/>
          </p:nvPr>
        </p:nvSpPr>
        <p:spPr/>
        <p:txBody>
          <a:bodyPr/>
          <a:lstStyle/>
          <a:p>
            <a:fld id="{565CE74E-AB26-4998-AD42-012C4C1AD076}" type="slidenum">
              <a:rPr lang="zh-CN" altLang="en-US" smtClean="0"/>
              <a:t>‹#›</a:t>
            </a:fld>
            <a:endParaRPr lang="zh-CN" altLang="en-US"/>
          </a:p>
        </p:txBody>
      </p:sp>
      <p:sp>
        <p:nvSpPr>
          <p:cNvPr id="5" name="日期占位符 4"/>
          <p:cNvSpPr>
            <a:spLocks noGrp="1"/>
          </p:cNvSpPr>
          <p:nvPr>
            <p:ph type="dt" sz="half" idx="12"/>
          </p:nvPr>
        </p:nvSpPr>
        <p:spPr/>
        <p:txBody>
          <a:bodyPr/>
          <a:lstStyle/>
          <a:p>
            <a:fld id="{D997B5FA-0921-464F-AAE1-844C04324D75}" type="datetimeFigureOut">
              <a:rPr lang="zh-CN" altLang="en-US" smtClean="0"/>
              <a:t>2026/9/5</a:t>
            </a:fld>
            <a:endParaRPr lang="zh-CN" alt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endParaRPr lang="zh-CN" altLang="en-US"/>
          </a:p>
        </p:txBody>
      </p:sp>
      <p:sp>
        <p:nvSpPr>
          <p:cNvPr id="3" name="灯片编号占位符 2"/>
          <p:cNvSpPr>
            <a:spLocks noGrp="1"/>
          </p:cNvSpPr>
          <p:nvPr>
            <p:ph type="sldNum" sz="quarter" idx="11"/>
          </p:nvPr>
        </p:nvSpPr>
        <p:spPr/>
        <p:txBody>
          <a:bodyPr/>
          <a:lstStyle/>
          <a:p>
            <a:fld id="{565CE74E-AB26-4998-AD42-012C4C1AD076}" type="slidenum">
              <a:rPr lang="zh-CN" altLang="en-US" smtClean="0"/>
              <a:t>‹#›</a:t>
            </a:fld>
            <a:endParaRPr lang="zh-CN" altLang="en-US"/>
          </a:p>
        </p:txBody>
      </p:sp>
      <p:sp>
        <p:nvSpPr>
          <p:cNvPr id="4" name="日期占位符 3"/>
          <p:cNvSpPr>
            <a:spLocks noGrp="1"/>
          </p:cNvSpPr>
          <p:nvPr>
            <p:ph type="dt" sz="half" idx="12"/>
          </p:nvPr>
        </p:nvSpPr>
        <p:spPr/>
        <p:txBody>
          <a:bodyPr/>
          <a:lstStyle/>
          <a:p>
            <a:fld id="{D997B5FA-0921-464F-AAE1-844C04324D75}" type="datetimeFigureOut">
              <a:rPr lang="zh-CN" altLang="en-US" smtClean="0"/>
              <a:t>2026/9/5</a:t>
            </a:fld>
            <a:endParaRPr lang="zh-CN" alt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p>
        </p:txBody>
      </p:sp>
      <p:sp>
        <p:nvSpPr>
          <p:cNvPr id="5" name="页脚占位符 4"/>
          <p:cNvSpPr>
            <a:spLocks noGrp="1"/>
          </p:cNvSpPr>
          <p:nvPr>
            <p:ph type="ftr" sz="quarter" idx="10"/>
          </p:nvPr>
        </p:nvSpPr>
        <p:spPr/>
        <p:txBody>
          <a:bodyPr/>
          <a:lstStyle/>
          <a:p>
            <a:endParaRPr lang="zh-CN" altLang="en-US"/>
          </a:p>
        </p:txBody>
      </p:sp>
      <p:sp>
        <p:nvSpPr>
          <p:cNvPr id="6" name="灯片编号占位符 5"/>
          <p:cNvSpPr>
            <a:spLocks noGrp="1"/>
          </p:cNvSpPr>
          <p:nvPr>
            <p:ph type="sldNum" sz="quarter" idx="11"/>
          </p:nvPr>
        </p:nvSpPr>
        <p:spPr/>
        <p:txBody>
          <a:bodyPr/>
          <a:lstStyle/>
          <a:p>
            <a:fld id="{565CE74E-AB26-4998-AD42-012C4C1AD076}" type="slidenum">
              <a:rPr lang="zh-CN" altLang="en-US" smtClean="0"/>
              <a:t>‹#›</a:t>
            </a:fld>
            <a:endParaRPr lang="zh-CN" altLang="en-US"/>
          </a:p>
        </p:txBody>
      </p:sp>
      <p:sp>
        <p:nvSpPr>
          <p:cNvPr id="7" name="日期占位符 6"/>
          <p:cNvSpPr>
            <a:spLocks noGrp="1"/>
          </p:cNvSpPr>
          <p:nvPr>
            <p:ph type="dt" sz="half" idx="12"/>
          </p:nvPr>
        </p:nvSpPr>
        <p:spPr/>
        <p:txBody>
          <a:bodyPr/>
          <a:lstStyle/>
          <a:p>
            <a:fld id="{D997B5FA-0921-464F-AAE1-844C04324D75}" type="datetimeFigureOut">
              <a:rPr lang="zh-CN" altLang="en-US" smtClean="0"/>
              <a:t>2026/9/5</a:t>
            </a:fld>
            <a:endParaRPr lang="zh-CN" alt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p>
        </p:txBody>
      </p:sp>
      <p:sp>
        <p:nvSpPr>
          <p:cNvPr id="5" name="页脚占位符 4"/>
          <p:cNvSpPr>
            <a:spLocks noGrp="1"/>
          </p:cNvSpPr>
          <p:nvPr>
            <p:ph type="ftr" sz="quarter" idx="10"/>
          </p:nvPr>
        </p:nvSpPr>
        <p:spPr/>
        <p:txBody>
          <a:bodyPr/>
          <a:lstStyle/>
          <a:p>
            <a:endParaRPr lang="zh-CN" altLang="en-US"/>
          </a:p>
        </p:txBody>
      </p:sp>
      <p:sp>
        <p:nvSpPr>
          <p:cNvPr id="6" name="灯片编号占位符 5"/>
          <p:cNvSpPr>
            <a:spLocks noGrp="1"/>
          </p:cNvSpPr>
          <p:nvPr>
            <p:ph type="sldNum" sz="quarter" idx="11"/>
          </p:nvPr>
        </p:nvSpPr>
        <p:spPr/>
        <p:txBody>
          <a:bodyPr/>
          <a:lstStyle/>
          <a:p>
            <a:fld id="{565CE74E-AB26-4998-AD42-012C4C1AD076}" type="slidenum">
              <a:rPr lang="zh-CN" altLang="en-US" smtClean="0"/>
              <a:t>‹#›</a:t>
            </a:fld>
            <a:endParaRPr lang="zh-CN" altLang="en-US"/>
          </a:p>
        </p:txBody>
      </p:sp>
      <p:sp>
        <p:nvSpPr>
          <p:cNvPr id="7" name="日期占位符 6"/>
          <p:cNvSpPr>
            <a:spLocks noGrp="1"/>
          </p:cNvSpPr>
          <p:nvPr>
            <p:ph type="dt" sz="half" idx="12"/>
          </p:nvPr>
        </p:nvSpPr>
        <p:spPr/>
        <p:txBody>
          <a:bodyPr/>
          <a:lstStyle/>
          <a:p>
            <a:fld id="{D997B5FA-0921-464F-AAE1-844C04324D75}" type="datetimeFigureOut">
              <a:rPr lang="zh-CN" altLang="en-US" smtClean="0"/>
              <a:t>2026/9/5</a:t>
            </a:fld>
            <a:endParaRPr lang="zh-CN" alt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页脚占位符 3"/>
          <p:cNvSpPr>
            <a:spLocks noGrp="1"/>
          </p:cNvSpPr>
          <p:nvPr>
            <p:ph type="ftr" sz="quarter" idx="10"/>
          </p:nvPr>
        </p:nvSpPr>
        <p:spPr/>
        <p:txBody>
          <a:bodyPr/>
          <a:lstStyle/>
          <a:p>
            <a:endParaRPr lang="zh-CN" altLang="en-US"/>
          </a:p>
        </p:txBody>
      </p:sp>
      <p:sp>
        <p:nvSpPr>
          <p:cNvPr id="5" name="灯片编号占位符 4"/>
          <p:cNvSpPr>
            <a:spLocks noGrp="1"/>
          </p:cNvSpPr>
          <p:nvPr>
            <p:ph type="sldNum" sz="quarter" idx="11"/>
          </p:nvPr>
        </p:nvSpPr>
        <p:spPr/>
        <p:txBody>
          <a:bodyPr/>
          <a:lstStyle/>
          <a:p>
            <a:fld id="{565CE74E-AB26-4998-AD42-012C4C1AD076}" type="slidenum">
              <a:rPr lang="zh-CN" altLang="en-US" smtClean="0"/>
              <a:t>‹#›</a:t>
            </a:fld>
            <a:endParaRPr lang="zh-CN" altLang="en-US"/>
          </a:p>
        </p:txBody>
      </p:sp>
      <p:sp>
        <p:nvSpPr>
          <p:cNvPr id="6" name="日期占位符 5"/>
          <p:cNvSpPr>
            <a:spLocks noGrp="1"/>
          </p:cNvSpPr>
          <p:nvPr>
            <p:ph type="dt" sz="half" idx="12"/>
          </p:nvPr>
        </p:nvSpPr>
        <p:spPr/>
        <p:txBody>
          <a:bodyPr/>
          <a:lstStyle/>
          <a:p>
            <a:fld id="{D997B5FA-0921-464F-AAE1-844C04324D75}" type="datetimeFigureOut">
              <a:rPr lang="zh-CN" altLang="en-US" smtClean="0"/>
              <a:t>2026/9/5</a:t>
            </a:fld>
            <a:endParaRPr lang="zh-CN" alt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198438"/>
            <a:ext cx="2743200" cy="6049962"/>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609600" y="198438"/>
            <a:ext cx="8070573" cy="6049962"/>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页脚占位符 3"/>
          <p:cNvSpPr>
            <a:spLocks noGrp="1"/>
          </p:cNvSpPr>
          <p:nvPr>
            <p:ph type="ftr" sz="quarter" idx="10"/>
          </p:nvPr>
        </p:nvSpPr>
        <p:spPr/>
        <p:txBody>
          <a:bodyPr/>
          <a:lstStyle/>
          <a:p>
            <a:endParaRPr lang="zh-CN" altLang="en-US"/>
          </a:p>
        </p:txBody>
      </p:sp>
      <p:sp>
        <p:nvSpPr>
          <p:cNvPr id="5" name="灯片编号占位符 4"/>
          <p:cNvSpPr>
            <a:spLocks noGrp="1"/>
          </p:cNvSpPr>
          <p:nvPr>
            <p:ph type="sldNum" sz="quarter" idx="11"/>
          </p:nvPr>
        </p:nvSpPr>
        <p:spPr/>
        <p:txBody>
          <a:bodyPr/>
          <a:lstStyle/>
          <a:p>
            <a:fld id="{565CE74E-AB26-4998-AD42-012C4C1AD076}" type="slidenum">
              <a:rPr lang="zh-CN" altLang="en-US" smtClean="0"/>
              <a:t>‹#›</a:t>
            </a:fld>
            <a:endParaRPr lang="zh-CN" altLang="en-US"/>
          </a:p>
        </p:txBody>
      </p:sp>
      <p:sp>
        <p:nvSpPr>
          <p:cNvPr id="6" name="日期占位符 5"/>
          <p:cNvSpPr>
            <a:spLocks noGrp="1"/>
          </p:cNvSpPr>
          <p:nvPr>
            <p:ph type="dt" sz="half" idx="12"/>
          </p:nvPr>
        </p:nvSpPr>
        <p:spPr/>
        <p:txBody>
          <a:bodyPr/>
          <a:lstStyle/>
          <a:p>
            <a:fld id="{D997B5FA-0921-464F-AAE1-844C04324D75}" type="datetimeFigureOut">
              <a:rPr lang="zh-CN" altLang="en-US" smtClean="0"/>
              <a:t>2026/9/5</a:t>
            </a:fld>
            <a:endParaRPr lang="zh-CN" altLang="en-US"/>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文本占位符 2"/>
          <p:cNvSpPr>
            <a:spLocks noGrp="1"/>
          </p:cNvSpPr>
          <p:nvPr>
            <p:ph type="body"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页脚占位符 4"/>
          <p:cNvSpPr>
            <a:spLocks noGrp="1"/>
          </p:cNvSpPr>
          <p:nvPr>
            <p:ph type="ftr" sz="quarter" idx="10"/>
          </p:nvPr>
        </p:nvSpPr>
        <p:spPr/>
        <p:txBody>
          <a:bodyPr/>
          <a:lstStyle/>
          <a:p>
            <a:pPr lvl="0" fontAlgn="base"/>
            <a:r>
              <a:rPr lang="en-US" altLang="zh-CN" strike="noStrike" noProof="1">
                <a:latin typeface="Verdana" panose="020B0604030504040204" pitchFamily="34" charset="0"/>
                <a:ea typeface="+mn-ea"/>
                <a:cs typeface="+mn-cs"/>
              </a:rPr>
              <a:t>Company Logo</a:t>
            </a:r>
            <a:endParaRPr lang="en-US" altLang="zh-CN" strike="noStrike" noProof="1"/>
          </a:p>
        </p:txBody>
      </p:sp>
      <p:sp>
        <p:nvSpPr>
          <p:cNvPr id="6" name="灯片编号占位符 5"/>
          <p:cNvSpPr>
            <a:spLocks noGrp="1"/>
          </p:cNvSpPr>
          <p:nvPr>
            <p:ph type="sldNum" sz="quarter" idx="11"/>
          </p:nvPr>
        </p:nvSpPr>
        <p:spPr/>
        <p:txBody>
          <a:bodyPr/>
          <a:lstStyle/>
          <a:p>
            <a:pPr lvl="0" fontAlgn="base"/>
            <a:fld id="{9A0DB2DC-4C9A-4742-B13C-FB6460FD3503}" type="slidenum">
              <a:rPr lang="en-US" strike="noStrike" noProof="1">
                <a:latin typeface="Arial" panose="020B0604020202020204" pitchFamily="34" charset="0"/>
                <a:ea typeface="+mn-ea"/>
                <a:cs typeface="+mn-cs"/>
              </a:rPr>
              <a:t>‹#›</a:t>
            </a:fld>
            <a:endParaRPr lang="en-US" strike="noStrike" noProof="1"/>
          </a:p>
        </p:txBody>
      </p:sp>
      <p:sp>
        <p:nvSpPr>
          <p:cNvPr id="7" name="日期占位符 6"/>
          <p:cNvSpPr>
            <a:spLocks noGrp="1"/>
          </p:cNvSpPr>
          <p:nvPr>
            <p:ph type="dt" sz="half" idx="12"/>
          </p:nvPr>
        </p:nvSpPr>
        <p:spPr/>
        <p:txBody>
          <a:bodyPr/>
          <a:lstStyle/>
          <a:p>
            <a:pPr lvl="0" fontAlgn="base"/>
            <a:endParaRPr/>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表格占位符 2"/>
          <p:cNvSpPr>
            <a:spLocks noGrp="1"/>
          </p:cNvSpPr>
          <p:nvPr>
            <p:ph type="tbl" idx="1"/>
          </p:nvPr>
        </p:nvSpPr>
        <p:spPr/>
        <p:txBody>
          <a:bodyPr/>
          <a:lstStyle/>
          <a:p>
            <a:pPr fontAlgn="base"/>
            <a:endParaRPr lang="zh-CN" altLang="en-US" strike="noStrike" noProof="1"/>
          </a:p>
        </p:txBody>
      </p:sp>
      <p:sp>
        <p:nvSpPr>
          <p:cNvPr id="4" name="页脚占位符 3"/>
          <p:cNvSpPr>
            <a:spLocks noGrp="1"/>
          </p:cNvSpPr>
          <p:nvPr>
            <p:ph type="ftr" sz="quarter" idx="10"/>
          </p:nvPr>
        </p:nvSpPr>
        <p:spPr/>
        <p:txBody>
          <a:bodyPr/>
          <a:lstStyle/>
          <a:p>
            <a:pPr lvl="0" fontAlgn="base"/>
            <a:r>
              <a:rPr lang="en-US" altLang="zh-CN" strike="noStrike" noProof="1">
                <a:latin typeface="Verdana" panose="020B0604030504040204" pitchFamily="34" charset="0"/>
                <a:ea typeface="+mn-ea"/>
                <a:cs typeface="+mn-cs"/>
              </a:rPr>
              <a:t>Company Logo</a:t>
            </a:r>
            <a:endParaRPr lang="en-US" altLang="zh-CN" strike="noStrike" noProof="1"/>
          </a:p>
        </p:txBody>
      </p:sp>
      <p:sp>
        <p:nvSpPr>
          <p:cNvPr id="5" name="灯片编号占位符 4"/>
          <p:cNvSpPr>
            <a:spLocks noGrp="1"/>
          </p:cNvSpPr>
          <p:nvPr>
            <p:ph type="sldNum" sz="quarter" idx="11"/>
          </p:nvPr>
        </p:nvSpPr>
        <p:spPr/>
        <p:txBody>
          <a:bodyPr/>
          <a:lstStyle/>
          <a:p>
            <a:pPr lvl="0" fontAlgn="base"/>
            <a:fld id="{9A0DB2DC-4C9A-4742-B13C-FB6460FD3503}" type="slidenum">
              <a:rPr lang="en-US" strike="noStrike" noProof="1">
                <a:latin typeface="Arial" panose="020B0604020202020204" pitchFamily="34" charset="0"/>
                <a:ea typeface="+mn-ea"/>
                <a:cs typeface="+mn-cs"/>
              </a:rPr>
              <a:t>‹#›</a:t>
            </a:fld>
            <a:endParaRPr lang="en-US" strike="noStrike" noProof="1"/>
          </a:p>
        </p:txBody>
      </p:sp>
      <p:sp>
        <p:nvSpPr>
          <p:cNvPr id="6" name="日期占位符 5"/>
          <p:cNvSpPr>
            <a:spLocks noGrp="1"/>
          </p:cNvSpPr>
          <p:nvPr>
            <p:ph type="dt" sz="half" idx="12"/>
          </p:nvPr>
        </p:nvSpPr>
        <p:spPr/>
        <p:txBody>
          <a:bodyPr/>
          <a:lstStyle/>
          <a:p>
            <a:pPr lvl="0" fontAlgn="base"/>
            <a:endParaRPr/>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a:xfrm>
            <a:off x="609600" y="6488113"/>
            <a:ext cx="3048000" cy="304800"/>
          </a:xfrm>
          <a:prstGeom prst="rect">
            <a:avLst/>
          </a:prstGeom>
          <a:noFill/>
          <a:ln w="9525">
            <a:noFill/>
          </a:ln>
        </p:spPr>
        <p:txBody>
          <a:bodyPr/>
          <a:lstStyle/>
          <a:p>
            <a:pPr lvl="0" fontAlgn="base"/>
            <a:r>
              <a:rPr lang="en-US" altLang="zh-CN" strike="noStrike" noProof="1">
                <a:latin typeface="Verdana" panose="020B0604030504040204" pitchFamily="34" charset="0"/>
                <a:ea typeface="+mn-ea"/>
                <a:cs typeface="+mn-cs"/>
              </a:rPr>
              <a:t>www.themegallery.com</a:t>
            </a:r>
            <a:endParaRPr lang="en-US" altLang="zh-CN" strike="noStrike" noProof="1"/>
          </a:p>
        </p:txBody>
      </p:sp>
      <p:sp>
        <p:nvSpPr>
          <p:cNvPr id="5" name="页脚占位符 4"/>
          <p:cNvSpPr>
            <a:spLocks noGrp="1"/>
          </p:cNvSpPr>
          <p:nvPr>
            <p:ph type="ftr" sz="quarter" idx="11"/>
          </p:nvPr>
        </p:nvSpPr>
        <p:spPr>
          <a:xfrm>
            <a:off x="8737600" y="6477000"/>
            <a:ext cx="2940051" cy="304800"/>
          </a:xfrm>
          <a:prstGeom prst="rect">
            <a:avLst/>
          </a:prstGeom>
          <a:noFill/>
          <a:ln w="9525">
            <a:noFill/>
          </a:ln>
        </p:spPr>
        <p:txBody>
          <a:bodyPr/>
          <a:lstStyle/>
          <a:p>
            <a:pPr lvl="0" fontAlgn="base"/>
            <a:r>
              <a:rPr lang="en-US" altLang="zh-CN" strike="noStrike" noProof="1">
                <a:latin typeface="Verdana" panose="020B0604030504040204" pitchFamily="34" charset="0"/>
                <a:ea typeface="+mn-ea"/>
                <a:cs typeface="+mn-cs"/>
              </a:rPr>
              <a:t>LOGO</a:t>
            </a:r>
            <a:endParaRPr lang="en-US" altLang="zh-CN" strike="noStrike" noProof="1"/>
          </a:p>
        </p:txBody>
      </p:sp>
      <p:sp>
        <p:nvSpPr>
          <p:cNvPr id="6" name="灯片编号占位符 5"/>
          <p:cNvSpPr>
            <a:spLocks noGrp="1"/>
          </p:cNvSpPr>
          <p:nvPr>
            <p:ph type="sldNum" sz="quarter" idx="12"/>
          </p:nvPr>
        </p:nvSpPr>
        <p:spPr>
          <a:xfrm>
            <a:off x="4572000" y="6477000"/>
            <a:ext cx="3048000" cy="307975"/>
          </a:xfrm>
          <a:prstGeom prst="rect">
            <a:avLst/>
          </a:prstGeom>
          <a:noFill/>
          <a:ln w="9525">
            <a:noFill/>
          </a:ln>
        </p:spPr>
        <p:txBody>
          <a:bodyPr/>
          <a:lstStyle/>
          <a:p>
            <a:pPr lvl="0" fontAlgn="base"/>
            <a:fld id="{9A0DB2DC-4C9A-4742-B13C-FB6460FD3503}" type="slidenum">
              <a:rPr lang="en-US" strike="noStrike" noProof="1">
                <a:latin typeface="Arial" panose="020B0604020202020204" pitchFamily="34" charset="0"/>
                <a:ea typeface="+mn-ea"/>
                <a:cs typeface="+mn-cs"/>
              </a:rPr>
              <a:t>‹#›</a:t>
            </a:fld>
            <a:endParaRPr lang="en-US" strike="noStrike" noProof="1"/>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340768"/>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436552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7" name="等腰三角形 6"/>
          <p:cNvSpPr/>
          <p:nvPr/>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8" name="图片 7"/>
          <p:cNvPicPr>
            <a:picLocks noChangeAspect="1"/>
          </p:cNvPicPr>
          <p:nvPr/>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9" name="矩形 8"/>
          <p:cNvSpPr/>
          <p:nvPr/>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1" name="任意多边形 12"/>
          <p:cNvSpPr/>
          <p:nvPr/>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panose="020B0604020202020204" pitchFamily="34" charset="0"/>
              <a:ea typeface="宋体" panose="02010600030101010101" pitchFamily="2" charset="-122"/>
            </a:endParaRPr>
          </a:p>
        </p:txBody>
      </p:sp>
    </p:spTree>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947639" y="204894"/>
            <a:ext cx="9313035" cy="597861"/>
          </a:xfrm>
        </p:spPr>
        <p:txBody>
          <a:bodyPr/>
          <a:lstStyle/>
          <a:p>
            <a:r>
              <a:rPr lang="zh-CN" altLang="en-US"/>
              <a:t>单击此处编辑母版标题样式</a:t>
            </a:r>
            <a:endParaRPr lang="zh-CN" altLang="en-US" dirty="0"/>
          </a:p>
        </p:txBody>
      </p:sp>
      <p:sp>
        <p:nvSpPr>
          <p:cNvPr id="3" name="内容占位符 2"/>
          <p:cNvSpPr>
            <a:spLocks noGrp="1"/>
          </p:cNvSpPr>
          <p:nvPr>
            <p:ph idx="1"/>
          </p:nvPr>
        </p:nvSpPr>
        <p:spPr>
          <a:xfrm>
            <a:off x="838200" y="1247876"/>
            <a:ext cx="10515600" cy="4621459"/>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D997B5FA-0921-464F-AAE1-844C04324D75}" type="datetimeFigureOut">
              <a:rPr lang="zh-CN" altLang="en-US" smtClean="0"/>
              <a:t>2026/9/5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
        <p:nvSpPr>
          <p:cNvPr id="7" name="等腰三角形 6"/>
          <p:cNvSpPr/>
          <p:nvPr/>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8" name="图片 7"/>
          <p:cNvPicPr>
            <a:picLocks noChangeAspect="1"/>
          </p:cNvPicPr>
          <p:nvPr/>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9" name="矩形 8"/>
          <p:cNvSpPr/>
          <p:nvPr/>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3" name="任意多边形 12"/>
          <p:cNvSpPr/>
          <p:nvPr/>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panose="020B0604020202020204" pitchFamily="34" charset="0"/>
              <a:ea typeface="宋体" panose="02010600030101010101" pitchFamily="2" charset="-122"/>
            </a:endParaRPr>
          </a:p>
        </p:txBody>
      </p:sp>
      <p:grpSp>
        <p:nvGrpSpPr>
          <p:cNvPr id="12" name="组合 1"/>
          <p:cNvGrpSpPr/>
          <p:nvPr/>
        </p:nvGrpSpPr>
        <p:grpSpPr bwMode="auto">
          <a:xfrm>
            <a:off x="345016" y="344316"/>
            <a:ext cx="493184"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Tree>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D997B5FA-0921-464F-AAE1-844C04324D75}" type="datetimeFigureOut">
              <a:rPr lang="zh-CN" altLang="en-US" smtClean="0"/>
              <a:t>2026/9/5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976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D997B5FA-0921-464F-AAE1-844C04324D75}" type="datetimeFigureOut">
              <a:rPr lang="zh-CN" altLang="en-US" smtClean="0"/>
              <a:t>2026/9/5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40318" y="2505075"/>
            <a:ext cx="5158316"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71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a:xfrm>
            <a:off x="838200" y="6356351"/>
            <a:ext cx="2743200" cy="365125"/>
          </a:xfrm>
          <a:prstGeom prst="rect">
            <a:avLst/>
          </a:prstGeom>
        </p:spPr>
        <p:txBody>
          <a:bodyPr/>
          <a:lstStyle/>
          <a:p>
            <a:fld id="{D997B5FA-0921-464F-AAE1-844C04324D75}" type="datetimeFigureOut">
              <a:rPr lang="zh-CN" altLang="en-US" smtClean="0"/>
              <a:t>2026/9/5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838200" y="6356351"/>
            <a:ext cx="2743200" cy="365125"/>
          </a:xfrm>
          <a:prstGeom prst="rect">
            <a:avLst/>
          </a:prstGeom>
        </p:spPr>
        <p:txBody>
          <a:bodyPr/>
          <a:lstStyle/>
          <a:p>
            <a:fld id="{D997B5FA-0921-464F-AAE1-844C04324D75}" type="datetimeFigureOut">
              <a:rPr lang="zh-CN" altLang="en-US" smtClean="0"/>
              <a:t>2026/9/5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a:prstGeom prst="rect">
            <a:avLst/>
          </a:prstGeom>
        </p:spPr>
        <p:txBody>
          <a:bodyPr/>
          <a:lstStyle/>
          <a:p>
            <a:fld id="{D997B5FA-0921-464F-AAE1-844C04324D75}" type="datetimeFigureOut">
              <a:rPr lang="zh-CN" altLang="en-US" smtClean="0"/>
              <a:t>2026/9/5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D997B5FA-0921-464F-AAE1-844C04324D75}" type="datetimeFigureOut">
              <a:rPr lang="zh-CN" altLang="en-US" smtClean="0"/>
              <a:t>2026/9/5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D997B5FA-0921-464F-AAE1-844C04324D75}" type="datetimeFigureOut">
              <a:rPr lang="zh-CN" altLang="en-US" smtClean="0"/>
              <a:t>2026/9/5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D997B5FA-0921-464F-AAE1-844C04324D75}" type="datetimeFigureOut">
              <a:rPr lang="zh-CN" altLang="en-US" smtClean="0"/>
              <a:t>2026/9/5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1" y="365125"/>
            <a:ext cx="76835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D997B5FA-0921-464F-AAE1-844C04324D75}" type="datetimeFigureOut">
              <a:rPr lang="zh-CN" altLang="en-US" smtClean="0"/>
              <a:t>2026/9/5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340768"/>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436552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
        <p:nvSpPr>
          <p:cNvPr id="7"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prstClr val="white"/>
              </a:solidFill>
            </a:endParaRPr>
          </a:p>
        </p:txBody>
      </p:sp>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9" name="矩形 8"/>
          <p:cNvSpPr/>
          <p:nvPr userDrawn="1"/>
        </p:nvSpPr>
        <p:spPr>
          <a:xfrm>
            <a:off x="354715" y="6372036"/>
            <a:ext cx="1338828" cy="369332"/>
          </a:xfrm>
          <a:prstGeom prst="rect">
            <a:avLst/>
          </a:prstGeom>
        </p:spPr>
        <p:txBody>
          <a:bodyPr wrap="none">
            <a:spAutoFit/>
          </a:bodyPr>
          <a:lstStyle/>
          <a:p>
            <a:r>
              <a:rPr lang="zh-CN" altLang="en-US" sz="1800" dirty="0">
                <a:solidFill>
                  <a:prstClr val="white"/>
                </a:solidFill>
              </a:rPr>
              <a:t>北京药学会</a:t>
            </a:r>
            <a:endParaRPr lang="en-US" altLang="zh-CN" sz="1800" dirty="0">
              <a:solidFill>
                <a:prstClr val="white"/>
              </a:solidFill>
            </a:endParaRPr>
          </a:p>
        </p:txBody>
      </p:sp>
      <p:sp>
        <p:nvSpPr>
          <p:cNvPr id="11"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947639" y="204894"/>
            <a:ext cx="9313035" cy="597861"/>
          </a:xfrm>
        </p:spPr>
        <p:txBody>
          <a:bodyPr/>
          <a:lstStyle/>
          <a:p>
            <a:r>
              <a:rPr lang="zh-CN" altLang="en-US"/>
              <a:t>单击此处编辑母版标题样式</a:t>
            </a:r>
            <a:endParaRPr lang="zh-CN" altLang="en-US" dirty="0"/>
          </a:p>
        </p:txBody>
      </p:sp>
      <p:sp>
        <p:nvSpPr>
          <p:cNvPr id="3" name="内容占位符 2"/>
          <p:cNvSpPr>
            <a:spLocks noGrp="1"/>
          </p:cNvSpPr>
          <p:nvPr>
            <p:ph idx="1"/>
          </p:nvPr>
        </p:nvSpPr>
        <p:spPr>
          <a:xfrm>
            <a:off x="838200" y="1247876"/>
            <a:ext cx="10515600" cy="4621459"/>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2026/9/5</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
        <p:nvSpPr>
          <p:cNvPr id="7"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prstClr val="white"/>
              </a:solidFill>
            </a:endParaRPr>
          </a:p>
        </p:txBody>
      </p:sp>
      <p:pic>
        <p:nvPicPr>
          <p:cNvPr id="8" name="图片 7"/>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9" name="矩形 8"/>
          <p:cNvSpPr/>
          <p:nvPr userDrawn="1"/>
        </p:nvSpPr>
        <p:spPr>
          <a:xfrm>
            <a:off x="354715" y="6372036"/>
            <a:ext cx="1338828" cy="369332"/>
          </a:xfrm>
          <a:prstGeom prst="rect">
            <a:avLst/>
          </a:prstGeom>
        </p:spPr>
        <p:txBody>
          <a:bodyPr wrap="none">
            <a:spAutoFit/>
          </a:bodyPr>
          <a:lstStyle/>
          <a:p>
            <a:r>
              <a:rPr lang="zh-CN" altLang="en-US" sz="1800" dirty="0">
                <a:solidFill>
                  <a:prstClr val="white"/>
                </a:solidFill>
              </a:rPr>
              <a:t>北京药学会</a:t>
            </a:r>
            <a:endParaRPr lang="en-US" altLang="zh-CN" sz="1800" dirty="0">
              <a:solidFill>
                <a:prstClr val="white"/>
              </a:solidFill>
            </a:endParaRPr>
          </a:p>
        </p:txBody>
      </p:sp>
      <p:sp>
        <p:nvSpPr>
          <p:cNvPr id="13"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panose="020B0604020202020204" pitchFamily="34" charset="0"/>
              <a:ea typeface="宋体" panose="02010600030101010101" pitchFamily="2" charset="-122"/>
            </a:endParaRPr>
          </a:p>
        </p:txBody>
      </p:sp>
      <p:grpSp>
        <p:nvGrpSpPr>
          <p:cNvPr id="12" name="组合 1"/>
          <p:cNvGrpSpPr/>
          <p:nvPr userDrawn="1"/>
        </p:nvGrpSpPr>
        <p:grpSpPr bwMode="auto">
          <a:xfrm>
            <a:off x="345016" y="344316"/>
            <a:ext cx="493184"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2026/9/5</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976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2026/9/5</a:t>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40318" y="2505075"/>
            <a:ext cx="5158316"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71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2026/9/5</a:t>
            </a:fld>
            <a:endParaRPr lang="zh-CN" altLang="en-US">
              <a:solidFill>
                <a:prstClr val="black"/>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2026/9/5</a:t>
            </a:fld>
            <a:endParaRPr lang="zh-CN" altLang="en-US">
              <a:solidFill>
                <a:prstClr val="black"/>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2026/9/5</a:t>
            </a:fld>
            <a:endParaRPr lang="zh-CN" altLang="en-US">
              <a:solidFill>
                <a:prstClr val="black"/>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2026/9/5</a:t>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2026/9/5</a:t>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2026/9/5</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1" y="365125"/>
            <a:ext cx="76835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2026/9/5</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2118" y="2119"/>
          <a:ext cx="2116" cy="2116"/>
        </p:xfrm>
        <a:graphic>
          <a:graphicData uri="http://schemas.openxmlformats.org/presentationml/2006/ole">
            <mc:AlternateContent xmlns:mc="http://schemas.openxmlformats.org/markup-compatibility/2006">
              <mc:Choice xmlns:v="urn:schemas-microsoft-com:vml" Requires="v">
                <p:oleObj spid="_x0000_s4129" name="think-cell Slide" r:id="rId4" imgW="7620" imgH="7620" progId="">
                  <p:embed/>
                </p:oleObj>
              </mc:Choice>
              <mc:Fallback>
                <p:oleObj name="think-cell Slide" r:id="rId4" imgW="7620" imgH="7620" progId="">
                  <p:embed/>
                  <p:pic>
                    <p:nvPicPr>
                      <p:cNvPr id="0" name="Object 1" hidden="1"/>
                      <p:cNvPicPr>
                        <a:picLocks noChangeAspect="1"/>
                      </p:cNvPicPr>
                      <p:nvPr/>
                    </p:nvPicPr>
                    <p:blipFill>
                      <a:blip r:embed="rId5"/>
                      <a:stretch>
                        <a:fillRect/>
                      </a:stretch>
                    </p:blipFill>
                    <p:spPr>
                      <a:xfrm>
                        <a:off x="2118" y="2119"/>
                        <a:ext cx="2116" cy="2116"/>
                      </a:xfrm>
                      <a:prstGeom prst="rect">
                        <a:avLst/>
                      </a:prstGeom>
                      <a:noFill/>
                      <a:ln w="9525">
                        <a:noFill/>
                      </a:ln>
                    </p:spPr>
                  </p:pic>
                </p:oleObj>
              </mc:Fallback>
            </mc:AlternateContent>
          </a:graphicData>
        </a:graphic>
      </p:graphicFrame>
      <p:sp>
        <p:nvSpPr>
          <p:cNvPr id="15" name="Title 8"/>
          <p:cNvSpPr>
            <a:spLocks noGrp="1"/>
          </p:cNvSpPr>
          <p:nvPr>
            <p:ph type="title" hasCustomPrompt="1"/>
          </p:nvPr>
        </p:nvSpPr>
        <p:spPr>
          <a:xfrm>
            <a:off x="316801" y="192000"/>
            <a:ext cx="11040000" cy="672000"/>
          </a:xfrm>
          <a:prstGeom prst="rect">
            <a:avLst/>
          </a:prstGeom>
        </p:spPr>
        <p:txBody>
          <a:bodyPr vert="horz" lIns="86411" tIns="43205" rIns="86411" bIns="43205"/>
          <a:lstStyle>
            <a:lvl1pPr algn="l">
              <a:lnSpc>
                <a:spcPct val="100000"/>
              </a:lnSpc>
              <a:defRPr sz="3000" b="1" baseline="0">
                <a:solidFill>
                  <a:schemeClr val="tx2"/>
                </a:solidFill>
                <a:latin typeface="Arial" panose="020B0604020202020204" pitchFamily="34" charset="0"/>
                <a:cs typeface="Arial" panose="020B0604020202020204" pitchFamily="34" charset="0"/>
              </a:defRPr>
            </a:lvl1pPr>
          </a:lstStyle>
          <a:p>
            <a:r>
              <a:rPr lang="en-GB" noProof="0" dirty="0"/>
              <a:t>Click to add title</a:t>
            </a:r>
          </a:p>
        </p:txBody>
      </p:sp>
      <p:sp>
        <p:nvSpPr>
          <p:cNvPr id="6" name="Text Placeholder 3"/>
          <p:cNvSpPr>
            <a:spLocks noGrp="1"/>
          </p:cNvSpPr>
          <p:nvPr>
            <p:ph type="body" sz="quarter" idx="11" hasCustomPrompt="1"/>
          </p:nvPr>
        </p:nvSpPr>
        <p:spPr>
          <a:xfrm>
            <a:off x="316083" y="1552686"/>
            <a:ext cx="9364951" cy="4229521"/>
          </a:xfrm>
          <a:prstGeom prst="rect">
            <a:avLst/>
          </a:prstGeom>
        </p:spPr>
        <p:txBody>
          <a:bodyPr vert="horz" lIns="86411" tIns="43205" rIns="86411" bIns="43205"/>
          <a:lstStyle>
            <a:lvl1pPr marL="0" indent="0">
              <a:spcBef>
                <a:spcPts val="0"/>
              </a:spcBef>
              <a:buNone/>
              <a:defRPr sz="3000" baseline="0">
                <a:solidFill>
                  <a:schemeClr val="tx1"/>
                </a:solidFill>
                <a:latin typeface="Arial" panose="020B0604020202020204" pitchFamily="34" charset="0"/>
                <a:cs typeface="Arial" panose="020B0604020202020204" pitchFamily="34" charset="0"/>
              </a:defRPr>
            </a:lvl1pPr>
            <a:lvl2pPr marL="575945" indent="0">
              <a:buNone/>
              <a:defRPr sz="3000"/>
            </a:lvl2pPr>
            <a:lvl3pPr marL="1151890" indent="0">
              <a:buNone/>
              <a:defRPr sz="3000"/>
            </a:lvl3pPr>
            <a:lvl4pPr marL="1728470" indent="0">
              <a:buNone/>
              <a:defRPr sz="3000"/>
            </a:lvl4pPr>
            <a:lvl5pPr marL="2304415" indent="0">
              <a:buNone/>
              <a:defRPr sz="3000"/>
            </a:lvl5pPr>
          </a:lstStyle>
          <a:p>
            <a:pPr lvl="0"/>
            <a:r>
              <a:rPr lang="en-GB" noProof="0" dirty="0"/>
              <a:t>Click to add introduction text</a:t>
            </a:r>
          </a:p>
        </p:txBody>
      </p:sp>
      <p:sp>
        <p:nvSpPr>
          <p:cNvPr id="7" name="Slide Number Placeholder 5"/>
          <p:cNvSpPr>
            <a:spLocks noGrp="1"/>
          </p:cNvSpPr>
          <p:nvPr>
            <p:ph type="sldNum" sz="quarter" idx="4"/>
          </p:nvPr>
        </p:nvSpPr>
        <p:spPr>
          <a:xfrm>
            <a:off x="424500" y="6462339"/>
            <a:ext cx="528000" cy="216000"/>
          </a:xfrm>
          <a:prstGeom prst="rect">
            <a:avLst/>
          </a:prstGeom>
        </p:spPr>
        <p:txBody>
          <a:bodyPr vert="horz" lIns="0" tIns="0" rIns="0" bIns="0" rtlCol="0" anchor="t" anchorCtr="0"/>
          <a:lstStyle>
            <a:lvl1pPr algn="l">
              <a:defRPr sz="1000" b="1">
                <a:solidFill>
                  <a:schemeClr val="tx1"/>
                </a:solidFill>
                <a:latin typeface="Arial" panose="020B0604020202020204" pitchFamily="34" charset="0"/>
                <a:cs typeface="Arial" panose="020B0604020202020204" pitchFamily="34" charset="0"/>
              </a:defRPr>
            </a:lvl1pPr>
          </a:lstStyle>
          <a:p>
            <a:fld id="{3C4F54F3-C349-4609-AFEE-01462D5C7942}" type="slidenum">
              <a:rPr lang="en-GB" smtClean="0"/>
              <a:t>‹#›</a:t>
            </a:fld>
            <a:endParaRPr lang="en-GB"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340768"/>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436552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
        <p:nvSpPr>
          <p:cNvPr id="7"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prstClr val="white"/>
              </a:solidFill>
            </a:endParaRPr>
          </a:p>
        </p:txBody>
      </p:sp>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9" name="矩形 8"/>
          <p:cNvSpPr/>
          <p:nvPr userDrawn="1"/>
        </p:nvSpPr>
        <p:spPr>
          <a:xfrm>
            <a:off x="354715" y="6372036"/>
            <a:ext cx="1338828" cy="369332"/>
          </a:xfrm>
          <a:prstGeom prst="rect">
            <a:avLst/>
          </a:prstGeom>
        </p:spPr>
        <p:txBody>
          <a:bodyPr wrap="none">
            <a:spAutoFit/>
          </a:bodyPr>
          <a:lstStyle/>
          <a:p>
            <a:r>
              <a:rPr lang="zh-CN" altLang="en-US" sz="1800" dirty="0">
                <a:solidFill>
                  <a:prstClr val="white"/>
                </a:solidFill>
              </a:rPr>
              <a:t>北京药学会</a:t>
            </a:r>
            <a:endParaRPr lang="en-US" altLang="zh-CN" sz="1800" dirty="0">
              <a:solidFill>
                <a:prstClr val="white"/>
              </a:solidFill>
            </a:endParaRPr>
          </a:p>
        </p:txBody>
      </p:sp>
      <p:sp>
        <p:nvSpPr>
          <p:cNvPr id="11"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947639" y="204894"/>
            <a:ext cx="9313035" cy="597861"/>
          </a:xfrm>
        </p:spPr>
        <p:txBody>
          <a:bodyPr/>
          <a:lstStyle/>
          <a:p>
            <a:r>
              <a:rPr lang="zh-CN" altLang="en-US"/>
              <a:t>单击此处编辑母版标题样式</a:t>
            </a:r>
            <a:endParaRPr lang="zh-CN" altLang="en-US" dirty="0"/>
          </a:p>
        </p:txBody>
      </p:sp>
      <p:sp>
        <p:nvSpPr>
          <p:cNvPr id="3" name="内容占位符 2"/>
          <p:cNvSpPr>
            <a:spLocks noGrp="1"/>
          </p:cNvSpPr>
          <p:nvPr>
            <p:ph idx="1"/>
          </p:nvPr>
        </p:nvSpPr>
        <p:spPr>
          <a:xfrm>
            <a:off x="838200" y="1247876"/>
            <a:ext cx="10515600" cy="4621459"/>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2026/9/5</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
        <p:nvSpPr>
          <p:cNvPr id="7"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prstClr val="white"/>
              </a:solidFill>
            </a:endParaRPr>
          </a:p>
        </p:txBody>
      </p:sp>
      <p:pic>
        <p:nvPicPr>
          <p:cNvPr id="8" name="图片 7"/>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9" name="矩形 8"/>
          <p:cNvSpPr/>
          <p:nvPr userDrawn="1"/>
        </p:nvSpPr>
        <p:spPr>
          <a:xfrm>
            <a:off x="354715" y="6372036"/>
            <a:ext cx="1338828" cy="369332"/>
          </a:xfrm>
          <a:prstGeom prst="rect">
            <a:avLst/>
          </a:prstGeom>
        </p:spPr>
        <p:txBody>
          <a:bodyPr wrap="none">
            <a:spAutoFit/>
          </a:bodyPr>
          <a:lstStyle/>
          <a:p>
            <a:r>
              <a:rPr lang="zh-CN" altLang="en-US" sz="1800" dirty="0">
                <a:solidFill>
                  <a:prstClr val="white"/>
                </a:solidFill>
              </a:rPr>
              <a:t>北京药学会</a:t>
            </a:r>
            <a:endParaRPr lang="en-US" altLang="zh-CN" sz="1800" dirty="0">
              <a:solidFill>
                <a:prstClr val="white"/>
              </a:solidFill>
            </a:endParaRPr>
          </a:p>
        </p:txBody>
      </p:sp>
      <p:sp>
        <p:nvSpPr>
          <p:cNvPr id="13"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panose="020B0604020202020204" pitchFamily="34" charset="0"/>
              <a:ea typeface="宋体" panose="02010600030101010101" pitchFamily="2" charset="-122"/>
            </a:endParaRPr>
          </a:p>
        </p:txBody>
      </p:sp>
      <p:grpSp>
        <p:nvGrpSpPr>
          <p:cNvPr id="12" name="组合 1"/>
          <p:cNvGrpSpPr/>
          <p:nvPr userDrawn="1"/>
        </p:nvGrpSpPr>
        <p:grpSpPr bwMode="auto">
          <a:xfrm>
            <a:off x="345016" y="344316"/>
            <a:ext cx="493184"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2026/9/5</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976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2026/9/5</a:t>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40318" y="2505075"/>
            <a:ext cx="5158316"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71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2026/9/5</a:t>
            </a:fld>
            <a:endParaRPr lang="zh-CN" altLang="en-US">
              <a:solidFill>
                <a:prstClr val="black"/>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2026/9/5</a:t>
            </a:fld>
            <a:endParaRPr lang="zh-CN" altLang="en-US">
              <a:solidFill>
                <a:prstClr val="black"/>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2026/9/5</a:t>
            </a:fld>
            <a:endParaRPr lang="zh-CN" altLang="en-US">
              <a:solidFill>
                <a:prstClr val="black"/>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2026/9/5</a:t>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2026/9/5</a:t>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2026/9/5</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1" y="365125"/>
            <a:ext cx="76835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2026/9/5</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2118" y="2119"/>
          <a:ext cx="2116" cy="2116"/>
        </p:xfrm>
        <a:graphic>
          <a:graphicData uri="http://schemas.openxmlformats.org/presentationml/2006/ole">
            <mc:AlternateContent xmlns:mc="http://schemas.openxmlformats.org/markup-compatibility/2006">
              <mc:Choice xmlns:v="urn:schemas-microsoft-com:vml" Requires="v">
                <p:oleObj spid="_x0000_s5153" name="think-cell Slide" r:id="rId4" imgW="7620" imgH="7620" progId="">
                  <p:embed/>
                </p:oleObj>
              </mc:Choice>
              <mc:Fallback>
                <p:oleObj name="think-cell Slide" r:id="rId4" imgW="7620" imgH="7620" progId="">
                  <p:embed/>
                  <p:pic>
                    <p:nvPicPr>
                      <p:cNvPr id="0" name="Object 1" hidden="1"/>
                      <p:cNvPicPr>
                        <a:picLocks noChangeAspect="1"/>
                      </p:cNvPicPr>
                      <p:nvPr/>
                    </p:nvPicPr>
                    <p:blipFill>
                      <a:blip r:embed="rId5"/>
                      <a:stretch>
                        <a:fillRect/>
                      </a:stretch>
                    </p:blipFill>
                    <p:spPr>
                      <a:xfrm>
                        <a:off x="2118" y="2119"/>
                        <a:ext cx="2116" cy="2116"/>
                      </a:xfrm>
                      <a:prstGeom prst="rect">
                        <a:avLst/>
                      </a:prstGeom>
                      <a:noFill/>
                      <a:ln w="9525">
                        <a:noFill/>
                      </a:ln>
                    </p:spPr>
                  </p:pic>
                </p:oleObj>
              </mc:Fallback>
            </mc:AlternateContent>
          </a:graphicData>
        </a:graphic>
      </p:graphicFrame>
      <p:sp>
        <p:nvSpPr>
          <p:cNvPr id="15" name="Title 8"/>
          <p:cNvSpPr>
            <a:spLocks noGrp="1"/>
          </p:cNvSpPr>
          <p:nvPr>
            <p:ph type="title" hasCustomPrompt="1"/>
          </p:nvPr>
        </p:nvSpPr>
        <p:spPr>
          <a:xfrm>
            <a:off x="316801" y="192000"/>
            <a:ext cx="11040000" cy="672000"/>
          </a:xfrm>
          <a:prstGeom prst="rect">
            <a:avLst/>
          </a:prstGeom>
        </p:spPr>
        <p:txBody>
          <a:bodyPr vert="horz" lIns="86411" tIns="43205" rIns="86411" bIns="43205"/>
          <a:lstStyle>
            <a:lvl1pPr algn="l">
              <a:lnSpc>
                <a:spcPct val="100000"/>
              </a:lnSpc>
              <a:defRPr sz="3000" b="1" baseline="0">
                <a:solidFill>
                  <a:schemeClr val="tx2"/>
                </a:solidFill>
                <a:latin typeface="Arial" panose="020B0604020202020204" pitchFamily="34" charset="0"/>
                <a:cs typeface="Arial" panose="020B0604020202020204" pitchFamily="34" charset="0"/>
              </a:defRPr>
            </a:lvl1pPr>
          </a:lstStyle>
          <a:p>
            <a:r>
              <a:rPr lang="en-GB" noProof="0" dirty="0"/>
              <a:t>Click to add title</a:t>
            </a:r>
          </a:p>
        </p:txBody>
      </p:sp>
      <p:sp>
        <p:nvSpPr>
          <p:cNvPr id="6" name="Text Placeholder 3"/>
          <p:cNvSpPr>
            <a:spLocks noGrp="1"/>
          </p:cNvSpPr>
          <p:nvPr>
            <p:ph type="body" sz="quarter" idx="11" hasCustomPrompt="1"/>
          </p:nvPr>
        </p:nvSpPr>
        <p:spPr>
          <a:xfrm>
            <a:off x="316083" y="1552686"/>
            <a:ext cx="9364951" cy="4229521"/>
          </a:xfrm>
          <a:prstGeom prst="rect">
            <a:avLst/>
          </a:prstGeom>
        </p:spPr>
        <p:txBody>
          <a:bodyPr vert="horz" lIns="86411" tIns="43205" rIns="86411" bIns="43205"/>
          <a:lstStyle>
            <a:lvl1pPr marL="0" indent="0">
              <a:spcBef>
                <a:spcPts val="0"/>
              </a:spcBef>
              <a:buNone/>
              <a:defRPr sz="3000" baseline="0">
                <a:solidFill>
                  <a:schemeClr val="tx1"/>
                </a:solidFill>
                <a:latin typeface="Arial" panose="020B0604020202020204" pitchFamily="34" charset="0"/>
                <a:cs typeface="Arial" panose="020B0604020202020204" pitchFamily="34" charset="0"/>
              </a:defRPr>
            </a:lvl1pPr>
            <a:lvl2pPr marL="575945" indent="0">
              <a:buNone/>
              <a:defRPr sz="3000"/>
            </a:lvl2pPr>
            <a:lvl3pPr marL="1151890" indent="0">
              <a:buNone/>
              <a:defRPr sz="3000"/>
            </a:lvl3pPr>
            <a:lvl4pPr marL="1728470" indent="0">
              <a:buNone/>
              <a:defRPr sz="3000"/>
            </a:lvl4pPr>
            <a:lvl5pPr marL="2304415" indent="0">
              <a:buNone/>
              <a:defRPr sz="3000"/>
            </a:lvl5pPr>
          </a:lstStyle>
          <a:p>
            <a:pPr lvl="0"/>
            <a:r>
              <a:rPr lang="en-GB" noProof="0" dirty="0"/>
              <a:t>Click to add introduction text</a:t>
            </a:r>
          </a:p>
        </p:txBody>
      </p:sp>
      <p:sp>
        <p:nvSpPr>
          <p:cNvPr id="7" name="Slide Number Placeholder 5"/>
          <p:cNvSpPr>
            <a:spLocks noGrp="1"/>
          </p:cNvSpPr>
          <p:nvPr>
            <p:ph type="sldNum" sz="quarter" idx="4"/>
          </p:nvPr>
        </p:nvSpPr>
        <p:spPr>
          <a:xfrm>
            <a:off x="424500" y="6462339"/>
            <a:ext cx="528000" cy="216000"/>
          </a:xfrm>
          <a:prstGeom prst="rect">
            <a:avLst/>
          </a:prstGeom>
        </p:spPr>
        <p:txBody>
          <a:bodyPr vert="horz" lIns="0" tIns="0" rIns="0" bIns="0" rtlCol="0" anchor="t" anchorCtr="0"/>
          <a:lstStyle>
            <a:lvl1pPr algn="l">
              <a:defRPr sz="1000" b="1">
                <a:solidFill>
                  <a:schemeClr val="tx1"/>
                </a:solidFill>
                <a:latin typeface="Arial" panose="020B0604020202020204" pitchFamily="34" charset="0"/>
                <a:cs typeface="Arial" panose="020B0604020202020204" pitchFamily="34" charset="0"/>
              </a:defRPr>
            </a:lvl1pPr>
          </a:lstStyle>
          <a:p>
            <a:fld id="{3C4F54F3-C349-4609-AFEE-01462D5C7942}" type="slidenum">
              <a:rPr lang="en-GB" smtClean="0"/>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4.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矩形 1090"/>
          <p:cNvSpPr/>
          <p:nvPr/>
        </p:nvSpPr>
        <p:spPr>
          <a:xfrm>
            <a:off x="0" y="-1587"/>
            <a:ext cx="12192000" cy="838200"/>
          </a:xfrm>
          <a:prstGeom prst="rect">
            <a:avLst/>
          </a:prstGeom>
          <a:gradFill rotWithShape="1">
            <a:gsLst>
              <a:gs pos="0">
                <a:schemeClr val="tx1"/>
              </a:gs>
              <a:gs pos="100000">
                <a:srgbClr val="0F1C45"/>
              </a:gs>
            </a:gsLst>
            <a:lin ang="5400000" scaled="1"/>
            <a:tileRect/>
          </a:gradFill>
          <a:ln w="9525">
            <a:noFill/>
          </a:ln>
        </p:spPr>
        <p:txBody>
          <a:bodyPr anchor="t"/>
          <a:lstStyle/>
          <a:p>
            <a:pPr lvl="0" indent="0"/>
            <a:endParaRPr lang="zh-CN" altLang="en-US">
              <a:latin typeface="Arial" panose="020B0604020202020204" pitchFamily="34" charset="0"/>
            </a:endParaRPr>
          </a:p>
        </p:txBody>
      </p:sp>
      <p:sp>
        <p:nvSpPr>
          <p:cNvPr id="1027" name="任意多边形 1136"/>
          <p:cNvSpPr/>
          <p:nvPr/>
        </p:nvSpPr>
        <p:spPr>
          <a:xfrm flipV="1">
            <a:off x="-29633" y="457200"/>
            <a:ext cx="12221633" cy="401638"/>
          </a:xfrm>
          <a:custGeom>
            <a:avLst/>
            <a:gdLst/>
            <a:ahLst/>
            <a:cxnLst/>
            <a:rect l="0" t="0" r="0" b="0"/>
            <a:pathLst>
              <a:path w="5774" h="288">
                <a:moveTo>
                  <a:pt x="0" y="49"/>
                </a:moveTo>
                <a:cubicBezTo>
                  <a:pt x="1344" y="31"/>
                  <a:pt x="2268" y="24"/>
                  <a:pt x="3356" y="56"/>
                </a:cubicBezTo>
                <a:cubicBezTo>
                  <a:pt x="4444" y="88"/>
                  <a:pt x="5539" y="250"/>
                  <a:pt x="5774" y="288"/>
                </a:cubicBezTo>
                <a:lnTo>
                  <a:pt x="5774" y="0"/>
                </a:lnTo>
                <a:lnTo>
                  <a:pt x="14" y="0"/>
                </a:lnTo>
                <a:lnTo>
                  <a:pt x="0" y="49"/>
                </a:lnTo>
                <a:close/>
              </a:path>
            </a:pathLst>
          </a:custGeom>
          <a:solidFill>
            <a:schemeClr val="bg2"/>
          </a:solidFill>
          <a:ln w="9525">
            <a:noFill/>
          </a:ln>
        </p:spPr>
        <p:txBody>
          <a:bodyPr/>
          <a:lstStyle/>
          <a:p>
            <a:endParaRPr lang="zh-CN" altLang="en-US"/>
          </a:p>
        </p:txBody>
      </p:sp>
      <p:grpSp>
        <p:nvGrpSpPr>
          <p:cNvPr id="1028" name="组合 1135"/>
          <p:cNvGrpSpPr/>
          <p:nvPr/>
        </p:nvGrpSpPr>
        <p:grpSpPr>
          <a:xfrm>
            <a:off x="508000" y="1371600"/>
            <a:ext cx="11379200" cy="5181600"/>
            <a:chOff x="1002" y="1842"/>
            <a:chExt cx="4656" cy="2400"/>
          </a:xfrm>
        </p:grpSpPr>
        <p:sp>
          <p:nvSpPr>
            <p:cNvPr id="1029" name="任意多边形 1095"/>
            <p:cNvSpPr/>
            <p:nvPr userDrawn="1"/>
          </p:nvSpPr>
          <p:spPr>
            <a:xfrm>
              <a:off x="1002" y="1842"/>
              <a:ext cx="1924" cy="2400"/>
            </a:xfrm>
            <a:custGeom>
              <a:avLst/>
              <a:gdLst/>
              <a:ahLst/>
              <a:cxnLst/>
              <a:rect l="0" t="0" r="0" b="0"/>
              <a:pathLst>
                <a:path w="1280" h="1782">
                  <a:moveTo>
                    <a:pt x="1214" y="64"/>
                  </a:moveTo>
                  <a:lnTo>
                    <a:pt x="1230" y="60"/>
                  </a:lnTo>
                  <a:lnTo>
                    <a:pt x="1244" y="54"/>
                  </a:lnTo>
                  <a:lnTo>
                    <a:pt x="1254" y="44"/>
                  </a:lnTo>
                  <a:lnTo>
                    <a:pt x="1256" y="30"/>
                  </a:lnTo>
                  <a:lnTo>
                    <a:pt x="1250" y="12"/>
                  </a:lnTo>
                  <a:lnTo>
                    <a:pt x="1238" y="22"/>
                  </a:lnTo>
                  <a:lnTo>
                    <a:pt x="1226" y="24"/>
                  </a:lnTo>
                  <a:lnTo>
                    <a:pt x="1212" y="20"/>
                  </a:lnTo>
                  <a:lnTo>
                    <a:pt x="1198" y="16"/>
                  </a:lnTo>
                  <a:lnTo>
                    <a:pt x="1184" y="14"/>
                  </a:lnTo>
                  <a:lnTo>
                    <a:pt x="1166" y="14"/>
                  </a:lnTo>
                  <a:lnTo>
                    <a:pt x="1146" y="16"/>
                  </a:lnTo>
                  <a:lnTo>
                    <a:pt x="1130" y="18"/>
                  </a:lnTo>
                  <a:lnTo>
                    <a:pt x="1116" y="16"/>
                  </a:lnTo>
                  <a:lnTo>
                    <a:pt x="1100" y="16"/>
                  </a:lnTo>
                  <a:lnTo>
                    <a:pt x="1086" y="14"/>
                  </a:lnTo>
                  <a:lnTo>
                    <a:pt x="1074" y="18"/>
                  </a:lnTo>
                  <a:lnTo>
                    <a:pt x="1070" y="20"/>
                  </a:lnTo>
                  <a:lnTo>
                    <a:pt x="1066" y="24"/>
                  </a:lnTo>
                  <a:lnTo>
                    <a:pt x="1064" y="30"/>
                  </a:lnTo>
                  <a:lnTo>
                    <a:pt x="1062" y="34"/>
                  </a:lnTo>
                  <a:lnTo>
                    <a:pt x="1060" y="38"/>
                  </a:lnTo>
                  <a:lnTo>
                    <a:pt x="1060" y="40"/>
                  </a:lnTo>
                  <a:lnTo>
                    <a:pt x="1036" y="44"/>
                  </a:lnTo>
                  <a:lnTo>
                    <a:pt x="1012" y="44"/>
                  </a:lnTo>
                  <a:lnTo>
                    <a:pt x="986" y="46"/>
                  </a:lnTo>
                  <a:lnTo>
                    <a:pt x="960" y="50"/>
                  </a:lnTo>
                  <a:lnTo>
                    <a:pt x="936" y="58"/>
                  </a:lnTo>
                  <a:lnTo>
                    <a:pt x="912" y="62"/>
                  </a:lnTo>
                  <a:lnTo>
                    <a:pt x="884" y="62"/>
                  </a:lnTo>
                  <a:lnTo>
                    <a:pt x="886" y="48"/>
                  </a:lnTo>
                  <a:lnTo>
                    <a:pt x="894" y="38"/>
                  </a:lnTo>
                  <a:lnTo>
                    <a:pt x="902" y="30"/>
                  </a:lnTo>
                  <a:lnTo>
                    <a:pt x="910" y="22"/>
                  </a:lnTo>
                  <a:lnTo>
                    <a:pt x="916" y="14"/>
                  </a:lnTo>
                  <a:lnTo>
                    <a:pt x="916" y="0"/>
                  </a:lnTo>
                  <a:lnTo>
                    <a:pt x="882" y="0"/>
                  </a:lnTo>
                  <a:lnTo>
                    <a:pt x="844" y="6"/>
                  </a:lnTo>
                  <a:lnTo>
                    <a:pt x="810" y="12"/>
                  </a:lnTo>
                  <a:lnTo>
                    <a:pt x="790" y="16"/>
                  </a:lnTo>
                  <a:lnTo>
                    <a:pt x="766" y="18"/>
                  </a:lnTo>
                  <a:lnTo>
                    <a:pt x="738" y="20"/>
                  </a:lnTo>
                  <a:lnTo>
                    <a:pt x="712" y="26"/>
                  </a:lnTo>
                  <a:lnTo>
                    <a:pt x="690" y="34"/>
                  </a:lnTo>
                  <a:lnTo>
                    <a:pt x="676" y="46"/>
                  </a:lnTo>
                  <a:lnTo>
                    <a:pt x="700" y="56"/>
                  </a:lnTo>
                  <a:lnTo>
                    <a:pt x="728" y="64"/>
                  </a:lnTo>
                  <a:lnTo>
                    <a:pt x="754" y="68"/>
                  </a:lnTo>
                  <a:lnTo>
                    <a:pt x="728" y="68"/>
                  </a:lnTo>
                  <a:lnTo>
                    <a:pt x="702" y="70"/>
                  </a:lnTo>
                  <a:lnTo>
                    <a:pt x="676" y="68"/>
                  </a:lnTo>
                  <a:lnTo>
                    <a:pt x="658" y="64"/>
                  </a:lnTo>
                  <a:lnTo>
                    <a:pt x="642" y="58"/>
                  </a:lnTo>
                  <a:lnTo>
                    <a:pt x="624" y="54"/>
                  </a:lnTo>
                  <a:lnTo>
                    <a:pt x="602" y="54"/>
                  </a:lnTo>
                  <a:lnTo>
                    <a:pt x="614" y="78"/>
                  </a:lnTo>
                  <a:lnTo>
                    <a:pt x="626" y="92"/>
                  </a:lnTo>
                  <a:lnTo>
                    <a:pt x="640" y="100"/>
                  </a:lnTo>
                  <a:lnTo>
                    <a:pt x="656" y="102"/>
                  </a:lnTo>
                  <a:lnTo>
                    <a:pt x="676" y="102"/>
                  </a:lnTo>
                  <a:lnTo>
                    <a:pt x="698" y="102"/>
                  </a:lnTo>
                  <a:lnTo>
                    <a:pt x="692" y="106"/>
                  </a:lnTo>
                  <a:lnTo>
                    <a:pt x="686" y="112"/>
                  </a:lnTo>
                  <a:lnTo>
                    <a:pt x="682" y="118"/>
                  </a:lnTo>
                  <a:lnTo>
                    <a:pt x="676" y="124"/>
                  </a:lnTo>
                  <a:lnTo>
                    <a:pt x="672" y="128"/>
                  </a:lnTo>
                  <a:lnTo>
                    <a:pt x="676" y="132"/>
                  </a:lnTo>
                  <a:lnTo>
                    <a:pt x="680" y="138"/>
                  </a:lnTo>
                  <a:lnTo>
                    <a:pt x="684" y="142"/>
                  </a:lnTo>
                  <a:lnTo>
                    <a:pt x="688" y="146"/>
                  </a:lnTo>
                  <a:lnTo>
                    <a:pt x="670" y="148"/>
                  </a:lnTo>
                  <a:lnTo>
                    <a:pt x="656" y="144"/>
                  </a:lnTo>
                  <a:lnTo>
                    <a:pt x="644" y="134"/>
                  </a:lnTo>
                  <a:lnTo>
                    <a:pt x="634" y="124"/>
                  </a:lnTo>
                  <a:lnTo>
                    <a:pt x="624" y="112"/>
                  </a:lnTo>
                  <a:lnTo>
                    <a:pt x="612" y="104"/>
                  </a:lnTo>
                  <a:lnTo>
                    <a:pt x="598" y="100"/>
                  </a:lnTo>
                  <a:lnTo>
                    <a:pt x="576" y="104"/>
                  </a:lnTo>
                  <a:lnTo>
                    <a:pt x="580" y="108"/>
                  </a:lnTo>
                  <a:lnTo>
                    <a:pt x="584" y="114"/>
                  </a:lnTo>
                  <a:lnTo>
                    <a:pt x="572" y="104"/>
                  </a:lnTo>
                  <a:lnTo>
                    <a:pt x="560" y="96"/>
                  </a:lnTo>
                  <a:lnTo>
                    <a:pt x="546" y="90"/>
                  </a:lnTo>
                  <a:lnTo>
                    <a:pt x="532" y="88"/>
                  </a:lnTo>
                  <a:lnTo>
                    <a:pt x="518" y="94"/>
                  </a:lnTo>
                  <a:lnTo>
                    <a:pt x="530" y="100"/>
                  </a:lnTo>
                  <a:lnTo>
                    <a:pt x="538" y="104"/>
                  </a:lnTo>
                  <a:lnTo>
                    <a:pt x="552" y="106"/>
                  </a:lnTo>
                  <a:lnTo>
                    <a:pt x="558" y="106"/>
                  </a:lnTo>
                  <a:lnTo>
                    <a:pt x="562" y="108"/>
                  </a:lnTo>
                  <a:lnTo>
                    <a:pt x="566" y="110"/>
                  </a:lnTo>
                  <a:lnTo>
                    <a:pt x="570" y="116"/>
                  </a:lnTo>
                  <a:lnTo>
                    <a:pt x="574" y="118"/>
                  </a:lnTo>
                  <a:lnTo>
                    <a:pt x="574" y="118"/>
                  </a:lnTo>
                  <a:lnTo>
                    <a:pt x="576" y="120"/>
                  </a:lnTo>
                  <a:lnTo>
                    <a:pt x="576" y="124"/>
                  </a:lnTo>
                  <a:lnTo>
                    <a:pt x="576" y="126"/>
                  </a:lnTo>
                  <a:lnTo>
                    <a:pt x="574" y="130"/>
                  </a:lnTo>
                  <a:lnTo>
                    <a:pt x="570" y="134"/>
                  </a:lnTo>
                  <a:lnTo>
                    <a:pt x="568" y="136"/>
                  </a:lnTo>
                  <a:lnTo>
                    <a:pt x="566" y="138"/>
                  </a:lnTo>
                  <a:lnTo>
                    <a:pt x="562" y="138"/>
                  </a:lnTo>
                  <a:lnTo>
                    <a:pt x="556" y="138"/>
                  </a:lnTo>
                  <a:lnTo>
                    <a:pt x="552" y="136"/>
                  </a:lnTo>
                  <a:lnTo>
                    <a:pt x="546" y="134"/>
                  </a:lnTo>
                  <a:lnTo>
                    <a:pt x="540" y="132"/>
                  </a:lnTo>
                  <a:lnTo>
                    <a:pt x="536" y="132"/>
                  </a:lnTo>
                  <a:lnTo>
                    <a:pt x="536" y="136"/>
                  </a:lnTo>
                  <a:lnTo>
                    <a:pt x="536" y="142"/>
                  </a:lnTo>
                  <a:lnTo>
                    <a:pt x="538" y="148"/>
                  </a:lnTo>
                  <a:lnTo>
                    <a:pt x="542" y="152"/>
                  </a:lnTo>
                  <a:lnTo>
                    <a:pt x="546" y="154"/>
                  </a:lnTo>
                  <a:lnTo>
                    <a:pt x="552" y="156"/>
                  </a:lnTo>
                  <a:lnTo>
                    <a:pt x="556" y="158"/>
                  </a:lnTo>
                  <a:lnTo>
                    <a:pt x="562" y="160"/>
                  </a:lnTo>
                  <a:lnTo>
                    <a:pt x="566" y="162"/>
                  </a:lnTo>
                  <a:lnTo>
                    <a:pt x="570" y="166"/>
                  </a:lnTo>
                  <a:lnTo>
                    <a:pt x="574" y="168"/>
                  </a:lnTo>
                  <a:lnTo>
                    <a:pt x="578" y="170"/>
                  </a:lnTo>
                  <a:lnTo>
                    <a:pt x="582" y="172"/>
                  </a:lnTo>
                  <a:lnTo>
                    <a:pt x="588" y="172"/>
                  </a:lnTo>
                  <a:lnTo>
                    <a:pt x="592" y="172"/>
                  </a:lnTo>
                  <a:lnTo>
                    <a:pt x="596" y="172"/>
                  </a:lnTo>
                  <a:lnTo>
                    <a:pt x="600" y="170"/>
                  </a:lnTo>
                  <a:lnTo>
                    <a:pt x="602" y="168"/>
                  </a:lnTo>
                  <a:lnTo>
                    <a:pt x="604" y="164"/>
                  </a:lnTo>
                  <a:lnTo>
                    <a:pt x="606" y="166"/>
                  </a:lnTo>
                  <a:lnTo>
                    <a:pt x="608" y="164"/>
                  </a:lnTo>
                  <a:lnTo>
                    <a:pt x="612" y="162"/>
                  </a:lnTo>
                  <a:lnTo>
                    <a:pt x="616" y="168"/>
                  </a:lnTo>
                  <a:lnTo>
                    <a:pt x="622" y="174"/>
                  </a:lnTo>
                  <a:lnTo>
                    <a:pt x="634" y="180"/>
                  </a:lnTo>
                  <a:lnTo>
                    <a:pt x="646" y="184"/>
                  </a:lnTo>
                  <a:lnTo>
                    <a:pt x="660" y="190"/>
                  </a:lnTo>
                  <a:lnTo>
                    <a:pt x="672" y="202"/>
                  </a:lnTo>
                  <a:lnTo>
                    <a:pt x="664" y="204"/>
                  </a:lnTo>
                  <a:lnTo>
                    <a:pt x="660" y="206"/>
                  </a:lnTo>
                  <a:lnTo>
                    <a:pt x="656" y="208"/>
                  </a:lnTo>
                  <a:lnTo>
                    <a:pt x="654" y="212"/>
                  </a:lnTo>
                  <a:lnTo>
                    <a:pt x="652" y="216"/>
                  </a:lnTo>
                  <a:lnTo>
                    <a:pt x="648" y="220"/>
                  </a:lnTo>
                  <a:lnTo>
                    <a:pt x="644" y="224"/>
                  </a:lnTo>
                  <a:lnTo>
                    <a:pt x="664" y="234"/>
                  </a:lnTo>
                  <a:lnTo>
                    <a:pt x="678" y="250"/>
                  </a:lnTo>
                  <a:lnTo>
                    <a:pt x="682" y="270"/>
                  </a:lnTo>
                  <a:lnTo>
                    <a:pt x="672" y="268"/>
                  </a:lnTo>
                  <a:lnTo>
                    <a:pt x="654" y="268"/>
                  </a:lnTo>
                  <a:lnTo>
                    <a:pt x="632" y="270"/>
                  </a:lnTo>
                  <a:lnTo>
                    <a:pt x="612" y="274"/>
                  </a:lnTo>
                  <a:lnTo>
                    <a:pt x="598" y="280"/>
                  </a:lnTo>
                  <a:lnTo>
                    <a:pt x="592" y="284"/>
                  </a:lnTo>
                  <a:lnTo>
                    <a:pt x="586" y="290"/>
                  </a:lnTo>
                  <a:lnTo>
                    <a:pt x="580" y="296"/>
                  </a:lnTo>
                  <a:lnTo>
                    <a:pt x="552" y="290"/>
                  </a:lnTo>
                  <a:lnTo>
                    <a:pt x="522" y="284"/>
                  </a:lnTo>
                  <a:lnTo>
                    <a:pt x="496" y="284"/>
                  </a:lnTo>
                  <a:lnTo>
                    <a:pt x="472" y="290"/>
                  </a:lnTo>
                  <a:lnTo>
                    <a:pt x="450" y="294"/>
                  </a:lnTo>
                  <a:lnTo>
                    <a:pt x="432" y="288"/>
                  </a:lnTo>
                  <a:lnTo>
                    <a:pt x="416" y="284"/>
                  </a:lnTo>
                  <a:lnTo>
                    <a:pt x="408" y="278"/>
                  </a:lnTo>
                  <a:lnTo>
                    <a:pt x="402" y="272"/>
                  </a:lnTo>
                  <a:lnTo>
                    <a:pt x="394" y="260"/>
                  </a:lnTo>
                  <a:lnTo>
                    <a:pt x="384" y="256"/>
                  </a:lnTo>
                  <a:lnTo>
                    <a:pt x="372" y="254"/>
                  </a:lnTo>
                  <a:lnTo>
                    <a:pt x="358" y="258"/>
                  </a:lnTo>
                  <a:lnTo>
                    <a:pt x="344" y="262"/>
                  </a:lnTo>
                  <a:lnTo>
                    <a:pt x="330" y="266"/>
                  </a:lnTo>
                  <a:lnTo>
                    <a:pt x="306" y="272"/>
                  </a:lnTo>
                  <a:lnTo>
                    <a:pt x="292" y="272"/>
                  </a:lnTo>
                  <a:lnTo>
                    <a:pt x="280" y="270"/>
                  </a:lnTo>
                  <a:lnTo>
                    <a:pt x="270" y="266"/>
                  </a:lnTo>
                  <a:lnTo>
                    <a:pt x="260" y="260"/>
                  </a:lnTo>
                  <a:lnTo>
                    <a:pt x="248" y="252"/>
                  </a:lnTo>
                  <a:lnTo>
                    <a:pt x="228" y="244"/>
                  </a:lnTo>
                  <a:lnTo>
                    <a:pt x="196" y="236"/>
                  </a:lnTo>
                  <a:lnTo>
                    <a:pt x="156" y="234"/>
                  </a:lnTo>
                  <a:lnTo>
                    <a:pt x="114" y="238"/>
                  </a:lnTo>
                  <a:lnTo>
                    <a:pt x="72" y="246"/>
                  </a:lnTo>
                  <a:lnTo>
                    <a:pt x="34" y="256"/>
                  </a:lnTo>
                  <a:lnTo>
                    <a:pt x="4" y="272"/>
                  </a:lnTo>
                  <a:lnTo>
                    <a:pt x="6" y="276"/>
                  </a:lnTo>
                  <a:lnTo>
                    <a:pt x="8" y="280"/>
                  </a:lnTo>
                  <a:lnTo>
                    <a:pt x="22" y="284"/>
                  </a:lnTo>
                  <a:lnTo>
                    <a:pt x="32" y="294"/>
                  </a:lnTo>
                  <a:lnTo>
                    <a:pt x="40" y="306"/>
                  </a:lnTo>
                  <a:lnTo>
                    <a:pt x="44" y="322"/>
                  </a:lnTo>
                  <a:lnTo>
                    <a:pt x="22" y="326"/>
                  </a:lnTo>
                  <a:lnTo>
                    <a:pt x="0" y="334"/>
                  </a:lnTo>
                  <a:lnTo>
                    <a:pt x="16" y="346"/>
                  </a:lnTo>
                  <a:lnTo>
                    <a:pt x="36" y="352"/>
                  </a:lnTo>
                  <a:lnTo>
                    <a:pt x="56" y="358"/>
                  </a:lnTo>
                  <a:lnTo>
                    <a:pt x="56" y="358"/>
                  </a:lnTo>
                  <a:lnTo>
                    <a:pt x="56" y="358"/>
                  </a:lnTo>
                  <a:lnTo>
                    <a:pt x="30" y="364"/>
                  </a:lnTo>
                  <a:lnTo>
                    <a:pt x="4" y="372"/>
                  </a:lnTo>
                  <a:lnTo>
                    <a:pt x="10" y="392"/>
                  </a:lnTo>
                  <a:lnTo>
                    <a:pt x="20" y="404"/>
                  </a:lnTo>
                  <a:lnTo>
                    <a:pt x="34" y="408"/>
                  </a:lnTo>
                  <a:lnTo>
                    <a:pt x="48" y="406"/>
                  </a:lnTo>
                  <a:lnTo>
                    <a:pt x="54" y="410"/>
                  </a:lnTo>
                  <a:lnTo>
                    <a:pt x="58" y="412"/>
                  </a:lnTo>
                  <a:lnTo>
                    <a:pt x="62" y="418"/>
                  </a:lnTo>
                  <a:lnTo>
                    <a:pt x="64" y="422"/>
                  </a:lnTo>
                  <a:lnTo>
                    <a:pt x="64" y="428"/>
                  </a:lnTo>
                  <a:lnTo>
                    <a:pt x="62" y="432"/>
                  </a:lnTo>
                  <a:lnTo>
                    <a:pt x="54" y="440"/>
                  </a:lnTo>
                  <a:lnTo>
                    <a:pt x="44" y="448"/>
                  </a:lnTo>
                  <a:lnTo>
                    <a:pt x="36" y="458"/>
                  </a:lnTo>
                  <a:lnTo>
                    <a:pt x="34" y="470"/>
                  </a:lnTo>
                  <a:lnTo>
                    <a:pt x="44" y="468"/>
                  </a:lnTo>
                  <a:lnTo>
                    <a:pt x="56" y="464"/>
                  </a:lnTo>
                  <a:lnTo>
                    <a:pt x="66" y="460"/>
                  </a:lnTo>
                  <a:lnTo>
                    <a:pt x="76" y="458"/>
                  </a:lnTo>
                  <a:lnTo>
                    <a:pt x="82" y="454"/>
                  </a:lnTo>
                  <a:lnTo>
                    <a:pt x="90" y="448"/>
                  </a:lnTo>
                  <a:lnTo>
                    <a:pt x="94" y="442"/>
                  </a:lnTo>
                  <a:lnTo>
                    <a:pt x="96" y="438"/>
                  </a:lnTo>
                  <a:lnTo>
                    <a:pt x="96" y="434"/>
                  </a:lnTo>
                  <a:lnTo>
                    <a:pt x="98" y="428"/>
                  </a:lnTo>
                  <a:lnTo>
                    <a:pt x="98" y="422"/>
                  </a:lnTo>
                  <a:lnTo>
                    <a:pt x="98" y="420"/>
                  </a:lnTo>
                  <a:lnTo>
                    <a:pt x="98" y="416"/>
                  </a:lnTo>
                  <a:lnTo>
                    <a:pt x="100" y="414"/>
                  </a:lnTo>
                  <a:lnTo>
                    <a:pt x="102" y="412"/>
                  </a:lnTo>
                  <a:lnTo>
                    <a:pt x="106" y="410"/>
                  </a:lnTo>
                  <a:lnTo>
                    <a:pt x="112" y="406"/>
                  </a:lnTo>
                  <a:lnTo>
                    <a:pt x="116" y="400"/>
                  </a:lnTo>
                  <a:lnTo>
                    <a:pt x="120" y="396"/>
                  </a:lnTo>
                  <a:lnTo>
                    <a:pt x="124" y="392"/>
                  </a:lnTo>
                  <a:lnTo>
                    <a:pt x="124" y="390"/>
                  </a:lnTo>
                  <a:lnTo>
                    <a:pt x="128" y="388"/>
                  </a:lnTo>
                  <a:lnTo>
                    <a:pt x="130" y="388"/>
                  </a:lnTo>
                  <a:lnTo>
                    <a:pt x="134" y="388"/>
                  </a:lnTo>
                  <a:lnTo>
                    <a:pt x="136" y="390"/>
                  </a:lnTo>
                  <a:lnTo>
                    <a:pt x="136" y="392"/>
                  </a:lnTo>
                  <a:lnTo>
                    <a:pt x="136" y="394"/>
                  </a:lnTo>
                  <a:lnTo>
                    <a:pt x="134" y="398"/>
                  </a:lnTo>
                  <a:lnTo>
                    <a:pt x="132" y="400"/>
                  </a:lnTo>
                  <a:lnTo>
                    <a:pt x="130" y="404"/>
                  </a:lnTo>
                  <a:lnTo>
                    <a:pt x="130" y="406"/>
                  </a:lnTo>
                  <a:lnTo>
                    <a:pt x="130" y="408"/>
                  </a:lnTo>
                  <a:lnTo>
                    <a:pt x="134" y="408"/>
                  </a:lnTo>
                  <a:lnTo>
                    <a:pt x="138" y="406"/>
                  </a:lnTo>
                  <a:lnTo>
                    <a:pt x="144" y="402"/>
                  </a:lnTo>
                  <a:lnTo>
                    <a:pt x="148" y="400"/>
                  </a:lnTo>
                  <a:lnTo>
                    <a:pt x="154" y="398"/>
                  </a:lnTo>
                  <a:lnTo>
                    <a:pt x="160" y="396"/>
                  </a:lnTo>
                  <a:lnTo>
                    <a:pt x="164" y="398"/>
                  </a:lnTo>
                  <a:lnTo>
                    <a:pt x="168" y="400"/>
                  </a:lnTo>
                  <a:lnTo>
                    <a:pt x="170" y="402"/>
                  </a:lnTo>
                  <a:lnTo>
                    <a:pt x="174" y="406"/>
                  </a:lnTo>
                  <a:lnTo>
                    <a:pt x="178" y="410"/>
                  </a:lnTo>
                  <a:lnTo>
                    <a:pt x="182" y="412"/>
                  </a:lnTo>
                  <a:lnTo>
                    <a:pt x="186" y="416"/>
                  </a:lnTo>
                  <a:lnTo>
                    <a:pt x="192" y="418"/>
                  </a:lnTo>
                  <a:lnTo>
                    <a:pt x="198" y="418"/>
                  </a:lnTo>
                  <a:lnTo>
                    <a:pt x="204" y="418"/>
                  </a:lnTo>
                  <a:lnTo>
                    <a:pt x="212" y="420"/>
                  </a:lnTo>
                  <a:lnTo>
                    <a:pt x="218" y="422"/>
                  </a:lnTo>
                  <a:lnTo>
                    <a:pt x="222" y="426"/>
                  </a:lnTo>
                  <a:lnTo>
                    <a:pt x="226" y="430"/>
                  </a:lnTo>
                  <a:lnTo>
                    <a:pt x="230" y="436"/>
                  </a:lnTo>
                  <a:lnTo>
                    <a:pt x="238" y="446"/>
                  </a:lnTo>
                  <a:lnTo>
                    <a:pt x="248" y="456"/>
                  </a:lnTo>
                  <a:lnTo>
                    <a:pt x="260" y="464"/>
                  </a:lnTo>
                  <a:lnTo>
                    <a:pt x="274" y="476"/>
                  </a:lnTo>
                  <a:lnTo>
                    <a:pt x="288" y="486"/>
                  </a:lnTo>
                  <a:lnTo>
                    <a:pt x="292" y="488"/>
                  </a:lnTo>
                  <a:lnTo>
                    <a:pt x="298" y="490"/>
                  </a:lnTo>
                  <a:lnTo>
                    <a:pt x="302" y="492"/>
                  </a:lnTo>
                  <a:lnTo>
                    <a:pt x="306" y="494"/>
                  </a:lnTo>
                  <a:lnTo>
                    <a:pt x="308" y="498"/>
                  </a:lnTo>
                  <a:lnTo>
                    <a:pt x="310" y="502"/>
                  </a:lnTo>
                  <a:lnTo>
                    <a:pt x="310" y="508"/>
                  </a:lnTo>
                  <a:lnTo>
                    <a:pt x="312" y="512"/>
                  </a:lnTo>
                  <a:lnTo>
                    <a:pt x="320" y="530"/>
                  </a:lnTo>
                  <a:lnTo>
                    <a:pt x="330" y="546"/>
                  </a:lnTo>
                  <a:lnTo>
                    <a:pt x="334" y="552"/>
                  </a:lnTo>
                  <a:lnTo>
                    <a:pt x="340" y="558"/>
                  </a:lnTo>
                  <a:lnTo>
                    <a:pt x="348" y="562"/>
                  </a:lnTo>
                  <a:lnTo>
                    <a:pt x="350" y="598"/>
                  </a:lnTo>
                  <a:lnTo>
                    <a:pt x="354" y="634"/>
                  </a:lnTo>
                  <a:lnTo>
                    <a:pt x="362" y="668"/>
                  </a:lnTo>
                  <a:lnTo>
                    <a:pt x="368" y="678"/>
                  </a:lnTo>
                  <a:lnTo>
                    <a:pt x="376" y="692"/>
                  </a:lnTo>
                  <a:lnTo>
                    <a:pt x="384" y="704"/>
                  </a:lnTo>
                  <a:lnTo>
                    <a:pt x="390" y="714"/>
                  </a:lnTo>
                  <a:lnTo>
                    <a:pt x="394" y="716"/>
                  </a:lnTo>
                  <a:lnTo>
                    <a:pt x="400" y="718"/>
                  </a:lnTo>
                  <a:lnTo>
                    <a:pt x="406" y="720"/>
                  </a:lnTo>
                  <a:lnTo>
                    <a:pt x="410" y="722"/>
                  </a:lnTo>
                  <a:lnTo>
                    <a:pt x="416" y="722"/>
                  </a:lnTo>
                  <a:lnTo>
                    <a:pt x="418" y="724"/>
                  </a:lnTo>
                  <a:lnTo>
                    <a:pt x="428" y="740"/>
                  </a:lnTo>
                  <a:lnTo>
                    <a:pt x="434" y="758"/>
                  </a:lnTo>
                  <a:lnTo>
                    <a:pt x="442" y="774"/>
                  </a:lnTo>
                  <a:lnTo>
                    <a:pt x="454" y="788"/>
                  </a:lnTo>
                  <a:lnTo>
                    <a:pt x="470" y="796"/>
                  </a:lnTo>
                  <a:lnTo>
                    <a:pt x="486" y="806"/>
                  </a:lnTo>
                  <a:lnTo>
                    <a:pt x="498" y="818"/>
                  </a:lnTo>
                  <a:lnTo>
                    <a:pt x="502" y="830"/>
                  </a:lnTo>
                  <a:lnTo>
                    <a:pt x="502" y="844"/>
                  </a:lnTo>
                  <a:lnTo>
                    <a:pt x="502" y="856"/>
                  </a:lnTo>
                  <a:lnTo>
                    <a:pt x="506" y="868"/>
                  </a:lnTo>
                  <a:lnTo>
                    <a:pt x="514" y="874"/>
                  </a:lnTo>
                  <a:lnTo>
                    <a:pt x="524" y="878"/>
                  </a:lnTo>
                  <a:lnTo>
                    <a:pt x="534" y="880"/>
                  </a:lnTo>
                  <a:lnTo>
                    <a:pt x="544" y="888"/>
                  </a:lnTo>
                  <a:lnTo>
                    <a:pt x="550" y="900"/>
                  </a:lnTo>
                  <a:lnTo>
                    <a:pt x="552" y="912"/>
                  </a:lnTo>
                  <a:lnTo>
                    <a:pt x="556" y="924"/>
                  </a:lnTo>
                  <a:lnTo>
                    <a:pt x="566" y="938"/>
                  </a:lnTo>
                  <a:lnTo>
                    <a:pt x="576" y="944"/>
                  </a:lnTo>
                  <a:lnTo>
                    <a:pt x="586" y="946"/>
                  </a:lnTo>
                  <a:lnTo>
                    <a:pt x="594" y="948"/>
                  </a:lnTo>
                  <a:lnTo>
                    <a:pt x="604" y="950"/>
                  </a:lnTo>
                  <a:lnTo>
                    <a:pt x="626" y="958"/>
                  </a:lnTo>
                  <a:lnTo>
                    <a:pt x="648" y="968"/>
                  </a:lnTo>
                  <a:lnTo>
                    <a:pt x="670" y="982"/>
                  </a:lnTo>
                  <a:lnTo>
                    <a:pt x="688" y="1000"/>
                  </a:lnTo>
                  <a:lnTo>
                    <a:pt x="702" y="1020"/>
                  </a:lnTo>
                  <a:lnTo>
                    <a:pt x="710" y="1046"/>
                  </a:lnTo>
                  <a:lnTo>
                    <a:pt x="738" y="1054"/>
                  </a:lnTo>
                  <a:lnTo>
                    <a:pt x="756" y="1062"/>
                  </a:lnTo>
                  <a:lnTo>
                    <a:pt x="766" y="1072"/>
                  </a:lnTo>
                  <a:lnTo>
                    <a:pt x="768" y="1084"/>
                  </a:lnTo>
                  <a:lnTo>
                    <a:pt x="766" y="1104"/>
                  </a:lnTo>
                  <a:lnTo>
                    <a:pt x="758" y="1130"/>
                  </a:lnTo>
                  <a:lnTo>
                    <a:pt x="754" y="1160"/>
                  </a:lnTo>
                  <a:lnTo>
                    <a:pt x="754" y="1184"/>
                  </a:lnTo>
                  <a:lnTo>
                    <a:pt x="760" y="1206"/>
                  </a:lnTo>
                  <a:lnTo>
                    <a:pt x="770" y="1226"/>
                  </a:lnTo>
                  <a:lnTo>
                    <a:pt x="784" y="1248"/>
                  </a:lnTo>
                  <a:lnTo>
                    <a:pt x="808" y="1288"/>
                  </a:lnTo>
                  <a:lnTo>
                    <a:pt x="828" y="1326"/>
                  </a:lnTo>
                  <a:lnTo>
                    <a:pt x="844" y="1364"/>
                  </a:lnTo>
                  <a:lnTo>
                    <a:pt x="850" y="1406"/>
                  </a:lnTo>
                  <a:lnTo>
                    <a:pt x="848" y="1444"/>
                  </a:lnTo>
                  <a:lnTo>
                    <a:pt x="840" y="1482"/>
                  </a:lnTo>
                  <a:lnTo>
                    <a:pt x="828" y="1518"/>
                  </a:lnTo>
                  <a:lnTo>
                    <a:pt x="820" y="1558"/>
                  </a:lnTo>
                  <a:lnTo>
                    <a:pt x="816" y="1598"/>
                  </a:lnTo>
                  <a:lnTo>
                    <a:pt x="814" y="1636"/>
                  </a:lnTo>
                  <a:lnTo>
                    <a:pt x="808" y="1660"/>
                  </a:lnTo>
                  <a:lnTo>
                    <a:pt x="800" y="1684"/>
                  </a:lnTo>
                  <a:lnTo>
                    <a:pt x="796" y="1708"/>
                  </a:lnTo>
                  <a:lnTo>
                    <a:pt x="796" y="1734"/>
                  </a:lnTo>
                  <a:lnTo>
                    <a:pt x="804" y="1762"/>
                  </a:lnTo>
                  <a:lnTo>
                    <a:pt x="814" y="1776"/>
                  </a:lnTo>
                  <a:lnTo>
                    <a:pt x="824" y="1782"/>
                  </a:lnTo>
                  <a:lnTo>
                    <a:pt x="836" y="1780"/>
                  </a:lnTo>
                  <a:lnTo>
                    <a:pt x="846" y="1772"/>
                  </a:lnTo>
                  <a:lnTo>
                    <a:pt x="854" y="1758"/>
                  </a:lnTo>
                  <a:lnTo>
                    <a:pt x="858" y="1740"/>
                  </a:lnTo>
                  <a:lnTo>
                    <a:pt x="860" y="1720"/>
                  </a:lnTo>
                  <a:lnTo>
                    <a:pt x="858" y="1704"/>
                  </a:lnTo>
                  <a:lnTo>
                    <a:pt x="852" y="1684"/>
                  </a:lnTo>
                  <a:lnTo>
                    <a:pt x="854" y="1662"/>
                  </a:lnTo>
                  <a:lnTo>
                    <a:pt x="856" y="1658"/>
                  </a:lnTo>
                  <a:lnTo>
                    <a:pt x="860" y="1654"/>
                  </a:lnTo>
                  <a:lnTo>
                    <a:pt x="864" y="1652"/>
                  </a:lnTo>
                  <a:lnTo>
                    <a:pt x="868" y="1650"/>
                  </a:lnTo>
                  <a:lnTo>
                    <a:pt x="872" y="1646"/>
                  </a:lnTo>
                  <a:lnTo>
                    <a:pt x="876" y="1642"/>
                  </a:lnTo>
                  <a:lnTo>
                    <a:pt x="876" y="1638"/>
                  </a:lnTo>
                  <a:lnTo>
                    <a:pt x="878" y="1632"/>
                  </a:lnTo>
                  <a:lnTo>
                    <a:pt x="878" y="1626"/>
                  </a:lnTo>
                  <a:lnTo>
                    <a:pt x="878" y="1620"/>
                  </a:lnTo>
                  <a:lnTo>
                    <a:pt x="878" y="1614"/>
                  </a:lnTo>
                  <a:lnTo>
                    <a:pt x="880" y="1610"/>
                  </a:lnTo>
                  <a:lnTo>
                    <a:pt x="888" y="1600"/>
                  </a:lnTo>
                  <a:lnTo>
                    <a:pt x="902" y="1588"/>
                  </a:lnTo>
                  <a:lnTo>
                    <a:pt x="914" y="1578"/>
                  </a:lnTo>
                  <a:lnTo>
                    <a:pt x="928" y="1566"/>
                  </a:lnTo>
                  <a:lnTo>
                    <a:pt x="936" y="1556"/>
                  </a:lnTo>
                  <a:lnTo>
                    <a:pt x="940" y="1542"/>
                  </a:lnTo>
                  <a:lnTo>
                    <a:pt x="936" y="1528"/>
                  </a:lnTo>
                  <a:lnTo>
                    <a:pt x="968" y="1512"/>
                  </a:lnTo>
                  <a:lnTo>
                    <a:pt x="994" y="1494"/>
                  </a:lnTo>
                  <a:lnTo>
                    <a:pt x="1012" y="1474"/>
                  </a:lnTo>
                  <a:lnTo>
                    <a:pt x="1028" y="1450"/>
                  </a:lnTo>
                  <a:lnTo>
                    <a:pt x="1042" y="1424"/>
                  </a:lnTo>
                  <a:lnTo>
                    <a:pt x="1056" y="1398"/>
                  </a:lnTo>
                  <a:lnTo>
                    <a:pt x="1070" y="1370"/>
                  </a:lnTo>
                  <a:lnTo>
                    <a:pt x="1084" y="1356"/>
                  </a:lnTo>
                  <a:lnTo>
                    <a:pt x="1100" y="1340"/>
                  </a:lnTo>
                  <a:lnTo>
                    <a:pt x="1112" y="1324"/>
                  </a:lnTo>
                  <a:lnTo>
                    <a:pt x="1114" y="1310"/>
                  </a:lnTo>
                  <a:lnTo>
                    <a:pt x="1114" y="1296"/>
                  </a:lnTo>
                  <a:lnTo>
                    <a:pt x="1116" y="1282"/>
                  </a:lnTo>
                  <a:lnTo>
                    <a:pt x="1124" y="1262"/>
                  </a:lnTo>
                  <a:lnTo>
                    <a:pt x="1136" y="1242"/>
                  </a:lnTo>
                  <a:lnTo>
                    <a:pt x="1144" y="1222"/>
                  </a:lnTo>
                  <a:lnTo>
                    <a:pt x="1144" y="1204"/>
                  </a:lnTo>
                  <a:lnTo>
                    <a:pt x="1136" y="1190"/>
                  </a:lnTo>
                  <a:lnTo>
                    <a:pt x="1126" y="1182"/>
                  </a:lnTo>
                  <a:lnTo>
                    <a:pt x="1112" y="1180"/>
                  </a:lnTo>
                  <a:lnTo>
                    <a:pt x="1098" y="1178"/>
                  </a:lnTo>
                  <a:lnTo>
                    <a:pt x="1082" y="1172"/>
                  </a:lnTo>
                  <a:lnTo>
                    <a:pt x="1070" y="1164"/>
                  </a:lnTo>
                  <a:lnTo>
                    <a:pt x="1060" y="1154"/>
                  </a:lnTo>
                  <a:lnTo>
                    <a:pt x="1050" y="1144"/>
                  </a:lnTo>
                  <a:lnTo>
                    <a:pt x="1042" y="1142"/>
                  </a:lnTo>
                  <a:lnTo>
                    <a:pt x="1032" y="1144"/>
                  </a:lnTo>
                  <a:lnTo>
                    <a:pt x="1022" y="1144"/>
                  </a:lnTo>
                  <a:lnTo>
                    <a:pt x="1014" y="1142"/>
                  </a:lnTo>
                  <a:lnTo>
                    <a:pt x="1008" y="1132"/>
                  </a:lnTo>
                  <a:lnTo>
                    <a:pt x="1004" y="1118"/>
                  </a:lnTo>
                  <a:lnTo>
                    <a:pt x="996" y="1106"/>
                  </a:lnTo>
                  <a:lnTo>
                    <a:pt x="982" y="1098"/>
                  </a:lnTo>
                  <a:lnTo>
                    <a:pt x="968" y="1092"/>
                  </a:lnTo>
                  <a:lnTo>
                    <a:pt x="954" y="1084"/>
                  </a:lnTo>
                  <a:lnTo>
                    <a:pt x="928" y="1068"/>
                  </a:lnTo>
                  <a:lnTo>
                    <a:pt x="902" y="1050"/>
                  </a:lnTo>
                  <a:lnTo>
                    <a:pt x="880" y="1034"/>
                  </a:lnTo>
                  <a:lnTo>
                    <a:pt x="858" y="1044"/>
                  </a:lnTo>
                  <a:lnTo>
                    <a:pt x="834" y="1046"/>
                  </a:lnTo>
                  <a:lnTo>
                    <a:pt x="836" y="1040"/>
                  </a:lnTo>
                  <a:lnTo>
                    <a:pt x="836" y="1034"/>
                  </a:lnTo>
                  <a:lnTo>
                    <a:pt x="836" y="1028"/>
                  </a:lnTo>
                  <a:lnTo>
                    <a:pt x="838" y="1024"/>
                  </a:lnTo>
                  <a:lnTo>
                    <a:pt x="822" y="1022"/>
                  </a:lnTo>
                  <a:lnTo>
                    <a:pt x="808" y="1024"/>
                  </a:lnTo>
                  <a:lnTo>
                    <a:pt x="796" y="1032"/>
                  </a:lnTo>
                  <a:lnTo>
                    <a:pt x="790" y="1044"/>
                  </a:lnTo>
                  <a:lnTo>
                    <a:pt x="790" y="1060"/>
                  </a:lnTo>
                  <a:lnTo>
                    <a:pt x="774" y="1054"/>
                  </a:lnTo>
                  <a:lnTo>
                    <a:pt x="760" y="1044"/>
                  </a:lnTo>
                  <a:lnTo>
                    <a:pt x="754" y="1028"/>
                  </a:lnTo>
                  <a:lnTo>
                    <a:pt x="734" y="1026"/>
                  </a:lnTo>
                  <a:lnTo>
                    <a:pt x="714" y="1012"/>
                  </a:lnTo>
                  <a:lnTo>
                    <a:pt x="700" y="994"/>
                  </a:lnTo>
                  <a:lnTo>
                    <a:pt x="694" y="974"/>
                  </a:lnTo>
                  <a:lnTo>
                    <a:pt x="690" y="974"/>
                  </a:lnTo>
                  <a:lnTo>
                    <a:pt x="684" y="972"/>
                  </a:lnTo>
                  <a:lnTo>
                    <a:pt x="678" y="972"/>
                  </a:lnTo>
                  <a:lnTo>
                    <a:pt x="672" y="972"/>
                  </a:lnTo>
                  <a:lnTo>
                    <a:pt x="674" y="952"/>
                  </a:lnTo>
                  <a:lnTo>
                    <a:pt x="676" y="934"/>
                  </a:lnTo>
                  <a:lnTo>
                    <a:pt x="672" y="914"/>
                  </a:lnTo>
                  <a:lnTo>
                    <a:pt x="662" y="928"/>
                  </a:lnTo>
                  <a:lnTo>
                    <a:pt x="648" y="936"/>
                  </a:lnTo>
                  <a:lnTo>
                    <a:pt x="632" y="940"/>
                  </a:lnTo>
                  <a:lnTo>
                    <a:pt x="616" y="940"/>
                  </a:lnTo>
                  <a:lnTo>
                    <a:pt x="598" y="940"/>
                  </a:lnTo>
                  <a:lnTo>
                    <a:pt x="604" y="924"/>
                  </a:lnTo>
                  <a:lnTo>
                    <a:pt x="604" y="908"/>
                  </a:lnTo>
                  <a:lnTo>
                    <a:pt x="598" y="896"/>
                  </a:lnTo>
                  <a:lnTo>
                    <a:pt x="592" y="884"/>
                  </a:lnTo>
                  <a:lnTo>
                    <a:pt x="584" y="872"/>
                  </a:lnTo>
                  <a:lnTo>
                    <a:pt x="580" y="860"/>
                  </a:lnTo>
                  <a:lnTo>
                    <a:pt x="582" y="844"/>
                  </a:lnTo>
                  <a:lnTo>
                    <a:pt x="590" y="826"/>
                  </a:lnTo>
                  <a:lnTo>
                    <a:pt x="604" y="810"/>
                  </a:lnTo>
                  <a:lnTo>
                    <a:pt x="620" y="802"/>
                  </a:lnTo>
                  <a:lnTo>
                    <a:pt x="638" y="798"/>
                  </a:lnTo>
                  <a:lnTo>
                    <a:pt x="656" y="800"/>
                  </a:lnTo>
                  <a:lnTo>
                    <a:pt x="676" y="804"/>
                  </a:lnTo>
                  <a:lnTo>
                    <a:pt x="694" y="808"/>
                  </a:lnTo>
                  <a:lnTo>
                    <a:pt x="694" y="822"/>
                  </a:lnTo>
                  <a:lnTo>
                    <a:pt x="698" y="834"/>
                  </a:lnTo>
                  <a:lnTo>
                    <a:pt x="706" y="840"/>
                  </a:lnTo>
                  <a:lnTo>
                    <a:pt x="716" y="842"/>
                  </a:lnTo>
                  <a:lnTo>
                    <a:pt x="732" y="838"/>
                  </a:lnTo>
                  <a:lnTo>
                    <a:pt x="732" y="810"/>
                  </a:lnTo>
                  <a:lnTo>
                    <a:pt x="734" y="782"/>
                  </a:lnTo>
                  <a:lnTo>
                    <a:pt x="742" y="756"/>
                  </a:lnTo>
                  <a:lnTo>
                    <a:pt x="750" y="744"/>
                  </a:lnTo>
                  <a:lnTo>
                    <a:pt x="760" y="732"/>
                  </a:lnTo>
                  <a:lnTo>
                    <a:pt x="768" y="720"/>
                  </a:lnTo>
                  <a:lnTo>
                    <a:pt x="774" y="708"/>
                  </a:lnTo>
                  <a:lnTo>
                    <a:pt x="776" y="692"/>
                  </a:lnTo>
                  <a:lnTo>
                    <a:pt x="790" y="688"/>
                  </a:lnTo>
                  <a:lnTo>
                    <a:pt x="798" y="682"/>
                  </a:lnTo>
                  <a:lnTo>
                    <a:pt x="800" y="672"/>
                  </a:lnTo>
                  <a:lnTo>
                    <a:pt x="804" y="660"/>
                  </a:lnTo>
                  <a:lnTo>
                    <a:pt x="810" y="648"/>
                  </a:lnTo>
                  <a:lnTo>
                    <a:pt x="828" y="632"/>
                  </a:lnTo>
                  <a:lnTo>
                    <a:pt x="848" y="618"/>
                  </a:lnTo>
                  <a:lnTo>
                    <a:pt x="868" y="604"/>
                  </a:lnTo>
                  <a:lnTo>
                    <a:pt x="870" y="602"/>
                  </a:lnTo>
                  <a:lnTo>
                    <a:pt x="874" y="598"/>
                  </a:lnTo>
                  <a:lnTo>
                    <a:pt x="880" y="602"/>
                  </a:lnTo>
                  <a:lnTo>
                    <a:pt x="886" y="604"/>
                  </a:lnTo>
                  <a:lnTo>
                    <a:pt x="890" y="606"/>
                  </a:lnTo>
                  <a:lnTo>
                    <a:pt x="888" y="606"/>
                  </a:lnTo>
                  <a:lnTo>
                    <a:pt x="890" y="608"/>
                  </a:lnTo>
                  <a:lnTo>
                    <a:pt x="894" y="612"/>
                  </a:lnTo>
                  <a:lnTo>
                    <a:pt x="888" y="614"/>
                  </a:lnTo>
                  <a:lnTo>
                    <a:pt x="880" y="618"/>
                  </a:lnTo>
                  <a:lnTo>
                    <a:pt x="872" y="622"/>
                  </a:lnTo>
                  <a:lnTo>
                    <a:pt x="864" y="628"/>
                  </a:lnTo>
                  <a:lnTo>
                    <a:pt x="862" y="634"/>
                  </a:lnTo>
                  <a:lnTo>
                    <a:pt x="864" y="640"/>
                  </a:lnTo>
                  <a:lnTo>
                    <a:pt x="878" y="646"/>
                  </a:lnTo>
                  <a:lnTo>
                    <a:pt x="886" y="638"/>
                  </a:lnTo>
                  <a:lnTo>
                    <a:pt x="898" y="628"/>
                  </a:lnTo>
                  <a:lnTo>
                    <a:pt x="912" y="616"/>
                  </a:lnTo>
                  <a:lnTo>
                    <a:pt x="922" y="604"/>
                  </a:lnTo>
                  <a:lnTo>
                    <a:pt x="930" y="592"/>
                  </a:lnTo>
                  <a:lnTo>
                    <a:pt x="930" y="582"/>
                  </a:lnTo>
                  <a:lnTo>
                    <a:pt x="922" y="586"/>
                  </a:lnTo>
                  <a:lnTo>
                    <a:pt x="914" y="592"/>
                  </a:lnTo>
                  <a:lnTo>
                    <a:pt x="906" y="594"/>
                  </a:lnTo>
                  <a:lnTo>
                    <a:pt x="896" y="594"/>
                  </a:lnTo>
                  <a:lnTo>
                    <a:pt x="892" y="592"/>
                  </a:lnTo>
                  <a:lnTo>
                    <a:pt x="890" y="588"/>
                  </a:lnTo>
                  <a:lnTo>
                    <a:pt x="886" y="586"/>
                  </a:lnTo>
                  <a:lnTo>
                    <a:pt x="894" y="574"/>
                  </a:lnTo>
                  <a:lnTo>
                    <a:pt x="896" y="566"/>
                  </a:lnTo>
                  <a:lnTo>
                    <a:pt x="896" y="556"/>
                  </a:lnTo>
                  <a:lnTo>
                    <a:pt x="890" y="550"/>
                  </a:lnTo>
                  <a:lnTo>
                    <a:pt x="878" y="544"/>
                  </a:lnTo>
                  <a:lnTo>
                    <a:pt x="860" y="544"/>
                  </a:lnTo>
                  <a:lnTo>
                    <a:pt x="890" y="540"/>
                  </a:lnTo>
                  <a:lnTo>
                    <a:pt x="918" y="536"/>
                  </a:lnTo>
                  <a:lnTo>
                    <a:pt x="946" y="528"/>
                  </a:lnTo>
                  <a:lnTo>
                    <a:pt x="954" y="534"/>
                  </a:lnTo>
                  <a:lnTo>
                    <a:pt x="954" y="540"/>
                  </a:lnTo>
                  <a:lnTo>
                    <a:pt x="948" y="546"/>
                  </a:lnTo>
                  <a:lnTo>
                    <a:pt x="942" y="554"/>
                  </a:lnTo>
                  <a:lnTo>
                    <a:pt x="936" y="562"/>
                  </a:lnTo>
                  <a:lnTo>
                    <a:pt x="934" y="570"/>
                  </a:lnTo>
                  <a:lnTo>
                    <a:pt x="934" y="574"/>
                  </a:lnTo>
                  <a:lnTo>
                    <a:pt x="936" y="578"/>
                  </a:lnTo>
                  <a:lnTo>
                    <a:pt x="938" y="578"/>
                  </a:lnTo>
                  <a:lnTo>
                    <a:pt x="940" y="578"/>
                  </a:lnTo>
                  <a:lnTo>
                    <a:pt x="944" y="578"/>
                  </a:lnTo>
                  <a:lnTo>
                    <a:pt x="948" y="576"/>
                  </a:lnTo>
                  <a:lnTo>
                    <a:pt x="950" y="574"/>
                  </a:lnTo>
                  <a:lnTo>
                    <a:pt x="954" y="572"/>
                  </a:lnTo>
                  <a:lnTo>
                    <a:pt x="956" y="570"/>
                  </a:lnTo>
                  <a:lnTo>
                    <a:pt x="958" y="570"/>
                  </a:lnTo>
                  <a:lnTo>
                    <a:pt x="966" y="570"/>
                  </a:lnTo>
                  <a:lnTo>
                    <a:pt x="972" y="570"/>
                  </a:lnTo>
                  <a:lnTo>
                    <a:pt x="976" y="572"/>
                  </a:lnTo>
                  <a:lnTo>
                    <a:pt x="982" y="576"/>
                  </a:lnTo>
                  <a:lnTo>
                    <a:pt x="984" y="576"/>
                  </a:lnTo>
                  <a:lnTo>
                    <a:pt x="986" y="580"/>
                  </a:lnTo>
                  <a:lnTo>
                    <a:pt x="988" y="582"/>
                  </a:lnTo>
                  <a:lnTo>
                    <a:pt x="992" y="584"/>
                  </a:lnTo>
                  <a:lnTo>
                    <a:pt x="1000" y="584"/>
                  </a:lnTo>
                  <a:lnTo>
                    <a:pt x="1006" y="584"/>
                  </a:lnTo>
                  <a:lnTo>
                    <a:pt x="1012" y="584"/>
                  </a:lnTo>
                  <a:lnTo>
                    <a:pt x="1010" y="572"/>
                  </a:lnTo>
                  <a:lnTo>
                    <a:pt x="1006" y="558"/>
                  </a:lnTo>
                  <a:lnTo>
                    <a:pt x="998" y="548"/>
                  </a:lnTo>
                  <a:lnTo>
                    <a:pt x="994" y="546"/>
                  </a:lnTo>
                  <a:lnTo>
                    <a:pt x="988" y="542"/>
                  </a:lnTo>
                  <a:lnTo>
                    <a:pt x="984" y="540"/>
                  </a:lnTo>
                  <a:lnTo>
                    <a:pt x="982" y="534"/>
                  </a:lnTo>
                  <a:lnTo>
                    <a:pt x="980" y="530"/>
                  </a:lnTo>
                  <a:lnTo>
                    <a:pt x="978" y="524"/>
                  </a:lnTo>
                  <a:lnTo>
                    <a:pt x="976" y="518"/>
                  </a:lnTo>
                  <a:lnTo>
                    <a:pt x="974" y="514"/>
                  </a:lnTo>
                  <a:lnTo>
                    <a:pt x="970" y="510"/>
                  </a:lnTo>
                  <a:lnTo>
                    <a:pt x="966" y="508"/>
                  </a:lnTo>
                  <a:lnTo>
                    <a:pt x="962" y="506"/>
                  </a:lnTo>
                  <a:lnTo>
                    <a:pt x="952" y="502"/>
                  </a:lnTo>
                  <a:lnTo>
                    <a:pt x="944" y="496"/>
                  </a:lnTo>
                  <a:lnTo>
                    <a:pt x="936" y="492"/>
                  </a:lnTo>
                  <a:lnTo>
                    <a:pt x="934" y="490"/>
                  </a:lnTo>
                  <a:lnTo>
                    <a:pt x="932" y="488"/>
                  </a:lnTo>
                  <a:lnTo>
                    <a:pt x="922" y="480"/>
                  </a:lnTo>
                  <a:lnTo>
                    <a:pt x="914" y="472"/>
                  </a:lnTo>
                  <a:lnTo>
                    <a:pt x="906" y="462"/>
                  </a:lnTo>
                  <a:lnTo>
                    <a:pt x="896" y="444"/>
                  </a:lnTo>
                  <a:lnTo>
                    <a:pt x="888" y="422"/>
                  </a:lnTo>
                  <a:lnTo>
                    <a:pt x="880" y="404"/>
                  </a:lnTo>
                  <a:lnTo>
                    <a:pt x="876" y="410"/>
                  </a:lnTo>
                  <a:lnTo>
                    <a:pt x="874" y="414"/>
                  </a:lnTo>
                  <a:lnTo>
                    <a:pt x="870" y="416"/>
                  </a:lnTo>
                  <a:lnTo>
                    <a:pt x="868" y="420"/>
                  </a:lnTo>
                  <a:lnTo>
                    <a:pt x="866" y="426"/>
                  </a:lnTo>
                  <a:lnTo>
                    <a:pt x="866" y="432"/>
                  </a:lnTo>
                  <a:lnTo>
                    <a:pt x="860" y="434"/>
                  </a:lnTo>
                  <a:lnTo>
                    <a:pt x="852" y="434"/>
                  </a:lnTo>
                  <a:lnTo>
                    <a:pt x="846" y="434"/>
                  </a:lnTo>
                  <a:lnTo>
                    <a:pt x="840" y="432"/>
                  </a:lnTo>
                  <a:lnTo>
                    <a:pt x="838" y="416"/>
                  </a:lnTo>
                  <a:lnTo>
                    <a:pt x="830" y="404"/>
                  </a:lnTo>
                  <a:lnTo>
                    <a:pt x="818" y="396"/>
                  </a:lnTo>
                  <a:lnTo>
                    <a:pt x="804" y="394"/>
                  </a:lnTo>
                  <a:lnTo>
                    <a:pt x="790" y="396"/>
                  </a:lnTo>
                  <a:lnTo>
                    <a:pt x="778" y="402"/>
                  </a:lnTo>
                  <a:lnTo>
                    <a:pt x="770" y="412"/>
                  </a:lnTo>
                  <a:lnTo>
                    <a:pt x="770" y="428"/>
                  </a:lnTo>
                  <a:lnTo>
                    <a:pt x="784" y="432"/>
                  </a:lnTo>
                  <a:lnTo>
                    <a:pt x="792" y="442"/>
                  </a:lnTo>
                  <a:lnTo>
                    <a:pt x="794" y="454"/>
                  </a:lnTo>
                  <a:lnTo>
                    <a:pt x="790" y="466"/>
                  </a:lnTo>
                  <a:lnTo>
                    <a:pt x="782" y="478"/>
                  </a:lnTo>
                  <a:lnTo>
                    <a:pt x="770" y="484"/>
                  </a:lnTo>
                  <a:lnTo>
                    <a:pt x="770" y="508"/>
                  </a:lnTo>
                  <a:lnTo>
                    <a:pt x="768" y="532"/>
                  </a:lnTo>
                  <a:lnTo>
                    <a:pt x="756" y="532"/>
                  </a:lnTo>
                  <a:lnTo>
                    <a:pt x="740" y="524"/>
                  </a:lnTo>
                  <a:lnTo>
                    <a:pt x="720" y="512"/>
                  </a:lnTo>
                  <a:lnTo>
                    <a:pt x="700" y="496"/>
                  </a:lnTo>
                  <a:lnTo>
                    <a:pt x="680" y="478"/>
                  </a:lnTo>
                  <a:lnTo>
                    <a:pt x="662" y="460"/>
                  </a:lnTo>
                  <a:lnTo>
                    <a:pt x="646" y="444"/>
                  </a:lnTo>
                  <a:lnTo>
                    <a:pt x="636" y="434"/>
                  </a:lnTo>
                  <a:lnTo>
                    <a:pt x="622" y="422"/>
                  </a:lnTo>
                  <a:lnTo>
                    <a:pt x="614" y="414"/>
                  </a:lnTo>
                  <a:lnTo>
                    <a:pt x="610" y="408"/>
                  </a:lnTo>
                  <a:lnTo>
                    <a:pt x="612" y="402"/>
                  </a:lnTo>
                  <a:lnTo>
                    <a:pt x="620" y="392"/>
                  </a:lnTo>
                  <a:lnTo>
                    <a:pt x="634" y="378"/>
                  </a:lnTo>
                  <a:lnTo>
                    <a:pt x="646" y="368"/>
                  </a:lnTo>
                  <a:lnTo>
                    <a:pt x="660" y="354"/>
                  </a:lnTo>
                  <a:lnTo>
                    <a:pt x="676" y="342"/>
                  </a:lnTo>
                  <a:lnTo>
                    <a:pt x="690" y="336"/>
                  </a:lnTo>
                  <a:lnTo>
                    <a:pt x="690" y="352"/>
                  </a:lnTo>
                  <a:lnTo>
                    <a:pt x="696" y="362"/>
                  </a:lnTo>
                  <a:lnTo>
                    <a:pt x="704" y="368"/>
                  </a:lnTo>
                  <a:lnTo>
                    <a:pt x="718" y="368"/>
                  </a:lnTo>
                  <a:lnTo>
                    <a:pt x="732" y="362"/>
                  </a:lnTo>
                  <a:lnTo>
                    <a:pt x="714" y="344"/>
                  </a:lnTo>
                  <a:lnTo>
                    <a:pt x="700" y="322"/>
                  </a:lnTo>
                  <a:lnTo>
                    <a:pt x="716" y="320"/>
                  </a:lnTo>
                  <a:lnTo>
                    <a:pt x="724" y="316"/>
                  </a:lnTo>
                  <a:lnTo>
                    <a:pt x="730" y="306"/>
                  </a:lnTo>
                  <a:lnTo>
                    <a:pt x="730" y="296"/>
                  </a:lnTo>
                  <a:lnTo>
                    <a:pt x="730" y="284"/>
                  </a:lnTo>
                  <a:lnTo>
                    <a:pt x="730" y="270"/>
                  </a:lnTo>
                  <a:lnTo>
                    <a:pt x="732" y="258"/>
                  </a:lnTo>
                  <a:lnTo>
                    <a:pt x="726" y="254"/>
                  </a:lnTo>
                  <a:lnTo>
                    <a:pt x="722" y="250"/>
                  </a:lnTo>
                  <a:lnTo>
                    <a:pt x="718" y="248"/>
                  </a:lnTo>
                  <a:lnTo>
                    <a:pt x="714" y="244"/>
                  </a:lnTo>
                  <a:lnTo>
                    <a:pt x="736" y="240"/>
                  </a:lnTo>
                  <a:lnTo>
                    <a:pt x="756" y="236"/>
                  </a:lnTo>
                  <a:lnTo>
                    <a:pt x="778" y="234"/>
                  </a:lnTo>
                  <a:lnTo>
                    <a:pt x="778" y="248"/>
                  </a:lnTo>
                  <a:lnTo>
                    <a:pt x="784" y="258"/>
                  </a:lnTo>
                  <a:lnTo>
                    <a:pt x="792" y="266"/>
                  </a:lnTo>
                  <a:lnTo>
                    <a:pt x="802" y="272"/>
                  </a:lnTo>
                  <a:lnTo>
                    <a:pt x="812" y="282"/>
                  </a:lnTo>
                  <a:lnTo>
                    <a:pt x="820" y="292"/>
                  </a:lnTo>
                  <a:lnTo>
                    <a:pt x="824" y="304"/>
                  </a:lnTo>
                  <a:lnTo>
                    <a:pt x="824" y="322"/>
                  </a:lnTo>
                  <a:lnTo>
                    <a:pt x="806" y="324"/>
                  </a:lnTo>
                  <a:lnTo>
                    <a:pt x="788" y="330"/>
                  </a:lnTo>
                  <a:lnTo>
                    <a:pt x="774" y="340"/>
                  </a:lnTo>
                  <a:lnTo>
                    <a:pt x="788" y="350"/>
                  </a:lnTo>
                  <a:lnTo>
                    <a:pt x="808" y="362"/>
                  </a:lnTo>
                  <a:lnTo>
                    <a:pt x="828" y="372"/>
                  </a:lnTo>
                  <a:lnTo>
                    <a:pt x="848" y="378"/>
                  </a:lnTo>
                  <a:lnTo>
                    <a:pt x="866" y="376"/>
                  </a:lnTo>
                  <a:lnTo>
                    <a:pt x="860" y="374"/>
                  </a:lnTo>
                  <a:lnTo>
                    <a:pt x="852" y="370"/>
                  </a:lnTo>
                  <a:lnTo>
                    <a:pt x="844" y="368"/>
                  </a:lnTo>
                  <a:lnTo>
                    <a:pt x="856" y="370"/>
                  </a:lnTo>
                  <a:lnTo>
                    <a:pt x="868" y="368"/>
                  </a:lnTo>
                  <a:lnTo>
                    <a:pt x="880" y="368"/>
                  </a:lnTo>
                  <a:lnTo>
                    <a:pt x="880" y="358"/>
                  </a:lnTo>
                  <a:lnTo>
                    <a:pt x="876" y="350"/>
                  </a:lnTo>
                  <a:lnTo>
                    <a:pt x="872" y="342"/>
                  </a:lnTo>
                  <a:lnTo>
                    <a:pt x="892" y="346"/>
                  </a:lnTo>
                  <a:lnTo>
                    <a:pt x="912" y="340"/>
                  </a:lnTo>
                  <a:lnTo>
                    <a:pt x="904" y="318"/>
                  </a:lnTo>
                  <a:lnTo>
                    <a:pt x="896" y="306"/>
                  </a:lnTo>
                  <a:lnTo>
                    <a:pt x="886" y="298"/>
                  </a:lnTo>
                  <a:lnTo>
                    <a:pt x="874" y="290"/>
                  </a:lnTo>
                  <a:lnTo>
                    <a:pt x="856" y="280"/>
                  </a:lnTo>
                  <a:lnTo>
                    <a:pt x="844" y="272"/>
                  </a:lnTo>
                  <a:lnTo>
                    <a:pt x="836" y="262"/>
                  </a:lnTo>
                  <a:lnTo>
                    <a:pt x="828" y="256"/>
                  </a:lnTo>
                  <a:lnTo>
                    <a:pt x="816" y="250"/>
                  </a:lnTo>
                  <a:lnTo>
                    <a:pt x="798" y="248"/>
                  </a:lnTo>
                  <a:lnTo>
                    <a:pt x="794" y="228"/>
                  </a:lnTo>
                  <a:lnTo>
                    <a:pt x="784" y="216"/>
                  </a:lnTo>
                  <a:lnTo>
                    <a:pt x="770" y="208"/>
                  </a:lnTo>
                  <a:lnTo>
                    <a:pt x="752" y="202"/>
                  </a:lnTo>
                  <a:lnTo>
                    <a:pt x="732" y="200"/>
                  </a:lnTo>
                  <a:lnTo>
                    <a:pt x="712" y="198"/>
                  </a:lnTo>
                  <a:lnTo>
                    <a:pt x="694" y="196"/>
                  </a:lnTo>
                  <a:lnTo>
                    <a:pt x="678" y="192"/>
                  </a:lnTo>
                  <a:lnTo>
                    <a:pt x="696" y="194"/>
                  </a:lnTo>
                  <a:lnTo>
                    <a:pt x="716" y="194"/>
                  </a:lnTo>
                  <a:lnTo>
                    <a:pt x="734" y="188"/>
                  </a:lnTo>
                  <a:lnTo>
                    <a:pt x="748" y="178"/>
                  </a:lnTo>
                  <a:lnTo>
                    <a:pt x="728" y="170"/>
                  </a:lnTo>
                  <a:lnTo>
                    <a:pt x="708" y="164"/>
                  </a:lnTo>
                  <a:lnTo>
                    <a:pt x="688" y="160"/>
                  </a:lnTo>
                  <a:lnTo>
                    <a:pt x="702" y="158"/>
                  </a:lnTo>
                  <a:lnTo>
                    <a:pt x="718" y="156"/>
                  </a:lnTo>
                  <a:lnTo>
                    <a:pt x="730" y="150"/>
                  </a:lnTo>
                  <a:lnTo>
                    <a:pt x="738" y="138"/>
                  </a:lnTo>
                  <a:lnTo>
                    <a:pt x="750" y="142"/>
                  </a:lnTo>
                  <a:lnTo>
                    <a:pt x="764" y="144"/>
                  </a:lnTo>
                  <a:lnTo>
                    <a:pt x="778" y="146"/>
                  </a:lnTo>
                  <a:lnTo>
                    <a:pt x="780" y="128"/>
                  </a:lnTo>
                  <a:lnTo>
                    <a:pt x="788" y="112"/>
                  </a:lnTo>
                  <a:lnTo>
                    <a:pt x="802" y="98"/>
                  </a:lnTo>
                  <a:lnTo>
                    <a:pt x="818" y="88"/>
                  </a:lnTo>
                  <a:lnTo>
                    <a:pt x="834" y="78"/>
                  </a:lnTo>
                  <a:lnTo>
                    <a:pt x="854" y="68"/>
                  </a:lnTo>
                  <a:lnTo>
                    <a:pt x="868" y="62"/>
                  </a:lnTo>
                  <a:lnTo>
                    <a:pt x="882" y="66"/>
                  </a:lnTo>
                  <a:lnTo>
                    <a:pt x="894" y="74"/>
                  </a:lnTo>
                  <a:lnTo>
                    <a:pt x="908" y="90"/>
                  </a:lnTo>
                  <a:lnTo>
                    <a:pt x="880" y="92"/>
                  </a:lnTo>
                  <a:lnTo>
                    <a:pt x="858" y="96"/>
                  </a:lnTo>
                  <a:lnTo>
                    <a:pt x="842" y="102"/>
                  </a:lnTo>
                  <a:lnTo>
                    <a:pt x="834" y="112"/>
                  </a:lnTo>
                  <a:lnTo>
                    <a:pt x="832" y="120"/>
                  </a:lnTo>
                  <a:lnTo>
                    <a:pt x="838" y="130"/>
                  </a:lnTo>
                  <a:lnTo>
                    <a:pt x="856" y="136"/>
                  </a:lnTo>
                  <a:lnTo>
                    <a:pt x="884" y="142"/>
                  </a:lnTo>
                  <a:lnTo>
                    <a:pt x="904" y="144"/>
                  </a:lnTo>
                  <a:lnTo>
                    <a:pt x="922" y="148"/>
                  </a:lnTo>
                  <a:lnTo>
                    <a:pt x="940" y="156"/>
                  </a:lnTo>
                  <a:lnTo>
                    <a:pt x="954" y="170"/>
                  </a:lnTo>
                  <a:lnTo>
                    <a:pt x="960" y="182"/>
                  </a:lnTo>
                  <a:lnTo>
                    <a:pt x="964" y="196"/>
                  </a:lnTo>
                  <a:lnTo>
                    <a:pt x="968" y="208"/>
                  </a:lnTo>
                  <a:lnTo>
                    <a:pt x="972" y="220"/>
                  </a:lnTo>
                  <a:lnTo>
                    <a:pt x="978" y="228"/>
                  </a:lnTo>
                  <a:lnTo>
                    <a:pt x="988" y="234"/>
                  </a:lnTo>
                  <a:lnTo>
                    <a:pt x="1004" y="236"/>
                  </a:lnTo>
                  <a:lnTo>
                    <a:pt x="1010" y="246"/>
                  </a:lnTo>
                  <a:lnTo>
                    <a:pt x="1014" y="260"/>
                  </a:lnTo>
                  <a:lnTo>
                    <a:pt x="1018" y="272"/>
                  </a:lnTo>
                  <a:lnTo>
                    <a:pt x="1018" y="284"/>
                  </a:lnTo>
                  <a:lnTo>
                    <a:pt x="1014" y="294"/>
                  </a:lnTo>
                  <a:lnTo>
                    <a:pt x="1006" y="300"/>
                  </a:lnTo>
                  <a:lnTo>
                    <a:pt x="990" y="304"/>
                  </a:lnTo>
                  <a:lnTo>
                    <a:pt x="994" y="324"/>
                  </a:lnTo>
                  <a:lnTo>
                    <a:pt x="998" y="346"/>
                  </a:lnTo>
                  <a:lnTo>
                    <a:pt x="1004" y="368"/>
                  </a:lnTo>
                  <a:lnTo>
                    <a:pt x="1014" y="388"/>
                  </a:lnTo>
                  <a:lnTo>
                    <a:pt x="1026" y="406"/>
                  </a:lnTo>
                  <a:lnTo>
                    <a:pt x="1044" y="416"/>
                  </a:lnTo>
                  <a:lnTo>
                    <a:pt x="1064" y="418"/>
                  </a:lnTo>
                  <a:lnTo>
                    <a:pt x="1080" y="388"/>
                  </a:lnTo>
                  <a:lnTo>
                    <a:pt x="1094" y="360"/>
                  </a:lnTo>
                  <a:lnTo>
                    <a:pt x="1110" y="334"/>
                  </a:lnTo>
                  <a:lnTo>
                    <a:pt x="1132" y="312"/>
                  </a:lnTo>
                  <a:lnTo>
                    <a:pt x="1144" y="308"/>
                  </a:lnTo>
                  <a:lnTo>
                    <a:pt x="1154" y="308"/>
                  </a:lnTo>
                  <a:lnTo>
                    <a:pt x="1164" y="302"/>
                  </a:lnTo>
                  <a:lnTo>
                    <a:pt x="1172" y="292"/>
                  </a:lnTo>
                  <a:lnTo>
                    <a:pt x="1176" y="278"/>
                  </a:lnTo>
                  <a:lnTo>
                    <a:pt x="1184" y="268"/>
                  </a:lnTo>
                  <a:lnTo>
                    <a:pt x="1200" y="260"/>
                  </a:lnTo>
                  <a:lnTo>
                    <a:pt x="1216" y="258"/>
                  </a:lnTo>
                  <a:lnTo>
                    <a:pt x="1234" y="256"/>
                  </a:lnTo>
                  <a:lnTo>
                    <a:pt x="1250" y="252"/>
                  </a:lnTo>
                  <a:lnTo>
                    <a:pt x="1264" y="244"/>
                  </a:lnTo>
                  <a:lnTo>
                    <a:pt x="1254" y="230"/>
                  </a:lnTo>
                  <a:lnTo>
                    <a:pt x="1250" y="216"/>
                  </a:lnTo>
                  <a:lnTo>
                    <a:pt x="1252" y="202"/>
                  </a:lnTo>
                  <a:lnTo>
                    <a:pt x="1262" y="190"/>
                  </a:lnTo>
                  <a:lnTo>
                    <a:pt x="1276" y="182"/>
                  </a:lnTo>
                  <a:lnTo>
                    <a:pt x="1274" y="164"/>
                  </a:lnTo>
                  <a:lnTo>
                    <a:pt x="1270" y="142"/>
                  </a:lnTo>
                  <a:lnTo>
                    <a:pt x="1268" y="120"/>
                  </a:lnTo>
                  <a:lnTo>
                    <a:pt x="1266" y="98"/>
                  </a:lnTo>
                  <a:lnTo>
                    <a:pt x="1270" y="78"/>
                  </a:lnTo>
                  <a:lnTo>
                    <a:pt x="1280" y="64"/>
                  </a:lnTo>
                  <a:lnTo>
                    <a:pt x="1258" y="66"/>
                  </a:lnTo>
                  <a:lnTo>
                    <a:pt x="1236" y="68"/>
                  </a:lnTo>
                  <a:lnTo>
                    <a:pt x="1214" y="64"/>
                  </a:lnTo>
                  <a:close/>
                </a:path>
              </a:pathLst>
            </a:custGeom>
            <a:solidFill>
              <a:srgbClr val="EAEAEA"/>
            </a:solidFill>
            <a:ln w="0">
              <a:noFill/>
            </a:ln>
          </p:spPr>
          <p:txBody>
            <a:bodyPr/>
            <a:lstStyle/>
            <a:p>
              <a:endParaRPr lang="zh-CN" altLang="en-US"/>
            </a:p>
          </p:txBody>
        </p:sp>
        <p:sp>
          <p:nvSpPr>
            <p:cNvPr id="1030" name="任意多边形 1096"/>
            <p:cNvSpPr/>
            <p:nvPr userDrawn="1"/>
          </p:nvSpPr>
          <p:spPr>
            <a:xfrm>
              <a:off x="1002" y="1842"/>
              <a:ext cx="1924" cy="2400"/>
            </a:xfrm>
            <a:custGeom>
              <a:avLst/>
              <a:gdLst/>
              <a:ahLst/>
              <a:cxnLst/>
              <a:rect l="0" t="0" r="0" b="0"/>
              <a:pathLst>
                <a:path w="1280" h="1782">
                  <a:moveTo>
                    <a:pt x="1214" y="64"/>
                  </a:moveTo>
                  <a:lnTo>
                    <a:pt x="1230" y="60"/>
                  </a:lnTo>
                  <a:lnTo>
                    <a:pt x="1244" y="54"/>
                  </a:lnTo>
                  <a:lnTo>
                    <a:pt x="1254" y="44"/>
                  </a:lnTo>
                  <a:lnTo>
                    <a:pt x="1256" y="30"/>
                  </a:lnTo>
                  <a:lnTo>
                    <a:pt x="1250" y="12"/>
                  </a:lnTo>
                  <a:lnTo>
                    <a:pt x="1238" y="22"/>
                  </a:lnTo>
                  <a:lnTo>
                    <a:pt x="1226" y="24"/>
                  </a:lnTo>
                  <a:lnTo>
                    <a:pt x="1212" y="20"/>
                  </a:lnTo>
                  <a:lnTo>
                    <a:pt x="1198" y="16"/>
                  </a:lnTo>
                  <a:lnTo>
                    <a:pt x="1184" y="14"/>
                  </a:lnTo>
                  <a:lnTo>
                    <a:pt x="1166" y="14"/>
                  </a:lnTo>
                  <a:lnTo>
                    <a:pt x="1146" y="16"/>
                  </a:lnTo>
                  <a:lnTo>
                    <a:pt x="1130" y="18"/>
                  </a:lnTo>
                  <a:lnTo>
                    <a:pt x="1116" y="16"/>
                  </a:lnTo>
                  <a:lnTo>
                    <a:pt x="1100" y="16"/>
                  </a:lnTo>
                  <a:lnTo>
                    <a:pt x="1086" y="14"/>
                  </a:lnTo>
                  <a:lnTo>
                    <a:pt x="1074" y="18"/>
                  </a:lnTo>
                  <a:lnTo>
                    <a:pt x="1070" y="20"/>
                  </a:lnTo>
                  <a:lnTo>
                    <a:pt x="1066" y="24"/>
                  </a:lnTo>
                  <a:lnTo>
                    <a:pt x="1064" y="30"/>
                  </a:lnTo>
                  <a:lnTo>
                    <a:pt x="1062" y="34"/>
                  </a:lnTo>
                  <a:lnTo>
                    <a:pt x="1060" y="38"/>
                  </a:lnTo>
                  <a:lnTo>
                    <a:pt x="1060" y="40"/>
                  </a:lnTo>
                  <a:lnTo>
                    <a:pt x="1036" y="44"/>
                  </a:lnTo>
                  <a:lnTo>
                    <a:pt x="1012" y="44"/>
                  </a:lnTo>
                  <a:lnTo>
                    <a:pt x="986" y="46"/>
                  </a:lnTo>
                  <a:lnTo>
                    <a:pt x="960" y="50"/>
                  </a:lnTo>
                  <a:lnTo>
                    <a:pt x="936" y="58"/>
                  </a:lnTo>
                  <a:lnTo>
                    <a:pt x="912" y="62"/>
                  </a:lnTo>
                  <a:lnTo>
                    <a:pt x="884" y="62"/>
                  </a:lnTo>
                  <a:lnTo>
                    <a:pt x="886" y="48"/>
                  </a:lnTo>
                  <a:lnTo>
                    <a:pt x="894" y="38"/>
                  </a:lnTo>
                  <a:lnTo>
                    <a:pt x="902" y="30"/>
                  </a:lnTo>
                  <a:lnTo>
                    <a:pt x="910" y="22"/>
                  </a:lnTo>
                  <a:lnTo>
                    <a:pt x="916" y="14"/>
                  </a:lnTo>
                  <a:lnTo>
                    <a:pt x="916" y="0"/>
                  </a:lnTo>
                  <a:lnTo>
                    <a:pt x="882" y="0"/>
                  </a:lnTo>
                  <a:lnTo>
                    <a:pt x="844" y="6"/>
                  </a:lnTo>
                  <a:lnTo>
                    <a:pt x="810" y="12"/>
                  </a:lnTo>
                  <a:lnTo>
                    <a:pt x="790" y="16"/>
                  </a:lnTo>
                  <a:lnTo>
                    <a:pt x="766" y="18"/>
                  </a:lnTo>
                  <a:lnTo>
                    <a:pt x="738" y="20"/>
                  </a:lnTo>
                  <a:lnTo>
                    <a:pt x="712" y="26"/>
                  </a:lnTo>
                  <a:lnTo>
                    <a:pt x="690" y="34"/>
                  </a:lnTo>
                  <a:lnTo>
                    <a:pt x="676" y="46"/>
                  </a:lnTo>
                  <a:lnTo>
                    <a:pt x="700" y="56"/>
                  </a:lnTo>
                  <a:lnTo>
                    <a:pt x="728" y="64"/>
                  </a:lnTo>
                  <a:lnTo>
                    <a:pt x="754" y="68"/>
                  </a:lnTo>
                  <a:lnTo>
                    <a:pt x="728" y="68"/>
                  </a:lnTo>
                  <a:lnTo>
                    <a:pt x="702" y="70"/>
                  </a:lnTo>
                  <a:lnTo>
                    <a:pt x="676" y="68"/>
                  </a:lnTo>
                  <a:lnTo>
                    <a:pt x="658" y="64"/>
                  </a:lnTo>
                  <a:lnTo>
                    <a:pt x="642" y="58"/>
                  </a:lnTo>
                  <a:lnTo>
                    <a:pt x="624" y="54"/>
                  </a:lnTo>
                  <a:lnTo>
                    <a:pt x="602" y="54"/>
                  </a:lnTo>
                  <a:lnTo>
                    <a:pt x="614" y="78"/>
                  </a:lnTo>
                  <a:lnTo>
                    <a:pt x="626" y="92"/>
                  </a:lnTo>
                  <a:lnTo>
                    <a:pt x="640" y="100"/>
                  </a:lnTo>
                  <a:lnTo>
                    <a:pt x="656" y="102"/>
                  </a:lnTo>
                  <a:lnTo>
                    <a:pt x="676" y="102"/>
                  </a:lnTo>
                  <a:lnTo>
                    <a:pt x="698" y="102"/>
                  </a:lnTo>
                  <a:lnTo>
                    <a:pt x="692" y="106"/>
                  </a:lnTo>
                  <a:lnTo>
                    <a:pt x="686" y="112"/>
                  </a:lnTo>
                  <a:lnTo>
                    <a:pt x="682" y="118"/>
                  </a:lnTo>
                  <a:lnTo>
                    <a:pt x="676" y="124"/>
                  </a:lnTo>
                  <a:lnTo>
                    <a:pt x="672" y="128"/>
                  </a:lnTo>
                  <a:lnTo>
                    <a:pt x="676" y="132"/>
                  </a:lnTo>
                  <a:lnTo>
                    <a:pt x="680" y="138"/>
                  </a:lnTo>
                  <a:lnTo>
                    <a:pt x="684" y="142"/>
                  </a:lnTo>
                  <a:lnTo>
                    <a:pt x="688" y="146"/>
                  </a:lnTo>
                  <a:lnTo>
                    <a:pt x="670" y="148"/>
                  </a:lnTo>
                  <a:lnTo>
                    <a:pt x="656" y="144"/>
                  </a:lnTo>
                  <a:lnTo>
                    <a:pt x="644" y="134"/>
                  </a:lnTo>
                  <a:lnTo>
                    <a:pt x="634" y="124"/>
                  </a:lnTo>
                  <a:lnTo>
                    <a:pt x="624" y="112"/>
                  </a:lnTo>
                  <a:lnTo>
                    <a:pt x="612" y="104"/>
                  </a:lnTo>
                  <a:lnTo>
                    <a:pt x="598" y="100"/>
                  </a:lnTo>
                  <a:lnTo>
                    <a:pt x="576" y="104"/>
                  </a:lnTo>
                  <a:lnTo>
                    <a:pt x="580" y="108"/>
                  </a:lnTo>
                  <a:lnTo>
                    <a:pt x="584" y="114"/>
                  </a:lnTo>
                  <a:lnTo>
                    <a:pt x="572" y="104"/>
                  </a:lnTo>
                  <a:lnTo>
                    <a:pt x="560" y="96"/>
                  </a:lnTo>
                  <a:lnTo>
                    <a:pt x="546" y="90"/>
                  </a:lnTo>
                  <a:lnTo>
                    <a:pt x="532" y="88"/>
                  </a:lnTo>
                  <a:lnTo>
                    <a:pt x="518" y="94"/>
                  </a:lnTo>
                  <a:lnTo>
                    <a:pt x="530" y="100"/>
                  </a:lnTo>
                  <a:lnTo>
                    <a:pt x="538" y="104"/>
                  </a:lnTo>
                  <a:lnTo>
                    <a:pt x="552" y="106"/>
                  </a:lnTo>
                  <a:lnTo>
                    <a:pt x="558" y="106"/>
                  </a:lnTo>
                  <a:lnTo>
                    <a:pt x="562" y="108"/>
                  </a:lnTo>
                  <a:lnTo>
                    <a:pt x="566" y="110"/>
                  </a:lnTo>
                  <a:lnTo>
                    <a:pt x="570" y="116"/>
                  </a:lnTo>
                  <a:lnTo>
                    <a:pt x="574" y="118"/>
                  </a:lnTo>
                  <a:lnTo>
                    <a:pt x="574" y="118"/>
                  </a:lnTo>
                  <a:lnTo>
                    <a:pt x="576" y="120"/>
                  </a:lnTo>
                  <a:lnTo>
                    <a:pt x="576" y="124"/>
                  </a:lnTo>
                  <a:lnTo>
                    <a:pt x="576" y="126"/>
                  </a:lnTo>
                  <a:lnTo>
                    <a:pt x="574" y="130"/>
                  </a:lnTo>
                  <a:lnTo>
                    <a:pt x="570" y="134"/>
                  </a:lnTo>
                  <a:lnTo>
                    <a:pt x="568" y="136"/>
                  </a:lnTo>
                  <a:lnTo>
                    <a:pt x="566" y="138"/>
                  </a:lnTo>
                  <a:lnTo>
                    <a:pt x="562" y="138"/>
                  </a:lnTo>
                  <a:lnTo>
                    <a:pt x="556" y="138"/>
                  </a:lnTo>
                  <a:lnTo>
                    <a:pt x="552" y="136"/>
                  </a:lnTo>
                  <a:lnTo>
                    <a:pt x="546" y="134"/>
                  </a:lnTo>
                  <a:lnTo>
                    <a:pt x="540" y="132"/>
                  </a:lnTo>
                  <a:lnTo>
                    <a:pt x="536" y="132"/>
                  </a:lnTo>
                  <a:lnTo>
                    <a:pt x="536" y="136"/>
                  </a:lnTo>
                  <a:lnTo>
                    <a:pt x="536" y="142"/>
                  </a:lnTo>
                  <a:lnTo>
                    <a:pt x="538" y="148"/>
                  </a:lnTo>
                  <a:lnTo>
                    <a:pt x="542" y="152"/>
                  </a:lnTo>
                  <a:lnTo>
                    <a:pt x="546" y="154"/>
                  </a:lnTo>
                  <a:lnTo>
                    <a:pt x="552" y="156"/>
                  </a:lnTo>
                  <a:lnTo>
                    <a:pt x="556" y="158"/>
                  </a:lnTo>
                  <a:lnTo>
                    <a:pt x="562" y="160"/>
                  </a:lnTo>
                  <a:lnTo>
                    <a:pt x="566" y="162"/>
                  </a:lnTo>
                  <a:lnTo>
                    <a:pt x="570" y="166"/>
                  </a:lnTo>
                  <a:lnTo>
                    <a:pt x="574" y="168"/>
                  </a:lnTo>
                  <a:lnTo>
                    <a:pt x="578" y="170"/>
                  </a:lnTo>
                  <a:lnTo>
                    <a:pt x="582" y="172"/>
                  </a:lnTo>
                  <a:lnTo>
                    <a:pt x="588" y="172"/>
                  </a:lnTo>
                  <a:lnTo>
                    <a:pt x="592" y="172"/>
                  </a:lnTo>
                  <a:lnTo>
                    <a:pt x="596" y="172"/>
                  </a:lnTo>
                  <a:lnTo>
                    <a:pt x="600" y="170"/>
                  </a:lnTo>
                  <a:lnTo>
                    <a:pt x="602" y="168"/>
                  </a:lnTo>
                  <a:lnTo>
                    <a:pt x="604" y="164"/>
                  </a:lnTo>
                  <a:lnTo>
                    <a:pt x="606" y="166"/>
                  </a:lnTo>
                  <a:lnTo>
                    <a:pt x="608" y="164"/>
                  </a:lnTo>
                  <a:lnTo>
                    <a:pt x="612" y="162"/>
                  </a:lnTo>
                  <a:lnTo>
                    <a:pt x="616" y="168"/>
                  </a:lnTo>
                  <a:lnTo>
                    <a:pt x="622" y="174"/>
                  </a:lnTo>
                  <a:lnTo>
                    <a:pt x="634" y="180"/>
                  </a:lnTo>
                  <a:lnTo>
                    <a:pt x="646" y="184"/>
                  </a:lnTo>
                  <a:lnTo>
                    <a:pt x="660" y="190"/>
                  </a:lnTo>
                  <a:lnTo>
                    <a:pt x="672" y="202"/>
                  </a:lnTo>
                  <a:lnTo>
                    <a:pt x="664" y="204"/>
                  </a:lnTo>
                  <a:lnTo>
                    <a:pt x="660" y="206"/>
                  </a:lnTo>
                  <a:lnTo>
                    <a:pt x="656" y="208"/>
                  </a:lnTo>
                  <a:lnTo>
                    <a:pt x="654" y="212"/>
                  </a:lnTo>
                  <a:lnTo>
                    <a:pt x="652" y="216"/>
                  </a:lnTo>
                  <a:lnTo>
                    <a:pt x="648" y="220"/>
                  </a:lnTo>
                  <a:lnTo>
                    <a:pt x="644" y="224"/>
                  </a:lnTo>
                  <a:lnTo>
                    <a:pt x="664" y="234"/>
                  </a:lnTo>
                  <a:lnTo>
                    <a:pt x="678" y="250"/>
                  </a:lnTo>
                  <a:lnTo>
                    <a:pt x="682" y="270"/>
                  </a:lnTo>
                  <a:lnTo>
                    <a:pt x="672" y="268"/>
                  </a:lnTo>
                  <a:lnTo>
                    <a:pt x="654" y="268"/>
                  </a:lnTo>
                  <a:lnTo>
                    <a:pt x="632" y="270"/>
                  </a:lnTo>
                  <a:lnTo>
                    <a:pt x="612" y="274"/>
                  </a:lnTo>
                  <a:lnTo>
                    <a:pt x="598" y="280"/>
                  </a:lnTo>
                  <a:lnTo>
                    <a:pt x="592" y="284"/>
                  </a:lnTo>
                  <a:lnTo>
                    <a:pt x="586" y="290"/>
                  </a:lnTo>
                  <a:lnTo>
                    <a:pt x="580" y="296"/>
                  </a:lnTo>
                  <a:lnTo>
                    <a:pt x="552" y="290"/>
                  </a:lnTo>
                  <a:lnTo>
                    <a:pt x="522" y="284"/>
                  </a:lnTo>
                  <a:lnTo>
                    <a:pt x="496" y="284"/>
                  </a:lnTo>
                  <a:lnTo>
                    <a:pt x="472" y="290"/>
                  </a:lnTo>
                  <a:lnTo>
                    <a:pt x="450" y="294"/>
                  </a:lnTo>
                  <a:lnTo>
                    <a:pt x="432" y="288"/>
                  </a:lnTo>
                  <a:lnTo>
                    <a:pt x="416" y="284"/>
                  </a:lnTo>
                  <a:lnTo>
                    <a:pt x="408" y="278"/>
                  </a:lnTo>
                  <a:lnTo>
                    <a:pt x="402" y="272"/>
                  </a:lnTo>
                  <a:lnTo>
                    <a:pt x="394" y="260"/>
                  </a:lnTo>
                  <a:lnTo>
                    <a:pt x="384" y="256"/>
                  </a:lnTo>
                  <a:lnTo>
                    <a:pt x="372" y="254"/>
                  </a:lnTo>
                  <a:lnTo>
                    <a:pt x="358" y="258"/>
                  </a:lnTo>
                  <a:lnTo>
                    <a:pt x="344" y="262"/>
                  </a:lnTo>
                  <a:lnTo>
                    <a:pt x="330" y="266"/>
                  </a:lnTo>
                  <a:lnTo>
                    <a:pt x="306" y="272"/>
                  </a:lnTo>
                  <a:lnTo>
                    <a:pt x="292" y="272"/>
                  </a:lnTo>
                  <a:lnTo>
                    <a:pt x="280" y="270"/>
                  </a:lnTo>
                  <a:lnTo>
                    <a:pt x="270" y="266"/>
                  </a:lnTo>
                  <a:lnTo>
                    <a:pt x="260" y="260"/>
                  </a:lnTo>
                  <a:lnTo>
                    <a:pt x="248" y="252"/>
                  </a:lnTo>
                  <a:lnTo>
                    <a:pt x="228" y="244"/>
                  </a:lnTo>
                  <a:lnTo>
                    <a:pt x="196" y="236"/>
                  </a:lnTo>
                  <a:lnTo>
                    <a:pt x="156" y="234"/>
                  </a:lnTo>
                  <a:lnTo>
                    <a:pt x="114" y="238"/>
                  </a:lnTo>
                  <a:lnTo>
                    <a:pt x="72" y="246"/>
                  </a:lnTo>
                  <a:lnTo>
                    <a:pt x="34" y="256"/>
                  </a:lnTo>
                  <a:lnTo>
                    <a:pt x="4" y="272"/>
                  </a:lnTo>
                  <a:lnTo>
                    <a:pt x="6" y="276"/>
                  </a:lnTo>
                  <a:lnTo>
                    <a:pt x="8" y="280"/>
                  </a:lnTo>
                  <a:lnTo>
                    <a:pt x="22" y="284"/>
                  </a:lnTo>
                  <a:lnTo>
                    <a:pt x="32" y="294"/>
                  </a:lnTo>
                  <a:lnTo>
                    <a:pt x="40" y="306"/>
                  </a:lnTo>
                  <a:lnTo>
                    <a:pt x="44" y="322"/>
                  </a:lnTo>
                  <a:lnTo>
                    <a:pt x="22" y="326"/>
                  </a:lnTo>
                  <a:lnTo>
                    <a:pt x="0" y="334"/>
                  </a:lnTo>
                  <a:lnTo>
                    <a:pt x="16" y="346"/>
                  </a:lnTo>
                  <a:lnTo>
                    <a:pt x="36" y="352"/>
                  </a:lnTo>
                  <a:lnTo>
                    <a:pt x="56" y="358"/>
                  </a:lnTo>
                  <a:lnTo>
                    <a:pt x="56" y="358"/>
                  </a:lnTo>
                  <a:lnTo>
                    <a:pt x="56" y="358"/>
                  </a:lnTo>
                  <a:lnTo>
                    <a:pt x="30" y="364"/>
                  </a:lnTo>
                  <a:lnTo>
                    <a:pt x="4" y="372"/>
                  </a:lnTo>
                  <a:lnTo>
                    <a:pt x="10" y="392"/>
                  </a:lnTo>
                  <a:lnTo>
                    <a:pt x="20" y="404"/>
                  </a:lnTo>
                  <a:lnTo>
                    <a:pt x="34" y="408"/>
                  </a:lnTo>
                  <a:lnTo>
                    <a:pt x="48" y="406"/>
                  </a:lnTo>
                  <a:lnTo>
                    <a:pt x="54" y="410"/>
                  </a:lnTo>
                  <a:lnTo>
                    <a:pt x="58" y="412"/>
                  </a:lnTo>
                  <a:lnTo>
                    <a:pt x="62" y="418"/>
                  </a:lnTo>
                  <a:lnTo>
                    <a:pt x="64" y="422"/>
                  </a:lnTo>
                  <a:lnTo>
                    <a:pt x="64" y="428"/>
                  </a:lnTo>
                  <a:lnTo>
                    <a:pt x="62" y="432"/>
                  </a:lnTo>
                  <a:lnTo>
                    <a:pt x="54" y="440"/>
                  </a:lnTo>
                  <a:lnTo>
                    <a:pt x="44" y="448"/>
                  </a:lnTo>
                  <a:lnTo>
                    <a:pt x="36" y="458"/>
                  </a:lnTo>
                  <a:lnTo>
                    <a:pt x="34" y="470"/>
                  </a:lnTo>
                  <a:lnTo>
                    <a:pt x="44" y="468"/>
                  </a:lnTo>
                  <a:lnTo>
                    <a:pt x="56" y="464"/>
                  </a:lnTo>
                  <a:lnTo>
                    <a:pt x="66" y="460"/>
                  </a:lnTo>
                  <a:lnTo>
                    <a:pt x="76" y="458"/>
                  </a:lnTo>
                  <a:lnTo>
                    <a:pt x="82" y="454"/>
                  </a:lnTo>
                  <a:lnTo>
                    <a:pt x="90" y="448"/>
                  </a:lnTo>
                  <a:lnTo>
                    <a:pt x="94" y="442"/>
                  </a:lnTo>
                  <a:lnTo>
                    <a:pt x="96" y="438"/>
                  </a:lnTo>
                  <a:lnTo>
                    <a:pt x="96" y="434"/>
                  </a:lnTo>
                  <a:lnTo>
                    <a:pt x="98" y="428"/>
                  </a:lnTo>
                  <a:lnTo>
                    <a:pt x="98" y="422"/>
                  </a:lnTo>
                  <a:lnTo>
                    <a:pt x="98" y="420"/>
                  </a:lnTo>
                  <a:lnTo>
                    <a:pt x="98" y="416"/>
                  </a:lnTo>
                  <a:lnTo>
                    <a:pt x="100" y="414"/>
                  </a:lnTo>
                  <a:lnTo>
                    <a:pt x="102" y="412"/>
                  </a:lnTo>
                  <a:lnTo>
                    <a:pt x="106" y="410"/>
                  </a:lnTo>
                  <a:lnTo>
                    <a:pt x="112" y="406"/>
                  </a:lnTo>
                  <a:lnTo>
                    <a:pt x="116" y="400"/>
                  </a:lnTo>
                  <a:lnTo>
                    <a:pt x="120" y="396"/>
                  </a:lnTo>
                  <a:lnTo>
                    <a:pt x="124" y="392"/>
                  </a:lnTo>
                  <a:lnTo>
                    <a:pt x="124" y="390"/>
                  </a:lnTo>
                  <a:lnTo>
                    <a:pt x="128" y="388"/>
                  </a:lnTo>
                  <a:lnTo>
                    <a:pt x="130" y="388"/>
                  </a:lnTo>
                  <a:lnTo>
                    <a:pt x="134" y="388"/>
                  </a:lnTo>
                  <a:lnTo>
                    <a:pt x="136" y="390"/>
                  </a:lnTo>
                  <a:lnTo>
                    <a:pt x="136" y="392"/>
                  </a:lnTo>
                  <a:lnTo>
                    <a:pt x="136" y="394"/>
                  </a:lnTo>
                  <a:lnTo>
                    <a:pt x="134" y="398"/>
                  </a:lnTo>
                  <a:lnTo>
                    <a:pt x="132" y="400"/>
                  </a:lnTo>
                  <a:lnTo>
                    <a:pt x="130" y="404"/>
                  </a:lnTo>
                  <a:lnTo>
                    <a:pt x="130" y="406"/>
                  </a:lnTo>
                  <a:lnTo>
                    <a:pt x="130" y="408"/>
                  </a:lnTo>
                  <a:lnTo>
                    <a:pt x="134" y="408"/>
                  </a:lnTo>
                  <a:lnTo>
                    <a:pt x="138" y="406"/>
                  </a:lnTo>
                  <a:lnTo>
                    <a:pt x="144" y="402"/>
                  </a:lnTo>
                  <a:lnTo>
                    <a:pt x="148" y="400"/>
                  </a:lnTo>
                  <a:lnTo>
                    <a:pt x="154" y="398"/>
                  </a:lnTo>
                  <a:lnTo>
                    <a:pt x="160" y="396"/>
                  </a:lnTo>
                  <a:lnTo>
                    <a:pt x="164" y="398"/>
                  </a:lnTo>
                  <a:lnTo>
                    <a:pt x="168" y="400"/>
                  </a:lnTo>
                  <a:lnTo>
                    <a:pt x="170" y="402"/>
                  </a:lnTo>
                  <a:lnTo>
                    <a:pt x="174" y="406"/>
                  </a:lnTo>
                  <a:lnTo>
                    <a:pt x="178" y="410"/>
                  </a:lnTo>
                  <a:lnTo>
                    <a:pt x="182" y="412"/>
                  </a:lnTo>
                  <a:lnTo>
                    <a:pt x="186" y="416"/>
                  </a:lnTo>
                  <a:lnTo>
                    <a:pt x="192" y="418"/>
                  </a:lnTo>
                  <a:lnTo>
                    <a:pt x="198" y="418"/>
                  </a:lnTo>
                  <a:lnTo>
                    <a:pt x="204" y="418"/>
                  </a:lnTo>
                  <a:lnTo>
                    <a:pt x="212" y="420"/>
                  </a:lnTo>
                  <a:lnTo>
                    <a:pt x="218" y="422"/>
                  </a:lnTo>
                  <a:lnTo>
                    <a:pt x="222" y="426"/>
                  </a:lnTo>
                  <a:lnTo>
                    <a:pt x="226" y="430"/>
                  </a:lnTo>
                  <a:lnTo>
                    <a:pt x="230" y="436"/>
                  </a:lnTo>
                  <a:lnTo>
                    <a:pt x="238" y="446"/>
                  </a:lnTo>
                  <a:lnTo>
                    <a:pt x="248" y="456"/>
                  </a:lnTo>
                  <a:lnTo>
                    <a:pt x="260" y="464"/>
                  </a:lnTo>
                  <a:lnTo>
                    <a:pt x="274" y="476"/>
                  </a:lnTo>
                  <a:lnTo>
                    <a:pt x="288" y="486"/>
                  </a:lnTo>
                  <a:lnTo>
                    <a:pt x="292" y="488"/>
                  </a:lnTo>
                  <a:lnTo>
                    <a:pt x="298" y="490"/>
                  </a:lnTo>
                  <a:lnTo>
                    <a:pt x="302" y="492"/>
                  </a:lnTo>
                  <a:lnTo>
                    <a:pt x="306" y="494"/>
                  </a:lnTo>
                  <a:lnTo>
                    <a:pt x="308" y="498"/>
                  </a:lnTo>
                  <a:lnTo>
                    <a:pt x="310" y="502"/>
                  </a:lnTo>
                  <a:lnTo>
                    <a:pt x="310" y="508"/>
                  </a:lnTo>
                  <a:lnTo>
                    <a:pt x="312" y="512"/>
                  </a:lnTo>
                  <a:lnTo>
                    <a:pt x="320" y="530"/>
                  </a:lnTo>
                  <a:lnTo>
                    <a:pt x="330" y="546"/>
                  </a:lnTo>
                  <a:lnTo>
                    <a:pt x="334" y="552"/>
                  </a:lnTo>
                  <a:lnTo>
                    <a:pt x="340" y="558"/>
                  </a:lnTo>
                  <a:lnTo>
                    <a:pt x="348" y="562"/>
                  </a:lnTo>
                  <a:lnTo>
                    <a:pt x="350" y="598"/>
                  </a:lnTo>
                  <a:lnTo>
                    <a:pt x="354" y="634"/>
                  </a:lnTo>
                  <a:lnTo>
                    <a:pt x="362" y="668"/>
                  </a:lnTo>
                  <a:lnTo>
                    <a:pt x="368" y="678"/>
                  </a:lnTo>
                  <a:lnTo>
                    <a:pt x="376" y="692"/>
                  </a:lnTo>
                  <a:lnTo>
                    <a:pt x="384" y="704"/>
                  </a:lnTo>
                  <a:lnTo>
                    <a:pt x="390" y="714"/>
                  </a:lnTo>
                  <a:lnTo>
                    <a:pt x="394" y="716"/>
                  </a:lnTo>
                  <a:lnTo>
                    <a:pt x="400" y="718"/>
                  </a:lnTo>
                  <a:lnTo>
                    <a:pt x="406" y="720"/>
                  </a:lnTo>
                  <a:lnTo>
                    <a:pt x="410" y="722"/>
                  </a:lnTo>
                  <a:lnTo>
                    <a:pt x="416" y="722"/>
                  </a:lnTo>
                  <a:lnTo>
                    <a:pt x="418" y="724"/>
                  </a:lnTo>
                  <a:lnTo>
                    <a:pt x="428" y="740"/>
                  </a:lnTo>
                  <a:lnTo>
                    <a:pt x="434" y="758"/>
                  </a:lnTo>
                  <a:lnTo>
                    <a:pt x="442" y="774"/>
                  </a:lnTo>
                  <a:lnTo>
                    <a:pt x="454" y="788"/>
                  </a:lnTo>
                  <a:lnTo>
                    <a:pt x="470" y="796"/>
                  </a:lnTo>
                  <a:lnTo>
                    <a:pt x="486" y="806"/>
                  </a:lnTo>
                  <a:lnTo>
                    <a:pt x="498" y="818"/>
                  </a:lnTo>
                  <a:lnTo>
                    <a:pt x="502" y="830"/>
                  </a:lnTo>
                  <a:lnTo>
                    <a:pt x="502" y="844"/>
                  </a:lnTo>
                  <a:lnTo>
                    <a:pt x="502" y="856"/>
                  </a:lnTo>
                  <a:lnTo>
                    <a:pt x="506" y="868"/>
                  </a:lnTo>
                  <a:lnTo>
                    <a:pt x="514" y="874"/>
                  </a:lnTo>
                  <a:lnTo>
                    <a:pt x="524" y="878"/>
                  </a:lnTo>
                  <a:lnTo>
                    <a:pt x="534" y="880"/>
                  </a:lnTo>
                  <a:lnTo>
                    <a:pt x="544" y="888"/>
                  </a:lnTo>
                  <a:lnTo>
                    <a:pt x="550" y="900"/>
                  </a:lnTo>
                  <a:lnTo>
                    <a:pt x="552" y="912"/>
                  </a:lnTo>
                  <a:lnTo>
                    <a:pt x="556" y="924"/>
                  </a:lnTo>
                  <a:lnTo>
                    <a:pt x="566" y="938"/>
                  </a:lnTo>
                  <a:lnTo>
                    <a:pt x="576" y="944"/>
                  </a:lnTo>
                  <a:lnTo>
                    <a:pt x="586" y="946"/>
                  </a:lnTo>
                  <a:lnTo>
                    <a:pt x="594" y="948"/>
                  </a:lnTo>
                  <a:lnTo>
                    <a:pt x="604" y="950"/>
                  </a:lnTo>
                  <a:lnTo>
                    <a:pt x="626" y="958"/>
                  </a:lnTo>
                  <a:lnTo>
                    <a:pt x="648" y="968"/>
                  </a:lnTo>
                  <a:lnTo>
                    <a:pt x="670" y="982"/>
                  </a:lnTo>
                  <a:lnTo>
                    <a:pt x="688" y="1000"/>
                  </a:lnTo>
                  <a:lnTo>
                    <a:pt x="702" y="1020"/>
                  </a:lnTo>
                  <a:lnTo>
                    <a:pt x="710" y="1046"/>
                  </a:lnTo>
                  <a:lnTo>
                    <a:pt x="738" y="1054"/>
                  </a:lnTo>
                  <a:lnTo>
                    <a:pt x="756" y="1062"/>
                  </a:lnTo>
                  <a:lnTo>
                    <a:pt x="766" y="1072"/>
                  </a:lnTo>
                  <a:lnTo>
                    <a:pt x="768" y="1084"/>
                  </a:lnTo>
                  <a:lnTo>
                    <a:pt x="766" y="1104"/>
                  </a:lnTo>
                  <a:lnTo>
                    <a:pt x="758" y="1130"/>
                  </a:lnTo>
                  <a:lnTo>
                    <a:pt x="754" y="1160"/>
                  </a:lnTo>
                  <a:lnTo>
                    <a:pt x="754" y="1184"/>
                  </a:lnTo>
                  <a:lnTo>
                    <a:pt x="760" y="1206"/>
                  </a:lnTo>
                  <a:lnTo>
                    <a:pt x="770" y="1226"/>
                  </a:lnTo>
                  <a:lnTo>
                    <a:pt x="784" y="1248"/>
                  </a:lnTo>
                  <a:lnTo>
                    <a:pt x="808" y="1288"/>
                  </a:lnTo>
                  <a:lnTo>
                    <a:pt x="828" y="1326"/>
                  </a:lnTo>
                  <a:lnTo>
                    <a:pt x="844" y="1364"/>
                  </a:lnTo>
                  <a:lnTo>
                    <a:pt x="850" y="1406"/>
                  </a:lnTo>
                  <a:lnTo>
                    <a:pt x="848" y="1444"/>
                  </a:lnTo>
                  <a:lnTo>
                    <a:pt x="840" y="1482"/>
                  </a:lnTo>
                  <a:lnTo>
                    <a:pt x="828" y="1518"/>
                  </a:lnTo>
                  <a:lnTo>
                    <a:pt x="820" y="1558"/>
                  </a:lnTo>
                  <a:lnTo>
                    <a:pt x="816" y="1598"/>
                  </a:lnTo>
                  <a:lnTo>
                    <a:pt x="814" y="1636"/>
                  </a:lnTo>
                  <a:lnTo>
                    <a:pt x="808" y="1660"/>
                  </a:lnTo>
                  <a:lnTo>
                    <a:pt x="800" y="1684"/>
                  </a:lnTo>
                  <a:lnTo>
                    <a:pt x="796" y="1708"/>
                  </a:lnTo>
                  <a:lnTo>
                    <a:pt x="796" y="1734"/>
                  </a:lnTo>
                  <a:lnTo>
                    <a:pt x="804" y="1762"/>
                  </a:lnTo>
                  <a:lnTo>
                    <a:pt x="814" y="1776"/>
                  </a:lnTo>
                  <a:lnTo>
                    <a:pt x="824" y="1782"/>
                  </a:lnTo>
                  <a:lnTo>
                    <a:pt x="836" y="1780"/>
                  </a:lnTo>
                  <a:lnTo>
                    <a:pt x="846" y="1772"/>
                  </a:lnTo>
                  <a:lnTo>
                    <a:pt x="854" y="1758"/>
                  </a:lnTo>
                  <a:lnTo>
                    <a:pt x="858" y="1740"/>
                  </a:lnTo>
                  <a:lnTo>
                    <a:pt x="860" y="1720"/>
                  </a:lnTo>
                  <a:lnTo>
                    <a:pt x="858" y="1704"/>
                  </a:lnTo>
                  <a:lnTo>
                    <a:pt x="852" y="1684"/>
                  </a:lnTo>
                  <a:lnTo>
                    <a:pt x="854" y="1662"/>
                  </a:lnTo>
                  <a:lnTo>
                    <a:pt x="856" y="1658"/>
                  </a:lnTo>
                  <a:lnTo>
                    <a:pt x="860" y="1654"/>
                  </a:lnTo>
                  <a:lnTo>
                    <a:pt x="864" y="1652"/>
                  </a:lnTo>
                  <a:lnTo>
                    <a:pt x="868" y="1650"/>
                  </a:lnTo>
                  <a:lnTo>
                    <a:pt x="872" y="1646"/>
                  </a:lnTo>
                  <a:lnTo>
                    <a:pt x="876" y="1642"/>
                  </a:lnTo>
                  <a:lnTo>
                    <a:pt x="876" y="1638"/>
                  </a:lnTo>
                  <a:lnTo>
                    <a:pt x="878" y="1632"/>
                  </a:lnTo>
                  <a:lnTo>
                    <a:pt x="878" y="1626"/>
                  </a:lnTo>
                  <a:lnTo>
                    <a:pt x="878" y="1620"/>
                  </a:lnTo>
                  <a:lnTo>
                    <a:pt x="878" y="1614"/>
                  </a:lnTo>
                  <a:lnTo>
                    <a:pt x="880" y="1610"/>
                  </a:lnTo>
                  <a:lnTo>
                    <a:pt x="888" y="1600"/>
                  </a:lnTo>
                  <a:lnTo>
                    <a:pt x="902" y="1588"/>
                  </a:lnTo>
                  <a:lnTo>
                    <a:pt x="914" y="1578"/>
                  </a:lnTo>
                  <a:lnTo>
                    <a:pt x="928" y="1566"/>
                  </a:lnTo>
                  <a:lnTo>
                    <a:pt x="936" y="1556"/>
                  </a:lnTo>
                  <a:lnTo>
                    <a:pt x="940" y="1542"/>
                  </a:lnTo>
                  <a:lnTo>
                    <a:pt x="936" y="1528"/>
                  </a:lnTo>
                  <a:lnTo>
                    <a:pt x="968" y="1512"/>
                  </a:lnTo>
                  <a:lnTo>
                    <a:pt x="994" y="1494"/>
                  </a:lnTo>
                  <a:lnTo>
                    <a:pt x="1012" y="1474"/>
                  </a:lnTo>
                  <a:lnTo>
                    <a:pt x="1028" y="1450"/>
                  </a:lnTo>
                  <a:lnTo>
                    <a:pt x="1042" y="1424"/>
                  </a:lnTo>
                  <a:lnTo>
                    <a:pt x="1056" y="1398"/>
                  </a:lnTo>
                  <a:lnTo>
                    <a:pt x="1070" y="1370"/>
                  </a:lnTo>
                  <a:lnTo>
                    <a:pt x="1084" y="1356"/>
                  </a:lnTo>
                  <a:lnTo>
                    <a:pt x="1100" y="1340"/>
                  </a:lnTo>
                  <a:lnTo>
                    <a:pt x="1112" y="1324"/>
                  </a:lnTo>
                  <a:lnTo>
                    <a:pt x="1114" y="1310"/>
                  </a:lnTo>
                  <a:lnTo>
                    <a:pt x="1114" y="1296"/>
                  </a:lnTo>
                  <a:lnTo>
                    <a:pt x="1116" y="1282"/>
                  </a:lnTo>
                  <a:lnTo>
                    <a:pt x="1124" y="1262"/>
                  </a:lnTo>
                  <a:lnTo>
                    <a:pt x="1136" y="1242"/>
                  </a:lnTo>
                  <a:lnTo>
                    <a:pt x="1144" y="1222"/>
                  </a:lnTo>
                  <a:lnTo>
                    <a:pt x="1144" y="1204"/>
                  </a:lnTo>
                  <a:lnTo>
                    <a:pt x="1136" y="1190"/>
                  </a:lnTo>
                  <a:lnTo>
                    <a:pt x="1126" y="1182"/>
                  </a:lnTo>
                  <a:lnTo>
                    <a:pt x="1112" y="1180"/>
                  </a:lnTo>
                  <a:lnTo>
                    <a:pt x="1098" y="1178"/>
                  </a:lnTo>
                  <a:lnTo>
                    <a:pt x="1082" y="1172"/>
                  </a:lnTo>
                  <a:lnTo>
                    <a:pt x="1070" y="1164"/>
                  </a:lnTo>
                  <a:lnTo>
                    <a:pt x="1060" y="1154"/>
                  </a:lnTo>
                  <a:lnTo>
                    <a:pt x="1050" y="1144"/>
                  </a:lnTo>
                  <a:lnTo>
                    <a:pt x="1042" y="1142"/>
                  </a:lnTo>
                  <a:lnTo>
                    <a:pt x="1032" y="1144"/>
                  </a:lnTo>
                  <a:lnTo>
                    <a:pt x="1022" y="1144"/>
                  </a:lnTo>
                  <a:lnTo>
                    <a:pt x="1014" y="1142"/>
                  </a:lnTo>
                  <a:lnTo>
                    <a:pt x="1008" y="1132"/>
                  </a:lnTo>
                  <a:lnTo>
                    <a:pt x="1004" y="1118"/>
                  </a:lnTo>
                  <a:lnTo>
                    <a:pt x="996" y="1106"/>
                  </a:lnTo>
                  <a:lnTo>
                    <a:pt x="982" y="1098"/>
                  </a:lnTo>
                  <a:lnTo>
                    <a:pt x="968" y="1092"/>
                  </a:lnTo>
                  <a:lnTo>
                    <a:pt x="954" y="1084"/>
                  </a:lnTo>
                  <a:lnTo>
                    <a:pt x="928" y="1068"/>
                  </a:lnTo>
                  <a:lnTo>
                    <a:pt x="902" y="1050"/>
                  </a:lnTo>
                  <a:lnTo>
                    <a:pt x="880" y="1034"/>
                  </a:lnTo>
                  <a:lnTo>
                    <a:pt x="858" y="1044"/>
                  </a:lnTo>
                  <a:lnTo>
                    <a:pt x="834" y="1046"/>
                  </a:lnTo>
                  <a:lnTo>
                    <a:pt x="836" y="1040"/>
                  </a:lnTo>
                  <a:lnTo>
                    <a:pt x="836" y="1034"/>
                  </a:lnTo>
                  <a:lnTo>
                    <a:pt x="836" y="1028"/>
                  </a:lnTo>
                  <a:lnTo>
                    <a:pt x="838" y="1024"/>
                  </a:lnTo>
                  <a:lnTo>
                    <a:pt x="822" y="1022"/>
                  </a:lnTo>
                  <a:lnTo>
                    <a:pt x="808" y="1024"/>
                  </a:lnTo>
                  <a:lnTo>
                    <a:pt x="796" y="1032"/>
                  </a:lnTo>
                  <a:lnTo>
                    <a:pt x="790" y="1044"/>
                  </a:lnTo>
                  <a:lnTo>
                    <a:pt x="790" y="1060"/>
                  </a:lnTo>
                  <a:lnTo>
                    <a:pt x="774" y="1054"/>
                  </a:lnTo>
                  <a:lnTo>
                    <a:pt x="760" y="1044"/>
                  </a:lnTo>
                  <a:lnTo>
                    <a:pt x="754" y="1028"/>
                  </a:lnTo>
                  <a:lnTo>
                    <a:pt x="734" y="1026"/>
                  </a:lnTo>
                  <a:lnTo>
                    <a:pt x="714" y="1012"/>
                  </a:lnTo>
                  <a:lnTo>
                    <a:pt x="700" y="994"/>
                  </a:lnTo>
                  <a:lnTo>
                    <a:pt x="694" y="974"/>
                  </a:lnTo>
                  <a:lnTo>
                    <a:pt x="690" y="974"/>
                  </a:lnTo>
                  <a:lnTo>
                    <a:pt x="684" y="972"/>
                  </a:lnTo>
                  <a:lnTo>
                    <a:pt x="678" y="972"/>
                  </a:lnTo>
                  <a:lnTo>
                    <a:pt x="672" y="972"/>
                  </a:lnTo>
                  <a:lnTo>
                    <a:pt x="674" y="952"/>
                  </a:lnTo>
                  <a:lnTo>
                    <a:pt x="676" y="934"/>
                  </a:lnTo>
                  <a:lnTo>
                    <a:pt x="672" y="914"/>
                  </a:lnTo>
                  <a:lnTo>
                    <a:pt x="662" y="928"/>
                  </a:lnTo>
                  <a:lnTo>
                    <a:pt x="648" y="936"/>
                  </a:lnTo>
                  <a:lnTo>
                    <a:pt x="632" y="940"/>
                  </a:lnTo>
                  <a:lnTo>
                    <a:pt x="616" y="940"/>
                  </a:lnTo>
                  <a:lnTo>
                    <a:pt x="598" y="940"/>
                  </a:lnTo>
                  <a:lnTo>
                    <a:pt x="604" y="924"/>
                  </a:lnTo>
                  <a:lnTo>
                    <a:pt x="604" y="908"/>
                  </a:lnTo>
                  <a:lnTo>
                    <a:pt x="598" y="896"/>
                  </a:lnTo>
                  <a:lnTo>
                    <a:pt x="592" y="884"/>
                  </a:lnTo>
                  <a:lnTo>
                    <a:pt x="584" y="872"/>
                  </a:lnTo>
                  <a:lnTo>
                    <a:pt x="580" y="860"/>
                  </a:lnTo>
                  <a:lnTo>
                    <a:pt x="582" y="844"/>
                  </a:lnTo>
                  <a:lnTo>
                    <a:pt x="590" y="826"/>
                  </a:lnTo>
                  <a:lnTo>
                    <a:pt x="604" y="810"/>
                  </a:lnTo>
                  <a:lnTo>
                    <a:pt x="620" y="802"/>
                  </a:lnTo>
                  <a:lnTo>
                    <a:pt x="638" y="798"/>
                  </a:lnTo>
                  <a:lnTo>
                    <a:pt x="656" y="800"/>
                  </a:lnTo>
                  <a:lnTo>
                    <a:pt x="676" y="804"/>
                  </a:lnTo>
                  <a:lnTo>
                    <a:pt x="694" y="808"/>
                  </a:lnTo>
                  <a:lnTo>
                    <a:pt x="694" y="822"/>
                  </a:lnTo>
                  <a:lnTo>
                    <a:pt x="698" y="834"/>
                  </a:lnTo>
                  <a:lnTo>
                    <a:pt x="706" y="840"/>
                  </a:lnTo>
                  <a:lnTo>
                    <a:pt x="716" y="842"/>
                  </a:lnTo>
                  <a:lnTo>
                    <a:pt x="732" y="838"/>
                  </a:lnTo>
                  <a:lnTo>
                    <a:pt x="732" y="810"/>
                  </a:lnTo>
                  <a:lnTo>
                    <a:pt x="734" y="782"/>
                  </a:lnTo>
                  <a:lnTo>
                    <a:pt x="742" y="756"/>
                  </a:lnTo>
                  <a:lnTo>
                    <a:pt x="750" y="744"/>
                  </a:lnTo>
                  <a:lnTo>
                    <a:pt x="760" y="732"/>
                  </a:lnTo>
                  <a:lnTo>
                    <a:pt x="768" y="720"/>
                  </a:lnTo>
                  <a:lnTo>
                    <a:pt x="774" y="708"/>
                  </a:lnTo>
                  <a:lnTo>
                    <a:pt x="776" y="692"/>
                  </a:lnTo>
                  <a:lnTo>
                    <a:pt x="790" y="688"/>
                  </a:lnTo>
                  <a:lnTo>
                    <a:pt x="798" y="682"/>
                  </a:lnTo>
                  <a:lnTo>
                    <a:pt x="800" y="672"/>
                  </a:lnTo>
                  <a:lnTo>
                    <a:pt x="804" y="660"/>
                  </a:lnTo>
                  <a:lnTo>
                    <a:pt x="810" y="648"/>
                  </a:lnTo>
                  <a:lnTo>
                    <a:pt x="828" y="632"/>
                  </a:lnTo>
                  <a:lnTo>
                    <a:pt x="848" y="618"/>
                  </a:lnTo>
                  <a:lnTo>
                    <a:pt x="868" y="604"/>
                  </a:lnTo>
                  <a:lnTo>
                    <a:pt x="870" y="602"/>
                  </a:lnTo>
                  <a:lnTo>
                    <a:pt x="874" y="598"/>
                  </a:lnTo>
                  <a:lnTo>
                    <a:pt x="880" y="602"/>
                  </a:lnTo>
                  <a:lnTo>
                    <a:pt x="886" y="604"/>
                  </a:lnTo>
                  <a:lnTo>
                    <a:pt x="890" y="606"/>
                  </a:lnTo>
                  <a:lnTo>
                    <a:pt x="888" y="606"/>
                  </a:lnTo>
                  <a:lnTo>
                    <a:pt x="890" y="608"/>
                  </a:lnTo>
                  <a:lnTo>
                    <a:pt x="894" y="612"/>
                  </a:lnTo>
                  <a:lnTo>
                    <a:pt x="888" y="614"/>
                  </a:lnTo>
                  <a:lnTo>
                    <a:pt x="880" y="618"/>
                  </a:lnTo>
                  <a:lnTo>
                    <a:pt x="872" y="622"/>
                  </a:lnTo>
                  <a:lnTo>
                    <a:pt x="864" y="628"/>
                  </a:lnTo>
                  <a:lnTo>
                    <a:pt x="862" y="634"/>
                  </a:lnTo>
                  <a:lnTo>
                    <a:pt x="864" y="640"/>
                  </a:lnTo>
                  <a:lnTo>
                    <a:pt x="878" y="646"/>
                  </a:lnTo>
                  <a:lnTo>
                    <a:pt x="886" y="638"/>
                  </a:lnTo>
                  <a:lnTo>
                    <a:pt x="898" y="628"/>
                  </a:lnTo>
                  <a:lnTo>
                    <a:pt x="912" y="616"/>
                  </a:lnTo>
                  <a:lnTo>
                    <a:pt x="922" y="604"/>
                  </a:lnTo>
                  <a:lnTo>
                    <a:pt x="930" y="592"/>
                  </a:lnTo>
                  <a:lnTo>
                    <a:pt x="930" y="582"/>
                  </a:lnTo>
                  <a:lnTo>
                    <a:pt x="922" y="586"/>
                  </a:lnTo>
                  <a:lnTo>
                    <a:pt x="914" y="592"/>
                  </a:lnTo>
                  <a:lnTo>
                    <a:pt x="906" y="594"/>
                  </a:lnTo>
                  <a:lnTo>
                    <a:pt x="896" y="594"/>
                  </a:lnTo>
                  <a:lnTo>
                    <a:pt x="892" y="592"/>
                  </a:lnTo>
                  <a:lnTo>
                    <a:pt x="890" y="588"/>
                  </a:lnTo>
                  <a:lnTo>
                    <a:pt x="886" y="586"/>
                  </a:lnTo>
                  <a:lnTo>
                    <a:pt x="894" y="574"/>
                  </a:lnTo>
                  <a:lnTo>
                    <a:pt x="896" y="566"/>
                  </a:lnTo>
                  <a:lnTo>
                    <a:pt x="896" y="556"/>
                  </a:lnTo>
                  <a:lnTo>
                    <a:pt x="890" y="550"/>
                  </a:lnTo>
                  <a:lnTo>
                    <a:pt x="878" y="544"/>
                  </a:lnTo>
                  <a:lnTo>
                    <a:pt x="860" y="544"/>
                  </a:lnTo>
                  <a:lnTo>
                    <a:pt x="890" y="540"/>
                  </a:lnTo>
                  <a:lnTo>
                    <a:pt x="918" y="536"/>
                  </a:lnTo>
                  <a:lnTo>
                    <a:pt x="946" y="528"/>
                  </a:lnTo>
                  <a:lnTo>
                    <a:pt x="954" y="534"/>
                  </a:lnTo>
                  <a:lnTo>
                    <a:pt x="954" y="540"/>
                  </a:lnTo>
                  <a:lnTo>
                    <a:pt x="948" y="546"/>
                  </a:lnTo>
                  <a:lnTo>
                    <a:pt x="942" y="554"/>
                  </a:lnTo>
                  <a:lnTo>
                    <a:pt x="936" y="562"/>
                  </a:lnTo>
                  <a:lnTo>
                    <a:pt x="934" y="570"/>
                  </a:lnTo>
                  <a:lnTo>
                    <a:pt x="934" y="574"/>
                  </a:lnTo>
                  <a:lnTo>
                    <a:pt x="936" y="578"/>
                  </a:lnTo>
                  <a:lnTo>
                    <a:pt x="938" y="578"/>
                  </a:lnTo>
                  <a:lnTo>
                    <a:pt x="940" y="578"/>
                  </a:lnTo>
                  <a:lnTo>
                    <a:pt x="944" y="578"/>
                  </a:lnTo>
                  <a:lnTo>
                    <a:pt x="948" y="576"/>
                  </a:lnTo>
                  <a:lnTo>
                    <a:pt x="950" y="574"/>
                  </a:lnTo>
                  <a:lnTo>
                    <a:pt x="954" y="572"/>
                  </a:lnTo>
                  <a:lnTo>
                    <a:pt x="956" y="570"/>
                  </a:lnTo>
                  <a:lnTo>
                    <a:pt x="958" y="570"/>
                  </a:lnTo>
                  <a:lnTo>
                    <a:pt x="966" y="570"/>
                  </a:lnTo>
                  <a:lnTo>
                    <a:pt x="972" y="570"/>
                  </a:lnTo>
                  <a:lnTo>
                    <a:pt x="976" y="572"/>
                  </a:lnTo>
                  <a:lnTo>
                    <a:pt x="982" y="576"/>
                  </a:lnTo>
                  <a:lnTo>
                    <a:pt x="984" y="576"/>
                  </a:lnTo>
                  <a:lnTo>
                    <a:pt x="986" y="580"/>
                  </a:lnTo>
                  <a:lnTo>
                    <a:pt x="988" y="582"/>
                  </a:lnTo>
                  <a:lnTo>
                    <a:pt x="992" y="584"/>
                  </a:lnTo>
                  <a:lnTo>
                    <a:pt x="1000" y="584"/>
                  </a:lnTo>
                  <a:lnTo>
                    <a:pt x="1006" y="584"/>
                  </a:lnTo>
                  <a:lnTo>
                    <a:pt x="1012" y="584"/>
                  </a:lnTo>
                  <a:lnTo>
                    <a:pt x="1010" y="572"/>
                  </a:lnTo>
                  <a:lnTo>
                    <a:pt x="1006" y="558"/>
                  </a:lnTo>
                  <a:lnTo>
                    <a:pt x="998" y="548"/>
                  </a:lnTo>
                  <a:lnTo>
                    <a:pt x="994" y="546"/>
                  </a:lnTo>
                  <a:lnTo>
                    <a:pt x="988" y="542"/>
                  </a:lnTo>
                  <a:lnTo>
                    <a:pt x="984" y="540"/>
                  </a:lnTo>
                  <a:lnTo>
                    <a:pt x="982" y="534"/>
                  </a:lnTo>
                  <a:lnTo>
                    <a:pt x="980" y="530"/>
                  </a:lnTo>
                  <a:lnTo>
                    <a:pt x="978" y="524"/>
                  </a:lnTo>
                  <a:lnTo>
                    <a:pt x="976" y="518"/>
                  </a:lnTo>
                  <a:lnTo>
                    <a:pt x="974" y="514"/>
                  </a:lnTo>
                  <a:lnTo>
                    <a:pt x="970" y="510"/>
                  </a:lnTo>
                  <a:lnTo>
                    <a:pt x="966" y="508"/>
                  </a:lnTo>
                  <a:lnTo>
                    <a:pt x="962" y="506"/>
                  </a:lnTo>
                  <a:lnTo>
                    <a:pt x="952" y="502"/>
                  </a:lnTo>
                  <a:lnTo>
                    <a:pt x="944" y="496"/>
                  </a:lnTo>
                  <a:lnTo>
                    <a:pt x="936" y="492"/>
                  </a:lnTo>
                  <a:lnTo>
                    <a:pt x="934" y="490"/>
                  </a:lnTo>
                  <a:lnTo>
                    <a:pt x="932" y="488"/>
                  </a:lnTo>
                  <a:lnTo>
                    <a:pt x="922" y="480"/>
                  </a:lnTo>
                  <a:lnTo>
                    <a:pt x="914" y="472"/>
                  </a:lnTo>
                  <a:lnTo>
                    <a:pt x="906" y="462"/>
                  </a:lnTo>
                  <a:lnTo>
                    <a:pt x="896" y="444"/>
                  </a:lnTo>
                  <a:lnTo>
                    <a:pt x="888" y="422"/>
                  </a:lnTo>
                  <a:lnTo>
                    <a:pt x="880" y="404"/>
                  </a:lnTo>
                  <a:lnTo>
                    <a:pt x="876" y="410"/>
                  </a:lnTo>
                  <a:lnTo>
                    <a:pt x="874" y="414"/>
                  </a:lnTo>
                  <a:lnTo>
                    <a:pt x="870" y="416"/>
                  </a:lnTo>
                  <a:lnTo>
                    <a:pt x="868" y="420"/>
                  </a:lnTo>
                  <a:lnTo>
                    <a:pt x="866" y="426"/>
                  </a:lnTo>
                  <a:lnTo>
                    <a:pt x="866" y="432"/>
                  </a:lnTo>
                  <a:lnTo>
                    <a:pt x="860" y="434"/>
                  </a:lnTo>
                  <a:lnTo>
                    <a:pt x="852" y="434"/>
                  </a:lnTo>
                  <a:lnTo>
                    <a:pt x="846" y="434"/>
                  </a:lnTo>
                  <a:lnTo>
                    <a:pt x="840" y="432"/>
                  </a:lnTo>
                  <a:lnTo>
                    <a:pt x="838" y="416"/>
                  </a:lnTo>
                  <a:lnTo>
                    <a:pt x="830" y="404"/>
                  </a:lnTo>
                  <a:lnTo>
                    <a:pt x="818" y="396"/>
                  </a:lnTo>
                  <a:lnTo>
                    <a:pt x="804" y="394"/>
                  </a:lnTo>
                  <a:lnTo>
                    <a:pt x="790" y="396"/>
                  </a:lnTo>
                  <a:lnTo>
                    <a:pt x="778" y="402"/>
                  </a:lnTo>
                  <a:lnTo>
                    <a:pt x="770" y="412"/>
                  </a:lnTo>
                  <a:lnTo>
                    <a:pt x="770" y="428"/>
                  </a:lnTo>
                  <a:lnTo>
                    <a:pt x="784" y="432"/>
                  </a:lnTo>
                  <a:lnTo>
                    <a:pt x="792" y="442"/>
                  </a:lnTo>
                  <a:lnTo>
                    <a:pt x="794" y="454"/>
                  </a:lnTo>
                  <a:lnTo>
                    <a:pt x="790" y="466"/>
                  </a:lnTo>
                  <a:lnTo>
                    <a:pt x="782" y="478"/>
                  </a:lnTo>
                  <a:lnTo>
                    <a:pt x="770" y="484"/>
                  </a:lnTo>
                  <a:lnTo>
                    <a:pt x="770" y="508"/>
                  </a:lnTo>
                  <a:lnTo>
                    <a:pt x="768" y="532"/>
                  </a:lnTo>
                  <a:lnTo>
                    <a:pt x="756" y="532"/>
                  </a:lnTo>
                  <a:lnTo>
                    <a:pt x="740" y="524"/>
                  </a:lnTo>
                  <a:lnTo>
                    <a:pt x="720" y="512"/>
                  </a:lnTo>
                  <a:lnTo>
                    <a:pt x="700" y="496"/>
                  </a:lnTo>
                  <a:lnTo>
                    <a:pt x="680" y="478"/>
                  </a:lnTo>
                  <a:lnTo>
                    <a:pt x="662" y="460"/>
                  </a:lnTo>
                  <a:lnTo>
                    <a:pt x="646" y="444"/>
                  </a:lnTo>
                  <a:lnTo>
                    <a:pt x="636" y="434"/>
                  </a:lnTo>
                  <a:lnTo>
                    <a:pt x="622" y="422"/>
                  </a:lnTo>
                  <a:lnTo>
                    <a:pt x="614" y="414"/>
                  </a:lnTo>
                  <a:lnTo>
                    <a:pt x="610" y="408"/>
                  </a:lnTo>
                  <a:lnTo>
                    <a:pt x="612" y="402"/>
                  </a:lnTo>
                  <a:lnTo>
                    <a:pt x="620" y="392"/>
                  </a:lnTo>
                  <a:lnTo>
                    <a:pt x="634" y="378"/>
                  </a:lnTo>
                  <a:lnTo>
                    <a:pt x="646" y="368"/>
                  </a:lnTo>
                  <a:lnTo>
                    <a:pt x="660" y="354"/>
                  </a:lnTo>
                  <a:lnTo>
                    <a:pt x="676" y="342"/>
                  </a:lnTo>
                  <a:lnTo>
                    <a:pt x="690" y="336"/>
                  </a:lnTo>
                  <a:lnTo>
                    <a:pt x="690" y="352"/>
                  </a:lnTo>
                  <a:lnTo>
                    <a:pt x="696" y="362"/>
                  </a:lnTo>
                  <a:lnTo>
                    <a:pt x="704" y="368"/>
                  </a:lnTo>
                  <a:lnTo>
                    <a:pt x="718" y="368"/>
                  </a:lnTo>
                  <a:lnTo>
                    <a:pt x="732" y="362"/>
                  </a:lnTo>
                  <a:lnTo>
                    <a:pt x="714" y="344"/>
                  </a:lnTo>
                  <a:lnTo>
                    <a:pt x="700" y="322"/>
                  </a:lnTo>
                  <a:lnTo>
                    <a:pt x="716" y="320"/>
                  </a:lnTo>
                  <a:lnTo>
                    <a:pt x="724" y="316"/>
                  </a:lnTo>
                  <a:lnTo>
                    <a:pt x="730" y="306"/>
                  </a:lnTo>
                  <a:lnTo>
                    <a:pt x="730" y="296"/>
                  </a:lnTo>
                  <a:lnTo>
                    <a:pt x="730" y="284"/>
                  </a:lnTo>
                  <a:lnTo>
                    <a:pt x="730" y="270"/>
                  </a:lnTo>
                  <a:lnTo>
                    <a:pt x="732" y="258"/>
                  </a:lnTo>
                  <a:lnTo>
                    <a:pt x="726" y="254"/>
                  </a:lnTo>
                  <a:lnTo>
                    <a:pt x="722" y="250"/>
                  </a:lnTo>
                  <a:lnTo>
                    <a:pt x="718" y="248"/>
                  </a:lnTo>
                  <a:lnTo>
                    <a:pt x="714" y="244"/>
                  </a:lnTo>
                  <a:lnTo>
                    <a:pt x="736" y="240"/>
                  </a:lnTo>
                  <a:lnTo>
                    <a:pt x="756" y="236"/>
                  </a:lnTo>
                  <a:lnTo>
                    <a:pt x="778" y="234"/>
                  </a:lnTo>
                  <a:lnTo>
                    <a:pt x="778" y="248"/>
                  </a:lnTo>
                  <a:lnTo>
                    <a:pt x="784" y="258"/>
                  </a:lnTo>
                  <a:lnTo>
                    <a:pt x="792" y="266"/>
                  </a:lnTo>
                  <a:lnTo>
                    <a:pt x="802" y="272"/>
                  </a:lnTo>
                  <a:lnTo>
                    <a:pt x="812" y="282"/>
                  </a:lnTo>
                  <a:lnTo>
                    <a:pt x="820" y="292"/>
                  </a:lnTo>
                  <a:lnTo>
                    <a:pt x="824" y="304"/>
                  </a:lnTo>
                  <a:lnTo>
                    <a:pt x="824" y="322"/>
                  </a:lnTo>
                  <a:lnTo>
                    <a:pt x="806" y="324"/>
                  </a:lnTo>
                  <a:lnTo>
                    <a:pt x="788" y="330"/>
                  </a:lnTo>
                  <a:lnTo>
                    <a:pt x="774" y="340"/>
                  </a:lnTo>
                  <a:lnTo>
                    <a:pt x="788" y="350"/>
                  </a:lnTo>
                  <a:lnTo>
                    <a:pt x="808" y="362"/>
                  </a:lnTo>
                  <a:lnTo>
                    <a:pt x="828" y="372"/>
                  </a:lnTo>
                  <a:lnTo>
                    <a:pt x="848" y="378"/>
                  </a:lnTo>
                  <a:lnTo>
                    <a:pt x="866" y="376"/>
                  </a:lnTo>
                  <a:lnTo>
                    <a:pt x="860" y="374"/>
                  </a:lnTo>
                  <a:lnTo>
                    <a:pt x="852" y="370"/>
                  </a:lnTo>
                  <a:lnTo>
                    <a:pt x="844" y="368"/>
                  </a:lnTo>
                  <a:lnTo>
                    <a:pt x="856" y="370"/>
                  </a:lnTo>
                  <a:lnTo>
                    <a:pt x="868" y="368"/>
                  </a:lnTo>
                  <a:lnTo>
                    <a:pt x="880" y="368"/>
                  </a:lnTo>
                  <a:lnTo>
                    <a:pt x="880" y="358"/>
                  </a:lnTo>
                  <a:lnTo>
                    <a:pt x="876" y="350"/>
                  </a:lnTo>
                  <a:lnTo>
                    <a:pt x="872" y="342"/>
                  </a:lnTo>
                  <a:lnTo>
                    <a:pt x="892" y="346"/>
                  </a:lnTo>
                  <a:lnTo>
                    <a:pt x="912" y="340"/>
                  </a:lnTo>
                  <a:lnTo>
                    <a:pt x="904" y="318"/>
                  </a:lnTo>
                  <a:lnTo>
                    <a:pt x="896" y="306"/>
                  </a:lnTo>
                  <a:lnTo>
                    <a:pt x="886" y="298"/>
                  </a:lnTo>
                  <a:lnTo>
                    <a:pt x="874" y="290"/>
                  </a:lnTo>
                  <a:lnTo>
                    <a:pt x="856" y="280"/>
                  </a:lnTo>
                  <a:lnTo>
                    <a:pt x="844" y="272"/>
                  </a:lnTo>
                  <a:lnTo>
                    <a:pt x="836" y="262"/>
                  </a:lnTo>
                  <a:lnTo>
                    <a:pt x="828" y="256"/>
                  </a:lnTo>
                  <a:lnTo>
                    <a:pt x="816" y="250"/>
                  </a:lnTo>
                  <a:lnTo>
                    <a:pt x="798" y="248"/>
                  </a:lnTo>
                  <a:lnTo>
                    <a:pt x="794" y="228"/>
                  </a:lnTo>
                  <a:lnTo>
                    <a:pt x="784" y="216"/>
                  </a:lnTo>
                  <a:lnTo>
                    <a:pt x="770" y="208"/>
                  </a:lnTo>
                  <a:lnTo>
                    <a:pt x="752" y="202"/>
                  </a:lnTo>
                  <a:lnTo>
                    <a:pt x="732" y="200"/>
                  </a:lnTo>
                  <a:lnTo>
                    <a:pt x="712" y="198"/>
                  </a:lnTo>
                  <a:lnTo>
                    <a:pt x="694" y="196"/>
                  </a:lnTo>
                  <a:lnTo>
                    <a:pt x="678" y="192"/>
                  </a:lnTo>
                  <a:lnTo>
                    <a:pt x="696" y="194"/>
                  </a:lnTo>
                  <a:lnTo>
                    <a:pt x="716" y="194"/>
                  </a:lnTo>
                  <a:lnTo>
                    <a:pt x="734" y="188"/>
                  </a:lnTo>
                  <a:lnTo>
                    <a:pt x="748" y="178"/>
                  </a:lnTo>
                  <a:lnTo>
                    <a:pt x="728" y="170"/>
                  </a:lnTo>
                  <a:lnTo>
                    <a:pt x="708" y="164"/>
                  </a:lnTo>
                  <a:lnTo>
                    <a:pt x="688" y="160"/>
                  </a:lnTo>
                  <a:lnTo>
                    <a:pt x="702" y="158"/>
                  </a:lnTo>
                  <a:lnTo>
                    <a:pt x="718" y="156"/>
                  </a:lnTo>
                  <a:lnTo>
                    <a:pt x="730" y="150"/>
                  </a:lnTo>
                  <a:lnTo>
                    <a:pt x="738" y="138"/>
                  </a:lnTo>
                  <a:lnTo>
                    <a:pt x="750" y="142"/>
                  </a:lnTo>
                  <a:lnTo>
                    <a:pt x="764" y="144"/>
                  </a:lnTo>
                  <a:lnTo>
                    <a:pt x="778" y="146"/>
                  </a:lnTo>
                  <a:lnTo>
                    <a:pt x="780" y="128"/>
                  </a:lnTo>
                  <a:lnTo>
                    <a:pt x="788" y="112"/>
                  </a:lnTo>
                  <a:lnTo>
                    <a:pt x="802" y="98"/>
                  </a:lnTo>
                  <a:lnTo>
                    <a:pt x="818" y="88"/>
                  </a:lnTo>
                  <a:lnTo>
                    <a:pt x="834" y="78"/>
                  </a:lnTo>
                  <a:lnTo>
                    <a:pt x="854" y="68"/>
                  </a:lnTo>
                  <a:lnTo>
                    <a:pt x="868" y="62"/>
                  </a:lnTo>
                  <a:lnTo>
                    <a:pt x="882" y="66"/>
                  </a:lnTo>
                  <a:lnTo>
                    <a:pt x="894" y="74"/>
                  </a:lnTo>
                  <a:lnTo>
                    <a:pt x="908" y="90"/>
                  </a:lnTo>
                  <a:lnTo>
                    <a:pt x="880" y="92"/>
                  </a:lnTo>
                  <a:lnTo>
                    <a:pt x="858" y="96"/>
                  </a:lnTo>
                  <a:lnTo>
                    <a:pt x="842" y="102"/>
                  </a:lnTo>
                  <a:lnTo>
                    <a:pt x="834" y="112"/>
                  </a:lnTo>
                  <a:lnTo>
                    <a:pt x="832" y="120"/>
                  </a:lnTo>
                  <a:lnTo>
                    <a:pt x="838" y="130"/>
                  </a:lnTo>
                  <a:lnTo>
                    <a:pt x="856" y="136"/>
                  </a:lnTo>
                  <a:lnTo>
                    <a:pt x="884" y="142"/>
                  </a:lnTo>
                  <a:lnTo>
                    <a:pt x="904" y="144"/>
                  </a:lnTo>
                  <a:lnTo>
                    <a:pt x="922" y="148"/>
                  </a:lnTo>
                  <a:lnTo>
                    <a:pt x="940" y="156"/>
                  </a:lnTo>
                  <a:lnTo>
                    <a:pt x="954" y="170"/>
                  </a:lnTo>
                  <a:lnTo>
                    <a:pt x="960" y="182"/>
                  </a:lnTo>
                  <a:lnTo>
                    <a:pt x="964" y="196"/>
                  </a:lnTo>
                  <a:lnTo>
                    <a:pt x="968" y="208"/>
                  </a:lnTo>
                  <a:lnTo>
                    <a:pt x="972" y="220"/>
                  </a:lnTo>
                  <a:lnTo>
                    <a:pt x="978" y="228"/>
                  </a:lnTo>
                  <a:lnTo>
                    <a:pt x="988" y="234"/>
                  </a:lnTo>
                  <a:lnTo>
                    <a:pt x="1004" y="236"/>
                  </a:lnTo>
                  <a:lnTo>
                    <a:pt x="1010" y="246"/>
                  </a:lnTo>
                  <a:lnTo>
                    <a:pt x="1014" y="260"/>
                  </a:lnTo>
                  <a:lnTo>
                    <a:pt x="1018" y="272"/>
                  </a:lnTo>
                  <a:lnTo>
                    <a:pt x="1018" y="284"/>
                  </a:lnTo>
                  <a:lnTo>
                    <a:pt x="1014" y="294"/>
                  </a:lnTo>
                  <a:lnTo>
                    <a:pt x="1006" y="300"/>
                  </a:lnTo>
                  <a:lnTo>
                    <a:pt x="990" y="304"/>
                  </a:lnTo>
                  <a:lnTo>
                    <a:pt x="994" y="324"/>
                  </a:lnTo>
                  <a:lnTo>
                    <a:pt x="998" y="346"/>
                  </a:lnTo>
                  <a:lnTo>
                    <a:pt x="1004" y="368"/>
                  </a:lnTo>
                  <a:lnTo>
                    <a:pt x="1014" y="388"/>
                  </a:lnTo>
                  <a:lnTo>
                    <a:pt x="1026" y="406"/>
                  </a:lnTo>
                  <a:lnTo>
                    <a:pt x="1044" y="416"/>
                  </a:lnTo>
                  <a:lnTo>
                    <a:pt x="1064" y="418"/>
                  </a:lnTo>
                  <a:lnTo>
                    <a:pt x="1080" y="388"/>
                  </a:lnTo>
                  <a:lnTo>
                    <a:pt x="1094" y="360"/>
                  </a:lnTo>
                  <a:lnTo>
                    <a:pt x="1110" y="334"/>
                  </a:lnTo>
                  <a:lnTo>
                    <a:pt x="1132" y="312"/>
                  </a:lnTo>
                  <a:lnTo>
                    <a:pt x="1144" y="308"/>
                  </a:lnTo>
                  <a:lnTo>
                    <a:pt x="1154" y="308"/>
                  </a:lnTo>
                  <a:lnTo>
                    <a:pt x="1164" y="302"/>
                  </a:lnTo>
                  <a:lnTo>
                    <a:pt x="1172" y="292"/>
                  </a:lnTo>
                  <a:lnTo>
                    <a:pt x="1176" y="278"/>
                  </a:lnTo>
                  <a:lnTo>
                    <a:pt x="1184" y="268"/>
                  </a:lnTo>
                  <a:lnTo>
                    <a:pt x="1200" y="260"/>
                  </a:lnTo>
                  <a:lnTo>
                    <a:pt x="1216" y="258"/>
                  </a:lnTo>
                  <a:lnTo>
                    <a:pt x="1234" y="256"/>
                  </a:lnTo>
                  <a:lnTo>
                    <a:pt x="1250" y="252"/>
                  </a:lnTo>
                  <a:lnTo>
                    <a:pt x="1264" y="244"/>
                  </a:lnTo>
                  <a:lnTo>
                    <a:pt x="1254" y="230"/>
                  </a:lnTo>
                  <a:lnTo>
                    <a:pt x="1250" y="216"/>
                  </a:lnTo>
                  <a:lnTo>
                    <a:pt x="1252" y="202"/>
                  </a:lnTo>
                  <a:lnTo>
                    <a:pt x="1262" y="190"/>
                  </a:lnTo>
                  <a:lnTo>
                    <a:pt x="1276" y="182"/>
                  </a:lnTo>
                  <a:lnTo>
                    <a:pt x="1274" y="164"/>
                  </a:lnTo>
                  <a:lnTo>
                    <a:pt x="1270" y="142"/>
                  </a:lnTo>
                  <a:lnTo>
                    <a:pt x="1268" y="120"/>
                  </a:lnTo>
                  <a:lnTo>
                    <a:pt x="1266" y="98"/>
                  </a:lnTo>
                  <a:lnTo>
                    <a:pt x="1270" y="78"/>
                  </a:lnTo>
                  <a:lnTo>
                    <a:pt x="1280" y="64"/>
                  </a:lnTo>
                  <a:lnTo>
                    <a:pt x="1258" y="66"/>
                  </a:lnTo>
                  <a:lnTo>
                    <a:pt x="1236" y="68"/>
                  </a:lnTo>
                  <a:lnTo>
                    <a:pt x="1214" y="64"/>
                  </a:lnTo>
                </a:path>
              </a:pathLst>
            </a:custGeom>
            <a:solidFill>
              <a:srgbClr val="EAEAEA"/>
            </a:solidFill>
            <a:ln w="12700">
              <a:noFill/>
            </a:ln>
          </p:spPr>
          <p:txBody>
            <a:bodyPr/>
            <a:lstStyle/>
            <a:p>
              <a:endParaRPr lang="zh-CN" altLang="en-US"/>
            </a:p>
          </p:txBody>
        </p:sp>
        <p:grpSp>
          <p:nvGrpSpPr>
            <p:cNvPr id="1031" name="组合 1097"/>
            <p:cNvGrpSpPr/>
            <p:nvPr userDrawn="1"/>
          </p:nvGrpSpPr>
          <p:grpSpPr>
            <a:xfrm>
              <a:off x="1536" y="1968"/>
              <a:ext cx="4122" cy="2164"/>
              <a:chOff x="2764" y="292"/>
              <a:chExt cx="2742" cy="1606"/>
            </a:xfrm>
          </p:grpSpPr>
          <p:sp>
            <p:nvSpPr>
              <p:cNvPr id="1032" name="任意多边形 1098"/>
              <p:cNvSpPr/>
              <p:nvPr/>
            </p:nvSpPr>
            <p:spPr>
              <a:xfrm>
                <a:off x="3118" y="1066"/>
                <a:ext cx="160" cy="72"/>
              </a:xfrm>
              <a:custGeom>
                <a:avLst/>
                <a:gdLst/>
                <a:ahLst/>
                <a:cxnLst/>
                <a:rect l="0" t="0" r="0" b="0"/>
                <a:pathLst>
                  <a:path w="160" h="72">
                    <a:moveTo>
                      <a:pt x="160" y="72"/>
                    </a:moveTo>
                    <a:lnTo>
                      <a:pt x="148" y="68"/>
                    </a:lnTo>
                    <a:lnTo>
                      <a:pt x="136" y="68"/>
                    </a:lnTo>
                    <a:lnTo>
                      <a:pt x="122" y="66"/>
                    </a:lnTo>
                    <a:lnTo>
                      <a:pt x="108" y="62"/>
                    </a:lnTo>
                    <a:lnTo>
                      <a:pt x="98" y="58"/>
                    </a:lnTo>
                    <a:lnTo>
                      <a:pt x="90" y="50"/>
                    </a:lnTo>
                    <a:lnTo>
                      <a:pt x="90" y="36"/>
                    </a:lnTo>
                    <a:lnTo>
                      <a:pt x="68" y="36"/>
                    </a:lnTo>
                    <a:lnTo>
                      <a:pt x="52" y="32"/>
                    </a:lnTo>
                    <a:lnTo>
                      <a:pt x="36" y="26"/>
                    </a:lnTo>
                    <a:lnTo>
                      <a:pt x="20" y="20"/>
                    </a:lnTo>
                    <a:lnTo>
                      <a:pt x="0" y="16"/>
                    </a:lnTo>
                    <a:lnTo>
                      <a:pt x="0" y="14"/>
                    </a:lnTo>
                    <a:lnTo>
                      <a:pt x="0" y="10"/>
                    </a:lnTo>
                    <a:lnTo>
                      <a:pt x="0" y="6"/>
                    </a:lnTo>
                    <a:lnTo>
                      <a:pt x="0" y="4"/>
                    </a:lnTo>
                    <a:lnTo>
                      <a:pt x="20" y="0"/>
                    </a:lnTo>
                    <a:lnTo>
                      <a:pt x="44" y="2"/>
                    </a:lnTo>
                    <a:lnTo>
                      <a:pt x="66" y="10"/>
                    </a:lnTo>
                    <a:lnTo>
                      <a:pt x="86" y="18"/>
                    </a:lnTo>
                    <a:lnTo>
                      <a:pt x="100" y="20"/>
                    </a:lnTo>
                    <a:lnTo>
                      <a:pt x="114" y="24"/>
                    </a:lnTo>
                    <a:lnTo>
                      <a:pt x="128" y="30"/>
                    </a:lnTo>
                    <a:lnTo>
                      <a:pt x="142" y="36"/>
                    </a:lnTo>
                    <a:lnTo>
                      <a:pt x="150" y="44"/>
                    </a:lnTo>
                    <a:lnTo>
                      <a:pt x="154" y="56"/>
                    </a:lnTo>
                    <a:lnTo>
                      <a:pt x="152" y="72"/>
                    </a:lnTo>
                    <a:lnTo>
                      <a:pt x="160" y="72"/>
                    </a:lnTo>
                    <a:close/>
                  </a:path>
                </a:pathLst>
              </a:custGeom>
              <a:solidFill>
                <a:srgbClr val="EAEAEA"/>
              </a:solidFill>
              <a:ln w="0">
                <a:noFill/>
              </a:ln>
            </p:spPr>
            <p:txBody>
              <a:bodyPr/>
              <a:lstStyle/>
              <a:p>
                <a:endParaRPr lang="zh-CN" altLang="en-US"/>
              </a:p>
            </p:txBody>
          </p:sp>
          <p:sp>
            <p:nvSpPr>
              <p:cNvPr id="1033" name="任意多边形 1099"/>
              <p:cNvSpPr/>
              <p:nvPr/>
            </p:nvSpPr>
            <p:spPr>
              <a:xfrm>
                <a:off x="3118" y="1066"/>
                <a:ext cx="160" cy="72"/>
              </a:xfrm>
              <a:custGeom>
                <a:avLst/>
                <a:gdLst/>
                <a:ahLst/>
                <a:cxnLst/>
                <a:rect l="0" t="0" r="0" b="0"/>
                <a:pathLst>
                  <a:path w="160" h="72">
                    <a:moveTo>
                      <a:pt x="160" y="72"/>
                    </a:moveTo>
                    <a:lnTo>
                      <a:pt x="148" y="68"/>
                    </a:lnTo>
                    <a:lnTo>
                      <a:pt x="136" y="68"/>
                    </a:lnTo>
                    <a:lnTo>
                      <a:pt x="122" y="66"/>
                    </a:lnTo>
                    <a:lnTo>
                      <a:pt x="108" y="62"/>
                    </a:lnTo>
                    <a:lnTo>
                      <a:pt x="98" y="58"/>
                    </a:lnTo>
                    <a:lnTo>
                      <a:pt x="90" y="50"/>
                    </a:lnTo>
                    <a:lnTo>
                      <a:pt x="90" y="36"/>
                    </a:lnTo>
                    <a:lnTo>
                      <a:pt x="68" y="36"/>
                    </a:lnTo>
                    <a:lnTo>
                      <a:pt x="52" y="32"/>
                    </a:lnTo>
                    <a:lnTo>
                      <a:pt x="36" y="26"/>
                    </a:lnTo>
                    <a:lnTo>
                      <a:pt x="20" y="20"/>
                    </a:lnTo>
                    <a:lnTo>
                      <a:pt x="0" y="16"/>
                    </a:lnTo>
                    <a:lnTo>
                      <a:pt x="0" y="14"/>
                    </a:lnTo>
                    <a:lnTo>
                      <a:pt x="0" y="10"/>
                    </a:lnTo>
                    <a:lnTo>
                      <a:pt x="0" y="6"/>
                    </a:lnTo>
                    <a:lnTo>
                      <a:pt x="0" y="4"/>
                    </a:lnTo>
                    <a:lnTo>
                      <a:pt x="20" y="0"/>
                    </a:lnTo>
                    <a:lnTo>
                      <a:pt x="44" y="2"/>
                    </a:lnTo>
                    <a:lnTo>
                      <a:pt x="66" y="10"/>
                    </a:lnTo>
                    <a:lnTo>
                      <a:pt x="86" y="18"/>
                    </a:lnTo>
                    <a:lnTo>
                      <a:pt x="100" y="20"/>
                    </a:lnTo>
                    <a:lnTo>
                      <a:pt x="114" y="24"/>
                    </a:lnTo>
                    <a:lnTo>
                      <a:pt x="128" y="30"/>
                    </a:lnTo>
                    <a:lnTo>
                      <a:pt x="142" y="36"/>
                    </a:lnTo>
                    <a:lnTo>
                      <a:pt x="150" y="44"/>
                    </a:lnTo>
                    <a:lnTo>
                      <a:pt x="154" y="56"/>
                    </a:lnTo>
                    <a:lnTo>
                      <a:pt x="152" y="72"/>
                    </a:lnTo>
                  </a:path>
                </a:pathLst>
              </a:custGeom>
              <a:solidFill>
                <a:srgbClr val="EAEAEA"/>
              </a:solidFill>
              <a:ln w="12700">
                <a:noFill/>
              </a:ln>
            </p:spPr>
            <p:txBody>
              <a:bodyPr/>
              <a:lstStyle/>
              <a:p>
                <a:endParaRPr lang="zh-CN" altLang="en-US"/>
              </a:p>
            </p:txBody>
          </p:sp>
          <p:sp>
            <p:nvSpPr>
              <p:cNvPr id="1034" name="任意多边形 1100"/>
              <p:cNvSpPr/>
              <p:nvPr/>
            </p:nvSpPr>
            <p:spPr>
              <a:xfrm>
                <a:off x="3630" y="492"/>
                <a:ext cx="116" cy="70"/>
              </a:xfrm>
              <a:custGeom>
                <a:avLst/>
                <a:gdLst/>
                <a:ahLst/>
                <a:cxnLst/>
                <a:rect l="0" t="0" r="0" b="0"/>
                <a:pathLst>
                  <a:path w="116" h="70">
                    <a:moveTo>
                      <a:pt x="92" y="64"/>
                    </a:moveTo>
                    <a:lnTo>
                      <a:pt x="68" y="70"/>
                    </a:lnTo>
                    <a:lnTo>
                      <a:pt x="46" y="70"/>
                    </a:lnTo>
                    <a:lnTo>
                      <a:pt x="38" y="48"/>
                    </a:lnTo>
                    <a:lnTo>
                      <a:pt x="36" y="24"/>
                    </a:lnTo>
                    <a:lnTo>
                      <a:pt x="24" y="24"/>
                    </a:lnTo>
                    <a:lnTo>
                      <a:pt x="12" y="22"/>
                    </a:lnTo>
                    <a:lnTo>
                      <a:pt x="0" y="22"/>
                    </a:lnTo>
                    <a:lnTo>
                      <a:pt x="6" y="10"/>
                    </a:lnTo>
                    <a:lnTo>
                      <a:pt x="14" y="2"/>
                    </a:lnTo>
                    <a:lnTo>
                      <a:pt x="26" y="0"/>
                    </a:lnTo>
                    <a:lnTo>
                      <a:pt x="40" y="2"/>
                    </a:lnTo>
                    <a:lnTo>
                      <a:pt x="52" y="6"/>
                    </a:lnTo>
                    <a:lnTo>
                      <a:pt x="66" y="12"/>
                    </a:lnTo>
                    <a:lnTo>
                      <a:pt x="76" y="18"/>
                    </a:lnTo>
                    <a:lnTo>
                      <a:pt x="82" y="22"/>
                    </a:lnTo>
                    <a:lnTo>
                      <a:pt x="88" y="24"/>
                    </a:lnTo>
                    <a:lnTo>
                      <a:pt x="96" y="24"/>
                    </a:lnTo>
                    <a:lnTo>
                      <a:pt x="102" y="26"/>
                    </a:lnTo>
                    <a:lnTo>
                      <a:pt x="110" y="28"/>
                    </a:lnTo>
                    <a:lnTo>
                      <a:pt x="114" y="34"/>
                    </a:lnTo>
                    <a:lnTo>
                      <a:pt x="116" y="46"/>
                    </a:lnTo>
                    <a:lnTo>
                      <a:pt x="110" y="60"/>
                    </a:lnTo>
                    <a:lnTo>
                      <a:pt x="100" y="68"/>
                    </a:lnTo>
                    <a:lnTo>
                      <a:pt x="82" y="70"/>
                    </a:lnTo>
                    <a:lnTo>
                      <a:pt x="92" y="64"/>
                    </a:lnTo>
                    <a:close/>
                  </a:path>
                </a:pathLst>
              </a:custGeom>
              <a:solidFill>
                <a:srgbClr val="EAEAEA"/>
              </a:solidFill>
              <a:ln w="0">
                <a:noFill/>
              </a:ln>
            </p:spPr>
            <p:txBody>
              <a:bodyPr/>
              <a:lstStyle/>
              <a:p>
                <a:endParaRPr lang="zh-CN" altLang="en-US"/>
              </a:p>
            </p:txBody>
          </p:sp>
          <p:sp>
            <p:nvSpPr>
              <p:cNvPr id="1035" name="任意多边形 1101"/>
              <p:cNvSpPr/>
              <p:nvPr/>
            </p:nvSpPr>
            <p:spPr>
              <a:xfrm>
                <a:off x="3630" y="492"/>
                <a:ext cx="116" cy="70"/>
              </a:xfrm>
              <a:custGeom>
                <a:avLst/>
                <a:gdLst/>
                <a:ahLst/>
                <a:cxnLst/>
                <a:rect l="0" t="0" r="0" b="0"/>
                <a:pathLst>
                  <a:path w="116" h="70">
                    <a:moveTo>
                      <a:pt x="92" y="64"/>
                    </a:moveTo>
                    <a:lnTo>
                      <a:pt x="68" y="70"/>
                    </a:lnTo>
                    <a:lnTo>
                      <a:pt x="46" y="70"/>
                    </a:lnTo>
                    <a:lnTo>
                      <a:pt x="38" y="48"/>
                    </a:lnTo>
                    <a:lnTo>
                      <a:pt x="36" y="24"/>
                    </a:lnTo>
                    <a:lnTo>
                      <a:pt x="24" y="24"/>
                    </a:lnTo>
                    <a:lnTo>
                      <a:pt x="12" y="22"/>
                    </a:lnTo>
                    <a:lnTo>
                      <a:pt x="0" y="22"/>
                    </a:lnTo>
                    <a:lnTo>
                      <a:pt x="6" y="10"/>
                    </a:lnTo>
                    <a:lnTo>
                      <a:pt x="14" y="2"/>
                    </a:lnTo>
                    <a:lnTo>
                      <a:pt x="26" y="0"/>
                    </a:lnTo>
                    <a:lnTo>
                      <a:pt x="40" y="2"/>
                    </a:lnTo>
                    <a:lnTo>
                      <a:pt x="52" y="6"/>
                    </a:lnTo>
                    <a:lnTo>
                      <a:pt x="66" y="12"/>
                    </a:lnTo>
                    <a:lnTo>
                      <a:pt x="76" y="18"/>
                    </a:lnTo>
                    <a:lnTo>
                      <a:pt x="82" y="22"/>
                    </a:lnTo>
                    <a:lnTo>
                      <a:pt x="88" y="24"/>
                    </a:lnTo>
                    <a:lnTo>
                      <a:pt x="96" y="24"/>
                    </a:lnTo>
                    <a:lnTo>
                      <a:pt x="102" y="26"/>
                    </a:lnTo>
                    <a:lnTo>
                      <a:pt x="110" y="28"/>
                    </a:lnTo>
                    <a:lnTo>
                      <a:pt x="114" y="34"/>
                    </a:lnTo>
                    <a:lnTo>
                      <a:pt x="116" y="46"/>
                    </a:lnTo>
                    <a:lnTo>
                      <a:pt x="110" y="60"/>
                    </a:lnTo>
                    <a:lnTo>
                      <a:pt x="100" y="68"/>
                    </a:lnTo>
                    <a:lnTo>
                      <a:pt x="82" y="70"/>
                    </a:lnTo>
                  </a:path>
                </a:pathLst>
              </a:custGeom>
              <a:solidFill>
                <a:srgbClr val="EAEAEA"/>
              </a:solidFill>
              <a:ln w="12700">
                <a:noFill/>
              </a:ln>
            </p:spPr>
            <p:txBody>
              <a:bodyPr/>
              <a:lstStyle/>
              <a:p>
                <a:endParaRPr lang="zh-CN" altLang="en-US"/>
              </a:p>
            </p:txBody>
          </p:sp>
          <p:sp>
            <p:nvSpPr>
              <p:cNvPr id="1036" name="任意多边形 1102"/>
              <p:cNvSpPr/>
              <p:nvPr/>
            </p:nvSpPr>
            <p:spPr>
              <a:xfrm>
                <a:off x="2764" y="372"/>
                <a:ext cx="208" cy="102"/>
              </a:xfrm>
              <a:custGeom>
                <a:avLst/>
                <a:gdLst/>
                <a:ahLst/>
                <a:cxnLst/>
                <a:rect l="0" t="0" r="0" b="0"/>
                <a:pathLst>
                  <a:path w="208" h="102">
                    <a:moveTo>
                      <a:pt x="204" y="94"/>
                    </a:moveTo>
                    <a:lnTo>
                      <a:pt x="198" y="96"/>
                    </a:lnTo>
                    <a:lnTo>
                      <a:pt x="192" y="96"/>
                    </a:lnTo>
                    <a:lnTo>
                      <a:pt x="188" y="96"/>
                    </a:lnTo>
                    <a:lnTo>
                      <a:pt x="182" y="94"/>
                    </a:lnTo>
                    <a:lnTo>
                      <a:pt x="178" y="92"/>
                    </a:lnTo>
                    <a:lnTo>
                      <a:pt x="176" y="90"/>
                    </a:lnTo>
                    <a:lnTo>
                      <a:pt x="174" y="88"/>
                    </a:lnTo>
                    <a:lnTo>
                      <a:pt x="170" y="86"/>
                    </a:lnTo>
                    <a:lnTo>
                      <a:pt x="164" y="84"/>
                    </a:lnTo>
                    <a:lnTo>
                      <a:pt x="162" y="82"/>
                    </a:lnTo>
                    <a:lnTo>
                      <a:pt x="158" y="84"/>
                    </a:lnTo>
                    <a:lnTo>
                      <a:pt x="156" y="86"/>
                    </a:lnTo>
                    <a:lnTo>
                      <a:pt x="154" y="90"/>
                    </a:lnTo>
                    <a:lnTo>
                      <a:pt x="152" y="92"/>
                    </a:lnTo>
                    <a:lnTo>
                      <a:pt x="150" y="96"/>
                    </a:lnTo>
                    <a:lnTo>
                      <a:pt x="146" y="98"/>
                    </a:lnTo>
                    <a:lnTo>
                      <a:pt x="132" y="102"/>
                    </a:lnTo>
                    <a:lnTo>
                      <a:pt x="114" y="102"/>
                    </a:lnTo>
                    <a:lnTo>
                      <a:pt x="96" y="96"/>
                    </a:lnTo>
                    <a:lnTo>
                      <a:pt x="82" y="88"/>
                    </a:lnTo>
                    <a:lnTo>
                      <a:pt x="74" y="74"/>
                    </a:lnTo>
                    <a:lnTo>
                      <a:pt x="86" y="76"/>
                    </a:lnTo>
                    <a:lnTo>
                      <a:pt x="98" y="78"/>
                    </a:lnTo>
                    <a:lnTo>
                      <a:pt x="108" y="78"/>
                    </a:lnTo>
                    <a:lnTo>
                      <a:pt x="120" y="70"/>
                    </a:lnTo>
                    <a:lnTo>
                      <a:pt x="104" y="66"/>
                    </a:lnTo>
                    <a:lnTo>
                      <a:pt x="88" y="64"/>
                    </a:lnTo>
                    <a:lnTo>
                      <a:pt x="74" y="62"/>
                    </a:lnTo>
                    <a:lnTo>
                      <a:pt x="62" y="56"/>
                    </a:lnTo>
                    <a:lnTo>
                      <a:pt x="52" y="44"/>
                    </a:lnTo>
                    <a:lnTo>
                      <a:pt x="60" y="36"/>
                    </a:lnTo>
                    <a:lnTo>
                      <a:pt x="70" y="30"/>
                    </a:lnTo>
                    <a:lnTo>
                      <a:pt x="80" y="26"/>
                    </a:lnTo>
                    <a:lnTo>
                      <a:pt x="74" y="20"/>
                    </a:lnTo>
                    <a:lnTo>
                      <a:pt x="66" y="20"/>
                    </a:lnTo>
                    <a:lnTo>
                      <a:pt x="56" y="24"/>
                    </a:lnTo>
                    <a:lnTo>
                      <a:pt x="48" y="30"/>
                    </a:lnTo>
                    <a:lnTo>
                      <a:pt x="40" y="34"/>
                    </a:lnTo>
                    <a:lnTo>
                      <a:pt x="28" y="40"/>
                    </a:lnTo>
                    <a:lnTo>
                      <a:pt x="14" y="42"/>
                    </a:lnTo>
                    <a:lnTo>
                      <a:pt x="0" y="42"/>
                    </a:lnTo>
                    <a:lnTo>
                      <a:pt x="2" y="34"/>
                    </a:lnTo>
                    <a:lnTo>
                      <a:pt x="2" y="28"/>
                    </a:lnTo>
                    <a:lnTo>
                      <a:pt x="2" y="20"/>
                    </a:lnTo>
                    <a:lnTo>
                      <a:pt x="6" y="14"/>
                    </a:lnTo>
                    <a:lnTo>
                      <a:pt x="16" y="6"/>
                    </a:lnTo>
                    <a:lnTo>
                      <a:pt x="30" y="2"/>
                    </a:lnTo>
                    <a:lnTo>
                      <a:pt x="42" y="2"/>
                    </a:lnTo>
                    <a:lnTo>
                      <a:pt x="56" y="0"/>
                    </a:lnTo>
                    <a:lnTo>
                      <a:pt x="72" y="2"/>
                    </a:lnTo>
                    <a:lnTo>
                      <a:pt x="86" y="4"/>
                    </a:lnTo>
                    <a:lnTo>
                      <a:pt x="90" y="6"/>
                    </a:lnTo>
                    <a:lnTo>
                      <a:pt x="92" y="10"/>
                    </a:lnTo>
                    <a:lnTo>
                      <a:pt x="92" y="14"/>
                    </a:lnTo>
                    <a:lnTo>
                      <a:pt x="92" y="18"/>
                    </a:lnTo>
                    <a:lnTo>
                      <a:pt x="92" y="24"/>
                    </a:lnTo>
                    <a:lnTo>
                      <a:pt x="92" y="28"/>
                    </a:lnTo>
                    <a:lnTo>
                      <a:pt x="104" y="34"/>
                    </a:lnTo>
                    <a:lnTo>
                      <a:pt x="118" y="42"/>
                    </a:lnTo>
                    <a:lnTo>
                      <a:pt x="128" y="46"/>
                    </a:lnTo>
                    <a:lnTo>
                      <a:pt x="128" y="42"/>
                    </a:lnTo>
                    <a:lnTo>
                      <a:pt x="128" y="38"/>
                    </a:lnTo>
                    <a:lnTo>
                      <a:pt x="126" y="34"/>
                    </a:lnTo>
                    <a:lnTo>
                      <a:pt x="126" y="30"/>
                    </a:lnTo>
                    <a:lnTo>
                      <a:pt x="128" y="26"/>
                    </a:lnTo>
                    <a:lnTo>
                      <a:pt x="130" y="24"/>
                    </a:lnTo>
                    <a:lnTo>
                      <a:pt x="134" y="22"/>
                    </a:lnTo>
                    <a:lnTo>
                      <a:pt x="140" y="24"/>
                    </a:lnTo>
                    <a:lnTo>
                      <a:pt x="144" y="28"/>
                    </a:lnTo>
                    <a:lnTo>
                      <a:pt x="148" y="32"/>
                    </a:lnTo>
                    <a:lnTo>
                      <a:pt x="150" y="36"/>
                    </a:lnTo>
                    <a:lnTo>
                      <a:pt x="150" y="40"/>
                    </a:lnTo>
                    <a:lnTo>
                      <a:pt x="152" y="36"/>
                    </a:lnTo>
                    <a:lnTo>
                      <a:pt x="154" y="32"/>
                    </a:lnTo>
                    <a:lnTo>
                      <a:pt x="156" y="30"/>
                    </a:lnTo>
                    <a:lnTo>
                      <a:pt x="158" y="32"/>
                    </a:lnTo>
                    <a:lnTo>
                      <a:pt x="160" y="32"/>
                    </a:lnTo>
                    <a:lnTo>
                      <a:pt x="162" y="36"/>
                    </a:lnTo>
                    <a:lnTo>
                      <a:pt x="166" y="38"/>
                    </a:lnTo>
                    <a:lnTo>
                      <a:pt x="168" y="42"/>
                    </a:lnTo>
                    <a:lnTo>
                      <a:pt x="170" y="44"/>
                    </a:lnTo>
                    <a:lnTo>
                      <a:pt x="170" y="48"/>
                    </a:lnTo>
                    <a:lnTo>
                      <a:pt x="180" y="60"/>
                    </a:lnTo>
                    <a:lnTo>
                      <a:pt x="192" y="68"/>
                    </a:lnTo>
                    <a:lnTo>
                      <a:pt x="208" y="74"/>
                    </a:lnTo>
                    <a:lnTo>
                      <a:pt x="208" y="80"/>
                    </a:lnTo>
                    <a:lnTo>
                      <a:pt x="208" y="86"/>
                    </a:lnTo>
                    <a:lnTo>
                      <a:pt x="206" y="90"/>
                    </a:lnTo>
                    <a:lnTo>
                      <a:pt x="204" y="92"/>
                    </a:lnTo>
                    <a:lnTo>
                      <a:pt x="198" y="96"/>
                    </a:lnTo>
                    <a:lnTo>
                      <a:pt x="194" y="98"/>
                    </a:lnTo>
                    <a:lnTo>
                      <a:pt x="188" y="98"/>
                    </a:lnTo>
                    <a:lnTo>
                      <a:pt x="184" y="100"/>
                    </a:lnTo>
                    <a:lnTo>
                      <a:pt x="180" y="98"/>
                    </a:lnTo>
                    <a:lnTo>
                      <a:pt x="204" y="94"/>
                    </a:lnTo>
                    <a:close/>
                  </a:path>
                </a:pathLst>
              </a:custGeom>
              <a:solidFill>
                <a:srgbClr val="EAEAEA"/>
              </a:solidFill>
              <a:ln w="0">
                <a:noFill/>
              </a:ln>
            </p:spPr>
            <p:txBody>
              <a:bodyPr/>
              <a:lstStyle/>
              <a:p>
                <a:endParaRPr lang="zh-CN" altLang="en-US"/>
              </a:p>
            </p:txBody>
          </p:sp>
          <p:sp>
            <p:nvSpPr>
              <p:cNvPr id="1037" name="任意多边形 1103"/>
              <p:cNvSpPr/>
              <p:nvPr/>
            </p:nvSpPr>
            <p:spPr>
              <a:xfrm>
                <a:off x="2764" y="372"/>
                <a:ext cx="208" cy="102"/>
              </a:xfrm>
              <a:custGeom>
                <a:avLst/>
                <a:gdLst/>
                <a:ahLst/>
                <a:cxnLst/>
                <a:rect l="0" t="0" r="0" b="0"/>
                <a:pathLst>
                  <a:path w="208" h="102">
                    <a:moveTo>
                      <a:pt x="204" y="94"/>
                    </a:moveTo>
                    <a:lnTo>
                      <a:pt x="198" y="96"/>
                    </a:lnTo>
                    <a:lnTo>
                      <a:pt x="192" y="96"/>
                    </a:lnTo>
                    <a:lnTo>
                      <a:pt x="188" y="96"/>
                    </a:lnTo>
                    <a:lnTo>
                      <a:pt x="182" y="94"/>
                    </a:lnTo>
                    <a:lnTo>
                      <a:pt x="178" y="92"/>
                    </a:lnTo>
                    <a:lnTo>
                      <a:pt x="176" y="90"/>
                    </a:lnTo>
                    <a:lnTo>
                      <a:pt x="174" y="88"/>
                    </a:lnTo>
                    <a:lnTo>
                      <a:pt x="170" y="86"/>
                    </a:lnTo>
                    <a:lnTo>
                      <a:pt x="164" y="84"/>
                    </a:lnTo>
                    <a:lnTo>
                      <a:pt x="162" y="82"/>
                    </a:lnTo>
                    <a:lnTo>
                      <a:pt x="158" y="84"/>
                    </a:lnTo>
                    <a:lnTo>
                      <a:pt x="156" y="86"/>
                    </a:lnTo>
                    <a:lnTo>
                      <a:pt x="154" y="90"/>
                    </a:lnTo>
                    <a:lnTo>
                      <a:pt x="152" y="92"/>
                    </a:lnTo>
                    <a:lnTo>
                      <a:pt x="150" y="96"/>
                    </a:lnTo>
                    <a:lnTo>
                      <a:pt x="146" y="98"/>
                    </a:lnTo>
                    <a:lnTo>
                      <a:pt x="132" y="102"/>
                    </a:lnTo>
                    <a:lnTo>
                      <a:pt x="114" y="102"/>
                    </a:lnTo>
                    <a:lnTo>
                      <a:pt x="96" y="96"/>
                    </a:lnTo>
                    <a:lnTo>
                      <a:pt x="82" y="88"/>
                    </a:lnTo>
                    <a:lnTo>
                      <a:pt x="74" y="74"/>
                    </a:lnTo>
                    <a:lnTo>
                      <a:pt x="86" y="76"/>
                    </a:lnTo>
                    <a:lnTo>
                      <a:pt x="98" y="78"/>
                    </a:lnTo>
                    <a:lnTo>
                      <a:pt x="108" y="78"/>
                    </a:lnTo>
                    <a:lnTo>
                      <a:pt x="120" y="70"/>
                    </a:lnTo>
                    <a:lnTo>
                      <a:pt x="104" y="66"/>
                    </a:lnTo>
                    <a:lnTo>
                      <a:pt x="88" y="64"/>
                    </a:lnTo>
                    <a:lnTo>
                      <a:pt x="74" y="62"/>
                    </a:lnTo>
                    <a:lnTo>
                      <a:pt x="62" y="56"/>
                    </a:lnTo>
                    <a:lnTo>
                      <a:pt x="52" y="44"/>
                    </a:lnTo>
                    <a:lnTo>
                      <a:pt x="60" y="36"/>
                    </a:lnTo>
                    <a:lnTo>
                      <a:pt x="70" y="30"/>
                    </a:lnTo>
                    <a:lnTo>
                      <a:pt x="80" y="26"/>
                    </a:lnTo>
                    <a:lnTo>
                      <a:pt x="74" y="20"/>
                    </a:lnTo>
                    <a:lnTo>
                      <a:pt x="66" y="20"/>
                    </a:lnTo>
                    <a:lnTo>
                      <a:pt x="56" y="24"/>
                    </a:lnTo>
                    <a:lnTo>
                      <a:pt x="48" y="30"/>
                    </a:lnTo>
                    <a:lnTo>
                      <a:pt x="40" y="34"/>
                    </a:lnTo>
                    <a:lnTo>
                      <a:pt x="28" y="40"/>
                    </a:lnTo>
                    <a:lnTo>
                      <a:pt x="14" y="42"/>
                    </a:lnTo>
                    <a:lnTo>
                      <a:pt x="0" y="42"/>
                    </a:lnTo>
                    <a:lnTo>
                      <a:pt x="2" y="34"/>
                    </a:lnTo>
                    <a:lnTo>
                      <a:pt x="2" y="28"/>
                    </a:lnTo>
                    <a:lnTo>
                      <a:pt x="2" y="20"/>
                    </a:lnTo>
                    <a:lnTo>
                      <a:pt x="6" y="14"/>
                    </a:lnTo>
                    <a:lnTo>
                      <a:pt x="16" y="6"/>
                    </a:lnTo>
                    <a:lnTo>
                      <a:pt x="30" y="2"/>
                    </a:lnTo>
                    <a:lnTo>
                      <a:pt x="42" y="2"/>
                    </a:lnTo>
                    <a:lnTo>
                      <a:pt x="56" y="0"/>
                    </a:lnTo>
                    <a:lnTo>
                      <a:pt x="72" y="2"/>
                    </a:lnTo>
                    <a:lnTo>
                      <a:pt x="86" y="4"/>
                    </a:lnTo>
                    <a:lnTo>
                      <a:pt x="90" y="6"/>
                    </a:lnTo>
                    <a:lnTo>
                      <a:pt x="92" y="10"/>
                    </a:lnTo>
                    <a:lnTo>
                      <a:pt x="92" y="14"/>
                    </a:lnTo>
                    <a:lnTo>
                      <a:pt x="92" y="18"/>
                    </a:lnTo>
                    <a:lnTo>
                      <a:pt x="92" y="24"/>
                    </a:lnTo>
                    <a:lnTo>
                      <a:pt x="92" y="28"/>
                    </a:lnTo>
                    <a:lnTo>
                      <a:pt x="104" y="34"/>
                    </a:lnTo>
                    <a:lnTo>
                      <a:pt x="118" y="42"/>
                    </a:lnTo>
                    <a:lnTo>
                      <a:pt x="128" y="46"/>
                    </a:lnTo>
                    <a:lnTo>
                      <a:pt x="128" y="42"/>
                    </a:lnTo>
                    <a:lnTo>
                      <a:pt x="128" y="38"/>
                    </a:lnTo>
                    <a:lnTo>
                      <a:pt x="126" y="34"/>
                    </a:lnTo>
                    <a:lnTo>
                      <a:pt x="126" y="30"/>
                    </a:lnTo>
                    <a:lnTo>
                      <a:pt x="128" y="26"/>
                    </a:lnTo>
                    <a:lnTo>
                      <a:pt x="130" y="24"/>
                    </a:lnTo>
                    <a:lnTo>
                      <a:pt x="134" y="22"/>
                    </a:lnTo>
                    <a:lnTo>
                      <a:pt x="140" y="24"/>
                    </a:lnTo>
                    <a:lnTo>
                      <a:pt x="144" y="28"/>
                    </a:lnTo>
                    <a:lnTo>
                      <a:pt x="148" y="32"/>
                    </a:lnTo>
                    <a:lnTo>
                      <a:pt x="150" y="36"/>
                    </a:lnTo>
                    <a:lnTo>
                      <a:pt x="150" y="40"/>
                    </a:lnTo>
                    <a:lnTo>
                      <a:pt x="152" y="36"/>
                    </a:lnTo>
                    <a:lnTo>
                      <a:pt x="154" y="32"/>
                    </a:lnTo>
                    <a:lnTo>
                      <a:pt x="156" y="30"/>
                    </a:lnTo>
                    <a:lnTo>
                      <a:pt x="158" y="32"/>
                    </a:lnTo>
                    <a:lnTo>
                      <a:pt x="160" y="32"/>
                    </a:lnTo>
                    <a:lnTo>
                      <a:pt x="162" y="36"/>
                    </a:lnTo>
                    <a:lnTo>
                      <a:pt x="166" y="38"/>
                    </a:lnTo>
                    <a:lnTo>
                      <a:pt x="168" y="42"/>
                    </a:lnTo>
                    <a:lnTo>
                      <a:pt x="170" y="44"/>
                    </a:lnTo>
                    <a:lnTo>
                      <a:pt x="170" y="48"/>
                    </a:lnTo>
                    <a:lnTo>
                      <a:pt x="180" y="60"/>
                    </a:lnTo>
                    <a:lnTo>
                      <a:pt x="192" y="68"/>
                    </a:lnTo>
                    <a:lnTo>
                      <a:pt x="208" y="74"/>
                    </a:lnTo>
                    <a:lnTo>
                      <a:pt x="208" y="80"/>
                    </a:lnTo>
                    <a:lnTo>
                      <a:pt x="208" y="86"/>
                    </a:lnTo>
                    <a:lnTo>
                      <a:pt x="206" y="90"/>
                    </a:lnTo>
                    <a:lnTo>
                      <a:pt x="204" y="92"/>
                    </a:lnTo>
                    <a:lnTo>
                      <a:pt x="198" y="96"/>
                    </a:lnTo>
                    <a:lnTo>
                      <a:pt x="194" y="98"/>
                    </a:lnTo>
                    <a:lnTo>
                      <a:pt x="188" y="98"/>
                    </a:lnTo>
                    <a:lnTo>
                      <a:pt x="184" y="100"/>
                    </a:lnTo>
                    <a:lnTo>
                      <a:pt x="180" y="98"/>
                    </a:lnTo>
                  </a:path>
                </a:pathLst>
              </a:custGeom>
              <a:solidFill>
                <a:srgbClr val="EAEAEA"/>
              </a:solidFill>
              <a:ln w="12700">
                <a:noFill/>
              </a:ln>
            </p:spPr>
            <p:txBody>
              <a:bodyPr/>
              <a:lstStyle/>
              <a:p>
                <a:endParaRPr lang="zh-CN" altLang="en-US"/>
              </a:p>
            </p:txBody>
          </p:sp>
          <p:sp>
            <p:nvSpPr>
              <p:cNvPr id="1038" name="任意多边形 1104"/>
              <p:cNvSpPr/>
              <p:nvPr/>
            </p:nvSpPr>
            <p:spPr>
              <a:xfrm>
                <a:off x="2956" y="382"/>
                <a:ext cx="56" cy="50"/>
              </a:xfrm>
              <a:custGeom>
                <a:avLst/>
                <a:gdLst/>
                <a:ahLst/>
                <a:cxnLst/>
                <a:rect l="0" t="0" r="0" b="0"/>
                <a:pathLst>
                  <a:path w="56" h="50">
                    <a:moveTo>
                      <a:pt x="56" y="30"/>
                    </a:moveTo>
                    <a:lnTo>
                      <a:pt x="54" y="30"/>
                    </a:lnTo>
                    <a:lnTo>
                      <a:pt x="50" y="32"/>
                    </a:lnTo>
                    <a:lnTo>
                      <a:pt x="50" y="34"/>
                    </a:lnTo>
                    <a:lnTo>
                      <a:pt x="48" y="36"/>
                    </a:lnTo>
                    <a:lnTo>
                      <a:pt x="48" y="40"/>
                    </a:lnTo>
                    <a:lnTo>
                      <a:pt x="48" y="42"/>
                    </a:lnTo>
                    <a:lnTo>
                      <a:pt x="46" y="46"/>
                    </a:lnTo>
                    <a:lnTo>
                      <a:pt x="46" y="48"/>
                    </a:lnTo>
                    <a:lnTo>
                      <a:pt x="44" y="50"/>
                    </a:lnTo>
                    <a:lnTo>
                      <a:pt x="40" y="50"/>
                    </a:lnTo>
                    <a:lnTo>
                      <a:pt x="38" y="48"/>
                    </a:lnTo>
                    <a:lnTo>
                      <a:pt x="32" y="46"/>
                    </a:lnTo>
                    <a:lnTo>
                      <a:pt x="28" y="44"/>
                    </a:lnTo>
                    <a:lnTo>
                      <a:pt x="24" y="40"/>
                    </a:lnTo>
                    <a:lnTo>
                      <a:pt x="22" y="34"/>
                    </a:lnTo>
                    <a:lnTo>
                      <a:pt x="20" y="30"/>
                    </a:lnTo>
                    <a:lnTo>
                      <a:pt x="16" y="28"/>
                    </a:lnTo>
                    <a:lnTo>
                      <a:pt x="14" y="26"/>
                    </a:lnTo>
                    <a:lnTo>
                      <a:pt x="10" y="26"/>
                    </a:lnTo>
                    <a:lnTo>
                      <a:pt x="6" y="24"/>
                    </a:lnTo>
                    <a:lnTo>
                      <a:pt x="4" y="24"/>
                    </a:lnTo>
                    <a:lnTo>
                      <a:pt x="2" y="22"/>
                    </a:lnTo>
                    <a:lnTo>
                      <a:pt x="0" y="20"/>
                    </a:lnTo>
                    <a:lnTo>
                      <a:pt x="0" y="16"/>
                    </a:lnTo>
                    <a:lnTo>
                      <a:pt x="4" y="14"/>
                    </a:lnTo>
                    <a:lnTo>
                      <a:pt x="10" y="12"/>
                    </a:lnTo>
                    <a:lnTo>
                      <a:pt x="16" y="14"/>
                    </a:lnTo>
                    <a:lnTo>
                      <a:pt x="20" y="16"/>
                    </a:lnTo>
                    <a:lnTo>
                      <a:pt x="20" y="8"/>
                    </a:lnTo>
                    <a:lnTo>
                      <a:pt x="20" y="0"/>
                    </a:lnTo>
                    <a:lnTo>
                      <a:pt x="34" y="0"/>
                    </a:lnTo>
                    <a:lnTo>
                      <a:pt x="44" y="6"/>
                    </a:lnTo>
                    <a:lnTo>
                      <a:pt x="54" y="18"/>
                    </a:lnTo>
                    <a:lnTo>
                      <a:pt x="56" y="22"/>
                    </a:lnTo>
                    <a:lnTo>
                      <a:pt x="56" y="24"/>
                    </a:lnTo>
                    <a:lnTo>
                      <a:pt x="56" y="26"/>
                    </a:lnTo>
                    <a:lnTo>
                      <a:pt x="56" y="28"/>
                    </a:lnTo>
                    <a:lnTo>
                      <a:pt x="54" y="28"/>
                    </a:lnTo>
                    <a:lnTo>
                      <a:pt x="52" y="30"/>
                    </a:lnTo>
                    <a:lnTo>
                      <a:pt x="52" y="32"/>
                    </a:lnTo>
                    <a:lnTo>
                      <a:pt x="50" y="36"/>
                    </a:lnTo>
                    <a:lnTo>
                      <a:pt x="52" y="36"/>
                    </a:lnTo>
                    <a:lnTo>
                      <a:pt x="54" y="38"/>
                    </a:lnTo>
                    <a:lnTo>
                      <a:pt x="56" y="38"/>
                    </a:lnTo>
                    <a:lnTo>
                      <a:pt x="56" y="40"/>
                    </a:lnTo>
                    <a:lnTo>
                      <a:pt x="56" y="30"/>
                    </a:lnTo>
                    <a:close/>
                  </a:path>
                </a:pathLst>
              </a:custGeom>
              <a:solidFill>
                <a:srgbClr val="EAEAEA"/>
              </a:solidFill>
              <a:ln w="0">
                <a:noFill/>
              </a:ln>
            </p:spPr>
            <p:txBody>
              <a:bodyPr/>
              <a:lstStyle/>
              <a:p>
                <a:endParaRPr lang="zh-CN" altLang="en-US"/>
              </a:p>
            </p:txBody>
          </p:sp>
          <p:sp>
            <p:nvSpPr>
              <p:cNvPr id="1039" name="任意多边形 1105"/>
              <p:cNvSpPr/>
              <p:nvPr/>
            </p:nvSpPr>
            <p:spPr>
              <a:xfrm>
                <a:off x="2956" y="382"/>
                <a:ext cx="56" cy="50"/>
              </a:xfrm>
              <a:custGeom>
                <a:avLst/>
                <a:gdLst/>
                <a:ahLst/>
                <a:cxnLst/>
                <a:rect l="0" t="0" r="0" b="0"/>
                <a:pathLst>
                  <a:path w="56" h="50">
                    <a:moveTo>
                      <a:pt x="56" y="30"/>
                    </a:moveTo>
                    <a:lnTo>
                      <a:pt x="54" y="30"/>
                    </a:lnTo>
                    <a:lnTo>
                      <a:pt x="50" y="32"/>
                    </a:lnTo>
                    <a:lnTo>
                      <a:pt x="50" y="34"/>
                    </a:lnTo>
                    <a:lnTo>
                      <a:pt x="48" y="36"/>
                    </a:lnTo>
                    <a:lnTo>
                      <a:pt x="48" y="40"/>
                    </a:lnTo>
                    <a:lnTo>
                      <a:pt x="48" y="42"/>
                    </a:lnTo>
                    <a:lnTo>
                      <a:pt x="46" y="46"/>
                    </a:lnTo>
                    <a:lnTo>
                      <a:pt x="46" y="48"/>
                    </a:lnTo>
                    <a:lnTo>
                      <a:pt x="44" y="50"/>
                    </a:lnTo>
                    <a:lnTo>
                      <a:pt x="40" y="50"/>
                    </a:lnTo>
                    <a:lnTo>
                      <a:pt x="38" y="48"/>
                    </a:lnTo>
                    <a:lnTo>
                      <a:pt x="32" y="46"/>
                    </a:lnTo>
                    <a:lnTo>
                      <a:pt x="28" y="44"/>
                    </a:lnTo>
                    <a:lnTo>
                      <a:pt x="24" y="40"/>
                    </a:lnTo>
                    <a:lnTo>
                      <a:pt x="22" y="34"/>
                    </a:lnTo>
                    <a:lnTo>
                      <a:pt x="20" y="30"/>
                    </a:lnTo>
                    <a:lnTo>
                      <a:pt x="16" y="28"/>
                    </a:lnTo>
                    <a:lnTo>
                      <a:pt x="14" y="26"/>
                    </a:lnTo>
                    <a:lnTo>
                      <a:pt x="10" y="26"/>
                    </a:lnTo>
                    <a:lnTo>
                      <a:pt x="6" y="24"/>
                    </a:lnTo>
                    <a:lnTo>
                      <a:pt x="4" y="24"/>
                    </a:lnTo>
                    <a:lnTo>
                      <a:pt x="2" y="22"/>
                    </a:lnTo>
                    <a:lnTo>
                      <a:pt x="0" y="20"/>
                    </a:lnTo>
                    <a:lnTo>
                      <a:pt x="0" y="16"/>
                    </a:lnTo>
                    <a:lnTo>
                      <a:pt x="4" y="14"/>
                    </a:lnTo>
                    <a:lnTo>
                      <a:pt x="10" y="12"/>
                    </a:lnTo>
                    <a:lnTo>
                      <a:pt x="16" y="14"/>
                    </a:lnTo>
                    <a:lnTo>
                      <a:pt x="20" y="16"/>
                    </a:lnTo>
                    <a:lnTo>
                      <a:pt x="20" y="8"/>
                    </a:lnTo>
                    <a:lnTo>
                      <a:pt x="20" y="0"/>
                    </a:lnTo>
                    <a:lnTo>
                      <a:pt x="34" y="0"/>
                    </a:lnTo>
                    <a:lnTo>
                      <a:pt x="44" y="6"/>
                    </a:lnTo>
                    <a:lnTo>
                      <a:pt x="54" y="18"/>
                    </a:lnTo>
                    <a:lnTo>
                      <a:pt x="56" y="22"/>
                    </a:lnTo>
                    <a:lnTo>
                      <a:pt x="56" y="24"/>
                    </a:lnTo>
                    <a:lnTo>
                      <a:pt x="56" y="26"/>
                    </a:lnTo>
                    <a:lnTo>
                      <a:pt x="56" y="28"/>
                    </a:lnTo>
                    <a:lnTo>
                      <a:pt x="54" y="28"/>
                    </a:lnTo>
                    <a:lnTo>
                      <a:pt x="52" y="30"/>
                    </a:lnTo>
                    <a:lnTo>
                      <a:pt x="52" y="32"/>
                    </a:lnTo>
                    <a:lnTo>
                      <a:pt x="50" y="36"/>
                    </a:lnTo>
                    <a:lnTo>
                      <a:pt x="52" y="36"/>
                    </a:lnTo>
                    <a:lnTo>
                      <a:pt x="54" y="38"/>
                    </a:lnTo>
                    <a:lnTo>
                      <a:pt x="56" y="38"/>
                    </a:lnTo>
                    <a:lnTo>
                      <a:pt x="56" y="40"/>
                    </a:lnTo>
                  </a:path>
                </a:pathLst>
              </a:custGeom>
              <a:solidFill>
                <a:srgbClr val="EAEAEA"/>
              </a:solidFill>
              <a:ln w="12700">
                <a:noFill/>
              </a:ln>
            </p:spPr>
            <p:txBody>
              <a:bodyPr/>
              <a:lstStyle/>
              <a:p>
                <a:endParaRPr lang="zh-CN" altLang="en-US"/>
              </a:p>
            </p:txBody>
          </p:sp>
          <p:sp>
            <p:nvSpPr>
              <p:cNvPr id="1040" name="任意多边形 1106"/>
              <p:cNvSpPr/>
              <p:nvPr/>
            </p:nvSpPr>
            <p:spPr>
              <a:xfrm>
                <a:off x="2778" y="292"/>
                <a:ext cx="158" cy="84"/>
              </a:xfrm>
              <a:custGeom>
                <a:avLst/>
                <a:gdLst/>
                <a:ahLst/>
                <a:cxnLst/>
                <a:rect l="0" t="0" r="0" b="0"/>
                <a:pathLst>
                  <a:path w="158" h="84">
                    <a:moveTo>
                      <a:pt x="158" y="64"/>
                    </a:moveTo>
                    <a:lnTo>
                      <a:pt x="152" y="70"/>
                    </a:lnTo>
                    <a:lnTo>
                      <a:pt x="144" y="70"/>
                    </a:lnTo>
                    <a:lnTo>
                      <a:pt x="134" y="70"/>
                    </a:lnTo>
                    <a:lnTo>
                      <a:pt x="124" y="70"/>
                    </a:lnTo>
                    <a:lnTo>
                      <a:pt x="116" y="70"/>
                    </a:lnTo>
                    <a:lnTo>
                      <a:pt x="110" y="74"/>
                    </a:lnTo>
                    <a:lnTo>
                      <a:pt x="102" y="80"/>
                    </a:lnTo>
                    <a:lnTo>
                      <a:pt x="92" y="84"/>
                    </a:lnTo>
                    <a:lnTo>
                      <a:pt x="84" y="84"/>
                    </a:lnTo>
                    <a:lnTo>
                      <a:pt x="78" y="78"/>
                    </a:lnTo>
                    <a:lnTo>
                      <a:pt x="80" y="74"/>
                    </a:lnTo>
                    <a:lnTo>
                      <a:pt x="84" y="70"/>
                    </a:lnTo>
                    <a:lnTo>
                      <a:pt x="90" y="70"/>
                    </a:lnTo>
                    <a:lnTo>
                      <a:pt x="94" y="68"/>
                    </a:lnTo>
                    <a:lnTo>
                      <a:pt x="98" y="68"/>
                    </a:lnTo>
                    <a:lnTo>
                      <a:pt x="90" y="66"/>
                    </a:lnTo>
                    <a:lnTo>
                      <a:pt x="80" y="66"/>
                    </a:lnTo>
                    <a:lnTo>
                      <a:pt x="76" y="66"/>
                    </a:lnTo>
                    <a:lnTo>
                      <a:pt x="70" y="66"/>
                    </a:lnTo>
                    <a:lnTo>
                      <a:pt x="66" y="66"/>
                    </a:lnTo>
                    <a:lnTo>
                      <a:pt x="62" y="66"/>
                    </a:lnTo>
                    <a:lnTo>
                      <a:pt x="58" y="66"/>
                    </a:lnTo>
                    <a:lnTo>
                      <a:pt x="54" y="64"/>
                    </a:lnTo>
                    <a:lnTo>
                      <a:pt x="54" y="60"/>
                    </a:lnTo>
                    <a:lnTo>
                      <a:pt x="54" y="58"/>
                    </a:lnTo>
                    <a:lnTo>
                      <a:pt x="56" y="56"/>
                    </a:lnTo>
                    <a:lnTo>
                      <a:pt x="60" y="52"/>
                    </a:lnTo>
                    <a:lnTo>
                      <a:pt x="64" y="52"/>
                    </a:lnTo>
                    <a:lnTo>
                      <a:pt x="68" y="50"/>
                    </a:lnTo>
                    <a:lnTo>
                      <a:pt x="58" y="38"/>
                    </a:lnTo>
                    <a:lnTo>
                      <a:pt x="48" y="36"/>
                    </a:lnTo>
                    <a:lnTo>
                      <a:pt x="36" y="40"/>
                    </a:lnTo>
                    <a:lnTo>
                      <a:pt x="28" y="44"/>
                    </a:lnTo>
                    <a:lnTo>
                      <a:pt x="20" y="48"/>
                    </a:lnTo>
                    <a:lnTo>
                      <a:pt x="12" y="48"/>
                    </a:lnTo>
                    <a:lnTo>
                      <a:pt x="2" y="44"/>
                    </a:lnTo>
                    <a:lnTo>
                      <a:pt x="0" y="34"/>
                    </a:lnTo>
                    <a:lnTo>
                      <a:pt x="2" y="28"/>
                    </a:lnTo>
                    <a:lnTo>
                      <a:pt x="12" y="24"/>
                    </a:lnTo>
                    <a:lnTo>
                      <a:pt x="22" y="22"/>
                    </a:lnTo>
                    <a:lnTo>
                      <a:pt x="34" y="20"/>
                    </a:lnTo>
                    <a:lnTo>
                      <a:pt x="40" y="18"/>
                    </a:lnTo>
                    <a:lnTo>
                      <a:pt x="46" y="16"/>
                    </a:lnTo>
                    <a:lnTo>
                      <a:pt x="50" y="14"/>
                    </a:lnTo>
                    <a:lnTo>
                      <a:pt x="52" y="12"/>
                    </a:lnTo>
                    <a:lnTo>
                      <a:pt x="56" y="12"/>
                    </a:lnTo>
                    <a:lnTo>
                      <a:pt x="58" y="12"/>
                    </a:lnTo>
                    <a:lnTo>
                      <a:pt x="62" y="14"/>
                    </a:lnTo>
                    <a:lnTo>
                      <a:pt x="64" y="20"/>
                    </a:lnTo>
                    <a:lnTo>
                      <a:pt x="66" y="24"/>
                    </a:lnTo>
                    <a:lnTo>
                      <a:pt x="66" y="28"/>
                    </a:lnTo>
                    <a:lnTo>
                      <a:pt x="64" y="32"/>
                    </a:lnTo>
                    <a:lnTo>
                      <a:pt x="62" y="36"/>
                    </a:lnTo>
                    <a:lnTo>
                      <a:pt x="70" y="40"/>
                    </a:lnTo>
                    <a:lnTo>
                      <a:pt x="82" y="46"/>
                    </a:lnTo>
                    <a:lnTo>
                      <a:pt x="98" y="50"/>
                    </a:lnTo>
                    <a:lnTo>
                      <a:pt x="112" y="54"/>
                    </a:lnTo>
                    <a:lnTo>
                      <a:pt x="122" y="54"/>
                    </a:lnTo>
                    <a:lnTo>
                      <a:pt x="128" y="50"/>
                    </a:lnTo>
                    <a:lnTo>
                      <a:pt x="118" y="42"/>
                    </a:lnTo>
                    <a:lnTo>
                      <a:pt x="108" y="36"/>
                    </a:lnTo>
                    <a:lnTo>
                      <a:pt x="96" y="34"/>
                    </a:lnTo>
                    <a:lnTo>
                      <a:pt x="92" y="34"/>
                    </a:lnTo>
                    <a:lnTo>
                      <a:pt x="88" y="34"/>
                    </a:lnTo>
                    <a:lnTo>
                      <a:pt x="86" y="34"/>
                    </a:lnTo>
                    <a:lnTo>
                      <a:pt x="82" y="32"/>
                    </a:lnTo>
                    <a:lnTo>
                      <a:pt x="80" y="32"/>
                    </a:lnTo>
                    <a:lnTo>
                      <a:pt x="80" y="28"/>
                    </a:lnTo>
                    <a:lnTo>
                      <a:pt x="80" y="26"/>
                    </a:lnTo>
                    <a:lnTo>
                      <a:pt x="82" y="22"/>
                    </a:lnTo>
                    <a:lnTo>
                      <a:pt x="86" y="20"/>
                    </a:lnTo>
                    <a:lnTo>
                      <a:pt x="88" y="20"/>
                    </a:lnTo>
                    <a:lnTo>
                      <a:pt x="92" y="18"/>
                    </a:lnTo>
                    <a:lnTo>
                      <a:pt x="96" y="18"/>
                    </a:lnTo>
                    <a:lnTo>
                      <a:pt x="98" y="14"/>
                    </a:lnTo>
                    <a:lnTo>
                      <a:pt x="90" y="12"/>
                    </a:lnTo>
                    <a:lnTo>
                      <a:pt x="84" y="8"/>
                    </a:lnTo>
                    <a:lnTo>
                      <a:pt x="96" y="0"/>
                    </a:lnTo>
                    <a:lnTo>
                      <a:pt x="108" y="0"/>
                    </a:lnTo>
                    <a:lnTo>
                      <a:pt x="120" y="6"/>
                    </a:lnTo>
                    <a:lnTo>
                      <a:pt x="122" y="10"/>
                    </a:lnTo>
                    <a:lnTo>
                      <a:pt x="122" y="12"/>
                    </a:lnTo>
                    <a:lnTo>
                      <a:pt x="122" y="16"/>
                    </a:lnTo>
                    <a:lnTo>
                      <a:pt x="122" y="18"/>
                    </a:lnTo>
                    <a:lnTo>
                      <a:pt x="120" y="18"/>
                    </a:lnTo>
                    <a:lnTo>
                      <a:pt x="118" y="22"/>
                    </a:lnTo>
                    <a:lnTo>
                      <a:pt x="118" y="24"/>
                    </a:lnTo>
                    <a:lnTo>
                      <a:pt x="118" y="28"/>
                    </a:lnTo>
                    <a:lnTo>
                      <a:pt x="120" y="32"/>
                    </a:lnTo>
                    <a:lnTo>
                      <a:pt x="124" y="38"/>
                    </a:lnTo>
                    <a:lnTo>
                      <a:pt x="128" y="42"/>
                    </a:lnTo>
                    <a:lnTo>
                      <a:pt x="132" y="46"/>
                    </a:lnTo>
                    <a:lnTo>
                      <a:pt x="134" y="50"/>
                    </a:lnTo>
                    <a:lnTo>
                      <a:pt x="136" y="52"/>
                    </a:lnTo>
                    <a:lnTo>
                      <a:pt x="138" y="56"/>
                    </a:lnTo>
                    <a:lnTo>
                      <a:pt x="140" y="58"/>
                    </a:lnTo>
                    <a:lnTo>
                      <a:pt x="142" y="58"/>
                    </a:lnTo>
                    <a:lnTo>
                      <a:pt x="146" y="58"/>
                    </a:lnTo>
                    <a:lnTo>
                      <a:pt x="150" y="54"/>
                    </a:lnTo>
                    <a:lnTo>
                      <a:pt x="152" y="58"/>
                    </a:lnTo>
                    <a:lnTo>
                      <a:pt x="156" y="64"/>
                    </a:lnTo>
                    <a:lnTo>
                      <a:pt x="158" y="66"/>
                    </a:lnTo>
                    <a:lnTo>
                      <a:pt x="158" y="64"/>
                    </a:lnTo>
                    <a:close/>
                  </a:path>
                </a:pathLst>
              </a:custGeom>
              <a:solidFill>
                <a:srgbClr val="EAEAEA"/>
              </a:solidFill>
              <a:ln w="0">
                <a:noFill/>
              </a:ln>
            </p:spPr>
            <p:txBody>
              <a:bodyPr/>
              <a:lstStyle/>
              <a:p>
                <a:endParaRPr lang="zh-CN" altLang="en-US"/>
              </a:p>
            </p:txBody>
          </p:sp>
          <p:sp>
            <p:nvSpPr>
              <p:cNvPr id="1041" name="任意多边形 1107"/>
              <p:cNvSpPr/>
              <p:nvPr/>
            </p:nvSpPr>
            <p:spPr>
              <a:xfrm>
                <a:off x="2778" y="292"/>
                <a:ext cx="158" cy="84"/>
              </a:xfrm>
              <a:custGeom>
                <a:avLst/>
                <a:gdLst/>
                <a:ahLst/>
                <a:cxnLst/>
                <a:rect l="0" t="0" r="0" b="0"/>
                <a:pathLst>
                  <a:path w="158" h="84">
                    <a:moveTo>
                      <a:pt x="158" y="64"/>
                    </a:moveTo>
                    <a:lnTo>
                      <a:pt x="152" y="70"/>
                    </a:lnTo>
                    <a:lnTo>
                      <a:pt x="144" y="70"/>
                    </a:lnTo>
                    <a:lnTo>
                      <a:pt x="134" y="70"/>
                    </a:lnTo>
                    <a:lnTo>
                      <a:pt x="124" y="70"/>
                    </a:lnTo>
                    <a:lnTo>
                      <a:pt x="116" y="70"/>
                    </a:lnTo>
                    <a:lnTo>
                      <a:pt x="110" y="74"/>
                    </a:lnTo>
                    <a:lnTo>
                      <a:pt x="102" y="80"/>
                    </a:lnTo>
                    <a:lnTo>
                      <a:pt x="92" y="84"/>
                    </a:lnTo>
                    <a:lnTo>
                      <a:pt x="84" y="84"/>
                    </a:lnTo>
                    <a:lnTo>
                      <a:pt x="78" y="78"/>
                    </a:lnTo>
                    <a:lnTo>
                      <a:pt x="80" y="74"/>
                    </a:lnTo>
                    <a:lnTo>
                      <a:pt x="84" y="70"/>
                    </a:lnTo>
                    <a:lnTo>
                      <a:pt x="90" y="70"/>
                    </a:lnTo>
                    <a:lnTo>
                      <a:pt x="94" y="68"/>
                    </a:lnTo>
                    <a:lnTo>
                      <a:pt x="98" y="68"/>
                    </a:lnTo>
                    <a:lnTo>
                      <a:pt x="90" y="66"/>
                    </a:lnTo>
                    <a:lnTo>
                      <a:pt x="80" y="66"/>
                    </a:lnTo>
                    <a:lnTo>
                      <a:pt x="76" y="66"/>
                    </a:lnTo>
                    <a:lnTo>
                      <a:pt x="70" y="66"/>
                    </a:lnTo>
                    <a:lnTo>
                      <a:pt x="66" y="66"/>
                    </a:lnTo>
                    <a:lnTo>
                      <a:pt x="62" y="66"/>
                    </a:lnTo>
                    <a:lnTo>
                      <a:pt x="58" y="66"/>
                    </a:lnTo>
                    <a:lnTo>
                      <a:pt x="54" y="64"/>
                    </a:lnTo>
                    <a:lnTo>
                      <a:pt x="54" y="60"/>
                    </a:lnTo>
                    <a:lnTo>
                      <a:pt x="54" y="58"/>
                    </a:lnTo>
                    <a:lnTo>
                      <a:pt x="56" y="56"/>
                    </a:lnTo>
                    <a:lnTo>
                      <a:pt x="60" y="52"/>
                    </a:lnTo>
                    <a:lnTo>
                      <a:pt x="64" y="52"/>
                    </a:lnTo>
                    <a:lnTo>
                      <a:pt x="68" y="50"/>
                    </a:lnTo>
                    <a:lnTo>
                      <a:pt x="58" y="38"/>
                    </a:lnTo>
                    <a:lnTo>
                      <a:pt x="48" y="36"/>
                    </a:lnTo>
                    <a:lnTo>
                      <a:pt x="36" y="40"/>
                    </a:lnTo>
                    <a:lnTo>
                      <a:pt x="28" y="44"/>
                    </a:lnTo>
                    <a:lnTo>
                      <a:pt x="20" y="48"/>
                    </a:lnTo>
                    <a:lnTo>
                      <a:pt x="12" y="48"/>
                    </a:lnTo>
                    <a:lnTo>
                      <a:pt x="2" y="44"/>
                    </a:lnTo>
                    <a:lnTo>
                      <a:pt x="0" y="34"/>
                    </a:lnTo>
                    <a:lnTo>
                      <a:pt x="2" y="28"/>
                    </a:lnTo>
                    <a:lnTo>
                      <a:pt x="12" y="24"/>
                    </a:lnTo>
                    <a:lnTo>
                      <a:pt x="22" y="22"/>
                    </a:lnTo>
                    <a:lnTo>
                      <a:pt x="34" y="20"/>
                    </a:lnTo>
                    <a:lnTo>
                      <a:pt x="40" y="18"/>
                    </a:lnTo>
                    <a:lnTo>
                      <a:pt x="46" y="16"/>
                    </a:lnTo>
                    <a:lnTo>
                      <a:pt x="50" y="14"/>
                    </a:lnTo>
                    <a:lnTo>
                      <a:pt x="52" y="12"/>
                    </a:lnTo>
                    <a:lnTo>
                      <a:pt x="56" y="12"/>
                    </a:lnTo>
                    <a:lnTo>
                      <a:pt x="58" y="12"/>
                    </a:lnTo>
                    <a:lnTo>
                      <a:pt x="62" y="14"/>
                    </a:lnTo>
                    <a:lnTo>
                      <a:pt x="64" y="20"/>
                    </a:lnTo>
                    <a:lnTo>
                      <a:pt x="66" y="24"/>
                    </a:lnTo>
                    <a:lnTo>
                      <a:pt x="66" y="28"/>
                    </a:lnTo>
                    <a:lnTo>
                      <a:pt x="64" y="32"/>
                    </a:lnTo>
                    <a:lnTo>
                      <a:pt x="62" y="36"/>
                    </a:lnTo>
                    <a:lnTo>
                      <a:pt x="70" y="40"/>
                    </a:lnTo>
                    <a:lnTo>
                      <a:pt x="82" y="46"/>
                    </a:lnTo>
                    <a:lnTo>
                      <a:pt x="98" y="50"/>
                    </a:lnTo>
                    <a:lnTo>
                      <a:pt x="112" y="54"/>
                    </a:lnTo>
                    <a:lnTo>
                      <a:pt x="122" y="54"/>
                    </a:lnTo>
                    <a:lnTo>
                      <a:pt x="128" y="50"/>
                    </a:lnTo>
                    <a:lnTo>
                      <a:pt x="118" y="42"/>
                    </a:lnTo>
                    <a:lnTo>
                      <a:pt x="108" y="36"/>
                    </a:lnTo>
                    <a:lnTo>
                      <a:pt x="96" y="34"/>
                    </a:lnTo>
                    <a:lnTo>
                      <a:pt x="92" y="34"/>
                    </a:lnTo>
                    <a:lnTo>
                      <a:pt x="88" y="34"/>
                    </a:lnTo>
                    <a:lnTo>
                      <a:pt x="86" y="34"/>
                    </a:lnTo>
                    <a:lnTo>
                      <a:pt x="82" y="32"/>
                    </a:lnTo>
                    <a:lnTo>
                      <a:pt x="80" y="32"/>
                    </a:lnTo>
                    <a:lnTo>
                      <a:pt x="80" y="28"/>
                    </a:lnTo>
                    <a:lnTo>
                      <a:pt x="80" y="26"/>
                    </a:lnTo>
                    <a:lnTo>
                      <a:pt x="82" y="22"/>
                    </a:lnTo>
                    <a:lnTo>
                      <a:pt x="86" y="20"/>
                    </a:lnTo>
                    <a:lnTo>
                      <a:pt x="88" y="20"/>
                    </a:lnTo>
                    <a:lnTo>
                      <a:pt x="92" y="18"/>
                    </a:lnTo>
                    <a:lnTo>
                      <a:pt x="96" y="18"/>
                    </a:lnTo>
                    <a:lnTo>
                      <a:pt x="98" y="14"/>
                    </a:lnTo>
                    <a:lnTo>
                      <a:pt x="90" y="12"/>
                    </a:lnTo>
                    <a:lnTo>
                      <a:pt x="84" y="8"/>
                    </a:lnTo>
                    <a:lnTo>
                      <a:pt x="96" y="0"/>
                    </a:lnTo>
                    <a:lnTo>
                      <a:pt x="108" y="0"/>
                    </a:lnTo>
                    <a:lnTo>
                      <a:pt x="120" y="6"/>
                    </a:lnTo>
                    <a:lnTo>
                      <a:pt x="122" y="10"/>
                    </a:lnTo>
                    <a:lnTo>
                      <a:pt x="122" y="12"/>
                    </a:lnTo>
                    <a:lnTo>
                      <a:pt x="122" y="16"/>
                    </a:lnTo>
                    <a:lnTo>
                      <a:pt x="122" y="18"/>
                    </a:lnTo>
                    <a:lnTo>
                      <a:pt x="120" y="18"/>
                    </a:lnTo>
                    <a:lnTo>
                      <a:pt x="118" y="22"/>
                    </a:lnTo>
                    <a:lnTo>
                      <a:pt x="118" y="24"/>
                    </a:lnTo>
                    <a:lnTo>
                      <a:pt x="118" y="28"/>
                    </a:lnTo>
                    <a:lnTo>
                      <a:pt x="120" y="32"/>
                    </a:lnTo>
                    <a:lnTo>
                      <a:pt x="124" y="38"/>
                    </a:lnTo>
                    <a:lnTo>
                      <a:pt x="128" y="42"/>
                    </a:lnTo>
                    <a:lnTo>
                      <a:pt x="132" y="46"/>
                    </a:lnTo>
                    <a:lnTo>
                      <a:pt x="134" y="50"/>
                    </a:lnTo>
                    <a:lnTo>
                      <a:pt x="136" y="52"/>
                    </a:lnTo>
                    <a:lnTo>
                      <a:pt x="138" y="56"/>
                    </a:lnTo>
                    <a:lnTo>
                      <a:pt x="140" y="58"/>
                    </a:lnTo>
                    <a:lnTo>
                      <a:pt x="142" y="58"/>
                    </a:lnTo>
                    <a:lnTo>
                      <a:pt x="146" y="58"/>
                    </a:lnTo>
                    <a:lnTo>
                      <a:pt x="150" y="54"/>
                    </a:lnTo>
                    <a:lnTo>
                      <a:pt x="152" y="58"/>
                    </a:lnTo>
                    <a:lnTo>
                      <a:pt x="156" y="64"/>
                    </a:lnTo>
                    <a:lnTo>
                      <a:pt x="158" y="66"/>
                    </a:lnTo>
                  </a:path>
                </a:pathLst>
              </a:custGeom>
              <a:solidFill>
                <a:srgbClr val="EAEAEA"/>
              </a:solidFill>
              <a:ln w="12700">
                <a:noFill/>
              </a:ln>
            </p:spPr>
            <p:txBody>
              <a:bodyPr/>
              <a:lstStyle/>
              <a:p>
                <a:endParaRPr lang="zh-CN" altLang="en-US"/>
              </a:p>
            </p:txBody>
          </p:sp>
          <p:sp>
            <p:nvSpPr>
              <p:cNvPr id="1042" name="任意多边形 1108"/>
              <p:cNvSpPr/>
              <p:nvPr/>
            </p:nvSpPr>
            <p:spPr>
              <a:xfrm>
                <a:off x="3772" y="678"/>
                <a:ext cx="30" cy="58"/>
              </a:xfrm>
              <a:custGeom>
                <a:avLst/>
                <a:gdLst/>
                <a:ahLst/>
                <a:cxnLst/>
                <a:rect l="0" t="0" r="0" b="0"/>
                <a:pathLst>
                  <a:path w="30" h="58">
                    <a:moveTo>
                      <a:pt x="6" y="56"/>
                    </a:moveTo>
                    <a:lnTo>
                      <a:pt x="12" y="58"/>
                    </a:lnTo>
                    <a:lnTo>
                      <a:pt x="16" y="56"/>
                    </a:lnTo>
                    <a:lnTo>
                      <a:pt x="20" y="54"/>
                    </a:lnTo>
                    <a:lnTo>
                      <a:pt x="24" y="50"/>
                    </a:lnTo>
                    <a:lnTo>
                      <a:pt x="26" y="46"/>
                    </a:lnTo>
                    <a:lnTo>
                      <a:pt x="28" y="40"/>
                    </a:lnTo>
                    <a:lnTo>
                      <a:pt x="28" y="36"/>
                    </a:lnTo>
                    <a:lnTo>
                      <a:pt x="30" y="30"/>
                    </a:lnTo>
                    <a:lnTo>
                      <a:pt x="30" y="24"/>
                    </a:lnTo>
                    <a:lnTo>
                      <a:pt x="28" y="20"/>
                    </a:lnTo>
                    <a:lnTo>
                      <a:pt x="26" y="16"/>
                    </a:lnTo>
                    <a:lnTo>
                      <a:pt x="28" y="10"/>
                    </a:lnTo>
                    <a:lnTo>
                      <a:pt x="28" y="2"/>
                    </a:lnTo>
                    <a:lnTo>
                      <a:pt x="22" y="0"/>
                    </a:lnTo>
                    <a:lnTo>
                      <a:pt x="14" y="0"/>
                    </a:lnTo>
                    <a:lnTo>
                      <a:pt x="12" y="10"/>
                    </a:lnTo>
                    <a:lnTo>
                      <a:pt x="12" y="22"/>
                    </a:lnTo>
                    <a:lnTo>
                      <a:pt x="8" y="22"/>
                    </a:lnTo>
                    <a:lnTo>
                      <a:pt x="6" y="22"/>
                    </a:lnTo>
                    <a:lnTo>
                      <a:pt x="6" y="28"/>
                    </a:lnTo>
                    <a:lnTo>
                      <a:pt x="6" y="32"/>
                    </a:lnTo>
                    <a:lnTo>
                      <a:pt x="8" y="36"/>
                    </a:lnTo>
                    <a:lnTo>
                      <a:pt x="8" y="40"/>
                    </a:lnTo>
                    <a:lnTo>
                      <a:pt x="8" y="44"/>
                    </a:lnTo>
                    <a:lnTo>
                      <a:pt x="8" y="46"/>
                    </a:lnTo>
                    <a:lnTo>
                      <a:pt x="6" y="48"/>
                    </a:lnTo>
                    <a:lnTo>
                      <a:pt x="0" y="50"/>
                    </a:lnTo>
                    <a:lnTo>
                      <a:pt x="6" y="52"/>
                    </a:lnTo>
                    <a:lnTo>
                      <a:pt x="12" y="54"/>
                    </a:lnTo>
                    <a:lnTo>
                      <a:pt x="18" y="56"/>
                    </a:lnTo>
                    <a:lnTo>
                      <a:pt x="6" y="56"/>
                    </a:lnTo>
                    <a:close/>
                  </a:path>
                </a:pathLst>
              </a:custGeom>
              <a:solidFill>
                <a:srgbClr val="EAEAEA"/>
              </a:solidFill>
              <a:ln w="0">
                <a:noFill/>
              </a:ln>
            </p:spPr>
            <p:txBody>
              <a:bodyPr/>
              <a:lstStyle/>
              <a:p>
                <a:endParaRPr lang="zh-CN" altLang="en-US"/>
              </a:p>
            </p:txBody>
          </p:sp>
          <p:sp>
            <p:nvSpPr>
              <p:cNvPr id="1043" name="任意多边形 1109"/>
              <p:cNvSpPr/>
              <p:nvPr/>
            </p:nvSpPr>
            <p:spPr>
              <a:xfrm>
                <a:off x="3772" y="678"/>
                <a:ext cx="30" cy="58"/>
              </a:xfrm>
              <a:custGeom>
                <a:avLst/>
                <a:gdLst/>
                <a:ahLst/>
                <a:cxnLst/>
                <a:rect l="0" t="0" r="0" b="0"/>
                <a:pathLst>
                  <a:path w="30" h="58">
                    <a:moveTo>
                      <a:pt x="6" y="56"/>
                    </a:moveTo>
                    <a:lnTo>
                      <a:pt x="12" y="58"/>
                    </a:lnTo>
                    <a:lnTo>
                      <a:pt x="16" y="56"/>
                    </a:lnTo>
                    <a:lnTo>
                      <a:pt x="20" y="54"/>
                    </a:lnTo>
                    <a:lnTo>
                      <a:pt x="24" y="50"/>
                    </a:lnTo>
                    <a:lnTo>
                      <a:pt x="26" y="46"/>
                    </a:lnTo>
                    <a:lnTo>
                      <a:pt x="28" y="40"/>
                    </a:lnTo>
                    <a:lnTo>
                      <a:pt x="28" y="36"/>
                    </a:lnTo>
                    <a:lnTo>
                      <a:pt x="30" y="30"/>
                    </a:lnTo>
                    <a:lnTo>
                      <a:pt x="30" y="24"/>
                    </a:lnTo>
                    <a:lnTo>
                      <a:pt x="28" y="20"/>
                    </a:lnTo>
                    <a:lnTo>
                      <a:pt x="26" y="16"/>
                    </a:lnTo>
                    <a:lnTo>
                      <a:pt x="28" y="10"/>
                    </a:lnTo>
                    <a:lnTo>
                      <a:pt x="28" y="2"/>
                    </a:lnTo>
                    <a:lnTo>
                      <a:pt x="22" y="0"/>
                    </a:lnTo>
                    <a:lnTo>
                      <a:pt x="14" y="0"/>
                    </a:lnTo>
                    <a:lnTo>
                      <a:pt x="12" y="10"/>
                    </a:lnTo>
                    <a:lnTo>
                      <a:pt x="12" y="22"/>
                    </a:lnTo>
                    <a:lnTo>
                      <a:pt x="8" y="22"/>
                    </a:lnTo>
                    <a:lnTo>
                      <a:pt x="6" y="22"/>
                    </a:lnTo>
                    <a:lnTo>
                      <a:pt x="6" y="28"/>
                    </a:lnTo>
                    <a:lnTo>
                      <a:pt x="6" y="32"/>
                    </a:lnTo>
                    <a:lnTo>
                      <a:pt x="8" y="36"/>
                    </a:lnTo>
                    <a:lnTo>
                      <a:pt x="8" y="40"/>
                    </a:lnTo>
                    <a:lnTo>
                      <a:pt x="8" y="44"/>
                    </a:lnTo>
                    <a:lnTo>
                      <a:pt x="8" y="46"/>
                    </a:lnTo>
                    <a:lnTo>
                      <a:pt x="6" y="48"/>
                    </a:lnTo>
                    <a:lnTo>
                      <a:pt x="0" y="50"/>
                    </a:lnTo>
                    <a:lnTo>
                      <a:pt x="6" y="52"/>
                    </a:lnTo>
                    <a:lnTo>
                      <a:pt x="12" y="54"/>
                    </a:lnTo>
                    <a:lnTo>
                      <a:pt x="18" y="56"/>
                    </a:lnTo>
                  </a:path>
                </a:pathLst>
              </a:custGeom>
              <a:solidFill>
                <a:srgbClr val="EAEAEA"/>
              </a:solidFill>
              <a:ln w="12700">
                <a:noFill/>
              </a:ln>
            </p:spPr>
            <p:txBody>
              <a:bodyPr/>
              <a:lstStyle/>
              <a:p>
                <a:endParaRPr lang="zh-CN" altLang="en-US"/>
              </a:p>
            </p:txBody>
          </p:sp>
          <p:sp>
            <p:nvSpPr>
              <p:cNvPr id="1044" name="任意多边形 1110"/>
              <p:cNvSpPr/>
              <p:nvPr/>
            </p:nvSpPr>
            <p:spPr>
              <a:xfrm>
                <a:off x="3808" y="626"/>
                <a:ext cx="66" cy="116"/>
              </a:xfrm>
              <a:custGeom>
                <a:avLst/>
                <a:gdLst/>
                <a:ahLst/>
                <a:cxnLst/>
                <a:rect l="0" t="0" r="0" b="0"/>
                <a:pathLst>
                  <a:path w="66" h="116">
                    <a:moveTo>
                      <a:pt x="60" y="86"/>
                    </a:moveTo>
                    <a:lnTo>
                      <a:pt x="54" y="84"/>
                    </a:lnTo>
                    <a:lnTo>
                      <a:pt x="50" y="82"/>
                    </a:lnTo>
                    <a:lnTo>
                      <a:pt x="50" y="78"/>
                    </a:lnTo>
                    <a:lnTo>
                      <a:pt x="50" y="76"/>
                    </a:lnTo>
                    <a:lnTo>
                      <a:pt x="50" y="72"/>
                    </a:lnTo>
                    <a:lnTo>
                      <a:pt x="52" y="68"/>
                    </a:lnTo>
                    <a:lnTo>
                      <a:pt x="52" y="64"/>
                    </a:lnTo>
                    <a:lnTo>
                      <a:pt x="52" y="60"/>
                    </a:lnTo>
                    <a:lnTo>
                      <a:pt x="50" y="58"/>
                    </a:lnTo>
                    <a:lnTo>
                      <a:pt x="48" y="56"/>
                    </a:lnTo>
                    <a:lnTo>
                      <a:pt x="46" y="54"/>
                    </a:lnTo>
                    <a:lnTo>
                      <a:pt x="44" y="50"/>
                    </a:lnTo>
                    <a:lnTo>
                      <a:pt x="42" y="46"/>
                    </a:lnTo>
                    <a:lnTo>
                      <a:pt x="42" y="42"/>
                    </a:lnTo>
                    <a:lnTo>
                      <a:pt x="42" y="38"/>
                    </a:lnTo>
                    <a:lnTo>
                      <a:pt x="46" y="36"/>
                    </a:lnTo>
                    <a:lnTo>
                      <a:pt x="48" y="34"/>
                    </a:lnTo>
                    <a:lnTo>
                      <a:pt x="52" y="30"/>
                    </a:lnTo>
                    <a:lnTo>
                      <a:pt x="54" y="28"/>
                    </a:lnTo>
                    <a:lnTo>
                      <a:pt x="56" y="24"/>
                    </a:lnTo>
                    <a:lnTo>
                      <a:pt x="48" y="24"/>
                    </a:lnTo>
                    <a:lnTo>
                      <a:pt x="42" y="22"/>
                    </a:lnTo>
                    <a:lnTo>
                      <a:pt x="38" y="20"/>
                    </a:lnTo>
                    <a:lnTo>
                      <a:pt x="36" y="16"/>
                    </a:lnTo>
                    <a:lnTo>
                      <a:pt x="34" y="12"/>
                    </a:lnTo>
                    <a:lnTo>
                      <a:pt x="30" y="6"/>
                    </a:lnTo>
                    <a:lnTo>
                      <a:pt x="28" y="0"/>
                    </a:lnTo>
                    <a:lnTo>
                      <a:pt x="24" y="4"/>
                    </a:lnTo>
                    <a:lnTo>
                      <a:pt x="20" y="6"/>
                    </a:lnTo>
                    <a:lnTo>
                      <a:pt x="16" y="8"/>
                    </a:lnTo>
                    <a:lnTo>
                      <a:pt x="12" y="10"/>
                    </a:lnTo>
                    <a:lnTo>
                      <a:pt x="6" y="12"/>
                    </a:lnTo>
                    <a:lnTo>
                      <a:pt x="4" y="14"/>
                    </a:lnTo>
                    <a:lnTo>
                      <a:pt x="0" y="20"/>
                    </a:lnTo>
                    <a:lnTo>
                      <a:pt x="0" y="22"/>
                    </a:lnTo>
                    <a:lnTo>
                      <a:pt x="2" y="24"/>
                    </a:lnTo>
                    <a:lnTo>
                      <a:pt x="4" y="30"/>
                    </a:lnTo>
                    <a:lnTo>
                      <a:pt x="4" y="34"/>
                    </a:lnTo>
                    <a:lnTo>
                      <a:pt x="6" y="40"/>
                    </a:lnTo>
                    <a:lnTo>
                      <a:pt x="8" y="44"/>
                    </a:lnTo>
                    <a:lnTo>
                      <a:pt x="8" y="46"/>
                    </a:lnTo>
                    <a:lnTo>
                      <a:pt x="14" y="48"/>
                    </a:lnTo>
                    <a:lnTo>
                      <a:pt x="20" y="50"/>
                    </a:lnTo>
                    <a:lnTo>
                      <a:pt x="24" y="54"/>
                    </a:lnTo>
                    <a:lnTo>
                      <a:pt x="28" y="58"/>
                    </a:lnTo>
                    <a:lnTo>
                      <a:pt x="30" y="64"/>
                    </a:lnTo>
                    <a:lnTo>
                      <a:pt x="30" y="70"/>
                    </a:lnTo>
                    <a:lnTo>
                      <a:pt x="26" y="70"/>
                    </a:lnTo>
                    <a:lnTo>
                      <a:pt x="22" y="72"/>
                    </a:lnTo>
                    <a:lnTo>
                      <a:pt x="18" y="72"/>
                    </a:lnTo>
                    <a:lnTo>
                      <a:pt x="20" y="78"/>
                    </a:lnTo>
                    <a:lnTo>
                      <a:pt x="20" y="82"/>
                    </a:lnTo>
                    <a:lnTo>
                      <a:pt x="22" y="88"/>
                    </a:lnTo>
                    <a:lnTo>
                      <a:pt x="24" y="92"/>
                    </a:lnTo>
                    <a:lnTo>
                      <a:pt x="16" y="94"/>
                    </a:lnTo>
                    <a:lnTo>
                      <a:pt x="10" y="96"/>
                    </a:lnTo>
                    <a:lnTo>
                      <a:pt x="4" y="100"/>
                    </a:lnTo>
                    <a:lnTo>
                      <a:pt x="2" y="108"/>
                    </a:lnTo>
                    <a:lnTo>
                      <a:pt x="2" y="116"/>
                    </a:lnTo>
                    <a:lnTo>
                      <a:pt x="22" y="110"/>
                    </a:lnTo>
                    <a:lnTo>
                      <a:pt x="42" y="108"/>
                    </a:lnTo>
                    <a:lnTo>
                      <a:pt x="50" y="110"/>
                    </a:lnTo>
                    <a:lnTo>
                      <a:pt x="58" y="112"/>
                    </a:lnTo>
                    <a:lnTo>
                      <a:pt x="66" y="114"/>
                    </a:lnTo>
                    <a:lnTo>
                      <a:pt x="64" y="106"/>
                    </a:lnTo>
                    <a:lnTo>
                      <a:pt x="62" y="100"/>
                    </a:lnTo>
                    <a:lnTo>
                      <a:pt x="60" y="92"/>
                    </a:lnTo>
                    <a:lnTo>
                      <a:pt x="60" y="86"/>
                    </a:lnTo>
                    <a:close/>
                  </a:path>
                </a:pathLst>
              </a:custGeom>
              <a:solidFill>
                <a:srgbClr val="EAEAEA"/>
              </a:solidFill>
              <a:ln w="0">
                <a:noFill/>
              </a:ln>
            </p:spPr>
            <p:txBody>
              <a:bodyPr/>
              <a:lstStyle/>
              <a:p>
                <a:endParaRPr lang="zh-CN" altLang="en-US"/>
              </a:p>
            </p:txBody>
          </p:sp>
          <p:sp>
            <p:nvSpPr>
              <p:cNvPr id="1045" name="任意多边形 1111"/>
              <p:cNvSpPr/>
              <p:nvPr/>
            </p:nvSpPr>
            <p:spPr>
              <a:xfrm>
                <a:off x="3808" y="626"/>
                <a:ext cx="66" cy="116"/>
              </a:xfrm>
              <a:custGeom>
                <a:avLst/>
                <a:gdLst/>
                <a:ahLst/>
                <a:cxnLst/>
                <a:rect l="0" t="0" r="0" b="0"/>
                <a:pathLst>
                  <a:path w="66" h="116">
                    <a:moveTo>
                      <a:pt x="60" y="86"/>
                    </a:moveTo>
                    <a:lnTo>
                      <a:pt x="54" y="84"/>
                    </a:lnTo>
                    <a:lnTo>
                      <a:pt x="50" y="82"/>
                    </a:lnTo>
                    <a:lnTo>
                      <a:pt x="50" y="78"/>
                    </a:lnTo>
                    <a:lnTo>
                      <a:pt x="50" y="76"/>
                    </a:lnTo>
                    <a:lnTo>
                      <a:pt x="50" y="72"/>
                    </a:lnTo>
                    <a:lnTo>
                      <a:pt x="52" y="68"/>
                    </a:lnTo>
                    <a:lnTo>
                      <a:pt x="52" y="64"/>
                    </a:lnTo>
                    <a:lnTo>
                      <a:pt x="52" y="60"/>
                    </a:lnTo>
                    <a:lnTo>
                      <a:pt x="50" y="58"/>
                    </a:lnTo>
                    <a:lnTo>
                      <a:pt x="48" y="56"/>
                    </a:lnTo>
                    <a:lnTo>
                      <a:pt x="46" y="54"/>
                    </a:lnTo>
                    <a:lnTo>
                      <a:pt x="44" y="50"/>
                    </a:lnTo>
                    <a:lnTo>
                      <a:pt x="42" y="46"/>
                    </a:lnTo>
                    <a:lnTo>
                      <a:pt x="42" y="42"/>
                    </a:lnTo>
                    <a:lnTo>
                      <a:pt x="42" y="38"/>
                    </a:lnTo>
                    <a:lnTo>
                      <a:pt x="46" y="36"/>
                    </a:lnTo>
                    <a:lnTo>
                      <a:pt x="48" y="34"/>
                    </a:lnTo>
                    <a:lnTo>
                      <a:pt x="52" y="30"/>
                    </a:lnTo>
                    <a:lnTo>
                      <a:pt x="54" y="28"/>
                    </a:lnTo>
                    <a:lnTo>
                      <a:pt x="56" y="24"/>
                    </a:lnTo>
                    <a:lnTo>
                      <a:pt x="48" y="24"/>
                    </a:lnTo>
                    <a:lnTo>
                      <a:pt x="42" y="22"/>
                    </a:lnTo>
                    <a:lnTo>
                      <a:pt x="38" y="20"/>
                    </a:lnTo>
                    <a:lnTo>
                      <a:pt x="36" y="16"/>
                    </a:lnTo>
                    <a:lnTo>
                      <a:pt x="34" y="12"/>
                    </a:lnTo>
                    <a:lnTo>
                      <a:pt x="30" y="6"/>
                    </a:lnTo>
                    <a:lnTo>
                      <a:pt x="28" y="0"/>
                    </a:lnTo>
                    <a:lnTo>
                      <a:pt x="24" y="4"/>
                    </a:lnTo>
                    <a:lnTo>
                      <a:pt x="20" y="6"/>
                    </a:lnTo>
                    <a:lnTo>
                      <a:pt x="16" y="8"/>
                    </a:lnTo>
                    <a:lnTo>
                      <a:pt x="12" y="10"/>
                    </a:lnTo>
                    <a:lnTo>
                      <a:pt x="6" y="12"/>
                    </a:lnTo>
                    <a:lnTo>
                      <a:pt x="4" y="14"/>
                    </a:lnTo>
                    <a:lnTo>
                      <a:pt x="0" y="20"/>
                    </a:lnTo>
                    <a:lnTo>
                      <a:pt x="0" y="22"/>
                    </a:lnTo>
                    <a:lnTo>
                      <a:pt x="2" y="24"/>
                    </a:lnTo>
                    <a:lnTo>
                      <a:pt x="4" y="30"/>
                    </a:lnTo>
                    <a:lnTo>
                      <a:pt x="4" y="34"/>
                    </a:lnTo>
                    <a:lnTo>
                      <a:pt x="6" y="40"/>
                    </a:lnTo>
                    <a:lnTo>
                      <a:pt x="8" y="44"/>
                    </a:lnTo>
                    <a:lnTo>
                      <a:pt x="8" y="46"/>
                    </a:lnTo>
                    <a:lnTo>
                      <a:pt x="14" y="48"/>
                    </a:lnTo>
                    <a:lnTo>
                      <a:pt x="20" y="50"/>
                    </a:lnTo>
                    <a:lnTo>
                      <a:pt x="24" y="54"/>
                    </a:lnTo>
                    <a:lnTo>
                      <a:pt x="28" y="58"/>
                    </a:lnTo>
                    <a:lnTo>
                      <a:pt x="30" y="64"/>
                    </a:lnTo>
                    <a:lnTo>
                      <a:pt x="30" y="70"/>
                    </a:lnTo>
                    <a:lnTo>
                      <a:pt x="26" y="70"/>
                    </a:lnTo>
                    <a:lnTo>
                      <a:pt x="22" y="72"/>
                    </a:lnTo>
                    <a:lnTo>
                      <a:pt x="18" y="72"/>
                    </a:lnTo>
                    <a:lnTo>
                      <a:pt x="20" y="78"/>
                    </a:lnTo>
                    <a:lnTo>
                      <a:pt x="20" y="82"/>
                    </a:lnTo>
                    <a:lnTo>
                      <a:pt x="22" y="88"/>
                    </a:lnTo>
                    <a:lnTo>
                      <a:pt x="24" y="92"/>
                    </a:lnTo>
                    <a:lnTo>
                      <a:pt x="16" y="94"/>
                    </a:lnTo>
                    <a:lnTo>
                      <a:pt x="10" y="96"/>
                    </a:lnTo>
                    <a:lnTo>
                      <a:pt x="4" y="100"/>
                    </a:lnTo>
                    <a:lnTo>
                      <a:pt x="2" y="108"/>
                    </a:lnTo>
                    <a:lnTo>
                      <a:pt x="2" y="116"/>
                    </a:lnTo>
                    <a:lnTo>
                      <a:pt x="22" y="110"/>
                    </a:lnTo>
                    <a:lnTo>
                      <a:pt x="42" y="108"/>
                    </a:lnTo>
                    <a:lnTo>
                      <a:pt x="50" y="110"/>
                    </a:lnTo>
                    <a:lnTo>
                      <a:pt x="58" y="112"/>
                    </a:lnTo>
                    <a:lnTo>
                      <a:pt x="66" y="114"/>
                    </a:lnTo>
                    <a:lnTo>
                      <a:pt x="64" y="106"/>
                    </a:lnTo>
                    <a:lnTo>
                      <a:pt x="62" y="100"/>
                    </a:lnTo>
                    <a:lnTo>
                      <a:pt x="60" y="92"/>
                    </a:lnTo>
                    <a:lnTo>
                      <a:pt x="60" y="86"/>
                    </a:lnTo>
                  </a:path>
                </a:pathLst>
              </a:custGeom>
              <a:solidFill>
                <a:srgbClr val="EAEAEA"/>
              </a:solidFill>
              <a:ln w="12700">
                <a:noFill/>
              </a:ln>
            </p:spPr>
            <p:txBody>
              <a:bodyPr/>
              <a:lstStyle/>
              <a:p>
                <a:endParaRPr lang="zh-CN" altLang="en-US"/>
              </a:p>
            </p:txBody>
          </p:sp>
          <p:sp>
            <p:nvSpPr>
              <p:cNvPr id="1046" name="任意多边形 1112"/>
              <p:cNvSpPr/>
              <p:nvPr/>
            </p:nvSpPr>
            <p:spPr>
              <a:xfrm>
                <a:off x="4540" y="424"/>
                <a:ext cx="8" cy="6"/>
              </a:xfrm>
              <a:custGeom>
                <a:avLst/>
                <a:gdLst/>
                <a:ahLst/>
                <a:cxnLst/>
                <a:rect l="0" t="0" r="0" b="0"/>
                <a:pathLst>
                  <a:path w="8" h="6">
                    <a:moveTo>
                      <a:pt x="8" y="6"/>
                    </a:moveTo>
                    <a:lnTo>
                      <a:pt x="4" y="2"/>
                    </a:lnTo>
                    <a:lnTo>
                      <a:pt x="0" y="0"/>
                    </a:lnTo>
                    <a:lnTo>
                      <a:pt x="4" y="4"/>
                    </a:lnTo>
                    <a:lnTo>
                      <a:pt x="8" y="6"/>
                    </a:lnTo>
                    <a:close/>
                  </a:path>
                </a:pathLst>
              </a:custGeom>
              <a:solidFill>
                <a:srgbClr val="EAEAEA"/>
              </a:solidFill>
              <a:ln w="0">
                <a:noFill/>
              </a:ln>
            </p:spPr>
            <p:txBody>
              <a:bodyPr/>
              <a:lstStyle/>
              <a:p>
                <a:endParaRPr lang="zh-CN" altLang="en-US"/>
              </a:p>
            </p:txBody>
          </p:sp>
          <p:sp>
            <p:nvSpPr>
              <p:cNvPr id="1047" name="任意多边形 1113"/>
              <p:cNvSpPr/>
              <p:nvPr/>
            </p:nvSpPr>
            <p:spPr>
              <a:xfrm>
                <a:off x="4540" y="424"/>
                <a:ext cx="8" cy="6"/>
              </a:xfrm>
              <a:custGeom>
                <a:avLst/>
                <a:gdLst/>
                <a:ahLst/>
                <a:cxnLst/>
                <a:rect l="0" t="0" r="0" b="0"/>
                <a:pathLst>
                  <a:path w="8" h="6">
                    <a:moveTo>
                      <a:pt x="8" y="6"/>
                    </a:moveTo>
                    <a:lnTo>
                      <a:pt x="4" y="2"/>
                    </a:lnTo>
                    <a:lnTo>
                      <a:pt x="0" y="0"/>
                    </a:lnTo>
                    <a:lnTo>
                      <a:pt x="4" y="4"/>
                    </a:lnTo>
                    <a:lnTo>
                      <a:pt x="8" y="6"/>
                    </a:lnTo>
                  </a:path>
                </a:pathLst>
              </a:custGeom>
              <a:solidFill>
                <a:srgbClr val="EAEAEA"/>
              </a:solidFill>
              <a:ln w="12700">
                <a:noFill/>
              </a:ln>
            </p:spPr>
            <p:txBody>
              <a:bodyPr/>
              <a:lstStyle/>
              <a:p>
                <a:endParaRPr lang="zh-CN" altLang="en-US"/>
              </a:p>
            </p:txBody>
          </p:sp>
          <p:sp>
            <p:nvSpPr>
              <p:cNvPr id="1048" name="任意多边形 1114"/>
              <p:cNvSpPr/>
              <p:nvPr/>
            </p:nvSpPr>
            <p:spPr>
              <a:xfrm>
                <a:off x="4332" y="324"/>
                <a:ext cx="142" cy="138"/>
              </a:xfrm>
              <a:custGeom>
                <a:avLst/>
                <a:gdLst/>
                <a:ahLst/>
                <a:cxnLst/>
                <a:rect l="0" t="0" r="0" b="0"/>
                <a:pathLst>
                  <a:path w="142" h="138">
                    <a:moveTo>
                      <a:pt x="52" y="122"/>
                    </a:moveTo>
                    <a:lnTo>
                      <a:pt x="38" y="108"/>
                    </a:lnTo>
                    <a:lnTo>
                      <a:pt x="32" y="94"/>
                    </a:lnTo>
                    <a:lnTo>
                      <a:pt x="34" y="82"/>
                    </a:lnTo>
                    <a:lnTo>
                      <a:pt x="44" y="68"/>
                    </a:lnTo>
                    <a:lnTo>
                      <a:pt x="62" y="56"/>
                    </a:lnTo>
                    <a:lnTo>
                      <a:pt x="72" y="50"/>
                    </a:lnTo>
                    <a:lnTo>
                      <a:pt x="88" y="44"/>
                    </a:lnTo>
                    <a:lnTo>
                      <a:pt x="106" y="38"/>
                    </a:lnTo>
                    <a:lnTo>
                      <a:pt x="124" y="32"/>
                    </a:lnTo>
                    <a:lnTo>
                      <a:pt x="136" y="22"/>
                    </a:lnTo>
                    <a:lnTo>
                      <a:pt x="142" y="12"/>
                    </a:lnTo>
                    <a:lnTo>
                      <a:pt x="140" y="0"/>
                    </a:lnTo>
                    <a:lnTo>
                      <a:pt x="116" y="6"/>
                    </a:lnTo>
                    <a:lnTo>
                      <a:pt x="96" y="12"/>
                    </a:lnTo>
                    <a:lnTo>
                      <a:pt x="90" y="16"/>
                    </a:lnTo>
                    <a:lnTo>
                      <a:pt x="84" y="20"/>
                    </a:lnTo>
                    <a:lnTo>
                      <a:pt x="78" y="22"/>
                    </a:lnTo>
                    <a:lnTo>
                      <a:pt x="72" y="26"/>
                    </a:lnTo>
                    <a:lnTo>
                      <a:pt x="66" y="28"/>
                    </a:lnTo>
                    <a:lnTo>
                      <a:pt x="62" y="28"/>
                    </a:lnTo>
                    <a:lnTo>
                      <a:pt x="56" y="28"/>
                    </a:lnTo>
                    <a:lnTo>
                      <a:pt x="52" y="28"/>
                    </a:lnTo>
                    <a:lnTo>
                      <a:pt x="46" y="30"/>
                    </a:lnTo>
                    <a:lnTo>
                      <a:pt x="44" y="30"/>
                    </a:lnTo>
                    <a:lnTo>
                      <a:pt x="40" y="34"/>
                    </a:lnTo>
                    <a:lnTo>
                      <a:pt x="38" y="38"/>
                    </a:lnTo>
                    <a:lnTo>
                      <a:pt x="36" y="42"/>
                    </a:lnTo>
                    <a:lnTo>
                      <a:pt x="34" y="46"/>
                    </a:lnTo>
                    <a:lnTo>
                      <a:pt x="32" y="52"/>
                    </a:lnTo>
                    <a:lnTo>
                      <a:pt x="28" y="54"/>
                    </a:lnTo>
                    <a:lnTo>
                      <a:pt x="24" y="54"/>
                    </a:lnTo>
                    <a:lnTo>
                      <a:pt x="20" y="56"/>
                    </a:lnTo>
                    <a:lnTo>
                      <a:pt x="16" y="56"/>
                    </a:lnTo>
                    <a:lnTo>
                      <a:pt x="12" y="58"/>
                    </a:lnTo>
                    <a:lnTo>
                      <a:pt x="4" y="70"/>
                    </a:lnTo>
                    <a:lnTo>
                      <a:pt x="0" y="84"/>
                    </a:lnTo>
                    <a:lnTo>
                      <a:pt x="0" y="98"/>
                    </a:lnTo>
                    <a:lnTo>
                      <a:pt x="2" y="112"/>
                    </a:lnTo>
                    <a:lnTo>
                      <a:pt x="6" y="120"/>
                    </a:lnTo>
                    <a:lnTo>
                      <a:pt x="8" y="126"/>
                    </a:lnTo>
                    <a:lnTo>
                      <a:pt x="12" y="130"/>
                    </a:lnTo>
                    <a:lnTo>
                      <a:pt x="18" y="134"/>
                    </a:lnTo>
                    <a:lnTo>
                      <a:pt x="24" y="136"/>
                    </a:lnTo>
                    <a:lnTo>
                      <a:pt x="32" y="136"/>
                    </a:lnTo>
                    <a:lnTo>
                      <a:pt x="50" y="138"/>
                    </a:lnTo>
                    <a:lnTo>
                      <a:pt x="70" y="138"/>
                    </a:lnTo>
                    <a:lnTo>
                      <a:pt x="64" y="132"/>
                    </a:lnTo>
                    <a:lnTo>
                      <a:pt x="58" y="128"/>
                    </a:lnTo>
                    <a:lnTo>
                      <a:pt x="52" y="122"/>
                    </a:lnTo>
                    <a:close/>
                  </a:path>
                </a:pathLst>
              </a:custGeom>
              <a:solidFill>
                <a:srgbClr val="EAEAEA"/>
              </a:solidFill>
              <a:ln w="0">
                <a:noFill/>
              </a:ln>
            </p:spPr>
            <p:txBody>
              <a:bodyPr/>
              <a:lstStyle/>
              <a:p>
                <a:endParaRPr lang="zh-CN" altLang="en-US"/>
              </a:p>
            </p:txBody>
          </p:sp>
          <p:sp>
            <p:nvSpPr>
              <p:cNvPr id="1049" name="任意多边形 1115"/>
              <p:cNvSpPr/>
              <p:nvPr/>
            </p:nvSpPr>
            <p:spPr>
              <a:xfrm>
                <a:off x="4332" y="324"/>
                <a:ext cx="142" cy="138"/>
              </a:xfrm>
              <a:custGeom>
                <a:avLst/>
                <a:gdLst/>
                <a:ahLst/>
                <a:cxnLst/>
                <a:rect l="0" t="0" r="0" b="0"/>
                <a:pathLst>
                  <a:path w="142" h="138">
                    <a:moveTo>
                      <a:pt x="52" y="122"/>
                    </a:moveTo>
                    <a:lnTo>
                      <a:pt x="38" y="108"/>
                    </a:lnTo>
                    <a:lnTo>
                      <a:pt x="32" y="94"/>
                    </a:lnTo>
                    <a:lnTo>
                      <a:pt x="34" y="82"/>
                    </a:lnTo>
                    <a:lnTo>
                      <a:pt x="44" y="68"/>
                    </a:lnTo>
                    <a:lnTo>
                      <a:pt x="62" y="56"/>
                    </a:lnTo>
                    <a:lnTo>
                      <a:pt x="72" y="50"/>
                    </a:lnTo>
                    <a:lnTo>
                      <a:pt x="88" y="44"/>
                    </a:lnTo>
                    <a:lnTo>
                      <a:pt x="106" y="38"/>
                    </a:lnTo>
                    <a:lnTo>
                      <a:pt x="124" y="32"/>
                    </a:lnTo>
                    <a:lnTo>
                      <a:pt x="136" y="22"/>
                    </a:lnTo>
                    <a:lnTo>
                      <a:pt x="142" y="12"/>
                    </a:lnTo>
                    <a:lnTo>
                      <a:pt x="140" y="0"/>
                    </a:lnTo>
                    <a:lnTo>
                      <a:pt x="116" y="6"/>
                    </a:lnTo>
                    <a:lnTo>
                      <a:pt x="96" y="12"/>
                    </a:lnTo>
                    <a:lnTo>
                      <a:pt x="90" y="16"/>
                    </a:lnTo>
                    <a:lnTo>
                      <a:pt x="84" y="20"/>
                    </a:lnTo>
                    <a:lnTo>
                      <a:pt x="78" y="22"/>
                    </a:lnTo>
                    <a:lnTo>
                      <a:pt x="72" y="26"/>
                    </a:lnTo>
                    <a:lnTo>
                      <a:pt x="66" y="28"/>
                    </a:lnTo>
                    <a:lnTo>
                      <a:pt x="62" y="28"/>
                    </a:lnTo>
                    <a:lnTo>
                      <a:pt x="56" y="28"/>
                    </a:lnTo>
                    <a:lnTo>
                      <a:pt x="52" y="28"/>
                    </a:lnTo>
                    <a:lnTo>
                      <a:pt x="46" y="30"/>
                    </a:lnTo>
                    <a:lnTo>
                      <a:pt x="44" y="30"/>
                    </a:lnTo>
                    <a:lnTo>
                      <a:pt x="40" y="34"/>
                    </a:lnTo>
                    <a:lnTo>
                      <a:pt x="38" y="38"/>
                    </a:lnTo>
                    <a:lnTo>
                      <a:pt x="36" y="42"/>
                    </a:lnTo>
                    <a:lnTo>
                      <a:pt x="34" y="46"/>
                    </a:lnTo>
                    <a:lnTo>
                      <a:pt x="32" y="52"/>
                    </a:lnTo>
                    <a:lnTo>
                      <a:pt x="28" y="54"/>
                    </a:lnTo>
                    <a:lnTo>
                      <a:pt x="24" y="54"/>
                    </a:lnTo>
                    <a:lnTo>
                      <a:pt x="20" y="56"/>
                    </a:lnTo>
                    <a:lnTo>
                      <a:pt x="16" y="56"/>
                    </a:lnTo>
                    <a:lnTo>
                      <a:pt x="12" y="58"/>
                    </a:lnTo>
                    <a:lnTo>
                      <a:pt x="4" y="70"/>
                    </a:lnTo>
                    <a:lnTo>
                      <a:pt x="0" y="84"/>
                    </a:lnTo>
                    <a:lnTo>
                      <a:pt x="0" y="98"/>
                    </a:lnTo>
                    <a:lnTo>
                      <a:pt x="2" y="112"/>
                    </a:lnTo>
                    <a:lnTo>
                      <a:pt x="6" y="120"/>
                    </a:lnTo>
                    <a:lnTo>
                      <a:pt x="8" y="126"/>
                    </a:lnTo>
                    <a:lnTo>
                      <a:pt x="12" y="130"/>
                    </a:lnTo>
                    <a:lnTo>
                      <a:pt x="18" y="134"/>
                    </a:lnTo>
                    <a:lnTo>
                      <a:pt x="24" y="136"/>
                    </a:lnTo>
                    <a:lnTo>
                      <a:pt x="32" y="136"/>
                    </a:lnTo>
                    <a:lnTo>
                      <a:pt x="50" y="138"/>
                    </a:lnTo>
                    <a:lnTo>
                      <a:pt x="70" y="138"/>
                    </a:lnTo>
                    <a:lnTo>
                      <a:pt x="64" y="132"/>
                    </a:lnTo>
                    <a:lnTo>
                      <a:pt x="58" y="128"/>
                    </a:lnTo>
                    <a:lnTo>
                      <a:pt x="52" y="122"/>
                    </a:lnTo>
                  </a:path>
                </a:pathLst>
              </a:custGeom>
              <a:solidFill>
                <a:srgbClr val="EAEAEA"/>
              </a:solidFill>
              <a:ln w="12700">
                <a:noFill/>
              </a:ln>
            </p:spPr>
            <p:txBody>
              <a:bodyPr/>
              <a:lstStyle/>
              <a:p>
                <a:endParaRPr lang="zh-CN" altLang="en-US"/>
              </a:p>
            </p:txBody>
          </p:sp>
          <p:sp>
            <p:nvSpPr>
              <p:cNvPr id="1050" name="任意多边形 1116"/>
              <p:cNvSpPr>
                <a:spLocks noEditPoints="1"/>
              </p:cNvSpPr>
              <p:nvPr/>
            </p:nvSpPr>
            <p:spPr>
              <a:xfrm>
                <a:off x="3710" y="326"/>
                <a:ext cx="1796" cy="1416"/>
              </a:xfrm>
              <a:custGeom>
                <a:avLst/>
                <a:gdLst/>
                <a:ahLst/>
                <a:cxnLst/>
                <a:rect l="0" t="0" r="0" b="0"/>
                <a:pathLst>
                  <a:path w="1796" h="1416">
                    <a:moveTo>
                      <a:pt x="1702" y="140"/>
                    </a:moveTo>
                    <a:lnTo>
                      <a:pt x="1696" y="138"/>
                    </a:lnTo>
                    <a:lnTo>
                      <a:pt x="1692" y="136"/>
                    </a:lnTo>
                    <a:lnTo>
                      <a:pt x="1686" y="136"/>
                    </a:lnTo>
                    <a:lnTo>
                      <a:pt x="1680" y="134"/>
                    </a:lnTo>
                    <a:lnTo>
                      <a:pt x="1676" y="134"/>
                    </a:lnTo>
                    <a:lnTo>
                      <a:pt x="1672" y="134"/>
                    </a:lnTo>
                    <a:lnTo>
                      <a:pt x="1668" y="138"/>
                    </a:lnTo>
                    <a:lnTo>
                      <a:pt x="1666" y="140"/>
                    </a:lnTo>
                    <a:lnTo>
                      <a:pt x="1666" y="144"/>
                    </a:lnTo>
                    <a:lnTo>
                      <a:pt x="1666" y="148"/>
                    </a:lnTo>
                    <a:lnTo>
                      <a:pt x="1666" y="150"/>
                    </a:lnTo>
                    <a:lnTo>
                      <a:pt x="1664" y="154"/>
                    </a:lnTo>
                    <a:lnTo>
                      <a:pt x="1664" y="156"/>
                    </a:lnTo>
                    <a:lnTo>
                      <a:pt x="1660" y="158"/>
                    </a:lnTo>
                    <a:lnTo>
                      <a:pt x="1654" y="160"/>
                    </a:lnTo>
                    <a:lnTo>
                      <a:pt x="1648" y="160"/>
                    </a:lnTo>
                    <a:lnTo>
                      <a:pt x="1642" y="158"/>
                    </a:lnTo>
                    <a:lnTo>
                      <a:pt x="1638" y="154"/>
                    </a:lnTo>
                    <a:lnTo>
                      <a:pt x="1632" y="152"/>
                    </a:lnTo>
                    <a:lnTo>
                      <a:pt x="1628" y="148"/>
                    </a:lnTo>
                    <a:lnTo>
                      <a:pt x="1622" y="146"/>
                    </a:lnTo>
                    <a:lnTo>
                      <a:pt x="1604" y="146"/>
                    </a:lnTo>
                    <a:lnTo>
                      <a:pt x="1590" y="152"/>
                    </a:lnTo>
                    <a:lnTo>
                      <a:pt x="1588" y="150"/>
                    </a:lnTo>
                    <a:lnTo>
                      <a:pt x="1584" y="146"/>
                    </a:lnTo>
                    <a:lnTo>
                      <a:pt x="1582" y="144"/>
                    </a:lnTo>
                    <a:lnTo>
                      <a:pt x="1580" y="140"/>
                    </a:lnTo>
                    <a:lnTo>
                      <a:pt x="1580" y="146"/>
                    </a:lnTo>
                    <a:lnTo>
                      <a:pt x="1580" y="154"/>
                    </a:lnTo>
                    <a:lnTo>
                      <a:pt x="1580" y="160"/>
                    </a:lnTo>
                    <a:lnTo>
                      <a:pt x="1570" y="146"/>
                    </a:lnTo>
                    <a:lnTo>
                      <a:pt x="1566" y="136"/>
                    </a:lnTo>
                    <a:lnTo>
                      <a:pt x="1560" y="128"/>
                    </a:lnTo>
                    <a:lnTo>
                      <a:pt x="1552" y="122"/>
                    </a:lnTo>
                    <a:lnTo>
                      <a:pt x="1536" y="118"/>
                    </a:lnTo>
                    <a:lnTo>
                      <a:pt x="1520" y="118"/>
                    </a:lnTo>
                    <a:lnTo>
                      <a:pt x="1504" y="120"/>
                    </a:lnTo>
                    <a:lnTo>
                      <a:pt x="1488" y="118"/>
                    </a:lnTo>
                    <a:lnTo>
                      <a:pt x="1476" y="114"/>
                    </a:lnTo>
                    <a:lnTo>
                      <a:pt x="1470" y="102"/>
                    </a:lnTo>
                    <a:lnTo>
                      <a:pt x="1472" y="100"/>
                    </a:lnTo>
                    <a:lnTo>
                      <a:pt x="1474" y="98"/>
                    </a:lnTo>
                    <a:lnTo>
                      <a:pt x="1476" y="96"/>
                    </a:lnTo>
                    <a:lnTo>
                      <a:pt x="1462" y="98"/>
                    </a:lnTo>
                    <a:lnTo>
                      <a:pt x="1450" y="108"/>
                    </a:lnTo>
                    <a:lnTo>
                      <a:pt x="1442" y="118"/>
                    </a:lnTo>
                    <a:lnTo>
                      <a:pt x="1442" y="112"/>
                    </a:lnTo>
                    <a:lnTo>
                      <a:pt x="1440" y="106"/>
                    </a:lnTo>
                    <a:lnTo>
                      <a:pt x="1440" y="100"/>
                    </a:lnTo>
                    <a:lnTo>
                      <a:pt x="1428" y="98"/>
                    </a:lnTo>
                    <a:lnTo>
                      <a:pt x="1416" y="96"/>
                    </a:lnTo>
                    <a:lnTo>
                      <a:pt x="1402" y="96"/>
                    </a:lnTo>
                    <a:lnTo>
                      <a:pt x="1390" y="96"/>
                    </a:lnTo>
                    <a:lnTo>
                      <a:pt x="1380" y="98"/>
                    </a:lnTo>
                    <a:lnTo>
                      <a:pt x="1376" y="104"/>
                    </a:lnTo>
                    <a:lnTo>
                      <a:pt x="1376" y="112"/>
                    </a:lnTo>
                    <a:lnTo>
                      <a:pt x="1386" y="122"/>
                    </a:lnTo>
                    <a:lnTo>
                      <a:pt x="1374" y="126"/>
                    </a:lnTo>
                    <a:lnTo>
                      <a:pt x="1368" y="124"/>
                    </a:lnTo>
                    <a:lnTo>
                      <a:pt x="1362" y="120"/>
                    </a:lnTo>
                    <a:lnTo>
                      <a:pt x="1358" y="114"/>
                    </a:lnTo>
                    <a:lnTo>
                      <a:pt x="1354" y="106"/>
                    </a:lnTo>
                    <a:lnTo>
                      <a:pt x="1346" y="104"/>
                    </a:lnTo>
                    <a:lnTo>
                      <a:pt x="1340" y="102"/>
                    </a:lnTo>
                    <a:lnTo>
                      <a:pt x="1334" y="104"/>
                    </a:lnTo>
                    <a:lnTo>
                      <a:pt x="1330" y="106"/>
                    </a:lnTo>
                    <a:lnTo>
                      <a:pt x="1328" y="110"/>
                    </a:lnTo>
                    <a:lnTo>
                      <a:pt x="1324" y="116"/>
                    </a:lnTo>
                    <a:lnTo>
                      <a:pt x="1322" y="120"/>
                    </a:lnTo>
                    <a:lnTo>
                      <a:pt x="1320" y="126"/>
                    </a:lnTo>
                    <a:lnTo>
                      <a:pt x="1318" y="130"/>
                    </a:lnTo>
                    <a:lnTo>
                      <a:pt x="1296" y="116"/>
                    </a:lnTo>
                    <a:lnTo>
                      <a:pt x="1274" y="104"/>
                    </a:lnTo>
                    <a:lnTo>
                      <a:pt x="1248" y="94"/>
                    </a:lnTo>
                    <a:lnTo>
                      <a:pt x="1242" y="92"/>
                    </a:lnTo>
                    <a:lnTo>
                      <a:pt x="1238" y="94"/>
                    </a:lnTo>
                    <a:lnTo>
                      <a:pt x="1234" y="94"/>
                    </a:lnTo>
                    <a:lnTo>
                      <a:pt x="1228" y="92"/>
                    </a:lnTo>
                    <a:lnTo>
                      <a:pt x="1224" y="90"/>
                    </a:lnTo>
                    <a:lnTo>
                      <a:pt x="1222" y="86"/>
                    </a:lnTo>
                    <a:lnTo>
                      <a:pt x="1218" y="82"/>
                    </a:lnTo>
                    <a:lnTo>
                      <a:pt x="1216" y="78"/>
                    </a:lnTo>
                    <a:lnTo>
                      <a:pt x="1212" y="76"/>
                    </a:lnTo>
                    <a:lnTo>
                      <a:pt x="1206" y="76"/>
                    </a:lnTo>
                    <a:lnTo>
                      <a:pt x="1200" y="76"/>
                    </a:lnTo>
                    <a:lnTo>
                      <a:pt x="1196" y="76"/>
                    </a:lnTo>
                    <a:lnTo>
                      <a:pt x="1190" y="76"/>
                    </a:lnTo>
                    <a:lnTo>
                      <a:pt x="1186" y="74"/>
                    </a:lnTo>
                    <a:lnTo>
                      <a:pt x="1184" y="72"/>
                    </a:lnTo>
                    <a:lnTo>
                      <a:pt x="1180" y="68"/>
                    </a:lnTo>
                    <a:lnTo>
                      <a:pt x="1176" y="64"/>
                    </a:lnTo>
                    <a:lnTo>
                      <a:pt x="1172" y="62"/>
                    </a:lnTo>
                    <a:lnTo>
                      <a:pt x="1168" y="62"/>
                    </a:lnTo>
                    <a:lnTo>
                      <a:pt x="1160" y="66"/>
                    </a:lnTo>
                    <a:lnTo>
                      <a:pt x="1154" y="76"/>
                    </a:lnTo>
                    <a:lnTo>
                      <a:pt x="1152" y="86"/>
                    </a:lnTo>
                    <a:lnTo>
                      <a:pt x="1152" y="96"/>
                    </a:lnTo>
                    <a:lnTo>
                      <a:pt x="1146" y="92"/>
                    </a:lnTo>
                    <a:lnTo>
                      <a:pt x="1140" y="88"/>
                    </a:lnTo>
                    <a:lnTo>
                      <a:pt x="1136" y="82"/>
                    </a:lnTo>
                    <a:lnTo>
                      <a:pt x="1132" y="76"/>
                    </a:lnTo>
                    <a:lnTo>
                      <a:pt x="1108" y="90"/>
                    </a:lnTo>
                    <a:lnTo>
                      <a:pt x="1082" y="96"/>
                    </a:lnTo>
                    <a:lnTo>
                      <a:pt x="1084" y="90"/>
                    </a:lnTo>
                    <a:lnTo>
                      <a:pt x="1086" y="84"/>
                    </a:lnTo>
                    <a:lnTo>
                      <a:pt x="1088" y="82"/>
                    </a:lnTo>
                    <a:lnTo>
                      <a:pt x="1092" y="78"/>
                    </a:lnTo>
                    <a:lnTo>
                      <a:pt x="1096" y="76"/>
                    </a:lnTo>
                    <a:lnTo>
                      <a:pt x="1100" y="74"/>
                    </a:lnTo>
                    <a:lnTo>
                      <a:pt x="1104" y="70"/>
                    </a:lnTo>
                    <a:lnTo>
                      <a:pt x="1110" y="66"/>
                    </a:lnTo>
                    <a:lnTo>
                      <a:pt x="1114" y="60"/>
                    </a:lnTo>
                    <a:lnTo>
                      <a:pt x="1118" y="56"/>
                    </a:lnTo>
                    <a:lnTo>
                      <a:pt x="1122" y="52"/>
                    </a:lnTo>
                    <a:lnTo>
                      <a:pt x="1138" y="42"/>
                    </a:lnTo>
                    <a:lnTo>
                      <a:pt x="1154" y="38"/>
                    </a:lnTo>
                    <a:lnTo>
                      <a:pt x="1172" y="36"/>
                    </a:lnTo>
                    <a:lnTo>
                      <a:pt x="1160" y="28"/>
                    </a:lnTo>
                    <a:lnTo>
                      <a:pt x="1150" y="18"/>
                    </a:lnTo>
                    <a:lnTo>
                      <a:pt x="1138" y="12"/>
                    </a:lnTo>
                    <a:lnTo>
                      <a:pt x="1126" y="14"/>
                    </a:lnTo>
                    <a:lnTo>
                      <a:pt x="1114" y="18"/>
                    </a:lnTo>
                    <a:lnTo>
                      <a:pt x="1102" y="20"/>
                    </a:lnTo>
                    <a:lnTo>
                      <a:pt x="1094" y="14"/>
                    </a:lnTo>
                    <a:lnTo>
                      <a:pt x="1088" y="6"/>
                    </a:lnTo>
                    <a:lnTo>
                      <a:pt x="1082" y="0"/>
                    </a:lnTo>
                    <a:lnTo>
                      <a:pt x="1066" y="4"/>
                    </a:lnTo>
                    <a:lnTo>
                      <a:pt x="1052" y="12"/>
                    </a:lnTo>
                    <a:lnTo>
                      <a:pt x="1038" y="22"/>
                    </a:lnTo>
                    <a:lnTo>
                      <a:pt x="1030" y="26"/>
                    </a:lnTo>
                    <a:lnTo>
                      <a:pt x="1018" y="32"/>
                    </a:lnTo>
                    <a:lnTo>
                      <a:pt x="1006" y="40"/>
                    </a:lnTo>
                    <a:lnTo>
                      <a:pt x="1008" y="32"/>
                    </a:lnTo>
                    <a:lnTo>
                      <a:pt x="1010" y="24"/>
                    </a:lnTo>
                    <a:lnTo>
                      <a:pt x="1014" y="18"/>
                    </a:lnTo>
                    <a:lnTo>
                      <a:pt x="1000" y="18"/>
                    </a:lnTo>
                    <a:lnTo>
                      <a:pt x="980" y="20"/>
                    </a:lnTo>
                    <a:lnTo>
                      <a:pt x="962" y="24"/>
                    </a:lnTo>
                    <a:lnTo>
                      <a:pt x="946" y="30"/>
                    </a:lnTo>
                    <a:lnTo>
                      <a:pt x="932" y="36"/>
                    </a:lnTo>
                    <a:lnTo>
                      <a:pt x="916" y="38"/>
                    </a:lnTo>
                    <a:lnTo>
                      <a:pt x="918" y="42"/>
                    </a:lnTo>
                    <a:lnTo>
                      <a:pt x="922" y="46"/>
                    </a:lnTo>
                    <a:lnTo>
                      <a:pt x="928" y="50"/>
                    </a:lnTo>
                    <a:lnTo>
                      <a:pt x="932" y="52"/>
                    </a:lnTo>
                    <a:lnTo>
                      <a:pt x="938" y="54"/>
                    </a:lnTo>
                    <a:lnTo>
                      <a:pt x="932" y="60"/>
                    </a:lnTo>
                    <a:lnTo>
                      <a:pt x="920" y="66"/>
                    </a:lnTo>
                    <a:lnTo>
                      <a:pt x="902" y="70"/>
                    </a:lnTo>
                    <a:lnTo>
                      <a:pt x="886" y="74"/>
                    </a:lnTo>
                    <a:lnTo>
                      <a:pt x="876" y="80"/>
                    </a:lnTo>
                    <a:lnTo>
                      <a:pt x="880" y="82"/>
                    </a:lnTo>
                    <a:lnTo>
                      <a:pt x="884" y="84"/>
                    </a:lnTo>
                    <a:lnTo>
                      <a:pt x="890" y="88"/>
                    </a:lnTo>
                    <a:lnTo>
                      <a:pt x="894" y="90"/>
                    </a:lnTo>
                    <a:lnTo>
                      <a:pt x="896" y="94"/>
                    </a:lnTo>
                    <a:lnTo>
                      <a:pt x="898" y="98"/>
                    </a:lnTo>
                    <a:lnTo>
                      <a:pt x="898" y="102"/>
                    </a:lnTo>
                    <a:lnTo>
                      <a:pt x="894" y="106"/>
                    </a:lnTo>
                    <a:lnTo>
                      <a:pt x="886" y="110"/>
                    </a:lnTo>
                    <a:lnTo>
                      <a:pt x="888" y="114"/>
                    </a:lnTo>
                    <a:lnTo>
                      <a:pt x="890" y="120"/>
                    </a:lnTo>
                    <a:lnTo>
                      <a:pt x="894" y="124"/>
                    </a:lnTo>
                    <a:lnTo>
                      <a:pt x="898" y="126"/>
                    </a:lnTo>
                    <a:lnTo>
                      <a:pt x="902" y="128"/>
                    </a:lnTo>
                    <a:lnTo>
                      <a:pt x="904" y="134"/>
                    </a:lnTo>
                    <a:lnTo>
                      <a:pt x="902" y="140"/>
                    </a:lnTo>
                    <a:lnTo>
                      <a:pt x="900" y="144"/>
                    </a:lnTo>
                    <a:lnTo>
                      <a:pt x="896" y="146"/>
                    </a:lnTo>
                    <a:lnTo>
                      <a:pt x="892" y="146"/>
                    </a:lnTo>
                    <a:lnTo>
                      <a:pt x="888" y="146"/>
                    </a:lnTo>
                    <a:lnTo>
                      <a:pt x="884" y="144"/>
                    </a:lnTo>
                    <a:lnTo>
                      <a:pt x="878" y="140"/>
                    </a:lnTo>
                    <a:lnTo>
                      <a:pt x="874" y="136"/>
                    </a:lnTo>
                    <a:lnTo>
                      <a:pt x="872" y="132"/>
                    </a:lnTo>
                    <a:lnTo>
                      <a:pt x="870" y="126"/>
                    </a:lnTo>
                    <a:lnTo>
                      <a:pt x="872" y="122"/>
                    </a:lnTo>
                    <a:lnTo>
                      <a:pt x="872" y="118"/>
                    </a:lnTo>
                    <a:lnTo>
                      <a:pt x="876" y="116"/>
                    </a:lnTo>
                    <a:lnTo>
                      <a:pt x="878" y="114"/>
                    </a:lnTo>
                    <a:lnTo>
                      <a:pt x="880" y="112"/>
                    </a:lnTo>
                    <a:lnTo>
                      <a:pt x="880" y="108"/>
                    </a:lnTo>
                    <a:lnTo>
                      <a:pt x="880" y="104"/>
                    </a:lnTo>
                    <a:lnTo>
                      <a:pt x="876" y="100"/>
                    </a:lnTo>
                    <a:lnTo>
                      <a:pt x="870" y="96"/>
                    </a:lnTo>
                    <a:lnTo>
                      <a:pt x="864" y="94"/>
                    </a:lnTo>
                    <a:lnTo>
                      <a:pt x="858" y="92"/>
                    </a:lnTo>
                    <a:lnTo>
                      <a:pt x="852" y="90"/>
                    </a:lnTo>
                    <a:lnTo>
                      <a:pt x="852" y="92"/>
                    </a:lnTo>
                    <a:lnTo>
                      <a:pt x="850" y="96"/>
                    </a:lnTo>
                    <a:lnTo>
                      <a:pt x="848" y="100"/>
                    </a:lnTo>
                    <a:lnTo>
                      <a:pt x="848" y="104"/>
                    </a:lnTo>
                    <a:lnTo>
                      <a:pt x="844" y="104"/>
                    </a:lnTo>
                    <a:lnTo>
                      <a:pt x="842" y="102"/>
                    </a:lnTo>
                    <a:lnTo>
                      <a:pt x="846" y="106"/>
                    </a:lnTo>
                    <a:lnTo>
                      <a:pt x="850" y="108"/>
                    </a:lnTo>
                    <a:lnTo>
                      <a:pt x="850" y="114"/>
                    </a:lnTo>
                    <a:lnTo>
                      <a:pt x="850" y="118"/>
                    </a:lnTo>
                    <a:lnTo>
                      <a:pt x="840" y="120"/>
                    </a:lnTo>
                    <a:lnTo>
                      <a:pt x="830" y="118"/>
                    </a:lnTo>
                    <a:lnTo>
                      <a:pt x="822" y="114"/>
                    </a:lnTo>
                    <a:lnTo>
                      <a:pt x="816" y="108"/>
                    </a:lnTo>
                    <a:lnTo>
                      <a:pt x="816" y="104"/>
                    </a:lnTo>
                    <a:lnTo>
                      <a:pt x="816" y="102"/>
                    </a:lnTo>
                    <a:lnTo>
                      <a:pt x="818" y="98"/>
                    </a:lnTo>
                    <a:lnTo>
                      <a:pt x="820" y="96"/>
                    </a:lnTo>
                    <a:lnTo>
                      <a:pt x="822" y="92"/>
                    </a:lnTo>
                    <a:lnTo>
                      <a:pt x="824" y="88"/>
                    </a:lnTo>
                    <a:lnTo>
                      <a:pt x="824" y="86"/>
                    </a:lnTo>
                    <a:lnTo>
                      <a:pt x="824" y="82"/>
                    </a:lnTo>
                    <a:lnTo>
                      <a:pt x="822" y="82"/>
                    </a:lnTo>
                    <a:lnTo>
                      <a:pt x="818" y="80"/>
                    </a:lnTo>
                    <a:lnTo>
                      <a:pt x="812" y="80"/>
                    </a:lnTo>
                    <a:lnTo>
                      <a:pt x="806" y="100"/>
                    </a:lnTo>
                    <a:lnTo>
                      <a:pt x="804" y="126"/>
                    </a:lnTo>
                    <a:lnTo>
                      <a:pt x="796" y="114"/>
                    </a:lnTo>
                    <a:lnTo>
                      <a:pt x="792" y="100"/>
                    </a:lnTo>
                    <a:lnTo>
                      <a:pt x="790" y="90"/>
                    </a:lnTo>
                    <a:lnTo>
                      <a:pt x="794" y="78"/>
                    </a:lnTo>
                    <a:lnTo>
                      <a:pt x="780" y="76"/>
                    </a:lnTo>
                    <a:lnTo>
                      <a:pt x="768" y="82"/>
                    </a:lnTo>
                    <a:lnTo>
                      <a:pt x="760" y="92"/>
                    </a:lnTo>
                    <a:lnTo>
                      <a:pt x="754" y="106"/>
                    </a:lnTo>
                    <a:lnTo>
                      <a:pt x="752" y="120"/>
                    </a:lnTo>
                    <a:lnTo>
                      <a:pt x="754" y="128"/>
                    </a:lnTo>
                    <a:lnTo>
                      <a:pt x="760" y="138"/>
                    </a:lnTo>
                    <a:lnTo>
                      <a:pt x="764" y="148"/>
                    </a:lnTo>
                    <a:lnTo>
                      <a:pt x="766" y="156"/>
                    </a:lnTo>
                    <a:lnTo>
                      <a:pt x="762" y="164"/>
                    </a:lnTo>
                    <a:lnTo>
                      <a:pt x="750" y="166"/>
                    </a:lnTo>
                    <a:lnTo>
                      <a:pt x="740" y="160"/>
                    </a:lnTo>
                    <a:lnTo>
                      <a:pt x="730" y="150"/>
                    </a:lnTo>
                    <a:lnTo>
                      <a:pt x="722" y="142"/>
                    </a:lnTo>
                    <a:lnTo>
                      <a:pt x="712" y="138"/>
                    </a:lnTo>
                    <a:lnTo>
                      <a:pt x="704" y="136"/>
                    </a:lnTo>
                    <a:lnTo>
                      <a:pt x="694" y="136"/>
                    </a:lnTo>
                    <a:lnTo>
                      <a:pt x="696" y="140"/>
                    </a:lnTo>
                    <a:lnTo>
                      <a:pt x="696" y="144"/>
                    </a:lnTo>
                    <a:lnTo>
                      <a:pt x="696" y="150"/>
                    </a:lnTo>
                    <a:lnTo>
                      <a:pt x="692" y="158"/>
                    </a:lnTo>
                    <a:lnTo>
                      <a:pt x="684" y="162"/>
                    </a:lnTo>
                    <a:lnTo>
                      <a:pt x="678" y="160"/>
                    </a:lnTo>
                    <a:lnTo>
                      <a:pt x="668" y="156"/>
                    </a:lnTo>
                    <a:lnTo>
                      <a:pt x="660" y="152"/>
                    </a:lnTo>
                    <a:lnTo>
                      <a:pt x="652" y="150"/>
                    </a:lnTo>
                    <a:lnTo>
                      <a:pt x="646" y="152"/>
                    </a:lnTo>
                    <a:lnTo>
                      <a:pt x="638" y="154"/>
                    </a:lnTo>
                    <a:lnTo>
                      <a:pt x="632" y="158"/>
                    </a:lnTo>
                    <a:lnTo>
                      <a:pt x="626" y="162"/>
                    </a:lnTo>
                    <a:lnTo>
                      <a:pt x="628" y="158"/>
                    </a:lnTo>
                    <a:lnTo>
                      <a:pt x="630" y="152"/>
                    </a:lnTo>
                    <a:lnTo>
                      <a:pt x="634" y="148"/>
                    </a:lnTo>
                    <a:lnTo>
                      <a:pt x="618" y="150"/>
                    </a:lnTo>
                    <a:lnTo>
                      <a:pt x="604" y="160"/>
                    </a:lnTo>
                    <a:lnTo>
                      <a:pt x="588" y="174"/>
                    </a:lnTo>
                    <a:lnTo>
                      <a:pt x="572" y="186"/>
                    </a:lnTo>
                    <a:lnTo>
                      <a:pt x="558" y="188"/>
                    </a:lnTo>
                    <a:lnTo>
                      <a:pt x="558" y="182"/>
                    </a:lnTo>
                    <a:lnTo>
                      <a:pt x="560" y="174"/>
                    </a:lnTo>
                    <a:lnTo>
                      <a:pt x="566" y="168"/>
                    </a:lnTo>
                    <a:lnTo>
                      <a:pt x="562" y="162"/>
                    </a:lnTo>
                    <a:lnTo>
                      <a:pt x="558" y="160"/>
                    </a:lnTo>
                    <a:lnTo>
                      <a:pt x="552" y="158"/>
                    </a:lnTo>
                    <a:lnTo>
                      <a:pt x="546" y="158"/>
                    </a:lnTo>
                    <a:lnTo>
                      <a:pt x="544" y="164"/>
                    </a:lnTo>
                    <a:lnTo>
                      <a:pt x="542" y="170"/>
                    </a:lnTo>
                    <a:lnTo>
                      <a:pt x="542" y="174"/>
                    </a:lnTo>
                    <a:lnTo>
                      <a:pt x="540" y="180"/>
                    </a:lnTo>
                    <a:lnTo>
                      <a:pt x="538" y="184"/>
                    </a:lnTo>
                    <a:lnTo>
                      <a:pt x="534" y="188"/>
                    </a:lnTo>
                    <a:lnTo>
                      <a:pt x="536" y="192"/>
                    </a:lnTo>
                    <a:lnTo>
                      <a:pt x="536" y="196"/>
                    </a:lnTo>
                    <a:lnTo>
                      <a:pt x="534" y="198"/>
                    </a:lnTo>
                    <a:lnTo>
                      <a:pt x="530" y="200"/>
                    </a:lnTo>
                    <a:lnTo>
                      <a:pt x="526" y="200"/>
                    </a:lnTo>
                    <a:lnTo>
                      <a:pt x="522" y="200"/>
                    </a:lnTo>
                    <a:lnTo>
                      <a:pt x="518" y="198"/>
                    </a:lnTo>
                    <a:lnTo>
                      <a:pt x="514" y="196"/>
                    </a:lnTo>
                    <a:lnTo>
                      <a:pt x="518" y="204"/>
                    </a:lnTo>
                    <a:lnTo>
                      <a:pt x="518" y="212"/>
                    </a:lnTo>
                    <a:lnTo>
                      <a:pt x="518" y="220"/>
                    </a:lnTo>
                    <a:lnTo>
                      <a:pt x="512" y="222"/>
                    </a:lnTo>
                    <a:lnTo>
                      <a:pt x="506" y="222"/>
                    </a:lnTo>
                    <a:lnTo>
                      <a:pt x="502" y="220"/>
                    </a:lnTo>
                    <a:lnTo>
                      <a:pt x="500" y="218"/>
                    </a:lnTo>
                    <a:lnTo>
                      <a:pt x="500" y="214"/>
                    </a:lnTo>
                    <a:lnTo>
                      <a:pt x="498" y="210"/>
                    </a:lnTo>
                    <a:lnTo>
                      <a:pt x="498" y="206"/>
                    </a:lnTo>
                    <a:lnTo>
                      <a:pt x="496" y="202"/>
                    </a:lnTo>
                    <a:lnTo>
                      <a:pt x="494" y="196"/>
                    </a:lnTo>
                    <a:lnTo>
                      <a:pt x="486" y="204"/>
                    </a:lnTo>
                    <a:lnTo>
                      <a:pt x="476" y="212"/>
                    </a:lnTo>
                    <a:lnTo>
                      <a:pt x="466" y="218"/>
                    </a:lnTo>
                    <a:lnTo>
                      <a:pt x="466" y="206"/>
                    </a:lnTo>
                    <a:lnTo>
                      <a:pt x="462" y="196"/>
                    </a:lnTo>
                    <a:lnTo>
                      <a:pt x="456" y="188"/>
                    </a:lnTo>
                    <a:lnTo>
                      <a:pt x="450" y="180"/>
                    </a:lnTo>
                    <a:lnTo>
                      <a:pt x="444" y="170"/>
                    </a:lnTo>
                    <a:lnTo>
                      <a:pt x="466" y="170"/>
                    </a:lnTo>
                    <a:lnTo>
                      <a:pt x="488" y="174"/>
                    </a:lnTo>
                    <a:lnTo>
                      <a:pt x="510" y="176"/>
                    </a:lnTo>
                    <a:lnTo>
                      <a:pt x="494" y="150"/>
                    </a:lnTo>
                    <a:lnTo>
                      <a:pt x="474" y="134"/>
                    </a:lnTo>
                    <a:lnTo>
                      <a:pt x="448" y="128"/>
                    </a:lnTo>
                    <a:lnTo>
                      <a:pt x="420" y="130"/>
                    </a:lnTo>
                    <a:lnTo>
                      <a:pt x="422" y="126"/>
                    </a:lnTo>
                    <a:lnTo>
                      <a:pt x="424" y="122"/>
                    </a:lnTo>
                    <a:lnTo>
                      <a:pt x="426" y="118"/>
                    </a:lnTo>
                    <a:lnTo>
                      <a:pt x="428" y="114"/>
                    </a:lnTo>
                    <a:lnTo>
                      <a:pt x="418" y="106"/>
                    </a:lnTo>
                    <a:lnTo>
                      <a:pt x="408" y="106"/>
                    </a:lnTo>
                    <a:lnTo>
                      <a:pt x="398" y="112"/>
                    </a:lnTo>
                    <a:lnTo>
                      <a:pt x="388" y="118"/>
                    </a:lnTo>
                    <a:lnTo>
                      <a:pt x="378" y="120"/>
                    </a:lnTo>
                    <a:lnTo>
                      <a:pt x="366" y="120"/>
                    </a:lnTo>
                    <a:lnTo>
                      <a:pt x="360" y="116"/>
                    </a:lnTo>
                    <a:lnTo>
                      <a:pt x="356" y="112"/>
                    </a:lnTo>
                    <a:lnTo>
                      <a:pt x="350" y="110"/>
                    </a:lnTo>
                    <a:lnTo>
                      <a:pt x="338" y="114"/>
                    </a:lnTo>
                    <a:lnTo>
                      <a:pt x="332" y="118"/>
                    </a:lnTo>
                    <a:lnTo>
                      <a:pt x="326" y="122"/>
                    </a:lnTo>
                    <a:lnTo>
                      <a:pt x="320" y="128"/>
                    </a:lnTo>
                    <a:lnTo>
                      <a:pt x="316" y="134"/>
                    </a:lnTo>
                    <a:lnTo>
                      <a:pt x="314" y="140"/>
                    </a:lnTo>
                    <a:lnTo>
                      <a:pt x="312" y="146"/>
                    </a:lnTo>
                    <a:lnTo>
                      <a:pt x="312" y="150"/>
                    </a:lnTo>
                    <a:lnTo>
                      <a:pt x="312" y="156"/>
                    </a:lnTo>
                    <a:lnTo>
                      <a:pt x="312" y="160"/>
                    </a:lnTo>
                    <a:lnTo>
                      <a:pt x="308" y="166"/>
                    </a:lnTo>
                    <a:lnTo>
                      <a:pt x="302" y="168"/>
                    </a:lnTo>
                    <a:lnTo>
                      <a:pt x="298" y="172"/>
                    </a:lnTo>
                    <a:lnTo>
                      <a:pt x="292" y="174"/>
                    </a:lnTo>
                    <a:lnTo>
                      <a:pt x="288" y="176"/>
                    </a:lnTo>
                    <a:lnTo>
                      <a:pt x="282" y="180"/>
                    </a:lnTo>
                    <a:lnTo>
                      <a:pt x="278" y="184"/>
                    </a:lnTo>
                    <a:lnTo>
                      <a:pt x="274" y="190"/>
                    </a:lnTo>
                    <a:lnTo>
                      <a:pt x="272" y="194"/>
                    </a:lnTo>
                    <a:lnTo>
                      <a:pt x="272" y="200"/>
                    </a:lnTo>
                    <a:lnTo>
                      <a:pt x="272" y="210"/>
                    </a:lnTo>
                    <a:lnTo>
                      <a:pt x="260" y="214"/>
                    </a:lnTo>
                    <a:lnTo>
                      <a:pt x="250" y="220"/>
                    </a:lnTo>
                    <a:lnTo>
                      <a:pt x="242" y="228"/>
                    </a:lnTo>
                    <a:lnTo>
                      <a:pt x="232" y="234"/>
                    </a:lnTo>
                    <a:lnTo>
                      <a:pt x="220" y="234"/>
                    </a:lnTo>
                    <a:lnTo>
                      <a:pt x="220" y="240"/>
                    </a:lnTo>
                    <a:lnTo>
                      <a:pt x="220" y="246"/>
                    </a:lnTo>
                    <a:lnTo>
                      <a:pt x="222" y="252"/>
                    </a:lnTo>
                    <a:lnTo>
                      <a:pt x="220" y="260"/>
                    </a:lnTo>
                    <a:lnTo>
                      <a:pt x="220" y="264"/>
                    </a:lnTo>
                    <a:lnTo>
                      <a:pt x="216" y="268"/>
                    </a:lnTo>
                    <a:lnTo>
                      <a:pt x="212" y="272"/>
                    </a:lnTo>
                    <a:lnTo>
                      <a:pt x="208" y="276"/>
                    </a:lnTo>
                    <a:lnTo>
                      <a:pt x="204" y="278"/>
                    </a:lnTo>
                    <a:lnTo>
                      <a:pt x="200" y="282"/>
                    </a:lnTo>
                    <a:lnTo>
                      <a:pt x="198" y="288"/>
                    </a:lnTo>
                    <a:lnTo>
                      <a:pt x="198" y="292"/>
                    </a:lnTo>
                    <a:lnTo>
                      <a:pt x="200" y="296"/>
                    </a:lnTo>
                    <a:lnTo>
                      <a:pt x="202" y="300"/>
                    </a:lnTo>
                    <a:lnTo>
                      <a:pt x="206" y="302"/>
                    </a:lnTo>
                    <a:lnTo>
                      <a:pt x="210" y="304"/>
                    </a:lnTo>
                    <a:lnTo>
                      <a:pt x="214" y="306"/>
                    </a:lnTo>
                    <a:lnTo>
                      <a:pt x="218" y="308"/>
                    </a:lnTo>
                    <a:lnTo>
                      <a:pt x="220" y="310"/>
                    </a:lnTo>
                    <a:lnTo>
                      <a:pt x="220" y="314"/>
                    </a:lnTo>
                    <a:lnTo>
                      <a:pt x="220" y="318"/>
                    </a:lnTo>
                    <a:lnTo>
                      <a:pt x="240" y="302"/>
                    </a:lnTo>
                    <a:lnTo>
                      <a:pt x="262" y="290"/>
                    </a:lnTo>
                    <a:lnTo>
                      <a:pt x="286" y="286"/>
                    </a:lnTo>
                    <a:lnTo>
                      <a:pt x="286" y="298"/>
                    </a:lnTo>
                    <a:lnTo>
                      <a:pt x="282" y="306"/>
                    </a:lnTo>
                    <a:lnTo>
                      <a:pt x="272" y="310"/>
                    </a:lnTo>
                    <a:lnTo>
                      <a:pt x="262" y="310"/>
                    </a:lnTo>
                    <a:lnTo>
                      <a:pt x="252" y="306"/>
                    </a:lnTo>
                    <a:lnTo>
                      <a:pt x="252" y="316"/>
                    </a:lnTo>
                    <a:lnTo>
                      <a:pt x="258" y="324"/>
                    </a:lnTo>
                    <a:lnTo>
                      <a:pt x="266" y="328"/>
                    </a:lnTo>
                    <a:lnTo>
                      <a:pt x="272" y="334"/>
                    </a:lnTo>
                    <a:lnTo>
                      <a:pt x="274" y="344"/>
                    </a:lnTo>
                    <a:lnTo>
                      <a:pt x="286" y="344"/>
                    </a:lnTo>
                    <a:lnTo>
                      <a:pt x="296" y="340"/>
                    </a:lnTo>
                    <a:lnTo>
                      <a:pt x="302" y="332"/>
                    </a:lnTo>
                    <a:lnTo>
                      <a:pt x="304" y="324"/>
                    </a:lnTo>
                    <a:lnTo>
                      <a:pt x="300" y="316"/>
                    </a:lnTo>
                    <a:lnTo>
                      <a:pt x="290" y="310"/>
                    </a:lnTo>
                    <a:lnTo>
                      <a:pt x="298" y="306"/>
                    </a:lnTo>
                    <a:lnTo>
                      <a:pt x="308" y="304"/>
                    </a:lnTo>
                    <a:lnTo>
                      <a:pt x="318" y="300"/>
                    </a:lnTo>
                    <a:lnTo>
                      <a:pt x="328" y="298"/>
                    </a:lnTo>
                    <a:lnTo>
                      <a:pt x="334" y="290"/>
                    </a:lnTo>
                    <a:lnTo>
                      <a:pt x="334" y="278"/>
                    </a:lnTo>
                    <a:lnTo>
                      <a:pt x="316" y="276"/>
                    </a:lnTo>
                    <a:lnTo>
                      <a:pt x="308" y="272"/>
                    </a:lnTo>
                    <a:lnTo>
                      <a:pt x="306" y="264"/>
                    </a:lnTo>
                    <a:lnTo>
                      <a:pt x="310" y="254"/>
                    </a:lnTo>
                    <a:lnTo>
                      <a:pt x="314" y="242"/>
                    </a:lnTo>
                    <a:lnTo>
                      <a:pt x="320" y="228"/>
                    </a:lnTo>
                    <a:lnTo>
                      <a:pt x="314" y="226"/>
                    </a:lnTo>
                    <a:lnTo>
                      <a:pt x="310" y="224"/>
                    </a:lnTo>
                    <a:lnTo>
                      <a:pt x="304" y="224"/>
                    </a:lnTo>
                    <a:lnTo>
                      <a:pt x="316" y="222"/>
                    </a:lnTo>
                    <a:lnTo>
                      <a:pt x="326" y="220"/>
                    </a:lnTo>
                    <a:lnTo>
                      <a:pt x="336" y="222"/>
                    </a:lnTo>
                    <a:lnTo>
                      <a:pt x="344" y="220"/>
                    </a:lnTo>
                    <a:lnTo>
                      <a:pt x="352" y="216"/>
                    </a:lnTo>
                    <a:lnTo>
                      <a:pt x="356" y="208"/>
                    </a:lnTo>
                    <a:lnTo>
                      <a:pt x="356" y="194"/>
                    </a:lnTo>
                    <a:lnTo>
                      <a:pt x="362" y="194"/>
                    </a:lnTo>
                    <a:lnTo>
                      <a:pt x="368" y="194"/>
                    </a:lnTo>
                    <a:lnTo>
                      <a:pt x="374" y="194"/>
                    </a:lnTo>
                    <a:lnTo>
                      <a:pt x="378" y="194"/>
                    </a:lnTo>
                    <a:lnTo>
                      <a:pt x="380" y="194"/>
                    </a:lnTo>
                    <a:lnTo>
                      <a:pt x="382" y="196"/>
                    </a:lnTo>
                    <a:lnTo>
                      <a:pt x="384" y="200"/>
                    </a:lnTo>
                    <a:lnTo>
                      <a:pt x="384" y="206"/>
                    </a:lnTo>
                    <a:lnTo>
                      <a:pt x="382" y="210"/>
                    </a:lnTo>
                    <a:lnTo>
                      <a:pt x="378" y="214"/>
                    </a:lnTo>
                    <a:lnTo>
                      <a:pt x="376" y="218"/>
                    </a:lnTo>
                    <a:lnTo>
                      <a:pt x="372" y="222"/>
                    </a:lnTo>
                    <a:lnTo>
                      <a:pt x="368" y="228"/>
                    </a:lnTo>
                    <a:lnTo>
                      <a:pt x="366" y="230"/>
                    </a:lnTo>
                    <a:lnTo>
                      <a:pt x="364" y="232"/>
                    </a:lnTo>
                    <a:lnTo>
                      <a:pt x="362" y="234"/>
                    </a:lnTo>
                    <a:lnTo>
                      <a:pt x="360" y="238"/>
                    </a:lnTo>
                    <a:lnTo>
                      <a:pt x="358" y="240"/>
                    </a:lnTo>
                    <a:lnTo>
                      <a:pt x="356" y="242"/>
                    </a:lnTo>
                    <a:lnTo>
                      <a:pt x="356" y="244"/>
                    </a:lnTo>
                    <a:lnTo>
                      <a:pt x="356" y="262"/>
                    </a:lnTo>
                    <a:lnTo>
                      <a:pt x="362" y="274"/>
                    </a:lnTo>
                    <a:lnTo>
                      <a:pt x="374" y="280"/>
                    </a:lnTo>
                    <a:lnTo>
                      <a:pt x="388" y="276"/>
                    </a:lnTo>
                    <a:lnTo>
                      <a:pt x="404" y="266"/>
                    </a:lnTo>
                    <a:lnTo>
                      <a:pt x="408" y="270"/>
                    </a:lnTo>
                    <a:lnTo>
                      <a:pt x="414" y="274"/>
                    </a:lnTo>
                    <a:lnTo>
                      <a:pt x="420" y="276"/>
                    </a:lnTo>
                    <a:lnTo>
                      <a:pt x="424" y="278"/>
                    </a:lnTo>
                    <a:lnTo>
                      <a:pt x="432" y="278"/>
                    </a:lnTo>
                    <a:lnTo>
                      <a:pt x="432" y="274"/>
                    </a:lnTo>
                    <a:lnTo>
                      <a:pt x="430" y="270"/>
                    </a:lnTo>
                    <a:lnTo>
                      <a:pt x="428" y="266"/>
                    </a:lnTo>
                    <a:lnTo>
                      <a:pt x="426" y="262"/>
                    </a:lnTo>
                    <a:lnTo>
                      <a:pt x="424" y="258"/>
                    </a:lnTo>
                    <a:lnTo>
                      <a:pt x="424" y="254"/>
                    </a:lnTo>
                    <a:lnTo>
                      <a:pt x="426" y="250"/>
                    </a:lnTo>
                    <a:lnTo>
                      <a:pt x="428" y="246"/>
                    </a:lnTo>
                    <a:lnTo>
                      <a:pt x="434" y="246"/>
                    </a:lnTo>
                    <a:lnTo>
                      <a:pt x="438" y="246"/>
                    </a:lnTo>
                    <a:lnTo>
                      <a:pt x="444" y="250"/>
                    </a:lnTo>
                    <a:lnTo>
                      <a:pt x="448" y="254"/>
                    </a:lnTo>
                    <a:lnTo>
                      <a:pt x="450" y="260"/>
                    </a:lnTo>
                    <a:lnTo>
                      <a:pt x="452" y="264"/>
                    </a:lnTo>
                    <a:lnTo>
                      <a:pt x="452" y="268"/>
                    </a:lnTo>
                    <a:lnTo>
                      <a:pt x="448" y="280"/>
                    </a:lnTo>
                    <a:lnTo>
                      <a:pt x="438" y="286"/>
                    </a:lnTo>
                    <a:lnTo>
                      <a:pt x="424" y="290"/>
                    </a:lnTo>
                    <a:lnTo>
                      <a:pt x="408" y="292"/>
                    </a:lnTo>
                    <a:lnTo>
                      <a:pt x="396" y="294"/>
                    </a:lnTo>
                    <a:lnTo>
                      <a:pt x="396" y="298"/>
                    </a:lnTo>
                    <a:lnTo>
                      <a:pt x="398" y="302"/>
                    </a:lnTo>
                    <a:lnTo>
                      <a:pt x="388" y="304"/>
                    </a:lnTo>
                    <a:lnTo>
                      <a:pt x="376" y="306"/>
                    </a:lnTo>
                    <a:lnTo>
                      <a:pt x="366" y="306"/>
                    </a:lnTo>
                    <a:lnTo>
                      <a:pt x="366" y="308"/>
                    </a:lnTo>
                    <a:lnTo>
                      <a:pt x="364" y="312"/>
                    </a:lnTo>
                    <a:lnTo>
                      <a:pt x="364" y="314"/>
                    </a:lnTo>
                    <a:lnTo>
                      <a:pt x="370" y="314"/>
                    </a:lnTo>
                    <a:lnTo>
                      <a:pt x="374" y="314"/>
                    </a:lnTo>
                    <a:lnTo>
                      <a:pt x="370" y="318"/>
                    </a:lnTo>
                    <a:lnTo>
                      <a:pt x="366" y="320"/>
                    </a:lnTo>
                    <a:lnTo>
                      <a:pt x="360" y="322"/>
                    </a:lnTo>
                    <a:lnTo>
                      <a:pt x="354" y="322"/>
                    </a:lnTo>
                    <a:lnTo>
                      <a:pt x="350" y="324"/>
                    </a:lnTo>
                    <a:lnTo>
                      <a:pt x="346" y="328"/>
                    </a:lnTo>
                    <a:lnTo>
                      <a:pt x="340" y="338"/>
                    </a:lnTo>
                    <a:lnTo>
                      <a:pt x="340" y="354"/>
                    </a:lnTo>
                    <a:lnTo>
                      <a:pt x="340" y="366"/>
                    </a:lnTo>
                    <a:lnTo>
                      <a:pt x="316" y="372"/>
                    </a:lnTo>
                    <a:lnTo>
                      <a:pt x="290" y="372"/>
                    </a:lnTo>
                    <a:lnTo>
                      <a:pt x="264" y="368"/>
                    </a:lnTo>
                    <a:lnTo>
                      <a:pt x="258" y="366"/>
                    </a:lnTo>
                    <a:lnTo>
                      <a:pt x="252" y="366"/>
                    </a:lnTo>
                    <a:lnTo>
                      <a:pt x="250" y="366"/>
                    </a:lnTo>
                    <a:lnTo>
                      <a:pt x="248" y="366"/>
                    </a:lnTo>
                    <a:lnTo>
                      <a:pt x="248" y="368"/>
                    </a:lnTo>
                    <a:lnTo>
                      <a:pt x="246" y="368"/>
                    </a:lnTo>
                    <a:lnTo>
                      <a:pt x="246" y="370"/>
                    </a:lnTo>
                    <a:lnTo>
                      <a:pt x="244" y="372"/>
                    </a:lnTo>
                    <a:lnTo>
                      <a:pt x="242" y="374"/>
                    </a:lnTo>
                    <a:lnTo>
                      <a:pt x="238" y="378"/>
                    </a:lnTo>
                    <a:lnTo>
                      <a:pt x="220" y="388"/>
                    </a:lnTo>
                    <a:lnTo>
                      <a:pt x="200" y="392"/>
                    </a:lnTo>
                    <a:lnTo>
                      <a:pt x="200" y="398"/>
                    </a:lnTo>
                    <a:lnTo>
                      <a:pt x="198" y="400"/>
                    </a:lnTo>
                    <a:lnTo>
                      <a:pt x="196" y="402"/>
                    </a:lnTo>
                    <a:lnTo>
                      <a:pt x="192" y="404"/>
                    </a:lnTo>
                    <a:lnTo>
                      <a:pt x="190" y="406"/>
                    </a:lnTo>
                    <a:lnTo>
                      <a:pt x="186" y="408"/>
                    </a:lnTo>
                    <a:lnTo>
                      <a:pt x="184" y="410"/>
                    </a:lnTo>
                    <a:lnTo>
                      <a:pt x="178" y="412"/>
                    </a:lnTo>
                    <a:lnTo>
                      <a:pt x="172" y="414"/>
                    </a:lnTo>
                    <a:lnTo>
                      <a:pt x="166" y="414"/>
                    </a:lnTo>
                    <a:lnTo>
                      <a:pt x="166" y="418"/>
                    </a:lnTo>
                    <a:lnTo>
                      <a:pt x="166" y="424"/>
                    </a:lnTo>
                    <a:lnTo>
                      <a:pt x="164" y="428"/>
                    </a:lnTo>
                    <a:lnTo>
                      <a:pt x="156" y="434"/>
                    </a:lnTo>
                    <a:lnTo>
                      <a:pt x="144" y="440"/>
                    </a:lnTo>
                    <a:lnTo>
                      <a:pt x="130" y="444"/>
                    </a:lnTo>
                    <a:lnTo>
                      <a:pt x="120" y="450"/>
                    </a:lnTo>
                    <a:lnTo>
                      <a:pt x="134" y="458"/>
                    </a:lnTo>
                    <a:lnTo>
                      <a:pt x="146" y="468"/>
                    </a:lnTo>
                    <a:lnTo>
                      <a:pt x="154" y="480"/>
                    </a:lnTo>
                    <a:lnTo>
                      <a:pt x="156" y="492"/>
                    </a:lnTo>
                    <a:lnTo>
                      <a:pt x="152" y="506"/>
                    </a:lnTo>
                    <a:lnTo>
                      <a:pt x="138" y="516"/>
                    </a:lnTo>
                    <a:lnTo>
                      <a:pt x="126" y="520"/>
                    </a:lnTo>
                    <a:lnTo>
                      <a:pt x="114" y="516"/>
                    </a:lnTo>
                    <a:lnTo>
                      <a:pt x="102" y="512"/>
                    </a:lnTo>
                    <a:lnTo>
                      <a:pt x="92" y="508"/>
                    </a:lnTo>
                    <a:lnTo>
                      <a:pt x="82" y="506"/>
                    </a:lnTo>
                    <a:lnTo>
                      <a:pt x="76" y="512"/>
                    </a:lnTo>
                    <a:lnTo>
                      <a:pt x="74" y="516"/>
                    </a:lnTo>
                    <a:lnTo>
                      <a:pt x="74" y="522"/>
                    </a:lnTo>
                    <a:lnTo>
                      <a:pt x="76" y="526"/>
                    </a:lnTo>
                    <a:lnTo>
                      <a:pt x="78" y="530"/>
                    </a:lnTo>
                    <a:lnTo>
                      <a:pt x="82" y="534"/>
                    </a:lnTo>
                    <a:lnTo>
                      <a:pt x="82" y="538"/>
                    </a:lnTo>
                    <a:lnTo>
                      <a:pt x="82" y="544"/>
                    </a:lnTo>
                    <a:lnTo>
                      <a:pt x="80" y="550"/>
                    </a:lnTo>
                    <a:lnTo>
                      <a:pt x="78" y="554"/>
                    </a:lnTo>
                    <a:lnTo>
                      <a:pt x="76" y="560"/>
                    </a:lnTo>
                    <a:lnTo>
                      <a:pt x="76" y="564"/>
                    </a:lnTo>
                    <a:lnTo>
                      <a:pt x="76" y="580"/>
                    </a:lnTo>
                    <a:lnTo>
                      <a:pt x="82" y="588"/>
                    </a:lnTo>
                    <a:lnTo>
                      <a:pt x="90" y="590"/>
                    </a:lnTo>
                    <a:lnTo>
                      <a:pt x="100" y="588"/>
                    </a:lnTo>
                    <a:lnTo>
                      <a:pt x="112" y="582"/>
                    </a:lnTo>
                    <a:lnTo>
                      <a:pt x="124" y="574"/>
                    </a:lnTo>
                    <a:lnTo>
                      <a:pt x="134" y="566"/>
                    </a:lnTo>
                    <a:lnTo>
                      <a:pt x="144" y="556"/>
                    </a:lnTo>
                    <a:lnTo>
                      <a:pt x="150" y="550"/>
                    </a:lnTo>
                    <a:lnTo>
                      <a:pt x="160" y="536"/>
                    </a:lnTo>
                    <a:lnTo>
                      <a:pt x="168" y="518"/>
                    </a:lnTo>
                    <a:lnTo>
                      <a:pt x="176" y="508"/>
                    </a:lnTo>
                    <a:lnTo>
                      <a:pt x="188" y="502"/>
                    </a:lnTo>
                    <a:lnTo>
                      <a:pt x="200" y="502"/>
                    </a:lnTo>
                    <a:lnTo>
                      <a:pt x="212" y="500"/>
                    </a:lnTo>
                    <a:lnTo>
                      <a:pt x="222" y="490"/>
                    </a:lnTo>
                    <a:lnTo>
                      <a:pt x="226" y="494"/>
                    </a:lnTo>
                    <a:lnTo>
                      <a:pt x="230" y="498"/>
                    </a:lnTo>
                    <a:lnTo>
                      <a:pt x="234" y="500"/>
                    </a:lnTo>
                    <a:lnTo>
                      <a:pt x="240" y="500"/>
                    </a:lnTo>
                    <a:lnTo>
                      <a:pt x="244" y="502"/>
                    </a:lnTo>
                    <a:lnTo>
                      <a:pt x="248" y="506"/>
                    </a:lnTo>
                    <a:lnTo>
                      <a:pt x="252" y="512"/>
                    </a:lnTo>
                    <a:lnTo>
                      <a:pt x="256" y="516"/>
                    </a:lnTo>
                    <a:lnTo>
                      <a:pt x="258" y="522"/>
                    </a:lnTo>
                    <a:lnTo>
                      <a:pt x="262" y="528"/>
                    </a:lnTo>
                    <a:lnTo>
                      <a:pt x="266" y="530"/>
                    </a:lnTo>
                    <a:lnTo>
                      <a:pt x="270" y="534"/>
                    </a:lnTo>
                    <a:lnTo>
                      <a:pt x="274" y="536"/>
                    </a:lnTo>
                    <a:lnTo>
                      <a:pt x="278" y="538"/>
                    </a:lnTo>
                    <a:lnTo>
                      <a:pt x="282" y="542"/>
                    </a:lnTo>
                    <a:lnTo>
                      <a:pt x="286" y="548"/>
                    </a:lnTo>
                    <a:lnTo>
                      <a:pt x="288" y="554"/>
                    </a:lnTo>
                    <a:lnTo>
                      <a:pt x="290" y="562"/>
                    </a:lnTo>
                    <a:lnTo>
                      <a:pt x="290" y="572"/>
                    </a:lnTo>
                    <a:lnTo>
                      <a:pt x="272" y="576"/>
                    </a:lnTo>
                    <a:lnTo>
                      <a:pt x="254" y="580"/>
                    </a:lnTo>
                    <a:lnTo>
                      <a:pt x="268" y="588"/>
                    </a:lnTo>
                    <a:lnTo>
                      <a:pt x="282" y="594"/>
                    </a:lnTo>
                    <a:lnTo>
                      <a:pt x="298" y="598"/>
                    </a:lnTo>
                    <a:lnTo>
                      <a:pt x="310" y="596"/>
                    </a:lnTo>
                    <a:lnTo>
                      <a:pt x="314" y="590"/>
                    </a:lnTo>
                    <a:lnTo>
                      <a:pt x="314" y="582"/>
                    </a:lnTo>
                    <a:lnTo>
                      <a:pt x="308" y="572"/>
                    </a:lnTo>
                    <a:lnTo>
                      <a:pt x="304" y="564"/>
                    </a:lnTo>
                    <a:lnTo>
                      <a:pt x="300" y="554"/>
                    </a:lnTo>
                    <a:lnTo>
                      <a:pt x="306" y="552"/>
                    </a:lnTo>
                    <a:lnTo>
                      <a:pt x="312" y="550"/>
                    </a:lnTo>
                    <a:lnTo>
                      <a:pt x="320" y="548"/>
                    </a:lnTo>
                    <a:lnTo>
                      <a:pt x="304" y="538"/>
                    </a:lnTo>
                    <a:lnTo>
                      <a:pt x="288" y="524"/>
                    </a:lnTo>
                    <a:lnTo>
                      <a:pt x="270" y="510"/>
                    </a:lnTo>
                    <a:lnTo>
                      <a:pt x="252" y="500"/>
                    </a:lnTo>
                    <a:lnTo>
                      <a:pt x="234" y="496"/>
                    </a:lnTo>
                    <a:lnTo>
                      <a:pt x="250" y="492"/>
                    </a:lnTo>
                    <a:lnTo>
                      <a:pt x="266" y="488"/>
                    </a:lnTo>
                    <a:lnTo>
                      <a:pt x="280" y="484"/>
                    </a:lnTo>
                    <a:lnTo>
                      <a:pt x="292" y="474"/>
                    </a:lnTo>
                    <a:lnTo>
                      <a:pt x="298" y="488"/>
                    </a:lnTo>
                    <a:lnTo>
                      <a:pt x="306" y="500"/>
                    </a:lnTo>
                    <a:lnTo>
                      <a:pt x="316" y="512"/>
                    </a:lnTo>
                    <a:lnTo>
                      <a:pt x="322" y="520"/>
                    </a:lnTo>
                    <a:lnTo>
                      <a:pt x="330" y="526"/>
                    </a:lnTo>
                    <a:lnTo>
                      <a:pt x="336" y="532"/>
                    </a:lnTo>
                    <a:lnTo>
                      <a:pt x="340" y="542"/>
                    </a:lnTo>
                    <a:lnTo>
                      <a:pt x="348" y="558"/>
                    </a:lnTo>
                    <a:lnTo>
                      <a:pt x="350" y="574"/>
                    </a:lnTo>
                    <a:lnTo>
                      <a:pt x="346" y="592"/>
                    </a:lnTo>
                    <a:lnTo>
                      <a:pt x="350" y="592"/>
                    </a:lnTo>
                    <a:lnTo>
                      <a:pt x="356" y="592"/>
                    </a:lnTo>
                    <a:lnTo>
                      <a:pt x="362" y="592"/>
                    </a:lnTo>
                    <a:lnTo>
                      <a:pt x="368" y="592"/>
                    </a:lnTo>
                    <a:lnTo>
                      <a:pt x="372" y="590"/>
                    </a:lnTo>
                    <a:lnTo>
                      <a:pt x="378" y="586"/>
                    </a:lnTo>
                    <a:lnTo>
                      <a:pt x="380" y="584"/>
                    </a:lnTo>
                    <a:lnTo>
                      <a:pt x="380" y="580"/>
                    </a:lnTo>
                    <a:lnTo>
                      <a:pt x="378" y="578"/>
                    </a:lnTo>
                    <a:lnTo>
                      <a:pt x="376" y="576"/>
                    </a:lnTo>
                    <a:lnTo>
                      <a:pt x="374" y="572"/>
                    </a:lnTo>
                    <a:lnTo>
                      <a:pt x="372" y="568"/>
                    </a:lnTo>
                    <a:lnTo>
                      <a:pt x="370" y="566"/>
                    </a:lnTo>
                    <a:lnTo>
                      <a:pt x="368" y="562"/>
                    </a:lnTo>
                    <a:lnTo>
                      <a:pt x="364" y="560"/>
                    </a:lnTo>
                    <a:lnTo>
                      <a:pt x="362" y="556"/>
                    </a:lnTo>
                    <a:lnTo>
                      <a:pt x="360" y="552"/>
                    </a:lnTo>
                    <a:lnTo>
                      <a:pt x="360" y="548"/>
                    </a:lnTo>
                    <a:lnTo>
                      <a:pt x="362" y="544"/>
                    </a:lnTo>
                    <a:lnTo>
                      <a:pt x="366" y="540"/>
                    </a:lnTo>
                    <a:lnTo>
                      <a:pt x="370" y="538"/>
                    </a:lnTo>
                    <a:lnTo>
                      <a:pt x="376" y="536"/>
                    </a:lnTo>
                    <a:lnTo>
                      <a:pt x="382" y="538"/>
                    </a:lnTo>
                    <a:lnTo>
                      <a:pt x="388" y="540"/>
                    </a:lnTo>
                    <a:lnTo>
                      <a:pt x="398" y="548"/>
                    </a:lnTo>
                    <a:lnTo>
                      <a:pt x="400" y="560"/>
                    </a:lnTo>
                    <a:lnTo>
                      <a:pt x="400" y="574"/>
                    </a:lnTo>
                    <a:lnTo>
                      <a:pt x="402" y="586"/>
                    </a:lnTo>
                    <a:lnTo>
                      <a:pt x="404" y="596"/>
                    </a:lnTo>
                    <a:lnTo>
                      <a:pt x="414" y="604"/>
                    </a:lnTo>
                    <a:lnTo>
                      <a:pt x="426" y="606"/>
                    </a:lnTo>
                    <a:lnTo>
                      <a:pt x="438" y="604"/>
                    </a:lnTo>
                    <a:lnTo>
                      <a:pt x="448" y="600"/>
                    </a:lnTo>
                    <a:lnTo>
                      <a:pt x="458" y="602"/>
                    </a:lnTo>
                    <a:lnTo>
                      <a:pt x="466" y="610"/>
                    </a:lnTo>
                    <a:lnTo>
                      <a:pt x="470" y="608"/>
                    </a:lnTo>
                    <a:lnTo>
                      <a:pt x="474" y="606"/>
                    </a:lnTo>
                    <a:lnTo>
                      <a:pt x="478" y="604"/>
                    </a:lnTo>
                    <a:lnTo>
                      <a:pt x="484" y="620"/>
                    </a:lnTo>
                    <a:lnTo>
                      <a:pt x="478" y="638"/>
                    </a:lnTo>
                    <a:lnTo>
                      <a:pt x="468" y="652"/>
                    </a:lnTo>
                    <a:lnTo>
                      <a:pt x="452" y="664"/>
                    </a:lnTo>
                    <a:lnTo>
                      <a:pt x="438" y="672"/>
                    </a:lnTo>
                    <a:lnTo>
                      <a:pt x="420" y="674"/>
                    </a:lnTo>
                    <a:lnTo>
                      <a:pt x="404" y="672"/>
                    </a:lnTo>
                    <a:lnTo>
                      <a:pt x="390" y="666"/>
                    </a:lnTo>
                    <a:lnTo>
                      <a:pt x="376" y="660"/>
                    </a:lnTo>
                    <a:lnTo>
                      <a:pt x="362" y="654"/>
                    </a:lnTo>
                    <a:lnTo>
                      <a:pt x="346" y="654"/>
                    </a:lnTo>
                    <a:lnTo>
                      <a:pt x="342" y="664"/>
                    </a:lnTo>
                    <a:lnTo>
                      <a:pt x="332" y="668"/>
                    </a:lnTo>
                    <a:lnTo>
                      <a:pt x="320" y="666"/>
                    </a:lnTo>
                    <a:lnTo>
                      <a:pt x="306" y="662"/>
                    </a:lnTo>
                    <a:lnTo>
                      <a:pt x="290" y="656"/>
                    </a:lnTo>
                    <a:lnTo>
                      <a:pt x="276" y="648"/>
                    </a:lnTo>
                    <a:lnTo>
                      <a:pt x="264" y="644"/>
                    </a:lnTo>
                    <a:lnTo>
                      <a:pt x="254" y="642"/>
                    </a:lnTo>
                    <a:lnTo>
                      <a:pt x="250" y="622"/>
                    </a:lnTo>
                    <a:lnTo>
                      <a:pt x="252" y="604"/>
                    </a:lnTo>
                    <a:lnTo>
                      <a:pt x="254" y="608"/>
                    </a:lnTo>
                    <a:lnTo>
                      <a:pt x="254" y="602"/>
                    </a:lnTo>
                    <a:lnTo>
                      <a:pt x="254" y="598"/>
                    </a:lnTo>
                    <a:lnTo>
                      <a:pt x="254" y="592"/>
                    </a:lnTo>
                    <a:lnTo>
                      <a:pt x="236" y="590"/>
                    </a:lnTo>
                    <a:lnTo>
                      <a:pt x="214" y="590"/>
                    </a:lnTo>
                    <a:lnTo>
                      <a:pt x="194" y="590"/>
                    </a:lnTo>
                    <a:lnTo>
                      <a:pt x="174" y="592"/>
                    </a:lnTo>
                    <a:lnTo>
                      <a:pt x="162" y="594"/>
                    </a:lnTo>
                    <a:lnTo>
                      <a:pt x="156" y="596"/>
                    </a:lnTo>
                    <a:lnTo>
                      <a:pt x="148" y="602"/>
                    </a:lnTo>
                    <a:lnTo>
                      <a:pt x="140" y="606"/>
                    </a:lnTo>
                    <a:lnTo>
                      <a:pt x="126" y="608"/>
                    </a:lnTo>
                    <a:lnTo>
                      <a:pt x="114" y="604"/>
                    </a:lnTo>
                    <a:lnTo>
                      <a:pt x="104" y="606"/>
                    </a:lnTo>
                    <a:lnTo>
                      <a:pt x="102" y="608"/>
                    </a:lnTo>
                    <a:lnTo>
                      <a:pt x="98" y="612"/>
                    </a:lnTo>
                    <a:lnTo>
                      <a:pt x="96" y="618"/>
                    </a:lnTo>
                    <a:lnTo>
                      <a:pt x="92" y="624"/>
                    </a:lnTo>
                    <a:lnTo>
                      <a:pt x="90" y="628"/>
                    </a:lnTo>
                    <a:lnTo>
                      <a:pt x="88" y="632"/>
                    </a:lnTo>
                    <a:lnTo>
                      <a:pt x="84" y="638"/>
                    </a:lnTo>
                    <a:lnTo>
                      <a:pt x="78" y="642"/>
                    </a:lnTo>
                    <a:lnTo>
                      <a:pt x="74" y="646"/>
                    </a:lnTo>
                    <a:lnTo>
                      <a:pt x="72" y="652"/>
                    </a:lnTo>
                    <a:lnTo>
                      <a:pt x="68" y="658"/>
                    </a:lnTo>
                    <a:lnTo>
                      <a:pt x="58" y="676"/>
                    </a:lnTo>
                    <a:lnTo>
                      <a:pt x="46" y="690"/>
                    </a:lnTo>
                    <a:lnTo>
                      <a:pt x="32" y="708"/>
                    </a:lnTo>
                    <a:lnTo>
                      <a:pt x="20" y="726"/>
                    </a:lnTo>
                    <a:lnTo>
                      <a:pt x="8" y="746"/>
                    </a:lnTo>
                    <a:lnTo>
                      <a:pt x="2" y="766"/>
                    </a:lnTo>
                    <a:lnTo>
                      <a:pt x="2" y="790"/>
                    </a:lnTo>
                    <a:lnTo>
                      <a:pt x="4" y="812"/>
                    </a:lnTo>
                    <a:lnTo>
                      <a:pt x="4" y="832"/>
                    </a:lnTo>
                    <a:lnTo>
                      <a:pt x="2" y="848"/>
                    </a:lnTo>
                    <a:lnTo>
                      <a:pt x="0" y="864"/>
                    </a:lnTo>
                    <a:lnTo>
                      <a:pt x="4" y="880"/>
                    </a:lnTo>
                    <a:lnTo>
                      <a:pt x="16" y="898"/>
                    </a:lnTo>
                    <a:lnTo>
                      <a:pt x="30" y="920"/>
                    </a:lnTo>
                    <a:lnTo>
                      <a:pt x="48" y="942"/>
                    </a:lnTo>
                    <a:lnTo>
                      <a:pt x="64" y="960"/>
                    </a:lnTo>
                    <a:lnTo>
                      <a:pt x="80" y="972"/>
                    </a:lnTo>
                    <a:lnTo>
                      <a:pt x="96" y="978"/>
                    </a:lnTo>
                    <a:lnTo>
                      <a:pt x="112" y="982"/>
                    </a:lnTo>
                    <a:lnTo>
                      <a:pt x="126" y="978"/>
                    </a:lnTo>
                    <a:lnTo>
                      <a:pt x="130" y="976"/>
                    </a:lnTo>
                    <a:lnTo>
                      <a:pt x="132" y="972"/>
                    </a:lnTo>
                    <a:lnTo>
                      <a:pt x="134" y="968"/>
                    </a:lnTo>
                    <a:lnTo>
                      <a:pt x="138" y="962"/>
                    </a:lnTo>
                    <a:lnTo>
                      <a:pt x="140" y="960"/>
                    </a:lnTo>
                    <a:lnTo>
                      <a:pt x="146" y="958"/>
                    </a:lnTo>
                    <a:lnTo>
                      <a:pt x="150" y="958"/>
                    </a:lnTo>
                    <a:lnTo>
                      <a:pt x="156" y="958"/>
                    </a:lnTo>
                    <a:lnTo>
                      <a:pt x="162" y="958"/>
                    </a:lnTo>
                    <a:lnTo>
                      <a:pt x="174" y="952"/>
                    </a:lnTo>
                    <a:lnTo>
                      <a:pt x="186" y="944"/>
                    </a:lnTo>
                    <a:lnTo>
                      <a:pt x="198" y="942"/>
                    </a:lnTo>
                    <a:lnTo>
                      <a:pt x="210" y="948"/>
                    </a:lnTo>
                    <a:lnTo>
                      <a:pt x="218" y="962"/>
                    </a:lnTo>
                    <a:lnTo>
                      <a:pt x="220" y="976"/>
                    </a:lnTo>
                    <a:lnTo>
                      <a:pt x="230" y="972"/>
                    </a:lnTo>
                    <a:lnTo>
                      <a:pt x="240" y="968"/>
                    </a:lnTo>
                    <a:lnTo>
                      <a:pt x="250" y="960"/>
                    </a:lnTo>
                    <a:lnTo>
                      <a:pt x="250" y="980"/>
                    </a:lnTo>
                    <a:lnTo>
                      <a:pt x="250" y="998"/>
                    </a:lnTo>
                    <a:lnTo>
                      <a:pt x="246" y="1018"/>
                    </a:lnTo>
                    <a:lnTo>
                      <a:pt x="244" y="1032"/>
                    </a:lnTo>
                    <a:lnTo>
                      <a:pt x="248" y="1044"/>
                    </a:lnTo>
                    <a:lnTo>
                      <a:pt x="254" y="1056"/>
                    </a:lnTo>
                    <a:lnTo>
                      <a:pt x="264" y="1072"/>
                    </a:lnTo>
                    <a:lnTo>
                      <a:pt x="270" y="1086"/>
                    </a:lnTo>
                    <a:lnTo>
                      <a:pt x="272" y="1096"/>
                    </a:lnTo>
                    <a:lnTo>
                      <a:pt x="270" y="1108"/>
                    </a:lnTo>
                    <a:lnTo>
                      <a:pt x="268" y="1120"/>
                    </a:lnTo>
                    <a:lnTo>
                      <a:pt x="268" y="1134"/>
                    </a:lnTo>
                    <a:lnTo>
                      <a:pt x="270" y="1154"/>
                    </a:lnTo>
                    <a:lnTo>
                      <a:pt x="272" y="1174"/>
                    </a:lnTo>
                    <a:lnTo>
                      <a:pt x="270" y="1194"/>
                    </a:lnTo>
                    <a:lnTo>
                      <a:pt x="272" y="1222"/>
                    </a:lnTo>
                    <a:lnTo>
                      <a:pt x="280" y="1254"/>
                    </a:lnTo>
                    <a:lnTo>
                      <a:pt x="290" y="1284"/>
                    </a:lnTo>
                    <a:lnTo>
                      <a:pt x="300" y="1314"/>
                    </a:lnTo>
                    <a:lnTo>
                      <a:pt x="310" y="1346"/>
                    </a:lnTo>
                    <a:lnTo>
                      <a:pt x="318" y="1380"/>
                    </a:lnTo>
                    <a:lnTo>
                      <a:pt x="322" y="1416"/>
                    </a:lnTo>
                    <a:lnTo>
                      <a:pt x="346" y="1412"/>
                    </a:lnTo>
                    <a:lnTo>
                      <a:pt x="366" y="1404"/>
                    </a:lnTo>
                    <a:lnTo>
                      <a:pt x="382" y="1394"/>
                    </a:lnTo>
                    <a:lnTo>
                      <a:pt x="400" y="1382"/>
                    </a:lnTo>
                    <a:lnTo>
                      <a:pt x="418" y="1370"/>
                    </a:lnTo>
                    <a:lnTo>
                      <a:pt x="424" y="1366"/>
                    </a:lnTo>
                    <a:lnTo>
                      <a:pt x="430" y="1364"/>
                    </a:lnTo>
                    <a:lnTo>
                      <a:pt x="436" y="1360"/>
                    </a:lnTo>
                    <a:lnTo>
                      <a:pt x="440" y="1358"/>
                    </a:lnTo>
                    <a:lnTo>
                      <a:pt x="442" y="1354"/>
                    </a:lnTo>
                    <a:lnTo>
                      <a:pt x="446" y="1350"/>
                    </a:lnTo>
                    <a:lnTo>
                      <a:pt x="448" y="1342"/>
                    </a:lnTo>
                    <a:lnTo>
                      <a:pt x="448" y="1326"/>
                    </a:lnTo>
                    <a:lnTo>
                      <a:pt x="446" y="1310"/>
                    </a:lnTo>
                    <a:lnTo>
                      <a:pt x="446" y="1294"/>
                    </a:lnTo>
                    <a:lnTo>
                      <a:pt x="458" y="1292"/>
                    </a:lnTo>
                    <a:lnTo>
                      <a:pt x="466" y="1286"/>
                    </a:lnTo>
                    <a:lnTo>
                      <a:pt x="468" y="1276"/>
                    </a:lnTo>
                    <a:lnTo>
                      <a:pt x="468" y="1264"/>
                    </a:lnTo>
                    <a:lnTo>
                      <a:pt x="466" y="1252"/>
                    </a:lnTo>
                    <a:lnTo>
                      <a:pt x="466" y="1240"/>
                    </a:lnTo>
                    <a:lnTo>
                      <a:pt x="468" y="1224"/>
                    </a:lnTo>
                    <a:lnTo>
                      <a:pt x="476" y="1214"/>
                    </a:lnTo>
                    <a:lnTo>
                      <a:pt x="486" y="1208"/>
                    </a:lnTo>
                    <a:lnTo>
                      <a:pt x="496" y="1204"/>
                    </a:lnTo>
                    <a:lnTo>
                      <a:pt x="508" y="1200"/>
                    </a:lnTo>
                    <a:lnTo>
                      <a:pt x="518" y="1192"/>
                    </a:lnTo>
                    <a:lnTo>
                      <a:pt x="526" y="1180"/>
                    </a:lnTo>
                    <a:lnTo>
                      <a:pt x="530" y="1160"/>
                    </a:lnTo>
                    <a:lnTo>
                      <a:pt x="526" y="1140"/>
                    </a:lnTo>
                    <a:lnTo>
                      <a:pt x="518" y="1118"/>
                    </a:lnTo>
                    <a:lnTo>
                      <a:pt x="508" y="1096"/>
                    </a:lnTo>
                    <a:lnTo>
                      <a:pt x="504" y="1076"/>
                    </a:lnTo>
                    <a:lnTo>
                      <a:pt x="506" y="1056"/>
                    </a:lnTo>
                    <a:lnTo>
                      <a:pt x="516" y="1038"/>
                    </a:lnTo>
                    <a:lnTo>
                      <a:pt x="530" y="1020"/>
                    </a:lnTo>
                    <a:lnTo>
                      <a:pt x="548" y="1002"/>
                    </a:lnTo>
                    <a:lnTo>
                      <a:pt x="564" y="986"/>
                    </a:lnTo>
                    <a:lnTo>
                      <a:pt x="580" y="970"/>
                    </a:lnTo>
                    <a:lnTo>
                      <a:pt x="586" y="960"/>
                    </a:lnTo>
                    <a:lnTo>
                      <a:pt x="596" y="948"/>
                    </a:lnTo>
                    <a:lnTo>
                      <a:pt x="606" y="932"/>
                    </a:lnTo>
                    <a:lnTo>
                      <a:pt x="616" y="918"/>
                    </a:lnTo>
                    <a:lnTo>
                      <a:pt x="620" y="904"/>
                    </a:lnTo>
                    <a:lnTo>
                      <a:pt x="618" y="892"/>
                    </a:lnTo>
                    <a:lnTo>
                      <a:pt x="608" y="884"/>
                    </a:lnTo>
                    <a:lnTo>
                      <a:pt x="594" y="882"/>
                    </a:lnTo>
                    <a:lnTo>
                      <a:pt x="580" y="886"/>
                    </a:lnTo>
                    <a:lnTo>
                      <a:pt x="564" y="892"/>
                    </a:lnTo>
                    <a:lnTo>
                      <a:pt x="550" y="894"/>
                    </a:lnTo>
                    <a:lnTo>
                      <a:pt x="536" y="890"/>
                    </a:lnTo>
                    <a:lnTo>
                      <a:pt x="534" y="888"/>
                    </a:lnTo>
                    <a:lnTo>
                      <a:pt x="532" y="884"/>
                    </a:lnTo>
                    <a:lnTo>
                      <a:pt x="530" y="878"/>
                    </a:lnTo>
                    <a:lnTo>
                      <a:pt x="530" y="874"/>
                    </a:lnTo>
                    <a:lnTo>
                      <a:pt x="528" y="870"/>
                    </a:lnTo>
                    <a:lnTo>
                      <a:pt x="524" y="862"/>
                    </a:lnTo>
                    <a:lnTo>
                      <a:pt x="518" y="856"/>
                    </a:lnTo>
                    <a:lnTo>
                      <a:pt x="514" y="850"/>
                    </a:lnTo>
                    <a:lnTo>
                      <a:pt x="504" y="830"/>
                    </a:lnTo>
                    <a:lnTo>
                      <a:pt x="496" y="810"/>
                    </a:lnTo>
                    <a:lnTo>
                      <a:pt x="488" y="794"/>
                    </a:lnTo>
                    <a:lnTo>
                      <a:pt x="478" y="780"/>
                    </a:lnTo>
                    <a:lnTo>
                      <a:pt x="468" y="766"/>
                    </a:lnTo>
                    <a:lnTo>
                      <a:pt x="462" y="742"/>
                    </a:lnTo>
                    <a:lnTo>
                      <a:pt x="456" y="718"/>
                    </a:lnTo>
                    <a:lnTo>
                      <a:pt x="446" y="694"/>
                    </a:lnTo>
                    <a:lnTo>
                      <a:pt x="458" y="688"/>
                    </a:lnTo>
                    <a:lnTo>
                      <a:pt x="468" y="690"/>
                    </a:lnTo>
                    <a:lnTo>
                      <a:pt x="474" y="698"/>
                    </a:lnTo>
                    <a:lnTo>
                      <a:pt x="480" y="708"/>
                    </a:lnTo>
                    <a:lnTo>
                      <a:pt x="484" y="720"/>
                    </a:lnTo>
                    <a:lnTo>
                      <a:pt x="502" y="750"/>
                    </a:lnTo>
                    <a:lnTo>
                      <a:pt x="518" y="780"/>
                    </a:lnTo>
                    <a:lnTo>
                      <a:pt x="520" y="788"/>
                    </a:lnTo>
                    <a:lnTo>
                      <a:pt x="520" y="794"/>
                    </a:lnTo>
                    <a:lnTo>
                      <a:pt x="520" y="800"/>
                    </a:lnTo>
                    <a:lnTo>
                      <a:pt x="522" y="806"/>
                    </a:lnTo>
                    <a:lnTo>
                      <a:pt x="524" y="810"/>
                    </a:lnTo>
                    <a:lnTo>
                      <a:pt x="526" y="814"/>
                    </a:lnTo>
                    <a:lnTo>
                      <a:pt x="528" y="818"/>
                    </a:lnTo>
                    <a:lnTo>
                      <a:pt x="532" y="824"/>
                    </a:lnTo>
                    <a:lnTo>
                      <a:pt x="540" y="850"/>
                    </a:lnTo>
                    <a:lnTo>
                      <a:pt x="548" y="876"/>
                    </a:lnTo>
                    <a:lnTo>
                      <a:pt x="590" y="856"/>
                    </a:lnTo>
                    <a:lnTo>
                      <a:pt x="634" y="830"/>
                    </a:lnTo>
                    <a:lnTo>
                      <a:pt x="672" y="800"/>
                    </a:lnTo>
                    <a:lnTo>
                      <a:pt x="684" y="790"/>
                    </a:lnTo>
                    <a:lnTo>
                      <a:pt x="692" y="778"/>
                    </a:lnTo>
                    <a:lnTo>
                      <a:pt x="694" y="766"/>
                    </a:lnTo>
                    <a:lnTo>
                      <a:pt x="686" y="752"/>
                    </a:lnTo>
                    <a:lnTo>
                      <a:pt x="678" y="746"/>
                    </a:lnTo>
                    <a:lnTo>
                      <a:pt x="670" y="742"/>
                    </a:lnTo>
                    <a:lnTo>
                      <a:pt x="664" y="740"/>
                    </a:lnTo>
                    <a:lnTo>
                      <a:pt x="660" y="732"/>
                    </a:lnTo>
                    <a:lnTo>
                      <a:pt x="656" y="720"/>
                    </a:lnTo>
                    <a:lnTo>
                      <a:pt x="652" y="718"/>
                    </a:lnTo>
                    <a:lnTo>
                      <a:pt x="646" y="718"/>
                    </a:lnTo>
                    <a:lnTo>
                      <a:pt x="644" y="718"/>
                    </a:lnTo>
                    <a:lnTo>
                      <a:pt x="642" y="720"/>
                    </a:lnTo>
                    <a:lnTo>
                      <a:pt x="638" y="724"/>
                    </a:lnTo>
                    <a:lnTo>
                      <a:pt x="636" y="728"/>
                    </a:lnTo>
                    <a:lnTo>
                      <a:pt x="634" y="732"/>
                    </a:lnTo>
                    <a:lnTo>
                      <a:pt x="632" y="734"/>
                    </a:lnTo>
                    <a:lnTo>
                      <a:pt x="630" y="738"/>
                    </a:lnTo>
                    <a:lnTo>
                      <a:pt x="626" y="740"/>
                    </a:lnTo>
                    <a:lnTo>
                      <a:pt x="612" y="726"/>
                    </a:lnTo>
                    <a:lnTo>
                      <a:pt x="596" y="712"/>
                    </a:lnTo>
                    <a:lnTo>
                      <a:pt x="584" y="696"/>
                    </a:lnTo>
                    <a:lnTo>
                      <a:pt x="576" y="676"/>
                    </a:lnTo>
                    <a:lnTo>
                      <a:pt x="590" y="672"/>
                    </a:lnTo>
                    <a:lnTo>
                      <a:pt x="600" y="676"/>
                    </a:lnTo>
                    <a:lnTo>
                      <a:pt x="608" y="684"/>
                    </a:lnTo>
                    <a:lnTo>
                      <a:pt x="614" y="694"/>
                    </a:lnTo>
                    <a:lnTo>
                      <a:pt x="620" y="704"/>
                    </a:lnTo>
                    <a:lnTo>
                      <a:pt x="630" y="710"/>
                    </a:lnTo>
                    <a:lnTo>
                      <a:pt x="642" y="712"/>
                    </a:lnTo>
                    <a:lnTo>
                      <a:pt x="656" y="708"/>
                    </a:lnTo>
                    <a:lnTo>
                      <a:pt x="668" y="706"/>
                    </a:lnTo>
                    <a:lnTo>
                      <a:pt x="672" y="720"/>
                    </a:lnTo>
                    <a:lnTo>
                      <a:pt x="680" y="726"/>
                    </a:lnTo>
                    <a:lnTo>
                      <a:pt x="690" y="728"/>
                    </a:lnTo>
                    <a:lnTo>
                      <a:pt x="704" y="726"/>
                    </a:lnTo>
                    <a:lnTo>
                      <a:pt x="718" y="724"/>
                    </a:lnTo>
                    <a:lnTo>
                      <a:pt x="730" y="724"/>
                    </a:lnTo>
                    <a:lnTo>
                      <a:pt x="736" y="724"/>
                    </a:lnTo>
                    <a:lnTo>
                      <a:pt x="740" y="726"/>
                    </a:lnTo>
                    <a:lnTo>
                      <a:pt x="742" y="726"/>
                    </a:lnTo>
                    <a:lnTo>
                      <a:pt x="744" y="726"/>
                    </a:lnTo>
                    <a:lnTo>
                      <a:pt x="744" y="728"/>
                    </a:lnTo>
                    <a:lnTo>
                      <a:pt x="744" y="730"/>
                    </a:lnTo>
                    <a:lnTo>
                      <a:pt x="746" y="732"/>
                    </a:lnTo>
                    <a:lnTo>
                      <a:pt x="748" y="736"/>
                    </a:lnTo>
                    <a:lnTo>
                      <a:pt x="750" y="742"/>
                    </a:lnTo>
                    <a:lnTo>
                      <a:pt x="760" y="752"/>
                    </a:lnTo>
                    <a:lnTo>
                      <a:pt x="772" y="760"/>
                    </a:lnTo>
                    <a:lnTo>
                      <a:pt x="786" y="760"/>
                    </a:lnTo>
                    <a:lnTo>
                      <a:pt x="786" y="766"/>
                    </a:lnTo>
                    <a:lnTo>
                      <a:pt x="784" y="770"/>
                    </a:lnTo>
                    <a:lnTo>
                      <a:pt x="780" y="774"/>
                    </a:lnTo>
                    <a:lnTo>
                      <a:pt x="776" y="776"/>
                    </a:lnTo>
                    <a:lnTo>
                      <a:pt x="780" y="780"/>
                    </a:lnTo>
                    <a:lnTo>
                      <a:pt x="786" y="784"/>
                    </a:lnTo>
                    <a:lnTo>
                      <a:pt x="792" y="784"/>
                    </a:lnTo>
                    <a:lnTo>
                      <a:pt x="800" y="786"/>
                    </a:lnTo>
                    <a:lnTo>
                      <a:pt x="800" y="810"/>
                    </a:lnTo>
                    <a:lnTo>
                      <a:pt x="804" y="834"/>
                    </a:lnTo>
                    <a:lnTo>
                      <a:pt x="812" y="858"/>
                    </a:lnTo>
                    <a:lnTo>
                      <a:pt x="822" y="874"/>
                    </a:lnTo>
                    <a:lnTo>
                      <a:pt x="832" y="892"/>
                    </a:lnTo>
                    <a:lnTo>
                      <a:pt x="840" y="910"/>
                    </a:lnTo>
                    <a:lnTo>
                      <a:pt x="844" y="928"/>
                    </a:lnTo>
                    <a:lnTo>
                      <a:pt x="848" y="926"/>
                    </a:lnTo>
                    <a:lnTo>
                      <a:pt x="852" y="924"/>
                    </a:lnTo>
                    <a:lnTo>
                      <a:pt x="854" y="922"/>
                    </a:lnTo>
                    <a:lnTo>
                      <a:pt x="858" y="916"/>
                    </a:lnTo>
                    <a:lnTo>
                      <a:pt x="856" y="928"/>
                    </a:lnTo>
                    <a:lnTo>
                      <a:pt x="858" y="938"/>
                    </a:lnTo>
                    <a:lnTo>
                      <a:pt x="864" y="950"/>
                    </a:lnTo>
                    <a:lnTo>
                      <a:pt x="874" y="958"/>
                    </a:lnTo>
                    <a:lnTo>
                      <a:pt x="876" y="942"/>
                    </a:lnTo>
                    <a:lnTo>
                      <a:pt x="872" y="926"/>
                    </a:lnTo>
                    <a:lnTo>
                      <a:pt x="866" y="910"/>
                    </a:lnTo>
                    <a:lnTo>
                      <a:pt x="864" y="890"/>
                    </a:lnTo>
                    <a:lnTo>
                      <a:pt x="864" y="870"/>
                    </a:lnTo>
                    <a:lnTo>
                      <a:pt x="866" y="850"/>
                    </a:lnTo>
                    <a:lnTo>
                      <a:pt x="866" y="836"/>
                    </a:lnTo>
                    <a:lnTo>
                      <a:pt x="870" y="830"/>
                    </a:lnTo>
                    <a:lnTo>
                      <a:pt x="874" y="826"/>
                    </a:lnTo>
                    <a:lnTo>
                      <a:pt x="884" y="824"/>
                    </a:lnTo>
                    <a:lnTo>
                      <a:pt x="896" y="818"/>
                    </a:lnTo>
                    <a:lnTo>
                      <a:pt x="908" y="806"/>
                    </a:lnTo>
                    <a:lnTo>
                      <a:pt x="918" y="792"/>
                    </a:lnTo>
                    <a:lnTo>
                      <a:pt x="930" y="780"/>
                    </a:lnTo>
                    <a:lnTo>
                      <a:pt x="932" y="776"/>
                    </a:lnTo>
                    <a:lnTo>
                      <a:pt x="938" y="772"/>
                    </a:lnTo>
                    <a:lnTo>
                      <a:pt x="944" y="766"/>
                    </a:lnTo>
                    <a:lnTo>
                      <a:pt x="948" y="762"/>
                    </a:lnTo>
                    <a:lnTo>
                      <a:pt x="954" y="758"/>
                    </a:lnTo>
                    <a:lnTo>
                      <a:pt x="958" y="756"/>
                    </a:lnTo>
                    <a:lnTo>
                      <a:pt x="964" y="754"/>
                    </a:lnTo>
                    <a:lnTo>
                      <a:pt x="968" y="754"/>
                    </a:lnTo>
                    <a:lnTo>
                      <a:pt x="970" y="754"/>
                    </a:lnTo>
                    <a:lnTo>
                      <a:pt x="972" y="756"/>
                    </a:lnTo>
                    <a:lnTo>
                      <a:pt x="974" y="760"/>
                    </a:lnTo>
                    <a:lnTo>
                      <a:pt x="974" y="762"/>
                    </a:lnTo>
                    <a:lnTo>
                      <a:pt x="974" y="766"/>
                    </a:lnTo>
                    <a:lnTo>
                      <a:pt x="974" y="772"/>
                    </a:lnTo>
                    <a:lnTo>
                      <a:pt x="974" y="776"/>
                    </a:lnTo>
                    <a:lnTo>
                      <a:pt x="976" y="780"/>
                    </a:lnTo>
                    <a:lnTo>
                      <a:pt x="982" y="792"/>
                    </a:lnTo>
                    <a:lnTo>
                      <a:pt x="988" y="800"/>
                    </a:lnTo>
                    <a:lnTo>
                      <a:pt x="994" y="810"/>
                    </a:lnTo>
                    <a:lnTo>
                      <a:pt x="998" y="820"/>
                    </a:lnTo>
                    <a:lnTo>
                      <a:pt x="996" y="834"/>
                    </a:lnTo>
                    <a:lnTo>
                      <a:pt x="1004" y="834"/>
                    </a:lnTo>
                    <a:lnTo>
                      <a:pt x="1012" y="832"/>
                    </a:lnTo>
                    <a:lnTo>
                      <a:pt x="1018" y="828"/>
                    </a:lnTo>
                    <a:lnTo>
                      <a:pt x="1020" y="850"/>
                    </a:lnTo>
                    <a:lnTo>
                      <a:pt x="1026" y="868"/>
                    </a:lnTo>
                    <a:lnTo>
                      <a:pt x="1032" y="888"/>
                    </a:lnTo>
                    <a:lnTo>
                      <a:pt x="1032" y="902"/>
                    </a:lnTo>
                    <a:lnTo>
                      <a:pt x="1032" y="916"/>
                    </a:lnTo>
                    <a:lnTo>
                      <a:pt x="1034" y="930"/>
                    </a:lnTo>
                    <a:lnTo>
                      <a:pt x="1038" y="936"/>
                    </a:lnTo>
                    <a:lnTo>
                      <a:pt x="1042" y="940"/>
                    </a:lnTo>
                    <a:lnTo>
                      <a:pt x="1048" y="946"/>
                    </a:lnTo>
                    <a:lnTo>
                      <a:pt x="1052" y="950"/>
                    </a:lnTo>
                    <a:lnTo>
                      <a:pt x="1054" y="956"/>
                    </a:lnTo>
                    <a:lnTo>
                      <a:pt x="1056" y="962"/>
                    </a:lnTo>
                    <a:lnTo>
                      <a:pt x="1056" y="970"/>
                    </a:lnTo>
                    <a:lnTo>
                      <a:pt x="1058" y="976"/>
                    </a:lnTo>
                    <a:lnTo>
                      <a:pt x="1058" y="980"/>
                    </a:lnTo>
                    <a:lnTo>
                      <a:pt x="1060" y="986"/>
                    </a:lnTo>
                    <a:lnTo>
                      <a:pt x="1062" y="990"/>
                    </a:lnTo>
                    <a:lnTo>
                      <a:pt x="1064" y="994"/>
                    </a:lnTo>
                    <a:lnTo>
                      <a:pt x="1068" y="996"/>
                    </a:lnTo>
                    <a:lnTo>
                      <a:pt x="1074" y="998"/>
                    </a:lnTo>
                    <a:lnTo>
                      <a:pt x="1080" y="996"/>
                    </a:lnTo>
                    <a:lnTo>
                      <a:pt x="1080" y="980"/>
                    </a:lnTo>
                    <a:lnTo>
                      <a:pt x="1074" y="966"/>
                    </a:lnTo>
                    <a:lnTo>
                      <a:pt x="1064" y="954"/>
                    </a:lnTo>
                    <a:lnTo>
                      <a:pt x="1054" y="942"/>
                    </a:lnTo>
                    <a:lnTo>
                      <a:pt x="1048" y="928"/>
                    </a:lnTo>
                    <a:lnTo>
                      <a:pt x="1042" y="908"/>
                    </a:lnTo>
                    <a:lnTo>
                      <a:pt x="1042" y="886"/>
                    </a:lnTo>
                    <a:lnTo>
                      <a:pt x="1044" y="866"/>
                    </a:lnTo>
                    <a:lnTo>
                      <a:pt x="1056" y="864"/>
                    </a:lnTo>
                    <a:lnTo>
                      <a:pt x="1066" y="870"/>
                    </a:lnTo>
                    <a:lnTo>
                      <a:pt x="1074" y="880"/>
                    </a:lnTo>
                    <a:lnTo>
                      <a:pt x="1080" y="894"/>
                    </a:lnTo>
                    <a:lnTo>
                      <a:pt x="1086" y="906"/>
                    </a:lnTo>
                    <a:lnTo>
                      <a:pt x="1090" y="918"/>
                    </a:lnTo>
                    <a:lnTo>
                      <a:pt x="1104" y="902"/>
                    </a:lnTo>
                    <a:lnTo>
                      <a:pt x="1114" y="884"/>
                    </a:lnTo>
                    <a:lnTo>
                      <a:pt x="1118" y="862"/>
                    </a:lnTo>
                    <a:lnTo>
                      <a:pt x="1112" y="842"/>
                    </a:lnTo>
                    <a:lnTo>
                      <a:pt x="1104" y="832"/>
                    </a:lnTo>
                    <a:lnTo>
                      <a:pt x="1096" y="824"/>
                    </a:lnTo>
                    <a:lnTo>
                      <a:pt x="1090" y="816"/>
                    </a:lnTo>
                    <a:lnTo>
                      <a:pt x="1090" y="804"/>
                    </a:lnTo>
                    <a:lnTo>
                      <a:pt x="1094" y="792"/>
                    </a:lnTo>
                    <a:lnTo>
                      <a:pt x="1104" y="782"/>
                    </a:lnTo>
                    <a:lnTo>
                      <a:pt x="1116" y="774"/>
                    </a:lnTo>
                    <a:lnTo>
                      <a:pt x="1128" y="768"/>
                    </a:lnTo>
                    <a:lnTo>
                      <a:pt x="1130" y="774"/>
                    </a:lnTo>
                    <a:lnTo>
                      <a:pt x="1128" y="784"/>
                    </a:lnTo>
                    <a:lnTo>
                      <a:pt x="1124" y="794"/>
                    </a:lnTo>
                    <a:lnTo>
                      <a:pt x="1120" y="804"/>
                    </a:lnTo>
                    <a:lnTo>
                      <a:pt x="1118" y="812"/>
                    </a:lnTo>
                    <a:lnTo>
                      <a:pt x="1118" y="818"/>
                    </a:lnTo>
                    <a:lnTo>
                      <a:pt x="1124" y="820"/>
                    </a:lnTo>
                    <a:lnTo>
                      <a:pt x="1134" y="818"/>
                    </a:lnTo>
                    <a:lnTo>
                      <a:pt x="1146" y="810"/>
                    </a:lnTo>
                    <a:lnTo>
                      <a:pt x="1148" y="800"/>
                    </a:lnTo>
                    <a:lnTo>
                      <a:pt x="1148" y="786"/>
                    </a:lnTo>
                    <a:lnTo>
                      <a:pt x="1148" y="774"/>
                    </a:lnTo>
                    <a:lnTo>
                      <a:pt x="1152" y="764"/>
                    </a:lnTo>
                    <a:lnTo>
                      <a:pt x="1160" y="756"/>
                    </a:lnTo>
                    <a:lnTo>
                      <a:pt x="1172" y="752"/>
                    </a:lnTo>
                    <a:lnTo>
                      <a:pt x="1184" y="750"/>
                    </a:lnTo>
                    <a:lnTo>
                      <a:pt x="1196" y="748"/>
                    </a:lnTo>
                    <a:lnTo>
                      <a:pt x="1208" y="742"/>
                    </a:lnTo>
                    <a:lnTo>
                      <a:pt x="1216" y="730"/>
                    </a:lnTo>
                    <a:lnTo>
                      <a:pt x="1218" y="716"/>
                    </a:lnTo>
                    <a:lnTo>
                      <a:pt x="1218" y="700"/>
                    </a:lnTo>
                    <a:lnTo>
                      <a:pt x="1224" y="688"/>
                    </a:lnTo>
                    <a:lnTo>
                      <a:pt x="1232" y="674"/>
                    </a:lnTo>
                    <a:lnTo>
                      <a:pt x="1232" y="660"/>
                    </a:lnTo>
                    <a:lnTo>
                      <a:pt x="1228" y="652"/>
                    </a:lnTo>
                    <a:lnTo>
                      <a:pt x="1222" y="644"/>
                    </a:lnTo>
                    <a:lnTo>
                      <a:pt x="1216" y="634"/>
                    </a:lnTo>
                    <a:lnTo>
                      <a:pt x="1212" y="624"/>
                    </a:lnTo>
                    <a:lnTo>
                      <a:pt x="1214" y="610"/>
                    </a:lnTo>
                    <a:lnTo>
                      <a:pt x="1222" y="598"/>
                    </a:lnTo>
                    <a:lnTo>
                      <a:pt x="1232" y="588"/>
                    </a:lnTo>
                    <a:lnTo>
                      <a:pt x="1222" y="586"/>
                    </a:lnTo>
                    <a:lnTo>
                      <a:pt x="1212" y="588"/>
                    </a:lnTo>
                    <a:lnTo>
                      <a:pt x="1204" y="590"/>
                    </a:lnTo>
                    <a:lnTo>
                      <a:pt x="1196" y="586"/>
                    </a:lnTo>
                    <a:lnTo>
                      <a:pt x="1194" y="576"/>
                    </a:lnTo>
                    <a:lnTo>
                      <a:pt x="1196" y="564"/>
                    </a:lnTo>
                    <a:lnTo>
                      <a:pt x="1206" y="552"/>
                    </a:lnTo>
                    <a:lnTo>
                      <a:pt x="1218" y="542"/>
                    </a:lnTo>
                    <a:lnTo>
                      <a:pt x="1230" y="536"/>
                    </a:lnTo>
                    <a:lnTo>
                      <a:pt x="1242" y="534"/>
                    </a:lnTo>
                    <a:lnTo>
                      <a:pt x="1242" y="542"/>
                    </a:lnTo>
                    <a:lnTo>
                      <a:pt x="1240" y="548"/>
                    </a:lnTo>
                    <a:lnTo>
                      <a:pt x="1236" y="556"/>
                    </a:lnTo>
                    <a:lnTo>
                      <a:pt x="1232" y="562"/>
                    </a:lnTo>
                    <a:lnTo>
                      <a:pt x="1238" y="562"/>
                    </a:lnTo>
                    <a:lnTo>
                      <a:pt x="1248" y="560"/>
                    </a:lnTo>
                    <a:lnTo>
                      <a:pt x="1256" y="558"/>
                    </a:lnTo>
                    <a:lnTo>
                      <a:pt x="1264" y="558"/>
                    </a:lnTo>
                    <a:lnTo>
                      <a:pt x="1270" y="560"/>
                    </a:lnTo>
                    <a:lnTo>
                      <a:pt x="1272" y="566"/>
                    </a:lnTo>
                    <a:lnTo>
                      <a:pt x="1268" y="578"/>
                    </a:lnTo>
                    <a:lnTo>
                      <a:pt x="1280" y="582"/>
                    </a:lnTo>
                    <a:lnTo>
                      <a:pt x="1282" y="590"/>
                    </a:lnTo>
                    <a:lnTo>
                      <a:pt x="1282" y="600"/>
                    </a:lnTo>
                    <a:lnTo>
                      <a:pt x="1276" y="610"/>
                    </a:lnTo>
                    <a:lnTo>
                      <a:pt x="1272" y="620"/>
                    </a:lnTo>
                    <a:lnTo>
                      <a:pt x="1270" y="628"/>
                    </a:lnTo>
                    <a:lnTo>
                      <a:pt x="1278" y="626"/>
                    </a:lnTo>
                    <a:lnTo>
                      <a:pt x="1284" y="624"/>
                    </a:lnTo>
                    <a:lnTo>
                      <a:pt x="1292" y="618"/>
                    </a:lnTo>
                    <a:lnTo>
                      <a:pt x="1296" y="610"/>
                    </a:lnTo>
                    <a:lnTo>
                      <a:pt x="1300" y="600"/>
                    </a:lnTo>
                    <a:lnTo>
                      <a:pt x="1300" y="592"/>
                    </a:lnTo>
                    <a:lnTo>
                      <a:pt x="1296" y="588"/>
                    </a:lnTo>
                    <a:lnTo>
                      <a:pt x="1290" y="580"/>
                    </a:lnTo>
                    <a:lnTo>
                      <a:pt x="1286" y="572"/>
                    </a:lnTo>
                    <a:lnTo>
                      <a:pt x="1284" y="562"/>
                    </a:lnTo>
                    <a:lnTo>
                      <a:pt x="1288" y="556"/>
                    </a:lnTo>
                    <a:lnTo>
                      <a:pt x="1294" y="550"/>
                    </a:lnTo>
                    <a:lnTo>
                      <a:pt x="1300" y="546"/>
                    </a:lnTo>
                    <a:lnTo>
                      <a:pt x="1306" y="536"/>
                    </a:lnTo>
                    <a:lnTo>
                      <a:pt x="1306" y="532"/>
                    </a:lnTo>
                    <a:lnTo>
                      <a:pt x="1306" y="528"/>
                    </a:lnTo>
                    <a:lnTo>
                      <a:pt x="1304" y="526"/>
                    </a:lnTo>
                    <a:lnTo>
                      <a:pt x="1304" y="522"/>
                    </a:lnTo>
                    <a:lnTo>
                      <a:pt x="1304" y="518"/>
                    </a:lnTo>
                    <a:lnTo>
                      <a:pt x="1306" y="514"/>
                    </a:lnTo>
                    <a:lnTo>
                      <a:pt x="1310" y="510"/>
                    </a:lnTo>
                    <a:lnTo>
                      <a:pt x="1314" y="506"/>
                    </a:lnTo>
                    <a:lnTo>
                      <a:pt x="1320" y="502"/>
                    </a:lnTo>
                    <a:lnTo>
                      <a:pt x="1326" y="500"/>
                    </a:lnTo>
                    <a:lnTo>
                      <a:pt x="1330" y="494"/>
                    </a:lnTo>
                    <a:lnTo>
                      <a:pt x="1330" y="500"/>
                    </a:lnTo>
                    <a:lnTo>
                      <a:pt x="1330" y="504"/>
                    </a:lnTo>
                    <a:lnTo>
                      <a:pt x="1334" y="508"/>
                    </a:lnTo>
                    <a:lnTo>
                      <a:pt x="1336" y="512"/>
                    </a:lnTo>
                    <a:lnTo>
                      <a:pt x="1340" y="516"/>
                    </a:lnTo>
                    <a:lnTo>
                      <a:pt x="1346" y="518"/>
                    </a:lnTo>
                    <a:lnTo>
                      <a:pt x="1352" y="502"/>
                    </a:lnTo>
                    <a:lnTo>
                      <a:pt x="1364" y="486"/>
                    </a:lnTo>
                    <a:lnTo>
                      <a:pt x="1376" y="472"/>
                    </a:lnTo>
                    <a:lnTo>
                      <a:pt x="1386" y="458"/>
                    </a:lnTo>
                    <a:lnTo>
                      <a:pt x="1394" y="442"/>
                    </a:lnTo>
                    <a:lnTo>
                      <a:pt x="1398" y="424"/>
                    </a:lnTo>
                    <a:lnTo>
                      <a:pt x="1398" y="410"/>
                    </a:lnTo>
                    <a:lnTo>
                      <a:pt x="1394" y="396"/>
                    </a:lnTo>
                    <a:lnTo>
                      <a:pt x="1388" y="386"/>
                    </a:lnTo>
                    <a:lnTo>
                      <a:pt x="1378" y="382"/>
                    </a:lnTo>
                    <a:lnTo>
                      <a:pt x="1364" y="384"/>
                    </a:lnTo>
                    <a:lnTo>
                      <a:pt x="1362" y="380"/>
                    </a:lnTo>
                    <a:lnTo>
                      <a:pt x="1360" y="376"/>
                    </a:lnTo>
                    <a:lnTo>
                      <a:pt x="1360" y="374"/>
                    </a:lnTo>
                    <a:lnTo>
                      <a:pt x="1356" y="374"/>
                    </a:lnTo>
                    <a:lnTo>
                      <a:pt x="1352" y="374"/>
                    </a:lnTo>
                    <a:lnTo>
                      <a:pt x="1346" y="374"/>
                    </a:lnTo>
                    <a:lnTo>
                      <a:pt x="1342" y="374"/>
                    </a:lnTo>
                    <a:lnTo>
                      <a:pt x="1338" y="374"/>
                    </a:lnTo>
                    <a:lnTo>
                      <a:pt x="1334" y="372"/>
                    </a:lnTo>
                    <a:lnTo>
                      <a:pt x="1332" y="370"/>
                    </a:lnTo>
                    <a:lnTo>
                      <a:pt x="1330" y="366"/>
                    </a:lnTo>
                    <a:lnTo>
                      <a:pt x="1330" y="362"/>
                    </a:lnTo>
                    <a:lnTo>
                      <a:pt x="1332" y="356"/>
                    </a:lnTo>
                    <a:lnTo>
                      <a:pt x="1340" y="350"/>
                    </a:lnTo>
                    <a:lnTo>
                      <a:pt x="1352" y="346"/>
                    </a:lnTo>
                    <a:lnTo>
                      <a:pt x="1366" y="344"/>
                    </a:lnTo>
                    <a:lnTo>
                      <a:pt x="1376" y="340"/>
                    </a:lnTo>
                    <a:lnTo>
                      <a:pt x="1384" y="334"/>
                    </a:lnTo>
                    <a:lnTo>
                      <a:pt x="1390" y="328"/>
                    </a:lnTo>
                    <a:lnTo>
                      <a:pt x="1396" y="320"/>
                    </a:lnTo>
                    <a:lnTo>
                      <a:pt x="1402" y="312"/>
                    </a:lnTo>
                    <a:lnTo>
                      <a:pt x="1424" y="294"/>
                    </a:lnTo>
                    <a:lnTo>
                      <a:pt x="1446" y="282"/>
                    </a:lnTo>
                    <a:lnTo>
                      <a:pt x="1472" y="278"/>
                    </a:lnTo>
                    <a:lnTo>
                      <a:pt x="1500" y="278"/>
                    </a:lnTo>
                    <a:lnTo>
                      <a:pt x="1498" y="290"/>
                    </a:lnTo>
                    <a:lnTo>
                      <a:pt x="1494" y="300"/>
                    </a:lnTo>
                    <a:lnTo>
                      <a:pt x="1508" y="300"/>
                    </a:lnTo>
                    <a:lnTo>
                      <a:pt x="1518" y="294"/>
                    </a:lnTo>
                    <a:lnTo>
                      <a:pt x="1524" y="284"/>
                    </a:lnTo>
                    <a:lnTo>
                      <a:pt x="1532" y="274"/>
                    </a:lnTo>
                    <a:lnTo>
                      <a:pt x="1540" y="264"/>
                    </a:lnTo>
                    <a:lnTo>
                      <a:pt x="1548" y="260"/>
                    </a:lnTo>
                    <a:lnTo>
                      <a:pt x="1560" y="258"/>
                    </a:lnTo>
                    <a:lnTo>
                      <a:pt x="1570" y="258"/>
                    </a:lnTo>
                    <a:lnTo>
                      <a:pt x="1578" y="262"/>
                    </a:lnTo>
                    <a:lnTo>
                      <a:pt x="1580" y="270"/>
                    </a:lnTo>
                    <a:lnTo>
                      <a:pt x="1588" y="258"/>
                    </a:lnTo>
                    <a:lnTo>
                      <a:pt x="1600" y="246"/>
                    </a:lnTo>
                    <a:lnTo>
                      <a:pt x="1614" y="242"/>
                    </a:lnTo>
                    <a:lnTo>
                      <a:pt x="1614" y="260"/>
                    </a:lnTo>
                    <a:lnTo>
                      <a:pt x="1608" y="274"/>
                    </a:lnTo>
                    <a:lnTo>
                      <a:pt x="1598" y="286"/>
                    </a:lnTo>
                    <a:lnTo>
                      <a:pt x="1584" y="296"/>
                    </a:lnTo>
                    <a:lnTo>
                      <a:pt x="1572" y="306"/>
                    </a:lnTo>
                    <a:lnTo>
                      <a:pt x="1560" y="316"/>
                    </a:lnTo>
                    <a:lnTo>
                      <a:pt x="1550" y="330"/>
                    </a:lnTo>
                    <a:lnTo>
                      <a:pt x="1540" y="358"/>
                    </a:lnTo>
                    <a:lnTo>
                      <a:pt x="1538" y="388"/>
                    </a:lnTo>
                    <a:lnTo>
                      <a:pt x="1544" y="420"/>
                    </a:lnTo>
                    <a:lnTo>
                      <a:pt x="1552" y="406"/>
                    </a:lnTo>
                    <a:lnTo>
                      <a:pt x="1560" y="390"/>
                    </a:lnTo>
                    <a:lnTo>
                      <a:pt x="1568" y="376"/>
                    </a:lnTo>
                    <a:lnTo>
                      <a:pt x="1574" y="372"/>
                    </a:lnTo>
                    <a:lnTo>
                      <a:pt x="1578" y="368"/>
                    </a:lnTo>
                    <a:lnTo>
                      <a:pt x="1584" y="364"/>
                    </a:lnTo>
                    <a:lnTo>
                      <a:pt x="1588" y="358"/>
                    </a:lnTo>
                    <a:lnTo>
                      <a:pt x="1592" y="352"/>
                    </a:lnTo>
                    <a:lnTo>
                      <a:pt x="1598" y="336"/>
                    </a:lnTo>
                    <a:lnTo>
                      <a:pt x="1602" y="322"/>
                    </a:lnTo>
                    <a:lnTo>
                      <a:pt x="1606" y="308"/>
                    </a:lnTo>
                    <a:lnTo>
                      <a:pt x="1614" y="296"/>
                    </a:lnTo>
                    <a:lnTo>
                      <a:pt x="1628" y="284"/>
                    </a:lnTo>
                    <a:lnTo>
                      <a:pt x="1632" y="284"/>
                    </a:lnTo>
                    <a:lnTo>
                      <a:pt x="1638" y="282"/>
                    </a:lnTo>
                    <a:lnTo>
                      <a:pt x="1644" y="282"/>
                    </a:lnTo>
                    <a:lnTo>
                      <a:pt x="1650" y="280"/>
                    </a:lnTo>
                    <a:lnTo>
                      <a:pt x="1654" y="280"/>
                    </a:lnTo>
                    <a:lnTo>
                      <a:pt x="1656" y="278"/>
                    </a:lnTo>
                    <a:lnTo>
                      <a:pt x="1658" y="278"/>
                    </a:lnTo>
                    <a:lnTo>
                      <a:pt x="1660" y="278"/>
                    </a:lnTo>
                    <a:lnTo>
                      <a:pt x="1662" y="278"/>
                    </a:lnTo>
                    <a:lnTo>
                      <a:pt x="1664" y="276"/>
                    </a:lnTo>
                    <a:lnTo>
                      <a:pt x="1666" y="274"/>
                    </a:lnTo>
                    <a:lnTo>
                      <a:pt x="1672" y="270"/>
                    </a:lnTo>
                    <a:lnTo>
                      <a:pt x="1688" y="256"/>
                    </a:lnTo>
                    <a:lnTo>
                      <a:pt x="1700" y="250"/>
                    </a:lnTo>
                    <a:lnTo>
                      <a:pt x="1714" y="248"/>
                    </a:lnTo>
                    <a:lnTo>
                      <a:pt x="1732" y="248"/>
                    </a:lnTo>
                    <a:lnTo>
                      <a:pt x="1732" y="242"/>
                    </a:lnTo>
                    <a:lnTo>
                      <a:pt x="1730" y="238"/>
                    </a:lnTo>
                    <a:lnTo>
                      <a:pt x="1728" y="232"/>
                    </a:lnTo>
                    <a:lnTo>
                      <a:pt x="1724" y="228"/>
                    </a:lnTo>
                    <a:lnTo>
                      <a:pt x="1736" y="226"/>
                    </a:lnTo>
                    <a:lnTo>
                      <a:pt x="1744" y="218"/>
                    </a:lnTo>
                    <a:lnTo>
                      <a:pt x="1746" y="208"/>
                    </a:lnTo>
                    <a:lnTo>
                      <a:pt x="1746" y="194"/>
                    </a:lnTo>
                    <a:lnTo>
                      <a:pt x="1752" y="194"/>
                    </a:lnTo>
                    <a:lnTo>
                      <a:pt x="1758" y="198"/>
                    </a:lnTo>
                    <a:lnTo>
                      <a:pt x="1764" y="202"/>
                    </a:lnTo>
                    <a:lnTo>
                      <a:pt x="1768" y="206"/>
                    </a:lnTo>
                    <a:lnTo>
                      <a:pt x="1774" y="210"/>
                    </a:lnTo>
                    <a:lnTo>
                      <a:pt x="1778" y="214"/>
                    </a:lnTo>
                    <a:lnTo>
                      <a:pt x="1792" y="204"/>
                    </a:lnTo>
                    <a:lnTo>
                      <a:pt x="1796" y="194"/>
                    </a:lnTo>
                    <a:lnTo>
                      <a:pt x="1790" y="184"/>
                    </a:lnTo>
                    <a:lnTo>
                      <a:pt x="1778" y="172"/>
                    </a:lnTo>
                    <a:lnTo>
                      <a:pt x="1764" y="162"/>
                    </a:lnTo>
                    <a:lnTo>
                      <a:pt x="1746" y="154"/>
                    </a:lnTo>
                    <a:lnTo>
                      <a:pt x="1728" y="146"/>
                    </a:lnTo>
                    <a:lnTo>
                      <a:pt x="1712" y="142"/>
                    </a:lnTo>
                    <a:lnTo>
                      <a:pt x="1702" y="140"/>
                    </a:lnTo>
                    <a:close/>
                    <a:moveTo>
                      <a:pt x="818" y="196"/>
                    </a:moveTo>
                    <a:lnTo>
                      <a:pt x="822" y="188"/>
                    </a:lnTo>
                    <a:lnTo>
                      <a:pt x="824" y="182"/>
                    </a:lnTo>
                    <a:lnTo>
                      <a:pt x="828" y="174"/>
                    </a:lnTo>
                    <a:lnTo>
                      <a:pt x="824" y="172"/>
                    </a:lnTo>
                    <a:lnTo>
                      <a:pt x="822" y="170"/>
                    </a:lnTo>
                    <a:lnTo>
                      <a:pt x="818" y="176"/>
                    </a:lnTo>
                    <a:lnTo>
                      <a:pt x="816" y="182"/>
                    </a:lnTo>
                    <a:lnTo>
                      <a:pt x="812" y="188"/>
                    </a:lnTo>
                    <a:lnTo>
                      <a:pt x="808" y="194"/>
                    </a:lnTo>
                    <a:lnTo>
                      <a:pt x="804" y="198"/>
                    </a:lnTo>
                    <a:lnTo>
                      <a:pt x="798" y="200"/>
                    </a:lnTo>
                    <a:lnTo>
                      <a:pt x="792" y="200"/>
                    </a:lnTo>
                    <a:lnTo>
                      <a:pt x="790" y="194"/>
                    </a:lnTo>
                    <a:lnTo>
                      <a:pt x="790" y="190"/>
                    </a:lnTo>
                    <a:lnTo>
                      <a:pt x="792" y="186"/>
                    </a:lnTo>
                    <a:lnTo>
                      <a:pt x="794" y="184"/>
                    </a:lnTo>
                    <a:lnTo>
                      <a:pt x="798" y="182"/>
                    </a:lnTo>
                    <a:lnTo>
                      <a:pt x="802" y="178"/>
                    </a:lnTo>
                    <a:lnTo>
                      <a:pt x="804" y="176"/>
                    </a:lnTo>
                    <a:lnTo>
                      <a:pt x="808" y="170"/>
                    </a:lnTo>
                    <a:lnTo>
                      <a:pt x="810" y="166"/>
                    </a:lnTo>
                    <a:lnTo>
                      <a:pt x="812" y="164"/>
                    </a:lnTo>
                    <a:lnTo>
                      <a:pt x="814" y="160"/>
                    </a:lnTo>
                    <a:lnTo>
                      <a:pt x="814" y="158"/>
                    </a:lnTo>
                    <a:lnTo>
                      <a:pt x="814" y="154"/>
                    </a:lnTo>
                    <a:lnTo>
                      <a:pt x="812" y="148"/>
                    </a:lnTo>
                    <a:lnTo>
                      <a:pt x="826" y="154"/>
                    </a:lnTo>
                    <a:lnTo>
                      <a:pt x="834" y="162"/>
                    </a:lnTo>
                    <a:lnTo>
                      <a:pt x="842" y="172"/>
                    </a:lnTo>
                    <a:lnTo>
                      <a:pt x="844" y="182"/>
                    </a:lnTo>
                    <a:lnTo>
                      <a:pt x="840" y="190"/>
                    </a:lnTo>
                    <a:lnTo>
                      <a:pt x="832" y="196"/>
                    </a:lnTo>
                    <a:lnTo>
                      <a:pt x="818" y="196"/>
                    </a:lnTo>
                    <a:close/>
                  </a:path>
                </a:pathLst>
              </a:custGeom>
              <a:solidFill>
                <a:srgbClr val="EAEAEA"/>
              </a:solidFill>
              <a:ln w="0">
                <a:noFill/>
              </a:ln>
            </p:spPr>
            <p:txBody>
              <a:bodyPr/>
              <a:lstStyle/>
              <a:p>
                <a:endParaRPr lang="zh-CN" altLang="en-US"/>
              </a:p>
            </p:txBody>
          </p:sp>
          <p:sp>
            <p:nvSpPr>
              <p:cNvPr id="1051" name="任意多边形 1117"/>
              <p:cNvSpPr/>
              <p:nvPr/>
            </p:nvSpPr>
            <p:spPr>
              <a:xfrm>
                <a:off x="3710" y="326"/>
                <a:ext cx="1796" cy="1416"/>
              </a:xfrm>
              <a:custGeom>
                <a:avLst/>
                <a:gdLst/>
                <a:ahLst/>
                <a:cxnLst/>
                <a:rect l="0" t="0" r="0" b="0"/>
                <a:pathLst>
                  <a:path w="1796" h="1416">
                    <a:moveTo>
                      <a:pt x="1702" y="140"/>
                    </a:moveTo>
                    <a:lnTo>
                      <a:pt x="1696" y="138"/>
                    </a:lnTo>
                    <a:lnTo>
                      <a:pt x="1692" y="136"/>
                    </a:lnTo>
                    <a:lnTo>
                      <a:pt x="1686" y="136"/>
                    </a:lnTo>
                    <a:lnTo>
                      <a:pt x="1680" y="134"/>
                    </a:lnTo>
                    <a:lnTo>
                      <a:pt x="1676" y="134"/>
                    </a:lnTo>
                    <a:lnTo>
                      <a:pt x="1672" y="134"/>
                    </a:lnTo>
                    <a:lnTo>
                      <a:pt x="1668" y="138"/>
                    </a:lnTo>
                    <a:lnTo>
                      <a:pt x="1666" y="140"/>
                    </a:lnTo>
                    <a:lnTo>
                      <a:pt x="1666" y="144"/>
                    </a:lnTo>
                    <a:lnTo>
                      <a:pt x="1666" y="148"/>
                    </a:lnTo>
                    <a:lnTo>
                      <a:pt x="1666" y="150"/>
                    </a:lnTo>
                    <a:lnTo>
                      <a:pt x="1664" y="154"/>
                    </a:lnTo>
                    <a:lnTo>
                      <a:pt x="1664" y="156"/>
                    </a:lnTo>
                    <a:lnTo>
                      <a:pt x="1660" y="158"/>
                    </a:lnTo>
                    <a:lnTo>
                      <a:pt x="1654" y="160"/>
                    </a:lnTo>
                    <a:lnTo>
                      <a:pt x="1648" y="160"/>
                    </a:lnTo>
                    <a:lnTo>
                      <a:pt x="1642" y="158"/>
                    </a:lnTo>
                    <a:lnTo>
                      <a:pt x="1638" y="154"/>
                    </a:lnTo>
                    <a:lnTo>
                      <a:pt x="1632" y="152"/>
                    </a:lnTo>
                    <a:lnTo>
                      <a:pt x="1628" y="148"/>
                    </a:lnTo>
                    <a:lnTo>
                      <a:pt x="1622" y="146"/>
                    </a:lnTo>
                    <a:lnTo>
                      <a:pt x="1604" y="146"/>
                    </a:lnTo>
                    <a:lnTo>
                      <a:pt x="1590" y="152"/>
                    </a:lnTo>
                    <a:lnTo>
                      <a:pt x="1588" y="150"/>
                    </a:lnTo>
                    <a:lnTo>
                      <a:pt x="1584" y="146"/>
                    </a:lnTo>
                    <a:lnTo>
                      <a:pt x="1582" y="144"/>
                    </a:lnTo>
                    <a:lnTo>
                      <a:pt x="1580" y="140"/>
                    </a:lnTo>
                    <a:lnTo>
                      <a:pt x="1580" y="146"/>
                    </a:lnTo>
                    <a:lnTo>
                      <a:pt x="1580" y="154"/>
                    </a:lnTo>
                    <a:lnTo>
                      <a:pt x="1580" y="160"/>
                    </a:lnTo>
                    <a:lnTo>
                      <a:pt x="1570" y="146"/>
                    </a:lnTo>
                    <a:lnTo>
                      <a:pt x="1566" y="136"/>
                    </a:lnTo>
                    <a:lnTo>
                      <a:pt x="1560" y="128"/>
                    </a:lnTo>
                    <a:lnTo>
                      <a:pt x="1552" y="122"/>
                    </a:lnTo>
                    <a:lnTo>
                      <a:pt x="1536" y="118"/>
                    </a:lnTo>
                    <a:lnTo>
                      <a:pt x="1520" y="118"/>
                    </a:lnTo>
                    <a:lnTo>
                      <a:pt x="1504" y="120"/>
                    </a:lnTo>
                    <a:lnTo>
                      <a:pt x="1488" y="118"/>
                    </a:lnTo>
                    <a:lnTo>
                      <a:pt x="1476" y="114"/>
                    </a:lnTo>
                    <a:lnTo>
                      <a:pt x="1470" y="102"/>
                    </a:lnTo>
                    <a:lnTo>
                      <a:pt x="1472" y="100"/>
                    </a:lnTo>
                    <a:lnTo>
                      <a:pt x="1474" y="98"/>
                    </a:lnTo>
                    <a:lnTo>
                      <a:pt x="1476" y="96"/>
                    </a:lnTo>
                    <a:lnTo>
                      <a:pt x="1462" y="98"/>
                    </a:lnTo>
                    <a:lnTo>
                      <a:pt x="1450" y="108"/>
                    </a:lnTo>
                    <a:lnTo>
                      <a:pt x="1442" y="118"/>
                    </a:lnTo>
                    <a:lnTo>
                      <a:pt x="1442" y="112"/>
                    </a:lnTo>
                    <a:lnTo>
                      <a:pt x="1440" y="106"/>
                    </a:lnTo>
                    <a:lnTo>
                      <a:pt x="1440" y="100"/>
                    </a:lnTo>
                    <a:lnTo>
                      <a:pt x="1428" y="98"/>
                    </a:lnTo>
                    <a:lnTo>
                      <a:pt x="1416" y="96"/>
                    </a:lnTo>
                    <a:lnTo>
                      <a:pt x="1402" y="96"/>
                    </a:lnTo>
                    <a:lnTo>
                      <a:pt x="1390" y="96"/>
                    </a:lnTo>
                    <a:lnTo>
                      <a:pt x="1380" y="98"/>
                    </a:lnTo>
                    <a:lnTo>
                      <a:pt x="1376" y="104"/>
                    </a:lnTo>
                    <a:lnTo>
                      <a:pt x="1376" y="112"/>
                    </a:lnTo>
                    <a:lnTo>
                      <a:pt x="1386" y="122"/>
                    </a:lnTo>
                    <a:lnTo>
                      <a:pt x="1374" y="126"/>
                    </a:lnTo>
                    <a:lnTo>
                      <a:pt x="1368" y="124"/>
                    </a:lnTo>
                    <a:lnTo>
                      <a:pt x="1362" y="120"/>
                    </a:lnTo>
                    <a:lnTo>
                      <a:pt x="1358" y="114"/>
                    </a:lnTo>
                    <a:lnTo>
                      <a:pt x="1354" y="106"/>
                    </a:lnTo>
                    <a:lnTo>
                      <a:pt x="1346" y="104"/>
                    </a:lnTo>
                    <a:lnTo>
                      <a:pt x="1340" y="102"/>
                    </a:lnTo>
                    <a:lnTo>
                      <a:pt x="1334" y="104"/>
                    </a:lnTo>
                    <a:lnTo>
                      <a:pt x="1330" y="106"/>
                    </a:lnTo>
                    <a:lnTo>
                      <a:pt x="1328" y="110"/>
                    </a:lnTo>
                    <a:lnTo>
                      <a:pt x="1324" y="116"/>
                    </a:lnTo>
                    <a:lnTo>
                      <a:pt x="1322" y="120"/>
                    </a:lnTo>
                    <a:lnTo>
                      <a:pt x="1320" y="126"/>
                    </a:lnTo>
                    <a:lnTo>
                      <a:pt x="1318" y="130"/>
                    </a:lnTo>
                    <a:lnTo>
                      <a:pt x="1296" y="116"/>
                    </a:lnTo>
                    <a:lnTo>
                      <a:pt x="1274" y="104"/>
                    </a:lnTo>
                    <a:lnTo>
                      <a:pt x="1248" y="94"/>
                    </a:lnTo>
                    <a:lnTo>
                      <a:pt x="1242" y="92"/>
                    </a:lnTo>
                    <a:lnTo>
                      <a:pt x="1238" y="94"/>
                    </a:lnTo>
                    <a:lnTo>
                      <a:pt x="1234" y="94"/>
                    </a:lnTo>
                    <a:lnTo>
                      <a:pt x="1228" y="92"/>
                    </a:lnTo>
                    <a:lnTo>
                      <a:pt x="1224" y="90"/>
                    </a:lnTo>
                    <a:lnTo>
                      <a:pt x="1222" y="86"/>
                    </a:lnTo>
                    <a:lnTo>
                      <a:pt x="1218" y="82"/>
                    </a:lnTo>
                    <a:lnTo>
                      <a:pt x="1216" y="78"/>
                    </a:lnTo>
                    <a:lnTo>
                      <a:pt x="1212" y="76"/>
                    </a:lnTo>
                    <a:lnTo>
                      <a:pt x="1206" y="76"/>
                    </a:lnTo>
                    <a:lnTo>
                      <a:pt x="1200" y="76"/>
                    </a:lnTo>
                    <a:lnTo>
                      <a:pt x="1196" y="76"/>
                    </a:lnTo>
                    <a:lnTo>
                      <a:pt x="1190" y="76"/>
                    </a:lnTo>
                    <a:lnTo>
                      <a:pt x="1186" y="74"/>
                    </a:lnTo>
                    <a:lnTo>
                      <a:pt x="1184" y="72"/>
                    </a:lnTo>
                    <a:lnTo>
                      <a:pt x="1180" y="68"/>
                    </a:lnTo>
                    <a:lnTo>
                      <a:pt x="1176" y="64"/>
                    </a:lnTo>
                    <a:lnTo>
                      <a:pt x="1172" y="62"/>
                    </a:lnTo>
                    <a:lnTo>
                      <a:pt x="1168" y="62"/>
                    </a:lnTo>
                    <a:lnTo>
                      <a:pt x="1160" y="66"/>
                    </a:lnTo>
                    <a:lnTo>
                      <a:pt x="1154" y="76"/>
                    </a:lnTo>
                    <a:lnTo>
                      <a:pt x="1152" y="86"/>
                    </a:lnTo>
                    <a:lnTo>
                      <a:pt x="1152" y="96"/>
                    </a:lnTo>
                    <a:lnTo>
                      <a:pt x="1146" y="92"/>
                    </a:lnTo>
                    <a:lnTo>
                      <a:pt x="1140" y="88"/>
                    </a:lnTo>
                    <a:lnTo>
                      <a:pt x="1136" y="82"/>
                    </a:lnTo>
                    <a:lnTo>
                      <a:pt x="1132" y="76"/>
                    </a:lnTo>
                    <a:lnTo>
                      <a:pt x="1108" y="90"/>
                    </a:lnTo>
                    <a:lnTo>
                      <a:pt x="1082" y="96"/>
                    </a:lnTo>
                    <a:lnTo>
                      <a:pt x="1084" y="90"/>
                    </a:lnTo>
                    <a:lnTo>
                      <a:pt x="1086" y="84"/>
                    </a:lnTo>
                    <a:lnTo>
                      <a:pt x="1088" y="82"/>
                    </a:lnTo>
                    <a:lnTo>
                      <a:pt x="1092" y="78"/>
                    </a:lnTo>
                    <a:lnTo>
                      <a:pt x="1096" y="76"/>
                    </a:lnTo>
                    <a:lnTo>
                      <a:pt x="1100" y="74"/>
                    </a:lnTo>
                    <a:lnTo>
                      <a:pt x="1104" y="70"/>
                    </a:lnTo>
                    <a:lnTo>
                      <a:pt x="1110" y="66"/>
                    </a:lnTo>
                    <a:lnTo>
                      <a:pt x="1114" y="60"/>
                    </a:lnTo>
                    <a:lnTo>
                      <a:pt x="1118" y="56"/>
                    </a:lnTo>
                    <a:lnTo>
                      <a:pt x="1122" y="52"/>
                    </a:lnTo>
                    <a:lnTo>
                      <a:pt x="1138" y="42"/>
                    </a:lnTo>
                    <a:lnTo>
                      <a:pt x="1154" y="38"/>
                    </a:lnTo>
                    <a:lnTo>
                      <a:pt x="1172" y="36"/>
                    </a:lnTo>
                    <a:lnTo>
                      <a:pt x="1160" y="28"/>
                    </a:lnTo>
                    <a:lnTo>
                      <a:pt x="1150" y="18"/>
                    </a:lnTo>
                    <a:lnTo>
                      <a:pt x="1138" y="12"/>
                    </a:lnTo>
                    <a:lnTo>
                      <a:pt x="1126" y="14"/>
                    </a:lnTo>
                    <a:lnTo>
                      <a:pt x="1114" y="18"/>
                    </a:lnTo>
                    <a:lnTo>
                      <a:pt x="1102" y="20"/>
                    </a:lnTo>
                    <a:lnTo>
                      <a:pt x="1094" y="14"/>
                    </a:lnTo>
                    <a:lnTo>
                      <a:pt x="1088" y="6"/>
                    </a:lnTo>
                    <a:lnTo>
                      <a:pt x="1082" y="0"/>
                    </a:lnTo>
                    <a:lnTo>
                      <a:pt x="1066" y="4"/>
                    </a:lnTo>
                    <a:lnTo>
                      <a:pt x="1052" y="12"/>
                    </a:lnTo>
                    <a:lnTo>
                      <a:pt x="1038" y="22"/>
                    </a:lnTo>
                    <a:lnTo>
                      <a:pt x="1030" y="26"/>
                    </a:lnTo>
                    <a:lnTo>
                      <a:pt x="1018" y="32"/>
                    </a:lnTo>
                    <a:lnTo>
                      <a:pt x="1006" y="40"/>
                    </a:lnTo>
                    <a:lnTo>
                      <a:pt x="1008" y="32"/>
                    </a:lnTo>
                    <a:lnTo>
                      <a:pt x="1010" y="24"/>
                    </a:lnTo>
                    <a:lnTo>
                      <a:pt x="1014" y="18"/>
                    </a:lnTo>
                    <a:lnTo>
                      <a:pt x="1000" y="18"/>
                    </a:lnTo>
                    <a:lnTo>
                      <a:pt x="980" y="20"/>
                    </a:lnTo>
                    <a:lnTo>
                      <a:pt x="962" y="24"/>
                    </a:lnTo>
                    <a:lnTo>
                      <a:pt x="946" y="30"/>
                    </a:lnTo>
                    <a:lnTo>
                      <a:pt x="932" y="36"/>
                    </a:lnTo>
                    <a:lnTo>
                      <a:pt x="916" y="38"/>
                    </a:lnTo>
                    <a:lnTo>
                      <a:pt x="918" y="42"/>
                    </a:lnTo>
                    <a:lnTo>
                      <a:pt x="922" y="46"/>
                    </a:lnTo>
                    <a:lnTo>
                      <a:pt x="928" y="50"/>
                    </a:lnTo>
                    <a:lnTo>
                      <a:pt x="932" y="52"/>
                    </a:lnTo>
                    <a:lnTo>
                      <a:pt x="938" y="54"/>
                    </a:lnTo>
                    <a:lnTo>
                      <a:pt x="932" y="60"/>
                    </a:lnTo>
                    <a:lnTo>
                      <a:pt x="920" y="66"/>
                    </a:lnTo>
                    <a:lnTo>
                      <a:pt x="902" y="70"/>
                    </a:lnTo>
                    <a:lnTo>
                      <a:pt x="886" y="74"/>
                    </a:lnTo>
                    <a:lnTo>
                      <a:pt x="876" y="80"/>
                    </a:lnTo>
                    <a:lnTo>
                      <a:pt x="880" y="82"/>
                    </a:lnTo>
                    <a:lnTo>
                      <a:pt x="884" y="84"/>
                    </a:lnTo>
                    <a:lnTo>
                      <a:pt x="890" y="88"/>
                    </a:lnTo>
                    <a:lnTo>
                      <a:pt x="894" y="90"/>
                    </a:lnTo>
                    <a:lnTo>
                      <a:pt x="896" y="94"/>
                    </a:lnTo>
                    <a:lnTo>
                      <a:pt x="898" y="98"/>
                    </a:lnTo>
                    <a:lnTo>
                      <a:pt x="898" y="102"/>
                    </a:lnTo>
                    <a:lnTo>
                      <a:pt x="894" y="106"/>
                    </a:lnTo>
                    <a:lnTo>
                      <a:pt x="886" y="110"/>
                    </a:lnTo>
                    <a:lnTo>
                      <a:pt x="888" y="114"/>
                    </a:lnTo>
                    <a:lnTo>
                      <a:pt x="890" y="120"/>
                    </a:lnTo>
                    <a:lnTo>
                      <a:pt x="894" y="124"/>
                    </a:lnTo>
                    <a:lnTo>
                      <a:pt x="898" y="126"/>
                    </a:lnTo>
                    <a:lnTo>
                      <a:pt x="902" y="128"/>
                    </a:lnTo>
                    <a:lnTo>
                      <a:pt x="904" y="134"/>
                    </a:lnTo>
                    <a:lnTo>
                      <a:pt x="902" y="140"/>
                    </a:lnTo>
                    <a:lnTo>
                      <a:pt x="900" y="144"/>
                    </a:lnTo>
                    <a:lnTo>
                      <a:pt x="896" y="146"/>
                    </a:lnTo>
                    <a:lnTo>
                      <a:pt x="892" y="146"/>
                    </a:lnTo>
                    <a:lnTo>
                      <a:pt x="888" y="146"/>
                    </a:lnTo>
                    <a:lnTo>
                      <a:pt x="884" y="144"/>
                    </a:lnTo>
                    <a:lnTo>
                      <a:pt x="878" y="140"/>
                    </a:lnTo>
                    <a:lnTo>
                      <a:pt x="874" y="136"/>
                    </a:lnTo>
                    <a:lnTo>
                      <a:pt x="872" y="132"/>
                    </a:lnTo>
                    <a:lnTo>
                      <a:pt x="870" y="126"/>
                    </a:lnTo>
                    <a:lnTo>
                      <a:pt x="872" y="122"/>
                    </a:lnTo>
                    <a:lnTo>
                      <a:pt x="872" y="118"/>
                    </a:lnTo>
                    <a:lnTo>
                      <a:pt x="876" y="116"/>
                    </a:lnTo>
                    <a:lnTo>
                      <a:pt x="878" y="114"/>
                    </a:lnTo>
                    <a:lnTo>
                      <a:pt x="880" y="112"/>
                    </a:lnTo>
                    <a:lnTo>
                      <a:pt x="880" y="108"/>
                    </a:lnTo>
                    <a:lnTo>
                      <a:pt x="880" y="104"/>
                    </a:lnTo>
                    <a:lnTo>
                      <a:pt x="876" y="100"/>
                    </a:lnTo>
                    <a:lnTo>
                      <a:pt x="870" y="96"/>
                    </a:lnTo>
                    <a:lnTo>
                      <a:pt x="864" y="94"/>
                    </a:lnTo>
                    <a:lnTo>
                      <a:pt x="858" y="92"/>
                    </a:lnTo>
                    <a:lnTo>
                      <a:pt x="852" y="90"/>
                    </a:lnTo>
                    <a:lnTo>
                      <a:pt x="852" y="92"/>
                    </a:lnTo>
                    <a:lnTo>
                      <a:pt x="850" y="96"/>
                    </a:lnTo>
                    <a:lnTo>
                      <a:pt x="848" y="100"/>
                    </a:lnTo>
                    <a:lnTo>
                      <a:pt x="848" y="104"/>
                    </a:lnTo>
                    <a:lnTo>
                      <a:pt x="844" y="104"/>
                    </a:lnTo>
                    <a:lnTo>
                      <a:pt x="842" y="102"/>
                    </a:lnTo>
                    <a:lnTo>
                      <a:pt x="846" y="106"/>
                    </a:lnTo>
                    <a:lnTo>
                      <a:pt x="850" y="108"/>
                    </a:lnTo>
                    <a:lnTo>
                      <a:pt x="850" y="114"/>
                    </a:lnTo>
                    <a:lnTo>
                      <a:pt x="850" y="118"/>
                    </a:lnTo>
                    <a:lnTo>
                      <a:pt x="840" y="120"/>
                    </a:lnTo>
                    <a:lnTo>
                      <a:pt x="830" y="118"/>
                    </a:lnTo>
                    <a:lnTo>
                      <a:pt x="822" y="114"/>
                    </a:lnTo>
                    <a:lnTo>
                      <a:pt x="816" y="108"/>
                    </a:lnTo>
                    <a:lnTo>
                      <a:pt x="816" y="104"/>
                    </a:lnTo>
                    <a:lnTo>
                      <a:pt x="816" y="102"/>
                    </a:lnTo>
                    <a:lnTo>
                      <a:pt x="818" y="98"/>
                    </a:lnTo>
                    <a:lnTo>
                      <a:pt x="820" y="96"/>
                    </a:lnTo>
                    <a:lnTo>
                      <a:pt x="822" y="92"/>
                    </a:lnTo>
                    <a:lnTo>
                      <a:pt x="824" y="88"/>
                    </a:lnTo>
                    <a:lnTo>
                      <a:pt x="824" y="86"/>
                    </a:lnTo>
                    <a:lnTo>
                      <a:pt x="824" y="82"/>
                    </a:lnTo>
                    <a:lnTo>
                      <a:pt x="822" y="82"/>
                    </a:lnTo>
                    <a:lnTo>
                      <a:pt x="818" y="80"/>
                    </a:lnTo>
                    <a:lnTo>
                      <a:pt x="812" y="80"/>
                    </a:lnTo>
                    <a:lnTo>
                      <a:pt x="806" y="100"/>
                    </a:lnTo>
                    <a:lnTo>
                      <a:pt x="804" y="126"/>
                    </a:lnTo>
                    <a:lnTo>
                      <a:pt x="796" y="114"/>
                    </a:lnTo>
                    <a:lnTo>
                      <a:pt x="792" y="100"/>
                    </a:lnTo>
                    <a:lnTo>
                      <a:pt x="790" y="90"/>
                    </a:lnTo>
                    <a:lnTo>
                      <a:pt x="794" y="78"/>
                    </a:lnTo>
                    <a:lnTo>
                      <a:pt x="780" y="76"/>
                    </a:lnTo>
                    <a:lnTo>
                      <a:pt x="768" y="82"/>
                    </a:lnTo>
                    <a:lnTo>
                      <a:pt x="760" y="92"/>
                    </a:lnTo>
                    <a:lnTo>
                      <a:pt x="754" y="106"/>
                    </a:lnTo>
                    <a:lnTo>
                      <a:pt x="752" y="120"/>
                    </a:lnTo>
                    <a:lnTo>
                      <a:pt x="754" y="128"/>
                    </a:lnTo>
                    <a:lnTo>
                      <a:pt x="760" y="138"/>
                    </a:lnTo>
                    <a:lnTo>
                      <a:pt x="764" y="148"/>
                    </a:lnTo>
                    <a:lnTo>
                      <a:pt x="766" y="156"/>
                    </a:lnTo>
                    <a:lnTo>
                      <a:pt x="762" y="164"/>
                    </a:lnTo>
                    <a:lnTo>
                      <a:pt x="750" y="166"/>
                    </a:lnTo>
                    <a:lnTo>
                      <a:pt x="740" y="160"/>
                    </a:lnTo>
                    <a:lnTo>
                      <a:pt x="730" y="150"/>
                    </a:lnTo>
                    <a:lnTo>
                      <a:pt x="722" y="142"/>
                    </a:lnTo>
                    <a:lnTo>
                      <a:pt x="712" y="138"/>
                    </a:lnTo>
                    <a:lnTo>
                      <a:pt x="704" y="136"/>
                    </a:lnTo>
                    <a:lnTo>
                      <a:pt x="694" y="136"/>
                    </a:lnTo>
                    <a:lnTo>
                      <a:pt x="696" y="140"/>
                    </a:lnTo>
                    <a:lnTo>
                      <a:pt x="696" y="144"/>
                    </a:lnTo>
                    <a:lnTo>
                      <a:pt x="696" y="150"/>
                    </a:lnTo>
                    <a:lnTo>
                      <a:pt x="692" y="158"/>
                    </a:lnTo>
                    <a:lnTo>
                      <a:pt x="684" y="162"/>
                    </a:lnTo>
                    <a:lnTo>
                      <a:pt x="678" y="160"/>
                    </a:lnTo>
                    <a:lnTo>
                      <a:pt x="668" y="156"/>
                    </a:lnTo>
                    <a:lnTo>
                      <a:pt x="660" y="152"/>
                    </a:lnTo>
                    <a:lnTo>
                      <a:pt x="652" y="150"/>
                    </a:lnTo>
                    <a:lnTo>
                      <a:pt x="646" y="152"/>
                    </a:lnTo>
                    <a:lnTo>
                      <a:pt x="638" y="154"/>
                    </a:lnTo>
                    <a:lnTo>
                      <a:pt x="632" y="158"/>
                    </a:lnTo>
                    <a:lnTo>
                      <a:pt x="626" y="162"/>
                    </a:lnTo>
                    <a:lnTo>
                      <a:pt x="628" y="158"/>
                    </a:lnTo>
                    <a:lnTo>
                      <a:pt x="630" y="152"/>
                    </a:lnTo>
                    <a:lnTo>
                      <a:pt x="634" y="148"/>
                    </a:lnTo>
                    <a:lnTo>
                      <a:pt x="618" y="150"/>
                    </a:lnTo>
                    <a:lnTo>
                      <a:pt x="604" y="160"/>
                    </a:lnTo>
                    <a:lnTo>
                      <a:pt x="588" y="174"/>
                    </a:lnTo>
                    <a:lnTo>
                      <a:pt x="572" y="186"/>
                    </a:lnTo>
                    <a:lnTo>
                      <a:pt x="558" y="188"/>
                    </a:lnTo>
                    <a:lnTo>
                      <a:pt x="558" y="182"/>
                    </a:lnTo>
                    <a:lnTo>
                      <a:pt x="560" y="174"/>
                    </a:lnTo>
                    <a:lnTo>
                      <a:pt x="566" y="168"/>
                    </a:lnTo>
                    <a:lnTo>
                      <a:pt x="562" y="162"/>
                    </a:lnTo>
                    <a:lnTo>
                      <a:pt x="558" y="160"/>
                    </a:lnTo>
                    <a:lnTo>
                      <a:pt x="552" y="158"/>
                    </a:lnTo>
                    <a:lnTo>
                      <a:pt x="546" y="158"/>
                    </a:lnTo>
                    <a:lnTo>
                      <a:pt x="544" y="164"/>
                    </a:lnTo>
                    <a:lnTo>
                      <a:pt x="542" y="170"/>
                    </a:lnTo>
                    <a:lnTo>
                      <a:pt x="542" y="174"/>
                    </a:lnTo>
                    <a:lnTo>
                      <a:pt x="540" y="180"/>
                    </a:lnTo>
                    <a:lnTo>
                      <a:pt x="538" y="184"/>
                    </a:lnTo>
                    <a:lnTo>
                      <a:pt x="534" y="188"/>
                    </a:lnTo>
                    <a:lnTo>
                      <a:pt x="536" y="192"/>
                    </a:lnTo>
                    <a:lnTo>
                      <a:pt x="536" y="196"/>
                    </a:lnTo>
                    <a:lnTo>
                      <a:pt x="534" y="198"/>
                    </a:lnTo>
                    <a:lnTo>
                      <a:pt x="530" y="200"/>
                    </a:lnTo>
                    <a:lnTo>
                      <a:pt x="526" y="200"/>
                    </a:lnTo>
                    <a:lnTo>
                      <a:pt x="522" y="200"/>
                    </a:lnTo>
                    <a:lnTo>
                      <a:pt x="518" y="198"/>
                    </a:lnTo>
                    <a:lnTo>
                      <a:pt x="514" y="196"/>
                    </a:lnTo>
                    <a:lnTo>
                      <a:pt x="518" y="204"/>
                    </a:lnTo>
                    <a:lnTo>
                      <a:pt x="518" y="212"/>
                    </a:lnTo>
                    <a:lnTo>
                      <a:pt x="518" y="220"/>
                    </a:lnTo>
                    <a:lnTo>
                      <a:pt x="512" y="222"/>
                    </a:lnTo>
                    <a:lnTo>
                      <a:pt x="506" y="222"/>
                    </a:lnTo>
                    <a:lnTo>
                      <a:pt x="502" y="220"/>
                    </a:lnTo>
                    <a:lnTo>
                      <a:pt x="500" y="218"/>
                    </a:lnTo>
                    <a:lnTo>
                      <a:pt x="500" y="214"/>
                    </a:lnTo>
                    <a:lnTo>
                      <a:pt x="498" y="210"/>
                    </a:lnTo>
                    <a:lnTo>
                      <a:pt x="498" y="206"/>
                    </a:lnTo>
                    <a:lnTo>
                      <a:pt x="496" y="202"/>
                    </a:lnTo>
                    <a:lnTo>
                      <a:pt x="494" y="196"/>
                    </a:lnTo>
                    <a:lnTo>
                      <a:pt x="486" y="204"/>
                    </a:lnTo>
                    <a:lnTo>
                      <a:pt x="476" y="212"/>
                    </a:lnTo>
                    <a:lnTo>
                      <a:pt x="466" y="218"/>
                    </a:lnTo>
                    <a:lnTo>
                      <a:pt x="466" y="206"/>
                    </a:lnTo>
                    <a:lnTo>
                      <a:pt x="462" y="196"/>
                    </a:lnTo>
                    <a:lnTo>
                      <a:pt x="456" y="188"/>
                    </a:lnTo>
                    <a:lnTo>
                      <a:pt x="450" y="180"/>
                    </a:lnTo>
                    <a:lnTo>
                      <a:pt x="444" y="170"/>
                    </a:lnTo>
                    <a:lnTo>
                      <a:pt x="466" y="170"/>
                    </a:lnTo>
                    <a:lnTo>
                      <a:pt x="488" y="174"/>
                    </a:lnTo>
                    <a:lnTo>
                      <a:pt x="510" y="176"/>
                    </a:lnTo>
                    <a:lnTo>
                      <a:pt x="494" y="150"/>
                    </a:lnTo>
                    <a:lnTo>
                      <a:pt x="474" y="134"/>
                    </a:lnTo>
                    <a:lnTo>
                      <a:pt x="448" y="128"/>
                    </a:lnTo>
                    <a:lnTo>
                      <a:pt x="420" y="130"/>
                    </a:lnTo>
                    <a:lnTo>
                      <a:pt x="422" y="126"/>
                    </a:lnTo>
                    <a:lnTo>
                      <a:pt x="424" y="122"/>
                    </a:lnTo>
                    <a:lnTo>
                      <a:pt x="426" y="118"/>
                    </a:lnTo>
                    <a:lnTo>
                      <a:pt x="428" y="114"/>
                    </a:lnTo>
                    <a:lnTo>
                      <a:pt x="418" y="106"/>
                    </a:lnTo>
                    <a:lnTo>
                      <a:pt x="408" y="106"/>
                    </a:lnTo>
                    <a:lnTo>
                      <a:pt x="398" y="112"/>
                    </a:lnTo>
                    <a:lnTo>
                      <a:pt x="388" y="118"/>
                    </a:lnTo>
                    <a:lnTo>
                      <a:pt x="378" y="120"/>
                    </a:lnTo>
                    <a:lnTo>
                      <a:pt x="366" y="120"/>
                    </a:lnTo>
                    <a:lnTo>
                      <a:pt x="360" y="116"/>
                    </a:lnTo>
                    <a:lnTo>
                      <a:pt x="356" y="112"/>
                    </a:lnTo>
                    <a:lnTo>
                      <a:pt x="350" y="110"/>
                    </a:lnTo>
                    <a:lnTo>
                      <a:pt x="338" y="114"/>
                    </a:lnTo>
                    <a:lnTo>
                      <a:pt x="332" y="118"/>
                    </a:lnTo>
                    <a:lnTo>
                      <a:pt x="326" y="122"/>
                    </a:lnTo>
                    <a:lnTo>
                      <a:pt x="320" y="128"/>
                    </a:lnTo>
                    <a:lnTo>
                      <a:pt x="316" y="134"/>
                    </a:lnTo>
                    <a:lnTo>
                      <a:pt x="314" y="140"/>
                    </a:lnTo>
                    <a:lnTo>
                      <a:pt x="312" y="146"/>
                    </a:lnTo>
                    <a:lnTo>
                      <a:pt x="312" y="150"/>
                    </a:lnTo>
                    <a:lnTo>
                      <a:pt x="312" y="156"/>
                    </a:lnTo>
                    <a:lnTo>
                      <a:pt x="312" y="160"/>
                    </a:lnTo>
                    <a:lnTo>
                      <a:pt x="308" y="166"/>
                    </a:lnTo>
                    <a:lnTo>
                      <a:pt x="302" y="168"/>
                    </a:lnTo>
                    <a:lnTo>
                      <a:pt x="298" y="172"/>
                    </a:lnTo>
                    <a:lnTo>
                      <a:pt x="292" y="174"/>
                    </a:lnTo>
                    <a:lnTo>
                      <a:pt x="288" y="176"/>
                    </a:lnTo>
                    <a:lnTo>
                      <a:pt x="282" y="180"/>
                    </a:lnTo>
                    <a:lnTo>
                      <a:pt x="278" y="184"/>
                    </a:lnTo>
                    <a:lnTo>
                      <a:pt x="274" y="190"/>
                    </a:lnTo>
                    <a:lnTo>
                      <a:pt x="272" y="194"/>
                    </a:lnTo>
                    <a:lnTo>
                      <a:pt x="272" y="200"/>
                    </a:lnTo>
                    <a:lnTo>
                      <a:pt x="272" y="210"/>
                    </a:lnTo>
                    <a:lnTo>
                      <a:pt x="260" y="214"/>
                    </a:lnTo>
                    <a:lnTo>
                      <a:pt x="250" y="220"/>
                    </a:lnTo>
                    <a:lnTo>
                      <a:pt x="242" y="228"/>
                    </a:lnTo>
                    <a:lnTo>
                      <a:pt x="232" y="234"/>
                    </a:lnTo>
                    <a:lnTo>
                      <a:pt x="220" y="234"/>
                    </a:lnTo>
                    <a:lnTo>
                      <a:pt x="220" y="240"/>
                    </a:lnTo>
                    <a:lnTo>
                      <a:pt x="220" y="246"/>
                    </a:lnTo>
                    <a:lnTo>
                      <a:pt x="222" y="252"/>
                    </a:lnTo>
                    <a:lnTo>
                      <a:pt x="220" y="260"/>
                    </a:lnTo>
                    <a:lnTo>
                      <a:pt x="220" y="264"/>
                    </a:lnTo>
                    <a:lnTo>
                      <a:pt x="216" y="268"/>
                    </a:lnTo>
                    <a:lnTo>
                      <a:pt x="212" y="272"/>
                    </a:lnTo>
                    <a:lnTo>
                      <a:pt x="208" y="276"/>
                    </a:lnTo>
                    <a:lnTo>
                      <a:pt x="204" y="278"/>
                    </a:lnTo>
                    <a:lnTo>
                      <a:pt x="200" y="282"/>
                    </a:lnTo>
                    <a:lnTo>
                      <a:pt x="198" y="288"/>
                    </a:lnTo>
                    <a:lnTo>
                      <a:pt x="198" y="292"/>
                    </a:lnTo>
                    <a:lnTo>
                      <a:pt x="200" y="296"/>
                    </a:lnTo>
                    <a:lnTo>
                      <a:pt x="202" y="300"/>
                    </a:lnTo>
                    <a:lnTo>
                      <a:pt x="206" y="302"/>
                    </a:lnTo>
                    <a:lnTo>
                      <a:pt x="210" y="304"/>
                    </a:lnTo>
                    <a:lnTo>
                      <a:pt x="214" y="306"/>
                    </a:lnTo>
                    <a:lnTo>
                      <a:pt x="218" y="308"/>
                    </a:lnTo>
                    <a:lnTo>
                      <a:pt x="220" y="310"/>
                    </a:lnTo>
                    <a:lnTo>
                      <a:pt x="220" y="314"/>
                    </a:lnTo>
                    <a:lnTo>
                      <a:pt x="220" y="318"/>
                    </a:lnTo>
                    <a:lnTo>
                      <a:pt x="240" y="302"/>
                    </a:lnTo>
                    <a:lnTo>
                      <a:pt x="262" y="290"/>
                    </a:lnTo>
                    <a:lnTo>
                      <a:pt x="286" y="286"/>
                    </a:lnTo>
                    <a:lnTo>
                      <a:pt x="286" y="298"/>
                    </a:lnTo>
                    <a:lnTo>
                      <a:pt x="282" y="306"/>
                    </a:lnTo>
                    <a:lnTo>
                      <a:pt x="272" y="310"/>
                    </a:lnTo>
                    <a:lnTo>
                      <a:pt x="262" y="310"/>
                    </a:lnTo>
                    <a:lnTo>
                      <a:pt x="252" y="306"/>
                    </a:lnTo>
                    <a:lnTo>
                      <a:pt x="252" y="316"/>
                    </a:lnTo>
                    <a:lnTo>
                      <a:pt x="258" y="324"/>
                    </a:lnTo>
                    <a:lnTo>
                      <a:pt x="266" y="328"/>
                    </a:lnTo>
                    <a:lnTo>
                      <a:pt x="272" y="334"/>
                    </a:lnTo>
                    <a:lnTo>
                      <a:pt x="274" y="344"/>
                    </a:lnTo>
                    <a:lnTo>
                      <a:pt x="286" y="344"/>
                    </a:lnTo>
                    <a:lnTo>
                      <a:pt x="296" y="340"/>
                    </a:lnTo>
                    <a:lnTo>
                      <a:pt x="302" y="332"/>
                    </a:lnTo>
                    <a:lnTo>
                      <a:pt x="304" y="324"/>
                    </a:lnTo>
                    <a:lnTo>
                      <a:pt x="300" y="316"/>
                    </a:lnTo>
                    <a:lnTo>
                      <a:pt x="290" y="310"/>
                    </a:lnTo>
                    <a:lnTo>
                      <a:pt x="298" y="306"/>
                    </a:lnTo>
                    <a:lnTo>
                      <a:pt x="308" y="304"/>
                    </a:lnTo>
                    <a:lnTo>
                      <a:pt x="318" y="300"/>
                    </a:lnTo>
                    <a:lnTo>
                      <a:pt x="328" y="298"/>
                    </a:lnTo>
                    <a:lnTo>
                      <a:pt x="334" y="290"/>
                    </a:lnTo>
                    <a:lnTo>
                      <a:pt x="334" y="278"/>
                    </a:lnTo>
                    <a:lnTo>
                      <a:pt x="316" y="276"/>
                    </a:lnTo>
                    <a:lnTo>
                      <a:pt x="308" y="272"/>
                    </a:lnTo>
                    <a:lnTo>
                      <a:pt x="306" y="264"/>
                    </a:lnTo>
                    <a:lnTo>
                      <a:pt x="310" y="254"/>
                    </a:lnTo>
                    <a:lnTo>
                      <a:pt x="314" y="242"/>
                    </a:lnTo>
                    <a:lnTo>
                      <a:pt x="320" y="228"/>
                    </a:lnTo>
                    <a:lnTo>
                      <a:pt x="314" y="226"/>
                    </a:lnTo>
                    <a:lnTo>
                      <a:pt x="310" y="224"/>
                    </a:lnTo>
                    <a:lnTo>
                      <a:pt x="304" y="224"/>
                    </a:lnTo>
                    <a:lnTo>
                      <a:pt x="316" y="222"/>
                    </a:lnTo>
                    <a:lnTo>
                      <a:pt x="326" y="220"/>
                    </a:lnTo>
                    <a:lnTo>
                      <a:pt x="336" y="222"/>
                    </a:lnTo>
                    <a:lnTo>
                      <a:pt x="344" y="220"/>
                    </a:lnTo>
                    <a:lnTo>
                      <a:pt x="352" y="216"/>
                    </a:lnTo>
                    <a:lnTo>
                      <a:pt x="356" y="208"/>
                    </a:lnTo>
                    <a:lnTo>
                      <a:pt x="356" y="194"/>
                    </a:lnTo>
                    <a:lnTo>
                      <a:pt x="362" y="194"/>
                    </a:lnTo>
                    <a:lnTo>
                      <a:pt x="368" y="194"/>
                    </a:lnTo>
                    <a:lnTo>
                      <a:pt x="374" y="194"/>
                    </a:lnTo>
                    <a:lnTo>
                      <a:pt x="378" y="194"/>
                    </a:lnTo>
                    <a:lnTo>
                      <a:pt x="380" y="194"/>
                    </a:lnTo>
                    <a:lnTo>
                      <a:pt x="382" y="196"/>
                    </a:lnTo>
                    <a:lnTo>
                      <a:pt x="384" y="200"/>
                    </a:lnTo>
                    <a:lnTo>
                      <a:pt x="384" y="206"/>
                    </a:lnTo>
                    <a:lnTo>
                      <a:pt x="382" y="210"/>
                    </a:lnTo>
                    <a:lnTo>
                      <a:pt x="378" y="214"/>
                    </a:lnTo>
                    <a:lnTo>
                      <a:pt x="376" y="218"/>
                    </a:lnTo>
                    <a:lnTo>
                      <a:pt x="372" y="222"/>
                    </a:lnTo>
                    <a:lnTo>
                      <a:pt x="368" y="228"/>
                    </a:lnTo>
                    <a:lnTo>
                      <a:pt x="366" y="230"/>
                    </a:lnTo>
                    <a:lnTo>
                      <a:pt x="364" y="232"/>
                    </a:lnTo>
                    <a:lnTo>
                      <a:pt x="362" y="234"/>
                    </a:lnTo>
                    <a:lnTo>
                      <a:pt x="360" y="238"/>
                    </a:lnTo>
                    <a:lnTo>
                      <a:pt x="358" y="240"/>
                    </a:lnTo>
                    <a:lnTo>
                      <a:pt x="356" y="242"/>
                    </a:lnTo>
                    <a:lnTo>
                      <a:pt x="356" y="244"/>
                    </a:lnTo>
                    <a:lnTo>
                      <a:pt x="356" y="262"/>
                    </a:lnTo>
                    <a:lnTo>
                      <a:pt x="362" y="274"/>
                    </a:lnTo>
                    <a:lnTo>
                      <a:pt x="374" y="280"/>
                    </a:lnTo>
                    <a:lnTo>
                      <a:pt x="388" y="276"/>
                    </a:lnTo>
                    <a:lnTo>
                      <a:pt x="404" y="266"/>
                    </a:lnTo>
                    <a:lnTo>
                      <a:pt x="408" y="270"/>
                    </a:lnTo>
                    <a:lnTo>
                      <a:pt x="414" y="274"/>
                    </a:lnTo>
                    <a:lnTo>
                      <a:pt x="420" y="276"/>
                    </a:lnTo>
                    <a:lnTo>
                      <a:pt x="424" y="278"/>
                    </a:lnTo>
                    <a:lnTo>
                      <a:pt x="432" y="278"/>
                    </a:lnTo>
                    <a:lnTo>
                      <a:pt x="432" y="274"/>
                    </a:lnTo>
                    <a:lnTo>
                      <a:pt x="430" y="270"/>
                    </a:lnTo>
                    <a:lnTo>
                      <a:pt x="428" y="266"/>
                    </a:lnTo>
                    <a:lnTo>
                      <a:pt x="426" y="262"/>
                    </a:lnTo>
                    <a:lnTo>
                      <a:pt x="424" y="258"/>
                    </a:lnTo>
                    <a:lnTo>
                      <a:pt x="424" y="254"/>
                    </a:lnTo>
                    <a:lnTo>
                      <a:pt x="426" y="250"/>
                    </a:lnTo>
                    <a:lnTo>
                      <a:pt x="428" y="246"/>
                    </a:lnTo>
                    <a:lnTo>
                      <a:pt x="434" y="246"/>
                    </a:lnTo>
                    <a:lnTo>
                      <a:pt x="438" y="246"/>
                    </a:lnTo>
                    <a:lnTo>
                      <a:pt x="444" y="250"/>
                    </a:lnTo>
                    <a:lnTo>
                      <a:pt x="448" y="254"/>
                    </a:lnTo>
                    <a:lnTo>
                      <a:pt x="450" y="260"/>
                    </a:lnTo>
                    <a:lnTo>
                      <a:pt x="452" y="264"/>
                    </a:lnTo>
                    <a:lnTo>
                      <a:pt x="452" y="268"/>
                    </a:lnTo>
                    <a:lnTo>
                      <a:pt x="448" y="280"/>
                    </a:lnTo>
                    <a:lnTo>
                      <a:pt x="438" y="286"/>
                    </a:lnTo>
                    <a:lnTo>
                      <a:pt x="424" y="290"/>
                    </a:lnTo>
                    <a:lnTo>
                      <a:pt x="408" y="292"/>
                    </a:lnTo>
                    <a:lnTo>
                      <a:pt x="396" y="294"/>
                    </a:lnTo>
                    <a:lnTo>
                      <a:pt x="396" y="298"/>
                    </a:lnTo>
                    <a:lnTo>
                      <a:pt x="398" y="302"/>
                    </a:lnTo>
                    <a:lnTo>
                      <a:pt x="388" y="304"/>
                    </a:lnTo>
                    <a:lnTo>
                      <a:pt x="376" y="306"/>
                    </a:lnTo>
                    <a:lnTo>
                      <a:pt x="366" y="306"/>
                    </a:lnTo>
                    <a:lnTo>
                      <a:pt x="366" y="308"/>
                    </a:lnTo>
                    <a:lnTo>
                      <a:pt x="364" y="312"/>
                    </a:lnTo>
                    <a:lnTo>
                      <a:pt x="364" y="314"/>
                    </a:lnTo>
                    <a:lnTo>
                      <a:pt x="370" y="314"/>
                    </a:lnTo>
                    <a:lnTo>
                      <a:pt x="374" y="314"/>
                    </a:lnTo>
                    <a:lnTo>
                      <a:pt x="370" y="318"/>
                    </a:lnTo>
                    <a:lnTo>
                      <a:pt x="366" y="320"/>
                    </a:lnTo>
                    <a:lnTo>
                      <a:pt x="360" y="322"/>
                    </a:lnTo>
                    <a:lnTo>
                      <a:pt x="354" y="322"/>
                    </a:lnTo>
                    <a:lnTo>
                      <a:pt x="350" y="324"/>
                    </a:lnTo>
                    <a:lnTo>
                      <a:pt x="346" y="328"/>
                    </a:lnTo>
                    <a:lnTo>
                      <a:pt x="340" y="338"/>
                    </a:lnTo>
                    <a:lnTo>
                      <a:pt x="340" y="354"/>
                    </a:lnTo>
                    <a:lnTo>
                      <a:pt x="340" y="366"/>
                    </a:lnTo>
                    <a:lnTo>
                      <a:pt x="316" y="372"/>
                    </a:lnTo>
                    <a:lnTo>
                      <a:pt x="290" y="372"/>
                    </a:lnTo>
                    <a:lnTo>
                      <a:pt x="264" y="368"/>
                    </a:lnTo>
                    <a:lnTo>
                      <a:pt x="258" y="366"/>
                    </a:lnTo>
                    <a:lnTo>
                      <a:pt x="252" y="366"/>
                    </a:lnTo>
                    <a:lnTo>
                      <a:pt x="250" y="366"/>
                    </a:lnTo>
                    <a:lnTo>
                      <a:pt x="248" y="366"/>
                    </a:lnTo>
                    <a:lnTo>
                      <a:pt x="248" y="368"/>
                    </a:lnTo>
                    <a:lnTo>
                      <a:pt x="246" y="368"/>
                    </a:lnTo>
                    <a:lnTo>
                      <a:pt x="246" y="370"/>
                    </a:lnTo>
                    <a:lnTo>
                      <a:pt x="244" y="372"/>
                    </a:lnTo>
                    <a:lnTo>
                      <a:pt x="242" y="374"/>
                    </a:lnTo>
                    <a:lnTo>
                      <a:pt x="238" y="378"/>
                    </a:lnTo>
                    <a:lnTo>
                      <a:pt x="220" y="388"/>
                    </a:lnTo>
                    <a:lnTo>
                      <a:pt x="200" y="392"/>
                    </a:lnTo>
                    <a:lnTo>
                      <a:pt x="200" y="398"/>
                    </a:lnTo>
                    <a:lnTo>
                      <a:pt x="198" y="400"/>
                    </a:lnTo>
                    <a:lnTo>
                      <a:pt x="196" y="402"/>
                    </a:lnTo>
                    <a:lnTo>
                      <a:pt x="192" y="404"/>
                    </a:lnTo>
                    <a:lnTo>
                      <a:pt x="190" y="406"/>
                    </a:lnTo>
                    <a:lnTo>
                      <a:pt x="186" y="408"/>
                    </a:lnTo>
                    <a:lnTo>
                      <a:pt x="184" y="410"/>
                    </a:lnTo>
                    <a:lnTo>
                      <a:pt x="178" y="412"/>
                    </a:lnTo>
                    <a:lnTo>
                      <a:pt x="172" y="414"/>
                    </a:lnTo>
                    <a:lnTo>
                      <a:pt x="166" y="414"/>
                    </a:lnTo>
                    <a:lnTo>
                      <a:pt x="166" y="418"/>
                    </a:lnTo>
                    <a:lnTo>
                      <a:pt x="166" y="424"/>
                    </a:lnTo>
                    <a:lnTo>
                      <a:pt x="164" y="428"/>
                    </a:lnTo>
                    <a:lnTo>
                      <a:pt x="156" y="434"/>
                    </a:lnTo>
                    <a:lnTo>
                      <a:pt x="144" y="440"/>
                    </a:lnTo>
                    <a:lnTo>
                      <a:pt x="130" y="444"/>
                    </a:lnTo>
                    <a:lnTo>
                      <a:pt x="120" y="450"/>
                    </a:lnTo>
                    <a:lnTo>
                      <a:pt x="134" y="458"/>
                    </a:lnTo>
                    <a:lnTo>
                      <a:pt x="146" y="468"/>
                    </a:lnTo>
                    <a:lnTo>
                      <a:pt x="154" y="480"/>
                    </a:lnTo>
                    <a:lnTo>
                      <a:pt x="156" y="492"/>
                    </a:lnTo>
                    <a:lnTo>
                      <a:pt x="152" y="506"/>
                    </a:lnTo>
                    <a:lnTo>
                      <a:pt x="138" y="516"/>
                    </a:lnTo>
                    <a:lnTo>
                      <a:pt x="126" y="520"/>
                    </a:lnTo>
                    <a:lnTo>
                      <a:pt x="114" y="516"/>
                    </a:lnTo>
                    <a:lnTo>
                      <a:pt x="102" y="512"/>
                    </a:lnTo>
                    <a:lnTo>
                      <a:pt x="92" y="508"/>
                    </a:lnTo>
                    <a:lnTo>
                      <a:pt x="82" y="506"/>
                    </a:lnTo>
                    <a:lnTo>
                      <a:pt x="76" y="512"/>
                    </a:lnTo>
                    <a:lnTo>
                      <a:pt x="74" y="516"/>
                    </a:lnTo>
                    <a:lnTo>
                      <a:pt x="74" y="522"/>
                    </a:lnTo>
                    <a:lnTo>
                      <a:pt x="76" y="526"/>
                    </a:lnTo>
                    <a:lnTo>
                      <a:pt x="78" y="530"/>
                    </a:lnTo>
                    <a:lnTo>
                      <a:pt x="82" y="534"/>
                    </a:lnTo>
                    <a:lnTo>
                      <a:pt x="82" y="538"/>
                    </a:lnTo>
                    <a:lnTo>
                      <a:pt x="82" y="544"/>
                    </a:lnTo>
                    <a:lnTo>
                      <a:pt x="80" y="550"/>
                    </a:lnTo>
                    <a:lnTo>
                      <a:pt x="78" y="554"/>
                    </a:lnTo>
                    <a:lnTo>
                      <a:pt x="76" y="560"/>
                    </a:lnTo>
                    <a:lnTo>
                      <a:pt x="76" y="564"/>
                    </a:lnTo>
                    <a:lnTo>
                      <a:pt x="76" y="580"/>
                    </a:lnTo>
                    <a:lnTo>
                      <a:pt x="82" y="588"/>
                    </a:lnTo>
                    <a:lnTo>
                      <a:pt x="90" y="590"/>
                    </a:lnTo>
                    <a:lnTo>
                      <a:pt x="100" y="588"/>
                    </a:lnTo>
                    <a:lnTo>
                      <a:pt x="112" y="582"/>
                    </a:lnTo>
                    <a:lnTo>
                      <a:pt x="124" y="574"/>
                    </a:lnTo>
                    <a:lnTo>
                      <a:pt x="134" y="566"/>
                    </a:lnTo>
                    <a:lnTo>
                      <a:pt x="144" y="556"/>
                    </a:lnTo>
                    <a:lnTo>
                      <a:pt x="150" y="550"/>
                    </a:lnTo>
                    <a:lnTo>
                      <a:pt x="160" y="536"/>
                    </a:lnTo>
                    <a:lnTo>
                      <a:pt x="168" y="518"/>
                    </a:lnTo>
                    <a:lnTo>
                      <a:pt x="176" y="508"/>
                    </a:lnTo>
                    <a:lnTo>
                      <a:pt x="188" y="502"/>
                    </a:lnTo>
                    <a:lnTo>
                      <a:pt x="200" y="502"/>
                    </a:lnTo>
                    <a:lnTo>
                      <a:pt x="212" y="500"/>
                    </a:lnTo>
                    <a:lnTo>
                      <a:pt x="222" y="490"/>
                    </a:lnTo>
                    <a:lnTo>
                      <a:pt x="226" y="494"/>
                    </a:lnTo>
                    <a:lnTo>
                      <a:pt x="230" y="498"/>
                    </a:lnTo>
                    <a:lnTo>
                      <a:pt x="234" y="500"/>
                    </a:lnTo>
                    <a:lnTo>
                      <a:pt x="240" y="500"/>
                    </a:lnTo>
                    <a:lnTo>
                      <a:pt x="244" y="502"/>
                    </a:lnTo>
                    <a:lnTo>
                      <a:pt x="248" y="506"/>
                    </a:lnTo>
                    <a:lnTo>
                      <a:pt x="252" y="512"/>
                    </a:lnTo>
                    <a:lnTo>
                      <a:pt x="256" y="516"/>
                    </a:lnTo>
                    <a:lnTo>
                      <a:pt x="258" y="522"/>
                    </a:lnTo>
                    <a:lnTo>
                      <a:pt x="262" y="528"/>
                    </a:lnTo>
                    <a:lnTo>
                      <a:pt x="266" y="530"/>
                    </a:lnTo>
                    <a:lnTo>
                      <a:pt x="270" y="534"/>
                    </a:lnTo>
                    <a:lnTo>
                      <a:pt x="274" y="536"/>
                    </a:lnTo>
                    <a:lnTo>
                      <a:pt x="278" y="538"/>
                    </a:lnTo>
                    <a:lnTo>
                      <a:pt x="282" y="542"/>
                    </a:lnTo>
                    <a:lnTo>
                      <a:pt x="286" y="548"/>
                    </a:lnTo>
                    <a:lnTo>
                      <a:pt x="288" y="554"/>
                    </a:lnTo>
                    <a:lnTo>
                      <a:pt x="290" y="562"/>
                    </a:lnTo>
                    <a:lnTo>
                      <a:pt x="290" y="572"/>
                    </a:lnTo>
                    <a:lnTo>
                      <a:pt x="272" y="576"/>
                    </a:lnTo>
                    <a:lnTo>
                      <a:pt x="254" y="580"/>
                    </a:lnTo>
                    <a:lnTo>
                      <a:pt x="268" y="588"/>
                    </a:lnTo>
                    <a:lnTo>
                      <a:pt x="282" y="594"/>
                    </a:lnTo>
                    <a:lnTo>
                      <a:pt x="298" y="598"/>
                    </a:lnTo>
                    <a:lnTo>
                      <a:pt x="310" y="596"/>
                    </a:lnTo>
                    <a:lnTo>
                      <a:pt x="314" y="590"/>
                    </a:lnTo>
                    <a:lnTo>
                      <a:pt x="314" y="582"/>
                    </a:lnTo>
                    <a:lnTo>
                      <a:pt x="308" y="572"/>
                    </a:lnTo>
                    <a:lnTo>
                      <a:pt x="304" y="564"/>
                    </a:lnTo>
                    <a:lnTo>
                      <a:pt x="300" y="554"/>
                    </a:lnTo>
                    <a:lnTo>
                      <a:pt x="306" y="552"/>
                    </a:lnTo>
                    <a:lnTo>
                      <a:pt x="312" y="550"/>
                    </a:lnTo>
                    <a:lnTo>
                      <a:pt x="320" y="548"/>
                    </a:lnTo>
                    <a:lnTo>
                      <a:pt x="304" y="538"/>
                    </a:lnTo>
                    <a:lnTo>
                      <a:pt x="288" y="524"/>
                    </a:lnTo>
                    <a:lnTo>
                      <a:pt x="270" y="510"/>
                    </a:lnTo>
                    <a:lnTo>
                      <a:pt x="252" y="500"/>
                    </a:lnTo>
                    <a:lnTo>
                      <a:pt x="234" y="496"/>
                    </a:lnTo>
                    <a:lnTo>
                      <a:pt x="250" y="492"/>
                    </a:lnTo>
                    <a:lnTo>
                      <a:pt x="266" y="488"/>
                    </a:lnTo>
                    <a:lnTo>
                      <a:pt x="280" y="484"/>
                    </a:lnTo>
                    <a:lnTo>
                      <a:pt x="292" y="474"/>
                    </a:lnTo>
                    <a:lnTo>
                      <a:pt x="298" y="488"/>
                    </a:lnTo>
                    <a:lnTo>
                      <a:pt x="306" y="500"/>
                    </a:lnTo>
                    <a:lnTo>
                      <a:pt x="316" y="512"/>
                    </a:lnTo>
                    <a:lnTo>
                      <a:pt x="322" y="520"/>
                    </a:lnTo>
                    <a:lnTo>
                      <a:pt x="330" y="526"/>
                    </a:lnTo>
                    <a:lnTo>
                      <a:pt x="336" y="532"/>
                    </a:lnTo>
                    <a:lnTo>
                      <a:pt x="340" y="542"/>
                    </a:lnTo>
                    <a:lnTo>
                      <a:pt x="348" y="558"/>
                    </a:lnTo>
                    <a:lnTo>
                      <a:pt x="350" y="574"/>
                    </a:lnTo>
                    <a:lnTo>
                      <a:pt x="346" y="592"/>
                    </a:lnTo>
                    <a:lnTo>
                      <a:pt x="350" y="592"/>
                    </a:lnTo>
                    <a:lnTo>
                      <a:pt x="356" y="592"/>
                    </a:lnTo>
                    <a:lnTo>
                      <a:pt x="362" y="592"/>
                    </a:lnTo>
                    <a:lnTo>
                      <a:pt x="368" y="592"/>
                    </a:lnTo>
                    <a:lnTo>
                      <a:pt x="372" y="590"/>
                    </a:lnTo>
                    <a:lnTo>
                      <a:pt x="378" y="586"/>
                    </a:lnTo>
                    <a:lnTo>
                      <a:pt x="380" y="584"/>
                    </a:lnTo>
                    <a:lnTo>
                      <a:pt x="380" y="580"/>
                    </a:lnTo>
                    <a:lnTo>
                      <a:pt x="378" y="578"/>
                    </a:lnTo>
                    <a:lnTo>
                      <a:pt x="376" y="576"/>
                    </a:lnTo>
                    <a:lnTo>
                      <a:pt x="374" y="572"/>
                    </a:lnTo>
                    <a:lnTo>
                      <a:pt x="372" y="568"/>
                    </a:lnTo>
                    <a:lnTo>
                      <a:pt x="370" y="566"/>
                    </a:lnTo>
                    <a:lnTo>
                      <a:pt x="368" y="562"/>
                    </a:lnTo>
                    <a:lnTo>
                      <a:pt x="364" y="560"/>
                    </a:lnTo>
                    <a:lnTo>
                      <a:pt x="362" y="556"/>
                    </a:lnTo>
                    <a:lnTo>
                      <a:pt x="360" y="552"/>
                    </a:lnTo>
                    <a:lnTo>
                      <a:pt x="360" y="548"/>
                    </a:lnTo>
                    <a:lnTo>
                      <a:pt x="362" y="544"/>
                    </a:lnTo>
                    <a:lnTo>
                      <a:pt x="366" y="540"/>
                    </a:lnTo>
                    <a:lnTo>
                      <a:pt x="370" y="538"/>
                    </a:lnTo>
                    <a:lnTo>
                      <a:pt x="376" y="536"/>
                    </a:lnTo>
                    <a:lnTo>
                      <a:pt x="382" y="538"/>
                    </a:lnTo>
                    <a:lnTo>
                      <a:pt x="388" y="540"/>
                    </a:lnTo>
                    <a:lnTo>
                      <a:pt x="398" y="548"/>
                    </a:lnTo>
                    <a:lnTo>
                      <a:pt x="400" y="560"/>
                    </a:lnTo>
                    <a:lnTo>
                      <a:pt x="400" y="574"/>
                    </a:lnTo>
                    <a:lnTo>
                      <a:pt x="402" y="586"/>
                    </a:lnTo>
                    <a:lnTo>
                      <a:pt x="404" y="596"/>
                    </a:lnTo>
                    <a:lnTo>
                      <a:pt x="414" y="604"/>
                    </a:lnTo>
                    <a:lnTo>
                      <a:pt x="426" y="606"/>
                    </a:lnTo>
                    <a:lnTo>
                      <a:pt x="438" y="604"/>
                    </a:lnTo>
                    <a:lnTo>
                      <a:pt x="448" y="600"/>
                    </a:lnTo>
                    <a:lnTo>
                      <a:pt x="458" y="602"/>
                    </a:lnTo>
                    <a:lnTo>
                      <a:pt x="466" y="610"/>
                    </a:lnTo>
                    <a:lnTo>
                      <a:pt x="470" y="608"/>
                    </a:lnTo>
                    <a:lnTo>
                      <a:pt x="474" y="606"/>
                    </a:lnTo>
                    <a:lnTo>
                      <a:pt x="478" y="604"/>
                    </a:lnTo>
                    <a:lnTo>
                      <a:pt x="484" y="620"/>
                    </a:lnTo>
                    <a:lnTo>
                      <a:pt x="478" y="638"/>
                    </a:lnTo>
                    <a:lnTo>
                      <a:pt x="468" y="652"/>
                    </a:lnTo>
                    <a:lnTo>
                      <a:pt x="452" y="664"/>
                    </a:lnTo>
                    <a:lnTo>
                      <a:pt x="438" y="672"/>
                    </a:lnTo>
                    <a:lnTo>
                      <a:pt x="420" y="674"/>
                    </a:lnTo>
                    <a:lnTo>
                      <a:pt x="404" y="672"/>
                    </a:lnTo>
                    <a:lnTo>
                      <a:pt x="390" y="666"/>
                    </a:lnTo>
                    <a:lnTo>
                      <a:pt x="376" y="660"/>
                    </a:lnTo>
                    <a:lnTo>
                      <a:pt x="362" y="654"/>
                    </a:lnTo>
                    <a:lnTo>
                      <a:pt x="346" y="654"/>
                    </a:lnTo>
                    <a:lnTo>
                      <a:pt x="342" y="664"/>
                    </a:lnTo>
                    <a:lnTo>
                      <a:pt x="332" y="668"/>
                    </a:lnTo>
                    <a:lnTo>
                      <a:pt x="320" y="666"/>
                    </a:lnTo>
                    <a:lnTo>
                      <a:pt x="306" y="662"/>
                    </a:lnTo>
                    <a:lnTo>
                      <a:pt x="290" y="656"/>
                    </a:lnTo>
                    <a:lnTo>
                      <a:pt x="276" y="648"/>
                    </a:lnTo>
                    <a:lnTo>
                      <a:pt x="264" y="644"/>
                    </a:lnTo>
                    <a:lnTo>
                      <a:pt x="254" y="642"/>
                    </a:lnTo>
                    <a:lnTo>
                      <a:pt x="250" y="622"/>
                    </a:lnTo>
                    <a:lnTo>
                      <a:pt x="252" y="604"/>
                    </a:lnTo>
                    <a:lnTo>
                      <a:pt x="254" y="608"/>
                    </a:lnTo>
                    <a:lnTo>
                      <a:pt x="254" y="602"/>
                    </a:lnTo>
                    <a:lnTo>
                      <a:pt x="254" y="598"/>
                    </a:lnTo>
                    <a:lnTo>
                      <a:pt x="254" y="592"/>
                    </a:lnTo>
                    <a:lnTo>
                      <a:pt x="236" y="590"/>
                    </a:lnTo>
                    <a:lnTo>
                      <a:pt x="214" y="590"/>
                    </a:lnTo>
                    <a:lnTo>
                      <a:pt x="194" y="590"/>
                    </a:lnTo>
                    <a:lnTo>
                      <a:pt x="174" y="592"/>
                    </a:lnTo>
                    <a:lnTo>
                      <a:pt x="162" y="594"/>
                    </a:lnTo>
                    <a:lnTo>
                      <a:pt x="156" y="596"/>
                    </a:lnTo>
                    <a:lnTo>
                      <a:pt x="148" y="602"/>
                    </a:lnTo>
                    <a:lnTo>
                      <a:pt x="140" y="606"/>
                    </a:lnTo>
                    <a:lnTo>
                      <a:pt x="126" y="608"/>
                    </a:lnTo>
                    <a:lnTo>
                      <a:pt x="114" y="604"/>
                    </a:lnTo>
                    <a:lnTo>
                      <a:pt x="104" y="606"/>
                    </a:lnTo>
                    <a:lnTo>
                      <a:pt x="102" y="608"/>
                    </a:lnTo>
                    <a:lnTo>
                      <a:pt x="98" y="612"/>
                    </a:lnTo>
                    <a:lnTo>
                      <a:pt x="96" y="618"/>
                    </a:lnTo>
                    <a:lnTo>
                      <a:pt x="92" y="624"/>
                    </a:lnTo>
                    <a:lnTo>
                      <a:pt x="90" y="628"/>
                    </a:lnTo>
                    <a:lnTo>
                      <a:pt x="88" y="632"/>
                    </a:lnTo>
                    <a:lnTo>
                      <a:pt x="84" y="638"/>
                    </a:lnTo>
                    <a:lnTo>
                      <a:pt x="78" y="642"/>
                    </a:lnTo>
                    <a:lnTo>
                      <a:pt x="74" y="646"/>
                    </a:lnTo>
                    <a:lnTo>
                      <a:pt x="72" y="652"/>
                    </a:lnTo>
                    <a:lnTo>
                      <a:pt x="68" y="658"/>
                    </a:lnTo>
                    <a:lnTo>
                      <a:pt x="58" y="676"/>
                    </a:lnTo>
                    <a:lnTo>
                      <a:pt x="46" y="690"/>
                    </a:lnTo>
                    <a:lnTo>
                      <a:pt x="32" y="708"/>
                    </a:lnTo>
                    <a:lnTo>
                      <a:pt x="20" y="726"/>
                    </a:lnTo>
                    <a:lnTo>
                      <a:pt x="8" y="746"/>
                    </a:lnTo>
                    <a:lnTo>
                      <a:pt x="2" y="766"/>
                    </a:lnTo>
                    <a:lnTo>
                      <a:pt x="2" y="790"/>
                    </a:lnTo>
                    <a:lnTo>
                      <a:pt x="4" y="812"/>
                    </a:lnTo>
                    <a:lnTo>
                      <a:pt x="4" y="832"/>
                    </a:lnTo>
                    <a:lnTo>
                      <a:pt x="2" y="848"/>
                    </a:lnTo>
                    <a:lnTo>
                      <a:pt x="0" y="864"/>
                    </a:lnTo>
                    <a:lnTo>
                      <a:pt x="4" y="880"/>
                    </a:lnTo>
                    <a:lnTo>
                      <a:pt x="16" y="898"/>
                    </a:lnTo>
                    <a:lnTo>
                      <a:pt x="30" y="920"/>
                    </a:lnTo>
                    <a:lnTo>
                      <a:pt x="48" y="942"/>
                    </a:lnTo>
                    <a:lnTo>
                      <a:pt x="64" y="960"/>
                    </a:lnTo>
                    <a:lnTo>
                      <a:pt x="80" y="972"/>
                    </a:lnTo>
                    <a:lnTo>
                      <a:pt x="96" y="978"/>
                    </a:lnTo>
                    <a:lnTo>
                      <a:pt x="112" y="982"/>
                    </a:lnTo>
                    <a:lnTo>
                      <a:pt x="126" y="978"/>
                    </a:lnTo>
                    <a:lnTo>
                      <a:pt x="130" y="976"/>
                    </a:lnTo>
                    <a:lnTo>
                      <a:pt x="132" y="972"/>
                    </a:lnTo>
                    <a:lnTo>
                      <a:pt x="134" y="968"/>
                    </a:lnTo>
                    <a:lnTo>
                      <a:pt x="138" y="962"/>
                    </a:lnTo>
                    <a:lnTo>
                      <a:pt x="140" y="960"/>
                    </a:lnTo>
                    <a:lnTo>
                      <a:pt x="146" y="958"/>
                    </a:lnTo>
                    <a:lnTo>
                      <a:pt x="150" y="958"/>
                    </a:lnTo>
                    <a:lnTo>
                      <a:pt x="156" y="958"/>
                    </a:lnTo>
                    <a:lnTo>
                      <a:pt x="162" y="958"/>
                    </a:lnTo>
                    <a:lnTo>
                      <a:pt x="174" y="952"/>
                    </a:lnTo>
                    <a:lnTo>
                      <a:pt x="186" y="944"/>
                    </a:lnTo>
                    <a:lnTo>
                      <a:pt x="198" y="942"/>
                    </a:lnTo>
                    <a:lnTo>
                      <a:pt x="210" y="948"/>
                    </a:lnTo>
                    <a:lnTo>
                      <a:pt x="218" y="962"/>
                    </a:lnTo>
                    <a:lnTo>
                      <a:pt x="220" y="976"/>
                    </a:lnTo>
                    <a:lnTo>
                      <a:pt x="230" y="972"/>
                    </a:lnTo>
                    <a:lnTo>
                      <a:pt x="240" y="968"/>
                    </a:lnTo>
                    <a:lnTo>
                      <a:pt x="250" y="960"/>
                    </a:lnTo>
                    <a:lnTo>
                      <a:pt x="250" y="980"/>
                    </a:lnTo>
                    <a:lnTo>
                      <a:pt x="250" y="998"/>
                    </a:lnTo>
                    <a:lnTo>
                      <a:pt x="246" y="1018"/>
                    </a:lnTo>
                    <a:lnTo>
                      <a:pt x="244" y="1032"/>
                    </a:lnTo>
                    <a:lnTo>
                      <a:pt x="248" y="1044"/>
                    </a:lnTo>
                    <a:lnTo>
                      <a:pt x="254" y="1056"/>
                    </a:lnTo>
                    <a:lnTo>
                      <a:pt x="264" y="1072"/>
                    </a:lnTo>
                    <a:lnTo>
                      <a:pt x="270" y="1086"/>
                    </a:lnTo>
                    <a:lnTo>
                      <a:pt x="272" y="1096"/>
                    </a:lnTo>
                    <a:lnTo>
                      <a:pt x="270" y="1108"/>
                    </a:lnTo>
                    <a:lnTo>
                      <a:pt x="268" y="1120"/>
                    </a:lnTo>
                    <a:lnTo>
                      <a:pt x="268" y="1134"/>
                    </a:lnTo>
                    <a:lnTo>
                      <a:pt x="270" y="1154"/>
                    </a:lnTo>
                    <a:lnTo>
                      <a:pt x="272" y="1174"/>
                    </a:lnTo>
                    <a:lnTo>
                      <a:pt x="270" y="1194"/>
                    </a:lnTo>
                    <a:lnTo>
                      <a:pt x="272" y="1222"/>
                    </a:lnTo>
                    <a:lnTo>
                      <a:pt x="280" y="1254"/>
                    </a:lnTo>
                    <a:lnTo>
                      <a:pt x="290" y="1284"/>
                    </a:lnTo>
                    <a:lnTo>
                      <a:pt x="300" y="1314"/>
                    </a:lnTo>
                    <a:lnTo>
                      <a:pt x="310" y="1346"/>
                    </a:lnTo>
                    <a:lnTo>
                      <a:pt x="318" y="1380"/>
                    </a:lnTo>
                    <a:lnTo>
                      <a:pt x="322" y="1416"/>
                    </a:lnTo>
                    <a:lnTo>
                      <a:pt x="346" y="1412"/>
                    </a:lnTo>
                    <a:lnTo>
                      <a:pt x="366" y="1404"/>
                    </a:lnTo>
                    <a:lnTo>
                      <a:pt x="382" y="1394"/>
                    </a:lnTo>
                    <a:lnTo>
                      <a:pt x="400" y="1382"/>
                    </a:lnTo>
                    <a:lnTo>
                      <a:pt x="418" y="1370"/>
                    </a:lnTo>
                    <a:lnTo>
                      <a:pt x="424" y="1366"/>
                    </a:lnTo>
                    <a:lnTo>
                      <a:pt x="430" y="1364"/>
                    </a:lnTo>
                    <a:lnTo>
                      <a:pt x="436" y="1360"/>
                    </a:lnTo>
                    <a:lnTo>
                      <a:pt x="440" y="1358"/>
                    </a:lnTo>
                    <a:lnTo>
                      <a:pt x="442" y="1354"/>
                    </a:lnTo>
                    <a:lnTo>
                      <a:pt x="446" y="1350"/>
                    </a:lnTo>
                    <a:lnTo>
                      <a:pt x="448" y="1342"/>
                    </a:lnTo>
                    <a:lnTo>
                      <a:pt x="448" y="1326"/>
                    </a:lnTo>
                    <a:lnTo>
                      <a:pt x="446" y="1310"/>
                    </a:lnTo>
                    <a:lnTo>
                      <a:pt x="446" y="1294"/>
                    </a:lnTo>
                    <a:lnTo>
                      <a:pt x="458" y="1292"/>
                    </a:lnTo>
                    <a:lnTo>
                      <a:pt x="466" y="1286"/>
                    </a:lnTo>
                    <a:lnTo>
                      <a:pt x="468" y="1276"/>
                    </a:lnTo>
                    <a:lnTo>
                      <a:pt x="468" y="1264"/>
                    </a:lnTo>
                    <a:lnTo>
                      <a:pt x="466" y="1252"/>
                    </a:lnTo>
                    <a:lnTo>
                      <a:pt x="466" y="1240"/>
                    </a:lnTo>
                    <a:lnTo>
                      <a:pt x="468" y="1224"/>
                    </a:lnTo>
                    <a:lnTo>
                      <a:pt x="476" y="1214"/>
                    </a:lnTo>
                    <a:lnTo>
                      <a:pt x="486" y="1208"/>
                    </a:lnTo>
                    <a:lnTo>
                      <a:pt x="496" y="1204"/>
                    </a:lnTo>
                    <a:lnTo>
                      <a:pt x="508" y="1200"/>
                    </a:lnTo>
                    <a:lnTo>
                      <a:pt x="518" y="1192"/>
                    </a:lnTo>
                    <a:lnTo>
                      <a:pt x="526" y="1180"/>
                    </a:lnTo>
                    <a:lnTo>
                      <a:pt x="530" y="1160"/>
                    </a:lnTo>
                    <a:lnTo>
                      <a:pt x="526" y="1140"/>
                    </a:lnTo>
                    <a:lnTo>
                      <a:pt x="518" y="1118"/>
                    </a:lnTo>
                    <a:lnTo>
                      <a:pt x="508" y="1096"/>
                    </a:lnTo>
                    <a:lnTo>
                      <a:pt x="504" y="1076"/>
                    </a:lnTo>
                    <a:lnTo>
                      <a:pt x="506" y="1056"/>
                    </a:lnTo>
                    <a:lnTo>
                      <a:pt x="516" y="1038"/>
                    </a:lnTo>
                    <a:lnTo>
                      <a:pt x="530" y="1020"/>
                    </a:lnTo>
                    <a:lnTo>
                      <a:pt x="548" y="1002"/>
                    </a:lnTo>
                    <a:lnTo>
                      <a:pt x="564" y="986"/>
                    </a:lnTo>
                    <a:lnTo>
                      <a:pt x="580" y="970"/>
                    </a:lnTo>
                    <a:lnTo>
                      <a:pt x="586" y="960"/>
                    </a:lnTo>
                    <a:lnTo>
                      <a:pt x="596" y="948"/>
                    </a:lnTo>
                    <a:lnTo>
                      <a:pt x="606" y="932"/>
                    </a:lnTo>
                    <a:lnTo>
                      <a:pt x="616" y="918"/>
                    </a:lnTo>
                    <a:lnTo>
                      <a:pt x="620" y="904"/>
                    </a:lnTo>
                    <a:lnTo>
                      <a:pt x="618" y="892"/>
                    </a:lnTo>
                    <a:lnTo>
                      <a:pt x="608" y="884"/>
                    </a:lnTo>
                    <a:lnTo>
                      <a:pt x="594" y="882"/>
                    </a:lnTo>
                    <a:lnTo>
                      <a:pt x="580" y="886"/>
                    </a:lnTo>
                    <a:lnTo>
                      <a:pt x="564" y="892"/>
                    </a:lnTo>
                    <a:lnTo>
                      <a:pt x="550" y="894"/>
                    </a:lnTo>
                    <a:lnTo>
                      <a:pt x="536" y="890"/>
                    </a:lnTo>
                    <a:lnTo>
                      <a:pt x="534" y="888"/>
                    </a:lnTo>
                    <a:lnTo>
                      <a:pt x="532" y="884"/>
                    </a:lnTo>
                    <a:lnTo>
                      <a:pt x="530" y="878"/>
                    </a:lnTo>
                    <a:lnTo>
                      <a:pt x="530" y="874"/>
                    </a:lnTo>
                    <a:lnTo>
                      <a:pt x="528" y="870"/>
                    </a:lnTo>
                    <a:lnTo>
                      <a:pt x="524" y="862"/>
                    </a:lnTo>
                    <a:lnTo>
                      <a:pt x="518" y="856"/>
                    </a:lnTo>
                    <a:lnTo>
                      <a:pt x="514" y="850"/>
                    </a:lnTo>
                    <a:lnTo>
                      <a:pt x="504" y="830"/>
                    </a:lnTo>
                    <a:lnTo>
                      <a:pt x="496" y="810"/>
                    </a:lnTo>
                    <a:lnTo>
                      <a:pt x="488" y="794"/>
                    </a:lnTo>
                    <a:lnTo>
                      <a:pt x="478" y="780"/>
                    </a:lnTo>
                    <a:lnTo>
                      <a:pt x="468" y="766"/>
                    </a:lnTo>
                    <a:lnTo>
                      <a:pt x="462" y="742"/>
                    </a:lnTo>
                    <a:lnTo>
                      <a:pt x="456" y="718"/>
                    </a:lnTo>
                    <a:lnTo>
                      <a:pt x="446" y="694"/>
                    </a:lnTo>
                    <a:lnTo>
                      <a:pt x="458" y="688"/>
                    </a:lnTo>
                    <a:lnTo>
                      <a:pt x="468" y="690"/>
                    </a:lnTo>
                    <a:lnTo>
                      <a:pt x="474" y="698"/>
                    </a:lnTo>
                    <a:lnTo>
                      <a:pt x="480" y="708"/>
                    </a:lnTo>
                    <a:lnTo>
                      <a:pt x="484" y="720"/>
                    </a:lnTo>
                    <a:lnTo>
                      <a:pt x="502" y="750"/>
                    </a:lnTo>
                    <a:lnTo>
                      <a:pt x="518" y="780"/>
                    </a:lnTo>
                    <a:lnTo>
                      <a:pt x="520" y="788"/>
                    </a:lnTo>
                    <a:lnTo>
                      <a:pt x="520" y="794"/>
                    </a:lnTo>
                    <a:lnTo>
                      <a:pt x="520" y="800"/>
                    </a:lnTo>
                    <a:lnTo>
                      <a:pt x="522" y="806"/>
                    </a:lnTo>
                    <a:lnTo>
                      <a:pt x="524" y="810"/>
                    </a:lnTo>
                    <a:lnTo>
                      <a:pt x="526" y="814"/>
                    </a:lnTo>
                    <a:lnTo>
                      <a:pt x="528" y="818"/>
                    </a:lnTo>
                    <a:lnTo>
                      <a:pt x="532" y="824"/>
                    </a:lnTo>
                    <a:lnTo>
                      <a:pt x="540" y="850"/>
                    </a:lnTo>
                    <a:lnTo>
                      <a:pt x="548" y="876"/>
                    </a:lnTo>
                    <a:lnTo>
                      <a:pt x="590" y="856"/>
                    </a:lnTo>
                    <a:lnTo>
                      <a:pt x="634" y="830"/>
                    </a:lnTo>
                    <a:lnTo>
                      <a:pt x="672" y="800"/>
                    </a:lnTo>
                    <a:lnTo>
                      <a:pt x="684" y="790"/>
                    </a:lnTo>
                    <a:lnTo>
                      <a:pt x="692" y="778"/>
                    </a:lnTo>
                    <a:lnTo>
                      <a:pt x="694" y="766"/>
                    </a:lnTo>
                    <a:lnTo>
                      <a:pt x="686" y="752"/>
                    </a:lnTo>
                    <a:lnTo>
                      <a:pt x="678" y="746"/>
                    </a:lnTo>
                    <a:lnTo>
                      <a:pt x="670" y="742"/>
                    </a:lnTo>
                    <a:lnTo>
                      <a:pt x="664" y="740"/>
                    </a:lnTo>
                    <a:lnTo>
                      <a:pt x="660" y="732"/>
                    </a:lnTo>
                    <a:lnTo>
                      <a:pt x="656" y="720"/>
                    </a:lnTo>
                    <a:lnTo>
                      <a:pt x="652" y="718"/>
                    </a:lnTo>
                    <a:lnTo>
                      <a:pt x="646" y="718"/>
                    </a:lnTo>
                    <a:lnTo>
                      <a:pt x="644" y="718"/>
                    </a:lnTo>
                    <a:lnTo>
                      <a:pt x="642" y="720"/>
                    </a:lnTo>
                    <a:lnTo>
                      <a:pt x="638" y="724"/>
                    </a:lnTo>
                    <a:lnTo>
                      <a:pt x="636" y="728"/>
                    </a:lnTo>
                    <a:lnTo>
                      <a:pt x="634" y="732"/>
                    </a:lnTo>
                    <a:lnTo>
                      <a:pt x="632" y="734"/>
                    </a:lnTo>
                    <a:lnTo>
                      <a:pt x="630" y="738"/>
                    </a:lnTo>
                    <a:lnTo>
                      <a:pt x="626" y="740"/>
                    </a:lnTo>
                    <a:lnTo>
                      <a:pt x="612" y="726"/>
                    </a:lnTo>
                    <a:lnTo>
                      <a:pt x="596" y="712"/>
                    </a:lnTo>
                    <a:lnTo>
                      <a:pt x="584" y="696"/>
                    </a:lnTo>
                    <a:lnTo>
                      <a:pt x="576" y="676"/>
                    </a:lnTo>
                    <a:lnTo>
                      <a:pt x="590" y="672"/>
                    </a:lnTo>
                    <a:lnTo>
                      <a:pt x="600" y="676"/>
                    </a:lnTo>
                    <a:lnTo>
                      <a:pt x="608" y="684"/>
                    </a:lnTo>
                    <a:lnTo>
                      <a:pt x="614" y="694"/>
                    </a:lnTo>
                    <a:lnTo>
                      <a:pt x="620" y="704"/>
                    </a:lnTo>
                    <a:lnTo>
                      <a:pt x="630" y="710"/>
                    </a:lnTo>
                    <a:lnTo>
                      <a:pt x="642" y="712"/>
                    </a:lnTo>
                    <a:lnTo>
                      <a:pt x="656" y="708"/>
                    </a:lnTo>
                    <a:lnTo>
                      <a:pt x="668" y="706"/>
                    </a:lnTo>
                    <a:lnTo>
                      <a:pt x="672" y="720"/>
                    </a:lnTo>
                    <a:lnTo>
                      <a:pt x="680" y="726"/>
                    </a:lnTo>
                    <a:lnTo>
                      <a:pt x="690" y="728"/>
                    </a:lnTo>
                    <a:lnTo>
                      <a:pt x="704" y="726"/>
                    </a:lnTo>
                    <a:lnTo>
                      <a:pt x="718" y="724"/>
                    </a:lnTo>
                    <a:lnTo>
                      <a:pt x="730" y="724"/>
                    </a:lnTo>
                    <a:lnTo>
                      <a:pt x="736" y="724"/>
                    </a:lnTo>
                    <a:lnTo>
                      <a:pt x="740" y="726"/>
                    </a:lnTo>
                    <a:lnTo>
                      <a:pt x="742" y="726"/>
                    </a:lnTo>
                    <a:lnTo>
                      <a:pt x="744" y="726"/>
                    </a:lnTo>
                    <a:lnTo>
                      <a:pt x="744" y="728"/>
                    </a:lnTo>
                    <a:lnTo>
                      <a:pt x="744" y="730"/>
                    </a:lnTo>
                    <a:lnTo>
                      <a:pt x="746" y="732"/>
                    </a:lnTo>
                    <a:lnTo>
                      <a:pt x="748" y="736"/>
                    </a:lnTo>
                    <a:lnTo>
                      <a:pt x="750" y="742"/>
                    </a:lnTo>
                    <a:lnTo>
                      <a:pt x="760" y="752"/>
                    </a:lnTo>
                    <a:lnTo>
                      <a:pt x="772" y="760"/>
                    </a:lnTo>
                    <a:lnTo>
                      <a:pt x="786" y="760"/>
                    </a:lnTo>
                    <a:lnTo>
                      <a:pt x="786" y="766"/>
                    </a:lnTo>
                    <a:lnTo>
                      <a:pt x="784" y="770"/>
                    </a:lnTo>
                    <a:lnTo>
                      <a:pt x="780" y="774"/>
                    </a:lnTo>
                    <a:lnTo>
                      <a:pt x="776" y="776"/>
                    </a:lnTo>
                    <a:lnTo>
                      <a:pt x="780" y="780"/>
                    </a:lnTo>
                    <a:lnTo>
                      <a:pt x="786" y="784"/>
                    </a:lnTo>
                    <a:lnTo>
                      <a:pt x="792" y="784"/>
                    </a:lnTo>
                    <a:lnTo>
                      <a:pt x="800" y="786"/>
                    </a:lnTo>
                    <a:lnTo>
                      <a:pt x="800" y="810"/>
                    </a:lnTo>
                    <a:lnTo>
                      <a:pt x="804" y="834"/>
                    </a:lnTo>
                    <a:lnTo>
                      <a:pt x="812" y="858"/>
                    </a:lnTo>
                    <a:lnTo>
                      <a:pt x="822" y="874"/>
                    </a:lnTo>
                    <a:lnTo>
                      <a:pt x="832" y="892"/>
                    </a:lnTo>
                    <a:lnTo>
                      <a:pt x="840" y="910"/>
                    </a:lnTo>
                    <a:lnTo>
                      <a:pt x="844" y="928"/>
                    </a:lnTo>
                    <a:lnTo>
                      <a:pt x="848" y="926"/>
                    </a:lnTo>
                    <a:lnTo>
                      <a:pt x="852" y="924"/>
                    </a:lnTo>
                    <a:lnTo>
                      <a:pt x="854" y="922"/>
                    </a:lnTo>
                    <a:lnTo>
                      <a:pt x="858" y="916"/>
                    </a:lnTo>
                    <a:lnTo>
                      <a:pt x="856" y="928"/>
                    </a:lnTo>
                    <a:lnTo>
                      <a:pt x="858" y="938"/>
                    </a:lnTo>
                    <a:lnTo>
                      <a:pt x="864" y="950"/>
                    </a:lnTo>
                    <a:lnTo>
                      <a:pt x="874" y="958"/>
                    </a:lnTo>
                    <a:lnTo>
                      <a:pt x="876" y="942"/>
                    </a:lnTo>
                    <a:lnTo>
                      <a:pt x="872" y="926"/>
                    </a:lnTo>
                    <a:lnTo>
                      <a:pt x="866" y="910"/>
                    </a:lnTo>
                    <a:lnTo>
                      <a:pt x="864" y="890"/>
                    </a:lnTo>
                    <a:lnTo>
                      <a:pt x="864" y="870"/>
                    </a:lnTo>
                    <a:lnTo>
                      <a:pt x="866" y="850"/>
                    </a:lnTo>
                    <a:lnTo>
                      <a:pt x="866" y="836"/>
                    </a:lnTo>
                    <a:lnTo>
                      <a:pt x="870" y="830"/>
                    </a:lnTo>
                    <a:lnTo>
                      <a:pt x="874" y="826"/>
                    </a:lnTo>
                    <a:lnTo>
                      <a:pt x="884" y="824"/>
                    </a:lnTo>
                    <a:lnTo>
                      <a:pt x="896" y="818"/>
                    </a:lnTo>
                    <a:lnTo>
                      <a:pt x="908" y="806"/>
                    </a:lnTo>
                    <a:lnTo>
                      <a:pt x="918" y="792"/>
                    </a:lnTo>
                    <a:lnTo>
                      <a:pt x="930" y="780"/>
                    </a:lnTo>
                    <a:lnTo>
                      <a:pt x="932" y="776"/>
                    </a:lnTo>
                    <a:lnTo>
                      <a:pt x="938" y="772"/>
                    </a:lnTo>
                    <a:lnTo>
                      <a:pt x="944" y="766"/>
                    </a:lnTo>
                    <a:lnTo>
                      <a:pt x="948" y="762"/>
                    </a:lnTo>
                    <a:lnTo>
                      <a:pt x="954" y="758"/>
                    </a:lnTo>
                    <a:lnTo>
                      <a:pt x="958" y="756"/>
                    </a:lnTo>
                    <a:lnTo>
                      <a:pt x="964" y="754"/>
                    </a:lnTo>
                    <a:lnTo>
                      <a:pt x="968" y="754"/>
                    </a:lnTo>
                    <a:lnTo>
                      <a:pt x="970" y="754"/>
                    </a:lnTo>
                    <a:lnTo>
                      <a:pt x="972" y="756"/>
                    </a:lnTo>
                    <a:lnTo>
                      <a:pt x="974" y="760"/>
                    </a:lnTo>
                    <a:lnTo>
                      <a:pt x="974" y="762"/>
                    </a:lnTo>
                    <a:lnTo>
                      <a:pt x="974" y="766"/>
                    </a:lnTo>
                    <a:lnTo>
                      <a:pt x="974" y="772"/>
                    </a:lnTo>
                    <a:lnTo>
                      <a:pt x="974" y="776"/>
                    </a:lnTo>
                    <a:lnTo>
                      <a:pt x="976" y="780"/>
                    </a:lnTo>
                    <a:lnTo>
                      <a:pt x="982" y="792"/>
                    </a:lnTo>
                    <a:lnTo>
                      <a:pt x="988" y="800"/>
                    </a:lnTo>
                    <a:lnTo>
                      <a:pt x="994" y="810"/>
                    </a:lnTo>
                    <a:lnTo>
                      <a:pt x="998" y="820"/>
                    </a:lnTo>
                    <a:lnTo>
                      <a:pt x="996" y="834"/>
                    </a:lnTo>
                    <a:lnTo>
                      <a:pt x="1004" y="834"/>
                    </a:lnTo>
                    <a:lnTo>
                      <a:pt x="1012" y="832"/>
                    </a:lnTo>
                    <a:lnTo>
                      <a:pt x="1018" y="828"/>
                    </a:lnTo>
                    <a:lnTo>
                      <a:pt x="1020" y="850"/>
                    </a:lnTo>
                    <a:lnTo>
                      <a:pt x="1026" y="868"/>
                    </a:lnTo>
                    <a:lnTo>
                      <a:pt x="1032" y="888"/>
                    </a:lnTo>
                    <a:lnTo>
                      <a:pt x="1032" y="902"/>
                    </a:lnTo>
                    <a:lnTo>
                      <a:pt x="1032" y="916"/>
                    </a:lnTo>
                    <a:lnTo>
                      <a:pt x="1034" y="930"/>
                    </a:lnTo>
                    <a:lnTo>
                      <a:pt x="1038" y="936"/>
                    </a:lnTo>
                    <a:lnTo>
                      <a:pt x="1042" y="940"/>
                    </a:lnTo>
                    <a:lnTo>
                      <a:pt x="1048" y="946"/>
                    </a:lnTo>
                    <a:lnTo>
                      <a:pt x="1052" y="950"/>
                    </a:lnTo>
                    <a:lnTo>
                      <a:pt x="1054" y="956"/>
                    </a:lnTo>
                    <a:lnTo>
                      <a:pt x="1056" y="962"/>
                    </a:lnTo>
                    <a:lnTo>
                      <a:pt x="1056" y="970"/>
                    </a:lnTo>
                    <a:lnTo>
                      <a:pt x="1058" y="976"/>
                    </a:lnTo>
                    <a:lnTo>
                      <a:pt x="1058" y="980"/>
                    </a:lnTo>
                    <a:lnTo>
                      <a:pt x="1060" y="986"/>
                    </a:lnTo>
                    <a:lnTo>
                      <a:pt x="1062" y="990"/>
                    </a:lnTo>
                    <a:lnTo>
                      <a:pt x="1064" y="994"/>
                    </a:lnTo>
                    <a:lnTo>
                      <a:pt x="1068" y="996"/>
                    </a:lnTo>
                    <a:lnTo>
                      <a:pt x="1074" y="998"/>
                    </a:lnTo>
                    <a:lnTo>
                      <a:pt x="1080" y="996"/>
                    </a:lnTo>
                    <a:lnTo>
                      <a:pt x="1080" y="980"/>
                    </a:lnTo>
                    <a:lnTo>
                      <a:pt x="1074" y="966"/>
                    </a:lnTo>
                    <a:lnTo>
                      <a:pt x="1064" y="954"/>
                    </a:lnTo>
                    <a:lnTo>
                      <a:pt x="1054" y="942"/>
                    </a:lnTo>
                    <a:lnTo>
                      <a:pt x="1048" y="928"/>
                    </a:lnTo>
                    <a:lnTo>
                      <a:pt x="1042" y="908"/>
                    </a:lnTo>
                    <a:lnTo>
                      <a:pt x="1042" y="886"/>
                    </a:lnTo>
                    <a:lnTo>
                      <a:pt x="1044" y="866"/>
                    </a:lnTo>
                    <a:lnTo>
                      <a:pt x="1056" y="864"/>
                    </a:lnTo>
                    <a:lnTo>
                      <a:pt x="1066" y="870"/>
                    </a:lnTo>
                    <a:lnTo>
                      <a:pt x="1074" y="880"/>
                    </a:lnTo>
                    <a:lnTo>
                      <a:pt x="1080" y="894"/>
                    </a:lnTo>
                    <a:lnTo>
                      <a:pt x="1086" y="906"/>
                    </a:lnTo>
                    <a:lnTo>
                      <a:pt x="1090" y="918"/>
                    </a:lnTo>
                    <a:lnTo>
                      <a:pt x="1104" y="902"/>
                    </a:lnTo>
                    <a:lnTo>
                      <a:pt x="1114" y="884"/>
                    </a:lnTo>
                    <a:lnTo>
                      <a:pt x="1118" y="862"/>
                    </a:lnTo>
                    <a:lnTo>
                      <a:pt x="1112" y="842"/>
                    </a:lnTo>
                    <a:lnTo>
                      <a:pt x="1104" y="832"/>
                    </a:lnTo>
                    <a:lnTo>
                      <a:pt x="1096" y="824"/>
                    </a:lnTo>
                    <a:lnTo>
                      <a:pt x="1090" y="816"/>
                    </a:lnTo>
                    <a:lnTo>
                      <a:pt x="1090" y="804"/>
                    </a:lnTo>
                    <a:lnTo>
                      <a:pt x="1094" y="792"/>
                    </a:lnTo>
                    <a:lnTo>
                      <a:pt x="1104" y="782"/>
                    </a:lnTo>
                    <a:lnTo>
                      <a:pt x="1116" y="774"/>
                    </a:lnTo>
                    <a:lnTo>
                      <a:pt x="1128" y="768"/>
                    </a:lnTo>
                    <a:lnTo>
                      <a:pt x="1130" y="774"/>
                    </a:lnTo>
                    <a:lnTo>
                      <a:pt x="1128" y="784"/>
                    </a:lnTo>
                    <a:lnTo>
                      <a:pt x="1124" y="794"/>
                    </a:lnTo>
                    <a:lnTo>
                      <a:pt x="1120" y="804"/>
                    </a:lnTo>
                    <a:lnTo>
                      <a:pt x="1118" y="812"/>
                    </a:lnTo>
                    <a:lnTo>
                      <a:pt x="1118" y="818"/>
                    </a:lnTo>
                    <a:lnTo>
                      <a:pt x="1124" y="820"/>
                    </a:lnTo>
                    <a:lnTo>
                      <a:pt x="1134" y="818"/>
                    </a:lnTo>
                    <a:lnTo>
                      <a:pt x="1146" y="810"/>
                    </a:lnTo>
                    <a:lnTo>
                      <a:pt x="1148" y="800"/>
                    </a:lnTo>
                    <a:lnTo>
                      <a:pt x="1148" y="786"/>
                    </a:lnTo>
                    <a:lnTo>
                      <a:pt x="1148" y="774"/>
                    </a:lnTo>
                    <a:lnTo>
                      <a:pt x="1152" y="764"/>
                    </a:lnTo>
                    <a:lnTo>
                      <a:pt x="1160" y="756"/>
                    </a:lnTo>
                    <a:lnTo>
                      <a:pt x="1172" y="752"/>
                    </a:lnTo>
                    <a:lnTo>
                      <a:pt x="1184" y="750"/>
                    </a:lnTo>
                    <a:lnTo>
                      <a:pt x="1196" y="748"/>
                    </a:lnTo>
                    <a:lnTo>
                      <a:pt x="1208" y="742"/>
                    </a:lnTo>
                    <a:lnTo>
                      <a:pt x="1216" y="730"/>
                    </a:lnTo>
                    <a:lnTo>
                      <a:pt x="1218" y="716"/>
                    </a:lnTo>
                    <a:lnTo>
                      <a:pt x="1218" y="700"/>
                    </a:lnTo>
                    <a:lnTo>
                      <a:pt x="1224" y="688"/>
                    </a:lnTo>
                    <a:lnTo>
                      <a:pt x="1232" y="674"/>
                    </a:lnTo>
                    <a:lnTo>
                      <a:pt x="1232" y="660"/>
                    </a:lnTo>
                    <a:lnTo>
                      <a:pt x="1228" y="652"/>
                    </a:lnTo>
                    <a:lnTo>
                      <a:pt x="1222" y="644"/>
                    </a:lnTo>
                    <a:lnTo>
                      <a:pt x="1216" y="634"/>
                    </a:lnTo>
                    <a:lnTo>
                      <a:pt x="1212" y="624"/>
                    </a:lnTo>
                    <a:lnTo>
                      <a:pt x="1214" y="610"/>
                    </a:lnTo>
                    <a:lnTo>
                      <a:pt x="1222" y="598"/>
                    </a:lnTo>
                    <a:lnTo>
                      <a:pt x="1232" y="588"/>
                    </a:lnTo>
                    <a:lnTo>
                      <a:pt x="1222" y="586"/>
                    </a:lnTo>
                    <a:lnTo>
                      <a:pt x="1212" y="588"/>
                    </a:lnTo>
                    <a:lnTo>
                      <a:pt x="1204" y="590"/>
                    </a:lnTo>
                    <a:lnTo>
                      <a:pt x="1196" y="586"/>
                    </a:lnTo>
                    <a:lnTo>
                      <a:pt x="1194" y="576"/>
                    </a:lnTo>
                    <a:lnTo>
                      <a:pt x="1196" y="564"/>
                    </a:lnTo>
                    <a:lnTo>
                      <a:pt x="1206" y="552"/>
                    </a:lnTo>
                    <a:lnTo>
                      <a:pt x="1218" y="542"/>
                    </a:lnTo>
                    <a:lnTo>
                      <a:pt x="1230" y="536"/>
                    </a:lnTo>
                    <a:lnTo>
                      <a:pt x="1242" y="534"/>
                    </a:lnTo>
                    <a:lnTo>
                      <a:pt x="1242" y="542"/>
                    </a:lnTo>
                    <a:lnTo>
                      <a:pt x="1240" y="548"/>
                    </a:lnTo>
                    <a:lnTo>
                      <a:pt x="1236" y="556"/>
                    </a:lnTo>
                    <a:lnTo>
                      <a:pt x="1232" y="562"/>
                    </a:lnTo>
                    <a:lnTo>
                      <a:pt x="1238" y="562"/>
                    </a:lnTo>
                    <a:lnTo>
                      <a:pt x="1248" y="560"/>
                    </a:lnTo>
                    <a:lnTo>
                      <a:pt x="1256" y="558"/>
                    </a:lnTo>
                    <a:lnTo>
                      <a:pt x="1264" y="558"/>
                    </a:lnTo>
                    <a:lnTo>
                      <a:pt x="1270" y="560"/>
                    </a:lnTo>
                    <a:lnTo>
                      <a:pt x="1272" y="566"/>
                    </a:lnTo>
                    <a:lnTo>
                      <a:pt x="1268" y="578"/>
                    </a:lnTo>
                    <a:lnTo>
                      <a:pt x="1280" y="582"/>
                    </a:lnTo>
                    <a:lnTo>
                      <a:pt x="1282" y="590"/>
                    </a:lnTo>
                    <a:lnTo>
                      <a:pt x="1282" y="600"/>
                    </a:lnTo>
                    <a:lnTo>
                      <a:pt x="1276" y="610"/>
                    </a:lnTo>
                    <a:lnTo>
                      <a:pt x="1272" y="620"/>
                    </a:lnTo>
                    <a:lnTo>
                      <a:pt x="1270" y="628"/>
                    </a:lnTo>
                    <a:lnTo>
                      <a:pt x="1278" y="626"/>
                    </a:lnTo>
                    <a:lnTo>
                      <a:pt x="1284" y="624"/>
                    </a:lnTo>
                    <a:lnTo>
                      <a:pt x="1292" y="618"/>
                    </a:lnTo>
                    <a:lnTo>
                      <a:pt x="1296" y="610"/>
                    </a:lnTo>
                    <a:lnTo>
                      <a:pt x="1300" y="600"/>
                    </a:lnTo>
                    <a:lnTo>
                      <a:pt x="1300" y="592"/>
                    </a:lnTo>
                    <a:lnTo>
                      <a:pt x="1296" y="588"/>
                    </a:lnTo>
                    <a:lnTo>
                      <a:pt x="1290" y="580"/>
                    </a:lnTo>
                    <a:lnTo>
                      <a:pt x="1286" y="572"/>
                    </a:lnTo>
                    <a:lnTo>
                      <a:pt x="1284" y="562"/>
                    </a:lnTo>
                    <a:lnTo>
                      <a:pt x="1288" y="556"/>
                    </a:lnTo>
                    <a:lnTo>
                      <a:pt x="1294" y="550"/>
                    </a:lnTo>
                    <a:lnTo>
                      <a:pt x="1300" y="546"/>
                    </a:lnTo>
                    <a:lnTo>
                      <a:pt x="1306" y="536"/>
                    </a:lnTo>
                    <a:lnTo>
                      <a:pt x="1306" y="532"/>
                    </a:lnTo>
                    <a:lnTo>
                      <a:pt x="1306" y="528"/>
                    </a:lnTo>
                    <a:lnTo>
                      <a:pt x="1304" y="526"/>
                    </a:lnTo>
                    <a:lnTo>
                      <a:pt x="1304" y="522"/>
                    </a:lnTo>
                    <a:lnTo>
                      <a:pt x="1304" y="518"/>
                    </a:lnTo>
                    <a:lnTo>
                      <a:pt x="1306" y="514"/>
                    </a:lnTo>
                    <a:lnTo>
                      <a:pt x="1310" y="510"/>
                    </a:lnTo>
                    <a:lnTo>
                      <a:pt x="1314" y="506"/>
                    </a:lnTo>
                    <a:lnTo>
                      <a:pt x="1320" y="502"/>
                    </a:lnTo>
                    <a:lnTo>
                      <a:pt x="1326" y="500"/>
                    </a:lnTo>
                    <a:lnTo>
                      <a:pt x="1330" y="494"/>
                    </a:lnTo>
                    <a:lnTo>
                      <a:pt x="1330" y="500"/>
                    </a:lnTo>
                    <a:lnTo>
                      <a:pt x="1330" y="504"/>
                    </a:lnTo>
                    <a:lnTo>
                      <a:pt x="1334" y="508"/>
                    </a:lnTo>
                    <a:lnTo>
                      <a:pt x="1336" y="512"/>
                    </a:lnTo>
                    <a:lnTo>
                      <a:pt x="1340" y="516"/>
                    </a:lnTo>
                    <a:lnTo>
                      <a:pt x="1346" y="518"/>
                    </a:lnTo>
                    <a:lnTo>
                      <a:pt x="1352" y="502"/>
                    </a:lnTo>
                    <a:lnTo>
                      <a:pt x="1364" y="486"/>
                    </a:lnTo>
                    <a:lnTo>
                      <a:pt x="1376" y="472"/>
                    </a:lnTo>
                    <a:lnTo>
                      <a:pt x="1386" y="458"/>
                    </a:lnTo>
                    <a:lnTo>
                      <a:pt x="1394" y="442"/>
                    </a:lnTo>
                    <a:lnTo>
                      <a:pt x="1398" y="424"/>
                    </a:lnTo>
                    <a:lnTo>
                      <a:pt x="1398" y="410"/>
                    </a:lnTo>
                    <a:lnTo>
                      <a:pt x="1394" y="396"/>
                    </a:lnTo>
                    <a:lnTo>
                      <a:pt x="1388" y="386"/>
                    </a:lnTo>
                    <a:lnTo>
                      <a:pt x="1378" y="382"/>
                    </a:lnTo>
                    <a:lnTo>
                      <a:pt x="1364" y="384"/>
                    </a:lnTo>
                    <a:lnTo>
                      <a:pt x="1362" y="380"/>
                    </a:lnTo>
                    <a:lnTo>
                      <a:pt x="1360" y="376"/>
                    </a:lnTo>
                    <a:lnTo>
                      <a:pt x="1360" y="374"/>
                    </a:lnTo>
                    <a:lnTo>
                      <a:pt x="1356" y="374"/>
                    </a:lnTo>
                    <a:lnTo>
                      <a:pt x="1352" y="374"/>
                    </a:lnTo>
                    <a:lnTo>
                      <a:pt x="1346" y="374"/>
                    </a:lnTo>
                    <a:lnTo>
                      <a:pt x="1342" y="374"/>
                    </a:lnTo>
                    <a:lnTo>
                      <a:pt x="1338" y="374"/>
                    </a:lnTo>
                    <a:lnTo>
                      <a:pt x="1334" y="372"/>
                    </a:lnTo>
                    <a:lnTo>
                      <a:pt x="1332" y="370"/>
                    </a:lnTo>
                    <a:lnTo>
                      <a:pt x="1330" y="366"/>
                    </a:lnTo>
                    <a:lnTo>
                      <a:pt x="1330" y="362"/>
                    </a:lnTo>
                    <a:lnTo>
                      <a:pt x="1332" y="356"/>
                    </a:lnTo>
                    <a:lnTo>
                      <a:pt x="1340" y="350"/>
                    </a:lnTo>
                    <a:lnTo>
                      <a:pt x="1352" y="346"/>
                    </a:lnTo>
                    <a:lnTo>
                      <a:pt x="1366" y="344"/>
                    </a:lnTo>
                    <a:lnTo>
                      <a:pt x="1376" y="340"/>
                    </a:lnTo>
                    <a:lnTo>
                      <a:pt x="1384" y="334"/>
                    </a:lnTo>
                    <a:lnTo>
                      <a:pt x="1390" y="328"/>
                    </a:lnTo>
                    <a:lnTo>
                      <a:pt x="1396" y="320"/>
                    </a:lnTo>
                    <a:lnTo>
                      <a:pt x="1402" y="312"/>
                    </a:lnTo>
                    <a:lnTo>
                      <a:pt x="1424" y="294"/>
                    </a:lnTo>
                    <a:lnTo>
                      <a:pt x="1446" y="282"/>
                    </a:lnTo>
                    <a:lnTo>
                      <a:pt x="1472" y="278"/>
                    </a:lnTo>
                    <a:lnTo>
                      <a:pt x="1500" y="278"/>
                    </a:lnTo>
                    <a:lnTo>
                      <a:pt x="1498" y="290"/>
                    </a:lnTo>
                    <a:lnTo>
                      <a:pt x="1494" y="300"/>
                    </a:lnTo>
                    <a:lnTo>
                      <a:pt x="1508" y="300"/>
                    </a:lnTo>
                    <a:lnTo>
                      <a:pt x="1518" y="294"/>
                    </a:lnTo>
                    <a:lnTo>
                      <a:pt x="1524" y="284"/>
                    </a:lnTo>
                    <a:lnTo>
                      <a:pt x="1532" y="274"/>
                    </a:lnTo>
                    <a:lnTo>
                      <a:pt x="1540" y="264"/>
                    </a:lnTo>
                    <a:lnTo>
                      <a:pt x="1548" y="260"/>
                    </a:lnTo>
                    <a:lnTo>
                      <a:pt x="1560" y="258"/>
                    </a:lnTo>
                    <a:lnTo>
                      <a:pt x="1570" y="258"/>
                    </a:lnTo>
                    <a:lnTo>
                      <a:pt x="1578" y="262"/>
                    </a:lnTo>
                    <a:lnTo>
                      <a:pt x="1580" y="270"/>
                    </a:lnTo>
                    <a:lnTo>
                      <a:pt x="1588" y="258"/>
                    </a:lnTo>
                    <a:lnTo>
                      <a:pt x="1600" y="246"/>
                    </a:lnTo>
                    <a:lnTo>
                      <a:pt x="1614" y="242"/>
                    </a:lnTo>
                    <a:lnTo>
                      <a:pt x="1614" y="260"/>
                    </a:lnTo>
                    <a:lnTo>
                      <a:pt x="1608" y="274"/>
                    </a:lnTo>
                    <a:lnTo>
                      <a:pt x="1598" y="286"/>
                    </a:lnTo>
                    <a:lnTo>
                      <a:pt x="1584" y="296"/>
                    </a:lnTo>
                    <a:lnTo>
                      <a:pt x="1572" y="306"/>
                    </a:lnTo>
                    <a:lnTo>
                      <a:pt x="1560" y="316"/>
                    </a:lnTo>
                    <a:lnTo>
                      <a:pt x="1550" y="330"/>
                    </a:lnTo>
                    <a:lnTo>
                      <a:pt x="1540" y="358"/>
                    </a:lnTo>
                    <a:lnTo>
                      <a:pt x="1538" y="388"/>
                    </a:lnTo>
                    <a:lnTo>
                      <a:pt x="1544" y="420"/>
                    </a:lnTo>
                    <a:lnTo>
                      <a:pt x="1552" y="406"/>
                    </a:lnTo>
                    <a:lnTo>
                      <a:pt x="1560" y="390"/>
                    </a:lnTo>
                    <a:lnTo>
                      <a:pt x="1568" y="376"/>
                    </a:lnTo>
                    <a:lnTo>
                      <a:pt x="1574" y="372"/>
                    </a:lnTo>
                    <a:lnTo>
                      <a:pt x="1578" y="368"/>
                    </a:lnTo>
                    <a:lnTo>
                      <a:pt x="1584" y="364"/>
                    </a:lnTo>
                    <a:lnTo>
                      <a:pt x="1588" y="358"/>
                    </a:lnTo>
                    <a:lnTo>
                      <a:pt x="1592" y="352"/>
                    </a:lnTo>
                    <a:lnTo>
                      <a:pt x="1598" y="336"/>
                    </a:lnTo>
                    <a:lnTo>
                      <a:pt x="1602" y="322"/>
                    </a:lnTo>
                    <a:lnTo>
                      <a:pt x="1606" y="308"/>
                    </a:lnTo>
                    <a:lnTo>
                      <a:pt x="1614" y="296"/>
                    </a:lnTo>
                    <a:lnTo>
                      <a:pt x="1628" y="284"/>
                    </a:lnTo>
                    <a:lnTo>
                      <a:pt x="1632" y="284"/>
                    </a:lnTo>
                    <a:lnTo>
                      <a:pt x="1638" y="282"/>
                    </a:lnTo>
                    <a:lnTo>
                      <a:pt x="1644" y="282"/>
                    </a:lnTo>
                    <a:lnTo>
                      <a:pt x="1650" y="280"/>
                    </a:lnTo>
                    <a:lnTo>
                      <a:pt x="1654" y="280"/>
                    </a:lnTo>
                    <a:lnTo>
                      <a:pt x="1656" y="278"/>
                    </a:lnTo>
                    <a:lnTo>
                      <a:pt x="1658" y="278"/>
                    </a:lnTo>
                    <a:lnTo>
                      <a:pt x="1660" y="278"/>
                    </a:lnTo>
                    <a:lnTo>
                      <a:pt x="1662" y="278"/>
                    </a:lnTo>
                    <a:lnTo>
                      <a:pt x="1664" y="276"/>
                    </a:lnTo>
                    <a:lnTo>
                      <a:pt x="1666" y="274"/>
                    </a:lnTo>
                    <a:lnTo>
                      <a:pt x="1672" y="270"/>
                    </a:lnTo>
                    <a:lnTo>
                      <a:pt x="1688" y="256"/>
                    </a:lnTo>
                    <a:lnTo>
                      <a:pt x="1700" y="250"/>
                    </a:lnTo>
                    <a:lnTo>
                      <a:pt x="1714" y="248"/>
                    </a:lnTo>
                    <a:lnTo>
                      <a:pt x="1732" y="248"/>
                    </a:lnTo>
                    <a:lnTo>
                      <a:pt x="1732" y="242"/>
                    </a:lnTo>
                    <a:lnTo>
                      <a:pt x="1730" y="238"/>
                    </a:lnTo>
                    <a:lnTo>
                      <a:pt x="1728" y="232"/>
                    </a:lnTo>
                    <a:lnTo>
                      <a:pt x="1724" y="228"/>
                    </a:lnTo>
                    <a:lnTo>
                      <a:pt x="1736" y="226"/>
                    </a:lnTo>
                    <a:lnTo>
                      <a:pt x="1744" y="218"/>
                    </a:lnTo>
                    <a:lnTo>
                      <a:pt x="1746" y="208"/>
                    </a:lnTo>
                    <a:lnTo>
                      <a:pt x="1746" y="194"/>
                    </a:lnTo>
                    <a:lnTo>
                      <a:pt x="1752" y="194"/>
                    </a:lnTo>
                    <a:lnTo>
                      <a:pt x="1758" y="198"/>
                    </a:lnTo>
                    <a:lnTo>
                      <a:pt x="1764" y="202"/>
                    </a:lnTo>
                    <a:lnTo>
                      <a:pt x="1768" y="206"/>
                    </a:lnTo>
                    <a:lnTo>
                      <a:pt x="1774" y="210"/>
                    </a:lnTo>
                    <a:lnTo>
                      <a:pt x="1778" y="214"/>
                    </a:lnTo>
                    <a:lnTo>
                      <a:pt x="1792" y="204"/>
                    </a:lnTo>
                    <a:lnTo>
                      <a:pt x="1796" y="194"/>
                    </a:lnTo>
                    <a:lnTo>
                      <a:pt x="1790" y="184"/>
                    </a:lnTo>
                    <a:lnTo>
                      <a:pt x="1778" y="172"/>
                    </a:lnTo>
                    <a:lnTo>
                      <a:pt x="1764" y="162"/>
                    </a:lnTo>
                    <a:lnTo>
                      <a:pt x="1746" y="154"/>
                    </a:lnTo>
                    <a:lnTo>
                      <a:pt x="1728" y="146"/>
                    </a:lnTo>
                    <a:lnTo>
                      <a:pt x="1712" y="142"/>
                    </a:lnTo>
                    <a:lnTo>
                      <a:pt x="1702" y="140"/>
                    </a:lnTo>
                  </a:path>
                </a:pathLst>
              </a:custGeom>
              <a:solidFill>
                <a:srgbClr val="EAEAEA"/>
              </a:solidFill>
              <a:ln w="12700">
                <a:noFill/>
              </a:ln>
            </p:spPr>
            <p:txBody>
              <a:bodyPr/>
              <a:lstStyle/>
              <a:p>
                <a:endParaRPr lang="zh-CN" altLang="en-US"/>
              </a:p>
            </p:txBody>
          </p:sp>
          <p:sp>
            <p:nvSpPr>
              <p:cNvPr id="1052" name="任意多边形 1118"/>
              <p:cNvSpPr/>
              <p:nvPr/>
            </p:nvSpPr>
            <p:spPr>
              <a:xfrm>
                <a:off x="4500" y="474"/>
                <a:ext cx="54" cy="52"/>
              </a:xfrm>
              <a:custGeom>
                <a:avLst/>
                <a:gdLst/>
                <a:ahLst/>
                <a:cxnLst/>
                <a:rect l="0" t="0" r="0" b="0"/>
                <a:pathLst>
                  <a:path w="54" h="52">
                    <a:moveTo>
                      <a:pt x="28" y="48"/>
                    </a:moveTo>
                    <a:lnTo>
                      <a:pt x="32" y="40"/>
                    </a:lnTo>
                    <a:lnTo>
                      <a:pt x="34" y="34"/>
                    </a:lnTo>
                    <a:lnTo>
                      <a:pt x="38" y="26"/>
                    </a:lnTo>
                    <a:lnTo>
                      <a:pt x="34" y="24"/>
                    </a:lnTo>
                    <a:lnTo>
                      <a:pt x="32" y="22"/>
                    </a:lnTo>
                    <a:lnTo>
                      <a:pt x="28" y="28"/>
                    </a:lnTo>
                    <a:lnTo>
                      <a:pt x="26" y="34"/>
                    </a:lnTo>
                    <a:lnTo>
                      <a:pt x="22" y="40"/>
                    </a:lnTo>
                    <a:lnTo>
                      <a:pt x="18" y="46"/>
                    </a:lnTo>
                    <a:lnTo>
                      <a:pt x="14" y="50"/>
                    </a:lnTo>
                    <a:lnTo>
                      <a:pt x="8" y="52"/>
                    </a:lnTo>
                    <a:lnTo>
                      <a:pt x="2" y="52"/>
                    </a:lnTo>
                    <a:lnTo>
                      <a:pt x="0" y="46"/>
                    </a:lnTo>
                    <a:lnTo>
                      <a:pt x="0" y="42"/>
                    </a:lnTo>
                    <a:lnTo>
                      <a:pt x="2" y="38"/>
                    </a:lnTo>
                    <a:lnTo>
                      <a:pt x="4" y="36"/>
                    </a:lnTo>
                    <a:lnTo>
                      <a:pt x="8" y="34"/>
                    </a:lnTo>
                    <a:lnTo>
                      <a:pt x="12" y="30"/>
                    </a:lnTo>
                    <a:lnTo>
                      <a:pt x="14" y="28"/>
                    </a:lnTo>
                    <a:lnTo>
                      <a:pt x="18" y="22"/>
                    </a:lnTo>
                    <a:lnTo>
                      <a:pt x="20" y="18"/>
                    </a:lnTo>
                    <a:lnTo>
                      <a:pt x="22" y="16"/>
                    </a:lnTo>
                    <a:lnTo>
                      <a:pt x="24" y="12"/>
                    </a:lnTo>
                    <a:lnTo>
                      <a:pt x="24" y="10"/>
                    </a:lnTo>
                    <a:lnTo>
                      <a:pt x="24" y="6"/>
                    </a:lnTo>
                    <a:lnTo>
                      <a:pt x="22" y="0"/>
                    </a:lnTo>
                    <a:lnTo>
                      <a:pt x="36" y="6"/>
                    </a:lnTo>
                    <a:lnTo>
                      <a:pt x="44" y="14"/>
                    </a:lnTo>
                    <a:lnTo>
                      <a:pt x="52" y="24"/>
                    </a:lnTo>
                    <a:lnTo>
                      <a:pt x="54" y="34"/>
                    </a:lnTo>
                    <a:lnTo>
                      <a:pt x="50" y="42"/>
                    </a:lnTo>
                    <a:lnTo>
                      <a:pt x="42" y="48"/>
                    </a:lnTo>
                    <a:lnTo>
                      <a:pt x="28" y="48"/>
                    </a:lnTo>
                  </a:path>
                </a:pathLst>
              </a:custGeom>
              <a:solidFill>
                <a:srgbClr val="EAEAEA"/>
              </a:solidFill>
              <a:ln w="12700">
                <a:noFill/>
              </a:ln>
            </p:spPr>
            <p:txBody>
              <a:bodyPr/>
              <a:lstStyle/>
              <a:p>
                <a:endParaRPr lang="zh-CN" altLang="en-US"/>
              </a:p>
            </p:txBody>
          </p:sp>
          <p:sp>
            <p:nvSpPr>
              <p:cNvPr id="1053" name="任意多边形 1119"/>
              <p:cNvSpPr/>
              <p:nvPr/>
            </p:nvSpPr>
            <p:spPr>
              <a:xfrm>
                <a:off x="5006" y="690"/>
                <a:ext cx="180" cy="310"/>
              </a:xfrm>
              <a:custGeom>
                <a:avLst/>
                <a:gdLst/>
                <a:ahLst/>
                <a:cxnLst/>
                <a:rect l="0" t="0" r="0" b="0"/>
                <a:pathLst>
                  <a:path w="180" h="310">
                    <a:moveTo>
                      <a:pt x="126" y="126"/>
                    </a:moveTo>
                    <a:lnTo>
                      <a:pt x="118" y="116"/>
                    </a:lnTo>
                    <a:lnTo>
                      <a:pt x="116" y="106"/>
                    </a:lnTo>
                    <a:lnTo>
                      <a:pt x="122" y="96"/>
                    </a:lnTo>
                    <a:lnTo>
                      <a:pt x="132" y="88"/>
                    </a:lnTo>
                    <a:lnTo>
                      <a:pt x="144" y="86"/>
                    </a:lnTo>
                    <a:lnTo>
                      <a:pt x="132" y="58"/>
                    </a:lnTo>
                    <a:lnTo>
                      <a:pt x="126" y="28"/>
                    </a:lnTo>
                    <a:lnTo>
                      <a:pt x="118" y="0"/>
                    </a:lnTo>
                    <a:lnTo>
                      <a:pt x="110" y="10"/>
                    </a:lnTo>
                    <a:lnTo>
                      <a:pt x="104" y="22"/>
                    </a:lnTo>
                    <a:lnTo>
                      <a:pt x="102" y="34"/>
                    </a:lnTo>
                    <a:lnTo>
                      <a:pt x="104" y="36"/>
                    </a:lnTo>
                    <a:lnTo>
                      <a:pt x="106" y="38"/>
                    </a:lnTo>
                    <a:lnTo>
                      <a:pt x="106" y="40"/>
                    </a:lnTo>
                    <a:lnTo>
                      <a:pt x="106" y="42"/>
                    </a:lnTo>
                    <a:lnTo>
                      <a:pt x="110" y="42"/>
                    </a:lnTo>
                    <a:lnTo>
                      <a:pt x="108" y="56"/>
                    </a:lnTo>
                    <a:lnTo>
                      <a:pt x="106" y="74"/>
                    </a:lnTo>
                    <a:lnTo>
                      <a:pt x="102" y="90"/>
                    </a:lnTo>
                    <a:lnTo>
                      <a:pt x="100" y="102"/>
                    </a:lnTo>
                    <a:lnTo>
                      <a:pt x="102" y="114"/>
                    </a:lnTo>
                    <a:lnTo>
                      <a:pt x="104" y="128"/>
                    </a:lnTo>
                    <a:lnTo>
                      <a:pt x="102" y="140"/>
                    </a:lnTo>
                    <a:lnTo>
                      <a:pt x="100" y="146"/>
                    </a:lnTo>
                    <a:lnTo>
                      <a:pt x="98" y="148"/>
                    </a:lnTo>
                    <a:lnTo>
                      <a:pt x="96" y="150"/>
                    </a:lnTo>
                    <a:lnTo>
                      <a:pt x="94" y="152"/>
                    </a:lnTo>
                    <a:lnTo>
                      <a:pt x="94" y="154"/>
                    </a:lnTo>
                    <a:lnTo>
                      <a:pt x="92" y="156"/>
                    </a:lnTo>
                    <a:lnTo>
                      <a:pt x="92" y="160"/>
                    </a:lnTo>
                    <a:lnTo>
                      <a:pt x="94" y="164"/>
                    </a:lnTo>
                    <a:lnTo>
                      <a:pt x="94" y="168"/>
                    </a:lnTo>
                    <a:lnTo>
                      <a:pt x="96" y="172"/>
                    </a:lnTo>
                    <a:lnTo>
                      <a:pt x="98" y="176"/>
                    </a:lnTo>
                    <a:lnTo>
                      <a:pt x="100" y="180"/>
                    </a:lnTo>
                    <a:lnTo>
                      <a:pt x="100" y="184"/>
                    </a:lnTo>
                    <a:lnTo>
                      <a:pt x="100" y="190"/>
                    </a:lnTo>
                    <a:lnTo>
                      <a:pt x="98" y="194"/>
                    </a:lnTo>
                    <a:lnTo>
                      <a:pt x="96" y="200"/>
                    </a:lnTo>
                    <a:lnTo>
                      <a:pt x="94" y="206"/>
                    </a:lnTo>
                    <a:lnTo>
                      <a:pt x="92" y="212"/>
                    </a:lnTo>
                    <a:lnTo>
                      <a:pt x="90" y="218"/>
                    </a:lnTo>
                    <a:lnTo>
                      <a:pt x="88" y="222"/>
                    </a:lnTo>
                    <a:lnTo>
                      <a:pt x="74" y="236"/>
                    </a:lnTo>
                    <a:lnTo>
                      <a:pt x="52" y="248"/>
                    </a:lnTo>
                    <a:lnTo>
                      <a:pt x="30" y="256"/>
                    </a:lnTo>
                    <a:lnTo>
                      <a:pt x="10" y="258"/>
                    </a:lnTo>
                    <a:lnTo>
                      <a:pt x="2" y="284"/>
                    </a:lnTo>
                    <a:lnTo>
                      <a:pt x="0" y="310"/>
                    </a:lnTo>
                    <a:lnTo>
                      <a:pt x="4" y="310"/>
                    </a:lnTo>
                    <a:lnTo>
                      <a:pt x="8" y="310"/>
                    </a:lnTo>
                    <a:lnTo>
                      <a:pt x="10" y="300"/>
                    </a:lnTo>
                    <a:lnTo>
                      <a:pt x="10" y="292"/>
                    </a:lnTo>
                    <a:lnTo>
                      <a:pt x="10" y="288"/>
                    </a:lnTo>
                    <a:lnTo>
                      <a:pt x="12" y="282"/>
                    </a:lnTo>
                    <a:lnTo>
                      <a:pt x="20" y="274"/>
                    </a:lnTo>
                    <a:lnTo>
                      <a:pt x="24" y="272"/>
                    </a:lnTo>
                    <a:lnTo>
                      <a:pt x="28" y="270"/>
                    </a:lnTo>
                    <a:lnTo>
                      <a:pt x="32" y="270"/>
                    </a:lnTo>
                    <a:lnTo>
                      <a:pt x="34" y="270"/>
                    </a:lnTo>
                    <a:lnTo>
                      <a:pt x="38" y="268"/>
                    </a:lnTo>
                    <a:lnTo>
                      <a:pt x="40" y="266"/>
                    </a:lnTo>
                    <a:lnTo>
                      <a:pt x="44" y="260"/>
                    </a:lnTo>
                    <a:lnTo>
                      <a:pt x="46" y="264"/>
                    </a:lnTo>
                    <a:lnTo>
                      <a:pt x="48" y="268"/>
                    </a:lnTo>
                    <a:lnTo>
                      <a:pt x="50" y="270"/>
                    </a:lnTo>
                    <a:lnTo>
                      <a:pt x="52" y="274"/>
                    </a:lnTo>
                    <a:lnTo>
                      <a:pt x="64" y="266"/>
                    </a:lnTo>
                    <a:lnTo>
                      <a:pt x="76" y="264"/>
                    </a:lnTo>
                    <a:lnTo>
                      <a:pt x="86" y="262"/>
                    </a:lnTo>
                    <a:lnTo>
                      <a:pt x="98" y="256"/>
                    </a:lnTo>
                    <a:lnTo>
                      <a:pt x="104" y="246"/>
                    </a:lnTo>
                    <a:lnTo>
                      <a:pt x="108" y="232"/>
                    </a:lnTo>
                    <a:lnTo>
                      <a:pt x="112" y="216"/>
                    </a:lnTo>
                    <a:lnTo>
                      <a:pt x="114" y="204"/>
                    </a:lnTo>
                    <a:lnTo>
                      <a:pt x="116" y="198"/>
                    </a:lnTo>
                    <a:lnTo>
                      <a:pt x="118" y="194"/>
                    </a:lnTo>
                    <a:lnTo>
                      <a:pt x="120" y="188"/>
                    </a:lnTo>
                    <a:lnTo>
                      <a:pt x="120" y="182"/>
                    </a:lnTo>
                    <a:lnTo>
                      <a:pt x="120" y="180"/>
                    </a:lnTo>
                    <a:lnTo>
                      <a:pt x="118" y="176"/>
                    </a:lnTo>
                    <a:lnTo>
                      <a:pt x="114" y="172"/>
                    </a:lnTo>
                    <a:lnTo>
                      <a:pt x="112" y="168"/>
                    </a:lnTo>
                    <a:lnTo>
                      <a:pt x="108" y="164"/>
                    </a:lnTo>
                    <a:lnTo>
                      <a:pt x="108" y="162"/>
                    </a:lnTo>
                    <a:lnTo>
                      <a:pt x="106" y="160"/>
                    </a:lnTo>
                    <a:lnTo>
                      <a:pt x="104" y="160"/>
                    </a:lnTo>
                    <a:lnTo>
                      <a:pt x="112" y="158"/>
                    </a:lnTo>
                    <a:lnTo>
                      <a:pt x="122" y="154"/>
                    </a:lnTo>
                    <a:lnTo>
                      <a:pt x="132" y="148"/>
                    </a:lnTo>
                    <a:lnTo>
                      <a:pt x="140" y="138"/>
                    </a:lnTo>
                    <a:lnTo>
                      <a:pt x="152" y="136"/>
                    </a:lnTo>
                    <a:lnTo>
                      <a:pt x="166" y="128"/>
                    </a:lnTo>
                    <a:lnTo>
                      <a:pt x="176" y="120"/>
                    </a:lnTo>
                    <a:lnTo>
                      <a:pt x="180" y="106"/>
                    </a:lnTo>
                    <a:lnTo>
                      <a:pt x="166" y="116"/>
                    </a:lnTo>
                    <a:lnTo>
                      <a:pt x="154" y="124"/>
                    </a:lnTo>
                    <a:lnTo>
                      <a:pt x="138" y="128"/>
                    </a:lnTo>
                    <a:lnTo>
                      <a:pt x="126" y="126"/>
                    </a:lnTo>
                    <a:close/>
                  </a:path>
                </a:pathLst>
              </a:custGeom>
              <a:solidFill>
                <a:srgbClr val="EAEAEA"/>
              </a:solidFill>
              <a:ln w="0">
                <a:noFill/>
              </a:ln>
            </p:spPr>
            <p:txBody>
              <a:bodyPr/>
              <a:lstStyle/>
              <a:p>
                <a:endParaRPr lang="zh-CN" altLang="en-US"/>
              </a:p>
            </p:txBody>
          </p:sp>
          <p:sp>
            <p:nvSpPr>
              <p:cNvPr id="1054" name="任意多边形 1120"/>
              <p:cNvSpPr/>
              <p:nvPr/>
            </p:nvSpPr>
            <p:spPr>
              <a:xfrm>
                <a:off x="5006" y="690"/>
                <a:ext cx="180" cy="310"/>
              </a:xfrm>
              <a:custGeom>
                <a:avLst/>
                <a:gdLst/>
                <a:ahLst/>
                <a:cxnLst/>
                <a:rect l="0" t="0" r="0" b="0"/>
                <a:pathLst>
                  <a:path w="180" h="310">
                    <a:moveTo>
                      <a:pt x="126" y="126"/>
                    </a:moveTo>
                    <a:lnTo>
                      <a:pt x="118" y="116"/>
                    </a:lnTo>
                    <a:lnTo>
                      <a:pt x="116" y="106"/>
                    </a:lnTo>
                    <a:lnTo>
                      <a:pt x="122" y="96"/>
                    </a:lnTo>
                    <a:lnTo>
                      <a:pt x="132" y="88"/>
                    </a:lnTo>
                    <a:lnTo>
                      <a:pt x="144" y="86"/>
                    </a:lnTo>
                    <a:lnTo>
                      <a:pt x="132" y="58"/>
                    </a:lnTo>
                    <a:lnTo>
                      <a:pt x="126" y="28"/>
                    </a:lnTo>
                    <a:lnTo>
                      <a:pt x="118" y="0"/>
                    </a:lnTo>
                    <a:lnTo>
                      <a:pt x="110" y="10"/>
                    </a:lnTo>
                    <a:lnTo>
                      <a:pt x="104" y="22"/>
                    </a:lnTo>
                    <a:lnTo>
                      <a:pt x="102" y="34"/>
                    </a:lnTo>
                    <a:lnTo>
                      <a:pt x="104" y="36"/>
                    </a:lnTo>
                    <a:lnTo>
                      <a:pt x="106" y="38"/>
                    </a:lnTo>
                    <a:lnTo>
                      <a:pt x="106" y="40"/>
                    </a:lnTo>
                    <a:lnTo>
                      <a:pt x="106" y="42"/>
                    </a:lnTo>
                    <a:lnTo>
                      <a:pt x="110" y="42"/>
                    </a:lnTo>
                    <a:lnTo>
                      <a:pt x="108" y="56"/>
                    </a:lnTo>
                    <a:lnTo>
                      <a:pt x="106" y="74"/>
                    </a:lnTo>
                    <a:lnTo>
                      <a:pt x="102" y="90"/>
                    </a:lnTo>
                    <a:lnTo>
                      <a:pt x="100" y="102"/>
                    </a:lnTo>
                    <a:lnTo>
                      <a:pt x="102" y="114"/>
                    </a:lnTo>
                    <a:lnTo>
                      <a:pt x="104" y="128"/>
                    </a:lnTo>
                    <a:lnTo>
                      <a:pt x="102" y="140"/>
                    </a:lnTo>
                    <a:lnTo>
                      <a:pt x="100" y="146"/>
                    </a:lnTo>
                    <a:lnTo>
                      <a:pt x="98" y="148"/>
                    </a:lnTo>
                    <a:lnTo>
                      <a:pt x="96" y="150"/>
                    </a:lnTo>
                    <a:lnTo>
                      <a:pt x="94" y="152"/>
                    </a:lnTo>
                    <a:lnTo>
                      <a:pt x="94" y="154"/>
                    </a:lnTo>
                    <a:lnTo>
                      <a:pt x="92" y="156"/>
                    </a:lnTo>
                    <a:lnTo>
                      <a:pt x="92" y="160"/>
                    </a:lnTo>
                    <a:lnTo>
                      <a:pt x="94" y="164"/>
                    </a:lnTo>
                    <a:lnTo>
                      <a:pt x="94" y="168"/>
                    </a:lnTo>
                    <a:lnTo>
                      <a:pt x="96" y="172"/>
                    </a:lnTo>
                    <a:lnTo>
                      <a:pt x="98" y="176"/>
                    </a:lnTo>
                    <a:lnTo>
                      <a:pt x="100" y="180"/>
                    </a:lnTo>
                    <a:lnTo>
                      <a:pt x="100" y="184"/>
                    </a:lnTo>
                    <a:lnTo>
                      <a:pt x="100" y="190"/>
                    </a:lnTo>
                    <a:lnTo>
                      <a:pt x="98" y="194"/>
                    </a:lnTo>
                    <a:lnTo>
                      <a:pt x="96" y="200"/>
                    </a:lnTo>
                    <a:lnTo>
                      <a:pt x="94" y="206"/>
                    </a:lnTo>
                    <a:lnTo>
                      <a:pt x="92" y="212"/>
                    </a:lnTo>
                    <a:lnTo>
                      <a:pt x="90" y="218"/>
                    </a:lnTo>
                    <a:lnTo>
                      <a:pt x="88" y="222"/>
                    </a:lnTo>
                    <a:lnTo>
                      <a:pt x="74" y="236"/>
                    </a:lnTo>
                    <a:lnTo>
                      <a:pt x="52" y="248"/>
                    </a:lnTo>
                    <a:lnTo>
                      <a:pt x="30" y="256"/>
                    </a:lnTo>
                    <a:lnTo>
                      <a:pt x="10" y="258"/>
                    </a:lnTo>
                    <a:lnTo>
                      <a:pt x="2" y="284"/>
                    </a:lnTo>
                    <a:lnTo>
                      <a:pt x="0" y="310"/>
                    </a:lnTo>
                    <a:lnTo>
                      <a:pt x="4" y="310"/>
                    </a:lnTo>
                    <a:lnTo>
                      <a:pt x="8" y="310"/>
                    </a:lnTo>
                    <a:lnTo>
                      <a:pt x="10" y="300"/>
                    </a:lnTo>
                    <a:lnTo>
                      <a:pt x="10" y="292"/>
                    </a:lnTo>
                    <a:lnTo>
                      <a:pt x="10" y="288"/>
                    </a:lnTo>
                    <a:lnTo>
                      <a:pt x="12" y="282"/>
                    </a:lnTo>
                    <a:lnTo>
                      <a:pt x="20" y="274"/>
                    </a:lnTo>
                    <a:lnTo>
                      <a:pt x="24" y="272"/>
                    </a:lnTo>
                    <a:lnTo>
                      <a:pt x="28" y="270"/>
                    </a:lnTo>
                    <a:lnTo>
                      <a:pt x="32" y="270"/>
                    </a:lnTo>
                    <a:lnTo>
                      <a:pt x="34" y="270"/>
                    </a:lnTo>
                    <a:lnTo>
                      <a:pt x="38" y="268"/>
                    </a:lnTo>
                    <a:lnTo>
                      <a:pt x="40" y="266"/>
                    </a:lnTo>
                    <a:lnTo>
                      <a:pt x="44" y="260"/>
                    </a:lnTo>
                    <a:lnTo>
                      <a:pt x="46" y="264"/>
                    </a:lnTo>
                    <a:lnTo>
                      <a:pt x="48" y="268"/>
                    </a:lnTo>
                    <a:lnTo>
                      <a:pt x="50" y="270"/>
                    </a:lnTo>
                    <a:lnTo>
                      <a:pt x="52" y="274"/>
                    </a:lnTo>
                    <a:lnTo>
                      <a:pt x="64" y="266"/>
                    </a:lnTo>
                    <a:lnTo>
                      <a:pt x="76" y="264"/>
                    </a:lnTo>
                    <a:lnTo>
                      <a:pt x="86" y="262"/>
                    </a:lnTo>
                    <a:lnTo>
                      <a:pt x="98" y="256"/>
                    </a:lnTo>
                    <a:lnTo>
                      <a:pt x="104" y="246"/>
                    </a:lnTo>
                    <a:lnTo>
                      <a:pt x="108" y="232"/>
                    </a:lnTo>
                    <a:lnTo>
                      <a:pt x="112" y="216"/>
                    </a:lnTo>
                    <a:lnTo>
                      <a:pt x="114" y="204"/>
                    </a:lnTo>
                    <a:lnTo>
                      <a:pt x="116" y="198"/>
                    </a:lnTo>
                    <a:lnTo>
                      <a:pt x="118" y="194"/>
                    </a:lnTo>
                    <a:lnTo>
                      <a:pt x="120" y="188"/>
                    </a:lnTo>
                    <a:lnTo>
                      <a:pt x="120" y="182"/>
                    </a:lnTo>
                    <a:lnTo>
                      <a:pt x="120" y="180"/>
                    </a:lnTo>
                    <a:lnTo>
                      <a:pt x="118" y="176"/>
                    </a:lnTo>
                    <a:lnTo>
                      <a:pt x="114" y="172"/>
                    </a:lnTo>
                    <a:lnTo>
                      <a:pt x="112" y="168"/>
                    </a:lnTo>
                    <a:lnTo>
                      <a:pt x="108" y="164"/>
                    </a:lnTo>
                    <a:lnTo>
                      <a:pt x="108" y="162"/>
                    </a:lnTo>
                    <a:lnTo>
                      <a:pt x="106" y="160"/>
                    </a:lnTo>
                    <a:lnTo>
                      <a:pt x="104" y="160"/>
                    </a:lnTo>
                    <a:lnTo>
                      <a:pt x="112" y="158"/>
                    </a:lnTo>
                    <a:lnTo>
                      <a:pt x="122" y="154"/>
                    </a:lnTo>
                    <a:lnTo>
                      <a:pt x="132" y="148"/>
                    </a:lnTo>
                    <a:lnTo>
                      <a:pt x="140" y="138"/>
                    </a:lnTo>
                    <a:lnTo>
                      <a:pt x="152" y="136"/>
                    </a:lnTo>
                    <a:lnTo>
                      <a:pt x="166" y="128"/>
                    </a:lnTo>
                    <a:lnTo>
                      <a:pt x="176" y="120"/>
                    </a:lnTo>
                    <a:lnTo>
                      <a:pt x="180" y="106"/>
                    </a:lnTo>
                    <a:lnTo>
                      <a:pt x="166" y="116"/>
                    </a:lnTo>
                    <a:lnTo>
                      <a:pt x="154" y="124"/>
                    </a:lnTo>
                    <a:lnTo>
                      <a:pt x="138" y="128"/>
                    </a:lnTo>
                    <a:lnTo>
                      <a:pt x="126" y="126"/>
                    </a:lnTo>
                  </a:path>
                </a:pathLst>
              </a:custGeom>
              <a:solidFill>
                <a:srgbClr val="EAEAEA"/>
              </a:solidFill>
              <a:ln w="12700">
                <a:noFill/>
              </a:ln>
            </p:spPr>
            <p:txBody>
              <a:bodyPr/>
              <a:lstStyle/>
              <a:p>
                <a:endParaRPr lang="zh-CN" altLang="en-US"/>
              </a:p>
            </p:txBody>
          </p:sp>
          <p:sp>
            <p:nvSpPr>
              <p:cNvPr id="1055" name="任意多边形 1121"/>
              <p:cNvSpPr/>
              <p:nvPr/>
            </p:nvSpPr>
            <p:spPr>
              <a:xfrm>
                <a:off x="4818" y="1050"/>
                <a:ext cx="156" cy="344"/>
              </a:xfrm>
              <a:custGeom>
                <a:avLst/>
                <a:gdLst/>
                <a:ahLst/>
                <a:cxnLst/>
                <a:rect l="0" t="0" r="0" b="0"/>
                <a:pathLst>
                  <a:path w="156" h="344">
                    <a:moveTo>
                      <a:pt x="110" y="82"/>
                    </a:moveTo>
                    <a:lnTo>
                      <a:pt x="116" y="82"/>
                    </a:lnTo>
                    <a:lnTo>
                      <a:pt x="124" y="84"/>
                    </a:lnTo>
                    <a:lnTo>
                      <a:pt x="116" y="108"/>
                    </a:lnTo>
                    <a:lnTo>
                      <a:pt x="108" y="130"/>
                    </a:lnTo>
                    <a:lnTo>
                      <a:pt x="124" y="130"/>
                    </a:lnTo>
                    <a:lnTo>
                      <a:pt x="136" y="136"/>
                    </a:lnTo>
                    <a:lnTo>
                      <a:pt x="148" y="146"/>
                    </a:lnTo>
                    <a:lnTo>
                      <a:pt x="156" y="158"/>
                    </a:lnTo>
                    <a:lnTo>
                      <a:pt x="150" y="170"/>
                    </a:lnTo>
                    <a:lnTo>
                      <a:pt x="150" y="184"/>
                    </a:lnTo>
                    <a:lnTo>
                      <a:pt x="152" y="196"/>
                    </a:lnTo>
                    <a:lnTo>
                      <a:pt x="156" y="210"/>
                    </a:lnTo>
                    <a:lnTo>
                      <a:pt x="154" y="224"/>
                    </a:lnTo>
                    <a:lnTo>
                      <a:pt x="146" y="220"/>
                    </a:lnTo>
                    <a:lnTo>
                      <a:pt x="136" y="216"/>
                    </a:lnTo>
                    <a:lnTo>
                      <a:pt x="126" y="212"/>
                    </a:lnTo>
                    <a:lnTo>
                      <a:pt x="118" y="208"/>
                    </a:lnTo>
                    <a:lnTo>
                      <a:pt x="118" y="198"/>
                    </a:lnTo>
                    <a:lnTo>
                      <a:pt x="122" y="198"/>
                    </a:lnTo>
                    <a:lnTo>
                      <a:pt x="126" y="196"/>
                    </a:lnTo>
                    <a:lnTo>
                      <a:pt x="126" y="188"/>
                    </a:lnTo>
                    <a:lnTo>
                      <a:pt x="128" y="178"/>
                    </a:lnTo>
                    <a:lnTo>
                      <a:pt x="132" y="168"/>
                    </a:lnTo>
                    <a:lnTo>
                      <a:pt x="134" y="158"/>
                    </a:lnTo>
                    <a:lnTo>
                      <a:pt x="132" y="150"/>
                    </a:lnTo>
                    <a:lnTo>
                      <a:pt x="124" y="148"/>
                    </a:lnTo>
                    <a:lnTo>
                      <a:pt x="118" y="152"/>
                    </a:lnTo>
                    <a:lnTo>
                      <a:pt x="108" y="162"/>
                    </a:lnTo>
                    <a:lnTo>
                      <a:pt x="100" y="176"/>
                    </a:lnTo>
                    <a:lnTo>
                      <a:pt x="92" y="188"/>
                    </a:lnTo>
                    <a:lnTo>
                      <a:pt x="88" y="196"/>
                    </a:lnTo>
                    <a:lnTo>
                      <a:pt x="88" y="208"/>
                    </a:lnTo>
                    <a:lnTo>
                      <a:pt x="92" y="218"/>
                    </a:lnTo>
                    <a:lnTo>
                      <a:pt x="98" y="226"/>
                    </a:lnTo>
                    <a:lnTo>
                      <a:pt x="100" y="238"/>
                    </a:lnTo>
                    <a:lnTo>
                      <a:pt x="100" y="244"/>
                    </a:lnTo>
                    <a:lnTo>
                      <a:pt x="100" y="250"/>
                    </a:lnTo>
                    <a:lnTo>
                      <a:pt x="98" y="252"/>
                    </a:lnTo>
                    <a:lnTo>
                      <a:pt x="96" y="256"/>
                    </a:lnTo>
                    <a:lnTo>
                      <a:pt x="92" y="260"/>
                    </a:lnTo>
                    <a:lnTo>
                      <a:pt x="86" y="266"/>
                    </a:lnTo>
                    <a:lnTo>
                      <a:pt x="78" y="276"/>
                    </a:lnTo>
                    <a:lnTo>
                      <a:pt x="76" y="282"/>
                    </a:lnTo>
                    <a:lnTo>
                      <a:pt x="78" y="288"/>
                    </a:lnTo>
                    <a:lnTo>
                      <a:pt x="82" y="296"/>
                    </a:lnTo>
                    <a:lnTo>
                      <a:pt x="86" y="308"/>
                    </a:lnTo>
                    <a:lnTo>
                      <a:pt x="86" y="320"/>
                    </a:lnTo>
                    <a:lnTo>
                      <a:pt x="82" y="330"/>
                    </a:lnTo>
                    <a:lnTo>
                      <a:pt x="74" y="336"/>
                    </a:lnTo>
                    <a:lnTo>
                      <a:pt x="60" y="344"/>
                    </a:lnTo>
                    <a:lnTo>
                      <a:pt x="44" y="330"/>
                    </a:lnTo>
                    <a:lnTo>
                      <a:pt x="26" y="314"/>
                    </a:lnTo>
                    <a:lnTo>
                      <a:pt x="10" y="296"/>
                    </a:lnTo>
                    <a:lnTo>
                      <a:pt x="0" y="278"/>
                    </a:lnTo>
                    <a:lnTo>
                      <a:pt x="18" y="272"/>
                    </a:lnTo>
                    <a:lnTo>
                      <a:pt x="32" y="260"/>
                    </a:lnTo>
                    <a:lnTo>
                      <a:pt x="44" y="248"/>
                    </a:lnTo>
                    <a:lnTo>
                      <a:pt x="56" y="234"/>
                    </a:lnTo>
                    <a:lnTo>
                      <a:pt x="74" y="226"/>
                    </a:lnTo>
                    <a:lnTo>
                      <a:pt x="72" y="204"/>
                    </a:lnTo>
                    <a:lnTo>
                      <a:pt x="82" y="184"/>
                    </a:lnTo>
                    <a:lnTo>
                      <a:pt x="94" y="164"/>
                    </a:lnTo>
                    <a:lnTo>
                      <a:pt x="106" y="144"/>
                    </a:lnTo>
                    <a:lnTo>
                      <a:pt x="120" y="110"/>
                    </a:lnTo>
                    <a:lnTo>
                      <a:pt x="128" y="72"/>
                    </a:lnTo>
                    <a:lnTo>
                      <a:pt x="130" y="60"/>
                    </a:lnTo>
                    <a:lnTo>
                      <a:pt x="132" y="46"/>
                    </a:lnTo>
                    <a:lnTo>
                      <a:pt x="132" y="32"/>
                    </a:lnTo>
                    <a:lnTo>
                      <a:pt x="130" y="18"/>
                    </a:lnTo>
                    <a:lnTo>
                      <a:pt x="126" y="8"/>
                    </a:lnTo>
                    <a:lnTo>
                      <a:pt x="120" y="2"/>
                    </a:lnTo>
                    <a:lnTo>
                      <a:pt x="108" y="0"/>
                    </a:lnTo>
                    <a:lnTo>
                      <a:pt x="92" y="8"/>
                    </a:lnTo>
                    <a:lnTo>
                      <a:pt x="110" y="82"/>
                    </a:lnTo>
                    <a:close/>
                  </a:path>
                </a:pathLst>
              </a:custGeom>
              <a:solidFill>
                <a:srgbClr val="EAEAEA"/>
              </a:solidFill>
              <a:ln w="0">
                <a:noFill/>
              </a:ln>
            </p:spPr>
            <p:txBody>
              <a:bodyPr/>
              <a:lstStyle/>
              <a:p>
                <a:endParaRPr lang="zh-CN" altLang="en-US"/>
              </a:p>
            </p:txBody>
          </p:sp>
          <p:sp>
            <p:nvSpPr>
              <p:cNvPr id="1056" name="任意多边形 1122"/>
              <p:cNvSpPr/>
              <p:nvPr/>
            </p:nvSpPr>
            <p:spPr>
              <a:xfrm>
                <a:off x="4818" y="1050"/>
                <a:ext cx="156" cy="344"/>
              </a:xfrm>
              <a:custGeom>
                <a:avLst/>
                <a:gdLst/>
                <a:ahLst/>
                <a:cxnLst/>
                <a:rect l="0" t="0" r="0" b="0"/>
                <a:pathLst>
                  <a:path w="156" h="344">
                    <a:moveTo>
                      <a:pt x="110" y="82"/>
                    </a:moveTo>
                    <a:lnTo>
                      <a:pt x="116" y="82"/>
                    </a:lnTo>
                    <a:lnTo>
                      <a:pt x="124" y="84"/>
                    </a:lnTo>
                    <a:lnTo>
                      <a:pt x="116" y="108"/>
                    </a:lnTo>
                    <a:lnTo>
                      <a:pt x="108" y="130"/>
                    </a:lnTo>
                    <a:lnTo>
                      <a:pt x="124" y="130"/>
                    </a:lnTo>
                    <a:lnTo>
                      <a:pt x="136" y="136"/>
                    </a:lnTo>
                    <a:lnTo>
                      <a:pt x="148" y="146"/>
                    </a:lnTo>
                    <a:lnTo>
                      <a:pt x="156" y="158"/>
                    </a:lnTo>
                    <a:lnTo>
                      <a:pt x="150" y="170"/>
                    </a:lnTo>
                    <a:lnTo>
                      <a:pt x="150" y="184"/>
                    </a:lnTo>
                    <a:lnTo>
                      <a:pt x="152" y="196"/>
                    </a:lnTo>
                    <a:lnTo>
                      <a:pt x="156" y="210"/>
                    </a:lnTo>
                    <a:lnTo>
                      <a:pt x="154" y="224"/>
                    </a:lnTo>
                    <a:lnTo>
                      <a:pt x="146" y="220"/>
                    </a:lnTo>
                    <a:lnTo>
                      <a:pt x="136" y="216"/>
                    </a:lnTo>
                    <a:lnTo>
                      <a:pt x="126" y="212"/>
                    </a:lnTo>
                    <a:lnTo>
                      <a:pt x="118" y="208"/>
                    </a:lnTo>
                    <a:lnTo>
                      <a:pt x="118" y="198"/>
                    </a:lnTo>
                    <a:lnTo>
                      <a:pt x="122" y="198"/>
                    </a:lnTo>
                    <a:lnTo>
                      <a:pt x="126" y="196"/>
                    </a:lnTo>
                    <a:lnTo>
                      <a:pt x="126" y="188"/>
                    </a:lnTo>
                    <a:lnTo>
                      <a:pt x="128" y="178"/>
                    </a:lnTo>
                    <a:lnTo>
                      <a:pt x="132" y="168"/>
                    </a:lnTo>
                    <a:lnTo>
                      <a:pt x="134" y="158"/>
                    </a:lnTo>
                    <a:lnTo>
                      <a:pt x="132" y="150"/>
                    </a:lnTo>
                    <a:lnTo>
                      <a:pt x="124" y="148"/>
                    </a:lnTo>
                    <a:lnTo>
                      <a:pt x="118" y="152"/>
                    </a:lnTo>
                    <a:lnTo>
                      <a:pt x="108" y="162"/>
                    </a:lnTo>
                    <a:lnTo>
                      <a:pt x="100" y="176"/>
                    </a:lnTo>
                    <a:lnTo>
                      <a:pt x="92" y="188"/>
                    </a:lnTo>
                    <a:lnTo>
                      <a:pt x="88" y="196"/>
                    </a:lnTo>
                    <a:lnTo>
                      <a:pt x="88" y="208"/>
                    </a:lnTo>
                    <a:lnTo>
                      <a:pt x="92" y="218"/>
                    </a:lnTo>
                    <a:lnTo>
                      <a:pt x="98" y="226"/>
                    </a:lnTo>
                    <a:lnTo>
                      <a:pt x="100" y="238"/>
                    </a:lnTo>
                    <a:lnTo>
                      <a:pt x="100" y="244"/>
                    </a:lnTo>
                    <a:lnTo>
                      <a:pt x="100" y="250"/>
                    </a:lnTo>
                    <a:lnTo>
                      <a:pt x="98" y="252"/>
                    </a:lnTo>
                    <a:lnTo>
                      <a:pt x="96" y="256"/>
                    </a:lnTo>
                    <a:lnTo>
                      <a:pt x="92" y="260"/>
                    </a:lnTo>
                    <a:lnTo>
                      <a:pt x="86" y="266"/>
                    </a:lnTo>
                    <a:lnTo>
                      <a:pt x="78" y="276"/>
                    </a:lnTo>
                    <a:lnTo>
                      <a:pt x="76" y="282"/>
                    </a:lnTo>
                    <a:lnTo>
                      <a:pt x="78" y="288"/>
                    </a:lnTo>
                    <a:lnTo>
                      <a:pt x="82" y="296"/>
                    </a:lnTo>
                    <a:lnTo>
                      <a:pt x="86" y="308"/>
                    </a:lnTo>
                    <a:lnTo>
                      <a:pt x="86" y="320"/>
                    </a:lnTo>
                    <a:lnTo>
                      <a:pt x="82" y="330"/>
                    </a:lnTo>
                    <a:lnTo>
                      <a:pt x="74" y="336"/>
                    </a:lnTo>
                    <a:lnTo>
                      <a:pt x="60" y="344"/>
                    </a:lnTo>
                    <a:lnTo>
                      <a:pt x="44" y="330"/>
                    </a:lnTo>
                    <a:lnTo>
                      <a:pt x="26" y="314"/>
                    </a:lnTo>
                    <a:lnTo>
                      <a:pt x="10" y="296"/>
                    </a:lnTo>
                    <a:lnTo>
                      <a:pt x="0" y="278"/>
                    </a:lnTo>
                    <a:lnTo>
                      <a:pt x="18" y="272"/>
                    </a:lnTo>
                    <a:lnTo>
                      <a:pt x="32" y="260"/>
                    </a:lnTo>
                    <a:lnTo>
                      <a:pt x="44" y="248"/>
                    </a:lnTo>
                    <a:lnTo>
                      <a:pt x="56" y="234"/>
                    </a:lnTo>
                    <a:lnTo>
                      <a:pt x="74" y="226"/>
                    </a:lnTo>
                    <a:lnTo>
                      <a:pt x="72" y="204"/>
                    </a:lnTo>
                    <a:lnTo>
                      <a:pt x="82" y="184"/>
                    </a:lnTo>
                    <a:lnTo>
                      <a:pt x="94" y="164"/>
                    </a:lnTo>
                    <a:lnTo>
                      <a:pt x="106" y="144"/>
                    </a:lnTo>
                    <a:lnTo>
                      <a:pt x="120" y="110"/>
                    </a:lnTo>
                    <a:lnTo>
                      <a:pt x="128" y="72"/>
                    </a:lnTo>
                    <a:lnTo>
                      <a:pt x="130" y="60"/>
                    </a:lnTo>
                    <a:lnTo>
                      <a:pt x="132" y="46"/>
                    </a:lnTo>
                    <a:lnTo>
                      <a:pt x="132" y="32"/>
                    </a:lnTo>
                    <a:lnTo>
                      <a:pt x="130" y="18"/>
                    </a:lnTo>
                    <a:lnTo>
                      <a:pt x="126" y="8"/>
                    </a:lnTo>
                    <a:lnTo>
                      <a:pt x="120" y="2"/>
                    </a:lnTo>
                    <a:lnTo>
                      <a:pt x="108" y="0"/>
                    </a:lnTo>
                    <a:lnTo>
                      <a:pt x="92" y="8"/>
                    </a:lnTo>
                  </a:path>
                </a:pathLst>
              </a:custGeom>
              <a:solidFill>
                <a:srgbClr val="EAEAEA"/>
              </a:solidFill>
              <a:ln w="12700">
                <a:noFill/>
              </a:ln>
            </p:spPr>
            <p:txBody>
              <a:bodyPr/>
              <a:lstStyle/>
              <a:p>
                <a:endParaRPr lang="zh-CN" altLang="en-US"/>
              </a:p>
            </p:txBody>
          </p:sp>
          <p:sp>
            <p:nvSpPr>
              <p:cNvPr id="1057" name="任意多边形 1123"/>
              <p:cNvSpPr/>
              <p:nvPr/>
            </p:nvSpPr>
            <p:spPr>
              <a:xfrm>
                <a:off x="4702" y="1270"/>
                <a:ext cx="268" cy="184"/>
              </a:xfrm>
              <a:custGeom>
                <a:avLst/>
                <a:gdLst/>
                <a:ahLst/>
                <a:cxnLst/>
                <a:rect l="0" t="0" r="0" b="0"/>
                <a:pathLst>
                  <a:path w="268" h="184">
                    <a:moveTo>
                      <a:pt x="0" y="12"/>
                    </a:moveTo>
                    <a:lnTo>
                      <a:pt x="6" y="2"/>
                    </a:lnTo>
                    <a:lnTo>
                      <a:pt x="14" y="0"/>
                    </a:lnTo>
                    <a:lnTo>
                      <a:pt x="22" y="4"/>
                    </a:lnTo>
                    <a:lnTo>
                      <a:pt x="30" y="12"/>
                    </a:lnTo>
                    <a:lnTo>
                      <a:pt x="40" y="24"/>
                    </a:lnTo>
                    <a:lnTo>
                      <a:pt x="46" y="36"/>
                    </a:lnTo>
                    <a:lnTo>
                      <a:pt x="54" y="44"/>
                    </a:lnTo>
                    <a:lnTo>
                      <a:pt x="58" y="50"/>
                    </a:lnTo>
                    <a:lnTo>
                      <a:pt x="74" y="62"/>
                    </a:lnTo>
                    <a:lnTo>
                      <a:pt x="92" y="74"/>
                    </a:lnTo>
                    <a:lnTo>
                      <a:pt x="102" y="84"/>
                    </a:lnTo>
                    <a:lnTo>
                      <a:pt x="106" y="94"/>
                    </a:lnTo>
                    <a:lnTo>
                      <a:pt x="108" y="104"/>
                    </a:lnTo>
                    <a:lnTo>
                      <a:pt x="108" y="116"/>
                    </a:lnTo>
                    <a:lnTo>
                      <a:pt x="106" y="120"/>
                    </a:lnTo>
                    <a:lnTo>
                      <a:pt x="104" y="122"/>
                    </a:lnTo>
                    <a:lnTo>
                      <a:pt x="102" y="124"/>
                    </a:lnTo>
                    <a:lnTo>
                      <a:pt x="102" y="128"/>
                    </a:lnTo>
                    <a:lnTo>
                      <a:pt x="100" y="130"/>
                    </a:lnTo>
                    <a:lnTo>
                      <a:pt x="100" y="132"/>
                    </a:lnTo>
                    <a:lnTo>
                      <a:pt x="102" y="134"/>
                    </a:lnTo>
                    <a:lnTo>
                      <a:pt x="106" y="138"/>
                    </a:lnTo>
                    <a:lnTo>
                      <a:pt x="114" y="140"/>
                    </a:lnTo>
                    <a:lnTo>
                      <a:pt x="128" y="140"/>
                    </a:lnTo>
                    <a:lnTo>
                      <a:pt x="144" y="140"/>
                    </a:lnTo>
                    <a:lnTo>
                      <a:pt x="158" y="144"/>
                    </a:lnTo>
                    <a:lnTo>
                      <a:pt x="164" y="148"/>
                    </a:lnTo>
                    <a:lnTo>
                      <a:pt x="170" y="152"/>
                    </a:lnTo>
                    <a:lnTo>
                      <a:pt x="176" y="156"/>
                    </a:lnTo>
                    <a:lnTo>
                      <a:pt x="182" y="160"/>
                    </a:lnTo>
                    <a:lnTo>
                      <a:pt x="190" y="164"/>
                    </a:lnTo>
                    <a:lnTo>
                      <a:pt x="204" y="166"/>
                    </a:lnTo>
                    <a:lnTo>
                      <a:pt x="218" y="164"/>
                    </a:lnTo>
                    <a:lnTo>
                      <a:pt x="232" y="162"/>
                    </a:lnTo>
                    <a:lnTo>
                      <a:pt x="240" y="162"/>
                    </a:lnTo>
                    <a:lnTo>
                      <a:pt x="250" y="162"/>
                    </a:lnTo>
                    <a:lnTo>
                      <a:pt x="260" y="164"/>
                    </a:lnTo>
                    <a:lnTo>
                      <a:pt x="268" y="168"/>
                    </a:lnTo>
                    <a:lnTo>
                      <a:pt x="268" y="176"/>
                    </a:lnTo>
                    <a:lnTo>
                      <a:pt x="262" y="180"/>
                    </a:lnTo>
                    <a:lnTo>
                      <a:pt x="250" y="184"/>
                    </a:lnTo>
                    <a:lnTo>
                      <a:pt x="236" y="184"/>
                    </a:lnTo>
                    <a:lnTo>
                      <a:pt x="222" y="184"/>
                    </a:lnTo>
                    <a:lnTo>
                      <a:pt x="212" y="184"/>
                    </a:lnTo>
                    <a:lnTo>
                      <a:pt x="198" y="182"/>
                    </a:lnTo>
                    <a:lnTo>
                      <a:pt x="186" y="180"/>
                    </a:lnTo>
                    <a:lnTo>
                      <a:pt x="176" y="174"/>
                    </a:lnTo>
                    <a:lnTo>
                      <a:pt x="162" y="166"/>
                    </a:lnTo>
                    <a:lnTo>
                      <a:pt x="148" y="162"/>
                    </a:lnTo>
                    <a:lnTo>
                      <a:pt x="132" y="160"/>
                    </a:lnTo>
                    <a:lnTo>
                      <a:pt x="114" y="158"/>
                    </a:lnTo>
                    <a:lnTo>
                      <a:pt x="98" y="154"/>
                    </a:lnTo>
                    <a:lnTo>
                      <a:pt x="86" y="146"/>
                    </a:lnTo>
                    <a:lnTo>
                      <a:pt x="84" y="142"/>
                    </a:lnTo>
                    <a:lnTo>
                      <a:pt x="84" y="136"/>
                    </a:lnTo>
                    <a:lnTo>
                      <a:pt x="82" y="132"/>
                    </a:lnTo>
                    <a:lnTo>
                      <a:pt x="82" y="128"/>
                    </a:lnTo>
                    <a:lnTo>
                      <a:pt x="80" y="124"/>
                    </a:lnTo>
                    <a:lnTo>
                      <a:pt x="78" y="120"/>
                    </a:lnTo>
                    <a:lnTo>
                      <a:pt x="74" y="118"/>
                    </a:lnTo>
                    <a:lnTo>
                      <a:pt x="70" y="116"/>
                    </a:lnTo>
                    <a:lnTo>
                      <a:pt x="66" y="114"/>
                    </a:lnTo>
                    <a:lnTo>
                      <a:pt x="56" y="96"/>
                    </a:lnTo>
                    <a:lnTo>
                      <a:pt x="46" y="76"/>
                    </a:lnTo>
                    <a:lnTo>
                      <a:pt x="38" y="66"/>
                    </a:lnTo>
                    <a:lnTo>
                      <a:pt x="28" y="54"/>
                    </a:lnTo>
                    <a:lnTo>
                      <a:pt x="18" y="40"/>
                    </a:lnTo>
                    <a:lnTo>
                      <a:pt x="8" y="28"/>
                    </a:lnTo>
                    <a:lnTo>
                      <a:pt x="4" y="16"/>
                    </a:lnTo>
                    <a:lnTo>
                      <a:pt x="10" y="10"/>
                    </a:lnTo>
                    <a:lnTo>
                      <a:pt x="12" y="8"/>
                    </a:lnTo>
                    <a:lnTo>
                      <a:pt x="14" y="6"/>
                    </a:lnTo>
                    <a:lnTo>
                      <a:pt x="16" y="6"/>
                    </a:lnTo>
                    <a:lnTo>
                      <a:pt x="0" y="12"/>
                    </a:lnTo>
                    <a:close/>
                  </a:path>
                </a:pathLst>
              </a:custGeom>
              <a:solidFill>
                <a:srgbClr val="EAEAEA"/>
              </a:solidFill>
              <a:ln w="0">
                <a:noFill/>
              </a:ln>
            </p:spPr>
            <p:txBody>
              <a:bodyPr/>
              <a:lstStyle/>
              <a:p>
                <a:endParaRPr lang="zh-CN" altLang="en-US"/>
              </a:p>
            </p:txBody>
          </p:sp>
          <p:sp>
            <p:nvSpPr>
              <p:cNvPr id="1058" name="任意多边形 1124"/>
              <p:cNvSpPr/>
              <p:nvPr/>
            </p:nvSpPr>
            <p:spPr>
              <a:xfrm>
                <a:off x="4702" y="1270"/>
                <a:ext cx="268" cy="184"/>
              </a:xfrm>
              <a:custGeom>
                <a:avLst/>
                <a:gdLst/>
                <a:ahLst/>
                <a:cxnLst/>
                <a:rect l="0" t="0" r="0" b="0"/>
                <a:pathLst>
                  <a:path w="268" h="184">
                    <a:moveTo>
                      <a:pt x="0" y="12"/>
                    </a:moveTo>
                    <a:lnTo>
                      <a:pt x="6" y="2"/>
                    </a:lnTo>
                    <a:lnTo>
                      <a:pt x="14" y="0"/>
                    </a:lnTo>
                    <a:lnTo>
                      <a:pt x="22" y="4"/>
                    </a:lnTo>
                    <a:lnTo>
                      <a:pt x="30" y="12"/>
                    </a:lnTo>
                    <a:lnTo>
                      <a:pt x="40" y="24"/>
                    </a:lnTo>
                    <a:lnTo>
                      <a:pt x="46" y="36"/>
                    </a:lnTo>
                    <a:lnTo>
                      <a:pt x="54" y="44"/>
                    </a:lnTo>
                    <a:lnTo>
                      <a:pt x="58" y="50"/>
                    </a:lnTo>
                    <a:lnTo>
                      <a:pt x="74" y="62"/>
                    </a:lnTo>
                    <a:lnTo>
                      <a:pt x="92" y="74"/>
                    </a:lnTo>
                    <a:lnTo>
                      <a:pt x="102" y="84"/>
                    </a:lnTo>
                    <a:lnTo>
                      <a:pt x="106" y="94"/>
                    </a:lnTo>
                    <a:lnTo>
                      <a:pt x="108" y="104"/>
                    </a:lnTo>
                    <a:lnTo>
                      <a:pt x="108" y="116"/>
                    </a:lnTo>
                    <a:lnTo>
                      <a:pt x="106" y="120"/>
                    </a:lnTo>
                    <a:lnTo>
                      <a:pt x="104" y="122"/>
                    </a:lnTo>
                    <a:lnTo>
                      <a:pt x="102" y="124"/>
                    </a:lnTo>
                    <a:lnTo>
                      <a:pt x="102" y="128"/>
                    </a:lnTo>
                    <a:lnTo>
                      <a:pt x="100" y="130"/>
                    </a:lnTo>
                    <a:lnTo>
                      <a:pt x="100" y="132"/>
                    </a:lnTo>
                    <a:lnTo>
                      <a:pt x="102" y="134"/>
                    </a:lnTo>
                    <a:lnTo>
                      <a:pt x="106" y="138"/>
                    </a:lnTo>
                    <a:lnTo>
                      <a:pt x="114" y="140"/>
                    </a:lnTo>
                    <a:lnTo>
                      <a:pt x="128" y="140"/>
                    </a:lnTo>
                    <a:lnTo>
                      <a:pt x="144" y="140"/>
                    </a:lnTo>
                    <a:lnTo>
                      <a:pt x="158" y="144"/>
                    </a:lnTo>
                    <a:lnTo>
                      <a:pt x="164" y="148"/>
                    </a:lnTo>
                    <a:lnTo>
                      <a:pt x="170" y="152"/>
                    </a:lnTo>
                    <a:lnTo>
                      <a:pt x="176" y="156"/>
                    </a:lnTo>
                    <a:lnTo>
                      <a:pt x="182" y="160"/>
                    </a:lnTo>
                    <a:lnTo>
                      <a:pt x="190" y="164"/>
                    </a:lnTo>
                    <a:lnTo>
                      <a:pt x="204" y="166"/>
                    </a:lnTo>
                    <a:lnTo>
                      <a:pt x="218" y="164"/>
                    </a:lnTo>
                    <a:lnTo>
                      <a:pt x="232" y="162"/>
                    </a:lnTo>
                    <a:lnTo>
                      <a:pt x="240" y="162"/>
                    </a:lnTo>
                    <a:lnTo>
                      <a:pt x="250" y="162"/>
                    </a:lnTo>
                    <a:lnTo>
                      <a:pt x="260" y="164"/>
                    </a:lnTo>
                    <a:lnTo>
                      <a:pt x="268" y="168"/>
                    </a:lnTo>
                    <a:lnTo>
                      <a:pt x="268" y="176"/>
                    </a:lnTo>
                    <a:lnTo>
                      <a:pt x="262" y="180"/>
                    </a:lnTo>
                    <a:lnTo>
                      <a:pt x="250" y="184"/>
                    </a:lnTo>
                    <a:lnTo>
                      <a:pt x="236" y="184"/>
                    </a:lnTo>
                    <a:lnTo>
                      <a:pt x="222" y="184"/>
                    </a:lnTo>
                    <a:lnTo>
                      <a:pt x="212" y="184"/>
                    </a:lnTo>
                    <a:lnTo>
                      <a:pt x="198" y="182"/>
                    </a:lnTo>
                    <a:lnTo>
                      <a:pt x="186" y="180"/>
                    </a:lnTo>
                    <a:lnTo>
                      <a:pt x="176" y="174"/>
                    </a:lnTo>
                    <a:lnTo>
                      <a:pt x="162" y="166"/>
                    </a:lnTo>
                    <a:lnTo>
                      <a:pt x="148" y="162"/>
                    </a:lnTo>
                    <a:lnTo>
                      <a:pt x="132" y="160"/>
                    </a:lnTo>
                    <a:lnTo>
                      <a:pt x="114" y="158"/>
                    </a:lnTo>
                    <a:lnTo>
                      <a:pt x="98" y="154"/>
                    </a:lnTo>
                    <a:lnTo>
                      <a:pt x="86" y="146"/>
                    </a:lnTo>
                    <a:lnTo>
                      <a:pt x="84" y="142"/>
                    </a:lnTo>
                    <a:lnTo>
                      <a:pt x="84" y="136"/>
                    </a:lnTo>
                    <a:lnTo>
                      <a:pt x="82" y="132"/>
                    </a:lnTo>
                    <a:lnTo>
                      <a:pt x="82" y="128"/>
                    </a:lnTo>
                    <a:lnTo>
                      <a:pt x="80" y="124"/>
                    </a:lnTo>
                    <a:lnTo>
                      <a:pt x="78" y="120"/>
                    </a:lnTo>
                    <a:lnTo>
                      <a:pt x="74" y="118"/>
                    </a:lnTo>
                    <a:lnTo>
                      <a:pt x="70" y="116"/>
                    </a:lnTo>
                    <a:lnTo>
                      <a:pt x="66" y="114"/>
                    </a:lnTo>
                    <a:lnTo>
                      <a:pt x="56" y="96"/>
                    </a:lnTo>
                    <a:lnTo>
                      <a:pt x="46" y="76"/>
                    </a:lnTo>
                    <a:lnTo>
                      <a:pt x="38" y="66"/>
                    </a:lnTo>
                    <a:lnTo>
                      <a:pt x="28" y="54"/>
                    </a:lnTo>
                    <a:lnTo>
                      <a:pt x="18" y="40"/>
                    </a:lnTo>
                    <a:lnTo>
                      <a:pt x="8" y="28"/>
                    </a:lnTo>
                    <a:lnTo>
                      <a:pt x="4" y="16"/>
                    </a:lnTo>
                    <a:lnTo>
                      <a:pt x="10" y="10"/>
                    </a:lnTo>
                    <a:lnTo>
                      <a:pt x="12" y="8"/>
                    </a:lnTo>
                    <a:lnTo>
                      <a:pt x="14" y="6"/>
                    </a:lnTo>
                    <a:lnTo>
                      <a:pt x="16" y="6"/>
                    </a:lnTo>
                  </a:path>
                </a:pathLst>
              </a:custGeom>
              <a:solidFill>
                <a:srgbClr val="EAEAEA"/>
              </a:solidFill>
              <a:ln w="12700">
                <a:noFill/>
              </a:ln>
            </p:spPr>
            <p:txBody>
              <a:bodyPr/>
              <a:lstStyle/>
              <a:p>
                <a:endParaRPr lang="zh-CN" altLang="en-US"/>
              </a:p>
            </p:txBody>
          </p:sp>
          <p:sp>
            <p:nvSpPr>
              <p:cNvPr id="1059" name="任意多边形 1125"/>
              <p:cNvSpPr/>
              <p:nvPr/>
            </p:nvSpPr>
            <p:spPr>
              <a:xfrm>
                <a:off x="4874" y="1312"/>
                <a:ext cx="336" cy="530"/>
              </a:xfrm>
              <a:custGeom>
                <a:avLst/>
                <a:gdLst/>
                <a:ahLst/>
                <a:cxnLst/>
                <a:rect l="0" t="0" r="0" b="0"/>
                <a:pathLst>
                  <a:path w="336" h="530">
                    <a:moveTo>
                      <a:pt x="300" y="138"/>
                    </a:moveTo>
                    <a:lnTo>
                      <a:pt x="288" y="136"/>
                    </a:lnTo>
                    <a:lnTo>
                      <a:pt x="278" y="132"/>
                    </a:lnTo>
                    <a:lnTo>
                      <a:pt x="268" y="126"/>
                    </a:lnTo>
                    <a:lnTo>
                      <a:pt x="260" y="124"/>
                    </a:lnTo>
                    <a:lnTo>
                      <a:pt x="252" y="128"/>
                    </a:lnTo>
                    <a:lnTo>
                      <a:pt x="244" y="142"/>
                    </a:lnTo>
                    <a:lnTo>
                      <a:pt x="236" y="164"/>
                    </a:lnTo>
                    <a:lnTo>
                      <a:pt x="234" y="188"/>
                    </a:lnTo>
                    <a:lnTo>
                      <a:pt x="234" y="210"/>
                    </a:lnTo>
                    <a:lnTo>
                      <a:pt x="236" y="234"/>
                    </a:lnTo>
                    <a:lnTo>
                      <a:pt x="218" y="228"/>
                    </a:lnTo>
                    <a:lnTo>
                      <a:pt x="202" y="216"/>
                    </a:lnTo>
                    <a:lnTo>
                      <a:pt x="190" y="200"/>
                    </a:lnTo>
                    <a:lnTo>
                      <a:pt x="184" y="182"/>
                    </a:lnTo>
                    <a:lnTo>
                      <a:pt x="184" y="180"/>
                    </a:lnTo>
                    <a:lnTo>
                      <a:pt x="186" y="176"/>
                    </a:lnTo>
                    <a:lnTo>
                      <a:pt x="190" y="172"/>
                    </a:lnTo>
                    <a:lnTo>
                      <a:pt x="190" y="170"/>
                    </a:lnTo>
                    <a:lnTo>
                      <a:pt x="190" y="166"/>
                    </a:lnTo>
                    <a:lnTo>
                      <a:pt x="184" y="158"/>
                    </a:lnTo>
                    <a:lnTo>
                      <a:pt x="172" y="156"/>
                    </a:lnTo>
                    <a:lnTo>
                      <a:pt x="158" y="156"/>
                    </a:lnTo>
                    <a:lnTo>
                      <a:pt x="148" y="160"/>
                    </a:lnTo>
                    <a:lnTo>
                      <a:pt x="142" y="162"/>
                    </a:lnTo>
                    <a:lnTo>
                      <a:pt x="140" y="166"/>
                    </a:lnTo>
                    <a:lnTo>
                      <a:pt x="136" y="170"/>
                    </a:lnTo>
                    <a:lnTo>
                      <a:pt x="134" y="174"/>
                    </a:lnTo>
                    <a:lnTo>
                      <a:pt x="132" y="178"/>
                    </a:lnTo>
                    <a:lnTo>
                      <a:pt x="128" y="182"/>
                    </a:lnTo>
                    <a:lnTo>
                      <a:pt x="124" y="184"/>
                    </a:lnTo>
                    <a:lnTo>
                      <a:pt x="118" y="186"/>
                    </a:lnTo>
                    <a:lnTo>
                      <a:pt x="132" y="190"/>
                    </a:lnTo>
                    <a:lnTo>
                      <a:pt x="144" y="194"/>
                    </a:lnTo>
                    <a:lnTo>
                      <a:pt x="154" y="202"/>
                    </a:lnTo>
                    <a:lnTo>
                      <a:pt x="142" y="208"/>
                    </a:lnTo>
                    <a:lnTo>
                      <a:pt x="132" y="206"/>
                    </a:lnTo>
                    <a:lnTo>
                      <a:pt x="124" y="202"/>
                    </a:lnTo>
                    <a:lnTo>
                      <a:pt x="118" y="196"/>
                    </a:lnTo>
                    <a:lnTo>
                      <a:pt x="110" y="190"/>
                    </a:lnTo>
                    <a:lnTo>
                      <a:pt x="100" y="188"/>
                    </a:lnTo>
                    <a:lnTo>
                      <a:pt x="88" y="192"/>
                    </a:lnTo>
                    <a:lnTo>
                      <a:pt x="82" y="200"/>
                    </a:lnTo>
                    <a:lnTo>
                      <a:pt x="76" y="210"/>
                    </a:lnTo>
                    <a:lnTo>
                      <a:pt x="70" y="220"/>
                    </a:lnTo>
                    <a:lnTo>
                      <a:pt x="60" y="228"/>
                    </a:lnTo>
                    <a:lnTo>
                      <a:pt x="48" y="230"/>
                    </a:lnTo>
                    <a:lnTo>
                      <a:pt x="52" y="236"/>
                    </a:lnTo>
                    <a:lnTo>
                      <a:pt x="54" y="242"/>
                    </a:lnTo>
                    <a:lnTo>
                      <a:pt x="56" y="250"/>
                    </a:lnTo>
                    <a:lnTo>
                      <a:pt x="42" y="254"/>
                    </a:lnTo>
                    <a:lnTo>
                      <a:pt x="28" y="258"/>
                    </a:lnTo>
                    <a:lnTo>
                      <a:pt x="18" y="262"/>
                    </a:lnTo>
                    <a:lnTo>
                      <a:pt x="12" y="270"/>
                    </a:lnTo>
                    <a:lnTo>
                      <a:pt x="10" y="280"/>
                    </a:lnTo>
                    <a:lnTo>
                      <a:pt x="14" y="296"/>
                    </a:lnTo>
                    <a:lnTo>
                      <a:pt x="4" y="300"/>
                    </a:lnTo>
                    <a:lnTo>
                      <a:pt x="0" y="310"/>
                    </a:lnTo>
                    <a:lnTo>
                      <a:pt x="0" y="322"/>
                    </a:lnTo>
                    <a:lnTo>
                      <a:pt x="4" y="334"/>
                    </a:lnTo>
                    <a:lnTo>
                      <a:pt x="6" y="346"/>
                    </a:lnTo>
                    <a:lnTo>
                      <a:pt x="8" y="356"/>
                    </a:lnTo>
                    <a:lnTo>
                      <a:pt x="8" y="372"/>
                    </a:lnTo>
                    <a:lnTo>
                      <a:pt x="10" y="392"/>
                    </a:lnTo>
                    <a:lnTo>
                      <a:pt x="12" y="406"/>
                    </a:lnTo>
                    <a:lnTo>
                      <a:pt x="12" y="414"/>
                    </a:lnTo>
                    <a:lnTo>
                      <a:pt x="18" y="414"/>
                    </a:lnTo>
                    <a:lnTo>
                      <a:pt x="22" y="414"/>
                    </a:lnTo>
                    <a:lnTo>
                      <a:pt x="24" y="410"/>
                    </a:lnTo>
                    <a:lnTo>
                      <a:pt x="28" y="408"/>
                    </a:lnTo>
                    <a:lnTo>
                      <a:pt x="32" y="404"/>
                    </a:lnTo>
                    <a:lnTo>
                      <a:pt x="34" y="400"/>
                    </a:lnTo>
                    <a:lnTo>
                      <a:pt x="38" y="398"/>
                    </a:lnTo>
                    <a:lnTo>
                      <a:pt x="50" y="398"/>
                    </a:lnTo>
                    <a:lnTo>
                      <a:pt x="60" y="400"/>
                    </a:lnTo>
                    <a:lnTo>
                      <a:pt x="72" y="402"/>
                    </a:lnTo>
                    <a:lnTo>
                      <a:pt x="86" y="396"/>
                    </a:lnTo>
                    <a:lnTo>
                      <a:pt x="90" y="392"/>
                    </a:lnTo>
                    <a:lnTo>
                      <a:pt x="94" y="388"/>
                    </a:lnTo>
                    <a:lnTo>
                      <a:pt x="98" y="384"/>
                    </a:lnTo>
                    <a:lnTo>
                      <a:pt x="102" y="378"/>
                    </a:lnTo>
                    <a:lnTo>
                      <a:pt x="108" y="374"/>
                    </a:lnTo>
                    <a:lnTo>
                      <a:pt x="124" y="372"/>
                    </a:lnTo>
                    <a:lnTo>
                      <a:pt x="140" y="372"/>
                    </a:lnTo>
                    <a:lnTo>
                      <a:pt x="156" y="372"/>
                    </a:lnTo>
                    <a:lnTo>
                      <a:pt x="164" y="388"/>
                    </a:lnTo>
                    <a:lnTo>
                      <a:pt x="174" y="396"/>
                    </a:lnTo>
                    <a:lnTo>
                      <a:pt x="182" y="408"/>
                    </a:lnTo>
                    <a:lnTo>
                      <a:pt x="188" y="400"/>
                    </a:lnTo>
                    <a:lnTo>
                      <a:pt x="194" y="392"/>
                    </a:lnTo>
                    <a:lnTo>
                      <a:pt x="200" y="384"/>
                    </a:lnTo>
                    <a:lnTo>
                      <a:pt x="202" y="402"/>
                    </a:lnTo>
                    <a:lnTo>
                      <a:pt x="200" y="418"/>
                    </a:lnTo>
                    <a:lnTo>
                      <a:pt x="210" y="428"/>
                    </a:lnTo>
                    <a:lnTo>
                      <a:pt x="224" y="440"/>
                    </a:lnTo>
                    <a:lnTo>
                      <a:pt x="236" y="454"/>
                    </a:lnTo>
                    <a:lnTo>
                      <a:pt x="248" y="464"/>
                    </a:lnTo>
                    <a:lnTo>
                      <a:pt x="260" y="468"/>
                    </a:lnTo>
                    <a:lnTo>
                      <a:pt x="272" y="462"/>
                    </a:lnTo>
                    <a:lnTo>
                      <a:pt x="272" y="470"/>
                    </a:lnTo>
                    <a:lnTo>
                      <a:pt x="268" y="478"/>
                    </a:lnTo>
                    <a:lnTo>
                      <a:pt x="262" y="486"/>
                    </a:lnTo>
                    <a:lnTo>
                      <a:pt x="258" y="496"/>
                    </a:lnTo>
                    <a:lnTo>
                      <a:pt x="262" y="502"/>
                    </a:lnTo>
                    <a:lnTo>
                      <a:pt x="266" y="512"/>
                    </a:lnTo>
                    <a:lnTo>
                      <a:pt x="274" y="522"/>
                    </a:lnTo>
                    <a:lnTo>
                      <a:pt x="278" y="530"/>
                    </a:lnTo>
                    <a:lnTo>
                      <a:pt x="286" y="526"/>
                    </a:lnTo>
                    <a:lnTo>
                      <a:pt x="290" y="516"/>
                    </a:lnTo>
                    <a:lnTo>
                      <a:pt x="292" y="506"/>
                    </a:lnTo>
                    <a:lnTo>
                      <a:pt x="292" y="496"/>
                    </a:lnTo>
                    <a:lnTo>
                      <a:pt x="286" y="496"/>
                    </a:lnTo>
                    <a:lnTo>
                      <a:pt x="280" y="496"/>
                    </a:lnTo>
                    <a:lnTo>
                      <a:pt x="276" y="494"/>
                    </a:lnTo>
                    <a:lnTo>
                      <a:pt x="272" y="490"/>
                    </a:lnTo>
                    <a:lnTo>
                      <a:pt x="270" y="486"/>
                    </a:lnTo>
                    <a:lnTo>
                      <a:pt x="268" y="480"/>
                    </a:lnTo>
                    <a:lnTo>
                      <a:pt x="266" y="474"/>
                    </a:lnTo>
                    <a:lnTo>
                      <a:pt x="268" y="470"/>
                    </a:lnTo>
                    <a:lnTo>
                      <a:pt x="268" y="468"/>
                    </a:lnTo>
                    <a:lnTo>
                      <a:pt x="270" y="466"/>
                    </a:lnTo>
                    <a:lnTo>
                      <a:pt x="274" y="464"/>
                    </a:lnTo>
                    <a:lnTo>
                      <a:pt x="276" y="464"/>
                    </a:lnTo>
                    <a:lnTo>
                      <a:pt x="280" y="462"/>
                    </a:lnTo>
                    <a:lnTo>
                      <a:pt x="284" y="460"/>
                    </a:lnTo>
                    <a:lnTo>
                      <a:pt x="290" y="456"/>
                    </a:lnTo>
                    <a:lnTo>
                      <a:pt x="294" y="452"/>
                    </a:lnTo>
                    <a:lnTo>
                      <a:pt x="298" y="450"/>
                    </a:lnTo>
                    <a:lnTo>
                      <a:pt x="302" y="446"/>
                    </a:lnTo>
                    <a:lnTo>
                      <a:pt x="306" y="440"/>
                    </a:lnTo>
                    <a:lnTo>
                      <a:pt x="308" y="432"/>
                    </a:lnTo>
                    <a:lnTo>
                      <a:pt x="308" y="428"/>
                    </a:lnTo>
                    <a:lnTo>
                      <a:pt x="308" y="422"/>
                    </a:lnTo>
                    <a:lnTo>
                      <a:pt x="306" y="416"/>
                    </a:lnTo>
                    <a:lnTo>
                      <a:pt x="306" y="410"/>
                    </a:lnTo>
                    <a:lnTo>
                      <a:pt x="306" y="404"/>
                    </a:lnTo>
                    <a:lnTo>
                      <a:pt x="310" y="398"/>
                    </a:lnTo>
                    <a:lnTo>
                      <a:pt x="314" y="394"/>
                    </a:lnTo>
                    <a:lnTo>
                      <a:pt x="320" y="390"/>
                    </a:lnTo>
                    <a:lnTo>
                      <a:pt x="324" y="384"/>
                    </a:lnTo>
                    <a:lnTo>
                      <a:pt x="336" y="362"/>
                    </a:lnTo>
                    <a:lnTo>
                      <a:pt x="336" y="340"/>
                    </a:lnTo>
                    <a:lnTo>
                      <a:pt x="328" y="318"/>
                    </a:lnTo>
                    <a:lnTo>
                      <a:pt x="316" y="298"/>
                    </a:lnTo>
                    <a:lnTo>
                      <a:pt x="300" y="278"/>
                    </a:lnTo>
                    <a:lnTo>
                      <a:pt x="288" y="262"/>
                    </a:lnTo>
                    <a:lnTo>
                      <a:pt x="280" y="250"/>
                    </a:lnTo>
                    <a:lnTo>
                      <a:pt x="278" y="236"/>
                    </a:lnTo>
                    <a:lnTo>
                      <a:pt x="276" y="220"/>
                    </a:lnTo>
                    <a:lnTo>
                      <a:pt x="274" y="200"/>
                    </a:lnTo>
                    <a:lnTo>
                      <a:pt x="268" y="182"/>
                    </a:lnTo>
                    <a:lnTo>
                      <a:pt x="258" y="168"/>
                    </a:lnTo>
                    <a:lnTo>
                      <a:pt x="242" y="156"/>
                    </a:lnTo>
                    <a:lnTo>
                      <a:pt x="226" y="150"/>
                    </a:lnTo>
                    <a:lnTo>
                      <a:pt x="208" y="142"/>
                    </a:lnTo>
                    <a:lnTo>
                      <a:pt x="194" y="132"/>
                    </a:lnTo>
                    <a:lnTo>
                      <a:pt x="188" y="120"/>
                    </a:lnTo>
                    <a:lnTo>
                      <a:pt x="190" y="110"/>
                    </a:lnTo>
                    <a:lnTo>
                      <a:pt x="194" y="100"/>
                    </a:lnTo>
                    <a:lnTo>
                      <a:pt x="198" y="90"/>
                    </a:lnTo>
                    <a:lnTo>
                      <a:pt x="198" y="80"/>
                    </a:lnTo>
                    <a:lnTo>
                      <a:pt x="190" y="76"/>
                    </a:lnTo>
                    <a:lnTo>
                      <a:pt x="178" y="70"/>
                    </a:lnTo>
                    <a:lnTo>
                      <a:pt x="162" y="64"/>
                    </a:lnTo>
                    <a:lnTo>
                      <a:pt x="150" y="56"/>
                    </a:lnTo>
                    <a:lnTo>
                      <a:pt x="144" y="48"/>
                    </a:lnTo>
                    <a:lnTo>
                      <a:pt x="146" y="40"/>
                    </a:lnTo>
                    <a:lnTo>
                      <a:pt x="132" y="36"/>
                    </a:lnTo>
                    <a:lnTo>
                      <a:pt x="120" y="28"/>
                    </a:lnTo>
                    <a:lnTo>
                      <a:pt x="110" y="18"/>
                    </a:lnTo>
                    <a:lnTo>
                      <a:pt x="104" y="4"/>
                    </a:lnTo>
                    <a:lnTo>
                      <a:pt x="116" y="0"/>
                    </a:lnTo>
                    <a:lnTo>
                      <a:pt x="124" y="0"/>
                    </a:lnTo>
                    <a:lnTo>
                      <a:pt x="130" y="4"/>
                    </a:lnTo>
                    <a:lnTo>
                      <a:pt x="136" y="10"/>
                    </a:lnTo>
                    <a:lnTo>
                      <a:pt x="142" y="18"/>
                    </a:lnTo>
                    <a:lnTo>
                      <a:pt x="146" y="22"/>
                    </a:lnTo>
                    <a:lnTo>
                      <a:pt x="148" y="24"/>
                    </a:lnTo>
                    <a:lnTo>
                      <a:pt x="150" y="26"/>
                    </a:lnTo>
                    <a:lnTo>
                      <a:pt x="152" y="26"/>
                    </a:lnTo>
                    <a:lnTo>
                      <a:pt x="154" y="26"/>
                    </a:lnTo>
                    <a:lnTo>
                      <a:pt x="156" y="26"/>
                    </a:lnTo>
                    <a:lnTo>
                      <a:pt x="158" y="28"/>
                    </a:lnTo>
                    <a:lnTo>
                      <a:pt x="162" y="28"/>
                    </a:lnTo>
                    <a:lnTo>
                      <a:pt x="168" y="30"/>
                    </a:lnTo>
                    <a:lnTo>
                      <a:pt x="172" y="32"/>
                    </a:lnTo>
                    <a:lnTo>
                      <a:pt x="174" y="34"/>
                    </a:lnTo>
                    <a:lnTo>
                      <a:pt x="176" y="36"/>
                    </a:lnTo>
                    <a:lnTo>
                      <a:pt x="176" y="38"/>
                    </a:lnTo>
                    <a:lnTo>
                      <a:pt x="176" y="42"/>
                    </a:lnTo>
                    <a:lnTo>
                      <a:pt x="176" y="44"/>
                    </a:lnTo>
                    <a:lnTo>
                      <a:pt x="178" y="48"/>
                    </a:lnTo>
                    <a:lnTo>
                      <a:pt x="180" y="54"/>
                    </a:lnTo>
                    <a:lnTo>
                      <a:pt x="180" y="58"/>
                    </a:lnTo>
                    <a:lnTo>
                      <a:pt x="182" y="62"/>
                    </a:lnTo>
                    <a:lnTo>
                      <a:pt x="184" y="66"/>
                    </a:lnTo>
                    <a:lnTo>
                      <a:pt x="186" y="68"/>
                    </a:lnTo>
                    <a:lnTo>
                      <a:pt x="190" y="70"/>
                    </a:lnTo>
                    <a:lnTo>
                      <a:pt x="194" y="70"/>
                    </a:lnTo>
                    <a:lnTo>
                      <a:pt x="200" y="70"/>
                    </a:lnTo>
                    <a:lnTo>
                      <a:pt x="200" y="62"/>
                    </a:lnTo>
                    <a:lnTo>
                      <a:pt x="200" y="56"/>
                    </a:lnTo>
                    <a:lnTo>
                      <a:pt x="202" y="50"/>
                    </a:lnTo>
                    <a:lnTo>
                      <a:pt x="206" y="48"/>
                    </a:lnTo>
                    <a:lnTo>
                      <a:pt x="208" y="46"/>
                    </a:lnTo>
                    <a:lnTo>
                      <a:pt x="214" y="48"/>
                    </a:lnTo>
                    <a:lnTo>
                      <a:pt x="220" y="50"/>
                    </a:lnTo>
                    <a:lnTo>
                      <a:pt x="228" y="54"/>
                    </a:lnTo>
                    <a:lnTo>
                      <a:pt x="240" y="62"/>
                    </a:lnTo>
                    <a:lnTo>
                      <a:pt x="250" y="68"/>
                    </a:lnTo>
                    <a:lnTo>
                      <a:pt x="256" y="74"/>
                    </a:lnTo>
                    <a:lnTo>
                      <a:pt x="260" y="80"/>
                    </a:lnTo>
                    <a:lnTo>
                      <a:pt x="262" y="86"/>
                    </a:lnTo>
                    <a:lnTo>
                      <a:pt x="264" y="92"/>
                    </a:lnTo>
                    <a:lnTo>
                      <a:pt x="268" y="96"/>
                    </a:lnTo>
                    <a:lnTo>
                      <a:pt x="270" y="98"/>
                    </a:lnTo>
                    <a:lnTo>
                      <a:pt x="274" y="98"/>
                    </a:lnTo>
                    <a:lnTo>
                      <a:pt x="276" y="100"/>
                    </a:lnTo>
                    <a:lnTo>
                      <a:pt x="280" y="100"/>
                    </a:lnTo>
                    <a:lnTo>
                      <a:pt x="290" y="116"/>
                    </a:lnTo>
                    <a:lnTo>
                      <a:pt x="302" y="132"/>
                    </a:lnTo>
                    <a:lnTo>
                      <a:pt x="316" y="146"/>
                    </a:lnTo>
                    <a:lnTo>
                      <a:pt x="310" y="150"/>
                    </a:lnTo>
                    <a:lnTo>
                      <a:pt x="302" y="152"/>
                    </a:lnTo>
                    <a:lnTo>
                      <a:pt x="294" y="152"/>
                    </a:lnTo>
                    <a:lnTo>
                      <a:pt x="294" y="152"/>
                    </a:lnTo>
                    <a:lnTo>
                      <a:pt x="294" y="152"/>
                    </a:lnTo>
                    <a:lnTo>
                      <a:pt x="296" y="150"/>
                    </a:lnTo>
                    <a:lnTo>
                      <a:pt x="298" y="150"/>
                    </a:lnTo>
                    <a:lnTo>
                      <a:pt x="300" y="138"/>
                    </a:lnTo>
                    <a:close/>
                  </a:path>
                </a:pathLst>
              </a:custGeom>
              <a:solidFill>
                <a:srgbClr val="EAEAEA"/>
              </a:solidFill>
              <a:ln w="0">
                <a:noFill/>
              </a:ln>
            </p:spPr>
            <p:txBody>
              <a:bodyPr/>
              <a:lstStyle/>
              <a:p>
                <a:endParaRPr lang="zh-CN" altLang="en-US"/>
              </a:p>
            </p:txBody>
          </p:sp>
          <p:sp>
            <p:nvSpPr>
              <p:cNvPr id="1060" name="任意多边形 1126"/>
              <p:cNvSpPr/>
              <p:nvPr/>
            </p:nvSpPr>
            <p:spPr>
              <a:xfrm>
                <a:off x="4874" y="1312"/>
                <a:ext cx="336" cy="530"/>
              </a:xfrm>
              <a:custGeom>
                <a:avLst/>
                <a:gdLst/>
                <a:ahLst/>
                <a:cxnLst/>
                <a:rect l="0" t="0" r="0" b="0"/>
                <a:pathLst>
                  <a:path w="336" h="530">
                    <a:moveTo>
                      <a:pt x="300" y="138"/>
                    </a:moveTo>
                    <a:lnTo>
                      <a:pt x="288" y="136"/>
                    </a:lnTo>
                    <a:lnTo>
                      <a:pt x="278" y="132"/>
                    </a:lnTo>
                    <a:lnTo>
                      <a:pt x="268" y="126"/>
                    </a:lnTo>
                    <a:lnTo>
                      <a:pt x="260" y="124"/>
                    </a:lnTo>
                    <a:lnTo>
                      <a:pt x="252" y="128"/>
                    </a:lnTo>
                    <a:lnTo>
                      <a:pt x="244" y="142"/>
                    </a:lnTo>
                    <a:lnTo>
                      <a:pt x="236" y="164"/>
                    </a:lnTo>
                    <a:lnTo>
                      <a:pt x="234" y="188"/>
                    </a:lnTo>
                    <a:lnTo>
                      <a:pt x="234" y="210"/>
                    </a:lnTo>
                    <a:lnTo>
                      <a:pt x="236" y="234"/>
                    </a:lnTo>
                    <a:lnTo>
                      <a:pt x="218" y="228"/>
                    </a:lnTo>
                    <a:lnTo>
                      <a:pt x="202" y="216"/>
                    </a:lnTo>
                    <a:lnTo>
                      <a:pt x="190" y="200"/>
                    </a:lnTo>
                    <a:lnTo>
                      <a:pt x="184" y="182"/>
                    </a:lnTo>
                    <a:lnTo>
                      <a:pt x="184" y="180"/>
                    </a:lnTo>
                    <a:lnTo>
                      <a:pt x="186" y="176"/>
                    </a:lnTo>
                    <a:lnTo>
                      <a:pt x="190" y="172"/>
                    </a:lnTo>
                    <a:lnTo>
                      <a:pt x="190" y="170"/>
                    </a:lnTo>
                    <a:lnTo>
                      <a:pt x="190" y="166"/>
                    </a:lnTo>
                    <a:lnTo>
                      <a:pt x="184" y="158"/>
                    </a:lnTo>
                    <a:lnTo>
                      <a:pt x="172" y="156"/>
                    </a:lnTo>
                    <a:lnTo>
                      <a:pt x="158" y="156"/>
                    </a:lnTo>
                    <a:lnTo>
                      <a:pt x="148" y="160"/>
                    </a:lnTo>
                    <a:lnTo>
                      <a:pt x="142" y="162"/>
                    </a:lnTo>
                    <a:lnTo>
                      <a:pt x="140" y="166"/>
                    </a:lnTo>
                    <a:lnTo>
                      <a:pt x="136" y="170"/>
                    </a:lnTo>
                    <a:lnTo>
                      <a:pt x="134" y="174"/>
                    </a:lnTo>
                    <a:lnTo>
                      <a:pt x="132" y="178"/>
                    </a:lnTo>
                    <a:lnTo>
                      <a:pt x="128" y="182"/>
                    </a:lnTo>
                    <a:lnTo>
                      <a:pt x="124" y="184"/>
                    </a:lnTo>
                    <a:lnTo>
                      <a:pt x="118" y="186"/>
                    </a:lnTo>
                    <a:lnTo>
                      <a:pt x="132" y="190"/>
                    </a:lnTo>
                    <a:lnTo>
                      <a:pt x="144" y="194"/>
                    </a:lnTo>
                    <a:lnTo>
                      <a:pt x="154" y="202"/>
                    </a:lnTo>
                    <a:lnTo>
                      <a:pt x="142" y="208"/>
                    </a:lnTo>
                    <a:lnTo>
                      <a:pt x="132" y="206"/>
                    </a:lnTo>
                    <a:lnTo>
                      <a:pt x="124" y="202"/>
                    </a:lnTo>
                    <a:lnTo>
                      <a:pt x="118" y="196"/>
                    </a:lnTo>
                    <a:lnTo>
                      <a:pt x="110" y="190"/>
                    </a:lnTo>
                    <a:lnTo>
                      <a:pt x="100" y="188"/>
                    </a:lnTo>
                    <a:lnTo>
                      <a:pt x="88" y="192"/>
                    </a:lnTo>
                    <a:lnTo>
                      <a:pt x="82" y="200"/>
                    </a:lnTo>
                    <a:lnTo>
                      <a:pt x="76" y="210"/>
                    </a:lnTo>
                    <a:lnTo>
                      <a:pt x="70" y="220"/>
                    </a:lnTo>
                    <a:lnTo>
                      <a:pt x="60" y="228"/>
                    </a:lnTo>
                    <a:lnTo>
                      <a:pt x="48" y="230"/>
                    </a:lnTo>
                    <a:lnTo>
                      <a:pt x="52" y="236"/>
                    </a:lnTo>
                    <a:lnTo>
                      <a:pt x="54" y="242"/>
                    </a:lnTo>
                    <a:lnTo>
                      <a:pt x="56" y="250"/>
                    </a:lnTo>
                    <a:lnTo>
                      <a:pt x="42" y="254"/>
                    </a:lnTo>
                    <a:lnTo>
                      <a:pt x="28" y="258"/>
                    </a:lnTo>
                    <a:lnTo>
                      <a:pt x="18" y="262"/>
                    </a:lnTo>
                    <a:lnTo>
                      <a:pt x="12" y="270"/>
                    </a:lnTo>
                    <a:lnTo>
                      <a:pt x="10" y="280"/>
                    </a:lnTo>
                    <a:lnTo>
                      <a:pt x="14" y="296"/>
                    </a:lnTo>
                    <a:lnTo>
                      <a:pt x="4" y="300"/>
                    </a:lnTo>
                    <a:lnTo>
                      <a:pt x="0" y="310"/>
                    </a:lnTo>
                    <a:lnTo>
                      <a:pt x="0" y="322"/>
                    </a:lnTo>
                    <a:lnTo>
                      <a:pt x="4" y="334"/>
                    </a:lnTo>
                    <a:lnTo>
                      <a:pt x="6" y="346"/>
                    </a:lnTo>
                    <a:lnTo>
                      <a:pt x="8" y="356"/>
                    </a:lnTo>
                    <a:lnTo>
                      <a:pt x="8" y="372"/>
                    </a:lnTo>
                    <a:lnTo>
                      <a:pt x="10" y="392"/>
                    </a:lnTo>
                    <a:lnTo>
                      <a:pt x="12" y="406"/>
                    </a:lnTo>
                    <a:lnTo>
                      <a:pt x="12" y="414"/>
                    </a:lnTo>
                    <a:lnTo>
                      <a:pt x="18" y="414"/>
                    </a:lnTo>
                    <a:lnTo>
                      <a:pt x="22" y="414"/>
                    </a:lnTo>
                    <a:lnTo>
                      <a:pt x="24" y="410"/>
                    </a:lnTo>
                    <a:lnTo>
                      <a:pt x="28" y="408"/>
                    </a:lnTo>
                    <a:lnTo>
                      <a:pt x="32" y="404"/>
                    </a:lnTo>
                    <a:lnTo>
                      <a:pt x="34" y="400"/>
                    </a:lnTo>
                    <a:lnTo>
                      <a:pt x="38" y="398"/>
                    </a:lnTo>
                    <a:lnTo>
                      <a:pt x="50" y="398"/>
                    </a:lnTo>
                    <a:lnTo>
                      <a:pt x="60" y="400"/>
                    </a:lnTo>
                    <a:lnTo>
                      <a:pt x="72" y="402"/>
                    </a:lnTo>
                    <a:lnTo>
                      <a:pt x="86" y="396"/>
                    </a:lnTo>
                    <a:lnTo>
                      <a:pt x="90" y="392"/>
                    </a:lnTo>
                    <a:lnTo>
                      <a:pt x="94" y="388"/>
                    </a:lnTo>
                    <a:lnTo>
                      <a:pt x="98" y="384"/>
                    </a:lnTo>
                    <a:lnTo>
                      <a:pt x="102" y="378"/>
                    </a:lnTo>
                    <a:lnTo>
                      <a:pt x="108" y="374"/>
                    </a:lnTo>
                    <a:lnTo>
                      <a:pt x="124" y="372"/>
                    </a:lnTo>
                    <a:lnTo>
                      <a:pt x="140" y="372"/>
                    </a:lnTo>
                    <a:lnTo>
                      <a:pt x="156" y="372"/>
                    </a:lnTo>
                    <a:lnTo>
                      <a:pt x="164" y="388"/>
                    </a:lnTo>
                    <a:lnTo>
                      <a:pt x="174" y="396"/>
                    </a:lnTo>
                    <a:lnTo>
                      <a:pt x="182" y="408"/>
                    </a:lnTo>
                    <a:lnTo>
                      <a:pt x="188" y="400"/>
                    </a:lnTo>
                    <a:lnTo>
                      <a:pt x="194" y="392"/>
                    </a:lnTo>
                    <a:lnTo>
                      <a:pt x="200" y="384"/>
                    </a:lnTo>
                    <a:lnTo>
                      <a:pt x="202" y="402"/>
                    </a:lnTo>
                    <a:lnTo>
                      <a:pt x="200" y="418"/>
                    </a:lnTo>
                    <a:lnTo>
                      <a:pt x="210" y="428"/>
                    </a:lnTo>
                    <a:lnTo>
                      <a:pt x="224" y="440"/>
                    </a:lnTo>
                    <a:lnTo>
                      <a:pt x="236" y="454"/>
                    </a:lnTo>
                    <a:lnTo>
                      <a:pt x="248" y="464"/>
                    </a:lnTo>
                    <a:lnTo>
                      <a:pt x="260" y="468"/>
                    </a:lnTo>
                    <a:lnTo>
                      <a:pt x="272" y="462"/>
                    </a:lnTo>
                    <a:lnTo>
                      <a:pt x="272" y="470"/>
                    </a:lnTo>
                    <a:lnTo>
                      <a:pt x="268" y="478"/>
                    </a:lnTo>
                    <a:lnTo>
                      <a:pt x="262" y="486"/>
                    </a:lnTo>
                    <a:lnTo>
                      <a:pt x="258" y="496"/>
                    </a:lnTo>
                    <a:lnTo>
                      <a:pt x="262" y="502"/>
                    </a:lnTo>
                    <a:lnTo>
                      <a:pt x="266" y="512"/>
                    </a:lnTo>
                    <a:lnTo>
                      <a:pt x="274" y="522"/>
                    </a:lnTo>
                    <a:lnTo>
                      <a:pt x="278" y="530"/>
                    </a:lnTo>
                    <a:lnTo>
                      <a:pt x="286" y="526"/>
                    </a:lnTo>
                    <a:lnTo>
                      <a:pt x="290" y="516"/>
                    </a:lnTo>
                    <a:lnTo>
                      <a:pt x="292" y="506"/>
                    </a:lnTo>
                    <a:lnTo>
                      <a:pt x="292" y="496"/>
                    </a:lnTo>
                    <a:lnTo>
                      <a:pt x="286" y="496"/>
                    </a:lnTo>
                    <a:lnTo>
                      <a:pt x="280" y="496"/>
                    </a:lnTo>
                    <a:lnTo>
                      <a:pt x="276" y="494"/>
                    </a:lnTo>
                    <a:lnTo>
                      <a:pt x="272" y="490"/>
                    </a:lnTo>
                    <a:lnTo>
                      <a:pt x="270" y="486"/>
                    </a:lnTo>
                    <a:lnTo>
                      <a:pt x="268" y="480"/>
                    </a:lnTo>
                    <a:lnTo>
                      <a:pt x="266" y="474"/>
                    </a:lnTo>
                    <a:lnTo>
                      <a:pt x="268" y="470"/>
                    </a:lnTo>
                    <a:lnTo>
                      <a:pt x="268" y="468"/>
                    </a:lnTo>
                    <a:lnTo>
                      <a:pt x="270" y="466"/>
                    </a:lnTo>
                    <a:lnTo>
                      <a:pt x="274" y="464"/>
                    </a:lnTo>
                    <a:lnTo>
                      <a:pt x="276" y="464"/>
                    </a:lnTo>
                    <a:lnTo>
                      <a:pt x="280" y="462"/>
                    </a:lnTo>
                    <a:lnTo>
                      <a:pt x="284" y="460"/>
                    </a:lnTo>
                    <a:lnTo>
                      <a:pt x="290" y="456"/>
                    </a:lnTo>
                    <a:lnTo>
                      <a:pt x="294" y="452"/>
                    </a:lnTo>
                    <a:lnTo>
                      <a:pt x="298" y="450"/>
                    </a:lnTo>
                    <a:lnTo>
                      <a:pt x="302" y="446"/>
                    </a:lnTo>
                    <a:lnTo>
                      <a:pt x="306" y="440"/>
                    </a:lnTo>
                    <a:lnTo>
                      <a:pt x="308" y="432"/>
                    </a:lnTo>
                    <a:lnTo>
                      <a:pt x="308" y="428"/>
                    </a:lnTo>
                    <a:lnTo>
                      <a:pt x="308" y="422"/>
                    </a:lnTo>
                    <a:lnTo>
                      <a:pt x="306" y="416"/>
                    </a:lnTo>
                    <a:lnTo>
                      <a:pt x="306" y="410"/>
                    </a:lnTo>
                    <a:lnTo>
                      <a:pt x="306" y="404"/>
                    </a:lnTo>
                    <a:lnTo>
                      <a:pt x="310" y="398"/>
                    </a:lnTo>
                    <a:lnTo>
                      <a:pt x="314" y="394"/>
                    </a:lnTo>
                    <a:lnTo>
                      <a:pt x="320" y="390"/>
                    </a:lnTo>
                    <a:lnTo>
                      <a:pt x="324" y="384"/>
                    </a:lnTo>
                    <a:lnTo>
                      <a:pt x="336" y="362"/>
                    </a:lnTo>
                    <a:lnTo>
                      <a:pt x="336" y="340"/>
                    </a:lnTo>
                    <a:lnTo>
                      <a:pt x="328" y="318"/>
                    </a:lnTo>
                    <a:lnTo>
                      <a:pt x="316" y="298"/>
                    </a:lnTo>
                    <a:lnTo>
                      <a:pt x="300" y="278"/>
                    </a:lnTo>
                    <a:lnTo>
                      <a:pt x="288" y="262"/>
                    </a:lnTo>
                    <a:lnTo>
                      <a:pt x="280" y="250"/>
                    </a:lnTo>
                    <a:lnTo>
                      <a:pt x="278" y="236"/>
                    </a:lnTo>
                    <a:lnTo>
                      <a:pt x="276" y="220"/>
                    </a:lnTo>
                    <a:lnTo>
                      <a:pt x="274" y="200"/>
                    </a:lnTo>
                    <a:lnTo>
                      <a:pt x="268" y="182"/>
                    </a:lnTo>
                    <a:lnTo>
                      <a:pt x="258" y="168"/>
                    </a:lnTo>
                    <a:lnTo>
                      <a:pt x="242" y="156"/>
                    </a:lnTo>
                    <a:lnTo>
                      <a:pt x="226" y="150"/>
                    </a:lnTo>
                    <a:lnTo>
                      <a:pt x="208" y="142"/>
                    </a:lnTo>
                    <a:lnTo>
                      <a:pt x="194" y="132"/>
                    </a:lnTo>
                    <a:lnTo>
                      <a:pt x="188" y="120"/>
                    </a:lnTo>
                    <a:lnTo>
                      <a:pt x="190" y="110"/>
                    </a:lnTo>
                    <a:lnTo>
                      <a:pt x="194" y="100"/>
                    </a:lnTo>
                    <a:lnTo>
                      <a:pt x="198" y="90"/>
                    </a:lnTo>
                    <a:lnTo>
                      <a:pt x="198" y="80"/>
                    </a:lnTo>
                    <a:lnTo>
                      <a:pt x="190" y="76"/>
                    </a:lnTo>
                    <a:lnTo>
                      <a:pt x="178" y="70"/>
                    </a:lnTo>
                    <a:lnTo>
                      <a:pt x="162" y="64"/>
                    </a:lnTo>
                    <a:lnTo>
                      <a:pt x="150" y="56"/>
                    </a:lnTo>
                    <a:lnTo>
                      <a:pt x="144" y="48"/>
                    </a:lnTo>
                    <a:lnTo>
                      <a:pt x="146" y="40"/>
                    </a:lnTo>
                    <a:lnTo>
                      <a:pt x="132" y="36"/>
                    </a:lnTo>
                    <a:lnTo>
                      <a:pt x="120" y="28"/>
                    </a:lnTo>
                    <a:lnTo>
                      <a:pt x="110" y="18"/>
                    </a:lnTo>
                    <a:lnTo>
                      <a:pt x="104" y="4"/>
                    </a:lnTo>
                    <a:lnTo>
                      <a:pt x="116" y="0"/>
                    </a:lnTo>
                    <a:lnTo>
                      <a:pt x="124" y="0"/>
                    </a:lnTo>
                    <a:lnTo>
                      <a:pt x="130" y="4"/>
                    </a:lnTo>
                    <a:lnTo>
                      <a:pt x="136" y="10"/>
                    </a:lnTo>
                    <a:lnTo>
                      <a:pt x="142" y="18"/>
                    </a:lnTo>
                    <a:lnTo>
                      <a:pt x="146" y="22"/>
                    </a:lnTo>
                    <a:lnTo>
                      <a:pt x="148" y="24"/>
                    </a:lnTo>
                    <a:lnTo>
                      <a:pt x="150" y="26"/>
                    </a:lnTo>
                    <a:lnTo>
                      <a:pt x="152" y="26"/>
                    </a:lnTo>
                    <a:lnTo>
                      <a:pt x="154" y="26"/>
                    </a:lnTo>
                    <a:lnTo>
                      <a:pt x="156" y="26"/>
                    </a:lnTo>
                    <a:lnTo>
                      <a:pt x="158" y="28"/>
                    </a:lnTo>
                    <a:lnTo>
                      <a:pt x="162" y="28"/>
                    </a:lnTo>
                    <a:lnTo>
                      <a:pt x="168" y="30"/>
                    </a:lnTo>
                    <a:lnTo>
                      <a:pt x="172" y="32"/>
                    </a:lnTo>
                    <a:lnTo>
                      <a:pt x="174" y="34"/>
                    </a:lnTo>
                    <a:lnTo>
                      <a:pt x="176" y="36"/>
                    </a:lnTo>
                    <a:lnTo>
                      <a:pt x="176" y="38"/>
                    </a:lnTo>
                    <a:lnTo>
                      <a:pt x="176" y="42"/>
                    </a:lnTo>
                    <a:lnTo>
                      <a:pt x="176" y="44"/>
                    </a:lnTo>
                    <a:lnTo>
                      <a:pt x="178" y="48"/>
                    </a:lnTo>
                    <a:lnTo>
                      <a:pt x="180" y="54"/>
                    </a:lnTo>
                    <a:lnTo>
                      <a:pt x="180" y="58"/>
                    </a:lnTo>
                    <a:lnTo>
                      <a:pt x="182" y="62"/>
                    </a:lnTo>
                    <a:lnTo>
                      <a:pt x="184" y="66"/>
                    </a:lnTo>
                    <a:lnTo>
                      <a:pt x="186" y="68"/>
                    </a:lnTo>
                    <a:lnTo>
                      <a:pt x="190" y="70"/>
                    </a:lnTo>
                    <a:lnTo>
                      <a:pt x="194" y="70"/>
                    </a:lnTo>
                    <a:lnTo>
                      <a:pt x="200" y="70"/>
                    </a:lnTo>
                    <a:lnTo>
                      <a:pt x="200" y="62"/>
                    </a:lnTo>
                    <a:lnTo>
                      <a:pt x="200" y="56"/>
                    </a:lnTo>
                    <a:lnTo>
                      <a:pt x="202" y="50"/>
                    </a:lnTo>
                    <a:lnTo>
                      <a:pt x="206" y="48"/>
                    </a:lnTo>
                    <a:lnTo>
                      <a:pt x="208" y="46"/>
                    </a:lnTo>
                    <a:lnTo>
                      <a:pt x="214" y="48"/>
                    </a:lnTo>
                    <a:lnTo>
                      <a:pt x="220" y="50"/>
                    </a:lnTo>
                    <a:lnTo>
                      <a:pt x="228" y="54"/>
                    </a:lnTo>
                    <a:lnTo>
                      <a:pt x="240" y="62"/>
                    </a:lnTo>
                    <a:lnTo>
                      <a:pt x="250" y="68"/>
                    </a:lnTo>
                    <a:lnTo>
                      <a:pt x="256" y="74"/>
                    </a:lnTo>
                    <a:lnTo>
                      <a:pt x="260" y="80"/>
                    </a:lnTo>
                    <a:lnTo>
                      <a:pt x="262" y="86"/>
                    </a:lnTo>
                    <a:lnTo>
                      <a:pt x="264" y="92"/>
                    </a:lnTo>
                    <a:lnTo>
                      <a:pt x="268" y="96"/>
                    </a:lnTo>
                    <a:lnTo>
                      <a:pt x="270" y="98"/>
                    </a:lnTo>
                    <a:lnTo>
                      <a:pt x="274" y="98"/>
                    </a:lnTo>
                    <a:lnTo>
                      <a:pt x="276" y="100"/>
                    </a:lnTo>
                    <a:lnTo>
                      <a:pt x="280" y="100"/>
                    </a:lnTo>
                    <a:lnTo>
                      <a:pt x="290" y="116"/>
                    </a:lnTo>
                    <a:lnTo>
                      <a:pt x="302" y="132"/>
                    </a:lnTo>
                    <a:lnTo>
                      <a:pt x="316" y="146"/>
                    </a:lnTo>
                    <a:lnTo>
                      <a:pt x="310" y="150"/>
                    </a:lnTo>
                    <a:lnTo>
                      <a:pt x="302" y="152"/>
                    </a:lnTo>
                    <a:lnTo>
                      <a:pt x="294" y="152"/>
                    </a:lnTo>
                    <a:lnTo>
                      <a:pt x="294" y="152"/>
                    </a:lnTo>
                    <a:lnTo>
                      <a:pt x="294" y="152"/>
                    </a:lnTo>
                    <a:lnTo>
                      <a:pt x="296" y="150"/>
                    </a:lnTo>
                    <a:lnTo>
                      <a:pt x="298" y="150"/>
                    </a:lnTo>
                  </a:path>
                </a:pathLst>
              </a:custGeom>
              <a:solidFill>
                <a:srgbClr val="EAEAEA"/>
              </a:solidFill>
              <a:ln w="12700">
                <a:noFill/>
              </a:ln>
            </p:spPr>
            <p:txBody>
              <a:bodyPr/>
              <a:lstStyle/>
              <a:p>
                <a:endParaRPr lang="zh-CN" altLang="en-US"/>
              </a:p>
            </p:txBody>
          </p:sp>
          <p:sp>
            <p:nvSpPr>
              <p:cNvPr id="1061" name="任意多边形 1127"/>
              <p:cNvSpPr/>
              <p:nvPr/>
            </p:nvSpPr>
            <p:spPr>
              <a:xfrm>
                <a:off x="4240" y="1476"/>
                <a:ext cx="68" cy="154"/>
              </a:xfrm>
              <a:custGeom>
                <a:avLst/>
                <a:gdLst/>
                <a:ahLst/>
                <a:cxnLst/>
                <a:rect l="0" t="0" r="0" b="0"/>
                <a:pathLst>
                  <a:path w="68" h="154">
                    <a:moveTo>
                      <a:pt x="68" y="0"/>
                    </a:moveTo>
                    <a:lnTo>
                      <a:pt x="64" y="2"/>
                    </a:lnTo>
                    <a:lnTo>
                      <a:pt x="60" y="4"/>
                    </a:lnTo>
                    <a:lnTo>
                      <a:pt x="56" y="8"/>
                    </a:lnTo>
                    <a:lnTo>
                      <a:pt x="50" y="12"/>
                    </a:lnTo>
                    <a:lnTo>
                      <a:pt x="46" y="16"/>
                    </a:lnTo>
                    <a:lnTo>
                      <a:pt x="44" y="20"/>
                    </a:lnTo>
                    <a:lnTo>
                      <a:pt x="44" y="24"/>
                    </a:lnTo>
                    <a:lnTo>
                      <a:pt x="42" y="30"/>
                    </a:lnTo>
                    <a:lnTo>
                      <a:pt x="42" y="34"/>
                    </a:lnTo>
                    <a:lnTo>
                      <a:pt x="40" y="36"/>
                    </a:lnTo>
                    <a:lnTo>
                      <a:pt x="34" y="42"/>
                    </a:lnTo>
                    <a:lnTo>
                      <a:pt x="28" y="44"/>
                    </a:lnTo>
                    <a:lnTo>
                      <a:pt x="24" y="48"/>
                    </a:lnTo>
                    <a:lnTo>
                      <a:pt x="18" y="50"/>
                    </a:lnTo>
                    <a:lnTo>
                      <a:pt x="14" y="54"/>
                    </a:lnTo>
                    <a:lnTo>
                      <a:pt x="10" y="60"/>
                    </a:lnTo>
                    <a:lnTo>
                      <a:pt x="6" y="70"/>
                    </a:lnTo>
                    <a:lnTo>
                      <a:pt x="6" y="80"/>
                    </a:lnTo>
                    <a:lnTo>
                      <a:pt x="8" y="88"/>
                    </a:lnTo>
                    <a:lnTo>
                      <a:pt x="12" y="100"/>
                    </a:lnTo>
                    <a:lnTo>
                      <a:pt x="14" y="104"/>
                    </a:lnTo>
                    <a:lnTo>
                      <a:pt x="16" y="106"/>
                    </a:lnTo>
                    <a:lnTo>
                      <a:pt x="16" y="108"/>
                    </a:lnTo>
                    <a:lnTo>
                      <a:pt x="18" y="108"/>
                    </a:lnTo>
                    <a:lnTo>
                      <a:pt x="18" y="110"/>
                    </a:lnTo>
                    <a:lnTo>
                      <a:pt x="16" y="114"/>
                    </a:lnTo>
                    <a:lnTo>
                      <a:pt x="14" y="118"/>
                    </a:lnTo>
                    <a:lnTo>
                      <a:pt x="12" y="120"/>
                    </a:lnTo>
                    <a:lnTo>
                      <a:pt x="8" y="124"/>
                    </a:lnTo>
                    <a:lnTo>
                      <a:pt x="4" y="126"/>
                    </a:lnTo>
                    <a:lnTo>
                      <a:pt x="0" y="128"/>
                    </a:lnTo>
                    <a:lnTo>
                      <a:pt x="0" y="132"/>
                    </a:lnTo>
                    <a:lnTo>
                      <a:pt x="0" y="136"/>
                    </a:lnTo>
                    <a:lnTo>
                      <a:pt x="2" y="140"/>
                    </a:lnTo>
                    <a:lnTo>
                      <a:pt x="8" y="144"/>
                    </a:lnTo>
                    <a:lnTo>
                      <a:pt x="12" y="148"/>
                    </a:lnTo>
                    <a:lnTo>
                      <a:pt x="18" y="152"/>
                    </a:lnTo>
                    <a:lnTo>
                      <a:pt x="24" y="154"/>
                    </a:lnTo>
                    <a:lnTo>
                      <a:pt x="28" y="154"/>
                    </a:lnTo>
                    <a:lnTo>
                      <a:pt x="38" y="148"/>
                    </a:lnTo>
                    <a:lnTo>
                      <a:pt x="44" y="132"/>
                    </a:lnTo>
                    <a:lnTo>
                      <a:pt x="48" y="114"/>
                    </a:lnTo>
                    <a:lnTo>
                      <a:pt x="50" y="96"/>
                    </a:lnTo>
                    <a:lnTo>
                      <a:pt x="54" y="82"/>
                    </a:lnTo>
                    <a:lnTo>
                      <a:pt x="56" y="74"/>
                    </a:lnTo>
                    <a:lnTo>
                      <a:pt x="60" y="62"/>
                    </a:lnTo>
                    <a:lnTo>
                      <a:pt x="62" y="50"/>
                    </a:lnTo>
                    <a:lnTo>
                      <a:pt x="66" y="36"/>
                    </a:lnTo>
                    <a:lnTo>
                      <a:pt x="66" y="24"/>
                    </a:lnTo>
                    <a:lnTo>
                      <a:pt x="64" y="14"/>
                    </a:lnTo>
                    <a:lnTo>
                      <a:pt x="60" y="6"/>
                    </a:lnTo>
                    <a:lnTo>
                      <a:pt x="52" y="6"/>
                    </a:lnTo>
                    <a:lnTo>
                      <a:pt x="38" y="12"/>
                    </a:lnTo>
                    <a:lnTo>
                      <a:pt x="68" y="0"/>
                    </a:lnTo>
                    <a:close/>
                  </a:path>
                </a:pathLst>
              </a:custGeom>
              <a:solidFill>
                <a:srgbClr val="EAEAEA"/>
              </a:solidFill>
              <a:ln w="0">
                <a:noFill/>
              </a:ln>
            </p:spPr>
            <p:txBody>
              <a:bodyPr/>
              <a:lstStyle/>
              <a:p>
                <a:endParaRPr lang="zh-CN" altLang="en-US"/>
              </a:p>
            </p:txBody>
          </p:sp>
          <p:sp>
            <p:nvSpPr>
              <p:cNvPr id="1062" name="任意多边形 1128"/>
              <p:cNvSpPr/>
              <p:nvPr/>
            </p:nvSpPr>
            <p:spPr>
              <a:xfrm>
                <a:off x="4240" y="1476"/>
                <a:ext cx="68" cy="154"/>
              </a:xfrm>
              <a:custGeom>
                <a:avLst/>
                <a:gdLst/>
                <a:ahLst/>
                <a:cxnLst/>
                <a:rect l="0" t="0" r="0" b="0"/>
                <a:pathLst>
                  <a:path w="68" h="154">
                    <a:moveTo>
                      <a:pt x="68" y="0"/>
                    </a:moveTo>
                    <a:lnTo>
                      <a:pt x="64" y="2"/>
                    </a:lnTo>
                    <a:lnTo>
                      <a:pt x="60" y="4"/>
                    </a:lnTo>
                    <a:lnTo>
                      <a:pt x="56" y="8"/>
                    </a:lnTo>
                    <a:lnTo>
                      <a:pt x="50" y="12"/>
                    </a:lnTo>
                    <a:lnTo>
                      <a:pt x="46" y="16"/>
                    </a:lnTo>
                    <a:lnTo>
                      <a:pt x="44" y="20"/>
                    </a:lnTo>
                    <a:lnTo>
                      <a:pt x="44" y="24"/>
                    </a:lnTo>
                    <a:lnTo>
                      <a:pt x="42" y="30"/>
                    </a:lnTo>
                    <a:lnTo>
                      <a:pt x="42" y="34"/>
                    </a:lnTo>
                    <a:lnTo>
                      <a:pt x="40" y="36"/>
                    </a:lnTo>
                    <a:lnTo>
                      <a:pt x="34" y="42"/>
                    </a:lnTo>
                    <a:lnTo>
                      <a:pt x="28" y="44"/>
                    </a:lnTo>
                    <a:lnTo>
                      <a:pt x="24" y="48"/>
                    </a:lnTo>
                    <a:lnTo>
                      <a:pt x="18" y="50"/>
                    </a:lnTo>
                    <a:lnTo>
                      <a:pt x="14" y="54"/>
                    </a:lnTo>
                    <a:lnTo>
                      <a:pt x="10" y="60"/>
                    </a:lnTo>
                    <a:lnTo>
                      <a:pt x="6" y="70"/>
                    </a:lnTo>
                    <a:lnTo>
                      <a:pt x="6" y="80"/>
                    </a:lnTo>
                    <a:lnTo>
                      <a:pt x="8" y="88"/>
                    </a:lnTo>
                    <a:lnTo>
                      <a:pt x="12" y="100"/>
                    </a:lnTo>
                    <a:lnTo>
                      <a:pt x="14" y="104"/>
                    </a:lnTo>
                    <a:lnTo>
                      <a:pt x="16" y="106"/>
                    </a:lnTo>
                    <a:lnTo>
                      <a:pt x="16" y="108"/>
                    </a:lnTo>
                    <a:lnTo>
                      <a:pt x="18" y="108"/>
                    </a:lnTo>
                    <a:lnTo>
                      <a:pt x="18" y="110"/>
                    </a:lnTo>
                    <a:lnTo>
                      <a:pt x="16" y="114"/>
                    </a:lnTo>
                    <a:lnTo>
                      <a:pt x="14" y="118"/>
                    </a:lnTo>
                    <a:lnTo>
                      <a:pt x="12" y="120"/>
                    </a:lnTo>
                    <a:lnTo>
                      <a:pt x="8" y="124"/>
                    </a:lnTo>
                    <a:lnTo>
                      <a:pt x="4" y="126"/>
                    </a:lnTo>
                    <a:lnTo>
                      <a:pt x="0" y="128"/>
                    </a:lnTo>
                    <a:lnTo>
                      <a:pt x="0" y="132"/>
                    </a:lnTo>
                    <a:lnTo>
                      <a:pt x="0" y="136"/>
                    </a:lnTo>
                    <a:lnTo>
                      <a:pt x="2" y="140"/>
                    </a:lnTo>
                    <a:lnTo>
                      <a:pt x="8" y="144"/>
                    </a:lnTo>
                    <a:lnTo>
                      <a:pt x="12" y="148"/>
                    </a:lnTo>
                    <a:lnTo>
                      <a:pt x="18" y="152"/>
                    </a:lnTo>
                    <a:lnTo>
                      <a:pt x="24" y="154"/>
                    </a:lnTo>
                    <a:lnTo>
                      <a:pt x="28" y="154"/>
                    </a:lnTo>
                    <a:lnTo>
                      <a:pt x="38" y="148"/>
                    </a:lnTo>
                    <a:lnTo>
                      <a:pt x="44" y="132"/>
                    </a:lnTo>
                    <a:lnTo>
                      <a:pt x="48" y="114"/>
                    </a:lnTo>
                    <a:lnTo>
                      <a:pt x="50" y="96"/>
                    </a:lnTo>
                    <a:lnTo>
                      <a:pt x="54" y="82"/>
                    </a:lnTo>
                    <a:lnTo>
                      <a:pt x="56" y="74"/>
                    </a:lnTo>
                    <a:lnTo>
                      <a:pt x="60" y="62"/>
                    </a:lnTo>
                    <a:lnTo>
                      <a:pt x="62" y="50"/>
                    </a:lnTo>
                    <a:lnTo>
                      <a:pt x="66" y="36"/>
                    </a:lnTo>
                    <a:lnTo>
                      <a:pt x="66" y="24"/>
                    </a:lnTo>
                    <a:lnTo>
                      <a:pt x="64" y="14"/>
                    </a:lnTo>
                    <a:lnTo>
                      <a:pt x="60" y="6"/>
                    </a:lnTo>
                    <a:lnTo>
                      <a:pt x="52" y="6"/>
                    </a:lnTo>
                    <a:lnTo>
                      <a:pt x="38" y="12"/>
                    </a:lnTo>
                  </a:path>
                </a:pathLst>
              </a:custGeom>
              <a:solidFill>
                <a:srgbClr val="EAEAEA"/>
              </a:solidFill>
              <a:ln w="12700">
                <a:noFill/>
              </a:ln>
            </p:spPr>
            <p:txBody>
              <a:bodyPr/>
              <a:lstStyle/>
              <a:p>
                <a:endParaRPr lang="zh-CN" altLang="en-US"/>
              </a:p>
            </p:txBody>
          </p:sp>
          <p:sp>
            <p:nvSpPr>
              <p:cNvPr id="1063" name="任意多边形 1129"/>
              <p:cNvSpPr/>
              <p:nvPr/>
            </p:nvSpPr>
            <p:spPr>
              <a:xfrm>
                <a:off x="5356" y="1890"/>
                <a:ext cx="6" cy="8"/>
              </a:xfrm>
              <a:custGeom>
                <a:avLst/>
                <a:gdLst/>
                <a:ahLst/>
                <a:cxnLst/>
                <a:rect l="0" t="0" r="0" b="0"/>
                <a:pathLst>
                  <a:path w="6" h="8">
                    <a:moveTo>
                      <a:pt x="4" y="8"/>
                    </a:moveTo>
                    <a:lnTo>
                      <a:pt x="4" y="4"/>
                    </a:lnTo>
                    <a:lnTo>
                      <a:pt x="6" y="0"/>
                    </a:lnTo>
                    <a:lnTo>
                      <a:pt x="2" y="4"/>
                    </a:lnTo>
                    <a:lnTo>
                      <a:pt x="0" y="6"/>
                    </a:lnTo>
                    <a:lnTo>
                      <a:pt x="4" y="8"/>
                    </a:lnTo>
                    <a:close/>
                  </a:path>
                </a:pathLst>
              </a:custGeom>
              <a:solidFill>
                <a:srgbClr val="EAEAEA"/>
              </a:solidFill>
              <a:ln w="0">
                <a:noFill/>
              </a:ln>
            </p:spPr>
            <p:txBody>
              <a:bodyPr/>
              <a:lstStyle/>
              <a:p>
                <a:endParaRPr lang="zh-CN" altLang="en-US"/>
              </a:p>
            </p:txBody>
          </p:sp>
          <p:sp>
            <p:nvSpPr>
              <p:cNvPr id="1064" name="任意多边形 1130"/>
              <p:cNvSpPr/>
              <p:nvPr/>
            </p:nvSpPr>
            <p:spPr>
              <a:xfrm>
                <a:off x="5356" y="1890"/>
                <a:ext cx="6" cy="8"/>
              </a:xfrm>
              <a:custGeom>
                <a:avLst/>
                <a:gdLst/>
                <a:ahLst/>
                <a:cxnLst/>
                <a:rect l="0" t="0" r="0" b="0"/>
                <a:pathLst>
                  <a:path w="6" h="8">
                    <a:moveTo>
                      <a:pt x="4" y="8"/>
                    </a:moveTo>
                    <a:lnTo>
                      <a:pt x="4" y="4"/>
                    </a:lnTo>
                    <a:lnTo>
                      <a:pt x="6" y="0"/>
                    </a:lnTo>
                    <a:lnTo>
                      <a:pt x="2" y="4"/>
                    </a:lnTo>
                    <a:lnTo>
                      <a:pt x="0" y="6"/>
                    </a:lnTo>
                    <a:lnTo>
                      <a:pt x="4" y="8"/>
                    </a:lnTo>
                  </a:path>
                </a:pathLst>
              </a:custGeom>
              <a:solidFill>
                <a:srgbClr val="EAEAEA"/>
              </a:solidFill>
              <a:ln w="12700">
                <a:noFill/>
              </a:ln>
            </p:spPr>
            <p:txBody>
              <a:bodyPr/>
              <a:lstStyle/>
              <a:p>
                <a:endParaRPr lang="zh-CN" altLang="en-US"/>
              </a:p>
            </p:txBody>
          </p:sp>
          <p:sp>
            <p:nvSpPr>
              <p:cNvPr id="1065" name="任意多边形 1131"/>
              <p:cNvSpPr/>
              <p:nvPr/>
            </p:nvSpPr>
            <p:spPr>
              <a:xfrm>
                <a:off x="5362" y="1734"/>
                <a:ext cx="68" cy="156"/>
              </a:xfrm>
              <a:custGeom>
                <a:avLst/>
                <a:gdLst/>
                <a:ahLst/>
                <a:cxnLst/>
                <a:rect l="0" t="0" r="0" b="0"/>
                <a:pathLst>
                  <a:path w="68" h="156">
                    <a:moveTo>
                      <a:pt x="68" y="30"/>
                    </a:moveTo>
                    <a:lnTo>
                      <a:pt x="54" y="28"/>
                    </a:lnTo>
                    <a:lnTo>
                      <a:pt x="46" y="22"/>
                    </a:lnTo>
                    <a:lnTo>
                      <a:pt x="40" y="14"/>
                    </a:lnTo>
                    <a:lnTo>
                      <a:pt x="36" y="0"/>
                    </a:lnTo>
                    <a:lnTo>
                      <a:pt x="32" y="0"/>
                    </a:lnTo>
                    <a:lnTo>
                      <a:pt x="26" y="2"/>
                    </a:lnTo>
                    <a:lnTo>
                      <a:pt x="22" y="6"/>
                    </a:lnTo>
                    <a:lnTo>
                      <a:pt x="28" y="22"/>
                    </a:lnTo>
                    <a:lnTo>
                      <a:pt x="28" y="40"/>
                    </a:lnTo>
                    <a:lnTo>
                      <a:pt x="24" y="60"/>
                    </a:lnTo>
                    <a:lnTo>
                      <a:pt x="18" y="78"/>
                    </a:lnTo>
                    <a:lnTo>
                      <a:pt x="14" y="96"/>
                    </a:lnTo>
                    <a:lnTo>
                      <a:pt x="8" y="118"/>
                    </a:lnTo>
                    <a:lnTo>
                      <a:pt x="4" y="136"/>
                    </a:lnTo>
                    <a:lnTo>
                      <a:pt x="0" y="156"/>
                    </a:lnTo>
                    <a:lnTo>
                      <a:pt x="12" y="144"/>
                    </a:lnTo>
                    <a:lnTo>
                      <a:pt x="24" y="126"/>
                    </a:lnTo>
                    <a:lnTo>
                      <a:pt x="38" y="104"/>
                    </a:lnTo>
                    <a:lnTo>
                      <a:pt x="50" y="84"/>
                    </a:lnTo>
                    <a:lnTo>
                      <a:pt x="60" y="62"/>
                    </a:lnTo>
                    <a:lnTo>
                      <a:pt x="66" y="44"/>
                    </a:lnTo>
                    <a:lnTo>
                      <a:pt x="68" y="30"/>
                    </a:lnTo>
                    <a:close/>
                  </a:path>
                </a:pathLst>
              </a:custGeom>
              <a:solidFill>
                <a:srgbClr val="EAEAEA"/>
              </a:solidFill>
              <a:ln w="0">
                <a:noFill/>
              </a:ln>
            </p:spPr>
            <p:txBody>
              <a:bodyPr/>
              <a:lstStyle/>
              <a:p>
                <a:endParaRPr lang="zh-CN" altLang="en-US"/>
              </a:p>
            </p:txBody>
          </p:sp>
          <p:sp>
            <p:nvSpPr>
              <p:cNvPr id="1066" name="任意多边形 1132"/>
              <p:cNvSpPr/>
              <p:nvPr/>
            </p:nvSpPr>
            <p:spPr>
              <a:xfrm>
                <a:off x="5362" y="1734"/>
                <a:ext cx="68" cy="156"/>
              </a:xfrm>
              <a:custGeom>
                <a:avLst/>
                <a:gdLst/>
                <a:ahLst/>
                <a:cxnLst/>
                <a:rect l="0" t="0" r="0" b="0"/>
                <a:pathLst>
                  <a:path w="68" h="156">
                    <a:moveTo>
                      <a:pt x="68" y="30"/>
                    </a:moveTo>
                    <a:lnTo>
                      <a:pt x="54" y="28"/>
                    </a:lnTo>
                    <a:lnTo>
                      <a:pt x="46" y="22"/>
                    </a:lnTo>
                    <a:lnTo>
                      <a:pt x="40" y="14"/>
                    </a:lnTo>
                    <a:lnTo>
                      <a:pt x="36" y="0"/>
                    </a:lnTo>
                    <a:lnTo>
                      <a:pt x="32" y="0"/>
                    </a:lnTo>
                    <a:lnTo>
                      <a:pt x="26" y="2"/>
                    </a:lnTo>
                    <a:lnTo>
                      <a:pt x="22" y="6"/>
                    </a:lnTo>
                    <a:lnTo>
                      <a:pt x="28" y="22"/>
                    </a:lnTo>
                    <a:lnTo>
                      <a:pt x="28" y="40"/>
                    </a:lnTo>
                    <a:lnTo>
                      <a:pt x="24" y="60"/>
                    </a:lnTo>
                    <a:lnTo>
                      <a:pt x="18" y="78"/>
                    </a:lnTo>
                    <a:lnTo>
                      <a:pt x="14" y="96"/>
                    </a:lnTo>
                    <a:lnTo>
                      <a:pt x="8" y="118"/>
                    </a:lnTo>
                    <a:lnTo>
                      <a:pt x="4" y="136"/>
                    </a:lnTo>
                    <a:lnTo>
                      <a:pt x="0" y="156"/>
                    </a:lnTo>
                    <a:lnTo>
                      <a:pt x="12" y="144"/>
                    </a:lnTo>
                    <a:lnTo>
                      <a:pt x="24" y="126"/>
                    </a:lnTo>
                    <a:lnTo>
                      <a:pt x="38" y="104"/>
                    </a:lnTo>
                    <a:lnTo>
                      <a:pt x="50" y="84"/>
                    </a:lnTo>
                    <a:lnTo>
                      <a:pt x="60" y="62"/>
                    </a:lnTo>
                    <a:lnTo>
                      <a:pt x="66" y="44"/>
                    </a:lnTo>
                    <a:lnTo>
                      <a:pt x="68" y="30"/>
                    </a:lnTo>
                  </a:path>
                </a:pathLst>
              </a:custGeom>
              <a:solidFill>
                <a:srgbClr val="EAEAEA"/>
              </a:solidFill>
              <a:ln w="12700">
                <a:noFill/>
              </a:ln>
            </p:spPr>
            <p:txBody>
              <a:bodyPr/>
              <a:lstStyle/>
              <a:p>
                <a:endParaRPr lang="zh-CN" altLang="en-US"/>
              </a:p>
            </p:txBody>
          </p:sp>
          <p:sp>
            <p:nvSpPr>
              <p:cNvPr id="1067" name="任意多边形 1133"/>
              <p:cNvSpPr/>
              <p:nvPr/>
            </p:nvSpPr>
            <p:spPr>
              <a:xfrm>
                <a:off x="3286" y="802"/>
                <a:ext cx="10" cy="2"/>
              </a:xfrm>
              <a:custGeom>
                <a:avLst/>
                <a:gdLst/>
                <a:ahLst/>
                <a:cxnLst/>
                <a:rect l="0" t="0" r="0" b="0"/>
                <a:pathLst>
                  <a:path w="10" h="2">
                    <a:moveTo>
                      <a:pt x="10" y="2"/>
                    </a:moveTo>
                    <a:lnTo>
                      <a:pt x="4" y="0"/>
                    </a:lnTo>
                    <a:lnTo>
                      <a:pt x="0" y="0"/>
                    </a:lnTo>
                    <a:lnTo>
                      <a:pt x="10" y="2"/>
                    </a:lnTo>
                    <a:close/>
                  </a:path>
                </a:pathLst>
              </a:custGeom>
              <a:solidFill>
                <a:srgbClr val="EAEAEA"/>
              </a:solidFill>
              <a:ln w="0">
                <a:noFill/>
              </a:ln>
            </p:spPr>
            <p:txBody>
              <a:bodyPr/>
              <a:lstStyle/>
              <a:p>
                <a:endParaRPr lang="zh-CN" altLang="en-US"/>
              </a:p>
            </p:txBody>
          </p:sp>
          <p:sp>
            <p:nvSpPr>
              <p:cNvPr id="1068" name="任意多边形 1134"/>
              <p:cNvSpPr/>
              <p:nvPr/>
            </p:nvSpPr>
            <p:spPr>
              <a:xfrm>
                <a:off x="3286" y="802"/>
                <a:ext cx="10" cy="2"/>
              </a:xfrm>
              <a:custGeom>
                <a:avLst/>
                <a:gdLst/>
                <a:ahLst/>
                <a:cxnLst/>
                <a:rect l="0" t="0" r="0" b="0"/>
                <a:pathLst>
                  <a:path w="10" h="2">
                    <a:moveTo>
                      <a:pt x="10" y="2"/>
                    </a:moveTo>
                    <a:lnTo>
                      <a:pt x="4" y="0"/>
                    </a:lnTo>
                    <a:lnTo>
                      <a:pt x="0" y="0"/>
                    </a:lnTo>
                    <a:lnTo>
                      <a:pt x="10" y="2"/>
                    </a:lnTo>
                  </a:path>
                </a:pathLst>
              </a:custGeom>
              <a:solidFill>
                <a:srgbClr val="EAEAEA"/>
              </a:solidFill>
              <a:ln w="12700">
                <a:noFill/>
              </a:ln>
            </p:spPr>
            <p:txBody>
              <a:bodyPr/>
              <a:lstStyle/>
              <a:p>
                <a:endParaRPr lang="zh-CN" altLang="en-US"/>
              </a:p>
            </p:txBody>
          </p:sp>
        </p:grpSp>
      </p:grpSp>
      <p:sp>
        <p:nvSpPr>
          <p:cNvPr id="1069" name="文本占位符 1026"/>
          <p:cNvSpPr>
            <a:spLocks noGrp="1"/>
          </p:cNvSpPr>
          <p:nvPr>
            <p:ph type="body"/>
          </p:nvPr>
        </p:nvSpPr>
        <p:spPr>
          <a:xfrm>
            <a:off x="609600" y="1295400"/>
            <a:ext cx="10972800" cy="4953000"/>
          </a:xfrm>
          <a:prstGeom prst="rect">
            <a:avLst/>
          </a:prstGeom>
          <a:noFill/>
          <a:ln w="9525">
            <a:noFill/>
          </a:ln>
        </p:spPr>
        <p:txBody>
          <a:bodyPr anchor="t"/>
          <a:lstStyle/>
          <a:p>
            <a:pPr lvl="0" indent="-342900"/>
            <a:r>
              <a:rPr lang="en-US" altLang="zh-CN" dirty="0"/>
              <a:t>Click to edit Master text styles</a:t>
            </a:r>
          </a:p>
          <a:p>
            <a:pPr lvl="1" indent="-285750"/>
            <a:r>
              <a:rPr lang="en-US" altLang="zh-CN" dirty="0"/>
              <a:t>Second level</a:t>
            </a:r>
          </a:p>
          <a:p>
            <a:pPr lvl="2" indent="-228600"/>
            <a:r>
              <a:rPr lang="en-US" altLang="zh-CN" dirty="0"/>
              <a:t>Third level</a:t>
            </a:r>
          </a:p>
          <a:p>
            <a:pPr lvl="3" indent="-228600"/>
            <a:r>
              <a:rPr lang="en-US" altLang="zh-CN" dirty="0"/>
              <a:t>Fourth level</a:t>
            </a:r>
          </a:p>
          <a:p>
            <a:pPr lvl="4" indent="-228600"/>
            <a:r>
              <a:rPr lang="en-US" altLang="zh-CN" dirty="0"/>
              <a:t>Fifth level</a:t>
            </a:r>
          </a:p>
        </p:txBody>
      </p:sp>
      <p:sp>
        <p:nvSpPr>
          <p:cNvPr id="2" name="页脚占位符 1028"/>
          <p:cNvSpPr>
            <a:spLocks noGrp="1"/>
          </p:cNvSpPr>
          <p:nvPr>
            <p:ph type="ftr" sz="quarter" idx="3"/>
          </p:nvPr>
        </p:nvSpPr>
        <p:spPr>
          <a:xfrm>
            <a:off x="8737600" y="6477000"/>
            <a:ext cx="2940051" cy="304800"/>
          </a:xfrm>
          <a:prstGeom prst="rect">
            <a:avLst/>
          </a:prstGeom>
          <a:noFill/>
          <a:ln w="9525">
            <a:noFill/>
          </a:ln>
        </p:spPr>
        <p:txBody>
          <a:bodyPr/>
          <a:lstStyle>
            <a:lvl1pPr algn="r">
              <a:defRPr sz="1000" b="1">
                <a:solidFill>
                  <a:schemeClr val="tx2"/>
                </a:solidFill>
                <a:latin typeface="Verdana" panose="020B0604030504040204" pitchFamily="34" charset="0"/>
              </a:defRPr>
            </a:lvl1pPr>
          </a:lstStyle>
          <a:p>
            <a:endParaRPr lang="zh-CN" altLang="en-US"/>
          </a:p>
        </p:txBody>
      </p:sp>
      <p:sp>
        <p:nvSpPr>
          <p:cNvPr id="3" name="灯片编号占位符 1029"/>
          <p:cNvSpPr>
            <a:spLocks noGrp="1"/>
          </p:cNvSpPr>
          <p:nvPr>
            <p:ph type="sldNum" sz="quarter" idx="4"/>
          </p:nvPr>
        </p:nvSpPr>
        <p:spPr>
          <a:xfrm>
            <a:off x="4572000" y="6477000"/>
            <a:ext cx="3048000" cy="307975"/>
          </a:xfrm>
          <a:prstGeom prst="rect">
            <a:avLst/>
          </a:prstGeom>
          <a:noFill/>
          <a:ln w="9525">
            <a:noFill/>
          </a:ln>
        </p:spPr>
        <p:txBody>
          <a:bodyPr/>
          <a:lstStyle>
            <a:lvl1pPr algn="ctr">
              <a:defRPr sz="1000">
                <a:solidFill>
                  <a:schemeClr val="tx2"/>
                </a:solidFill>
              </a:defRPr>
            </a:lvl1pPr>
          </a:lstStyle>
          <a:p>
            <a:fld id="{565CE74E-AB26-4998-AD42-012C4C1AD076}" type="slidenum">
              <a:rPr lang="zh-CN" altLang="en-US" smtClean="0"/>
              <a:t>‹#›</a:t>
            </a:fld>
            <a:endParaRPr lang="zh-CN" altLang="en-US"/>
          </a:p>
        </p:txBody>
      </p:sp>
      <p:sp>
        <p:nvSpPr>
          <p:cNvPr id="4" name="日期占位符 1027"/>
          <p:cNvSpPr>
            <a:spLocks noGrp="1"/>
          </p:cNvSpPr>
          <p:nvPr>
            <p:ph type="dt" sz="half" idx="2"/>
          </p:nvPr>
        </p:nvSpPr>
        <p:spPr>
          <a:xfrm>
            <a:off x="609600" y="6488113"/>
            <a:ext cx="3048000" cy="304800"/>
          </a:xfrm>
          <a:prstGeom prst="rect">
            <a:avLst/>
          </a:prstGeom>
          <a:noFill/>
          <a:ln w="9525">
            <a:noFill/>
          </a:ln>
        </p:spPr>
        <p:txBody>
          <a:bodyPr/>
          <a:lstStyle>
            <a:lvl1pPr>
              <a:defRPr sz="1000" b="1">
                <a:solidFill>
                  <a:schemeClr val="tx2"/>
                </a:solidFill>
                <a:latin typeface="Verdana" panose="020B0604030504040204" pitchFamily="34" charset="0"/>
              </a:defRPr>
            </a:lvl1pPr>
          </a:lstStyle>
          <a:p>
            <a:fld id="{D997B5FA-0921-464F-AAE1-844C04324D75}" type="datetimeFigureOut">
              <a:rPr lang="zh-CN" altLang="en-US" smtClean="0"/>
              <a:t>2026/9/5</a:t>
            </a:fld>
            <a:endParaRPr lang="zh-CN" altLang="en-US"/>
          </a:p>
        </p:txBody>
      </p:sp>
      <p:sp>
        <p:nvSpPr>
          <p:cNvPr id="1073" name="标题 1025"/>
          <p:cNvSpPr>
            <a:spLocks noGrp="1"/>
          </p:cNvSpPr>
          <p:nvPr>
            <p:ph type="title"/>
          </p:nvPr>
        </p:nvSpPr>
        <p:spPr>
          <a:xfrm>
            <a:off x="711200" y="198438"/>
            <a:ext cx="10871200" cy="563562"/>
          </a:xfrm>
          <a:prstGeom prst="rect">
            <a:avLst/>
          </a:prstGeom>
          <a:noFill/>
          <a:ln w="9525">
            <a:noFill/>
          </a:ln>
        </p:spPr>
        <p:txBody>
          <a:bodyPr anchor="ctr"/>
          <a:lstStyle/>
          <a:p>
            <a:pPr lvl="0" indent="0"/>
            <a:r>
              <a:rPr lang="en-US" altLang="zh-CN" dirty="0"/>
              <a:t>Click to edit Master title style</a:t>
            </a:r>
          </a:p>
        </p:txBody>
      </p:sp>
      <p:sp>
        <p:nvSpPr>
          <p:cNvPr id="1074" name="椭圆 1137"/>
          <p:cNvSpPr/>
          <p:nvPr/>
        </p:nvSpPr>
        <p:spPr>
          <a:xfrm>
            <a:off x="304800" y="652463"/>
            <a:ext cx="508000" cy="381000"/>
          </a:xfrm>
          <a:prstGeom prst="ellipse">
            <a:avLst/>
          </a:prstGeom>
          <a:gradFill rotWithShape="1">
            <a:gsLst>
              <a:gs pos="0">
                <a:schemeClr val="hlink"/>
              </a:gs>
              <a:gs pos="100000">
                <a:srgbClr val="006161"/>
              </a:gs>
            </a:gsLst>
            <a:path path="shape">
              <a:fillToRect l="50000" t="50000" r="50000" b="50000"/>
            </a:path>
            <a:tileRect/>
          </a:gradFill>
          <a:ln w="38100" cap="flat" cmpd="sng">
            <a:solidFill>
              <a:schemeClr val="bg2"/>
            </a:solidFill>
            <a:prstDash val="solid"/>
            <a:round/>
            <a:headEnd type="none" w="med" len="med"/>
            <a:tailEnd type="none" w="med" len="med"/>
          </a:ln>
        </p:spPr>
        <p:txBody>
          <a:bodyPr anchor="t"/>
          <a:lstStyle/>
          <a:p>
            <a:pPr lvl="0" indent="0"/>
            <a:endParaRPr lang="zh-CN" altLang="en-US">
              <a:latin typeface="Arial" panose="020B0604020202020204" pitchFamily="34" charset="0"/>
            </a:endParaRPr>
          </a:p>
        </p:txBody>
      </p:sp>
      <p:sp>
        <p:nvSpPr>
          <p:cNvPr id="1075" name="椭圆 1139"/>
          <p:cNvSpPr/>
          <p:nvPr/>
        </p:nvSpPr>
        <p:spPr>
          <a:xfrm>
            <a:off x="914400" y="652463"/>
            <a:ext cx="508000" cy="381000"/>
          </a:xfrm>
          <a:prstGeom prst="ellipse">
            <a:avLst/>
          </a:prstGeom>
          <a:gradFill rotWithShape="1">
            <a:gsLst>
              <a:gs pos="0">
                <a:schemeClr val="accent2"/>
              </a:gs>
              <a:gs pos="100000">
                <a:srgbClr val="0061A2"/>
              </a:gs>
            </a:gsLst>
            <a:path path="shape">
              <a:fillToRect l="50000" t="50000" r="50000" b="50000"/>
            </a:path>
            <a:tileRect/>
          </a:gradFill>
          <a:ln w="38100" cap="flat" cmpd="sng">
            <a:solidFill>
              <a:schemeClr val="bg2"/>
            </a:solidFill>
            <a:prstDash val="solid"/>
            <a:round/>
            <a:headEnd type="none" w="med" len="med"/>
            <a:tailEnd type="none" w="med" len="med"/>
          </a:ln>
        </p:spPr>
        <p:txBody>
          <a:bodyPr anchor="t"/>
          <a:lstStyle/>
          <a:p>
            <a:pPr lvl="0" indent="0"/>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marL="0" lvl="0" indent="0" algn="ctr" defTabSz="914400" rtl="0" eaLnBrk="1" fontAlgn="base" latinLnBrk="0" hangingPunct="1">
        <a:lnSpc>
          <a:spcPct val="100000"/>
        </a:lnSpc>
        <a:spcBef>
          <a:spcPct val="0"/>
        </a:spcBef>
        <a:spcAft>
          <a:spcPct val="0"/>
        </a:spcAft>
        <a:buNone/>
        <a:defRPr sz="32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lr>
          <a:schemeClr val="hlink"/>
        </a:buClr>
        <a:buFont typeface="Wingdings" panose="05000000000000000000" pitchFamily="2" charset="2"/>
        <a:buChar char="v"/>
        <a:defRPr sz="2800" b="1"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1"/>
        </a:buClr>
        <a:buFont typeface="Wingdings" panose="05000000000000000000" pitchFamily="2" charset="2"/>
        <a:buChar char="§"/>
        <a:defRPr sz="2400" b="0" i="0" u="none" kern="1200" baseline="0">
          <a:solidFill>
            <a:schemeClr val="tx1"/>
          </a:solidFill>
          <a:latin typeface="Arial" panose="020B0604020202020204" pitchFamily="34" charset="0"/>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tx1"/>
        </a:buClr>
        <a:buFont typeface="Wingdings" panose="05000000000000000000" pitchFamily="2" charset="2"/>
        <a:buChar char="•"/>
        <a:defRPr sz="2200" b="0" i="0" u="none" kern="1200" baseline="0">
          <a:solidFill>
            <a:schemeClr val="tx1"/>
          </a:solidFill>
          <a:latin typeface="Arial" panose="020B0604020202020204" pitchFamily="34" charset="0"/>
          <a:ea typeface="+mn-ea"/>
          <a:cs typeface="+mn-cs"/>
        </a:defRPr>
      </a:lvl3pPr>
      <a:lvl4pPr marL="1600200" lvl="3" indent="-228600" algn="l" defTabSz="914400" rtl="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Arial" panose="020B0604020202020204" pitchFamily="34" charset="0"/>
          <a:ea typeface="+mn-ea"/>
          <a:cs typeface="+mn-cs"/>
        </a:defRPr>
      </a:lvl4pPr>
      <a:lvl5pPr marL="2057400" lvl="4" indent="-228600" algn="l" defTabSz="914400" rtl="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Arial" panose="020B0604020202020204" pitchFamily="34" charset="0"/>
          <a:ea typeface="+mn-ea"/>
          <a:cs typeface="+mn-cs"/>
        </a:defRPr>
      </a:lvl5pPr>
      <a:lvl6pPr marL="2514600" lvl="5" indent="-228600" algn="l" defTabSz="914400" rtl="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Arial" panose="020B0604020202020204" pitchFamily="34" charset="0"/>
          <a:ea typeface="+mn-ea"/>
          <a:cs typeface="+mn-cs"/>
        </a:defRPr>
      </a:lvl6pPr>
      <a:lvl7pPr marL="2971800" lvl="6" indent="-228600" algn="l" defTabSz="914400" rtl="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Arial" panose="020B0604020202020204" pitchFamily="34" charset="0"/>
          <a:ea typeface="+mn-ea"/>
          <a:cs typeface="+mn-cs"/>
        </a:defRPr>
      </a:lvl7pPr>
      <a:lvl8pPr marL="3429000" lvl="7" indent="-228600" algn="l" defTabSz="914400" rtl="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Arial" panose="020B0604020202020204" pitchFamily="34" charset="0"/>
          <a:ea typeface="+mn-ea"/>
          <a:cs typeface="+mn-cs"/>
        </a:defRPr>
      </a:lvl8pPr>
      <a:lvl9pPr marL="3886200" lvl="8" indent="-228600" algn="l" defTabSz="914400" rtl="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Arial" panose="020B0604020202020204" pitchFamily="34" charset="0"/>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页脚占位符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页脚占位符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页脚占位符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6.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4.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6.xml"/><Relationship Id="rId1" Type="http://schemas.openxmlformats.org/officeDocument/2006/relationships/tags" Target="../tags/tag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latin typeface="微软雅黑" panose="020B0503020204020204" pitchFamily="34" charset="-122"/>
                <a:ea typeface="微软雅黑" panose="020B0503020204020204" pitchFamily="34" charset="-122"/>
              </a:rPr>
              <a:t>个人简介</a:t>
            </a:r>
          </a:p>
        </p:txBody>
      </p:sp>
      <p:sp>
        <p:nvSpPr>
          <p:cNvPr id="3" name="内容占位符 2"/>
          <p:cNvSpPr>
            <a:spLocks noGrp="1"/>
          </p:cNvSpPr>
          <p:nvPr>
            <p:ph idx="1"/>
          </p:nvPr>
        </p:nvSpPr>
        <p:spPr>
          <a:xfrm>
            <a:off x="3713584" y="963296"/>
            <a:ext cx="6895321" cy="5328285"/>
          </a:xfrm>
        </p:spPr>
        <p:txBody>
          <a:bodyPr>
            <a:noAutofit/>
          </a:bodyPr>
          <a:lstStyle/>
          <a:p>
            <a:pPr fontAlgn="auto">
              <a:lnSpc>
                <a:spcPts val="2800"/>
              </a:lnSpc>
              <a:spcAft>
                <a:spcPts val="1200"/>
              </a:spcAft>
            </a:pPr>
            <a:r>
              <a:rPr lang="zh-CN" altLang="en-US" sz="2000" dirty="0">
                <a:latin typeface="微软雅黑" panose="020B0503020204020204" pitchFamily="34" charset="-122"/>
                <a:ea typeface="微软雅黑" panose="020B0503020204020204" pitchFamily="34" charset="-122"/>
              </a:rPr>
              <a:t>基本情况：首都医科大学宣武医院，北京健康科普专家，专职门诊用药咨询、药学门诊</a:t>
            </a:r>
            <a:r>
              <a:rPr lang="en-US" altLang="zh-CN" sz="2000" dirty="0">
                <a:latin typeface="微软雅黑" panose="020B0503020204020204" pitchFamily="34" charset="-122"/>
                <a:ea typeface="微软雅黑" panose="020B0503020204020204" pitchFamily="34" charset="-122"/>
              </a:rPr>
              <a:t>  </a:t>
            </a:r>
          </a:p>
          <a:p>
            <a:pPr>
              <a:lnSpc>
                <a:spcPct val="100000"/>
              </a:lnSpc>
            </a:pPr>
            <a:r>
              <a:rPr lang="zh-CN" altLang="en-US" sz="2000" dirty="0">
                <a:latin typeface="微软雅黑" panose="020B0503020204020204" pitchFamily="34" charset="-122"/>
                <a:ea typeface="微软雅黑" panose="020B0503020204020204" pitchFamily="34" charset="-122"/>
              </a:rPr>
              <a:t>研究方向</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用药咨询、药物治疗管理</a:t>
            </a:r>
          </a:p>
          <a:p>
            <a:pPr marL="0" indent="0">
              <a:lnSpc>
                <a:spcPct val="100000"/>
              </a:lnSpc>
              <a:buNone/>
            </a:pPr>
            <a:r>
              <a:rPr lang="zh-CN" altLang="en-US" sz="2000" dirty="0">
                <a:latin typeface="微软雅黑" panose="020B0503020204020204" pitchFamily="34" charset="-122"/>
                <a:ea typeface="微软雅黑" panose="020B0503020204020204" pitchFamily="34" charset="-122"/>
              </a:rPr>
              <a:t>                   科普（公众号：王海莲药师的咨询干货）</a:t>
            </a:r>
            <a:endParaRPr lang="en-US" altLang="zh-CN" sz="2000" dirty="0">
              <a:latin typeface="微软雅黑" panose="020B0503020204020204" pitchFamily="34" charset="-122"/>
              <a:ea typeface="微软雅黑" panose="020B0503020204020204" pitchFamily="34" charset="-122"/>
            </a:endParaRPr>
          </a:p>
          <a:p>
            <a:pPr>
              <a:lnSpc>
                <a:spcPts val="2880"/>
              </a:lnSpc>
            </a:pPr>
            <a:r>
              <a:rPr lang="zh-CN" altLang="en-US" sz="2000" dirty="0">
                <a:latin typeface="微软雅黑" panose="020B0503020204020204" pitchFamily="34" charset="-122"/>
                <a:ea typeface="微软雅黑" panose="020B0503020204020204" pitchFamily="34" charset="-122"/>
              </a:rPr>
              <a:t>学术成就</a:t>
            </a:r>
            <a:endParaRPr lang="zh-CN" altLang="en-US" sz="2000" dirty="0">
              <a:latin typeface="微软雅黑" panose="020B0503020204020204" pitchFamily="34" charset="-122"/>
              <a:ea typeface="微软雅黑" panose="020B0503020204020204" pitchFamily="34" charset="-122"/>
              <a:sym typeface="+mn-ea"/>
            </a:endParaRPr>
          </a:p>
          <a:p>
            <a:pPr marL="0" indent="0">
              <a:lnSpc>
                <a:spcPts val="2280"/>
              </a:lnSpc>
              <a:buNone/>
            </a:pPr>
            <a:r>
              <a:rPr lang="zh-CN" altLang="en-US" sz="2000" dirty="0">
                <a:latin typeface="微软雅黑" panose="020B0503020204020204" pitchFamily="34" charset="-122"/>
                <a:ea typeface="微软雅黑" panose="020B0503020204020204" pitchFamily="34" charset="-122"/>
                <a:sym typeface="+mn-ea"/>
              </a:rPr>
              <a:t>    </a:t>
            </a:r>
            <a:r>
              <a:rPr lang="zh-CN" altLang="en-US" sz="1800" dirty="0">
                <a:latin typeface="微软雅黑" panose="020B0503020204020204" pitchFamily="34" charset="-122"/>
                <a:ea typeface="微软雅黑" panose="020B0503020204020204" pitchFamily="34" charset="-122"/>
                <a:sym typeface="+mn-ea"/>
              </a:rPr>
              <a:t> - 2020年首届“丁香人才杯” 药学实践精进奖</a:t>
            </a:r>
          </a:p>
          <a:p>
            <a:pPr marL="0" indent="0">
              <a:lnSpc>
                <a:spcPts val="2280"/>
              </a:lnSpc>
              <a:buNone/>
            </a:pPr>
            <a:r>
              <a:rPr lang="zh-CN" altLang="en-US" sz="1800" dirty="0">
                <a:latin typeface="微软雅黑" panose="020B0503020204020204" pitchFamily="34" charset="-122"/>
                <a:ea typeface="微软雅黑" panose="020B0503020204020204" pitchFamily="34" charset="-122"/>
                <a:sym typeface="+mn-ea"/>
              </a:rPr>
              <a:t>     - 2018年第78届世界药学大会做英文报告</a:t>
            </a:r>
          </a:p>
          <a:p>
            <a:pPr marL="0" indent="0">
              <a:lnSpc>
                <a:spcPts val="2280"/>
              </a:lnSpc>
              <a:buNone/>
            </a:pPr>
            <a:r>
              <a:rPr lang="zh-CN" altLang="en-US" sz="1800" dirty="0">
                <a:latin typeface="微软雅黑" panose="020B0503020204020204" pitchFamily="34" charset="-122"/>
                <a:ea typeface="微软雅黑" panose="020B0503020204020204" pitchFamily="34" charset="-122"/>
                <a:sym typeface="+mn-ea"/>
              </a:rPr>
              <a:t>     - 2017年度中国十大卓越药师</a:t>
            </a:r>
          </a:p>
          <a:p>
            <a:pPr marL="0" indent="0">
              <a:lnSpc>
                <a:spcPts val="2280"/>
              </a:lnSpc>
              <a:buNone/>
            </a:pPr>
            <a:r>
              <a:rPr lang="zh-CN" altLang="en-US" sz="1800" dirty="0">
                <a:latin typeface="微软雅黑" panose="020B0503020204020204" pitchFamily="34" charset="-122"/>
                <a:ea typeface="微软雅黑" panose="020B0503020204020204" pitchFamily="34" charset="-122"/>
                <a:sym typeface="+mn-ea"/>
              </a:rPr>
              <a:t>     - 2016年北京市医管局药师咨询竞赛亚军</a:t>
            </a:r>
          </a:p>
          <a:p>
            <a:pPr marL="0" indent="0">
              <a:lnSpc>
                <a:spcPts val="2280"/>
              </a:lnSpc>
              <a:buNone/>
            </a:pPr>
            <a:r>
              <a:rPr lang="zh-CN" altLang="en-US" sz="1800" dirty="0">
                <a:latin typeface="微软雅黑" panose="020B0503020204020204" pitchFamily="34" charset="-122"/>
                <a:ea typeface="微软雅黑" panose="020B0503020204020204" pitchFamily="34" charset="-122"/>
                <a:sym typeface="+mn-ea"/>
              </a:rPr>
              <a:t>     - 副主编2部，发表科研论文30余篇</a:t>
            </a:r>
          </a:p>
          <a:p>
            <a:pPr indent="0">
              <a:lnSpc>
                <a:spcPct val="147000"/>
              </a:lnSpc>
              <a:spcBef>
                <a:spcPts val="0"/>
              </a:spcBef>
            </a:pPr>
            <a:r>
              <a:rPr lang="zh-CN" altLang="en-US" sz="2000" dirty="0">
                <a:latin typeface="微软雅黑" panose="020B0503020204020204" pitchFamily="34" charset="-122"/>
                <a:ea typeface="微软雅黑" panose="020B0503020204020204" pitchFamily="34" charset="-122"/>
                <a:sym typeface="+mn-ea"/>
              </a:rPr>
              <a:t>学术兼职</a:t>
            </a:r>
            <a:endParaRPr lang="en-US" altLang="zh-CN" sz="2400" b="1" dirty="0">
              <a:solidFill>
                <a:schemeClr val="tx1"/>
              </a:solidFill>
              <a:cs typeface="阿里巴巴普惠体 R" panose="00020600040101010101" charset="-122"/>
            </a:endParaRPr>
          </a:p>
          <a:p>
            <a:pPr indent="0">
              <a:lnSpc>
                <a:spcPct val="147000"/>
              </a:lnSpc>
              <a:spcBef>
                <a:spcPts val="0"/>
              </a:spcBef>
              <a:buNone/>
            </a:pPr>
            <a:r>
              <a:rPr lang="zh-CN" altLang="en-US" sz="2400" dirty="0">
                <a:cs typeface="阿里巴巴普惠体 R" panose="00020600040101010101" charset="-122"/>
                <a:sym typeface="+mn-ea"/>
              </a:rPr>
              <a:t> </a:t>
            </a:r>
            <a:r>
              <a:rPr lang="en-US" altLang="zh-CN" sz="18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 </a:t>
            </a:r>
            <a:r>
              <a:rPr lang="zh-CN" altLang="en-US" sz="1800" dirty="0">
                <a:latin typeface="微软雅黑" panose="020B0503020204020204" pitchFamily="34" charset="-122"/>
                <a:ea typeface="微软雅黑" panose="020B0503020204020204" pitchFamily="34" charset="-122"/>
                <a:sym typeface="+mn-ea"/>
              </a:rPr>
              <a:t>中国药师协会患者教育与科学普及工作委员会  委员</a:t>
            </a:r>
            <a:endParaRPr lang="zh-CN" altLang="en-US" sz="1800" dirty="0">
              <a:solidFill>
                <a:schemeClr val="tx1"/>
              </a:solidFill>
              <a:latin typeface="微软雅黑" panose="020B0503020204020204" pitchFamily="34" charset="-122"/>
              <a:ea typeface="微软雅黑" panose="020B0503020204020204" pitchFamily="34" charset="-122"/>
              <a:sym typeface="+mn-ea"/>
            </a:endParaRPr>
          </a:p>
          <a:p>
            <a:pPr indent="0">
              <a:lnSpc>
                <a:spcPct val="147000"/>
              </a:lnSpc>
              <a:spcBef>
                <a:spcPts val="0"/>
              </a:spcBef>
              <a:buNone/>
            </a:pPr>
            <a:r>
              <a:rPr lang="zh-CN" altLang="en-US" sz="1800" dirty="0">
                <a:latin typeface="微软雅黑" panose="020B0503020204020204" pitchFamily="34" charset="-122"/>
                <a:ea typeface="微软雅黑" panose="020B0503020204020204" pitchFamily="34" charset="-122"/>
                <a:sym typeface="+mn-ea"/>
              </a:rPr>
              <a:t>  </a:t>
            </a:r>
            <a:r>
              <a:rPr lang="en-US" altLang="zh-CN" sz="1800" dirty="0">
                <a:latin typeface="微软雅黑" panose="020B0503020204020204" pitchFamily="34" charset="-122"/>
                <a:ea typeface="微软雅黑" panose="020B0503020204020204" pitchFamily="34" charset="-122"/>
                <a:sym typeface="+mn-ea"/>
              </a:rPr>
              <a:t>-</a:t>
            </a:r>
            <a:r>
              <a:rPr lang="zh-CN" altLang="en-US" sz="1800" dirty="0">
                <a:latin typeface="微软雅黑" panose="020B0503020204020204" pitchFamily="34" charset="-122"/>
                <a:ea typeface="微软雅黑" panose="020B0503020204020204" pitchFamily="34" charset="-122"/>
                <a:sym typeface="+mn-ea"/>
              </a:rPr>
              <a:t>  中国医药教育协会临床合理用药专委会  委员</a:t>
            </a:r>
            <a:endParaRPr lang="zh-CN" altLang="en-US" sz="2400" dirty="0">
              <a:solidFill>
                <a:schemeClr val="tx1"/>
              </a:solidFill>
              <a:cs typeface="阿里巴巴普惠体 R" panose="00020600040101010101" charset="-122"/>
              <a:sym typeface="+mn-ea"/>
            </a:endParaRPr>
          </a:p>
          <a:p>
            <a:pPr marL="0" indent="0">
              <a:lnSpc>
                <a:spcPts val="2280"/>
              </a:lnSpc>
              <a:buNone/>
            </a:pPr>
            <a:endParaRPr lang="zh-CN" altLang="en-US" sz="2400" dirty="0">
              <a:latin typeface="微软雅黑" panose="020B0503020204020204" pitchFamily="34" charset="-122"/>
              <a:ea typeface="微软雅黑" panose="020B0503020204020204" pitchFamily="34" charset="-122"/>
            </a:endParaRPr>
          </a:p>
        </p:txBody>
      </p:sp>
      <p:sp>
        <p:nvSpPr>
          <p:cNvPr id="5" name="矩形 4"/>
          <p:cNvSpPr/>
          <p:nvPr/>
        </p:nvSpPr>
        <p:spPr>
          <a:xfrm>
            <a:off x="1091407" y="3977643"/>
            <a:ext cx="2286000" cy="1014730"/>
          </a:xfrm>
          <a:prstGeom prst="rect">
            <a:avLst/>
          </a:prstGeom>
        </p:spPr>
        <p:txBody>
          <a:bodyPr wrap="square">
            <a:spAutoFit/>
          </a:bodyPr>
          <a:lstStyle/>
          <a:p>
            <a:pPr lvl="0" algn="ctr" fontAlgn="auto">
              <a:lnSpc>
                <a:spcPct val="150000"/>
              </a:lnSpc>
            </a:pPr>
            <a:r>
              <a:rPr lang="zh-CN" altLang="en-US" sz="2000" b="1" dirty="0">
                <a:solidFill>
                  <a:prstClr val="black"/>
                </a:solidFill>
              </a:rPr>
              <a:t>王海莲</a:t>
            </a:r>
            <a:endParaRPr lang="en-US" altLang="zh-CN" sz="2000" b="1" dirty="0">
              <a:solidFill>
                <a:prstClr val="black"/>
              </a:solidFill>
            </a:endParaRPr>
          </a:p>
          <a:p>
            <a:pPr lvl="0" algn="ctr" fontAlgn="auto">
              <a:lnSpc>
                <a:spcPct val="150000"/>
              </a:lnSpc>
            </a:pPr>
            <a:r>
              <a:rPr lang="zh-CN" altLang="en-US" sz="2000" b="1" dirty="0">
                <a:solidFill>
                  <a:prstClr val="black"/>
                </a:solidFill>
              </a:rPr>
              <a:t>主任药师</a:t>
            </a:r>
          </a:p>
        </p:txBody>
      </p:sp>
      <p:pic>
        <p:nvPicPr>
          <p:cNvPr id="6" name="图片 5"/>
          <p:cNvPicPr>
            <a:picLocks noChangeAspect="1"/>
          </p:cNvPicPr>
          <p:nvPr/>
        </p:nvPicPr>
        <p:blipFill>
          <a:blip r:embed="rId2"/>
          <a:srcRect l="8810" r="8734"/>
          <a:stretch>
            <a:fillRect/>
          </a:stretch>
        </p:blipFill>
        <p:spPr>
          <a:xfrm>
            <a:off x="1200310" y="1402263"/>
            <a:ext cx="2068195" cy="232981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238348" y="1785926"/>
            <a:ext cx="8034116" cy="1427050"/>
          </a:xfrm>
        </p:spPr>
        <p:txBody>
          <a:bodyPr>
            <a:normAutofit/>
          </a:bodyPr>
          <a:lstStyle/>
          <a:p>
            <a:r>
              <a:rPr lang="zh-CN" altLang="zh-CN" sz="4800" b="1" dirty="0">
                <a:solidFill>
                  <a:schemeClr val="accent1">
                    <a:lumMod val="50000"/>
                  </a:schemeClr>
                </a:solidFill>
                <a:latin typeface="微软雅黑" panose="020B0503020204020204" pitchFamily="34" charset="-122"/>
                <a:ea typeface="微软雅黑" panose="020B0503020204020204" pitchFamily="34" charset="-122"/>
              </a:rPr>
              <a:t>消化系统药物处方审核要点</a:t>
            </a:r>
            <a:endParaRPr lang="zh-CN" altLang="en-US" sz="48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 name="副标题 2"/>
          <p:cNvSpPr>
            <a:spLocks noGrp="1"/>
          </p:cNvSpPr>
          <p:nvPr>
            <p:ph type="subTitle" idx="1"/>
          </p:nvPr>
        </p:nvSpPr>
        <p:spPr>
          <a:xfrm>
            <a:off x="3143672" y="4437112"/>
            <a:ext cx="6400800" cy="1584176"/>
          </a:xfrm>
        </p:spPr>
        <p:txBody>
          <a:bodyPr>
            <a:noAutofit/>
          </a:bodyPr>
          <a:lstStyle/>
          <a:p>
            <a:pPr eaLnBrk="0" hangingPunct="0">
              <a:lnSpc>
                <a:spcPct val="120000"/>
              </a:lnSpc>
            </a:pPr>
            <a:r>
              <a:rPr lang="zh-CN" altLang="en-US" sz="2800" b="1" dirty="0">
                <a:solidFill>
                  <a:schemeClr val="accent1">
                    <a:lumMod val="50000"/>
                  </a:schemeClr>
                </a:solidFill>
                <a:latin typeface="微软雅黑" panose="020B0503020204020204" pitchFamily="34" charset="-122"/>
                <a:ea typeface="微软雅黑" panose="020B0503020204020204" pitchFamily="34" charset="-122"/>
              </a:rPr>
              <a:t>首都医科大学宣武医院</a:t>
            </a:r>
            <a:endParaRPr lang="en-US" altLang="zh-CN" sz="2800" b="1" dirty="0">
              <a:solidFill>
                <a:schemeClr val="accent1">
                  <a:lumMod val="50000"/>
                </a:schemeClr>
              </a:solidFill>
              <a:latin typeface="微软雅黑" panose="020B0503020204020204" pitchFamily="34" charset="-122"/>
              <a:ea typeface="微软雅黑" panose="020B0503020204020204" pitchFamily="34" charset="-122"/>
            </a:endParaRPr>
          </a:p>
          <a:p>
            <a:pPr eaLnBrk="0" hangingPunct="0">
              <a:lnSpc>
                <a:spcPct val="120000"/>
              </a:lnSpc>
            </a:pPr>
            <a:r>
              <a:rPr lang="zh-CN" altLang="en-US" sz="2800" b="1" dirty="0">
                <a:solidFill>
                  <a:schemeClr val="accent1">
                    <a:lumMod val="50000"/>
                  </a:schemeClr>
                </a:solidFill>
                <a:latin typeface="微软雅黑" panose="020B0503020204020204" pitchFamily="34" charset="-122"/>
                <a:ea typeface="微软雅黑" panose="020B0503020204020204" pitchFamily="34" charset="-122"/>
              </a:rPr>
              <a:t>王海莲</a:t>
            </a:r>
            <a:endParaRPr lang="en-US" altLang="zh-CN" sz="2800" b="1" dirty="0">
              <a:solidFill>
                <a:schemeClr val="accent1">
                  <a:lumMod val="50000"/>
                </a:schemeClr>
              </a:solidFill>
              <a:latin typeface="微软雅黑" panose="020B0503020204020204" pitchFamily="34" charset="-122"/>
              <a:ea typeface="微软雅黑" panose="020B0503020204020204" pitchFamily="34" charset="-122"/>
            </a:endParaRPr>
          </a:p>
          <a:p>
            <a:pPr eaLnBrk="0" hangingPunct="0">
              <a:lnSpc>
                <a:spcPct val="120000"/>
              </a:lnSpc>
            </a:pPr>
            <a:r>
              <a:rPr lang="en-US" altLang="zh-CN" sz="2800" b="1" dirty="0">
                <a:solidFill>
                  <a:schemeClr val="accent1">
                    <a:lumMod val="50000"/>
                  </a:schemeClr>
                </a:solidFill>
                <a:latin typeface="微软雅黑" panose="020B0503020204020204" pitchFamily="34" charset="-122"/>
                <a:ea typeface="微软雅黑" panose="020B0503020204020204" pitchFamily="34" charset="-122"/>
              </a:rPr>
              <a:t> 2026-9-19</a:t>
            </a:r>
            <a:endParaRPr lang="en-US" altLang="zh-CN" sz="2800"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53361" y="820886"/>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一、消化性溃疡和胃食管反流病药物</a:t>
            </a: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rPr>
              <a:t> 质子泵抑制剂</a:t>
            </a: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sym typeface="+mn-ea"/>
              </a:rPr>
              <a:t> 钾离子竞争性酸阻滞剂</a:t>
            </a: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sym typeface="+mn-ea"/>
              </a:rPr>
              <a:t> 抗酸药</a:t>
            </a:r>
            <a:endParaRPr lang="en-US" altLang="zh-CN"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sym typeface="+mn-ea"/>
              </a:rPr>
              <a:t> </a:t>
            </a:r>
            <a:r>
              <a:rPr lang="en-US" altLang="zh-CN" b="1" dirty="0">
                <a:latin typeface="微软雅黑" panose="020B0503020204020204" pitchFamily="34" charset="-122"/>
                <a:ea typeface="微软雅黑" panose="020B0503020204020204" pitchFamily="34" charset="-122"/>
                <a:sym typeface="+mn-ea"/>
              </a:rPr>
              <a:t>H</a:t>
            </a:r>
            <a:r>
              <a:rPr lang="en-US" altLang="zh-CN" b="1" baseline="-25000" dirty="0">
                <a:latin typeface="微软雅黑" panose="020B0503020204020204" pitchFamily="34" charset="-122"/>
                <a:ea typeface="微软雅黑" panose="020B0503020204020204" pitchFamily="34" charset="-122"/>
                <a:sym typeface="+mn-ea"/>
              </a:rPr>
              <a:t>2</a:t>
            </a:r>
            <a:r>
              <a:rPr lang="zh-CN" altLang="en-US" b="1" dirty="0">
                <a:latin typeface="微软雅黑" panose="020B0503020204020204" pitchFamily="34" charset="-122"/>
                <a:ea typeface="微软雅黑" panose="020B0503020204020204" pitchFamily="34" charset="-122"/>
                <a:sym typeface="+mn-ea"/>
              </a:rPr>
              <a:t>受体拮抗剂</a:t>
            </a:r>
            <a:r>
              <a:rPr lang="zh-CN" altLang="en-US" b="1" dirty="0">
                <a:latin typeface="微软雅黑" panose="020B0503020204020204" pitchFamily="34" charset="-122"/>
                <a:ea typeface="微软雅黑" panose="020B0503020204020204" pitchFamily="34" charset="-122"/>
              </a:rPr>
              <a:t>      </a:t>
            </a: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rPr>
              <a:t> 胃黏膜保护剂</a:t>
            </a:r>
            <a:endParaRPr lang="en-US" altLang="zh-CN" b="1" dirty="0">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二、助消化药</a:t>
            </a:r>
            <a:endParaRPr lang="en-US" altLang="zh-CN" b="1" dirty="0">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三、促胃肠动力药</a:t>
            </a:r>
            <a:endParaRPr lang="en-US" altLang="zh-CN" b="1" dirty="0">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四、泻药和止泻药</a:t>
            </a:r>
            <a:endParaRPr lang="en-US" altLang="zh-CN" b="1" dirty="0">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五、微生态药物</a:t>
            </a:r>
            <a:endParaRPr lang="zh-CN" altLang="en-US" dirty="0"/>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主要内容</a:t>
            </a:r>
          </a:p>
        </p:txBody>
      </p:sp>
      <p:pic>
        <p:nvPicPr>
          <p:cNvPr id="5" name="图片 4"/>
          <p:cNvPicPr>
            <a:picLocks noChangeAspect="1"/>
          </p:cNvPicPr>
          <p:nvPr/>
        </p:nvPicPr>
        <p:blipFill>
          <a:blip r:embed="rId2"/>
          <a:srcRect l="18910" t="4778" r="14524" b="10327"/>
          <a:stretch>
            <a:fillRect/>
          </a:stretch>
        </p:blipFill>
        <p:spPr>
          <a:xfrm>
            <a:off x="8583295" y="1964055"/>
            <a:ext cx="2393315" cy="352996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13136" y="841487"/>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一、消化性溃疡和胃食管反流病药物</a:t>
            </a: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质子泵抑制剂</a:t>
            </a: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钾离子竞争性酸阻滞剂</a:t>
            </a: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sym typeface="+mn-ea"/>
              </a:rPr>
              <a:t>H</a:t>
            </a:r>
            <a:r>
              <a:rPr lang="en-US" altLang="zh-CN"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二、助消化药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三、促胃肠动力药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四、泻药和止泻药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五、微生态药物</a:t>
            </a:r>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主要内容</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20800" y="83975"/>
            <a:ext cx="10871200" cy="743394"/>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质子泵抑制剂（</a:t>
            </a:r>
            <a:r>
              <a:rPr lang="en-US" altLang="zh-CN" sz="3200" b="1" dirty="0">
                <a:solidFill>
                  <a:schemeClr val="accent1"/>
                </a:solidFill>
                <a:latin typeface="微软雅黑" panose="020B0503020204020204" pitchFamily="34" charset="-122"/>
                <a:ea typeface="微软雅黑" panose="020B0503020204020204" pitchFamily="34" charset="-122"/>
              </a:rPr>
              <a:t>PPI</a:t>
            </a:r>
            <a:r>
              <a:rPr lang="zh-CN" altLang="en-US" sz="3200" b="1" dirty="0">
                <a:solidFill>
                  <a:schemeClr val="accent1"/>
                </a:solidFill>
                <a:latin typeface="微软雅黑" panose="020B0503020204020204" pitchFamily="34" charset="-122"/>
                <a:ea typeface="微软雅黑" panose="020B0503020204020204" pitchFamily="34" charset="-122"/>
              </a:rPr>
              <a:t>）</a:t>
            </a:r>
          </a:p>
        </p:txBody>
      </p:sp>
      <p:sp>
        <p:nvSpPr>
          <p:cNvPr id="5" name="内容占位符 4"/>
          <p:cNvSpPr>
            <a:spLocks noGrp="1"/>
          </p:cNvSpPr>
          <p:nvPr>
            <p:ph idx="1"/>
          </p:nvPr>
        </p:nvSpPr>
        <p:spPr>
          <a:xfrm>
            <a:off x="875284" y="1657350"/>
            <a:ext cx="10543032" cy="3806190"/>
          </a:xfrm>
        </p:spPr>
        <p:txBody>
          <a:bodyPr>
            <a:normAutofit/>
          </a:bodyPr>
          <a:lstStyle/>
          <a:p>
            <a:pPr>
              <a:lnSpc>
                <a:spcPct val="150000"/>
              </a:lnSpc>
              <a:buClr>
                <a:srgbClr val="C00000"/>
              </a:buClr>
            </a:pPr>
            <a:r>
              <a:rPr lang="zh-CN" altLang="en-US" sz="2400" b="1" dirty="0">
                <a:solidFill>
                  <a:srgbClr val="C00000"/>
                </a:solidFill>
                <a:latin typeface="微软雅黑" panose="020B0503020204020204" pitchFamily="34" charset="-122"/>
                <a:ea typeface="微软雅黑" panose="020B0503020204020204" pitchFamily="34" charset="-122"/>
              </a:rPr>
              <a:t>作用机理</a:t>
            </a:r>
            <a:r>
              <a:rPr lang="zh-CN" altLang="en-US" sz="2400" dirty="0">
                <a:solidFill>
                  <a:schemeClr val="tx2"/>
                </a:solidFill>
                <a:latin typeface="微软雅黑" panose="020B0503020204020204" pitchFamily="34" charset="-122"/>
                <a:ea typeface="微软雅黑" panose="020B0503020204020204" pitchFamily="34" charset="-122"/>
              </a:rPr>
              <a:t>：</a:t>
            </a:r>
            <a:r>
              <a:rPr lang="en-US" altLang="zh-CN" sz="2400" dirty="0">
                <a:solidFill>
                  <a:schemeClr val="tx2"/>
                </a:solidFill>
                <a:latin typeface="微软雅黑" panose="020B0503020204020204" pitchFamily="34" charset="-122"/>
                <a:ea typeface="微软雅黑" panose="020B0503020204020204" pitchFamily="34" charset="-122"/>
              </a:rPr>
              <a:t>PPI</a:t>
            </a:r>
            <a:r>
              <a:rPr lang="zh-CN" altLang="en-US" sz="2400" dirty="0">
                <a:solidFill>
                  <a:schemeClr val="tx2"/>
                </a:solidFill>
                <a:latin typeface="微软雅黑" panose="020B0503020204020204" pitchFamily="34" charset="-122"/>
                <a:ea typeface="微软雅黑" panose="020B0503020204020204" pitchFamily="34" charset="-122"/>
              </a:rPr>
              <a:t>作用于胃壁细胞胃酸分泌终末步骤中的关键酶Ｈ</a:t>
            </a:r>
            <a:r>
              <a:rPr lang="zh-CN" altLang="en-US" sz="2400" baseline="30000" dirty="0">
                <a:solidFill>
                  <a:schemeClr val="tx2"/>
                </a:solidFill>
                <a:latin typeface="微软雅黑" panose="020B0503020204020204" pitchFamily="34" charset="-122"/>
                <a:ea typeface="微软雅黑" panose="020B0503020204020204" pitchFamily="34" charset="-122"/>
              </a:rPr>
              <a:t>＋</a:t>
            </a:r>
            <a:r>
              <a:rPr lang="en-US" altLang="zh-CN" sz="2400" dirty="0">
                <a:solidFill>
                  <a:schemeClr val="tx2"/>
                </a:solidFill>
                <a:latin typeface="微软雅黑" panose="020B0503020204020204" pitchFamily="34" charset="-122"/>
                <a:ea typeface="微软雅黑" panose="020B0503020204020204" pitchFamily="34" charset="-122"/>
              </a:rPr>
              <a:t>-</a:t>
            </a:r>
            <a:r>
              <a:rPr lang="zh-CN" altLang="en-US" sz="2400" dirty="0">
                <a:solidFill>
                  <a:schemeClr val="tx2"/>
                </a:solidFill>
                <a:latin typeface="微软雅黑" panose="020B0503020204020204" pitchFamily="34" charset="-122"/>
                <a:ea typeface="微软雅黑" panose="020B0503020204020204" pitchFamily="34" charset="-122"/>
              </a:rPr>
              <a:t>Ｋ</a:t>
            </a:r>
            <a:r>
              <a:rPr lang="zh-CN" altLang="en-US" sz="2400" baseline="30000" dirty="0">
                <a:solidFill>
                  <a:schemeClr val="tx2"/>
                </a:solidFill>
                <a:latin typeface="微软雅黑" panose="020B0503020204020204" pitchFamily="34" charset="-122"/>
                <a:ea typeface="微软雅黑" panose="020B0503020204020204" pitchFamily="34" charset="-122"/>
              </a:rPr>
              <a:t>＋</a:t>
            </a:r>
            <a:r>
              <a:rPr lang="en-US" altLang="zh-CN" sz="2400" dirty="0">
                <a:solidFill>
                  <a:schemeClr val="tx2"/>
                </a:solidFill>
                <a:latin typeface="微软雅黑" panose="020B0503020204020204" pitchFamily="34" charset="-122"/>
                <a:ea typeface="微软雅黑" panose="020B0503020204020204" pitchFamily="34" charset="-122"/>
              </a:rPr>
              <a:t>-ATP</a:t>
            </a:r>
            <a:r>
              <a:rPr lang="zh-CN" altLang="en-US" sz="2400" dirty="0">
                <a:solidFill>
                  <a:schemeClr val="tx2"/>
                </a:solidFill>
                <a:latin typeface="微软雅黑" panose="020B0503020204020204" pitchFamily="34" charset="-122"/>
                <a:ea typeface="微软雅黑" panose="020B0503020204020204" pitchFamily="34" charset="-122"/>
              </a:rPr>
              <a:t>酶，使其不可逆性失活，从而抑制胃酸分泌，抑酸作用强而持久，疗效优于Ｈ</a:t>
            </a:r>
            <a:r>
              <a:rPr lang="en-US" altLang="zh-CN" sz="2400" baseline="-25000" dirty="0">
                <a:solidFill>
                  <a:schemeClr val="tx2"/>
                </a:solidFill>
                <a:latin typeface="微软雅黑" panose="020B0503020204020204" pitchFamily="34" charset="-122"/>
                <a:ea typeface="微软雅黑" panose="020B0503020204020204" pitchFamily="34" charset="-122"/>
              </a:rPr>
              <a:t>2</a:t>
            </a:r>
            <a:r>
              <a:rPr lang="zh-CN" altLang="en-US" sz="2400" baseline="-25000" dirty="0">
                <a:solidFill>
                  <a:schemeClr val="tx2"/>
                </a:solidFill>
                <a:latin typeface="微软雅黑" panose="020B0503020204020204" pitchFamily="34" charset="-122"/>
                <a:ea typeface="微软雅黑" panose="020B0503020204020204" pitchFamily="34" charset="-122"/>
              </a:rPr>
              <a:t> </a:t>
            </a:r>
            <a:r>
              <a:rPr lang="zh-CN" altLang="en-US" sz="2400" dirty="0">
                <a:solidFill>
                  <a:schemeClr val="tx2"/>
                </a:solidFill>
                <a:latin typeface="微软雅黑" panose="020B0503020204020204" pitchFamily="34" charset="-122"/>
                <a:ea typeface="微软雅黑" panose="020B0503020204020204" pitchFamily="34" charset="-122"/>
              </a:rPr>
              <a:t>受体拮抗剂。</a:t>
            </a:r>
            <a:endParaRPr lang="en-US" altLang="zh-CN" sz="2400" dirty="0">
              <a:solidFill>
                <a:schemeClr val="tx2"/>
              </a:solidFill>
              <a:latin typeface="微软雅黑" panose="020B0503020204020204" pitchFamily="34" charset="-122"/>
              <a:ea typeface="微软雅黑" panose="020B0503020204020204" pitchFamily="34" charset="-122"/>
            </a:endParaRPr>
          </a:p>
          <a:p>
            <a:pPr>
              <a:lnSpc>
                <a:spcPct val="100000"/>
              </a:lnSpc>
            </a:pPr>
            <a:endParaRPr lang="en-US" altLang="zh-CN" sz="2400" dirty="0">
              <a:latin typeface="微软雅黑" panose="020B0503020204020204" pitchFamily="34" charset="-122"/>
              <a:ea typeface="微软雅黑" panose="020B0503020204020204" pitchFamily="34" charset="-122"/>
            </a:endParaRPr>
          </a:p>
          <a:p>
            <a:pPr>
              <a:lnSpc>
                <a:spcPct val="100000"/>
              </a:lnSpc>
              <a:buClr>
                <a:srgbClr val="C00000"/>
              </a:buClr>
            </a:pPr>
            <a:r>
              <a:rPr lang="zh-CN" altLang="en-US" sz="2400" b="1" dirty="0">
                <a:solidFill>
                  <a:srgbClr val="C00000"/>
                </a:solidFill>
                <a:latin typeface="微软雅黑" panose="020B0503020204020204" pitchFamily="34" charset="-122"/>
                <a:ea typeface="微软雅黑" panose="020B0503020204020204" pitchFamily="34" charset="-122"/>
              </a:rPr>
              <a:t>常用药物</a:t>
            </a:r>
            <a:endParaRPr lang="zh-CN" altLang="en-US" sz="2400" dirty="0">
              <a:latin typeface="微软雅黑" panose="020B0503020204020204" pitchFamily="34" charset="-122"/>
              <a:ea typeface="微软雅黑" panose="020B0503020204020204" pitchFamily="34" charset="-122"/>
            </a:endParaRPr>
          </a:p>
          <a:p>
            <a:pPr marL="0" indent="0">
              <a:lnSpc>
                <a:spcPct val="100000"/>
              </a:lnSpc>
              <a:buNone/>
            </a:pPr>
            <a:endParaRPr lang="zh-CN" altLang="en-US" sz="2400" dirty="0">
              <a:latin typeface="微软雅黑" panose="020B0503020204020204" pitchFamily="34" charset="-122"/>
              <a:ea typeface="微软雅黑" panose="020B0503020204020204" pitchFamily="34" charset="-122"/>
            </a:endParaRPr>
          </a:p>
          <a:p>
            <a:pPr marL="0" indent="0">
              <a:lnSpc>
                <a:spcPct val="100000"/>
              </a:lnSpc>
              <a:buNone/>
            </a:pPr>
            <a:r>
              <a:rPr lang="zh-CN" altLang="en-US" sz="2400" dirty="0">
                <a:latin typeface="微软雅黑" panose="020B0503020204020204" pitchFamily="34" charset="-122"/>
                <a:ea typeface="微软雅黑" panose="020B0503020204020204" pitchFamily="34" charset="-122"/>
              </a:rPr>
              <a:t>   </a:t>
            </a:r>
            <a:r>
              <a:rPr lang="zh-CN" altLang="en-US" sz="2400" dirty="0">
                <a:solidFill>
                  <a:schemeClr val="tx2"/>
                </a:solidFill>
                <a:latin typeface="微软雅黑" panose="020B0503020204020204" pitchFamily="34" charset="-122"/>
                <a:ea typeface="微软雅黑" panose="020B0503020204020204" pitchFamily="34" charset="-122"/>
              </a:rPr>
              <a:t>奥美拉唑、艾司奥美拉唑、兰索拉唑、泮托拉唑 、雷贝拉唑、艾普拉唑</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27048" y="0"/>
            <a:ext cx="10055352" cy="762000"/>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口服</a:t>
            </a:r>
            <a:r>
              <a:rPr lang="en-US" sz="3200" b="1" dirty="0" err="1">
                <a:solidFill>
                  <a:schemeClr val="accent1"/>
                </a:solidFill>
                <a:latin typeface="微软雅黑" panose="020B0503020204020204" pitchFamily="34" charset="-122"/>
                <a:ea typeface="微软雅黑" panose="020B0503020204020204" pitchFamily="34" charset="-122"/>
              </a:rPr>
              <a:t>PPI</a:t>
            </a:r>
            <a:r>
              <a:rPr sz="3200" b="1" dirty="0" err="1">
                <a:solidFill>
                  <a:schemeClr val="accent1"/>
                </a:solidFill>
                <a:latin typeface="微软雅黑" panose="020B0503020204020204" pitchFamily="34" charset="-122"/>
                <a:ea typeface="微软雅黑" panose="020B0503020204020204" pitchFamily="34" charset="-122"/>
              </a:rPr>
              <a:t>的适应证</a:t>
            </a:r>
            <a:endParaRPr sz="3200" b="1" dirty="0">
              <a:solidFill>
                <a:schemeClr val="accent1"/>
              </a:solidFill>
              <a:latin typeface="微软雅黑" panose="020B0503020204020204" pitchFamily="34" charset="-122"/>
              <a:ea typeface="微软雅黑" panose="020B0503020204020204" pitchFamily="34" charset="-122"/>
            </a:endParaRPr>
          </a:p>
        </p:txBody>
      </p:sp>
      <p:graphicFrame>
        <p:nvGraphicFramePr>
          <p:cNvPr id="6" name="表格 5"/>
          <p:cNvGraphicFramePr/>
          <p:nvPr/>
        </p:nvGraphicFramePr>
        <p:xfrm>
          <a:off x="800164" y="1554480"/>
          <a:ext cx="10456100" cy="3169920"/>
        </p:xfrm>
        <a:graphic>
          <a:graphicData uri="http://schemas.openxmlformats.org/drawingml/2006/table">
            <a:tbl>
              <a:tblPr firstRow="1" bandRow="1">
                <a:tableStyleId>{5940675A-B579-460E-94D1-54222C63F5DA}</a:tableStyleId>
              </a:tblPr>
              <a:tblGrid>
                <a:gridCol w="2144718">
                  <a:extLst>
                    <a:ext uri="{9D8B030D-6E8A-4147-A177-3AD203B41FA5}">
                      <a16:colId xmlns:a16="http://schemas.microsoft.com/office/drawing/2014/main" val="20000"/>
                    </a:ext>
                  </a:extLst>
                </a:gridCol>
                <a:gridCol w="1210520">
                  <a:extLst>
                    <a:ext uri="{9D8B030D-6E8A-4147-A177-3AD203B41FA5}">
                      <a16:colId xmlns:a16="http://schemas.microsoft.com/office/drawing/2014/main" val="20001"/>
                    </a:ext>
                  </a:extLst>
                </a:gridCol>
                <a:gridCol w="1403303">
                  <a:extLst>
                    <a:ext uri="{9D8B030D-6E8A-4147-A177-3AD203B41FA5}">
                      <a16:colId xmlns:a16="http://schemas.microsoft.com/office/drawing/2014/main" val="20002"/>
                    </a:ext>
                  </a:extLst>
                </a:gridCol>
                <a:gridCol w="1933460">
                  <a:extLst>
                    <a:ext uri="{9D8B030D-6E8A-4147-A177-3AD203B41FA5}">
                      <a16:colId xmlns:a16="http://schemas.microsoft.com/office/drawing/2014/main" val="20003"/>
                    </a:ext>
                  </a:extLst>
                </a:gridCol>
                <a:gridCol w="1649102">
                  <a:extLst>
                    <a:ext uri="{9D8B030D-6E8A-4147-A177-3AD203B41FA5}">
                      <a16:colId xmlns:a16="http://schemas.microsoft.com/office/drawing/2014/main" val="20004"/>
                    </a:ext>
                  </a:extLst>
                </a:gridCol>
                <a:gridCol w="2114997">
                  <a:extLst>
                    <a:ext uri="{9D8B030D-6E8A-4147-A177-3AD203B41FA5}">
                      <a16:colId xmlns:a16="http://schemas.microsoft.com/office/drawing/2014/main" val="20005"/>
                    </a:ext>
                  </a:extLst>
                </a:gridCol>
              </a:tblGrid>
              <a:tr h="609600">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a:t>
                      </a:r>
                      <a:r>
                        <a:rPr lang="en-US" sz="2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适应证</a:t>
                      </a:r>
                    </a:p>
                    <a:p>
                      <a:pPr indent="0">
                        <a:buNone/>
                      </a:pPr>
                      <a:r>
                        <a:rPr lang="en-US" sz="2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质子泵抑制剂</a:t>
                      </a:r>
                      <a:endParaRPr lang="en-US" altLang="en-US" sz="2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ホ\.\." charset="0"/>
                        </a:rPr>
                        <a:t>GERD </a:t>
                      </a:r>
                      <a:endParaRPr lang="en-US" altLang="en-US" sz="1800" b="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ホ\.\." charset="0"/>
                        </a:rPr>
                        <a:t>消化性溃疡</a:t>
                      </a:r>
                      <a:endParaRPr lang="en-US" altLang="en-US" sz="1800" b="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NSAIDs相关性溃疡</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卓-艾综合征</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dirty="0" err="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H.pylori感染根除</a:t>
                      </a:r>
                      <a:r>
                        <a:rPr lang="en-US" sz="2800" b="0" baseline="30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en-US" sz="2800" b="0" baseline="30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26720">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宋体f犼ホ\.\." charset="0"/>
                        </a:rPr>
                        <a:t>奥美拉唑</a:t>
                      </a:r>
                      <a:endParaRPr lang="en-US" altLang="en-US" sz="1800" b="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r>
                        <a:rPr lang="en-US" sz="2800" b="0" baseline="3000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endParaRPr lang="en-US" altLang="en-US" sz="2800" b="0" baseline="300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w="12700" cap="flat" cmpd="sng">
                      <a:solidFill>
                        <a:srgbClr val="080000"/>
                      </a:solidFill>
                      <a:prstDash val="soli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r h="426720">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宋体f犼ホ\.\." charset="0"/>
                        </a:rPr>
                        <a:t>兰索拉唑</a:t>
                      </a:r>
                      <a:endParaRPr lang="en-US" altLang="en-US" sz="1800" b="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2"/>
                  </a:ext>
                </a:extLst>
              </a:tr>
              <a:tr h="426720">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宋体f犼ホ\.\." charset="0"/>
                        </a:rPr>
                        <a:t>泮托拉唑</a:t>
                      </a:r>
                      <a:endParaRPr lang="en-US" altLang="en-US" sz="1800" b="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3"/>
                  </a:ext>
                </a:extLst>
              </a:tr>
              <a:tr h="426720">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宋体f犼ホ\.\." charset="0"/>
                        </a:rPr>
                        <a:t>雷贝拉唑</a:t>
                      </a:r>
                      <a:endParaRPr lang="en-US" altLang="en-US" sz="1800" b="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4"/>
                  </a:ext>
                </a:extLst>
              </a:tr>
              <a:tr h="426720">
                <a:tc>
                  <a:txBody>
                    <a:bodyPr/>
                    <a:lstStyle/>
                    <a:p>
                      <a:pPr indent="0">
                        <a:buNone/>
                      </a:pPr>
                      <a:r>
                        <a:rPr lang="en-US" sz="1800" b="0" dirty="0">
                          <a:solidFill>
                            <a:srgbClr val="000000"/>
                          </a:solidFill>
                          <a:latin typeface="微软雅黑" panose="020B0503020204020204" pitchFamily="34" charset="-122"/>
                          <a:ea typeface="微软雅黑" panose="020B0503020204020204" pitchFamily="34" charset="-122"/>
                          <a:cs typeface="宋体f犼ホ\.\." charset="0"/>
                        </a:rPr>
                        <a:t>艾司奥美拉唑</a:t>
                      </a:r>
                      <a:endParaRPr lang="en-US" altLang="en-US" sz="1800" b="0" dirty="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5"/>
                  </a:ext>
                </a:extLst>
              </a:tr>
              <a:tr h="426720">
                <a:tc>
                  <a:txBody>
                    <a:bodyPr/>
                    <a:lstStyle/>
                    <a:p>
                      <a:pPr indent="0">
                        <a:buNone/>
                      </a:pPr>
                      <a:r>
                        <a:rPr lang="en-US" sz="1800" b="0" dirty="0" err="1">
                          <a:solidFill>
                            <a:srgbClr val="000000"/>
                          </a:solidFill>
                          <a:latin typeface="微软雅黑" panose="020B0503020204020204" pitchFamily="34" charset="-122"/>
                          <a:ea typeface="微软雅黑" panose="020B0503020204020204" pitchFamily="34" charset="-122"/>
                          <a:cs typeface="宋体f犼ホ\.\." charset="0"/>
                        </a:rPr>
                        <a:t>艾普拉唑</a:t>
                      </a:r>
                      <a:endParaRPr lang="en-US" altLang="en-US" sz="1800" b="0" dirty="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8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00" name="文本框 99"/>
          <p:cNvSpPr txBox="1"/>
          <p:nvPr/>
        </p:nvSpPr>
        <p:spPr>
          <a:xfrm>
            <a:off x="800164" y="4986655"/>
            <a:ext cx="7729220" cy="1060450"/>
          </a:xfrm>
          <a:prstGeom prst="rect">
            <a:avLst/>
          </a:prstGeom>
          <a:noFill/>
          <a:ln w="9525">
            <a:noFill/>
          </a:ln>
        </p:spPr>
        <p:txBody>
          <a:bodyPr wrap="square">
            <a:spAutoFit/>
          </a:bodyPr>
          <a:lstStyle/>
          <a:p>
            <a:pPr indent="203200" fontAlgn="auto">
              <a:lnSpc>
                <a:spcPct val="150000"/>
              </a:lnSpc>
            </a:pPr>
            <a:r>
              <a:rPr lang="zh-CN" sz="14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GERD：胃食管反流病；      NSAIDs：非甾体抗炎药；    </a:t>
            </a:r>
          </a:p>
          <a:p>
            <a:pPr indent="203200" fontAlgn="auto">
              <a:lnSpc>
                <a:spcPct val="150000"/>
              </a:lnSpc>
            </a:pPr>
            <a:r>
              <a:rPr lang="zh-CN" sz="14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*包括预防NSAIDs相关性溃疡；参考信息来自原研药的药品说明书，</a:t>
            </a:r>
          </a:p>
          <a:p>
            <a:pPr indent="203200" fontAlgn="auto">
              <a:lnSpc>
                <a:spcPct val="150000"/>
              </a:lnSpc>
            </a:pPr>
            <a:r>
              <a:rPr lang="zh-CN" sz="14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**参考《第五次全国幽门螺杆菌感染处理共识报告》</a:t>
            </a:r>
            <a:endParaRPr lang="zh-CN" altLang="en-US" sz="14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17320" y="73152"/>
            <a:ext cx="10165080" cy="688848"/>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注射</a:t>
            </a:r>
            <a:r>
              <a:rPr lang="en-US" sz="3200" b="1" dirty="0" err="1">
                <a:solidFill>
                  <a:schemeClr val="accent1"/>
                </a:solidFill>
                <a:latin typeface="微软雅黑" panose="020B0503020204020204" pitchFamily="34" charset="-122"/>
                <a:ea typeface="微软雅黑" panose="020B0503020204020204" pitchFamily="34" charset="-122"/>
              </a:rPr>
              <a:t>PPI</a:t>
            </a:r>
            <a:r>
              <a:rPr sz="3200" b="1" dirty="0" err="1">
                <a:solidFill>
                  <a:schemeClr val="accent1"/>
                </a:solidFill>
                <a:latin typeface="微软雅黑" panose="020B0503020204020204" pitchFamily="34" charset="-122"/>
                <a:ea typeface="微软雅黑" panose="020B0503020204020204" pitchFamily="34" charset="-122"/>
              </a:rPr>
              <a:t>的适应证</a:t>
            </a:r>
            <a:endParaRPr sz="3200" b="1" dirty="0">
              <a:solidFill>
                <a:schemeClr val="accent1"/>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1795780" y="1430020"/>
          <a:ext cx="8438515" cy="3420745"/>
        </p:xfrm>
        <a:graphic>
          <a:graphicData uri="http://schemas.openxmlformats.org/drawingml/2006/table">
            <a:tbl>
              <a:tblPr firstRow="1" bandRow="1">
                <a:tableStyleId>{5940675A-B579-460E-94D1-54222C63F5DA}</a:tableStyleId>
              </a:tblPr>
              <a:tblGrid>
                <a:gridCol w="1635125">
                  <a:extLst>
                    <a:ext uri="{9D8B030D-6E8A-4147-A177-3AD203B41FA5}">
                      <a16:colId xmlns:a16="http://schemas.microsoft.com/office/drawing/2014/main" val="20000"/>
                    </a:ext>
                  </a:extLst>
                </a:gridCol>
                <a:gridCol w="606425">
                  <a:extLst>
                    <a:ext uri="{9D8B030D-6E8A-4147-A177-3AD203B41FA5}">
                      <a16:colId xmlns:a16="http://schemas.microsoft.com/office/drawing/2014/main" val="20001"/>
                    </a:ext>
                  </a:extLst>
                </a:gridCol>
                <a:gridCol w="886460">
                  <a:extLst>
                    <a:ext uri="{9D8B030D-6E8A-4147-A177-3AD203B41FA5}">
                      <a16:colId xmlns:a16="http://schemas.microsoft.com/office/drawing/2014/main" val="20002"/>
                    </a:ext>
                  </a:extLst>
                </a:gridCol>
                <a:gridCol w="1407160">
                  <a:extLst>
                    <a:ext uri="{9D8B030D-6E8A-4147-A177-3AD203B41FA5}">
                      <a16:colId xmlns:a16="http://schemas.microsoft.com/office/drawing/2014/main" val="20003"/>
                    </a:ext>
                  </a:extLst>
                </a:gridCol>
                <a:gridCol w="1008380">
                  <a:extLst>
                    <a:ext uri="{9D8B030D-6E8A-4147-A177-3AD203B41FA5}">
                      <a16:colId xmlns:a16="http://schemas.microsoft.com/office/drawing/2014/main" val="20004"/>
                    </a:ext>
                  </a:extLst>
                </a:gridCol>
                <a:gridCol w="1233170">
                  <a:extLst>
                    <a:ext uri="{9D8B030D-6E8A-4147-A177-3AD203B41FA5}">
                      <a16:colId xmlns:a16="http://schemas.microsoft.com/office/drawing/2014/main" val="20005"/>
                    </a:ext>
                  </a:extLst>
                </a:gridCol>
                <a:gridCol w="1661795">
                  <a:extLst>
                    <a:ext uri="{9D8B030D-6E8A-4147-A177-3AD203B41FA5}">
                      <a16:colId xmlns:a16="http://schemas.microsoft.com/office/drawing/2014/main" val="20006"/>
                    </a:ext>
                  </a:extLst>
                </a:gridCol>
              </a:tblGrid>
              <a:tr h="618490">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适应证</a:t>
                      </a:r>
                    </a:p>
                    <a:p>
                      <a:pPr indent="0">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质子泵抑制剂 </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GERD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消化性溃疡</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NSAIDs相关性溃疡</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卓-艾综合征</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上消化道出血</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预防应激性黏膜损伤</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63550">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宋体f\.犼\.\.\." charset="0"/>
                        </a:rPr>
                        <a:t>奥美拉唑</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a:t>
                      </a: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w="12700" cap="flat" cmpd="sng">
                      <a:solidFill>
                        <a:srgbClr val="080000"/>
                      </a:solidFill>
                      <a:prstDash val="soli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r h="464185">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宋体f\.犼\.\.\." charset="0"/>
                        </a:rPr>
                        <a:t>兰索拉唑</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2"/>
                  </a:ext>
                </a:extLst>
              </a:tr>
              <a:tr h="463550">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宋体f\.犼\.\.\." charset="0"/>
                        </a:rPr>
                        <a:t>泮托拉唑</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3"/>
                  </a:ext>
                </a:extLst>
              </a:tr>
              <a:tr h="464185">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宋体f\.犼\.\.\." charset="0"/>
                        </a:rPr>
                        <a:t>雷贝拉唑</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4"/>
                  </a:ext>
                </a:extLst>
              </a:tr>
              <a:tr h="463550">
                <a:tc>
                  <a:txBody>
                    <a:bodyPr/>
                    <a:lstStyle/>
                    <a:p>
                      <a:pPr indent="0">
                        <a:buNone/>
                      </a:pPr>
                      <a:r>
                        <a:rPr lang="en-US" sz="1800" b="0" dirty="0">
                          <a:solidFill>
                            <a:srgbClr val="000000"/>
                          </a:solidFill>
                          <a:latin typeface="微软雅黑" panose="020B0503020204020204" pitchFamily="34" charset="-122"/>
                          <a:ea typeface="微软雅黑" panose="020B0503020204020204" pitchFamily="34" charset="-122"/>
                          <a:cs typeface="宋体f\.犼\.\.\." charset="0"/>
                        </a:rPr>
                        <a:t>艾司奥美拉唑</a:t>
                      </a:r>
                      <a:endParaRPr lang="en-US" altLang="en-US" sz="1800" b="0"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5"/>
                  </a:ext>
                </a:extLst>
              </a:tr>
              <a:tr h="483235">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宋体f\.犼\.\.\." charset="0"/>
                        </a:rPr>
                        <a:t>艾普拉唑</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dirty="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cap="flat">
                      <a:noFill/>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4" name="文本框 3"/>
          <p:cNvSpPr txBox="1"/>
          <p:nvPr/>
        </p:nvSpPr>
        <p:spPr>
          <a:xfrm>
            <a:off x="2012315" y="5189220"/>
            <a:ext cx="8006080" cy="337185"/>
          </a:xfrm>
          <a:prstGeom prst="rect">
            <a:avLst/>
          </a:prstGeom>
          <a:noFill/>
          <a:ln w="9525">
            <a:noFill/>
          </a:ln>
        </p:spPr>
        <p:txBody>
          <a:bodyPr wrap="square">
            <a:spAutoFit/>
          </a:bodyPr>
          <a:lstStyle/>
          <a:p>
            <a:pPr indent="0"/>
            <a:r>
              <a:rPr lang="zh-CN"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GERD：胃食管反流病；   NSAIDs非甾体抗炎药；  参考信息来自原研药的药品说明书</a:t>
            </a:r>
            <a:endParaRPr lang="zh-CN"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80744" y="0"/>
            <a:ext cx="5971032" cy="762000"/>
          </a:xfrm>
        </p:spPr>
        <p:txBody>
          <a:bodyPr>
            <a:normAutofit/>
          </a:bodyPr>
          <a:lstStyle/>
          <a:p>
            <a:pPr algn="l"/>
            <a:r>
              <a:rPr lang="zh-CN" sz="3200" b="1" dirty="0">
                <a:solidFill>
                  <a:schemeClr val="accent1"/>
                </a:solidFill>
                <a:latin typeface="微软雅黑" panose="020B0503020204020204" pitchFamily="34" charset="-122"/>
                <a:ea typeface="微软雅黑" panose="020B0503020204020204" pitchFamily="34" charset="-122"/>
              </a:rPr>
              <a:t>口服</a:t>
            </a:r>
            <a:r>
              <a:rPr lang="en-US" sz="3200" b="1" dirty="0">
                <a:solidFill>
                  <a:schemeClr val="accent1"/>
                </a:solidFill>
                <a:latin typeface="微软雅黑" panose="020B0503020204020204" pitchFamily="34" charset="-122"/>
                <a:ea typeface="微软雅黑" panose="020B0503020204020204" pitchFamily="34" charset="-122"/>
              </a:rPr>
              <a:t>PPI</a:t>
            </a:r>
            <a:r>
              <a:rPr lang="zh-CN" altLang="en-US" sz="3200" b="1" dirty="0">
                <a:solidFill>
                  <a:schemeClr val="accent1"/>
                </a:solidFill>
                <a:latin typeface="微软雅黑" panose="020B0503020204020204" pitchFamily="34" charset="-122"/>
                <a:ea typeface="微软雅黑" panose="020B0503020204020204" pitchFamily="34" charset="-122"/>
              </a:rPr>
              <a:t>标准</a:t>
            </a:r>
            <a:r>
              <a:rPr lang="zh-CN" sz="3200" b="1" dirty="0">
                <a:solidFill>
                  <a:schemeClr val="accent1"/>
                </a:solidFill>
                <a:latin typeface="微软雅黑" panose="020B0503020204020204" pitchFamily="34" charset="-122"/>
                <a:ea typeface="微软雅黑" panose="020B0503020204020204" pitchFamily="34" charset="-122"/>
              </a:rPr>
              <a:t>剂量</a:t>
            </a:r>
          </a:p>
        </p:txBody>
      </p:sp>
      <p:graphicFrame>
        <p:nvGraphicFramePr>
          <p:cNvPr id="5" name="表格 4"/>
          <p:cNvGraphicFramePr/>
          <p:nvPr/>
        </p:nvGraphicFramePr>
        <p:xfrm>
          <a:off x="2660904" y="1243584"/>
          <a:ext cx="5852160" cy="3634818"/>
        </p:xfrm>
        <a:graphic>
          <a:graphicData uri="http://schemas.openxmlformats.org/drawingml/2006/table">
            <a:tbl>
              <a:tblPr firstRow="1" bandRow="1">
                <a:tableStyleId>{5940675A-B579-460E-94D1-54222C63F5DA}</a:tableStyleId>
              </a:tblPr>
              <a:tblGrid>
                <a:gridCol w="2782021">
                  <a:extLst>
                    <a:ext uri="{9D8B030D-6E8A-4147-A177-3AD203B41FA5}">
                      <a16:colId xmlns:a16="http://schemas.microsoft.com/office/drawing/2014/main" val="20000"/>
                    </a:ext>
                  </a:extLst>
                </a:gridCol>
                <a:gridCol w="3070139">
                  <a:extLst>
                    <a:ext uri="{9D8B030D-6E8A-4147-A177-3AD203B41FA5}">
                      <a16:colId xmlns:a16="http://schemas.microsoft.com/office/drawing/2014/main" val="20001"/>
                    </a:ext>
                  </a:extLst>
                </a:gridCol>
              </a:tblGrid>
              <a:tr h="429768">
                <a:tc>
                  <a:txBody>
                    <a:bodyPr/>
                    <a:lstStyle/>
                    <a:p>
                      <a:pPr indent="0">
                        <a:buNone/>
                      </a:pPr>
                      <a:r>
                        <a:rPr lang="en-US" sz="2400" b="1">
                          <a:solidFill>
                            <a:srgbClr val="000000"/>
                          </a:solidFill>
                          <a:latin typeface="微软雅黑" panose="020B0503020204020204" pitchFamily="34" charset="-122"/>
                          <a:ea typeface="微软雅黑" panose="020B0503020204020204" pitchFamily="34" charset="-122"/>
                          <a:cs typeface="Calibri" panose="020F0502020204030204" pitchFamily="34" charset="0"/>
                        </a:rPr>
                        <a:t>PPI</a:t>
                      </a:r>
                      <a:endParaRPr lang="en-US" altLang="en-US" sz="2400" b="1">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1" dirty="0" err="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标准剂量</a:t>
                      </a:r>
                      <a:r>
                        <a:rPr lang="en-US" sz="24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sz="2400" b="1" dirty="0" err="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d（口服</a:t>
                      </a:r>
                      <a:r>
                        <a:rPr lang="en-US" sz="24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en-US" sz="24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cap="flat">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534175">
                <a:tc>
                  <a:txBody>
                    <a:bodyPr/>
                    <a:lstStyle/>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奥美拉唑</a:t>
                      </a: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2</a:t>
                      </a:r>
                      <a:r>
                        <a:rPr 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0 mg</a:t>
                      </a:r>
                      <a:endParaRPr lang="en-US" alt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a:noFill/>
                    </a:lnL>
                    <a:lnR cap="flat">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extLst>
                  <a:ext uri="{0D108BD9-81ED-4DB2-BD59-A6C34878D82A}">
                    <a16:rowId xmlns:a16="http://schemas.microsoft.com/office/drawing/2014/main" val="10001"/>
                  </a:ext>
                </a:extLst>
              </a:tr>
              <a:tr h="534175">
                <a:tc>
                  <a:txBody>
                    <a:bodyPr/>
                    <a:lstStyle/>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兰索拉唑</a:t>
                      </a: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30 mg</a:t>
                      </a:r>
                      <a:endParaRPr lang="en-US" alt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a:noFill/>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2"/>
                  </a:ext>
                </a:extLst>
              </a:tr>
              <a:tr h="534175">
                <a:tc>
                  <a:txBody>
                    <a:bodyPr/>
                    <a:lstStyle/>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泮托拉唑</a:t>
                      </a: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40 mg  </a:t>
                      </a:r>
                      <a:endParaRPr lang="en-US" alt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a:noFill/>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3"/>
                  </a:ext>
                </a:extLst>
              </a:tr>
              <a:tr h="534175">
                <a:tc>
                  <a:txBody>
                    <a:bodyPr/>
                    <a:lstStyle/>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雷贝拉唑</a:t>
                      </a: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20 mg</a:t>
                      </a:r>
                      <a:endParaRPr lang="en-US" alt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a:noFill/>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4"/>
                  </a:ext>
                </a:extLst>
              </a:tr>
              <a:tr h="534175">
                <a:tc>
                  <a:txBody>
                    <a:bodyPr/>
                    <a:lstStyle/>
                    <a:p>
                      <a:pPr indent="0" fontAlgn="auto">
                        <a:lnSpc>
                          <a:spcPct val="150000"/>
                        </a:lnSpc>
                        <a:buNone/>
                      </a:pPr>
                      <a:r>
                        <a:rPr lang="en-US" sz="20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艾司奥美拉唑</a:t>
                      </a:r>
                      <a:endParaRPr lang="en-US" altLang="en-US" sz="20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20 mg</a:t>
                      </a:r>
                      <a:r>
                        <a:rPr lang="en-US" sz="2000" b="0" baseline="300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a:t>
                      </a:r>
                      <a:r>
                        <a:rPr lang="en-US" sz="2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或40mg</a:t>
                      </a:r>
                      <a:r>
                        <a:rPr lang="en-US" sz="2000" b="0" baseline="300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b</a:t>
                      </a:r>
                      <a:endParaRPr lang="en-US" altLang="en-US" sz="2000" b="0" baseline="3000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5"/>
                  </a:ext>
                </a:extLst>
              </a:tr>
              <a:tr h="534175">
                <a:tc>
                  <a:txBody>
                    <a:bodyPr/>
                    <a:lstStyle/>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艾普拉唑</a:t>
                      </a: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ct val="150000"/>
                        </a:lnSpc>
                        <a:buNone/>
                      </a:pPr>
                      <a:r>
                        <a:rPr lang="en-US" sz="20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5 mg</a:t>
                      </a:r>
                      <a:r>
                        <a:rPr lang="en-US" sz="2000" b="0" baseline="30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a:t>
                      </a:r>
                      <a:r>
                        <a:rPr lang="en-US" sz="20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或10 </a:t>
                      </a:r>
                      <a:r>
                        <a:rPr lang="en-US" sz="2000" b="0" dirty="0" err="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mg</a:t>
                      </a:r>
                      <a:r>
                        <a:rPr lang="en-US" sz="2000" b="0" baseline="30000" dirty="0" err="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b</a:t>
                      </a:r>
                      <a:endParaRPr lang="en-US" altLang="en-US" sz="2000" b="0" baseline="30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cap="flat">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bl>
          </a:graphicData>
        </a:graphic>
      </p:graphicFrame>
      <p:sp>
        <p:nvSpPr>
          <p:cNvPr id="100" name="文本框 99"/>
          <p:cNvSpPr txBox="1"/>
          <p:nvPr/>
        </p:nvSpPr>
        <p:spPr>
          <a:xfrm>
            <a:off x="2713292" y="5551170"/>
            <a:ext cx="5080000" cy="368300"/>
          </a:xfrm>
          <a:prstGeom prst="rect">
            <a:avLst/>
          </a:prstGeom>
          <a:noFill/>
          <a:ln w="9525">
            <a:noFill/>
          </a:ln>
        </p:spPr>
        <p:txBody>
          <a:bodyPr>
            <a:spAutoFit/>
          </a:bodyPr>
          <a:lstStyle/>
          <a:p>
            <a:pPr indent="0"/>
            <a:r>
              <a:rPr lang="zh-CN"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备注：a非胃食管反流；b反流性食管炎</a:t>
            </a:r>
            <a:endParaRPr lang="zh-CN" altLang="en-US"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81912" y="0"/>
            <a:ext cx="10000488" cy="762000"/>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注射</a:t>
            </a:r>
            <a:r>
              <a:rPr sz="3200" b="1" dirty="0" err="1">
                <a:solidFill>
                  <a:schemeClr val="accent1"/>
                </a:solidFill>
                <a:latin typeface="微软雅黑" panose="020B0503020204020204" pitchFamily="34" charset="-122"/>
                <a:ea typeface="微软雅黑" panose="020B0503020204020204" pitchFamily="34" charset="-122"/>
              </a:rPr>
              <a:t>PPI使用方法</a:t>
            </a:r>
            <a:endParaRPr sz="3200" b="1" dirty="0">
              <a:solidFill>
                <a:schemeClr val="accent1"/>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2159635" y="1012825"/>
          <a:ext cx="8046720" cy="5486400"/>
        </p:xfrm>
        <a:graphic>
          <a:graphicData uri="http://schemas.openxmlformats.org/drawingml/2006/table">
            <a:tbl>
              <a:tblPr firstRow="1" bandRow="1">
                <a:tableStyleId>{5940675A-B579-460E-94D1-54222C63F5DA}</a:tableStyleId>
              </a:tblPr>
              <a:tblGrid>
                <a:gridCol w="1563370">
                  <a:extLst>
                    <a:ext uri="{9D8B030D-6E8A-4147-A177-3AD203B41FA5}">
                      <a16:colId xmlns:a16="http://schemas.microsoft.com/office/drawing/2014/main" val="20000"/>
                    </a:ext>
                  </a:extLst>
                </a:gridCol>
                <a:gridCol w="2086610">
                  <a:extLst>
                    <a:ext uri="{9D8B030D-6E8A-4147-A177-3AD203B41FA5}">
                      <a16:colId xmlns:a16="http://schemas.microsoft.com/office/drawing/2014/main" val="20001"/>
                    </a:ext>
                  </a:extLst>
                </a:gridCol>
                <a:gridCol w="2964815">
                  <a:extLst>
                    <a:ext uri="{9D8B030D-6E8A-4147-A177-3AD203B41FA5}">
                      <a16:colId xmlns:a16="http://schemas.microsoft.com/office/drawing/2014/main" val="20002"/>
                    </a:ext>
                  </a:extLst>
                </a:gridCol>
                <a:gridCol w="1431925">
                  <a:extLst>
                    <a:ext uri="{9D8B030D-6E8A-4147-A177-3AD203B41FA5}">
                      <a16:colId xmlns:a16="http://schemas.microsoft.com/office/drawing/2014/main" val="20003"/>
                    </a:ext>
                  </a:extLst>
                </a:gridCol>
              </a:tblGrid>
              <a:tr h="365760">
                <a:tc rowSpan="2">
                  <a:txBody>
                    <a:bodyPr/>
                    <a:lstStyle/>
                    <a:p>
                      <a:pPr indent="0" algn="ctr"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种类</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a:solidFill>
                        <a:schemeClr val="tx1"/>
                      </a:solidFill>
                      <a:prstDash val="solid"/>
                    </a:lnT>
                    <a:lnB w="12700" cap="flat">
                      <a:solidFill>
                        <a:schemeClr val="tx1"/>
                      </a:solidFill>
                      <a:prstDash val="solid"/>
                    </a:lnB>
                    <a:lnTlToBr>
                      <a:noFill/>
                    </a:lnTlToBr>
                    <a:lnBlToTr>
                      <a:noFill/>
                    </a:lnBlToTr>
                    <a:solidFill>
                      <a:srgbClr val="FFFFFF"/>
                    </a:solidFill>
                  </a:tcPr>
                </a:tc>
                <a:tc gridSpan="2">
                  <a:txBody>
                    <a:bodyPr/>
                    <a:lstStyle/>
                    <a:p>
                      <a:pPr indent="0" algn="ctr"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配制</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a:solidFill>
                        <a:schemeClr val="tx1"/>
                      </a:solidFill>
                      <a:prstDash val="solid"/>
                    </a:lnT>
                    <a:lnB w="12700" cap="flat">
                      <a:solidFill>
                        <a:schemeClr val="tx1"/>
                      </a:solidFill>
                      <a:prstDash val="solid"/>
                    </a:lnB>
                    <a:lnTlToBr>
                      <a:noFill/>
                    </a:lnTlToBr>
                    <a:lnBlToTr>
                      <a:noFill/>
                    </a:lnBlToTr>
                    <a:solidFill>
                      <a:srgbClr val="FFFFFF"/>
                    </a:solidFill>
                  </a:tcPr>
                </a:tc>
                <a:tc hMerge="1">
                  <a:txBody>
                    <a:bodyPr/>
                    <a:lstStyle/>
                    <a:p>
                      <a:endParaRPr lang="zh-CN"/>
                    </a:p>
                  </a:txBody>
                  <a:tcPr>
                    <a:lnT w="12700">
                      <a:solidFill>
                        <a:schemeClr val="tx1"/>
                      </a:solidFill>
                      <a:prstDash val="solid"/>
                    </a:lnT>
                    <a:lnB w="12700" cap="flat">
                      <a:solidFill>
                        <a:schemeClr val="tx1"/>
                      </a:solidFill>
                      <a:prstDash val="solid"/>
                    </a:lnB>
                  </a:tcPr>
                </a:tc>
                <a:tc rowSpan="2">
                  <a:txBody>
                    <a:bodyPr/>
                    <a:lstStyle/>
                    <a:p>
                      <a:pPr indent="0"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是否需要滤器</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w="12700">
                      <a:solidFill>
                        <a:schemeClr val="tx1"/>
                      </a:solidFill>
                      <a:prstDash val="solid"/>
                    </a:lnT>
                    <a:lnB w="12700" cap="flat">
                      <a:solidFill>
                        <a:schemeClr val="tx1"/>
                      </a:solidFill>
                      <a:prstDash val="solid"/>
                    </a:lnB>
                    <a:lnTlToBr>
                      <a:noFill/>
                    </a:lnTlToBr>
                    <a:lnBlToTr>
                      <a:noFill/>
                    </a:lnBlToTr>
                    <a:solidFill>
                      <a:srgbClr val="FFFFFF"/>
                    </a:solidFill>
                  </a:tcPr>
                </a:tc>
                <a:extLst>
                  <a:ext uri="{0D108BD9-81ED-4DB2-BD59-A6C34878D82A}">
                    <a16:rowId xmlns:a16="http://schemas.microsoft.com/office/drawing/2014/main" val="10000"/>
                  </a:ext>
                </a:extLst>
              </a:tr>
              <a:tr h="365760">
                <a:tc vMerge="1">
                  <a:txBody>
                    <a:bodyPr/>
                    <a:lstStyle/>
                    <a:p>
                      <a:endParaRPr lang="zh-CN"/>
                    </a:p>
                  </a:txBody>
                  <a:tcPr>
                    <a:lnB w="12700" cap="flat">
                      <a:solidFill>
                        <a:schemeClr val="tx1"/>
                      </a:solidFill>
                      <a:prstDash val="solid"/>
                    </a:lnB>
                  </a:tcPr>
                </a:tc>
                <a:tc>
                  <a:txBody>
                    <a:bodyPr/>
                    <a:lstStyle/>
                    <a:p>
                      <a:pPr indent="0" algn="ctr"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静脉推注</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a:solidFill>
                        <a:schemeClr val="tx1"/>
                      </a:solidFill>
                      <a:prstDash val="solid"/>
                    </a:lnT>
                    <a:lnB w="12700" cap="flat">
                      <a:solidFill>
                        <a:schemeClr val="tx1"/>
                      </a:solidFill>
                      <a:prstDash val="solid"/>
                    </a:lnB>
                    <a:lnTlToBr>
                      <a:noFill/>
                    </a:lnTlToBr>
                    <a:lnBlToTr>
                      <a:noFill/>
                    </a:lnBlToTr>
                    <a:solidFill>
                      <a:srgbClr val="FFFFFF"/>
                    </a:solidFill>
                  </a:tcPr>
                </a:tc>
                <a:tc>
                  <a:txBody>
                    <a:bodyPr/>
                    <a:lstStyle/>
                    <a:p>
                      <a:pPr indent="0" algn="ctr"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静脉滴注</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a:solidFill>
                        <a:schemeClr val="tx1"/>
                      </a:solidFill>
                      <a:prstDash val="solid"/>
                    </a:lnT>
                    <a:lnB w="12700" cap="flat">
                      <a:solidFill>
                        <a:schemeClr val="tx1"/>
                      </a:solidFill>
                      <a:prstDash val="solid"/>
                    </a:lnB>
                    <a:lnTlToBr>
                      <a:noFill/>
                    </a:lnTlToBr>
                    <a:lnBlToTr>
                      <a:noFill/>
                    </a:lnBlToTr>
                    <a:solidFill>
                      <a:srgbClr val="FFFFFF"/>
                    </a:solidFill>
                  </a:tcPr>
                </a:tc>
                <a:tc vMerge="1">
                  <a:txBody>
                    <a:bodyPr/>
                    <a:lstStyle/>
                    <a:p>
                      <a:endParaRPr lang="zh-CN"/>
                    </a:p>
                  </a:txBody>
                  <a:tcPr>
                    <a:lnR cap="flat">
                      <a:noFill/>
                    </a:lnR>
                    <a:lnB w="12700" cap="flat">
                      <a:solidFill>
                        <a:schemeClr val="tx1"/>
                      </a:solidFill>
                      <a:prstDash val="solid"/>
                    </a:lnB>
                  </a:tcPr>
                </a:tc>
                <a:extLst>
                  <a:ext uri="{0D108BD9-81ED-4DB2-BD59-A6C34878D82A}">
                    <a16:rowId xmlns:a16="http://schemas.microsoft.com/office/drawing/2014/main" val="10001"/>
                  </a:ext>
                </a:extLst>
              </a:tr>
              <a:tr h="731520">
                <a:tc>
                  <a:txBody>
                    <a:bodyPr/>
                    <a:lstStyle/>
                    <a:p>
                      <a:pPr indent="0"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奥美拉唑 </a:t>
                      </a:r>
                      <a:endParaRPr lang="en-US" altLang="en-US" sz="16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a:solidFill>
                        <a:schemeClr val="tx1"/>
                      </a:solidFill>
                      <a:prstDash val="solid"/>
                    </a:lnT>
                    <a:lnB cap="flat">
                      <a:noFill/>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溶于10ml专用溶媒 </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a:solidFill>
                        <a:schemeClr val="tx1"/>
                      </a:solidFill>
                      <a:prstDash val="solid"/>
                    </a:lnT>
                    <a:lnB cap="flat">
                      <a:noFill/>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溶于100ml 0.9%氯化钠溶液或溶于100 ml 5%葡萄糖溶液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a:solidFill>
                        <a:schemeClr val="tx1"/>
                      </a:solidFill>
                      <a:prstDash val="solid"/>
                    </a:lnT>
                    <a:lnB cap="flat">
                      <a:noFill/>
                    </a:lnB>
                    <a:lnTlToBr>
                      <a:noFill/>
                    </a:lnTlToBr>
                    <a:lnBlToTr>
                      <a:noFill/>
                    </a:lnBlToTr>
                    <a:solidFill>
                      <a:srgbClr val="FFFFFF"/>
                    </a:solidFill>
                  </a:tcPr>
                </a:tc>
                <a:tc>
                  <a:txBody>
                    <a:bodyPr/>
                    <a:lstStyle/>
                    <a:p>
                      <a:pPr indent="0" algn="ctr"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否</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w="12700" cap="flat">
                      <a:solidFill>
                        <a:schemeClr val="tx1"/>
                      </a:solidFill>
                      <a:prstDash val="solid"/>
                    </a:lnT>
                    <a:lnB cap="flat">
                      <a:noFill/>
                    </a:lnB>
                    <a:lnTlToBr>
                      <a:noFill/>
                    </a:lnTlToBr>
                    <a:lnBlToTr>
                      <a:noFill/>
                    </a:lnBlToTr>
                    <a:solidFill>
                      <a:srgbClr val="FFFFFF"/>
                    </a:solidFill>
                  </a:tcPr>
                </a:tc>
                <a:extLst>
                  <a:ext uri="{0D108BD9-81ED-4DB2-BD59-A6C34878D82A}">
                    <a16:rowId xmlns:a16="http://schemas.microsoft.com/office/drawing/2014/main" val="10002"/>
                  </a:ext>
                </a:extLst>
              </a:tr>
              <a:tr h="731520">
                <a:tc>
                  <a:txBody>
                    <a:bodyPr/>
                    <a:lstStyle/>
                    <a:p>
                      <a:pPr indent="0" fontAlgn="auto">
                        <a:lnSpc>
                          <a:spcPct val="150000"/>
                        </a:lnSpc>
                        <a:buNone/>
                      </a:pPr>
                      <a:r>
                        <a:rPr 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艾司奥美拉唑</a:t>
                      </a:r>
                      <a:endParaRPr lang="en-US" alt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溶于5ml 0.9%氯化钠溶液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溶于100ml 0.9%氯化钠溶液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algn="ctr"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否</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3"/>
                  </a:ext>
                </a:extLst>
              </a:tr>
              <a:tr h="731520">
                <a:tc>
                  <a:txBody>
                    <a:bodyPr/>
                    <a:lstStyle/>
                    <a:p>
                      <a:pPr indent="0"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泮托拉唑</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溶于10ml 0.9%氯化钠溶液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溶于100ml 0.9%氯化钠溶液或 5%葡萄糖溶液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algn="ctr"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否</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4"/>
                  </a:ext>
                </a:extLst>
              </a:tr>
              <a:tr h="731520">
                <a:tc>
                  <a:txBody>
                    <a:bodyPr/>
                    <a:lstStyle/>
                    <a:p>
                      <a:pPr indent="0"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兰索拉唑</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不可推注</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先用5mL灭菌注射用水溶解,再溶于100ml 0.9％氯化钠溶液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algn="ctr"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是</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5"/>
                  </a:ext>
                </a:extLst>
              </a:tr>
              <a:tr h="1097280">
                <a:tc>
                  <a:txBody>
                    <a:bodyPr/>
                    <a:lstStyle/>
                    <a:p>
                      <a:pPr indent="0"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雷贝拉唑</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不可推注</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以0.9%氯化钠注射液5ml 溶解，溶解后的药液加入 100 ml 0.9%氯化钠溶液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algn="ctr"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否</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6"/>
                  </a:ext>
                </a:extLst>
              </a:tr>
              <a:tr h="731520">
                <a:tc>
                  <a:txBody>
                    <a:bodyPr/>
                    <a:lstStyle/>
                    <a:p>
                      <a:pPr indent="0"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艾普拉唑 </a:t>
                      </a:r>
                      <a:endParaRPr lang="en-US" altLang="en-US" sz="16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不可推注</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10mg完全溶解于100ml 0.9%氯化钠溶液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是</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4" name="文本框 3"/>
          <p:cNvSpPr txBox="1"/>
          <p:nvPr/>
        </p:nvSpPr>
        <p:spPr>
          <a:xfrm>
            <a:off x="3334385" y="4934585"/>
            <a:ext cx="5080000" cy="252730"/>
          </a:xfrm>
          <a:prstGeom prst="rect">
            <a:avLst/>
          </a:prstGeom>
          <a:noFill/>
          <a:ln w="9525">
            <a:noFill/>
          </a:ln>
        </p:spPr>
        <p:txBody>
          <a:bodyPr>
            <a:spAutoFit/>
          </a:bodyPr>
          <a:lstStyle/>
          <a:p>
            <a:pPr indent="0"/>
            <a:r>
              <a:rPr lang="en-US" sz="1050" b="0">
                <a:latin typeface="Calibri" panose="020F0502020204030204" pitchFamily="34" charset="0"/>
                <a:ea typeface="宋体" panose="02010600030101010101" pitchFamily="2" charset="-122"/>
                <a:cs typeface="Times New Roman" panose="02020603050405020304" pitchFamily="18" charset="0"/>
              </a:rPr>
              <a:t> </a:t>
            </a: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341555" y="165898"/>
            <a:ext cx="10110216" cy="661416"/>
          </a:xfrm>
        </p:spPr>
        <p:txBody>
          <a:bodyPr>
            <a:normAutofit/>
          </a:bodyPr>
          <a:lstStyle/>
          <a:p>
            <a:pPr algn="l"/>
            <a:r>
              <a:rPr sz="3200" b="1" dirty="0" err="1">
                <a:solidFill>
                  <a:schemeClr val="accent1"/>
                </a:solidFill>
                <a:latin typeface="微软雅黑" panose="020B0503020204020204" pitchFamily="34" charset="-122"/>
                <a:ea typeface="微软雅黑" panose="020B0503020204020204" pitchFamily="34" charset="-122"/>
              </a:rPr>
              <a:t>PPI的</a:t>
            </a:r>
            <a:r>
              <a:rPr lang="zh-CN" altLang="en-US" sz="3200" b="1" dirty="0">
                <a:solidFill>
                  <a:schemeClr val="accent1"/>
                </a:solidFill>
                <a:latin typeface="微软雅黑" panose="020B0503020204020204" pitchFamily="34" charset="-122"/>
                <a:ea typeface="微软雅黑" panose="020B0503020204020204" pitchFamily="34" charset="-122"/>
              </a:rPr>
              <a:t>主要代谢途径</a:t>
            </a:r>
            <a:r>
              <a:rPr sz="3200" b="1" dirty="0">
                <a:solidFill>
                  <a:schemeClr val="accent1"/>
                </a:solidFill>
                <a:latin typeface="微软雅黑" panose="020B0503020204020204" pitchFamily="34" charset="-122"/>
                <a:ea typeface="微软雅黑" panose="020B0503020204020204" pitchFamily="34" charset="-122"/>
              </a:rPr>
              <a:t>及</a:t>
            </a:r>
            <a:r>
              <a:rPr lang="zh-CN" altLang="en-US" sz="3200" b="1" dirty="0">
                <a:solidFill>
                  <a:schemeClr val="accent1"/>
                </a:solidFill>
                <a:latin typeface="微软雅黑" panose="020B0503020204020204" pitchFamily="34" charset="-122"/>
                <a:ea typeface="微软雅黑" panose="020B0503020204020204" pitchFamily="34" charset="-122"/>
              </a:rPr>
              <a:t>常见</a:t>
            </a:r>
            <a:r>
              <a:rPr sz="3200" b="1" dirty="0" err="1">
                <a:solidFill>
                  <a:schemeClr val="accent1"/>
                </a:solidFill>
                <a:latin typeface="微软雅黑" panose="020B0503020204020204" pitchFamily="34" charset="-122"/>
                <a:ea typeface="微软雅黑" panose="020B0503020204020204" pitchFamily="34" charset="-122"/>
              </a:rPr>
              <a:t>不良反应</a:t>
            </a:r>
            <a:endParaRPr sz="3200" b="1" dirty="0">
              <a:solidFill>
                <a:schemeClr val="accent1"/>
              </a:solidFill>
              <a:latin typeface="微软雅黑" panose="020B0503020204020204" pitchFamily="34" charset="-122"/>
              <a:ea typeface="微软雅黑" panose="020B0503020204020204" pitchFamily="34" charset="-122"/>
            </a:endParaRPr>
          </a:p>
        </p:txBody>
      </p:sp>
      <p:graphicFrame>
        <p:nvGraphicFramePr>
          <p:cNvPr id="6" name="表格 5"/>
          <p:cNvGraphicFramePr/>
          <p:nvPr/>
        </p:nvGraphicFramePr>
        <p:xfrm>
          <a:off x="841248" y="2238757"/>
          <a:ext cx="9893807" cy="1890295"/>
        </p:xfrm>
        <a:graphic>
          <a:graphicData uri="http://schemas.openxmlformats.org/drawingml/2006/table">
            <a:tbl>
              <a:tblPr firstRow="1" bandRow="1">
                <a:tableStyleId>{5940675A-B579-460E-94D1-54222C63F5DA}</a:tableStyleId>
              </a:tblPr>
              <a:tblGrid>
                <a:gridCol w="1664208">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1252728">
                  <a:extLst>
                    <a:ext uri="{9D8B030D-6E8A-4147-A177-3AD203B41FA5}">
                      <a16:colId xmlns:a16="http://schemas.microsoft.com/office/drawing/2014/main" val="20002"/>
                    </a:ext>
                  </a:extLst>
                </a:gridCol>
                <a:gridCol w="1225296">
                  <a:extLst>
                    <a:ext uri="{9D8B030D-6E8A-4147-A177-3AD203B41FA5}">
                      <a16:colId xmlns:a16="http://schemas.microsoft.com/office/drawing/2014/main" val="20003"/>
                    </a:ext>
                  </a:extLst>
                </a:gridCol>
                <a:gridCol w="1243584">
                  <a:extLst>
                    <a:ext uri="{9D8B030D-6E8A-4147-A177-3AD203B41FA5}">
                      <a16:colId xmlns:a16="http://schemas.microsoft.com/office/drawing/2014/main" val="20004"/>
                    </a:ext>
                  </a:extLst>
                </a:gridCol>
                <a:gridCol w="1766084">
                  <a:extLst>
                    <a:ext uri="{9D8B030D-6E8A-4147-A177-3AD203B41FA5}">
                      <a16:colId xmlns:a16="http://schemas.microsoft.com/office/drawing/2014/main" val="20005"/>
                    </a:ext>
                  </a:extLst>
                </a:gridCol>
                <a:gridCol w="1553187">
                  <a:extLst>
                    <a:ext uri="{9D8B030D-6E8A-4147-A177-3AD203B41FA5}">
                      <a16:colId xmlns:a16="http://schemas.microsoft.com/office/drawing/2014/main" val="20006"/>
                    </a:ext>
                  </a:extLst>
                </a:gridCol>
              </a:tblGrid>
              <a:tr h="514240">
                <a:tc>
                  <a:txBody>
                    <a:bodyPr/>
                    <a:lstStyle/>
                    <a:p>
                      <a:pPr indent="0">
                        <a:buNone/>
                      </a:pPr>
                      <a:endParaRPr lang="en-US" altLang="en-US" sz="2800" b="1" dirty="0">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奥美拉唑</a:t>
                      </a:r>
                      <a:endParaRPr lang="en-US"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兰索拉唑</a:t>
                      </a:r>
                      <a:endParaRPr lang="en-US"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泮托拉唑</a:t>
                      </a:r>
                      <a:endParaRPr lang="en-US"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雷贝拉唑</a:t>
                      </a:r>
                      <a:endParaRPr lang="en-US"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艾司奥美拉唑</a:t>
                      </a:r>
                      <a:endParaRPr lang="en-US"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1" dirty="0" err="1">
                          <a:solidFill>
                            <a:schemeClr val="tx2"/>
                          </a:solidFill>
                          <a:latin typeface="微软雅黑" panose="020B0503020204020204" pitchFamily="34" charset="-122"/>
                          <a:ea typeface="微软雅黑" panose="020B0503020204020204" pitchFamily="34" charset="-122"/>
                          <a:cs typeface="宋体" panose="02010600030101010101" pitchFamily="2" charset="-122"/>
                        </a:rPr>
                        <a:t>艾普拉唑</a:t>
                      </a:r>
                      <a:endParaRPr lang="en-US" altLang="en-US" sz="2000" b="1"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61534">
                <a:tc>
                  <a:txBody>
                    <a:bodyPr/>
                    <a:lstStyle/>
                    <a:p>
                      <a:pPr indent="0">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主要代谢途径</a:t>
                      </a: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Calibri" panose="020F0502020204030204" pitchFamily="34" charset="0"/>
                        </a:rPr>
                        <a:t>CYP2C19</a:t>
                      </a:r>
                      <a:endParaRPr lang="en-US" altLang="en-US" sz="1800" b="0">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Calibri" panose="020F0502020204030204" pitchFamily="34" charset="0"/>
                        </a:rPr>
                        <a:t>CYP3A4</a:t>
                      </a:r>
                      <a:endParaRPr lang="en-US" altLang="en-US" sz="1800" b="0">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buNone/>
                      </a:pPr>
                      <a:r>
                        <a:rPr lang="en-US" sz="1800" b="0" dirty="0">
                          <a:solidFill>
                            <a:srgbClr val="000000"/>
                          </a:solidFill>
                          <a:latin typeface="微软雅黑" panose="020B0503020204020204" pitchFamily="34" charset="-122"/>
                          <a:ea typeface="微软雅黑" panose="020B0503020204020204" pitchFamily="34" charset="-122"/>
                          <a:cs typeface="Calibri" panose="020F0502020204030204" pitchFamily="34" charset="0"/>
                        </a:rPr>
                        <a:t>CYP2C19</a:t>
                      </a:r>
                      <a:endParaRPr lang="en-US" altLang="en-US" sz="1800" b="0" dirty="0">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Calibri" panose="020F0502020204030204" pitchFamily="34" charset="0"/>
                        </a:rPr>
                        <a:t>CYP2C19</a:t>
                      </a:r>
                      <a:endParaRPr lang="en-US" altLang="en-US" sz="1800" b="0">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buNone/>
                      </a:pPr>
                      <a:r>
                        <a:rPr lang="en-US" sz="1800" b="0" dirty="0">
                          <a:solidFill>
                            <a:srgbClr val="000000"/>
                          </a:solidFill>
                          <a:latin typeface="微软雅黑" panose="020B0503020204020204" pitchFamily="34" charset="-122"/>
                          <a:ea typeface="微软雅黑" panose="020B0503020204020204" pitchFamily="34" charset="-122"/>
                          <a:cs typeface="Calibri" panose="020F0502020204030204" pitchFamily="34" charset="0"/>
                        </a:rPr>
                        <a:t>CYP2C19</a:t>
                      </a:r>
                      <a:endParaRPr lang="en-US" altLang="en-US" sz="1800" b="0" dirty="0">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algn="l">
                        <a:buNone/>
                      </a:pPr>
                      <a:r>
                        <a:rPr lang="en-US" sz="1800" b="0" dirty="0">
                          <a:solidFill>
                            <a:srgbClr val="000000"/>
                          </a:solidFill>
                          <a:latin typeface="微软雅黑" panose="020B0503020204020204" pitchFamily="34" charset="-122"/>
                          <a:ea typeface="微软雅黑" panose="020B0503020204020204" pitchFamily="34" charset="-122"/>
                          <a:cs typeface="Calibri" panose="020F0502020204030204" pitchFamily="34" charset="0"/>
                        </a:rPr>
                        <a:t>CYP3A4</a:t>
                      </a:r>
                    </a:p>
                  </a:txBody>
                  <a:tcPr marL="68580" marR="68580" marT="0" marB="0">
                    <a:lnL>
                      <a:noFill/>
                    </a:lnL>
                    <a:lnR cap="flat">
                      <a:noFill/>
                    </a:lnR>
                    <a:lnT w="12700" cap="flat" cmpd="sng">
                      <a:solidFill>
                        <a:srgbClr val="080000"/>
                      </a:solidFill>
                      <a:prstDash val="soli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r h="914521">
                <a:tc>
                  <a:txBody>
                    <a:bodyPr/>
                    <a:lstStyle/>
                    <a:p>
                      <a:pPr indent="0">
                        <a:buNone/>
                      </a:pPr>
                      <a:endParaRPr lang="en-US" sz="20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indent="0">
                        <a:buNone/>
                      </a:pPr>
                      <a:r>
                        <a:rPr lang="en-US" sz="2000" b="0"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常见不良反应</a:t>
                      </a:r>
                      <a:endParaRPr lang="en-US" altLang="en-US" sz="20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gridSpan="6">
                  <a:txBody>
                    <a:bodyPr/>
                    <a:lstStyle/>
                    <a:p>
                      <a:pPr indent="0">
                        <a:buNone/>
                      </a:pPr>
                      <a:endParaRPr lang="en-US" sz="20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indent="0">
                        <a:buNone/>
                      </a:pPr>
                      <a:r>
                        <a:rPr lang="en-US" sz="2000" b="0"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头痛、胃肠道症状（腹泻、恶心、胃肠胀气、腹痛、便秘</a:t>
                      </a:r>
                      <a:r>
                        <a:rPr lang="en-US" sz="20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r>
                        <a:rPr lang="en-US" sz="2000" b="0"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口干等</a:t>
                      </a:r>
                      <a:r>
                        <a:rPr lang="en-US" sz="20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endParaRPr lang="en-US" altLang="en-US" sz="20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noFill/>
                  </a:tcPr>
                </a:tc>
                <a:tc hMerge="1">
                  <a:txBody>
                    <a:bodyPr/>
                    <a:lstStyle/>
                    <a:p>
                      <a:endParaRPr lang="zh-CN"/>
                    </a:p>
                  </a:txBody>
                  <a:tcPr>
                    <a:lnT cap="flat">
                      <a:noFill/>
                    </a:lnT>
                    <a:lnB cap="flat">
                      <a:noFill/>
                    </a:lnB>
                  </a:tcPr>
                </a:tc>
                <a:tc hMerge="1">
                  <a:txBody>
                    <a:bodyPr/>
                    <a:lstStyle/>
                    <a:p>
                      <a:endParaRPr lang="zh-CN"/>
                    </a:p>
                  </a:txBody>
                  <a:tcPr>
                    <a:lnT cap="flat">
                      <a:noFill/>
                    </a:lnT>
                    <a:lnB cap="flat">
                      <a:noFill/>
                    </a:lnB>
                  </a:tcPr>
                </a:tc>
                <a:tc hMerge="1">
                  <a:txBody>
                    <a:bodyPr/>
                    <a:lstStyle/>
                    <a:p>
                      <a:endParaRPr lang="zh-CN"/>
                    </a:p>
                  </a:txBody>
                  <a:tcPr>
                    <a:lnT cap="flat">
                      <a:noFill/>
                    </a:lnT>
                    <a:lnB cap="flat">
                      <a:noFill/>
                    </a:lnB>
                  </a:tcPr>
                </a:tc>
                <a:tc hMerge="1">
                  <a:txBody>
                    <a:bodyPr/>
                    <a:lstStyle/>
                    <a:p>
                      <a:endParaRPr lang="zh-CN"/>
                    </a:p>
                  </a:txBody>
                  <a:tcPr>
                    <a:lnT cap="flat">
                      <a:noFill/>
                    </a:lnT>
                    <a:lnB cap="flat">
                      <a:noFill/>
                    </a:lnB>
                  </a:tcPr>
                </a:tc>
                <a:tc hMerge="1">
                  <a:txBody>
                    <a:bodyPr/>
                    <a:lstStyle/>
                    <a:p>
                      <a:endParaRPr lang="zh-CN"/>
                    </a:p>
                  </a:txBody>
                  <a:tcPr>
                    <a:lnR cap="flat">
                      <a:noFill/>
                    </a:lnR>
                    <a:lnT cap="flat">
                      <a:noFill/>
                    </a:lnT>
                    <a:lnB cap="flat">
                      <a:noFill/>
                    </a:lnB>
                  </a:tcPr>
                </a:tc>
                <a:extLst>
                  <a:ext uri="{0D108BD9-81ED-4DB2-BD59-A6C34878D82A}">
                    <a16:rowId xmlns:a16="http://schemas.microsoft.com/office/drawing/2014/main" val="10002"/>
                  </a:ext>
                </a:extLst>
              </a:tr>
            </a:tbl>
          </a:graphicData>
        </a:graphic>
      </p:graphicFrame>
      <p:cxnSp>
        <p:nvCxnSpPr>
          <p:cNvPr id="3" name="直接连接符 2"/>
          <p:cNvCxnSpPr/>
          <p:nvPr/>
        </p:nvCxnSpPr>
        <p:spPr>
          <a:xfrm flipV="1">
            <a:off x="841248" y="3909527"/>
            <a:ext cx="9893807" cy="83975"/>
          </a:xfrm>
          <a:prstGeom prst="line">
            <a:avLst/>
          </a:prstGeom>
          <a:ln w="19050"/>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508760" y="91440"/>
            <a:ext cx="10018776" cy="652272"/>
          </a:xfrm>
        </p:spPr>
        <p:txBody>
          <a:bodyPr>
            <a:normAutofit/>
          </a:bodyPr>
          <a:lstStyle/>
          <a:p>
            <a:pPr algn="l"/>
            <a:r>
              <a:rPr lang="en-US" altLang="zh-CN" sz="3200" b="1" dirty="0">
                <a:solidFill>
                  <a:schemeClr val="accent1"/>
                </a:solidFill>
                <a:latin typeface="微软雅黑" panose="020B0503020204020204" pitchFamily="34" charset="-122"/>
                <a:ea typeface="微软雅黑" panose="020B0503020204020204" pitchFamily="34" charset="-122"/>
              </a:rPr>
              <a:t>PPI</a:t>
            </a:r>
            <a:r>
              <a:rPr lang="zh-CN" altLang="en-US" sz="3200" b="1" dirty="0">
                <a:solidFill>
                  <a:schemeClr val="accent1"/>
                </a:solidFill>
                <a:latin typeface="微软雅黑" panose="020B0503020204020204" pitchFamily="34" charset="-122"/>
                <a:ea typeface="微软雅黑" panose="020B0503020204020204" pitchFamily="34" charset="-122"/>
              </a:rPr>
              <a:t>与其它药物相互作用</a:t>
            </a:r>
          </a:p>
        </p:txBody>
      </p:sp>
      <p:sp>
        <p:nvSpPr>
          <p:cNvPr id="5" name="内容占位符 4"/>
          <p:cNvSpPr>
            <a:spLocks noGrp="1"/>
          </p:cNvSpPr>
          <p:nvPr>
            <p:ph idx="1"/>
          </p:nvPr>
        </p:nvSpPr>
        <p:spPr>
          <a:xfrm>
            <a:off x="1051560" y="1304764"/>
            <a:ext cx="10387584" cy="4248472"/>
          </a:xfrm>
        </p:spPr>
        <p:txBody>
          <a:bodyPr>
            <a:noAutofit/>
          </a:bodyPr>
          <a:lstStyle/>
          <a:p>
            <a:pPr marL="0" indent="0">
              <a:lnSpc>
                <a:spcPts val="3000"/>
              </a:lnSpc>
              <a:buNone/>
            </a:pPr>
            <a:r>
              <a:rPr lang="en-US" altLang="zh-CN" dirty="0">
                <a:solidFill>
                  <a:srgbClr val="C00000"/>
                </a:solidFill>
                <a:latin typeface="微软雅黑" panose="020B0503020204020204" pitchFamily="34" charset="-122"/>
                <a:ea typeface="微软雅黑" panose="020B0503020204020204" pitchFamily="34" charset="-122"/>
              </a:rPr>
              <a:t>FDA 2009</a:t>
            </a:r>
            <a:r>
              <a:rPr lang="zh-CN" altLang="en-US" dirty="0">
                <a:solidFill>
                  <a:srgbClr val="C00000"/>
                </a:solidFill>
                <a:latin typeface="微软雅黑" panose="020B0503020204020204" pitchFamily="34" charset="-122"/>
                <a:ea typeface="微软雅黑" panose="020B0503020204020204" pitchFamily="34" charset="-122"/>
              </a:rPr>
              <a:t>年提出</a:t>
            </a:r>
            <a:r>
              <a:rPr lang="zh-CN" altLang="en-US" dirty="0">
                <a:solidFill>
                  <a:schemeClr val="tx2"/>
                </a:solidFill>
                <a:latin typeface="微软雅黑" panose="020B0503020204020204" pitchFamily="34" charset="-122"/>
                <a:ea typeface="微软雅黑" panose="020B0503020204020204" pitchFamily="34" charset="-122"/>
              </a:rPr>
              <a:t>“</a:t>
            </a:r>
            <a:r>
              <a:rPr lang="zh-CN" altLang="en-US" u="sng" dirty="0">
                <a:solidFill>
                  <a:schemeClr val="tx2"/>
                </a:solidFill>
                <a:latin typeface="微软雅黑" panose="020B0503020204020204" pitchFamily="34" charset="-122"/>
                <a:ea typeface="微软雅黑" panose="020B0503020204020204" pitchFamily="34" charset="-122"/>
              </a:rPr>
              <a:t>黑框警告</a:t>
            </a:r>
            <a:r>
              <a:rPr lang="zh-CN" altLang="en-US" dirty="0">
                <a:solidFill>
                  <a:schemeClr val="tx2"/>
                </a:solidFill>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marL="0" indent="0">
              <a:lnSpc>
                <a:spcPts val="3000"/>
              </a:lnSpc>
              <a:buNone/>
            </a:pPr>
            <a:r>
              <a:rPr lang="zh-CN" altLang="en-US" dirty="0">
                <a:latin typeface="微软雅黑" panose="020B0503020204020204" pitchFamily="34" charset="-122"/>
                <a:ea typeface="微软雅黑" panose="020B0503020204020204" pitchFamily="34" charset="-122"/>
              </a:rPr>
              <a:t>　　　　　</a:t>
            </a:r>
            <a:endParaRPr lang="en-US" altLang="zh-CN" dirty="0">
              <a:solidFill>
                <a:schemeClr val="tx2"/>
              </a:solidFill>
              <a:latin typeface="微软雅黑" panose="020B0503020204020204" pitchFamily="34" charset="-122"/>
              <a:ea typeface="微软雅黑" panose="020B0503020204020204" pitchFamily="34" charset="-122"/>
            </a:endParaRPr>
          </a:p>
          <a:p>
            <a:pPr>
              <a:lnSpc>
                <a:spcPts val="3000"/>
              </a:lnSpc>
              <a:buClr>
                <a:schemeClr val="tx2"/>
              </a:buClr>
            </a:pPr>
            <a:r>
              <a:rPr lang="zh-CN" altLang="en-US" sz="2400" dirty="0">
                <a:solidFill>
                  <a:schemeClr val="tx2"/>
                </a:solidFill>
                <a:latin typeface="微软雅黑" panose="020B0503020204020204" pitchFamily="34" charset="-122"/>
                <a:ea typeface="微软雅黑" panose="020B0503020204020204" pitchFamily="34" charset="-122"/>
              </a:rPr>
              <a:t>奥美拉唑和</a:t>
            </a:r>
            <a:r>
              <a:rPr lang="en-US" altLang="zh-CN" sz="2400" dirty="0">
                <a:solidFill>
                  <a:schemeClr val="tx2"/>
                </a:solidFill>
                <a:latin typeface="微软雅黑" panose="020B0503020204020204" pitchFamily="34" charset="-122"/>
                <a:ea typeface="微软雅黑" panose="020B0503020204020204" pitchFamily="34" charset="-122"/>
              </a:rPr>
              <a:t>艾司奥美拉唑</a:t>
            </a:r>
            <a:r>
              <a:rPr lang="zh-CN" altLang="en-US" sz="2400" dirty="0">
                <a:solidFill>
                  <a:schemeClr val="tx2"/>
                </a:solidFill>
                <a:latin typeface="微软雅黑" panose="020B0503020204020204" pitchFamily="34" charset="-122"/>
                <a:ea typeface="微软雅黑" panose="020B0503020204020204" pitchFamily="34" charset="-122"/>
              </a:rPr>
              <a:t>，与氯吡格雷联用会增加心血管事件的发生率。</a:t>
            </a:r>
            <a:endParaRPr lang="en-US" altLang="zh-CN" sz="2400" dirty="0">
              <a:solidFill>
                <a:schemeClr val="tx2"/>
              </a:solidFill>
              <a:latin typeface="微软雅黑" panose="020B0503020204020204" pitchFamily="34" charset="-122"/>
              <a:ea typeface="微软雅黑" panose="020B0503020204020204" pitchFamily="34" charset="-122"/>
            </a:endParaRPr>
          </a:p>
          <a:p>
            <a:pPr>
              <a:lnSpc>
                <a:spcPts val="3000"/>
              </a:lnSpc>
              <a:buClr>
                <a:schemeClr val="tx2"/>
              </a:buClr>
              <a:buFont typeface="Arial" panose="020B0604020202020204" pitchFamily="34" charset="0"/>
              <a:buChar char="•"/>
            </a:pPr>
            <a:r>
              <a:rPr lang="zh-CN" altLang="en-US" sz="2400" dirty="0">
                <a:solidFill>
                  <a:schemeClr val="tx2"/>
                </a:solidFill>
                <a:latin typeface="微软雅黑" panose="020B0503020204020204" pitchFamily="34" charset="-122"/>
                <a:ea typeface="微软雅黑" panose="020B0503020204020204" pitchFamily="34" charset="-122"/>
              </a:rPr>
              <a:t>建议：</a:t>
            </a:r>
            <a:endParaRPr lang="en-US" altLang="zh-CN" sz="2400" dirty="0">
              <a:solidFill>
                <a:schemeClr val="tx2"/>
              </a:solidFill>
              <a:latin typeface="微软雅黑" panose="020B0503020204020204" pitchFamily="34" charset="-122"/>
              <a:ea typeface="微软雅黑" panose="020B0503020204020204" pitchFamily="34" charset="-122"/>
            </a:endParaRPr>
          </a:p>
          <a:p>
            <a:pPr marL="0" indent="0">
              <a:lnSpc>
                <a:spcPct val="150000"/>
              </a:lnSpc>
              <a:buNone/>
            </a:pPr>
            <a:r>
              <a:rPr lang="zh-CN" altLang="en-US" sz="2400" dirty="0">
                <a:solidFill>
                  <a:schemeClr val="tx2"/>
                </a:solidFill>
                <a:latin typeface="微软雅黑" panose="020B0503020204020204" pitchFamily="34" charset="-122"/>
                <a:ea typeface="微软雅黑" panose="020B0503020204020204" pitchFamily="34" charset="-122"/>
              </a:rPr>
              <a:t>１</a:t>
            </a:r>
            <a:r>
              <a:rPr lang="en-US" altLang="zh-CN" sz="2400" dirty="0">
                <a:solidFill>
                  <a:schemeClr val="tx2"/>
                </a:solidFill>
                <a:latin typeface="微软雅黑" panose="020B0503020204020204" pitchFamily="34" charset="-122"/>
                <a:ea typeface="微软雅黑" panose="020B0503020204020204" pitchFamily="34" charset="-122"/>
              </a:rPr>
              <a:t>.</a:t>
            </a:r>
            <a:r>
              <a:rPr lang="zh-CN" altLang="en-US" sz="2400" dirty="0">
                <a:solidFill>
                  <a:schemeClr val="tx2"/>
                </a:solidFill>
                <a:latin typeface="微软雅黑" panose="020B0503020204020204" pitchFamily="34" charset="-122"/>
                <a:ea typeface="微软雅黑" panose="020B0503020204020204" pitchFamily="34" charset="-122"/>
              </a:rPr>
              <a:t>避免在应用氯吡格雷的同时联用奥美拉唑和</a:t>
            </a:r>
            <a:r>
              <a:rPr lang="en-US" altLang="zh-CN" sz="2400" dirty="0">
                <a:solidFill>
                  <a:schemeClr val="tx2"/>
                </a:solidFill>
                <a:latin typeface="微软雅黑" panose="020B0503020204020204" pitchFamily="34" charset="-122"/>
                <a:ea typeface="微软雅黑" panose="020B0503020204020204" pitchFamily="34" charset="-122"/>
              </a:rPr>
              <a:t>艾司奥美拉唑 </a:t>
            </a:r>
            <a:r>
              <a:rPr lang="zh-CN" altLang="en-US" sz="2400" dirty="0">
                <a:solidFill>
                  <a:schemeClr val="tx2"/>
                </a:solidFill>
                <a:latin typeface="微软雅黑" panose="020B0503020204020204" pitchFamily="34" charset="-122"/>
                <a:ea typeface="微软雅黑" panose="020B0503020204020204" pitchFamily="34" charset="-122"/>
              </a:rPr>
              <a:t>。</a:t>
            </a:r>
            <a:endParaRPr lang="en-US" altLang="zh-CN" sz="2400" dirty="0">
              <a:solidFill>
                <a:schemeClr val="tx2"/>
              </a:solidFill>
              <a:latin typeface="微软雅黑" panose="020B0503020204020204" pitchFamily="34" charset="-122"/>
              <a:ea typeface="微软雅黑" panose="020B0503020204020204" pitchFamily="34" charset="-122"/>
            </a:endParaRPr>
          </a:p>
          <a:p>
            <a:pPr marL="0" indent="0">
              <a:lnSpc>
                <a:spcPct val="150000"/>
              </a:lnSpc>
              <a:buNone/>
            </a:pPr>
            <a:r>
              <a:rPr lang="zh-CN" altLang="en-US" sz="2400" dirty="0">
                <a:solidFill>
                  <a:schemeClr val="tx2"/>
                </a:solidFill>
                <a:latin typeface="微软雅黑" panose="020B0503020204020204" pitchFamily="34" charset="-122"/>
                <a:ea typeface="微软雅黑" panose="020B0503020204020204" pitchFamily="34" charset="-122"/>
              </a:rPr>
              <a:t>２</a:t>
            </a:r>
            <a:r>
              <a:rPr lang="en-US" altLang="zh-CN" sz="2400" dirty="0">
                <a:solidFill>
                  <a:schemeClr val="tx2"/>
                </a:solidFill>
                <a:latin typeface="微软雅黑" panose="020B0503020204020204" pitchFamily="34" charset="-122"/>
                <a:ea typeface="微软雅黑" panose="020B0503020204020204" pitchFamily="34" charset="-122"/>
              </a:rPr>
              <a:t>.</a:t>
            </a:r>
            <a:r>
              <a:rPr lang="zh-CN" altLang="en-US" sz="2400" dirty="0">
                <a:solidFill>
                  <a:schemeClr val="tx2"/>
                </a:solidFill>
                <a:latin typeface="微软雅黑" panose="020B0503020204020204" pitchFamily="34" charset="-122"/>
                <a:ea typeface="微软雅黑" panose="020B0503020204020204" pitchFamily="34" charset="-122"/>
              </a:rPr>
              <a:t>如果正在使用氯吡格雷的患者必须使用</a:t>
            </a:r>
            <a:r>
              <a:rPr lang="en-US" altLang="zh-CN" sz="2400" dirty="0">
                <a:solidFill>
                  <a:schemeClr val="tx2"/>
                </a:solidFill>
                <a:latin typeface="微软雅黑" panose="020B0503020204020204" pitchFamily="34" charset="-122"/>
                <a:ea typeface="微软雅黑" panose="020B0503020204020204" pitchFamily="34" charset="-122"/>
              </a:rPr>
              <a:t>PPI</a:t>
            </a:r>
            <a:r>
              <a:rPr lang="zh-CN" altLang="en-US" sz="2400" dirty="0">
                <a:solidFill>
                  <a:schemeClr val="tx2"/>
                </a:solidFill>
                <a:latin typeface="微软雅黑" panose="020B0503020204020204" pitchFamily="34" charset="-122"/>
                <a:ea typeface="微软雅黑" panose="020B0503020204020204" pitchFamily="34" charset="-122"/>
              </a:rPr>
              <a:t>，应考虑使用不会产生明显相互作用的</a:t>
            </a:r>
            <a:r>
              <a:rPr lang="en-US" altLang="zh-CN" sz="2400" dirty="0">
                <a:solidFill>
                  <a:schemeClr val="tx2"/>
                </a:solidFill>
                <a:latin typeface="微软雅黑" panose="020B0503020204020204" pitchFamily="34" charset="-122"/>
                <a:ea typeface="微软雅黑" panose="020B0503020204020204" pitchFamily="34" charset="-122"/>
              </a:rPr>
              <a:t>PPI</a:t>
            </a:r>
            <a:r>
              <a:rPr lang="zh-CN" altLang="en-US" sz="2400" dirty="0">
                <a:solidFill>
                  <a:schemeClr val="tx2"/>
                </a:solidFill>
                <a:latin typeface="微软雅黑" panose="020B0503020204020204" pitchFamily="34" charset="-122"/>
                <a:ea typeface="微软雅黑" panose="020B0503020204020204" pitchFamily="34" charset="-122"/>
              </a:rPr>
              <a:t>，如泮托拉唑等。</a:t>
            </a:r>
            <a:endParaRPr lang="en-US" altLang="zh-CN" sz="2400" dirty="0">
              <a:solidFill>
                <a:schemeClr val="tx2"/>
              </a:solidFill>
              <a:latin typeface="微软雅黑" panose="020B0503020204020204" pitchFamily="34" charset="-122"/>
              <a:ea typeface="微软雅黑" panose="020B0503020204020204" pitchFamily="34" charset="-122"/>
            </a:endParaRPr>
          </a:p>
          <a:p>
            <a:pPr marL="0" indent="0">
              <a:lnSpc>
                <a:spcPct val="150000"/>
              </a:lnSpc>
              <a:buNone/>
            </a:pPr>
            <a:r>
              <a:rPr lang="zh-CN" altLang="en-US" sz="2400" dirty="0">
                <a:solidFill>
                  <a:schemeClr val="tx2"/>
                </a:solidFill>
                <a:latin typeface="微软雅黑" panose="020B0503020204020204" pitchFamily="34" charset="-122"/>
                <a:ea typeface="微软雅黑" panose="020B0503020204020204" pitchFamily="34" charset="-122"/>
              </a:rPr>
              <a:t>３</a:t>
            </a:r>
            <a:r>
              <a:rPr lang="en-US" altLang="zh-CN" sz="2400" dirty="0">
                <a:solidFill>
                  <a:schemeClr val="tx2"/>
                </a:solidFill>
                <a:latin typeface="微软雅黑" panose="020B0503020204020204" pitchFamily="34" charset="-122"/>
                <a:ea typeface="微软雅黑" panose="020B0503020204020204" pitchFamily="34" charset="-122"/>
              </a:rPr>
              <a:t>.</a:t>
            </a:r>
            <a:r>
              <a:rPr lang="zh-CN" altLang="en-US" sz="2400" dirty="0">
                <a:solidFill>
                  <a:schemeClr val="tx2"/>
                </a:solidFill>
                <a:latin typeface="微软雅黑" panose="020B0503020204020204" pitchFamily="34" charset="-122"/>
                <a:ea typeface="微软雅黑" panose="020B0503020204020204" pitchFamily="34" charset="-122"/>
              </a:rPr>
              <a:t>或者正在使用</a:t>
            </a:r>
            <a:r>
              <a:rPr lang="en-US" altLang="zh-CN" sz="2400" dirty="0">
                <a:solidFill>
                  <a:schemeClr val="tx2"/>
                </a:solidFill>
                <a:latin typeface="微软雅黑" panose="020B0503020204020204" pitchFamily="34" charset="-122"/>
                <a:ea typeface="微软雅黑" panose="020B0503020204020204" pitchFamily="34" charset="-122"/>
              </a:rPr>
              <a:t>PPI</a:t>
            </a:r>
            <a:r>
              <a:rPr lang="zh-CN" altLang="en-US" sz="2400" dirty="0">
                <a:solidFill>
                  <a:schemeClr val="tx2"/>
                </a:solidFill>
                <a:latin typeface="微软雅黑" panose="020B0503020204020204" pitchFamily="34" charset="-122"/>
                <a:ea typeface="微软雅黑" panose="020B0503020204020204" pitchFamily="34" charset="-122"/>
              </a:rPr>
              <a:t>的患者，需要使用抗血小板药物时，避免选用氯吡格雷。</a:t>
            </a:r>
            <a:endParaRPr lang="en-US" altLang="zh-CN"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604064" y="-30869"/>
            <a:ext cx="6984776" cy="858509"/>
          </a:xfrm>
        </p:spPr>
        <p:txBody>
          <a:bodyPr>
            <a:normAutofit/>
          </a:bodyPr>
          <a:lstStyle/>
          <a:p>
            <a:pPr algn="l"/>
            <a:r>
              <a:rPr lang="en-US" altLang="zh-CN" sz="3200" b="1" dirty="0">
                <a:solidFill>
                  <a:schemeClr val="accent1"/>
                </a:solidFill>
                <a:latin typeface="微软雅黑" panose="020B0503020204020204" pitchFamily="34" charset="-122"/>
                <a:ea typeface="微软雅黑" panose="020B0503020204020204" pitchFamily="34" charset="-122"/>
              </a:rPr>
              <a:t>PPI</a:t>
            </a:r>
            <a:r>
              <a:rPr lang="zh-CN" altLang="en-US" sz="3200" b="1" dirty="0">
                <a:solidFill>
                  <a:schemeClr val="accent1"/>
                </a:solidFill>
                <a:latin typeface="微软雅黑" panose="020B0503020204020204" pitchFamily="34" charset="-122"/>
                <a:ea typeface="微软雅黑" panose="020B0503020204020204" pitchFamily="34" charset="-122"/>
              </a:rPr>
              <a:t>与其它药物相互作用</a:t>
            </a:r>
          </a:p>
        </p:txBody>
      </p:sp>
      <p:sp>
        <p:nvSpPr>
          <p:cNvPr id="5" name="内容占位符 4"/>
          <p:cNvSpPr>
            <a:spLocks noGrp="1"/>
          </p:cNvSpPr>
          <p:nvPr>
            <p:ph idx="1"/>
          </p:nvPr>
        </p:nvSpPr>
        <p:spPr>
          <a:xfrm>
            <a:off x="978408" y="1446736"/>
            <a:ext cx="10314432" cy="4752528"/>
          </a:xfrm>
        </p:spPr>
        <p:txBody>
          <a:bodyPr>
            <a:noAutofit/>
          </a:bodyPr>
          <a:lstStyle/>
          <a:p>
            <a:pPr>
              <a:lnSpc>
                <a:spcPts val="3200"/>
              </a:lnSpc>
              <a:buClr>
                <a:schemeClr val="tx2"/>
              </a:buClr>
            </a:pPr>
            <a:r>
              <a:rPr lang="zh-CN" altLang="en-US" sz="2400" b="0" dirty="0">
                <a:solidFill>
                  <a:schemeClr val="tx2"/>
                </a:solidFill>
                <a:latin typeface="微软雅黑" panose="020B0503020204020204" pitchFamily="34" charset="-122"/>
                <a:ea typeface="微软雅黑" panose="020B0503020204020204" pitchFamily="34" charset="-122"/>
              </a:rPr>
              <a:t>奥美拉唑或</a:t>
            </a:r>
            <a:r>
              <a:rPr lang="en-US" altLang="zh-CN" sz="2400" dirty="0">
                <a:solidFill>
                  <a:schemeClr val="tx2"/>
                </a:solidFill>
                <a:latin typeface="微软雅黑" panose="020B0503020204020204" pitchFamily="34" charset="-122"/>
                <a:ea typeface="微软雅黑" panose="020B0503020204020204" pitchFamily="34" charset="-122"/>
              </a:rPr>
              <a:t>艾司奥美拉唑</a:t>
            </a:r>
            <a:r>
              <a:rPr lang="zh-CN" altLang="en-US" sz="2400" b="0" dirty="0">
                <a:solidFill>
                  <a:schemeClr val="tx2"/>
                </a:solidFill>
                <a:latin typeface="微软雅黑" panose="020B0503020204020204" pitchFamily="34" charset="-122"/>
                <a:ea typeface="微软雅黑" panose="020B0503020204020204" pitchFamily="34" charset="-122"/>
              </a:rPr>
              <a:t>与</a:t>
            </a:r>
            <a:r>
              <a:rPr lang="zh-CN" altLang="en-US" sz="2400" b="0" dirty="0">
                <a:solidFill>
                  <a:srgbClr val="C00000"/>
                </a:solidFill>
                <a:latin typeface="微软雅黑" panose="020B0503020204020204" pitchFamily="34" charset="-122"/>
                <a:ea typeface="微软雅黑" panose="020B0503020204020204" pitchFamily="34" charset="-122"/>
              </a:rPr>
              <a:t>华法林</a:t>
            </a:r>
            <a:r>
              <a:rPr lang="zh-CN" altLang="en-US" sz="2400" b="0" dirty="0">
                <a:solidFill>
                  <a:schemeClr val="tx2"/>
                </a:solidFill>
                <a:latin typeface="微软雅黑" panose="020B0503020204020204" pitchFamily="34" charset="-122"/>
                <a:ea typeface="微软雅黑" panose="020B0503020204020204" pitchFamily="34" charset="-122"/>
              </a:rPr>
              <a:t>同时使用时，华法林清除率降低。应监测凝血</a:t>
            </a:r>
            <a:r>
              <a:rPr lang="en-US" altLang="zh-CN" sz="2400" b="0" kern="100" dirty="0">
                <a:solidFill>
                  <a:schemeClr val="tx2"/>
                </a:solidFill>
                <a:latin typeface="微软雅黑" panose="020B0503020204020204" pitchFamily="34" charset="-122"/>
                <a:ea typeface="微软雅黑" panose="020B0503020204020204" pitchFamily="34" charset="-122"/>
              </a:rPr>
              <a:t>INR</a:t>
            </a:r>
            <a:r>
              <a:rPr lang="zh-CN" altLang="en-US" sz="2400" b="0" dirty="0">
                <a:solidFill>
                  <a:schemeClr val="tx2"/>
                </a:solidFill>
                <a:latin typeface="微软雅黑" panose="020B0503020204020204" pitchFamily="34" charset="-122"/>
                <a:ea typeface="微软雅黑" panose="020B0503020204020204" pitchFamily="34" charset="-122"/>
              </a:rPr>
              <a:t>值。</a:t>
            </a:r>
            <a:endParaRPr lang="en-US" altLang="zh-CN" sz="2400" b="0" dirty="0">
              <a:solidFill>
                <a:schemeClr val="tx2"/>
              </a:solidFill>
              <a:latin typeface="微软雅黑" panose="020B0503020204020204" pitchFamily="34" charset="-122"/>
              <a:ea typeface="微软雅黑" panose="020B0503020204020204" pitchFamily="34" charset="-122"/>
            </a:endParaRPr>
          </a:p>
          <a:p>
            <a:pPr>
              <a:lnSpc>
                <a:spcPts val="3200"/>
              </a:lnSpc>
              <a:buClr>
                <a:schemeClr val="tx2"/>
              </a:buClr>
            </a:pPr>
            <a:r>
              <a:rPr lang="zh-CN" altLang="en-US" sz="2400" b="0" dirty="0">
                <a:solidFill>
                  <a:schemeClr val="tx2"/>
                </a:solidFill>
                <a:latin typeface="微软雅黑" panose="020B0503020204020204" pitchFamily="34" charset="-122"/>
                <a:ea typeface="微软雅黑" panose="020B0503020204020204" pitchFamily="34" charset="-122"/>
              </a:rPr>
              <a:t>奥美拉唑可抑制</a:t>
            </a:r>
            <a:r>
              <a:rPr lang="zh-CN" altLang="en-US" sz="2400" b="0" dirty="0">
                <a:solidFill>
                  <a:srgbClr val="C00000"/>
                </a:solidFill>
                <a:latin typeface="微软雅黑" panose="020B0503020204020204" pitchFamily="34" charset="-122"/>
                <a:ea typeface="微软雅黑" panose="020B0503020204020204" pitchFamily="34" charset="-122"/>
              </a:rPr>
              <a:t>西酞普兰和艾司西酞普兰</a:t>
            </a:r>
            <a:r>
              <a:rPr lang="zh-CN" altLang="en-US" sz="2400" b="0" dirty="0">
                <a:solidFill>
                  <a:schemeClr val="tx2"/>
                </a:solidFill>
                <a:latin typeface="微软雅黑" panose="020B0503020204020204" pitchFamily="34" charset="-122"/>
                <a:ea typeface="微软雅黑" panose="020B0503020204020204" pitchFamily="34" charset="-122"/>
              </a:rPr>
              <a:t>的代谢，导致两药的血药浓度升高，导致</a:t>
            </a:r>
            <a:r>
              <a:rPr lang="en-US" altLang="zh-CN" sz="2400" b="0" dirty="0">
                <a:solidFill>
                  <a:schemeClr val="tx2"/>
                </a:solidFill>
                <a:latin typeface="微软雅黑" panose="020B0503020204020204" pitchFamily="34" charset="-122"/>
                <a:ea typeface="微软雅黑" panose="020B0503020204020204" pitchFamily="34" charset="-122"/>
              </a:rPr>
              <a:t>Q-T</a:t>
            </a:r>
            <a:r>
              <a:rPr lang="zh-CN" altLang="en-US" sz="2400" b="0" dirty="0">
                <a:solidFill>
                  <a:schemeClr val="tx2"/>
                </a:solidFill>
                <a:latin typeface="微软雅黑" panose="020B0503020204020204" pitchFamily="34" charset="-122"/>
                <a:ea typeface="微软雅黑" panose="020B0503020204020204" pitchFamily="34" charset="-122"/>
              </a:rPr>
              <a:t>间期延长，注意心电图的检测。</a:t>
            </a:r>
            <a:endParaRPr lang="en-US" altLang="zh-CN" sz="2400" b="0" dirty="0">
              <a:solidFill>
                <a:schemeClr val="tx2"/>
              </a:solidFill>
              <a:latin typeface="微软雅黑" panose="020B0503020204020204" pitchFamily="34" charset="-122"/>
              <a:ea typeface="微软雅黑" panose="020B0503020204020204" pitchFamily="34" charset="-122"/>
            </a:endParaRPr>
          </a:p>
          <a:p>
            <a:pPr>
              <a:lnSpc>
                <a:spcPts val="3200"/>
              </a:lnSpc>
              <a:buClr>
                <a:schemeClr val="tx2"/>
              </a:buClr>
            </a:pPr>
            <a:r>
              <a:rPr lang="zh-CN" altLang="en-US" sz="2400" b="0" dirty="0">
                <a:solidFill>
                  <a:schemeClr val="tx2"/>
                </a:solidFill>
                <a:latin typeface="微软雅黑" panose="020B0503020204020204" pitchFamily="34" charset="-122"/>
                <a:ea typeface="微软雅黑" panose="020B0503020204020204" pitchFamily="34" charset="-122"/>
              </a:rPr>
              <a:t>奥美拉唑剂量升高，</a:t>
            </a:r>
            <a:r>
              <a:rPr lang="zh-CN" altLang="en-US" sz="2400" b="0" dirty="0">
                <a:solidFill>
                  <a:srgbClr val="C00000"/>
                </a:solidFill>
                <a:latin typeface="微软雅黑" panose="020B0503020204020204" pitchFamily="34" charset="-122"/>
                <a:ea typeface="微软雅黑" panose="020B0503020204020204" pitchFamily="34" charset="-122"/>
              </a:rPr>
              <a:t>伏立康唑</a:t>
            </a:r>
            <a:r>
              <a:rPr lang="zh-CN" altLang="en-US" sz="2400" b="0" dirty="0">
                <a:solidFill>
                  <a:schemeClr val="tx2"/>
                </a:solidFill>
                <a:latin typeface="微软雅黑" panose="020B0503020204020204" pitchFamily="34" charset="-122"/>
                <a:ea typeface="微软雅黑" panose="020B0503020204020204" pitchFamily="34" charset="-122"/>
              </a:rPr>
              <a:t>的血药浓度有升高趋势，出现药物不良反应。必要时可对伏立康唑血药浓度进行监测。</a:t>
            </a:r>
            <a:endParaRPr lang="en-US" altLang="zh-CN" sz="2400" b="0" dirty="0">
              <a:solidFill>
                <a:schemeClr val="tx2"/>
              </a:solidFill>
              <a:latin typeface="微软雅黑" panose="020B0503020204020204" pitchFamily="34" charset="-122"/>
              <a:ea typeface="微软雅黑" panose="020B0503020204020204" pitchFamily="34" charset="-122"/>
            </a:endParaRPr>
          </a:p>
          <a:p>
            <a:pPr>
              <a:lnSpc>
                <a:spcPts val="3200"/>
              </a:lnSpc>
              <a:buClr>
                <a:schemeClr val="tx2"/>
              </a:buClr>
            </a:pPr>
            <a:r>
              <a:rPr lang="zh-CN" altLang="en-US" sz="2400" b="0" dirty="0">
                <a:solidFill>
                  <a:schemeClr val="tx2"/>
                </a:solidFill>
                <a:latin typeface="微软雅黑" panose="020B0503020204020204" pitchFamily="34" charset="-122"/>
                <a:ea typeface="微软雅黑" panose="020B0503020204020204" pitchFamily="34" charset="-122"/>
              </a:rPr>
              <a:t>奥美拉唑和</a:t>
            </a:r>
            <a:r>
              <a:rPr lang="en-US" altLang="zh-CN" sz="2400" dirty="0">
                <a:solidFill>
                  <a:schemeClr val="tx2"/>
                </a:solidFill>
                <a:latin typeface="微软雅黑" panose="020B0503020204020204" pitchFamily="34" charset="-122"/>
                <a:ea typeface="微软雅黑" panose="020B0503020204020204" pitchFamily="34" charset="-122"/>
              </a:rPr>
              <a:t>艾司奥美拉唑</a:t>
            </a:r>
            <a:r>
              <a:rPr lang="zh-CN" altLang="en-US" sz="2400" b="0" dirty="0">
                <a:solidFill>
                  <a:schemeClr val="tx2"/>
                </a:solidFill>
                <a:latin typeface="微软雅黑" panose="020B0503020204020204" pitchFamily="34" charset="-122"/>
                <a:ea typeface="微软雅黑" panose="020B0503020204020204" pitchFamily="34" charset="-122"/>
              </a:rPr>
              <a:t>可使</a:t>
            </a:r>
            <a:r>
              <a:rPr lang="zh-CN" altLang="en-US" sz="2400" b="0" dirty="0">
                <a:solidFill>
                  <a:srgbClr val="C00000"/>
                </a:solidFill>
                <a:latin typeface="微软雅黑" panose="020B0503020204020204" pitchFamily="34" charset="-122"/>
                <a:ea typeface="微软雅黑" panose="020B0503020204020204" pitchFamily="34" charset="-122"/>
              </a:rPr>
              <a:t>地西泮</a:t>
            </a:r>
            <a:r>
              <a:rPr lang="zh-CN" altLang="en-US" sz="2400" b="0" dirty="0">
                <a:solidFill>
                  <a:schemeClr val="tx2"/>
                </a:solidFill>
                <a:latin typeface="微软雅黑" panose="020B0503020204020204" pitchFamily="34" charset="-122"/>
                <a:ea typeface="微软雅黑" panose="020B0503020204020204" pitchFamily="34" charset="-122"/>
              </a:rPr>
              <a:t>的血药浓度升高，清除半衰期延长。应尽量避免奥美拉唑与地西泮合用。 如需合用，可考虑使用奥沙西泮或者劳拉西泮。</a:t>
            </a:r>
            <a:endParaRPr lang="en-US" altLang="zh-CN" sz="2400" b="0" dirty="0">
              <a:solidFill>
                <a:schemeClr val="tx2"/>
              </a:solidFill>
              <a:latin typeface="微软雅黑" panose="020B0503020204020204" pitchFamily="34" charset="-122"/>
              <a:ea typeface="微软雅黑" panose="020B0503020204020204" pitchFamily="34" charset="-122"/>
            </a:endParaRPr>
          </a:p>
          <a:p>
            <a:pPr marL="0" indent="0">
              <a:lnSpc>
                <a:spcPts val="3000"/>
              </a:lnSpc>
              <a:buNone/>
            </a:pPr>
            <a:r>
              <a:rPr lang="zh-CN" altLang="en-US" sz="1200" b="0" dirty="0">
                <a:latin typeface="微软雅黑" panose="020B0503020204020204" pitchFamily="34" charset="-122"/>
                <a:ea typeface="微软雅黑" panose="020B0503020204020204" pitchFamily="34" charset="-122"/>
              </a:rPr>
              <a:t>　　　　</a:t>
            </a:r>
            <a:endParaRPr lang="en-US" altLang="zh-CN" sz="1200" b="0" dirty="0">
              <a:latin typeface="微软雅黑" panose="020B0503020204020204" pitchFamily="34" charset="-122"/>
              <a:ea typeface="微软雅黑" panose="020B0503020204020204" pitchFamily="34" charset="-122"/>
            </a:endParaRPr>
          </a:p>
        </p:txBody>
      </p:sp>
      <p:sp>
        <p:nvSpPr>
          <p:cNvPr id="2" name="文本框 1"/>
          <p:cNvSpPr txBox="1"/>
          <p:nvPr/>
        </p:nvSpPr>
        <p:spPr>
          <a:xfrm>
            <a:off x="3431704" y="6199264"/>
            <a:ext cx="7308304" cy="260350"/>
          </a:xfrm>
          <a:prstGeom prst="rect">
            <a:avLst/>
          </a:prstGeom>
          <a:noFill/>
        </p:spPr>
        <p:txBody>
          <a:bodyPr wrap="square" rtlCol="0">
            <a:spAutoFit/>
          </a:bodyPr>
          <a:lstStyle/>
          <a:p>
            <a:r>
              <a:rPr lang="zh-CN" altLang="en-US" sz="1100" dirty="0">
                <a:latin typeface="微软雅黑" panose="020B0503020204020204" pitchFamily="34" charset="-122"/>
                <a:ea typeface="微软雅黑" panose="020B0503020204020204" pitchFamily="34" charset="-122"/>
              </a:rPr>
              <a:t>马金霞等，质子泵抑制剂与老年共病常见用药的代谢性相互作用的研究进展，中华医学杂志， </a:t>
            </a:r>
            <a:r>
              <a:rPr lang="en-US" altLang="zh-CN" sz="1100" dirty="0">
                <a:latin typeface="微软雅黑" panose="020B0503020204020204" pitchFamily="34" charset="-122"/>
                <a:ea typeface="微软雅黑" panose="020B0503020204020204" pitchFamily="34" charset="-122"/>
              </a:rPr>
              <a:t>2018 </a:t>
            </a:r>
            <a:r>
              <a:rPr lang="zh-CN" altLang="en-US" sz="1100" dirty="0">
                <a:latin typeface="微软雅黑" panose="020B0503020204020204" pitchFamily="34" charset="-122"/>
                <a:ea typeface="微软雅黑" panose="020B0503020204020204" pitchFamily="34" charset="-122"/>
              </a:rPr>
              <a:t>， </a:t>
            </a:r>
            <a:r>
              <a:rPr lang="en-US" altLang="zh-CN" sz="1100" dirty="0">
                <a:latin typeface="微软雅黑" panose="020B0503020204020204" pitchFamily="34" charset="-122"/>
                <a:ea typeface="微软雅黑" panose="020B0503020204020204" pitchFamily="34" charset="-122"/>
              </a:rPr>
              <a:t>98</a:t>
            </a:r>
            <a:r>
              <a:rPr lang="zh-CN" altLang="en-US" sz="1100" dirty="0">
                <a:latin typeface="微软雅黑" panose="020B0503020204020204" pitchFamily="34" charset="-122"/>
                <a:ea typeface="微软雅黑" panose="020B0503020204020204" pitchFamily="34" charset="-122"/>
              </a:rPr>
              <a:t>（</a:t>
            </a:r>
            <a:r>
              <a:rPr lang="en-US" altLang="zh-CN" sz="1100" dirty="0">
                <a:latin typeface="微软雅黑" panose="020B0503020204020204" pitchFamily="34" charset="-122"/>
                <a:ea typeface="微软雅黑" panose="020B0503020204020204" pitchFamily="34" charset="-122"/>
              </a:rPr>
              <a:t>34 </a:t>
            </a:r>
            <a:r>
              <a:rPr lang="zh-CN" altLang="en-US" sz="1100" dirty="0">
                <a:latin typeface="微软雅黑" panose="020B0503020204020204" pitchFamily="34" charset="-122"/>
                <a:ea typeface="微软雅黑" panose="020B0503020204020204" pitchFamily="34" charset="-122"/>
              </a:rPr>
              <a:t>）</a:t>
            </a:r>
            <a:endParaRPr lang="zh-CN" alt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90246" y="11177"/>
            <a:ext cx="8984178" cy="920750"/>
          </a:xfrm>
        </p:spPr>
        <p:txBody>
          <a:bodyPr>
            <a:noAutofit/>
          </a:bodyPr>
          <a:lstStyle/>
          <a:p>
            <a:r>
              <a:rPr lang="en-US" sz="3200" b="1" dirty="0">
                <a:solidFill>
                  <a:schemeClr val="accent1"/>
                </a:solidFill>
                <a:latin typeface="微软雅黑" panose="020B0503020204020204" pitchFamily="34" charset="-122"/>
                <a:ea typeface="微软雅黑" panose="020B0503020204020204" pitchFamily="34" charset="-122"/>
              </a:rPr>
              <a:t>PPI</a:t>
            </a:r>
            <a:r>
              <a:rPr sz="3200" b="1" dirty="0">
                <a:solidFill>
                  <a:schemeClr val="accent1"/>
                </a:solidFill>
                <a:latin typeface="微软雅黑" panose="020B0503020204020204" pitchFamily="34" charset="-122"/>
                <a:ea typeface="微软雅黑" panose="020B0503020204020204" pitchFamily="34" charset="-122"/>
              </a:rPr>
              <a:t>在特殊病理、生理状况患者中的应用</a:t>
            </a:r>
          </a:p>
        </p:txBody>
      </p:sp>
      <p:graphicFrame>
        <p:nvGraphicFramePr>
          <p:cNvPr id="3" name="表格 2"/>
          <p:cNvGraphicFramePr/>
          <p:nvPr>
            <p:custDataLst>
              <p:tags r:id="rId1"/>
            </p:custDataLst>
          </p:nvPr>
        </p:nvGraphicFramePr>
        <p:xfrm>
          <a:off x="356616" y="1106424"/>
          <a:ext cx="11018521" cy="4919474"/>
        </p:xfrm>
        <a:graphic>
          <a:graphicData uri="http://schemas.openxmlformats.org/drawingml/2006/table">
            <a:tbl>
              <a:tblPr firstRow="1" bandRow="1">
                <a:tableStyleId>{5940675A-B579-460E-94D1-54222C63F5DA}</a:tableStyleId>
              </a:tblPr>
              <a:tblGrid>
                <a:gridCol w="1335024">
                  <a:extLst>
                    <a:ext uri="{9D8B030D-6E8A-4147-A177-3AD203B41FA5}">
                      <a16:colId xmlns:a16="http://schemas.microsoft.com/office/drawing/2014/main" val="20000"/>
                    </a:ext>
                  </a:extLst>
                </a:gridCol>
                <a:gridCol w="1700207">
                  <a:extLst>
                    <a:ext uri="{9D8B030D-6E8A-4147-A177-3AD203B41FA5}">
                      <a16:colId xmlns:a16="http://schemas.microsoft.com/office/drawing/2014/main" val="20001"/>
                    </a:ext>
                  </a:extLst>
                </a:gridCol>
                <a:gridCol w="1349086">
                  <a:extLst>
                    <a:ext uri="{9D8B030D-6E8A-4147-A177-3AD203B41FA5}">
                      <a16:colId xmlns:a16="http://schemas.microsoft.com/office/drawing/2014/main" val="20002"/>
                    </a:ext>
                  </a:extLst>
                </a:gridCol>
                <a:gridCol w="1614827">
                  <a:extLst>
                    <a:ext uri="{9D8B030D-6E8A-4147-A177-3AD203B41FA5}">
                      <a16:colId xmlns:a16="http://schemas.microsoft.com/office/drawing/2014/main" val="20003"/>
                    </a:ext>
                  </a:extLst>
                </a:gridCol>
                <a:gridCol w="1586808">
                  <a:extLst>
                    <a:ext uri="{9D8B030D-6E8A-4147-A177-3AD203B41FA5}">
                      <a16:colId xmlns:a16="http://schemas.microsoft.com/office/drawing/2014/main" val="20004"/>
                    </a:ext>
                  </a:extLst>
                </a:gridCol>
                <a:gridCol w="1779536">
                  <a:extLst>
                    <a:ext uri="{9D8B030D-6E8A-4147-A177-3AD203B41FA5}">
                      <a16:colId xmlns:a16="http://schemas.microsoft.com/office/drawing/2014/main" val="20005"/>
                    </a:ext>
                  </a:extLst>
                </a:gridCol>
                <a:gridCol w="1653033">
                  <a:extLst>
                    <a:ext uri="{9D8B030D-6E8A-4147-A177-3AD203B41FA5}">
                      <a16:colId xmlns:a16="http://schemas.microsoft.com/office/drawing/2014/main" val="20006"/>
                    </a:ext>
                  </a:extLst>
                </a:gridCol>
              </a:tblGrid>
              <a:tr h="694947">
                <a:tc>
                  <a:txBody>
                    <a:bodyPr/>
                    <a:lstStyle/>
                    <a:p>
                      <a:pPr indent="0" algn="ctr">
                        <a:buNone/>
                      </a:pPr>
                      <a:r>
                        <a:rPr lang="en-US" sz="1800" b="1" dirty="0" err="1">
                          <a:solidFill>
                            <a:srgbClr val="000000"/>
                          </a:solidFill>
                          <a:latin typeface="微软雅黑" panose="020B0503020204020204" pitchFamily="34" charset="-122"/>
                          <a:ea typeface="微软雅黑" panose="020B0503020204020204" pitchFamily="34" charset="-122"/>
                          <a:cs typeface="宋体f\.犼\.\.\." charset="0"/>
                        </a:rPr>
                        <a:t>特殊人群</a:t>
                      </a:r>
                      <a:endParaRPr lang="en-US" altLang="en-US" sz="1800" b="1"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1" dirty="0" err="1">
                          <a:solidFill>
                            <a:srgbClr val="000000"/>
                          </a:solidFill>
                          <a:latin typeface="微软雅黑" panose="020B0503020204020204" pitchFamily="34" charset="-122"/>
                          <a:ea typeface="微软雅黑" panose="020B0503020204020204" pitchFamily="34" charset="-122"/>
                          <a:cs typeface="宋体f\.犼\.\.\." charset="0"/>
                        </a:rPr>
                        <a:t>奥美拉唑</a:t>
                      </a:r>
                      <a:endParaRPr lang="en-US" altLang="en-US" sz="2000" b="1"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1" dirty="0" err="1">
                          <a:solidFill>
                            <a:srgbClr val="000000"/>
                          </a:solidFill>
                          <a:latin typeface="微软雅黑" panose="020B0503020204020204" pitchFamily="34" charset="-122"/>
                          <a:ea typeface="微软雅黑" panose="020B0503020204020204" pitchFamily="34" charset="-122"/>
                          <a:cs typeface="宋体f\.犼\.\.\." charset="0"/>
                        </a:rPr>
                        <a:t>兰索拉唑</a:t>
                      </a:r>
                      <a:endParaRPr lang="en-US" altLang="en-US" sz="2000" b="1"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1" dirty="0" err="1">
                          <a:solidFill>
                            <a:srgbClr val="000000"/>
                          </a:solidFill>
                          <a:latin typeface="微软雅黑" panose="020B0503020204020204" pitchFamily="34" charset="-122"/>
                          <a:ea typeface="微软雅黑" panose="020B0503020204020204" pitchFamily="34" charset="-122"/>
                          <a:cs typeface="宋体f\.犼\.\.\." charset="0"/>
                        </a:rPr>
                        <a:t>泮托拉唑</a:t>
                      </a:r>
                      <a:endParaRPr lang="en-US" altLang="en-US" sz="2000" b="1"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1" dirty="0" err="1">
                          <a:solidFill>
                            <a:srgbClr val="000000"/>
                          </a:solidFill>
                          <a:latin typeface="微软雅黑" panose="020B0503020204020204" pitchFamily="34" charset="-122"/>
                          <a:ea typeface="微软雅黑" panose="020B0503020204020204" pitchFamily="34" charset="-122"/>
                          <a:cs typeface="宋体f\.犼\.\.\." charset="0"/>
                        </a:rPr>
                        <a:t>雷贝拉唑</a:t>
                      </a:r>
                      <a:endParaRPr lang="en-US" altLang="en-US" sz="2000" b="1"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1" dirty="0">
                          <a:solidFill>
                            <a:srgbClr val="000000"/>
                          </a:solidFill>
                          <a:latin typeface="微软雅黑" panose="020B0503020204020204" pitchFamily="34" charset="-122"/>
                          <a:ea typeface="微软雅黑" panose="020B0503020204020204" pitchFamily="34" charset="-122"/>
                          <a:cs typeface="宋体f\.犼\.\.\." charset="0"/>
                        </a:rPr>
                        <a:t>艾司奥美拉唑</a:t>
                      </a:r>
                      <a:endParaRPr lang="en-US" altLang="en-US" sz="2000" b="1"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1" dirty="0" err="1">
                          <a:solidFill>
                            <a:srgbClr val="000000"/>
                          </a:solidFill>
                          <a:latin typeface="微软雅黑" panose="020B0503020204020204" pitchFamily="34" charset="-122"/>
                          <a:ea typeface="微软雅黑" panose="020B0503020204020204" pitchFamily="34" charset="-122"/>
                          <a:cs typeface="宋体f\.犼\.\.\." charset="0"/>
                        </a:rPr>
                        <a:t>艾普拉唑</a:t>
                      </a:r>
                      <a:endParaRPr lang="en-US" altLang="en-US" sz="2000" b="1"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94947">
                <a:tc>
                  <a:txBody>
                    <a:bodyPr/>
                    <a:lstStyle/>
                    <a:p>
                      <a:pPr indent="0">
                        <a:buNone/>
                      </a:pPr>
                      <a:r>
                        <a:rPr lang="en-US" sz="1800" b="1">
                          <a:solidFill>
                            <a:srgbClr val="000000"/>
                          </a:solidFill>
                          <a:latin typeface="微软雅黑" panose="020B0503020204020204" pitchFamily="34" charset="-122"/>
                          <a:ea typeface="微软雅黑" panose="020B0503020204020204" pitchFamily="34" charset="-122"/>
                          <a:cs typeface="宋体f\.犼\.\.\." charset="0"/>
                        </a:rPr>
                        <a:t>肾功能异常</a:t>
                      </a:r>
                      <a:endParaRPr lang="en-US" altLang="en-US" sz="1800" b="1">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1800" b="0" dirty="0" err="1">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800" b="0"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15 mg/d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慎用</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w="12700" cap="flat" cmpd="sng">
                      <a:solidFill>
                        <a:srgbClr val="080000"/>
                      </a:solidFill>
                      <a:prstDash val="soli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r h="786605">
                <a:tc>
                  <a:txBody>
                    <a:bodyPr/>
                    <a:lstStyle/>
                    <a:p>
                      <a:pPr indent="0">
                        <a:buNone/>
                      </a:pPr>
                      <a:r>
                        <a:rPr lang="en-US" sz="1800" b="1">
                          <a:solidFill>
                            <a:srgbClr val="000000"/>
                          </a:solidFill>
                          <a:latin typeface="微软雅黑" panose="020B0503020204020204" pitchFamily="34" charset="-122"/>
                          <a:ea typeface="微软雅黑" panose="020B0503020204020204" pitchFamily="34" charset="-122"/>
                          <a:cs typeface="宋体f\.犼\.\.\." charset="0"/>
                        </a:rPr>
                        <a:t>肝功能异常</a:t>
                      </a:r>
                      <a:endParaRPr lang="en-US" altLang="en-US" sz="1800" b="1">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严重者≤20 mg/d </a:t>
                      </a:r>
                      <a:endParaRPr lang="en-US" alt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慎用15 mg/d </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重度≤20 mg/d </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严重者慎用</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严重者≤20 mg/d </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慎用</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2"/>
                  </a:ext>
                </a:extLst>
              </a:tr>
              <a:tr h="658134">
                <a:tc>
                  <a:txBody>
                    <a:bodyPr/>
                    <a:lstStyle/>
                    <a:p>
                      <a:pPr indent="0">
                        <a:buNone/>
                      </a:pPr>
                      <a:r>
                        <a:rPr lang="en-US" sz="1800" b="1" dirty="0" err="1">
                          <a:solidFill>
                            <a:srgbClr val="000000"/>
                          </a:solidFill>
                          <a:latin typeface="微软雅黑" panose="020B0503020204020204" pitchFamily="34" charset="-122"/>
                          <a:ea typeface="微软雅黑" panose="020B0503020204020204" pitchFamily="34" charset="-122"/>
                          <a:cs typeface="宋体f\.犼\.\.\." charset="0"/>
                        </a:rPr>
                        <a:t>老年人</a:t>
                      </a:r>
                      <a:endParaRPr lang="en-US" altLang="en-US" sz="1800" b="1"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慎用</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3"/>
                  </a:ext>
                </a:extLst>
              </a:tr>
              <a:tr h="694947">
                <a:tc>
                  <a:txBody>
                    <a:bodyPr/>
                    <a:lstStyle/>
                    <a:p>
                      <a:pPr indent="0">
                        <a:buNone/>
                      </a:pPr>
                      <a:r>
                        <a:rPr lang="en-US" sz="1800" b="1" dirty="0" err="1">
                          <a:solidFill>
                            <a:srgbClr val="000000"/>
                          </a:solidFill>
                          <a:latin typeface="微软雅黑" panose="020B0503020204020204" pitchFamily="34" charset="-122"/>
                          <a:ea typeface="微软雅黑" panose="020B0503020204020204" pitchFamily="34" charset="-122"/>
                          <a:cs typeface="宋体f\.犼\.\.\." charset="0"/>
                        </a:rPr>
                        <a:t>儿童</a:t>
                      </a:r>
                      <a:endParaRPr lang="en-US" altLang="en-US" sz="1800" b="1"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可以使用</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经验有限</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无临床资料</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无临床资料</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无临床资料</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无临床资料</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4"/>
                  </a:ext>
                </a:extLst>
              </a:tr>
              <a:tr h="694947">
                <a:tc>
                  <a:txBody>
                    <a:bodyPr/>
                    <a:lstStyle/>
                    <a:p>
                      <a:pPr indent="0">
                        <a:buNone/>
                      </a:pPr>
                      <a:r>
                        <a:rPr lang="en-US" sz="1800" b="1">
                          <a:solidFill>
                            <a:srgbClr val="000000"/>
                          </a:solidFill>
                          <a:latin typeface="微软雅黑" panose="020B0503020204020204" pitchFamily="34" charset="-122"/>
                          <a:ea typeface="微软雅黑" panose="020B0503020204020204" pitchFamily="34" charset="-122"/>
                          <a:cs typeface="宋体f\.犼\.\.\." charset="0"/>
                        </a:rPr>
                        <a:t>妊娠期用药</a:t>
                      </a:r>
                      <a:endParaRPr lang="en-US" altLang="en-US" sz="1800" b="1">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可以使用</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利&gt;弊时使用</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利&gt;弊时使用</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利&gt;弊时使用</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慎用</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dirty="0" err="1">
                          <a:solidFill>
                            <a:srgbClr val="000000"/>
                          </a:solidFill>
                          <a:latin typeface="微软雅黑" panose="020B0503020204020204" pitchFamily="34" charset="-122"/>
                          <a:ea typeface="微软雅黑" panose="020B0503020204020204" pitchFamily="34" charset="-122"/>
                          <a:cs typeface="宋体f\.犼\.\.\." charset="0"/>
                        </a:rPr>
                        <a:t>不建议服用</a:t>
                      </a:r>
                      <a:endParaRPr lang="en-US" altLang="en-US" sz="1800" b="0"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5"/>
                  </a:ext>
                </a:extLst>
              </a:tr>
              <a:tr h="694947">
                <a:tc>
                  <a:txBody>
                    <a:bodyPr/>
                    <a:lstStyle/>
                    <a:p>
                      <a:pPr indent="0">
                        <a:buNone/>
                      </a:pPr>
                      <a:r>
                        <a:rPr lang="en-US" sz="1800" b="1" dirty="0" err="1">
                          <a:solidFill>
                            <a:srgbClr val="000000"/>
                          </a:solidFill>
                          <a:latin typeface="微软雅黑" panose="020B0503020204020204" pitchFamily="34" charset="-122"/>
                          <a:ea typeface="微软雅黑" panose="020B0503020204020204" pitchFamily="34" charset="-122"/>
                          <a:cs typeface="宋体f\.犼\.\.\." charset="0"/>
                        </a:rPr>
                        <a:t>哺乳期用药</a:t>
                      </a:r>
                      <a:endParaRPr lang="en-US" altLang="en-US" sz="1800" b="1"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对婴儿影响较小</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暂停哺乳</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暂停哺乳</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暂停哺乳</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暂停哺乳</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dirty="0" err="1">
                          <a:solidFill>
                            <a:srgbClr val="000000"/>
                          </a:solidFill>
                          <a:latin typeface="微软雅黑" panose="020B0503020204020204" pitchFamily="34" charset="-122"/>
                          <a:ea typeface="微软雅黑" panose="020B0503020204020204" pitchFamily="34" charset="-122"/>
                          <a:cs typeface="宋体f\.犼\.\.\." charset="0"/>
                        </a:rPr>
                        <a:t>暂停哺乳</a:t>
                      </a:r>
                      <a:endParaRPr lang="en-US" altLang="en-US" sz="1800" b="0"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cap="flat">
                      <a:noFill/>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5" name="文本框 4"/>
          <p:cNvSpPr txBox="1"/>
          <p:nvPr/>
        </p:nvSpPr>
        <p:spPr>
          <a:xfrm>
            <a:off x="1387094" y="6374892"/>
            <a:ext cx="6076315" cy="275590"/>
          </a:xfrm>
          <a:prstGeom prst="rect">
            <a:avLst/>
          </a:prstGeom>
          <a:noFill/>
          <a:ln w="9525">
            <a:noFill/>
          </a:ln>
        </p:spPr>
        <p:txBody>
          <a:bodyPr wrap="square">
            <a:spAutoFit/>
          </a:bodyPr>
          <a:lstStyle/>
          <a:p>
            <a:pPr indent="0"/>
            <a:r>
              <a:rPr lang="zh-CN" sz="12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备注：*此部分参考国内原研药的药品说明书、FDA妊娠分级及最新临床诊疗指南</a:t>
            </a:r>
            <a:endParaRPr lang="zh-CN" altLang="en-US" sz="12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444752" y="198438"/>
            <a:ext cx="10137648" cy="563562"/>
          </a:xfrm>
        </p:spPr>
        <p:txBody>
          <a:bodyPr>
            <a:normAutofit fontScale="90000"/>
          </a:bodyPr>
          <a:lstStyle/>
          <a:p>
            <a:pPr algn="l"/>
            <a:br>
              <a:rPr lang="en-US" altLang="zh-CN" dirty="0"/>
            </a:br>
            <a:r>
              <a:rPr lang="en-US" altLang="zh-CN" sz="3600" b="1" dirty="0">
                <a:solidFill>
                  <a:schemeClr val="accent1"/>
                </a:solidFill>
                <a:latin typeface="微软雅黑" panose="020B0503020204020204" pitchFamily="34" charset="-122"/>
                <a:ea typeface="微软雅黑" panose="020B0503020204020204" pitchFamily="34" charset="-122"/>
              </a:rPr>
              <a:t>PPI</a:t>
            </a:r>
            <a:r>
              <a:rPr lang="zh-CN" altLang="en-US" sz="3600" b="1" dirty="0">
                <a:solidFill>
                  <a:schemeClr val="accent1"/>
                </a:solidFill>
                <a:latin typeface="微软雅黑" panose="020B0503020204020204" pitchFamily="34" charset="-122"/>
                <a:ea typeface="微软雅黑" panose="020B0503020204020204" pitchFamily="34" charset="-122"/>
              </a:rPr>
              <a:t>的安全性</a:t>
            </a:r>
            <a:br>
              <a:rPr lang="zh-CN" altLang="en-US" b="1" dirty="0">
                <a:solidFill>
                  <a:schemeClr val="accent1"/>
                </a:solidFill>
              </a:rPr>
            </a:br>
            <a:endParaRPr lang="zh-CN" altLang="en-US" b="1" dirty="0">
              <a:solidFill>
                <a:schemeClr val="accent1"/>
              </a:solidFill>
            </a:endParaRPr>
          </a:p>
        </p:txBody>
      </p:sp>
      <p:sp>
        <p:nvSpPr>
          <p:cNvPr id="5" name="内容占位符 4"/>
          <p:cNvSpPr>
            <a:spLocks noGrp="1"/>
          </p:cNvSpPr>
          <p:nvPr>
            <p:ph idx="1"/>
          </p:nvPr>
        </p:nvSpPr>
        <p:spPr>
          <a:xfrm>
            <a:off x="1347216" y="1240986"/>
            <a:ext cx="9966960" cy="4552119"/>
          </a:xfrm>
        </p:spPr>
        <p:txBody>
          <a:bodyPr>
            <a:noAutofit/>
          </a:bodyPr>
          <a:lstStyle/>
          <a:p>
            <a:pPr marL="0" indent="0">
              <a:lnSpc>
                <a:spcPct val="120000"/>
              </a:lnSpc>
              <a:buNone/>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骨质疏松与骨折</a:t>
            </a:r>
            <a:endParaRPr lang="en-US" altLang="zh-CN" sz="2400" b="1" dirty="0">
              <a:latin typeface="微软雅黑" panose="020B0503020204020204" pitchFamily="34" charset="-122"/>
              <a:ea typeface="微软雅黑" panose="020B0503020204020204" pitchFamily="34" charset="-122"/>
            </a:endParaRPr>
          </a:p>
          <a:p>
            <a:pPr marL="0" indent="0">
              <a:lnSpc>
                <a:spcPct val="120000"/>
              </a:lnSpc>
              <a:buNone/>
            </a:pPr>
            <a:r>
              <a:rPr lang="en-US" altLang="zh-CN" sz="2400" b="0" dirty="0">
                <a:solidFill>
                  <a:schemeClr val="tx2"/>
                </a:solidFill>
                <a:latin typeface="微软雅黑" panose="020B0503020204020204" pitchFamily="34" charset="-122"/>
                <a:ea typeface="微软雅黑" panose="020B0503020204020204" pitchFamily="34" charset="-122"/>
              </a:rPr>
              <a:t>       CFDA2013</a:t>
            </a:r>
            <a:r>
              <a:rPr lang="zh-CN" altLang="en-US" sz="2400" b="0" dirty="0">
                <a:solidFill>
                  <a:schemeClr val="tx2"/>
                </a:solidFill>
                <a:latin typeface="微软雅黑" panose="020B0503020204020204" pitchFamily="34" charset="-122"/>
                <a:ea typeface="微软雅黑" panose="020B0503020204020204" pitchFamily="34" charset="-122"/>
              </a:rPr>
              <a:t>年</a:t>
            </a:r>
            <a:r>
              <a:rPr lang="en-US" altLang="zh-CN" sz="2400" b="0" dirty="0">
                <a:solidFill>
                  <a:schemeClr val="tx2"/>
                </a:solidFill>
                <a:latin typeface="微软雅黑" panose="020B0503020204020204" pitchFamily="34" charset="-122"/>
                <a:ea typeface="微软雅黑" panose="020B0503020204020204" pitchFamily="34" charset="-122"/>
              </a:rPr>
              <a:t>5</a:t>
            </a:r>
            <a:r>
              <a:rPr lang="zh-CN" altLang="en-US" sz="2400" b="0" dirty="0">
                <a:solidFill>
                  <a:schemeClr val="tx2"/>
                </a:solidFill>
                <a:latin typeface="微软雅黑" panose="020B0503020204020204" pitchFamily="34" charset="-122"/>
                <a:ea typeface="微软雅黑" panose="020B0503020204020204" pitchFamily="34" charset="-122"/>
              </a:rPr>
              <a:t>月发布警告：长期使用较高剂量</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可使骨折风险升高，尤其是老年患者。</a:t>
            </a:r>
            <a:endParaRPr lang="en-US" altLang="zh-CN" sz="2400" b="0" dirty="0">
              <a:solidFill>
                <a:schemeClr val="tx2"/>
              </a:solidFill>
              <a:latin typeface="微软雅黑" panose="020B0503020204020204" pitchFamily="34" charset="-122"/>
              <a:ea typeface="微软雅黑" panose="020B0503020204020204" pitchFamily="34" charset="-122"/>
            </a:endParaRPr>
          </a:p>
          <a:p>
            <a:pPr marL="0" indent="0">
              <a:lnSpc>
                <a:spcPct val="120000"/>
              </a:lnSpc>
              <a:buNone/>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肺炎</a:t>
            </a:r>
            <a:endParaRPr lang="en-US" altLang="zh-CN" sz="2400" b="1" dirty="0">
              <a:latin typeface="微软雅黑" panose="020B0503020204020204" pitchFamily="34" charset="-122"/>
              <a:ea typeface="微软雅黑" panose="020B0503020204020204" pitchFamily="34" charset="-122"/>
            </a:endParaRPr>
          </a:p>
          <a:p>
            <a:pPr marL="0" indent="0">
              <a:lnSpc>
                <a:spcPct val="120000"/>
              </a:lnSpc>
              <a:buNone/>
            </a:pPr>
            <a:r>
              <a:rPr lang="zh-CN" altLang="en-US" sz="2400" b="0" dirty="0">
                <a:latin typeface="微软雅黑" panose="020B0503020204020204" pitchFamily="34" charset="-122"/>
                <a:ea typeface="微软雅黑" panose="020B0503020204020204" pitchFamily="34" charset="-122"/>
              </a:rPr>
              <a:t>      </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的长期应用，使胃内长期处于低酸状态，对细菌的灭活作用下降，从而使胃内处于有菌状态，</a:t>
            </a:r>
            <a:r>
              <a:rPr lang="zh-CN" altLang="zh-CN" sz="2400" b="0" dirty="0">
                <a:solidFill>
                  <a:schemeClr val="tx2"/>
                </a:solidFill>
                <a:latin typeface="微软雅黑" panose="020B0503020204020204" pitchFamily="34" charset="-122"/>
                <a:ea typeface="微软雅黑" panose="020B0503020204020204" pitchFamily="34" charset="-122"/>
              </a:rPr>
              <a:t>当发生生理性或病理性胃食管反流时或实施治疗性干预时如鼻饲、气管内插管等操作，含菌胃内容物会反流至咽喉部，随之误吸入肺从而导致肺部感染。</a:t>
            </a:r>
            <a:endParaRPr lang="zh-CN" altLang="en-US" sz="2400" b="0" dirty="0">
              <a:solidFill>
                <a:schemeClr val="tx2"/>
              </a:solidFill>
              <a:latin typeface="微软雅黑" panose="020B0503020204020204" pitchFamily="34" charset="-122"/>
              <a:ea typeface="微软雅黑" panose="020B0503020204020204" pitchFamily="34" charset="-122"/>
            </a:endParaRPr>
          </a:p>
        </p:txBody>
      </p:sp>
      <p:sp>
        <p:nvSpPr>
          <p:cNvPr id="2" name="TextBox 1"/>
          <p:cNvSpPr txBox="1"/>
          <p:nvPr/>
        </p:nvSpPr>
        <p:spPr>
          <a:xfrm>
            <a:off x="4151784" y="6336712"/>
            <a:ext cx="6336704" cy="306705"/>
          </a:xfrm>
          <a:prstGeom prst="rect">
            <a:avLst/>
          </a:prstGeom>
          <a:noFill/>
        </p:spPr>
        <p:txBody>
          <a:bodyPr wrap="square" rtlCol="0">
            <a:spAutoFit/>
          </a:bodyPr>
          <a:lstStyle/>
          <a:p>
            <a:r>
              <a:rPr lang="zh-CN" altLang="en-US" sz="1400" dirty="0"/>
              <a:t>老年人质子泵抑制剂合理应用专家共识，中华老年医学杂志，</a:t>
            </a:r>
            <a:r>
              <a:rPr lang="en-US" altLang="zh-CN" sz="1400" dirty="0"/>
              <a:t>2015,34</a:t>
            </a:r>
            <a:r>
              <a:rPr lang="zh-CN" altLang="en-US" sz="1400" dirty="0"/>
              <a:t>（</a:t>
            </a:r>
            <a:r>
              <a:rPr lang="en-US" altLang="zh-CN" sz="1400" dirty="0"/>
              <a:t>10</a:t>
            </a:r>
            <a:r>
              <a:rPr lang="zh-CN" altLang="en-US" sz="1400" dirty="0"/>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248296" y="53160"/>
            <a:ext cx="6984776" cy="727339"/>
          </a:xfrm>
        </p:spPr>
        <p:txBody>
          <a:bodyPr>
            <a:normAutofit fontScale="90000"/>
          </a:bodyPr>
          <a:lstStyle/>
          <a:p>
            <a:pPr algn="l"/>
            <a:br>
              <a:rPr lang="en-US" altLang="zh-CN" dirty="0"/>
            </a:br>
            <a:r>
              <a:rPr lang="en-US" altLang="zh-CN" sz="3600" b="1" dirty="0">
                <a:solidFill>
                  <a:schemeClr val="accent1"/>
                </a:solidFill>
                <a:latin typeface="微软雅黑" panose="020B0503020204020204" pitchFamily="34" charset="-122"/>
                <a:ea typeface="微软雅黑" panose="020B0503020204020204" pitchFamily="34" charset="-122"/>
              </a:rPr>
              <a:t>PPI</a:t>
            </a:r>
            <a:r>
              <a:rPr lang="zh-CN" altLang="en-US" sz="3600" b="1" dirty="0">
                <a:solidFill>
                  <a:schemeClr val="accent1"/>
                </a:solidFill>
                <a:latin typeface="微软雅黑" panose="020B0503020204020204" pitchFamily="34" charset="-122"/>
                <a:ea typeface="微软雅黑" panose="020B0503020204020204" pitchFamily="34" charset="-122"/>
              </a:rPr>
              <a:t>的安全性</a:t>
            </a:r>
            <a:br>
              <a:rPr lang="zh-CN" altLang="en-US" sz="3600" dirty="0">
                <a:solidFill>
                  <a:schemeClr val="accent1"/>
                </a:solidFill>
              </a:rPr>
            </a:br>
            <a:endParaRPr lang="zh-CN" altLang="en-US" sz="3600" dirty="0">
              <a:solidFill>
                <a:schemeClr val="accent1"/>
              </a:solidFill>
            </a:endParaRPr>
          </a:p>
        </p:txBody>
      </p:sp>
      <p:sp>
        <p:nvSpPr>
          <p:cNvPr id="5" name="内容占位符 4"/>
          <p:cNvSpPr>
            <a:spLocks noGrp="1"/>
          </p:cNvSpPr>
          <p:nvPr>
            <p:ph idx="1"/>
          </p:nvPr>
        </p:nvSpPr>
        <p:spPr/>
        <p:txBody>
          <a:bodyPr>
            <a:normAutofit/>
          </a:bodyPr>
          <a:lstStyle/>
          <a:p>
            <a:pPr marL="0" indent="0">
              <a:buNone/>
            </a:pPr>
            <a:r>
              <a:rPr lang="en-US" altLang="zh-CN" sz="2400" b="1" dirty="0">
                <a:latin typeface="微软雅黑" panose="020B0503020204020204" pitchFamily="34" charset="-122"/>
                <a:ea typeface="微软雅黑" panose="020B0503020204020204" pitchFamily="34" charset="-122"/>
              </a:rPr>
              <a:t>3.</a:t>
            </a:r>
            <a:r>
              <a:rPr lang="zh-CN" altLang="zh-CN" sz="2400" b="1" dirty="0">
                <a:latin typeface="微软雅黑" panose="020B0503020204020204" pitchFamily="34" charset="-122"/>
                <a:ea typeface="微软雅黑" panose="020B0503020204020204" pitchFamily="34" charset="-122"/>
              </a:rPr>
              <a:t>肠道感染</a:t>
            </a:r>
            <a:endParaRPr lang="en-US" altLang="zh-CN" sz="2400" b="1" dirty="0">
              <a:latin typeface="微软雅黑" panose="020B0503020204020204" pitchFamily="34" charset="-122"/>
              <a:ea typeface="微软雅黑" panose="020B0503020204020204" pitchFamily="34" charset="-122"/>
            </a:endParaRPr>
          </a:p>
          <a:p>
            <a:pPr marL="0" indent="0">
              <a:lnSpc>
                <a:spcPct val="150000"/>
              </a:lnSpc>
              <a:buNone/>
            </a:pPr>
            <a:r>
              <a:rPr lang="en-US" altLang="zh-CN" sz="2400" dirty="0">
                <a:latin typeface="微软雅黑" panose="020B0503020204020204" pitchFamily="34" charset="-122"/>
                <a:ea typeface="微软雅黑" panose="020B0503020204020204" pitchFamily="34" charset="-122"/>
              </a:rPr>
              <a:t>       </a:t>
            </a:r>
            <a:r>
              <a:rPr lang="zh-CN" altLang="zh-CN" sz="2400" b="0" dirty="0">
                <a:solidFill>
                  <a:schemeClr val="tx2"/>
                </a:solidFill>
                <a:latin typeface="微软雅黑" panose="020B0503020204020204" pitchFamily="34" charset="-122"/>
                <a:ea typeface="微软雅黑" panose="020B0503020204020204" pitchFamily="34" charset="-122"/>
              </a:rPr>
              <a:t>长期应用</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zh-CN" sz="2400" b="0" dirty="0">
                <a:solidFill>
                  <a:schemeClr val="tx2"/>
                </a:solidFill>
                <a:latin typeface="微软雅黑" panose="020B0503020204020204" pitchFamily="34" charset="-122"/>
                <a:ea typeface="微软雅黑" panose="020B0503020204020204" pitchFamily="34" charset="-122"/>
              </a:rPr>
              <a:t>使胃内</a:t>
            </a:r>
            <a:r>
              <a:rPr lang="en-US" altLang="zh-CN" sz="2400" b="0" dirty="0">
                <a:solidFill>
                  <a:schemeClr val="tx2"/>
                </a:solidFill>
                <a:latin typeface="微软雅黑" panose="020B0503020204020204" pitchFamily="34" charset="-122"/>
                <a:ea typeface="微软雅黑" panose="020B0503020204020204" pitchFamily="34" charset="-122"/>
              </a:rPr>
              <a:t>pH</a:t>
            </a:r>
            <a:r>
              <a:rPr lang="zh-CN" altLang="zh-CN" sz="2400" b="0" dirty="0">
                <a:solidFill>
                  <a:schemeClr val="tx2"/>
                </a:solidFill>
                <a:latin typeface="微软雅黑" panose="020B0503020204020204" pitchFamily="34" charset="-122"/>
                <a:ea typeface="微软雅黑" panose="020B0503020204020204" pitchFamily="34" charset="-122"/>
              </a:rPr>
              <a:t>值的升高，胃酸屏障功能降低，胃内细菌定植和肠道菌群过度生长，使患者腹泻的发生率增加。</a:t>
            </a:r>
            <a:endParaRPr lang="en-US" altLang="zh-CN" sz="2400" b="0" dirty="0">
              <a:solidFill>
                <a:schemeClr val="tx2"/>
              </a:solidFill>
              <a:latin typeface="微软雅黑" panose="020B0503020204020204" pitchFamily="34" charset="-122"/>
              <a:ea typeface="微软雅黑" panose="020B0503020204020204" pitchFamily="34" charset="-122"/>
            </a:endParaRPr>
          </a:p>
          <a:p>
            <a:pPr marL="0" indent="0">
              <a:lnSpc>
                <a:spcPct val="150000"/>
              </a:lnSpc>
              <a:buNone/>
            </a:pPr>
            <a:r>
              <a:rPr lang="en-US" altLang="zh-CN" sz="2400" b="1" dirty="0">
                <a:latin typeface="微软雅黑" panose="020B0503020204020204" pitchFamily="34" charset="-122"/>
                <a:ea typeface="微软雅黑" panose="020B0503020204020204" pitchFamily="34" charset="-122"/>
              </a:rPr>
              <a:t>4.</a:t>
            </a:r>
            <a:r>
              <a:rPr lang="zh-CN" altLang="en-US" sz="2400" b="1" dirty="0">
                <a:latin typeface="微软雅黑" panose="020B0503020204020204" pitchFamily="34" charset="-122"/>
                <a:ea typeface="微软雅黑" panose="020B0503020204020204" pitchFamily="34" charset="-122"/>
              </a:rPr>
              <a:t>缺铁性贫血</a:t>
            </a:r>
            <a:endParaRPr lang="en-US" altLang="zh-CN" sz="2400" b="1" dirty="0">
              <a:latin typeface="微软雅黑" panose="020B0503020204020204" pitchFamily="34" charset="-122"/>
              <a:ea typeface="微软雅黑" panose="020B0503020204020204" pitchFamily="34" charset="-122"/>
            </a:endParaRPr>
          </a:p>
          <a:p>
            <a:pPr marL="0" indent="0">
              <a:lnSpc>
                <a:spcPct val="150000"/>
              </a:lnSpc>
              <a:buNone/>
            </a:pPr>
            <a:r>
              <a:rPr lang="zh-CN" altLang="en-US" sz="2400" dirty="0">
                <a:latin typeface="微软雅黑" panose="020B0503020204020204" pitchFamily="34" charset="-122"/>
                <a:ea typeface="微软雅黑" panose="020B0503020204020204" pitchFamily="34" charset="-122"/>
              </a:rPr>
              <a:t>       </a:t>
            </a:r>
            <a:r>
              <a:rPr lang="zh-CN" altLang="en-US" sz="2400" b="0" dirty="0">
                <a:solidFill>
                  <a:schemeClr val="tx2"/>
                </a:solidFill>
                <a:latin typeface="微软雅黑" panose="020B0503020204020204" pitchFamily="34" charset="-122"/>
                <a:ea typeface="微软雅黑" panose="020B0503020204020204" pitchFamily="34" charset="-122"/>
              </a:rPr>
              <a:t>食物中的铁为三价铁，需在酸性胃液</a:t>
            </a:r>
            <a:r>
              <a:rPr lang="en-US" altLang="zh-CN" sz="2400" b="0" dirty="0">
                <a:solidFill>
                  <a:schemeClr val="tx2"/>
                </a:solidFill>
                <a:latin typeface="微软雅黑" panose="020B0503020204020204" pitchFamily="34" charset="-122"/>
                <a:ea typeface="微软雅黑" panose="020B0503020204020204" pitchFamily="34" charset="-122"/>
              </a:rPr>
              <a:t>(PH&lt;3)</a:t>
            </a:r>
            <a:r>
              <a:rPr lang="zh-CN" altLang="en-US" sz="2400" b="0" dirty="0">
                <a:solidFill>
                  <a:schemeClr val="tx2"/>
                </a:solidFill>
                <a:latin typeface="微软雅黑" panose="020B0503020204020204" pitchFamily="34" charset="-122"/>
                <a:ea typeface="微软雅黑" panose="020B0503020204020204" pitchFamily="34" charset="-122"/>
              </a:rPr>
              <a:t>中还原为二价铁，才能在十二指肠和空肠中被吸收。长期服用</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抑制胃酸分泌，影响铁的吸收，导致铁缺乏，进而可引起缺铁性贫血</a:t>
            </a:r>
            <a:r>
              <a:rPr lang="zh-CN" altLang="en-US" sz="2400" dirty="0">
                <a:latin typeface="微软雅黑" panose="020B0503020204020204" pitchFamily="34" charset="-122"/>
                <a:ea typeface="微软雅黑" panose="020B0503020204020204" pitchFamily="34" charset="-122"/>
              </a:rPr>
              <a:t>。</a:t>
            </a:r>
          </a:p>
        </p:txBody>
      </p:sp>
      <p:sp>
        <p:nvSpPr>
          <p:cNvPr id="6" name="TextBox 5"/>
          <p:cNvSpPr txBox="1"/>
          <p:nvPr/>
        </p:nvSpPr>
        <p:spPr>
          <a:xfrm>
            <a:off x="4151784" y="6336712"/>
            <a:ext cx="6336704" cy="306705"/>
          </a:xfrm>
          <a:prstGeom prst="rect">
            <a:avLst/>
          </a:prstGeom>
          <a:noFill/>
        </p:spPr>
        <p:txBody>
          <a:bodyPr wrap="square" rtlCol="0">
            <a:spAutoFit/>
          </a:bodyPr>
          <a:lstStyle/>
          <a:p>
            <a:r>
              <a:rPr lang="zh-CN" altLang="en-US" sz="1400" dirty="0"/>
              <a:t>老年人质子泵抑制剂合理应用专家共识，中华老年医学杂志，</a:t>
            </a:r>
            <a:r>
              <a:rPr lang="en-US" altLang="zh-CN" sz="1400" dirty="0"/>
              <a:t>2015,34</a:t>
            </a:r>
            <a:r>
              <a:rPr lang="zh-CN" altLang="en-US" sz="1400" dirty="0"/>
              <a:t>（</a:t>
            </a:r>
            <a:r>
              <a:rPr lang="en-US" altLang="zh-CN" sz="1400" dirty="0"/>
              <a:t>10</a:t>
            </a:r>
            <a:r>
              <a:rPr lang="zh-CN" altLang="en-US" sz="1400" dirty="0"/>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517904" y="198438"/>
            <a:ext cx="10064496" cy="563562"/>
          </a:xfrm>
        </p:spPr>
        <p:txBody>
          <a:bodyPr>
            <a:normAutofit fontScale="90000"/>
          </a:bodyPr>
          <a:lstStyle/>
          <a:p>
            <a:pPr algn="l"/>
            <a:br>
              <a:rPr lang="en-US" altLang="zh-CN" dirty="0"/>
            </a:br>
            <a:r>
              <a:rPr lang="en-US" altLang="zh-CN" sz="3600" b="1" dirty="0">
                <a:solidFill>
                  <a:schemeClr val="accent1"/>
                </a:solidFill>
                <a:latin typeface="微软雅黑" panose="020B0503020204020204" pitchFamily="34" charset="-122"/>
                <a:ea typeface="微软雅黑" panose="020B0503020204020204" pitchFamily="34" charset="-122"/>
              </a:rPr>
              <a:t>PPI</a:t>
            </a:r>
            <a:r>
              <a:rPr lang="zh-CN" altLang="en-US" sz="3600" b="1" dirty="0">
                <a:solidFill>
                  <a:schemeClr val="accent1"/>
                </a:solidFill>
                <a:latin typeface="微软雅黑" panose="020B0503020204020204" pitchFamily="34" charset="-122"/>
                <a:ea typeface="微软雅黑" panose="020B0503020204020204" pitchFamily="34" charset="-122"/>
              </a:rPr>
              <a:t>的安全性</a:t>
            </a:r>
            <a:br>
              <a:rPr lang="zh-CN" altLang="en-US" dirty="0">
                <a:solidFill>
                  <a:schemeClr val="accent1"/>
                </a:solidFill>
              </a:rPr>
            </a:br>
            <a:endParaRPr lang="zh-CN" altLang="en-US" dirty="0">
              <a:solidFill>
                <a:schemeClr val="accent1"/>
              </a:solidFill>
            </a:endParaRPr>
          </a:p>
        </p:txBody>
      </p:sp>
      <p:sp>
        <p:nvSpPr>
          <p:cNvPr id="5" name="内容占位符 4"/>
          <p:cNvSpPr>
            <a:spLocks noGrp="1"/>
          </p:cNvSpPr>
          <p:nvPr>
            <p:ph idx="1"/>
          </p:nvPr>
        </p:nvSpPr>
        <p:spPr>
          <a:xfrm>
            <a:off x="1408176" y="1054637"/>
            <a:ext cx="9674352" cy="4989437"/>
          </a:xfrm>
        </p:spPr>
        <p:txBody>
          <a:bodyPr>
            <a:normAutofit/>
          </a:bodyPr>
          <a:lstStyle/>
          <a:p>
            <a:pPr marL="0" indent="0">
              <a:lnSpc>
                <a:spcPct val="120000"/>
              </a:lnSpc>
              <a:buNone/>
            </a:pPr>
            <a:r>
              <a:rPr lang="en-US" altLang="zh-CN" sz="2400" b="1" dirty="0">
                <a:latin typeface="微软雅黑" panose="020B0503020204020204" pitchFamily="34" charset="-122"/>
                <a:ea typeface="微软雅黑" panose="020B0503020204020204" pitchFamily="34" charset="-122"/>
              </a:rPr>
              <a:t>5.</a:t>
            </a:r>
            <a:r>
              <a:rPr lang="zh-CN" altLang="en-US" sz="2400" b="1" dirty="0">
                <a:latin typeface="微软雅黑" panose="020B0503020204020204" pitchFamily="34" charset="-122"/>
                <a:ea typeface="微软雅黑" panose="020B0503020204020204" pitchFamily="34" charset="-122"/>
              </a:rPr>
              <a:t>维生素</a:t>
            </a:r>
            <a:r>
              <a:rPr lang="en-US" altLang="zh-CN" sz="2400" b="1" dirty="0">
                <a:latin typeface="微软雅黑" panose="020B0503020204020204" pitchFamily="34" charset="-122"/>
                <a:ea typeface="微软雅黑" panose="020B0503020204020204" pitchFamily="34" charset="-122"/>
              </a:rPr>
              <a:t>B</a:t>
            </a:r>
            <a:r>
              <a:rPr lang="en-US" altLang="zh-CN" sz="2400" b="1" baseline="-25000" dirty="0">
                <a:latin typeface="微软雅黑" panose="020B0503020204020204" pitchFamily="34" charset="-122"/>
                <a:ea typeface="微软雅黑" panose="020B0503020204020204" pitchFamily="34" charset="-122"/>
              </a:rPr>
              <a:t>12</a:t>
            </a:r>
            <a:r>
              <a:rPr lang="zh-CN" altLang="en-US" sz="2400" b="1" dirty="0">
                <a:latin typeface="微软雅黑" panose="020B0503020204020204" pitchFamily="34" charset="-122"/>
                <a:ea typeface="微软雅黑" panose="020B0503020204020204" pitchFamily="34" charset="-122"/>
              </a:rPr>
              <a:t>缺乏</a:t>
            </a:r>
            <a:endParaRPr lang="en-US" altLang="zh-CN" sz="2400" b="1" dirty="0">
              <a:latin typeface="微软雅黑" panose="020B0503020204020204" pitchFamily="34" charset="-122"/>
              <a:ea typeface="微软雅黑" panose="020B0503020204020204" pitchFamily="34" charset="-122"/>
            </a:endParaRPr>
          </a:p>
          <a:p>
            <a:pPr marL="0" indent="0">
              <a:lnSpc>
                <a:spcPct val="120000"/>
              </a:lnSpc>
              <a:buNone/>
            </a:pPr>
            <a:r>
              <a:rPr lang="zh-CN" altLang="en-US" sz="2400" dirty="0">
                <a:latin typeface="微软雅黑" panose="020B0503020204020204" pitchFamily="34" charset="-122"/>
                <a:ea typeface="微软雅黑" panose="020B0503020204020204" pitchFamily="34" charset="-122"/>
              </a:rPr>
              <a:t>       </a:t>
            </a:r>
            <a:r>
              <a:rPr lang="zh-CN" altLang="en-US" sz="2400" b="0" dirty="0">
                <a:solidFill>
                  <a:schemeClr val="tx2"/>
                </a:solidFill>
                <a:latin typeface="微软雅黑" panose="020B0503020204020204" pitchFamily="34" charset="-122"/>
                <a:ea typeface="微软雅黑" panose="020B0503020204020204" pitchFamily="34" charset="-122"/>
              </a:rPr>
              <a:t>胃内酸性环境是维生素</a:t>
            </a:r>
            <a:r>
              <a:rPr lang="en-US" altLang="zh-CN" sz="2400" b="0" dirty="0">
                <a:solidFill>
                  <a:schemeClr val="tx2"/>
                </a:solidFill>
                <a:latin typeface="微软雅黑" panose="020B0503020204020204" pitchFamily="34" charset="-122"/>
                <a:ea typeface="微软雅黑" panose="020B0503020204020204" pitchFamily="34" charset="-122"/>
              </a:rPr>
              <a:t>B</a:t>
            </a:r>
            <a:r>
              <a:rPr lang="en-US" altLang="zh-CN" sz="2400" b="0" baseline="-25000" dirty="0">
                <a:solidFill>
                  <a:schemeClr val="tx2"/>
                </a:solidFill>
                <a:latin typeface="微软雅黑" panose="020B0503020204020204" pitchFamily="34" charset="-122"/>
                <a:ea typeface="微软雅黑" panose="020B0503020204020204" pitchFamily="34" charset="-122"/>
              </a:rPr>
              <a:t>12</a:t>
            </a:r>
            <a:r>
              <a:rPr lang="zh-CN" altLang="en-US" sz="2400" b="0" dirty="0">
                <a:solidFill>
                  <a:schemeClr val="tx2"/>
                </a:solidFill>
                <a:latin typeface="微软雅黑" panose="020B0503020204020204" pitchFamily="34" charset="-122"/>
                <a:ea typeface="微软雅黑" panose="020B0503020204020204" pitchFamily="34" charset="-122"/>
              </a:rPr>
              <a:t>吸收的重要条件。长期应用</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抑制胃酸，可能影响维生素</a:t>
            </a:r>
            <a:r>
              <a:rPr lang="en-US" altLang="zh-CN" sz="2400" b="0" dirty="0">
                <a:solidFill>
                  <a:schemeClr val="tx2"/>
                </a:solidFill>
                <a:latin typeface="微软雅黑" panose="020B0503020204020204" pitchFamily="34" charset="-122"/>
                <a:ea typeface="微软雅黑" panose="020B0503020204020204" pitchFamily="34" charset="-122"/>
              </a:rPr>
              <a:t>B</a:t>
            </a:r>
            <a:r>
              <a:rPr lang="en-US" altLang="zh-CN" sz="2400" b="0" baseline="-25000" dirty="0">
                <a:solidFill>
                  <a:schemeClr val="tx2"/>
                </a:solidFill>
                <a:latin typeface="微软雅黑" panose="020B0503020204020204" pitchFamily="34" charset="-122"/>
                <a:ea typeface="微软雅黑" panose="020B0503020204020204" pitchFamily="34" charset="-122"/>
              </a:rPr>
              <a:t>12</a:t>
            </a:r>
            <a:r>
              <a:rPr lang="zh-CN" altLang="en-US" sz="2400" b="0" dirty="0">
                <a:solidFill>
                  <a:schemeClr val="tx2"/>
                </a:solidFill>
                <a:latin typeface="微软雅黑" panose="020B0503020204020204" pitchFamily="34" charset="-122"/>
                <a:ea typeface="微软雅黑" panose="020B0503020204020204" pitchFamily="34" charset="-122"/>
              </a:rPr>
              <a:t>的吸收。</a:t>
            </a:r>
            <a:endParaRPr lang="en-US" altLang="zh-CN" sz="2400" b="0" dirty="0">
              <a:solidFill>
                <a:schemeClr val="tx2"/>
              </a:solidFill>
              <a:latin typeface="微软雅黑" panose="020B0503020204020204" pitchFamily="34" charset="-122"/>
              <a:ea typeface="微软雅黑" panose="020B0503020204020204" pitchFamily="34" charset="-122"/>
            </a:endParaRPr>
          </a:p>
          <a:p>
            <a:pPr marL="0" indent="0">
              <a:lnSpc>
                <a:spcPct val="120000"/>
              </a:lnSpc>
              <a:buNone/>
            </a:pPr>
            <a:r>
              <a:rPr lang="en-US" altLang="zh-CN" sz="2400" b="1" dirty="0">
                <a:latin typeface="微软雅黑" panose="020B0503020204020204" pitchFamily="34" charset="-122"/>
                <a:ea typeface="微软雅黑" panose="020B0503020204020204" pitchFamily="34" charset="-122"/>
              </a:rPr>
              <a:t>6.</a:t>
            </a:r>
            <a:r>
              <a:rPr lang="zh-CN" altLang="en-US" sz="2400" b="1" dirty="0">
                <a:latin typeface="微软雅黑" panose="020B0503020204020204" pitchFamily="34" charset="-122"/>
                <a:ea typeface="微软雅黑" panose="020B0503020204020204" pitchFamily="34" charset="-122"/>
              </a:rPr>
              <a:t>低镁血症</a:t>
            </a:r>
            <a:endParaRPr lang="en-US" altLang="zh-CN" sz="2400" b="1" dirty="0">
              <a:latin typeface="微软雅黑" panose="020B0503020204020204" pitchFamily="34" charset="-122"/>
              <a:ea typeface="微软雅黑" panose="020B0503020204020204" pitchFamily="34" charset="-122"/>
            </a:endParaRPr>
          </a:p>
          <a:p>
            <a:pPr marL="0" indent="0">
              <a:lnSpc>
                <a:spcPct val="120000"/>
              </a:lnSpc>
              <a:buNone/>
            </a:pPr>
            <a:r>
              <a:rPr lang="zh-CN" altLang="en-US" sz="2400" dirty="0">
                <a:latin typeface="微软雅黑" panose="020B0503020204020204" pitchFamily="34" charset="-122"/>
                <a:ea typeface="微软雅黑" panose="020B0503020204020204" pitchFamily="34" charset="-122"/>
              </a:rPr>
              <a:t>       </a:t>
            </a:r>
            <a:r>
              <a:rPr lang="zh-CN" altLang="en-US" sz="2400" b="0" dirty="0">
                <a:solidFill>
                  <a:schemeClr val="tx2"/>
                </a:solidFill>
                <a:latin typeface="微软雅黑" panose="020B0503020204020204" pitchFamily="34" charset="-122"/>
                <a:ea typeface="微软雅黑" panose="020B0503020204020204" pitchFamily="34" charset="-122"/>
              </a:rPr>
              <a:t>在服用</a:t>
            </a:r>
            <a:r>
              <a:rPr lang="en-US" altLang="zh-CN" sz="2400" b="0" dirty="0">
                <a:solidFill>
                  <a:schemeClr val="tx2"/>
                </a:solidFill>
                <a:latin typeface="微软雅黑" panose="020B0503020204020204" pitchFamily="34" charset="-122"/>
                <a:ea typeface="微软雅黑" panose="020B0503020204020204" pitchFamily="34" charset="-122"/>
              </a:rPr>
              <a:t>PPI 3</a:t>
            </a:r>
            <a:r>
              <a:rPr lang="zh-CN" altLang="en-US" sz="2400" b="0" dirty="0">
                <a:solidFill>
                  <a:schemeClr val="tx2"/>
                </a:solidFill>
                <a:latin typeface="微软雅黑" panose="020B0503020204020204" pitchFamily="34" charset="-122"/>
                <a:ea typeface="微软雅黑" panose="020B0503020204020204" pitchFamily="34" charset="-122"/>
              </a:rPr>
              <a:t>个月及以上</a:t>
            </a:r>
            <a:r>
              <a:rPr lang="en-US" altLang="zh-CN" sz="2400" b="0" dirty="0">
                <a:solidFill>
                  <a:schemeClr val="tx2"/>
                </a:solidFill>
                <a:latin typeface="微软雅黑" panose="020B0503020204020204" pitchFamily="34" charset="-122"/>
                <a:ea typeface="微软雅黑" panose="020B0503020204020204" pitchFamily="34" charset="-122"/>
              </a:rPr>
              <a:t>(</a:t>
            </a:r>
            <a:r>
              <a:rPr lang="zh-CN" altLang="en-US" sz="2400" b="0" dirty="0">
                <a:solidFill>
                  <a:schemeClr val="tx2"/>
                </a:solidFill>
                <a:latin typeface="微软雅黑" panose="020B0503020204020204" pitchFamily="34" charset="-122"/>
                <a:ea typeface="微软雅黑" panose="020B0503020204020204" pitchFamily="34" charset="-122"/>
              </a:rPr>
              <a:t>多数在</a:t>
            </a:r>
            <a:r>
              <a:rPr lang="en-US" altLang="zh-CN" sz="2400" b="0" dirty="0">
                <a:solidFill>
                  <a:schemeClr val="tx2"/>
                </a:solidFill>
                <a:latin typeface="微软雅黑" panose="020B0503020204020204" pitchFamily="34" charset="-122"/>
                <a:ea typeface="微软雅黑" panose="020B0503020204020204" pitchFamily="34" charset="-122"/>
              </a:rPr>
              <a:t>1</a:t>
            </a:r>
            <a:r>
              <a:rPr lang="zh-CN" altLang="en-US" sz="2400" b="0" dirty="0">
                <a:solidFill>
                  <a:schemeClr val="tx2"/>
                </a:solidFill>
                <a:latin typeface="微软雅黑" panose="020B0503020204020204" pitchFamily="34" charset="-122"/>
                <a:ea typeface="微软雅黑" panose="020B0503020204020204" pitchFamily="34" charset="-122"/>
              </a:rPr>
              <a:t>年以上</a:t>
            </a:r>
            <a:r>
              <a:rPr lang="en-US" altLang="zh-CN" sz="2400" b="0" dirty="0">
                <a:solidFill>
                  <a:schemeClr val="tx2"/>
                </a:solidFill>
                <a:latin typeface="微软雅黑" panose="020B0503020204020204" pitchFamily="34" charset="-122"/>
                <a:ea typeface="微软雅黑" panose="020B0503020204020204" pitchFamily="34" charset="-122"/>
              </a:rPr>
              <a:t>)</a:t>
            </a:r>
            <a:r>
              <a:rPr lang="zh-CN" altLang="en-US" sz="2400" b="0" dirty="0">
                <a:solidFill>
                  <a:schemeClr val="tx2"/>
                </a:solidFill>
                <a:latin typeface="微软雅黑" panose="020B0503020204020204" pitchFamily="34" charset="-122"/>
                <a:ea typeface="微软雅黑" panose="020B0503020204020204" pitchFamily="34" charset="-122"/>
              </a:rPr>
              <a:t>的患者可出现低镁血症，主要表现为疲劳、手足搐搦、谵妄、惊厥、头晕及室性心律失常等。对于需要长期</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治疗的患者，特别是同时服用地高辛或其他可能导致低镁血症的药物</a:t>
            </a:r>
            <a:r>
              <a:rPr lang="en-US" altLang="zh-CN" sz="2400" b="0" dirty="0">
                <a:solidFill>
                  <a:schemeClr val="tx2"/>
                </a:solidFill>
                <a:latin typeface="微软雅黑" panose="020B0503020204020204" pitchFamily="34" charset="-122"/>
                <a:ea typeface="微软雅黑" panose="020B0503020204020204" pitchFamily="34" charset="-122"/>
              </a:rPr>
              <a:t>(</a:t>
            </a:r>
            <a:r>
              <a:rPr lang="zh-CN" altLang="en-US" sz="2400" b="0" dirty="0">
                <a:solidFill>
                  <a:schemeClr val="tx2"/>
                </a:solidFill>
                <a:latin typeface="微软雅黑" panose="020B0503020204020204" pitchFamily="34" charset="-122"/>
                <a:ea typeface="微软雅黑" panose="020B0503020204020204" pitchFamily="34" charset="-122"/>
              </a:rPr>
              <a:t>如利尿剂</a:t>
            </a:r>
            <a:r>
              <a:rPr lang="en-US" altLang="zh-CN" sz="2400" b="0" dirty="0">
                <a:solidFill>
                  <a:schemeClr val="tx2"/>
                </a:solidFill>
                <a:latin typeface="微软雅黑" panose="020B0503020204020204" pitchFamily="34" charset="-122"/>
                <a:ea typeface="微软雅黑" panose="020B0503020204020204" pitchFamily="34" charset="-122"/>
              </a:rPr>
              <a:t>)</a:t>
            </a:r>
            <a:r>
              <a:rPr lang="zh-CN" altLang="en-US" sz="2400" b="0" dirty="0">
                <a:solidFill>
                  <a:schemeClr val="tx2"/>
                </a:solidFill>
                <a:latin typeface="微软雅黑" panose="020B0503020204020204" pitchFamily="34" charset="-122"/>
                <a:ea typeface="微软雅黑" panose="020B0503020204020204" pitchFamily="34" charset="-122"/>
              </a:rPr>
              <a:t>的患者，可考虑在开始</a:t>
            </a:r>
            <a:r>
              <a:rPr lang="en-US" altLang="zh-CN" sz="2400" b="0" dirty="0">
                <a:solidFill>
                  <a:schemeClr val="tx2"/>
                </a:solidFill>
                <a:latin typeface="微软雅黑" panose="020B0503020204020204" pitchFamily="34" charset="-122"/>
                <a:ea typeface="微软雅黑" panose="020B0503020204020204" pitchFamily="34" charset="-122"/>
              </a:rPr>
              <a:t>PPIs</a:t>
            </a:r>
            <a:r>
              <a:rPr lang="zh-CN" altLang="en-US" sz="2400" b="0" dirty="0">
                <a:solidFill>
                  <a:schemeClr val="tx2"/>
                </a:solidFill>
                <a:latin typeface="微软雅黑" panose="020B0503020204020204" pitchFamily="34" charset="-122"/>
                <a:ea typeface="微软雅黑" panose="020B0503020204020204" pitchFamily="34" charset="-122"/>
              </a:rPr>
              <a:t>治疗前后进行血镁浓度测定。</a:t>
            </a:r>
            <a:endParaRPr lang="en-US" altLang="zh-CN" sz="2400" b="0" dirty="0">
              <a:solidFill>
                <a:schemeClr val="tx2"/>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4151784" y="6336712"/>
            <a:ext cx="6336704" cy="306705"/>
          </a:xfrm>
          <a:prstGeom prst="rect">
            <a:avLst/>
          </a:prstGeom>
          <a:noFill/>
        </p:spPr>
        <p:txBody>
          <a:bodyPr wrap="square" rtlCol="0">
            <a:spAutoFit/>
          </a:bodyPr>
          <a:lstStyle/>
          <a:p>
            <a:r>
              <a:rPr lang="zh-CN" altLang="en-US" sz="1400" dirty="0"/>
              <a:t>老年人质子泵抑制剂合理应用专家共识，中华老年医学杂志，</a:t>
            </a:r>
            <a:r>
              <a:rPr lang="en-US" altLang="zh-CN" sz="1400" dirty="0"/>
              <a:t>2015,34</a:t>
            </a:r>
            <a:r>
              <a:rPr lang="zh-CN" altLang="en-US" sz="1400" dirty="0"/>
              <a:t>（</a:t>
            </a:r>
            <a:r>
              <a:rPr lang="en-US" altLang="zh-CN" sz="1400" dirty="0"/>
              <a:t>10</a:t>
            </a:r>
            <a:r>
              <a:rPr lang="zh-CN" altLang="en-US" sz="1400" dirty="0"/>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545336" y="198438"/>
            <a:ext cx="10037064" cy="563562"/>
          </a:xfrm>
        </p:spPr>
        <p:txBody>
          <a:bodyPr>
            <a:noAutofit/>
          </a:bodyPr>
          <a:lstStyle/>
          <a:p>
            <a:pPr algn="l"/>
            <a:r>
              <a:rPr lang="en-US" altLang="zh-CN" sz="3200" b="1" dirty="0">
                <a:solidFill>
                  <a:schemeClr val="accent1"/>
                </a:solidFill>
                <a:latin typeface="微软雅黑" panose="020B0503020204020204" pitchFamily="34" charset="-122"/>
                <a:ea typeface="微软雅黑" panose="020B0503020204020204" pitchFamily="34" charset="-122"/>
              </a:rPr>
              <a:t>PPI</a:t>
            </a:r>
            <a:r>
              <a:rPr lang="zh-CN" altLang="en-US" sz="3200" b="1" dirty="0">
                <a:solidFill>
                  <a:schemeClr val="accent1"/>
                </a:solidFill>
                <a:latin typeface="微软雅黑" panose="020B0503020204020204" pitchFamily="34" charset="-122"/>
                <a:ea typeface="微软雅黑" panose="020B0503020204020204" pitchFamily="34" charset="-122"/>
              </a:rPr>
              <a:t>的合理选用</a:t>
            </a:r>
          </a:p>
        </p:txBody>
      </p:sp>
      <p:sp>
        <p:nvSpPr>
          <p:cNvPr id="5" name="内容占位符 4"/>
          <p:cNvSpPr>
            <a:spLocks noGrp="1"/>
          </p:cNvSpPr>
          <p:nvPr>
            <p:ph idx="1"/>
          </p:nvPr>
        </p:nvSpPr>
        <p:spPr>
          <a:xfrm>
            <a:off x="1416602" y="1209328"/>
            <a:ext cx="9647638" cy="4621459"/>
          </a:xfrm>
        </p:spPr>
        <p:txBody>
          <a:bodyPr>
            <a:normAutofit/>
          </a:bodyPr>
          <a:lstStyle/>
          <a:p>
            <a:pPr marL="0" indent="0">
              <a:lnSpc>
                <a:spcPct val="150000"/>
              </a:lnSpc>
              <a:buNone/>
            </a:pPr>
            <a:r>
              <a:rPr lang="en-US" altLang="zh-CN" sz="2400" b="1" dirty="0">
                <a:solidFill>
                  <a:srgbClr val="C00000"/>
                </a:solidFill>
                <a:latin typeface="微软雅黑" panose="020B0503020204020204" pitchFamily="34" charset="-122"/>
                <a:ea typeface="微软雅黑" panose="020B0503020204020204" pitchFamily="34" charset="-122"/>
              </a:rPr>
              <a:t>1.</a:t>
            </a:r>
            <a:r>
              <a:rPr lang="zh-CN" altLang="en-US" sz="2400" b="1" dirty="0">
                <a:solidFill>
                  <a:srgbClr val="C00000"/>
                </a:solidFill>
                <a:latin typeface="微软雅黑" panose="020B0503020204020204" pitchFamily="34" charset="-122"/>
                <a:ea typeface="微软雅黑" panose="020B0503020204020204" pitchFamily="34" charset="-122"/>
              </a:rPr>
              <a:t>严格掌握适应证</a:t>
            </a:r>
            <a:r>
              <a:rPr lang="zh-CN" altLang="en-US" sz="2400" b="0" dirty="0">
                <a:solidFill>
                  <a:schemeClr val="tx2"/>
                </a:solidFill>
                <a:latin typeface="微软雅黑" panose="020B0503020204020204" pitchFamily="34" charset="-122"/>
                <a:ea typeface="微软雅黑" panose="020B0503020204020204" pitchFamily="34" charset="-122"/>
              </a:rPr>
              <a:t>：应做到不超适应证用药；当用作诊断性治疗时，由于</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亦可缓解某些上消化道恶性肿瘤的症状，要警惕服用</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掩盖症状、延误其诊断。</a:t>
            </a:r>
            <a:endParaRPr lang="en-US" altLang="zh-CN" sz="2400" b="0" dirty="0">
              <a:solidFill>
                <a:schemeClr val="tx2"/>
              </a:solidFill>
              <a:latin typeface="微软雅黑" panose="020B0503020204020204" pitchFamily="34" charset="-122"/>
              <a:ea typeface="微软雅黑" panose="020B0503020204020204" pitchFamily="34" charset="-122"/>
            </a:endParaRPr>
          </a:p>
          <a:p>
            <a:pPr marL="0" indent="0">
              <a:lnSpc>
                <a:spcPct val="150000"/>
              </a:lnSpc>
              <a:buNone/>
            </a:pPr>
            <a:r>
              <a:rPr lang="en-US" altLang="zh-CN" sz="2400" b="1" dirty="0">
                <a:solidFill>
                  <a:srgbClr val="C00000"/>
                </a:solidFill>
                <a:latin typeface="微软雅黑" panose="020B0503020204020204" pitchFamily="34" charset="-122"/>
                <a:ea typeface="微软雅黑" panose="020B0503020204020204" pitchFamily="34" charset="-122"/>
              </a:rPr>
              <a:t>2.</a:t>
            </a:r>
            <a:r>
              <a:rPr lang="zh-CN" altLang="en-US" sz="2400" b="1" dirty="0">
                <a:solidFill>
                  <a:srgbClr val="C00000"/>
                </a:solidFill>
                <a:latin typeface="微软雅黑" panose="020B0503020204020204" pitchFamily="34" charset="-122"/>
                <a:ea typeface="微软雅黑" panose="020B0503020204020204" pitchFamily="34" charset="-122"/>
              </a:rPr>
              <a:t>掌握合适的剂量和疗程</a:t>
            </a:r>
            <a:r>
              <a:rPr lang="zh-CN" altLang="en-US" sz="2400" b="0" dirty="0">
                <a:solidFill>
                  <a:schemeClr val="tx2"/>
                </a:solidFill>
                <a:latin typeface="微软雅黑" panose="020B0503020204020204" pitchFamily="34" charset="-122"/>
                <a:ea typeface="微软雅黑" panose="020B0503020204020204" pitchFamily="34" charset="-122"/>
              </a:rPr>
              <a:t>：不同适应证，对胃内</a:t>
            </a:r>
            <a:r>
              <a:rPr lang="en-US" altLang="zh-CN" sz="2400" b="0" dirty="0">
                <a:solidFill>
                  <a:schemeClr val="tx2"/>
                </a:solidFill>
                <a:latin typeface="微软雅黑" panose="020B0503020204020204" pitchFamily="34" charset="-122"/>
                <a:ea typeface="微软雅黑" panose="020B0503020204020204" pitchFamily="34" charset="-122"/>
              </a:rPr>
              <a:t>pH</a:t>
            </a:r>
            <a:r>
              <a:rPr lang="zh-CN" altLang="en-US" sz="2400" b="0" dirty="0">
                <a:solidFill>
                  <a:schemeClr val="tx2"/>
                </a:solidFill>
                <a:latin typeface="微软雅黑" panose="020B0503020204020204" pitchFamily="34" charset="-122"/>
                <a:ea typeface="微软雅黑" panose="020B0503020204020204" pitchFamily="34" charset="-122"/>
              </a:rPr>
              <a:t>值有不同的要求，据此选择对应剂量的</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；根据适应证，严格控制</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应用的疗程；尽量避免大剂量</a:t>
            </a:r>
            <a:r>
              <a:rPr lang="en-US" altLang="zh-CN" sz="2400" b="0" dirty="0">
                <a:solidFill>
                  <a:schemeClr val="tx2"/>
                </a:solidFill>
                <a:latin typeface="微软雅黑" panose="020B0503020204020204" pitchFamily="34" charset="-122"/>
                <a:ea typeface="微软雅黑" panose="020B0503020204020204" pitchFamily="34" charset="-122"/>
              </a:rPr>
              <a:t>(</a:t>
            </a:r>
            <a:r>
              <a:rPr lang="zh-CN" altLang="en-US" sz="2400" b="0" dirty="0">
                <a:solidFill>
                  <a:schemeClr val="tx2"/>
                </a:solidFill>
                <a:latin typeface="微软雅黑" panose="020B0503020204020204" pitchFamily="34" charset="-122"/>
                <a:ea typeface="微软雅黑" panose="020B0503020204020204" pitchFamily="34" charset="-122"/>
              </a:rPr>
              <a:t>加倍标准剂量或以上</a:t>
            </a:r>
            <a:r>
              <a:rPr lang="en-US" altLang="zh-CN" sz="2400" b="0" dirty="0">
                <a:solidFill>
                  <a:schemeClr val="tx2"/>
                </a:solidFill>
                <a:latin typeface="微软雅黑" panose="020B0503020204020204" pitchFamily="34" charset="-122"/>
                <a:ea typeface="微软雅黑" panose="020B0503020204020204" pitchFamily="34" charset="-122"/>
              </a:rPr>
              <a:t>)</a:t>
            </a:r>
            <a:r>
              <a:rPr lang="zh-CN" altLang="en-US" sz="2400" b="0" dirty="0">
                <a:solidFill>
                  <a:schemeClr val="tx2"/>
                </a:solidFill>
                <a:latin typeface="微软雅黑" panose="020B0503020204020204" pitchFamily="34" charset="-122"/>
                <a:ea typeface="微软雅黑" panose="020B0503020204020204" pitchFamily="34" charset="-122"/>
              </a:rPr>
              <a:t>、长时间</a:t>
            </a:r>
            <a:r>
              <a:rPr lang="en-US" altLang="zh-CN" sz="2400" b="0" dirty="0">
                <a:solidFill>
                  <a:schemeClr val="tx2"/>
                </a:solidFill>
                <a:latin typeface="微软雅黑" panose="020B0503020204020204" pitchFamily="34" charset="-122"/>
                <a:ea typeface="微软雅黑" panose="020B0503020204020204" pitchFamily="34" charset="-122"/>
              </a:rPr>
              <a:t>(6</a:t>
            </a:r>
            <a:r>
              <a:rPr lang="zh-CN" altLang="en-US" sz="2400" b="0" dirty="0">
                <a:solidFill>
                  <a:schemeClr val="tx2"/>
                </a:solidFill>
                <a:latin typeface="微软雅黑" panose="020B0503020204020204" pitchFamily="34" charset="-122"/>
                <a:ea typeface="微软雅黑" panose="020B0503020204020204" pitchFamily="34" charset="-122"/>
              </a:rPr>
              <a:t>个月或以上</a:t>
            </a:r>
            <a:r>
              <a:rPr lang="en-US" altLang="zh-CN" sz="2400" b="0" dirty="0">
                <a:solidFill>
                  <a:schemeClr val="tx2"/>
                </a:solidFill>
                <a:latin typeface="微软雅黑" panose="020B0503020204020204" pitchFamily="34" charset="-122"/>
                <a:ea typeface="微软雅黑" panose="020B0503020204020204" pitchFamily="34" charset="-122"/>
              </a:rPr>
              <a:t>)</a:t>
            </a:r>
            <a:r>
              <a:rPr lang="zh-CN" altLang="en-US" sz="2400" b="0" dirty="0">
                <a:solidFill>
                  <a:schemeClr val="tx2"/>
                </a:solidFill>
                <a:latin typeface="微软雅黑" panose="020B0503020204020204" pitchFamily="34" charset="-122"/>
                <a:ea typeface="微软雅黑" panose="020B0503020204020204" pitchFamily="34" charset="-122"/>
              </a:rPr>
              <a:t>应用</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；维持治疗时，一般采用标准剂量或标准剂量的半量。</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517904" y="0"/>
            <a:ext cx="10064496" cy="762000"/>
          </a:xfrm>
        </p:spPr>
        <p:txBody>
          <a:bodyPr>
            <a:normAutofit/>
          </a:bodyPr>
          <a:lstStyle/>
          <a:p>
            <a:pPr algn="l"/>
            <a:r>
              <a:rPr lang="en-US" altLang="zh-CN" sz="3200" b="1" dirty="0">
                <a:solidFill>
                  <a:schemeClr val="accent1"/>
                </a:solidFill>
                <a:latin typeface="微软雅黑" panose="020B0503020204020204" pitchFamily="34" charset="-122"/>
                <a:ea typeface="微软雅黑" panose="020B0503020204020204" pitchFamily="34" charset="-122"/>
              </a:rPr>
              <a:t>PPI</a:t>
            </a:r>
            <a:r>
              <a:rPr lang="zh-CN" altLang="en-US" sz="3200" b="1" dirty="0">
                <a:solidFill>
                  <a:schemeClr val="accent1"/>
                </a:solidFill>
                <a:latin typeface="微软雅黑" panose="020B0503020204020204" pitchFamily="34" charset="-122"/>
                <a:ea typeface="微软雅黑" panose="020B0503020204020204" pitchFamily="34" charset="-122"/>
              </a:rPr>
              <a:t>的合理选用</a:t>
            </a:r>
          </a:p>
        </p:txBody>
      </p:sp>
      <p:sp>
        <p:nvSpPr>
          <p:cNvPr id="5" name="内容占位符 4"/>
          <p:cNvSpPr>
            <a:spLocks noGrp="1"/>
          </p:cNvSpPr>
          <p:nvPr>
            <p:ph idx="1"/>
          </p:nvPr>
        </p:nvSpPr>
        <p:spPr/>
        <p:txBody>
          <a:bodyPr>
            <a:normAutofit/>
          </a:bodyPr>
          <a:lstStyle/>
          <a:p>
            <a:pPr marL="0" indent="0">
              <a:lnSpc>
                <a:spcPct val="150000"/>
              </a:lnSpc>
              <a:buNone/>
            </a:pPr>
            <a:r>
              <a:rPr lang="en-US" altLang="zh-CN" sz="2400" b="1" dirty="0">
                <a:solidFill>
                  <a:srgbClr val="C00000"/>
                </a:solidFill>
                <a:latin typeface="微软雅黑" panose="020B0503020204020204" pitchFamily="34" charset="-122"/>
                <a:ea typeface="微软雅黑" panose="020B0503020204020204" pitchFamily="34" charset="-122"/>
              </a:rPr>
              <a:t>3.</a:t>
            </a:r>
            <a:r>
              <a:rPr lang="zh-CN" altLang="en-US" sz="2400" b="1" dirty="0">
                <a:solidFill>
                  <a:srgbClr val="C00000"/>
                </a:solidFill>
                <a:latin typeface="微软雅黑" panose="020B0503020204020204" pitchFamily="34" charset="-122"/>
                <a:ea typeface="微软雅黑" panose="020B0503020204020204" pitchFamily="34" charset="-122"/>
              </a:rPr>
              <a:t>选择合适种类的</a:t>
            </a:r>
            <a:r>
              <a:rPr lang="en-US" altLang="zh-CN" sz="2400" b="1" dirty="0">
                <a:solidFill>
                  <a:srgbClr val="C00000"/>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：目前常用的</a:t>
            </a:r>
            <a:r>
              <a:rPr lang="en-US" altLang="zh-CN" sz="2400" b="0" dirty="0">
                <a:solidFill>
                  <a:schemeClr val="tx2"/>
                </a:solidFill>
                <a:latin typeface="微软雅黑" panose="020B0503020204020204" pitchFamily="34" charset="-122"/>
                <a:ea typeface="微软雅黑" panose="020B0503020204020204" pitchFamily="34" charset="-122"/>
              </a:rPr>
              <a:t>5</a:t>
            </a:r>
            <a:r>
              <a:rPr lang="zh-CN" altLang="en-US" sz="2400" b="0" dirty="0">
                <a:solidFill>
                  <a:schemeClr val="tx2"/>
                </a:solidFill>
                <a:latin typeface="微软雅黑" panose="020B0503020204020204" pitchFamily="34" charset="-122"/>
                <a:ea typeface="微软雅黑" panose="020B0503020204020204" pitchFamily="34" charset="-122"/>
              </a:rPr>
              <a:t>种</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对老年人都是安全有效的，近期</a:t>
            </a:r>
            <a:r>
              <a:rPr lang="en-US" altLang="zh-CN" sz="2400" b="0" dirty="0">
                <a:solidFill>
                  <a:schemeClr val="tx2"/>
                </a:solidFill>
                <a:latin typeface="微软雅黑" panose="020B0503020204020204" pitchFamily="34" charset="-122"/>
                <a:ea typeface="微软雅黑" panose="020B0503020204020204" pitchFamily="34" charset="-122"/>
              </a:rPr>
              <a:t>(2</a:t>
            </a:r>
            <a:r>
              <a:rPr lang="zh-CN" altLang="en-US" sz="2400" b="0" dirty="0">
                <a:solidFill>
                  <a:schemeClr val="tx2"/>
                </a:solidFill>
                <a:latin typeface="微软雅黑" panose="020B0503020204020204" pitchFamily="34" charset="-122"/>
                <a:ea typeface="微软雅黑" panose="020B0503020204020204" pitchFamily="34" charset="-122"/>
              </a:rPr>
              <a:t>周</a:t>
            </a:r>
            <a:r>
              <a:rPr lang="en-US" altLang="zh-CN" sz="2400" b="0" dirty="0">
                <a:solidFill>
                  <a:schemeClr val="tx2"/>
                </a:solidFill>
                <a:latin typeface="微软雅黑" panose="020B0503020204020204" pitchFamily="34" charset="-122"/>
                <a:ea typeface="微软雅黑" panose="020B0503020204020204" pitchFamily="34" charset="-122"/>
              </a:rPr>
              <a:t>)</a:t>
            </a:r>
            <a:r>
              <a:rPr lang="zh-CN" altLang="en-US" sz="2400" b="0" dirty="0">
                <a:solidFill>
                  <a:schemeClr val="tx2"/>
                </a:solidFill>
                <a:latin typeface="微软雅黑" panose="020B0503020204020204" pitchFamily="34" charset="-122"/>
                <a:ea typeface="微软雅黑" panose="020B0503020204020204" pitchFamily="34" charset="-122"/>
              </a:rPr>
              <a:t>疗效稍有差异，但</a:t>
            </a:r>
            <a:r>
              <a:rPr lang="en-US" altLang="zh-CN" sz="2400" b="0" dirty="0">
                <a:solidFill>
                  <a:schemeClr val="tx2"/>
                </a:solidFill>
                <a:latin typeface="微软雅黑" panose="020B0503020204020204" pitchFamily="34" charset="-122"/>
                <a:ea typeface="微软雅黑" panose="020B0503020204020204" pitchFamily="34" charset="-122"/>
              </a:rPr>
              <a:t>4</a:t>
            </a:r>
            <a:r>
              <a:rPr lang="zh-CN" altLang="en-US" sz="2400" b="0" dirty="0">
                <a:solidFill>
                  <a:schemeClr val="tx2"/>
                </a:solidFill>
                <a:latin typeface="微软雅黑" panose="020B0503020204020204" pitchFamily="34" charset="-122"/>
                <a:ea typeface="微软雅黑" panose="020B0503020204020204" pitchFamily="34" charset="-122"/>
              </a:rPr>
              <a:t>周以上的疗效基本相同，常见不良反应轻微，严重不良反应少见。老年人宜优先选用与其他常用药物相互作用较少的</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，如泮托拉唑、雷贝拉唑。</a:t>
            </a:r>
            <a:endParaRPr lang="en-US" altLang="zh-CN" sz="2400" b="0" dirty="0">
              <a:solidFill>
                <a:schemeClr val="tx2"/>
              </a:solidFill>
              <a:latin typeface="微软雅黑" panose="020B0503020204020204" pitchFamily="34" charset="-122"/>
              <a:ea typeface="微软雅黑" panose="020B0503020204020204" pitchFamily="34" charset="-122"/>
            </a:endParaRPr>
          </a:p>
          <a:p>
            <a:pPr marL="0" indent="0">
              <a:lnSpc>
                <a:spcPct val="150000"/>
              </a:lnSpc>
              <a:buNone/>
            </a:pPr>
            <a:r>
              <a:rPr lang="en-US" altLang="zh-CN" sz="2400" b="1" dirty="0">
                <a:solidFill>
                  <a:srgbClr val="C00000"/>
                </a:solidFill>
                <a:latin typeface="微软雅黑" panose="020B0503020204020204" pitchFamily="34" charset="-122"/>
                <a:ea typeface="微软雅黑" panose="020B0503020204020204" pitchFamily="34" charset="-122"/>
              </a:rPr>
              <a:t>4.</a:t>
            </a:r>
            <a:r>
              <a:rPr lang="zh-CN" altLang="en-US" sz="2400" b="1" dirty="0">
                <a:solidFill>
                  <a:srgbClr val="C00000"/>
                </a:solidFill>
                <a:latin typeface="微软雅黑" panose="020B0503020204020204" pitchFamily="34" charset="-122"/>
                <a:ea typeface="微软雅黑" panose="020B0503020204020204" pitchFamily="34" charset="-122"/>
              </a:rPr>
              <a:t>选择合适剂型的</a:t>
            </a:r>
            <a:r>
              <a:rPr lang="en-US" altLang="zh-CN" sz="2400" b="1" dirty="0">
                <a:solidFill>
                  <a:srgbClr val="C00000"/>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：对吞咽困难的老年人宜选用含肠溶颗粒或含多微粒胶丸的胶囊、片剂或颗粒剂，可将胶囊内容物、药片</a:t>
            </a:r>
            <a:r>
              <a:rPr lang="en-US" altLang="zh-CN" sz="2400" b="0" dirty="0">
                <a:solidFill>
                  <a:schemeClr val="tx2"/>
                </a:solidFill>
                <a:latin typeface="微软雅黑" panose="020B0503020204020204" pitchFamily="34" charset="-122"/>
                <a:ea typeface="微软雅黑" panose="020B0503020204020204" pitchFamily="34" charset="-122"/>
              </a:rPr>
              <a:t>(</a:t>
            </a:r>
            <a:r>
              <a:rPr lang="zh-CN" altLang="en-US" sz="2400" b="0" dirty="0">
                <a:solidFill>
                  <a:schemeClr val="tx2"/>
                </a:solidFill>
                <a:latin typeface="微软雅黑" panose="020B0503020204020204" pitchFamily="34" charset="-122"/>
                <a:ea typeface="微软雅黑" panose="020B0503020204020204" pitchFamily="34" charset="-122"/>
              </a:rPr>
              <a:t>置于温水中溶解，但不能咀嚼、研磨</a:t>
            </a:r>
            <a:r>
              <a:rPr lang="en-US" altLang="zh-CN" sz="2400" b="0" dirty="0">
                <a:solidFill>
                  <a:schemeClr val="tx2"/>
                </a:solidFill>
                <a:latin typeface="微软雅黑" panose="020B0503020204020204" pitchFamily="34" charset="-122"/>
                <a:ea typeface="微软雅黑" panose="020B0503020204020204" pitchFamily="34" charset="-122"/>
              </a:rPr>
              <a:t>)</a:t>
            </a:r>
            <a:r>
              <a:rPr lang="zh-CN" altLang="en-US" sz="2400" b="0" dirty="0">
                <a:solidFill>
                  <a:schemeClr val="tx2"/>
                </a:solidFill>
                <a:latin typeface="微软雅黑" panose="020B0503020204020204" pitchFamily="34" charset="-122"/>
                <a:ea typeface="微软雅黑" panose="020B0503020204020204" pitchFamily="34" charset="-122"/>
              </a:rPr>
              <a:t>或颗粒剂放在温开水中、酸奶中或糊状食物中服用，也可以放在流汁中鼻饲。</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621208" y="170352"/>
            <a:ext cx="6984776" cy="597861"/>
          </a:xfrm>
        </p:spPr>
        <p:txBody>
          <a:bodyPr>
            <a:noAutofit/>
          </a:bodyPr>
          <a:lstStyle/>
          <a:p>
            <a:pPr algn="l"/>
            <a:r>
              <a:rPr lang="en-US" altLang="zh-CN" sz="3200" b="1" dirty="0">
                <a:solidFill>
                  <a:schemeClr val="accent1"/>
                </a:solidFill>
                <a:latin typeface="微软雅黑" panose="020B0503020204020204" pitchFamily="34" charset="-122"/>
                <a:ea typeface="微软雅黑" panose="020B0503020204020204" pitchFamily="34" charset="-122"/>
              </a:rPr>
              <a:t>PPI</a:t>
            </a:r>
            <a:r>
              <a:rPr lang="zh-CN" altLang="en-US" sz="3200" b="1" dirty="0">
                <a:solidFill>
                  <a:schemeClr val="accent1"/>
                </a:solidFill>
                <a:latin typeface="微软雅黑" panose="020B0503020204020204" pitchFamily="34" charset="-122"/>
                <a:ea typeface="微软雅黑" panose="020B0503020204020204" pitchFamily="34" charset="-122"/>
              </a:rPr>
              <a:t>的合理选用</a:t>
            </a:r>
          </a:p>
        </p:txBody>
      </p:sp>
      <p:sp>
        <p:nvSpPr>
          <p:cNvPr id="5" name="内容占位符 4"/>
          <p:cNvSpPr>
            <a:spLocks noGrp="1"/>
          </p:cNvSpPr>
          <p:nvPr>
            <p:ph idx="1"/>
          </p:nvPr>
        </p:nvSpPr>
        <p:spPr>
          <a:xfrm>
            <a:off x="1472184" y="1124744"/>
            <a:ext cx="9528048" cy="4621459"/>
          </a:xfrm>
        </p:spPr>
        <p:txBody>
          <a:bodyPr>
            <a:normAutofit/>
          </a:bodyPr>
          <a:lstStyle/>
          <a:p>
            <a:pPr marL="0" indent="0">
              <a:lnSpc>
                <a:spcPct val="150000"/>
              </a:lnSpc>
              <a:buNone/>
            </a:pPr>
            <a:r>
              <a:rPr lang="en-US" altLang="zh-CN" sz="2400" b="1" dirty="0">
                <a:solidFill>
                  <a:srgbClr val="C00000"/>
                </a:solidFill>
                <a:latin typeface="微软雅黑" panose="020B0503020204020204" pitchFamily="34" charset="-122"/>
                <a:ea typeface="微软雅黑" panose="020B0503020204020204" pitchFamily="34" charset="-122"/>
              </a:rPr>
              <a:t>5.</a:t>
            </a:r>
            <a:r>
              <a:rPr lang="zh-CN" altLang="en-US" sz="2400" b="1" dirty="0">
                <a:solidFill>
                  <a:srgbClr val="C00000"/>
                </a:solidFill>
                <a:latin typeface="微软雅黑" panose="020B0503020204020204" pitchFamily="34" charset="-122"/>
                <a:ea typeface="微软雅黑" panose="020B0503020204020204" pitchFamily="34" charset="-122"/>
              </a:rPr>
              <a:t>正确的服药时间</a:t>
            </a:r>
            <a:r>
              <a:rPr lang="zh-CN" altLang="en-US" sz="2400" b="0" dirty="0">
                <a:solidFill>
                  <a:schemeClr val="tx2"/>
                </a:solidFill>
                <a:latin typeface="微软雅黑" panose="020B0503020204020204" pitchFamily="34" charset="-122"/>
                <a:ea typeface="微软雅黑" panose="020B0503020204020204" pitchFamily="34" charset="-122"/>
              </a:rPr>
              <a:t>：由于</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是前体药，经代谢生成的活性产物作用于活化的质子泵才能取得最佳抑酸效果，晨起时壁细胞上新生质子泵最多，进餐使其活化，因此，</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应在早餐前</a:t>
            </a:r>
            <a:r>
              <a:rPr lang="en-US" altLang="zh-CN" sz="2400" b="0" dirty="0">
                <a:solidFill>
                  <a:schemeClr val="tx2"/>
                </a:solidFill>
                <a:latin typeface="微软雅黑" panose="020B0503020204020204" pitchFamily="34" charset="-122"/>
                <a:ea typeface="微软雅黑" panose="020B0503020204020204" pitchFamily="34" charset="-122"/>
              </a:rPr>
              <a:t>0.5</a:t>
            </a:r>
            <a:r>
              <a:rPr lang="zh-CN" altLang="en-US" sz="2400" b="0" dirty="0">
                <a:solidFill>
                  <a:schemeClr val="tx2"/>
                </a:solidFill>
                <a:latin typeface="微软雅黑" panose="020B0503020204020204" pitchFamily="34" charset="-122"/>
                <a:ea typeface="微软雅黑" panose="020B0503020204020204" pitchFamily="34" charset="-122"/>
              </a:rPr>
              <a:t>～</a:t>
            </a:r>
            <a:r>
              <a:rPr lang="en-US" altLang="zh-CN" sz="2400" b="0" dirty="0">
                <a:solidFill>
                  <a:schemeClr val="tx2"/>
                </a:solidFill>
                <a:latin typeface="微软雅黑" panose="020B0503020204020204" pitchFamily="34" charset="-122"/>
                <a:ea typeface="微软雅黑" panose="020B0503020204020204" pitchFamily="34" charset="-122"/>
              </a:rPr>
              <a:t>1h</a:t>
            </a:r>
            <a:r>
              <a:rPr lang="zh-CN" altLang="en-US" sz="2400" b="0" dirty="0">
                <a:solidFill>
                  <a:schemeClr val="tx2"/>
                </a:solidFill>
                <a:latin typeface="微软雅黑" panose="020B0503020204020204" pitchFamily="34" charset="-122"/>
                <a:ea typeface="微软雅黑" panose="020B0503020204020204" pitchFamily="34" charset="-122"/>
              </a:rPr>
              <a:t>服用，若每天服用</a:t>
            </a:r>
            <a:r>
              <a:rPr lang="en-US" altLang="zh-CN" sz="2400" b="0" dirty="0">
                <a:solidFill>
                  <a:schemeClr val="tx2"/>
                </a:solidFill>
                <a:latin typeface="微软雅黑" panose="020B0503020204020204" pitchFamily="34" charset="-122"/>
                <a:ea typeface="微软雅黑" panose="020B0503020204020204" pitchFamily="34" charset="-122"/>
              </a:rPr>
              <a:t>2</a:t>
            </a:r>
            <a:r>
              <a:rPr lang="zh-CN" altLang="en-US" sz="2400" b="0" dirty="0">
                <a:solidFill>
                  <a:schemeClr val="tx2"/>
                </a:solidFill>
                <a:latin typeface="微软雅黑" panose="020B0503020204020204" pitchFamily="34" charset="-122"/>
                <a:ea typeface="微软雅黑" panose="020B0503020204020204" pitchFamily="34" charset="-122"/>
              </a:rPr>
              <a:t>次，另</a:t>
            </a:r>
            <a:r>
              <a:rPr lang="en-US" altLang="zh-CN" sz="2400" b="0" dirty="0">
                <a:solidFill>
                  <a:schemeClr val="tx2"/>
                </a:solidFill>
                <a:latin typeface="微软雅黑" panose="020B0503020204020204" pitchFamily="34" charset="-122"/>
                <a:ea typeface="微软雅黑" panose="020B0503020204020204" pitchFamily="34" charset="-122"/>
              </a:rPr>
              <a:t>1</a:t>
            </a:r>
            <a:r>
              <a:rPr lang="zh-CN" altLang="en-US" sz="2400" b="0" dirty="0">
                <a:solidFill>
                  <a:schemeClr val="tx2"/>
                </a:solidFill>
                <a:latin typeface="微软雅黑" panose="020B0503020204020204" pitchFamily="34" charset="-122"/>
                <a:ea typeface="微软雅黑" panose="020B0503020204020204" pitchFamily="34" charset="-122"/>
              </a:rPr>
              <a:t>次应在晚餐前</a:t>
            </a:r>
            <a:r>
              <a:rPr lang="en-US" altLang="zh-CN" sz="2400" b="0" dirty="0">
                <a:solidFill>
                  <a:schemeClr val="tx2"/>
                </a:solidFill>
                <a:latin typeface="微软雅黑" panose="020B0503020204020204" pitchFamily="34" charset="-122"/>
                <a:ea typeface="微软雅黑" panose="020B0503020204020204" pitchFamily="34" charset="-122"/>
              </a:rPr>
              <a:t>0.5</a:t>
            </a:r>
            <a:r>
              <a:rPr lang="zh-CN" altLang="en-US" sz="2400" b="0" dirty="0">
                <a:solidFill>
                  <a:schemeClr val="tx2"/>
                </a:solidFill>
                <a:latin typeface="微软雅黑" panose="020B0503020204020204" pitchFamily="34" charset="-122"/>
                <a:ea typeface="微软雅黑" panose="020B0503020204020204" pitchFamily="34" charset="-122"/>
              </a:rPr>
              <a:t>～</a:t>
            </a:r>
            <a:r>
              <a:rPr lang="en-US" altLang="zh-CN" sz="2400" b="0" dirty="0">
                <a:solidFill>
                  <a:schemeClr val="tx2"/>
                </a:solidFill>
                <a:latin typeface="微软雅黑" panose="020B0503020204020204" pitchFamily="34" charset="-122"/>
                <a:ea typeface="微软雅黑" panose="020B0503020204020204" pitchFamily="34" charset="-122"/>
              </a:rPr>
              <a:t>1h</a:t>
            </a:r>
            <a:r>
              <a:rPr lang="zh-CN" altLang="en-US" sz="2400" b="0" dirty="0">
                <a:solidFill>
                  <a:schemeClr val="tx2"/>
                </a:solidFill>
                <a:latin typeface="微软雅黑" panose="020B0503020204020204" pitchFamily="34" charset="-122"/>
                <a:ea typeface="微软雅黑" panose="020B0503020204020204" pitchFamily="34" charset="-122"/>
              </a:rPr>
              <a:t>服用。</a:t>
            </a:r>
            <a:endParaRPr lang="en-US" altLang="zh-CN" sz="2400" b="0" dirty="0">
              <a:solidFill>
                <a:schemeClr val="tx2"/>
              </a:solidFill>
              <a:latin typeface="微软雅黑" panose="020B0503020204020204" pitchFamily="34" charset="-122"/>
              <a:ea typeface="微软雅黑" panose="020B0503020204020204" pitchFamily="34" charset="-122"/>
            </a:endParaRPr>
          </a:p>
          <a:p>
            <a:pPr marL="0" indent="0">
              <a:lnSpc>
                <a:spcPct val="150000"/>
              </a:lnSpc>
              <a:buNone/>
            </a:pPr>
            <a:r>
              <a:rPr lang="en-US" altLang="zh-CN" sz="2400" b="1" dirty="0">
                <a:solidFill>
                  <a:srgbClr val="C00000"/>
                </a:solidFill>
                <a:latin typeface="微软雅黑" panose="020B0503020204020204" pitchFamily="34" charset="-122"/>
                <a:ea typeface="微软雅黑" panose="020B0503020204020204" pitchFamily="34" charset="-122"/>
              </a:rPr>
              <a:t>6.</a:t>
            </a:r>
            <a:r>
              <a:rPr lang="zh-CN" altLang="en-US" sz="2400" b="1" dirty="0">
                <a:solidFill>
                  <a:srgbClr val="C00000"/>
                </a:solidFill>
                <a:latin typeface="微软雅黑" panose="020B0503020204020204" pitchFamily="34" charset="-122"/>
                <a:ea typeface="微软雅黑" panose="020B0503020204020204" pitchFamily="34" charset="-122"/>
              </a:rPr>
              <a:t>重视</a:t>
            </a:r>
            <a:r>
              <a:rPr lang="en-US" altLang="zh-CN" sz="2400" b="1" dirty="0">
                <a:solidFill>
                  <a:srgbClr val="C00000"/>
                </a:solidFill>
                <a:latin typeface="微软雅黑" panose="020B0503020204020204" pitchFamily="34" charset="-122"/>
                <a:ea typeface="微软雅黑" panose="020B0503020204020204" pitchFamily="34" charset="-122"/>
              </a:rPr>
              <a:t>PPI</a:t>
            </a:r>
            <a:r>
              <a:rPr lang="zh-CN" altLang="en-US" sz="2400" b="1" dirty="0">
                <a:solidFill>
                  <a:srgbClr val="C00000"/>
                </a:solidFill>
                <a:latin typeface="微软雅黑" panose="020B0503020204020204" pitchFamily="34" charset="-122"/>
                <a:ea typeface="微软雅黑" panose="020B0503020204020204" pitchFamily="34" charset="-122"/>
              </a:rPr>
              <a:t>安全性监测</a:t>
            </a:r>
            <a:r>
              <a:rPr lang="zh-CN" altLang="en-US" sz="2400" b="0" dirty="0">
                <a:solidFill>
                  <a:schemeClr val="tx2"/>
                </a:solidFill>
                <a:latin typeface="微软雅黑" panose="020B0503020204020204" pitchFamily="34" charset="-122"/>
                <a:ea typeface="微软雅黑" panose="020B0503020204020204" pitchFamily="34" charset="-122"/>
              </a:rPr>
              <a:t>：一是重视临床监测，及时识别和处理各种并发症；二是实验室监测，如定期监测骨密度、血骨代谢指标、血清铁、血红蛋白、血维生素</a:t>
            </a:r>
            <a:r>
              <a:rPr lang="en-US" altLang="zh-CN" sz="2400" b="0" dirty="0">
                <a:solidFill>
                  <a:schemeClr val="tx2"/>
                </a:solidFill>
                <a:latin typeface="微软雅黑" panose="020B0503020204020204" pitchFamily="34" charset="-122"/>
                <a:ea typeface="微软雅黑" panose="020B0503020204020204" pitchFamily="34" charset="-122"/>
              </a:rPr>
              <a:t>B</a:t>
            </a:r>
            <a:r>
              <a:rPr lang="en-US" altLang="zh-CN" sz="2400" b="0" baseline="-25000" dirty="0">
                <a:solidFill>
                  <a:schemeClr val="tx2"/>
                </a:solidFill>
                <a:latin typeface="微软雅黑" panose="020B0503020204020204" pitchFamily="34" charset="-122"/>
                <a:ea typeface="微软雅黑" panose="020B0503020204020204" pitchFamily="34" charset="-122"/>
              </a:rPr>
              <a:t>12</a:t>
            </a:r>
            <a:r>
              <a:rPr lang="zh-CN" altLang="en-US" sz="2400" b="0" dirty="0">
                <a:solidFill>
                  <a:schemeClr val="tx2"/>
                </a:solidFill>
                <a:latin typeface="微软雅黑" panose="020B0503020204020204" pitchFamily="34" charset="-122"/>
                <a:ea typeface="微软雅黑" panose="020B0503020204020204" pitchFamily="34" charset="-122"/>
              </a:rPr>
              <a:t>及血镁水平等，发现异常及时处理，必要时停用</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53896" y="0"/>
            <a:ext cx="3388692" cy="762000"/>
          </a:xfrm>
        </p:spPr>
        <p:txBody>
          <a:bodyPr>
            <a:normAutofit/>
          </a:bodyPr>
          <a:lstStyle/>
          <a:p>
            <a:pPr algn="l"/>
            <a:r>
              <a:rPr lang="en-US" altLang="zh-CN" sz="3200" b="1" dirty="0">
                <a:solidFill>
                  <a:schemeClr val="accent1"/>
                </a:solidFill>
                <a:latin typeface="微软雅黑" panose="020B0503020204020204" pitchFamily="34" charset="-122"/>
                <a:ea typeface="微软雅黑" panose="020B0503020204020204" pitchFamily="34" charset="-122"/>
              </a:rPr>
              <a:t>PPI</a:t>
            </a:r>
            <a:r>
              <a:rPr lang="zh-CN" altLang="en-US" sz="3200" b="1" dirty="0">
                <a:solidFill>
                  <a:schemeClr val="accent1"/>
                </a:solidFill>
                <a:latin typeface="微软雅黑" panose="020B0503020204020204" pitchFamily="34" charset="-122"/>
                <a:ea typeface="微软雅黑" panose="020B0503020204020204" pitchFamily="34" charset="-122"/>
              </a:rPr>
              <a:t>审核要点</a:t>
            </a:r>
          </a:p>
        </p:txBody>
      </p:sp>
      <p:sp>
        <p:nvSpPr>
          <p:cNvPr id="4" name="文本框 3"/>
          <p:cNvSpPr txBox="1"/>
          <p:nvPr/>
        </p:nvSpPr>
        <p:spPr>
          <a:xfrm>
            <a:off x="981457" y="1033780"/>
            <a:ext cx="10128503" cy="4931606"/>
          </a:xfrm>
          <a:prstGeom prst="rect">
            <a:avLst/>
          </a:prstGeom>
          <a:noFill/>
        </p:spPr>
        <p:txBody>
          <a:bodyPr wrap="square" rtlCol="0">
            <a:spAutoFit/>
          </a:bodyPr>
          <a:lstStyle/>
          <a:p>
            <a:pPr marL="285750" indent="-285750" fontAlgn="auto">
              <a:lnSpc>
                <a:spcPct val="150000"/>
              </a:lnSpc>
              <a:buFont typeface="Arial" panose="020B0604020202020204" pitchFamily="34" charset="0"/>
              <a:buChar char="•"/>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PPI 抑酸作用强大而持久，故用药期间不宜再使用其他抗酸剂或抑酸剂。抗酸剂（硫糖铝、氢氧化铝、氧化镁、碳酸氢钠）需要在酸性条件下发挥作用，与 PPI 具有药效拮抗作用。</a:t>
            </a:r>
          </a:p>
          <a:p>
            <a:pPr marL="285750" indent="-285750" fontAlgn="auto">
              <a:lnSpc>
                <a:spcPct val="150000"/>
              </a:lnSpc>
              <a:buFont typeface="Arial" panose="020B0604020202020204" pitchFamily="34" charset="0"/>
              <a:buChar char="•"/>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PPI 与其他药物合用时，可能对药物代谢产生影响。主要包括两个方面：</a:t>
            </a:r>
          </a:p>
          <a:p>
            <a:pPr indent="0" fontAlgn="auto">
              <a:lnSpc>
                <a:spcPct val="150000"/>
              </a:lnSpc>
              <a:buFont typeface="Arial" panose="020B0604020202020204" pitchFamily="34" charset="0"/>
              <a:buNone/>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  （1）抑酸影响药物的吸收：抑酸可减少左旋甲状腺素、酮康唑、伊曲康唑、阿扎那韦等吸收，也可增加硝苯地平、地高辛、阿仑膦酸钠等吸收。</a:t>
            </a:r>
          </a:p>
          <a:p>
            <a:pPr indent="0" fontAlgn="auto">
              <a:lnSpc>
                <a:spcPct val="150000"/>
              </a:lnSpc>
              <a:buFont typeface="Arial" panose="020B0604020202020204" pitchFamily="34" charset="0"/>
              <a:buNone/>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 （2）影响经 CYP450 酶代谢的药物：例如苯妥英钠、华法林、卡马西平、他汀类、氯吡格雷等。</a:t>
            </a:r>
          </a:p>
          <a:p>
            <a:pPr indent="0" fontAlgn="auto">
              <a:lnSpc>
                <a:spcPct val="150000"/>
              </a:lnSpc>
              <a:buFont typeface="Arial" panose="020B0604020202020204" pitchFamily="34" charset="0"/>
              <a:buNone/>
            </a:pPr>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35608" y="0"/>
            <a:ext cx="10146792" cy="762000"/>
          </a:xfrm>
        </p:spPr>
        <p:txBody>
          <a:bodyPr>
            <a:normAutofit/>
          </a:bodyPr>
          <a:lstStyle/>
          <a:p>
            <a:pPr algn="l"/>
            <a:r>
              <a:rPr lang="en-US" altLang="zh-CN" sz="3200" b="1" dirty="0">
                <a:solidFill>
                  <a:schemeClr val="accent1"/>
                </a:solidFill>
                <a:latin typeface="微软雅黑" panose="020B0503020204020204" pitchFamily="34" charset="-122"/>
                <a:ea typeface="微软雅黑" panose="020B0503020204020204" pitchFamily="34" charset="-122"/>
              </a:rPr>
              <a:t>PPI</a:t>
            </a:r>
            <a:r>
              <a:rPr lang="zh-CN" altLang="en-US" sz="3200" b="1" dirty="0">
                <a:solidFill>
                  <a:schemeClr val="accent1"/>
                </a:solidFill>
                <a:latin typeface="微软雅黑" panose="020B0503020204020204" pitchFamily="34" charset="-122"/>
                <a:ea typeface="微软雅黑" panose="020B0503020204020204" pitchFamily="34" charset="-122"/>
              </a:rPr>
              <a:t>审核要点</a:t>
            </a:r>
          </a:p>
        </p:txBody>
      </p:sp>
      <p:sp>
        <p:nvSpPr>
          <p:cNvPr id="4" name="文本框 3"/>
          <p:cNvSpPr txBox="1"/>
          <p:nvPr/>
        </p:nvSpPr>
        <p:spPr>
          <a:xfrm>
            <a:off x="1021080" y="1739948"/>
            <a:ext cx="9857231" cy="1689052"/>
          </a:xfrm>
          <a:prstGeom prst="rect">
            <a:avLst/>
          </a:prstGeom>
          <a:noFill/>
        </p:spPr>
        <p:txBody>
          <a:bodyPr wrap="square" rtlCol="0">
            <a:spAutoFit/>
          </a:bodyPr>
          <a:lstStyle/>
          <a:p>
            <a:pPr marL="285750" indent="-285750" fontAlgn="auto">
              <a:lnSpc>
                <a:spcPct val="150000"/>
              </a:lnSpc>
              <a:buFont typeface="Arial" panose="020B0604020202020204" pitchFamily="34" charset="0"/>
              <a:buChar char="•"/>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PPI的使用剂量要根据疾病的不同而确定。如消化性溃疡使用标准剂量，每日1次，口服；胃食管反流为标准或双倍剂量，每日1次或每日2次，口服；上消化道出血为双倍剂量，每日2次，静脉滴注等。</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536192" y="198438"/>
            <a:ext cx="10046208" cy="563562"/>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处方审核</a:t>
            </a:r>
            <a:r>
              <a:rPr lang="en-US" altLang="zh-CN" sz="3200" b="1" dirty="0">
                <a:solidFill>
                  <a:schemeClr val="accent1"/>
                </a:solidFill>
                <a:latin typeface="微软雅黑" panose="020B0503020204020204" pitchFamily="34" charset="-122"/>
                <a:ea typeface="微软雅黑" panose="020B0503020204020204" pitchFamily="34" charset="-122"/>
              </a:rPr>
              <a:t>1</a:t>
            </a:r>
          </a:p>
        </p:txBody>
      </p:sp>
      <p:sp>
        <p:nvSpPr>
          <p:cNvPr id="5" name="内容占位符 8"/>
          <p:cNvSpPr>
            <a:spLocks noGrp="1"/>
          </p:cNvSpPr>
          <p:nvPr>
            <p:ph idx="1"/>
          </p:nvPr>
        </p:nvSpPr>
        <p:spPr>
          <a:xfrm>
            <a:off x="2207568" y="5353764"/>
            <a:ext cx="7886700" cy="1335047"/>
          </a:xfrm>
        </p:spPr>
        <p:txBody>
          <a:bodyPr>
            <a:normAutofit fontScale="70000" lnSpcReduction="20000"/>
          </a:bodyPr>
          <a:lstStyle/>
          <a:p>
            <a:pPr marL="0" lvl="0" indent="0">
              <a:lnSpc>
                <a:spcPct val="100000"/>
              </a:lnSpc>
              <a:buNone/>
            </a:pPr>
            <a:r>
              <a:rPr lang="zh-CN" altLang="en-US" sz="23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300" b="1" dirty="0">
              <a:solidFill>
                <a:schemeClr val="accent1">
                  <a:lumMod val="75000"/>
                </a:schemeClr>
              </a:solidFill>
              <a:latin typeface="微软雅黑" panose="020B0503020204020204" pitchFamily="34" charset="-122"/>
              <a:ea typeface="微软雅黑" panose="020B0503020204020204" pitchFamily="34" charset="-122"/>
            </a:endParaRPr>
          </a:p>
          <a:p>
            <a:pPr marL="0" lvl="0" indent="0">
              <a:lnSpc>
                <a:spcPct val="100000"/>
              </a:lnSpc>
              <a:buClr>
                <a:schemeClr val="tx2"/>
              </a:buClr>
              <a:buNone/>
            </a:pPr>
            <a:r>
              <a:rPr lang="en-US" altLang="zh-CN" sz="2300" dirty="0">
                <a:solidFill>
                  <a:schemeClr val="tx2"/>
                </a:solidFill>
                <a:latin typeface="微软雅黑" panose="020B0503020204020204" pitchFamily="34" charset="-122"/>
                <a:ea typeface="微软雅黑" panose="020B0503020204020204" pitchFamily="34" charset="-122"/>
              </a:rPr>
              <a:t>1.</a:t>
            </a:r>
            <a:r>
              <a:rPr lang="zh-CN" altLang="zh-CN" sz="2300" dirty="0">
                <a:solidFill>
                  <a:schemeClr val="tx2"/>
                </a:solidFill>
                <a:latin typeface="微软雅黑" panose="020B0503020204020204" pitchFamily="34" charset="-122"/>
                <a:ea typeface="微软雅黑" panose="020B0503020204020204" pitchFamily="34" charset="-122"/>
              </a:rPr>
              <a:t>阿莫西林无皮试</a:t>
            </a:r>
            <a:r>
              <a:rPr lang="zh-CN" altLang="en-US" sz="2300" dirty="0">
                <a:solidFill>
                  <a:schemeClr val="tx2"/>
                </a:solidFill>
                <a:latin typeface="微软雅黑" panose="020B0503020204020204" pitchFamily="34" charset="-122"/>
                <a:ea typeface="微软雅黑" panose="020B0503020204020204" pitchFamily="34" charset="-122"/>
              </a:rPr>
              <a:t>结果</a:t>
            </a:r>
            <a:endParaRPr lang="en-US" altLang="zh-CN" sz="2300" dirty="0">
              <a:solidFill>
                <a:schemeClr val="tx2"/>
              </a:solidFill>
              <a:latin typeface="微软雅黑" panose="020B0503020204020204" pitchFamily="34" charset="-122"/>
              <a:ea typeface="微软雅黑" panose="020B0503020204020204" pitchFamily="34" charset="-122"/>
            </a:endParaRPr>
          </a:p>
          <a:p>
            <a:pPr marL="0" lvl="0" indent="0">
              <a:lnSpc>
                <a:spcPct val="100000"/>
              </a:lnSpc>
              <a:buClr>
                <a:schemeClr val="tx2"/>
              </a:buClr>
              <a:buNone/>
            </a:pPr>
            <a:r>
              <a:rPr lang="en-US" altLang="zh-CN" sz="2300" dirty="0">
                <a:solidFill>
                  <a:schemeClr val="tx2"/>
                </a:solidFill>
                <a:latin typeface="微软雅黑" panose="020B0503020204020204" pitchFamily="34" charset="-122"/>
                <a:ea typeface="微软雅黑" panose="020B0503020204020204" pitchFamily="34" charset="-122"/>
              </a:rPr>
              <a:t>2.</a:t>
            </a:r>
            <a:r>
              <a:rPr lang="zh-CN" altLang="zh-CN" sz="2300" dirty="0">
                <a:solidFill>
                  <a:schemeClr val="tx2"/>
                </a:solidFill>
                <a:latin typeface="微软雅黑" panose="020B0503020204020204" pitchFamily="34" charset="-122"/>
                <a:ea typeface="微软雅黑" panose="020B0503020204020204" pitchFamily="34" charset="-122"/>
              </a:rPr>
              <a:t>奥美拉唑影响氯吡格雷代谢，建议奥美拉唑更换为雷贝拉唑</a:t>
            </a:r>
            <a:r>
              <a:rPr lang="zh-CN" altLang="en-US" sz="2300" dirty="0">
                <a:solidFill>
                  <a:schemeClr val="tx2"/>
                </a:solidFill>
                <a:latin typeface="微软雅黑" panose="020B0503020204020204" pitchFamily="34" charset="-122"/>
                <a:ea typeface="微软雅黑" panose="020B0503020204020204" pitchFamily="34" charset="-122"/>
              </a:rPr>
              <a:t>。</a:t>
            </a:r>
            <a:endParaRPr lang="zh-CN" altLang="zh-CN" sz="2300" dirty="0">
              <a:solidFill>
                <a:schemeClr val="tx2"/>
              </a:solidFill>
              <a:latin typeface="微软雅黑" panose="020B0503020204020204" pitchFamily="34" charset="-122"/>
              <a:ea typeface="微软雅黑" panose="020B0503020204020204" pitchFamily="34" charset="-122"/>
            </a:endParaRPr>
          </a:p>
          <a:p>
            <a:pPr marL="0" lvl="0" indent="0">
              <a:lnSpc>
                <a:spcPct val="100000"/>
              </a:lnSpc>
              <a:buClr>
                <a:schemeClr val="tx2"/>
              </a:buClr>
              <a:buNone/>
            </a:pPr>
            <a:r>
              <a:rPr lang="en-US" altLang="zh-CN" sz="2300" dirty="0">
                <a:solidFill>
                  <a:schemeClr val="tx2"/>
                </a:solidFill>
                <a:latin typeface="微软雅黑" panose="020B0503020204020204" pitchFamily="34" charset="-122"/>
                <a:ea typeface="微软雅黑" panose="020B0503020204020204" pitchFamily="34" charset="-122"/>
              </a:rPr>
              <a:t>3.</a:t>
            </a:r>
            <a:r>
              <a:rPr lang="zh-CN" altLang="zh-CN" sz="2300" dirty="0">
                <a:solidFill>
                  <a:schemeClr val="tx2"/>
                </a:solidFill>
                <a:latin typeface="微软雅黑" panose="020B0503020204020204" pitchFamily="34" charset="-122"/>
                <a:ea typeface="微软雅黑" panose="020B0503020204020204" pitchFamily="34" charset="-122"/>
              </a:rPr>
              <a:t>阿莫西林的给药剂量不正确，治疗幽门螺旋杆菌感染应使用</a:t>
            </a:r>
            <a:r>
              <a:rPr lang="en-US" altLang="zh-CN" sz="2300" dirty="0">
                <a:solidFill>
                  <a:schemeClr val="tx2"/>
                </a:solidFill>
                <a:latin typeface="微软雅黑" panose="020B0503020204020204" pitchFamily="34" charset="-122"/>
                <a:ea typeface="微软雅黑" panose="020B0503020204020204" pitchFamily="34" charset="-122"/>
              </a:rPr>
              <a:t>1000mg</a:t>
            </a:r>
            <a:r>
              <a:rPr lang="zh-CN" altLang="zh-CN" sz="2300" dirty="0">
                <a:solidFill>
                  <a:schemeClr val="tx2"/>
                </a:solidFill>
                <a:latin typeface="微软雅黑" panose="020B0503020204020204" pitchFamily="34" charset="-122"/>
                <a:ea typeface="微软雅黑" panose="020B0503020204020204" pitchFamily="34" charset="-122"/>
              </a:rPr>
              <a:t>，</a:t>
            </a:r>
            <a:r>
              <a:rPr lang="en-US" altLang="zh-CN" sz="2300" dirty="0">
                <a:solidFill>
                  <a:schemeClr val="tx2"/>
                </a:solidFill>
                <a:latin typeface="微软雅黑" panose="020B0503020204020204" pitchFamily="34" charset="-122"/>
                <a:ea typeface="微软雅黑" panose="020B0503020204020204" pitchFamily="34" charset="-122"/>
              </a:rPr>
              <a:t>bid</a:t>
            </a:r>
            <a:r>
              <a:rPr lang="zh-CN" altLang="zh-CN" sz="2300" dirty="0">
                <a:solidFill>
                  <a:schemeClr val="tx2"/>
                </a:solidFill>
                <a:latin typeface="微软雅黑" panose="020B0503020204020204" pitchFamily="34" charset="-122"/>
                <a:ea typeface="微软雅黑" panose="020B0503020204020204" pitchFamily="34" charset="-122"/>
              </a:rPr>
              <a:t>。</a:t>
            </a:r>
            <a:endParaRPr lang="zh-CN" altLang="en-US" dirty="0">
              <a:solidFill>
                <a:schemeClr val="tx2"/>
              </a:solidFill>
            </a:endParaRPr>
          </a:p>
        </p:txBody>
      </p:sp>
      <p:pic>
        <p:nvPicPr>
          <p:cNvPr id="3" name="图片 2"/>
          <p:cNvPicPr>
            <a:picLocks noChangeAspect="1"/>
          </p:cNvPicPr>
          <p:nvPr/>
        </p:nvPicPr>
        <p:blipFill rotWithShape="1">
          <a:blip r:embed="rId2"/>
          <a:srcRect l="25587" t="27600" r="20863" b="13600"/>
          <a:stretch>
            <a:fillRect/>
          </a:stretch>
        </p:blipFill>
        <p:spPr>
          <a:xfrm>
            <a:off x="2207567" y="912708"/>
            <a:ext cx="7886701" cy="44410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26464" y="198438"/>
            <a:ext cx="10155936" cy="563562"/>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治疗方案选择</a:t>
            </a:r>
          </a:p>
        </p:txBody>
      </p:sp>
      <p:sp>
        <p:nvSpPr>
          <p:cNvPr id="3" name="内容占位符 2"/>
          <p:cNvSpPr>
            <a:spLocks noGrp="1"/>
          </p:cNvSpPr>
          <p:nvPr>
            <p:ph idx="1"/>
          </p:nvPr>
        </p:nvSpPr>
        <p:spPr>
          <a:xfrm>
            <a:off x="609600" y="1295400"/>
            <a:ext cx="10972800" cy="4145280"/>
          </a:xfrm>
        </p:spPr>
        <p:txBody>
          <a:bodyPr>
            <a:normAutofit lnSpcReduction="10000"/>
          </a:bodyPr>
          <a:lstStyle/>
          <a:p>
            <a:pPr marL="0" indent="0">
              <a:lnSpc>
                <a:spcPct val="150000"/>
              </a:lnSpc>
              <a:buNone/>
            </a:pPr>
            <a:r>
              <a:rPr lang="zh-CN" altLang="en-US" sz="2000" dirty="0">
                <a:effectLst/>
                <a:latin typeface="微软雅黑" panose="020B0503020204020204" pitchFamily="34" charset="-122"/>
                <a:ea typeface="微软雅黑" panose="020B0503020204020204" pitchFamily="34" charset="-122"/>
                <a:cs typeface="宋体" panose="02010600030101010101" pitchFamily="2" charset="-122"/>
              </a:rPr>
              <a:t>案例：</a:t>
            </a:r>
            <a:r>
              <a:rPr lang="zh-CN"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患者，男性，</a:t>
            </a:r>
            <a:r>
              <a:rPr lang="en-US"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32</a:t>
            </a:r>
            <a:r>
              <a:rPr lang="zh-CN"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岁，规律性上腹痛十年，空腹痛，夜间痛，进食后缓解，加重一周。胃镜示十二指肠球溃疡，</a:t>
            </a:r>
            <a:r>
              <a:rPr lang="en-US"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13c</a:t>
            </a:r>
            <a:r>
              <a:rPr lang="zh-CN"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呼气实验幽门螺杆菌阳性，既往癫痫病史</a:t>
            </a:r>
            <a:r>
              <a:rPr lang="en-US"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5</a:t>
            </a:r>
            <a:r>
              <a:rPr lang="zh-CN"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年。下面给出</a:t>
            </a:r>
            <a:r>
              <a:rPr lang="en-US"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5</a:t>
            </a:r>
            <a:r>
              <a:rPr lang="zh-CN"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种治疗方案，每种方案的用药疗程均为</a:t>
            </a:r>
            <a:r>
              <a:rPr lang="en-US"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14</a:t>
            </a:r>
            <a:r>
              <a:rPr lang="zh-CN"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天。应采用哪种方式根除幽门螺杆菌？</a:t>
            </a:r>
            <a:endParaRPr lang="zh-CN" altLang="zh-CN" sz="2000" dirty="0">
              <a:solidFill>
                <a:schemeClr val="tx2"/>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ct val="150000"/>
              </a:lnSpc>
              <a:buNone/>
            </a:pP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A.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兰索拉唑</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30mg bid,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枸橼酸铋钾</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220mg bid ,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阿莫西林</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1.0g bid</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，克拉霉素</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0.5g bid </a:t>
            </a:r>
            <a:endParaRPr lang="zh-CN" altLang="zh-CN" sz="2000" b="0" dirty="0">
              <a:solidFill>
                <a:schemeClr val="tx2"/>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ct val="150000"/>
              </a:lnSpc>
              <a:buNone/>
            </a:pP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B.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兰索拉唑</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30mg bid</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，枸橼酸铋钾</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220mg bid</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，左氧氟沙星</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0.5 </a:t>
            </a:r>
            <a:r>
              <a:rPr lang="en-US" altLang="zh-CN" sz="2000" b="0" dirty="0" err="1">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qd</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，克拉霉素</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0.5g bid </a:t>
            </a:r>
            <a:endParaRPr lang="zh-CN" altLang="zh-CN" sz="2000" b="0" dirty="0">
              <a:solidFill>
                <a:schemeClr val="tx2"/>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ct val="150000"/>
              </a:lnSpc>
              <a:buNone/>
            </a:pP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C.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埃索美拉唑</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20mg bid,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枸橼酸铋钾</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220mg bid</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，四环素</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0.5g bid,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呋喃唑酮</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50mg bid </a:t>
            </a:r>
            <a:endParaRPr lang="zh-CN" altLang="zh-CN" sz="2000" b="0" dirty="0">
              <a:solidFill>
                <a:schemeClr val="tx2"/>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ct val="150000"/>
              </a:lnSpc>
              <a:buNone/>
            </a:pP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D.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雷贝拉唑</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20mg bid,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枸橼酸铋钾</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220mg bid</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，四环素</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0.5g </a:t>
            </a:r>
            <a:r>
              <a:rPr lang="en-US" altLang="zh-CN" sz="2000" b="0" dirty="0" err="1">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tid</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甲硝唑</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0.4g </a:t>
            </a:r>
            <a:r>
              <a:rPr lang="en-US" altLang="zh-CN" sz="2000" b="0" dirty="0" err="1">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tid</a:t>
            </a:r>
            <a:endParaRPr lang="zh-CN" altLang="zh-CN" sz="2000" b="0" dirty="0">
              <a:solidFill>
                <a:schemeClr val="tx2"/>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ct val="150000"/>
              </a:lnSpc>
              <a:buNone/>
            </a:pP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E.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泮托拉唑</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40mg bid,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枸橼酸铋钾</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220mg bid</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，四环素</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0.5g </a:t>
            </a:r>
            <a:r>
              <a:rPr lang="en-US" altLang="zh-CN" sz="2000" b="0" dirty="0" err="1">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tid</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呋喃唑酮</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100mg bid</a:t>
            </a:r>
            <a:endParaRPr lang="zh-CN" altLang="zh-CN" sz="1800" b="0" dirty="0">
              <a:solidFill>
                <a:schemeClr val="tx2"/>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文本框 3"/>
          <p:cNvSpPr txBox="1"/>
          <p:nvPr/>
        </p:nvSpPr>
        <p:spPr>
          <a:xfrm>
            <a:off x="609600" y="5715000"/>
            <a:ext cx="2971800" cy="738664"/>
          </a:xfrm>
          <a:prstGeom prst="rect">
            <a:avLst/>
          </a:prstGeom>
          <a:noFill/>
        </p:spPr>
        <p:txBody>
          <a:bodyPr wrap="square" rtlCol="0">
            <a:spAutoFit/>
          </a:bodyPr>
          <a:lstStyle/>
          <a:p>
            <a:r>
              <a:rPr lang="zh-CN" altLang="zh-CN" sz="2400" b="1" dirty="0">
                <a:solidFill>
                  <a:srgbClr val="C00000"/>
                </a:solidFill>
                <a:effectLst/>
                <a:latin typeface="微软雅黑" panose="020B0503020204020204" pitchFamily="34" charset="-122"/>
                <a:ea typeface="微软雅黑" panose="020B0503020204020204" pitchFamily="34" charset="-122"/>
                <a:cs typeface="宋体" panose="02010600030101010101" pitchFamily="2" charset="-122"/>
              </a:rPr>
              <a:t>答案：</a:t>
            </a:r>
            <a:r>
              <a:rPr lang="en-US" altLang="zh-CN" sz="2400" b="1" dirty="0">
                <a:solidFill>
                  <a:srgbClr val="C00000"/>
                </a:solidFill>
                <a:effectLst/>
                <a:latin typeface="微软雅黑" panose="020B0503020204020204" pitchFamily="34" charset="-122"/>
                <a:ea typeface="微软雅黑" panose="020B0503020204020204" pitchFamily="34" charset="-122"/>
                <a:cs typeface="宋体" panose="02010600030101010101" pitchFamily="2" charset="-122"/>
              </a:rPr>
              <a:t>E </a:t>
            </a:r>
            <a:endParaRPr lang="zh-CN" altLang="en-US" sz="2400" b="1" dirty="0">
              <a:solidFill>
                <a:srgbClr val="C00000"/>
              </a:solidFill>
              <a:latin typeface="微软雅黑" panose="020B0503020204020204" pitchFamily="34" charset="-122"/>
              <a:ea typeface="微软雅黑" panose="020B0503020204020204" pitchFamily="34" charset="-122"/>
            </a:endParaRPr>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13136" y="772205"/>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一、消化性溃疡和胃食管反流病药物</a:t>
            </a: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质子泵抑制剂</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EB701D"/>
              </a:buClr>
              <a:buFont typeface="Wingdings" panose="05000000000000000000" charset="0"/>
              <a:buChar char="Ø"/>
            </a:pPr>
            <a:r>
              <a:rPr lang="zh-CN" altLang="en-US" sz="2800" b="1" dirty="0">
                <a:solidFill>
                  <a:schemeClr val="bg1">
                    <a:lumMod val="75000"/>
                  </a:schemeClr>
                </a:solidFill>
                <a:latin typeface="微软雅黑" panose="020B0503020204020204" pitchFamily="34" charset="-122"/>
                <a:ea typeface="微软雅黑" panose="020B0503020204020204" pitchFamily="34" charset="-122"/>
                <a:sym typeface="+mn-ea"/>
              </a:rPr>
              <a:t> </a:t>
            </a:r>
            <a:r>
              <a:rPr lang="zh-CN" altLang="en-US" sz="2800" b="1" dirty="0">
                <a:latin typeface="微软雅黑" panose="020B0503020204020204" pitchFamily="34" charset="-122"/>
                <a:ea typeface="微软雅黑" panose="020B0503020204020204" pitchFamily="34" charset="-122"/>
                <a:sym typeface="+mn-ea"/>
              </a:rPr>
              <a:t>钾离子竞争性酸阻滞剂</a:t>
            </a:r>
            <a:endParaRPr lang="zh-CN" altLang="en-US" b="1" dirty="0">
              <a:latin typeface="微软雅黑" panose="020B0503020204020204" pitchFamily="34" charset="-122"/>
              <a:ea typeface="微软雅黑" panose="020B0503020204020204" pitchFamily="34" charset="-122"/>
              <a:sym typeface="+mn-ea"/>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sym typeface="+mn-ea"/>
              </a:rPr>
              <a:t>H</a:t>
            </a:r>
            <a:r>
              <a:rPr lang="en-US" altLang="zh-CN"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二、助消化药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三、促胃肠动力药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四、泻药和止泻药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五、微生态药物</a:t>
            </a:r>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主要内容</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84172" y="122809"/>
            <a:ext cx="8888832" cy="598170"/>
          </a:xfrm>
        </p:spPr>
        <p:txBody>
          <a:bodyPr>
            <a:noAutofit/>
          </a:bodyPr>
          <a:lstStyle/>
          <a:p>
            <a:r>
              <a:rPr lang="zh-CN" altLang="en-US" sz="3200" b="1" dirty="0">
                <a:solidFill>
                  <a:schemeClr val="accent1"/>
                </a:solidFill>
                <a:latin typeface="微软雅黑" panose="020B0503020204020204" pitchFamily="34" charset="-122"/>
                <a:ea typeface="微软雅黑" panose="020B0503020204020204" pitchFamily="34" charset="-122"/>
                <a:sym typeface="+mn-ea"/>
              </a:rPr>
              <a:t>钾离子竞争性酸阻滞剂</a:t>
            </a:r>
            <a:r>
              <a:rPr lang="en-US" altLang="zh-CN" sz="3200" b="1" dirty="0">
                <a:solidFill>
                  <a:schemeClr val="accent1"/>
                </a:solidFill>
                <a:latin typeface="微软雅黑" panose="020B0503020204020204" pitchFamily="34" charset="-122"/>
                <a:ea typeface="微软雅黑" panose="020B0503020204020204" pitchFamily="34" charset="-122"/>
                <a:sym typeface="+mn-ea"/>
              </a:rPr>
              <a:t>(</a:t>
            </a:r>
            <a:r>
              <a:rPr lang="zh-CN" altLang="en-US" sz="3200" b="1" dirty="0">
                <a:solidFill>
                  <a:schemeClr val="accent1"/>
                </a:solidFill>
                <a:latin typeface="微软雅黑" panose="020B0503020204020204" pitchFamily="34" charset="-122"/>
                <a:ea typeface="微软雅黑" panose="020B0503020204020204" pitchFamily="34" charset="-122"/>
                <a:sym typeface="+mn-ea"/>
              </a:rPr>
              <a:t>P-CAB</a:t>
            </a:r>
            <a:r>
              <a:rPr lang="en-US" altLang="zh-CN" sz="3200" b="1" dirty="0">
                <a:solidFill>
                  <a:schemeClr val="accent1"/>
                </a:solidFill>
                <a:latin typeface="微软雅黑" panose="020B0503020204020204" pitchFamily="34" charset="-122"/>
                <a:ea typeface="微软雅黑" panose="020B0503020204020204" pitchFamily="34" charset="-122"/>
                <a:sym typeface="+mn-ea"/>
              </a:rPr>
              <a:t>)</a:t>
            </a:r>
            <a:r>
              <a:rPr lang="zh-CN" altLang="en-US" sz="3200" b="1" dirty="0">
                <a:solidFill>
                  <a:schemeClr val="accent1"/>
                </a:solidFill>
                <a:latin typeface="微软雅黑" panose="020B0503020204020204" pitchFamily="34" charset="-122"/>
                <a:ea typeface="微软雅黑" panose="020B0503020204020204" pitchFamily="34" charset="-122"/>
                <a:sym typeface="+mn-ea"/>
              </a:rPr>
              <a:t> </a:t>
            </a:r>
            <a:endParaRPr lang="zh-CN" altLang="en-US" sz="3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 name="文本占位符 3"/>
          <p:cNvSpPr>
            <a:spLocks noGrp="1"/>
          </p:cNvSpPr>
          <p:nvPr>
            <p:ph idx="1"/>
          </p:nvPr>
        </p:nvSpPr>
        <p:spPr>
          <a:xfrm>
            <a:off x="1517904" y="1536065"/>
            <a:ext cx="9546336" cy="3263900"/>
          </a:xfrm>
        </p:spPr>
        <p:txBody>
          <a:bodyPr vert="horz" lIns="91440" tIns="45720" rIns="91440" bIns="45720" rtlCol="0">
            <a:normAutofit/>
          </a:bodyPr>
          <a:lstStyle>
            <a:lvl1pPr marL="128905" indent="-128905" algn="l" defTabSz="514350" rtl="0" eaLnBrk="1" latinLnBrk="0" hangingPunct="1">
              <a:lnSpc>
                <a:spcPct val="90000"/>
              </a:lnSpc>
              <a:spcBef>
                <a:spcPct val="113000"/>
              </a:spcBef>
              <a:buFont typeface="Arial" panose="020B0604020202020204" pitchFamily="34" charset="0"/>
              <a:buChar char="•"/>
              <a:defRPr sz="1575" kern="1200">
                <a:solidFill>
                  <a:schemeClr val="tx1"/>
                </a:solidFill>
                <a:latin typeface="+mn-lt"/>
                <a:ea typeface="+mn-ea"/>
                <a:cs typeface="+mn-cs"/>
              </a:defRPr>
            </a:lvl1pPr>
            <a:lvl2pPr marL="386080" indent="-128905" algn="l" defTabSz="514350" rtl="0" eaLnBrk="1" latinLnBrk="0" hangingPunct="1">
              <a:lnSpc>
                <a:spcPct val="90000"/>
              </a:lnSpc>
              <a:spcBef>
                <a:spcPts val="280"/>
              </a:spcBef>
              <a:buFont typeface="Arial" panose="020B0604020202020204" pitchFamily="34" charset="0"/>
              <a:buChar char="•"/>
              <a:defRPr sz="1350" kern="1200">
                <a:solidFill>
                  <a:schemeClr val="tx1"/>
                </a:solidFill>
                <a:latin typeface="+mn-lt"/>
                <a:ea typeface="+mn-ea"/>
                <a:cs typeface="+mn-cs"/>
              </a:defRPr>
            </a:lvl2pPr>
            <a:lvl3pPr marL="643255" indent="-128905" algn="l" defTabSz="514350" rtl="0" eaLnBrk="1" latinLnBrk="0" hangingPunct="1">
              <a:lnSpc>
                <a:spcPct val="90000"/>
              </a:lnSpc>
              <a:spcBef>
                <a:spcPts val="280"/>
              </a:spcBef>
              <a:buFont typeface="Arial" panose="020B0604020202020204" pitchFamily="34" charset="0"/>
              <a:buChar char="•"/>
              <a:defRPr sz="1125" kern="1200">
                <a:solidFill>
                  <a:schemeClr val="tx1"/>
                </a:solidFill>
                <a:latin typeface="+mn-lt"/>
                <a:ea typeface="+mn-ea"/>
                <a:cs typeface="+mn-cs"/>
              </a:defRPr>
            </a:lvl3pPr>
            <a:lvl4pPr marL="900430" indent="-128905"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4pPr>
            <a:lvl5pPr marL="1157605" indent="-128905"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5pPr>
            <a:lvl6pPr marL="1414780" indent="-128905"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6pPr>
            <a:lvl7pPr marL="1671955" indent="-128905"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7pPr>
            <a:lvl8pPr marL="1929130" indent="-128905"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8pPr>
            <a:lvl9pPr marL="2186305" indent="-128905"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9pPr>
          </a:lstStyle>
          <a:p>
            <a:pPr lvl="0" algn="l">
              <a:lnSpc>
                <a:spcPct val="150000"/>
              </a:lnSpc>
              <a:spcBef>
                <a:spcPts val="700"/>
              </a:spcBef>
              <a:buClrTx/>
              <a:buSzTx/>
            </a:pPr>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作用机理：</a:t>
            </a:r>
            <a:r>
              <a:rPr lang="zh-CN" altLang="en-US" sz="2400" b="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以钾离子竞争性方式可逆性抑制H</a:t>
            </a:r>
            <a:r>
              <a:rPr lang="zh-CN" altLang="en-US" sz="2400" b="0" baseline="30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400" b="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-K</a:t>
            </a:r>
            <a:r>
              <a:rPr lang="zh-CN" altLang="en-US" sz="2400" b="0" baseline="30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400" b="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-ATP酶活性，可长时间停留于胃壁细胞部位而抑制胃酸的生成，可有效抑制胃肠道上部粘膜损伤的形成。</a:t>
            </a:r>
          </a:p>
          <a:p>
            <a:pPr lvl="0" algn="l">
              <a:lnSpc>
                <a:spcPct val="150000"/>
              </a:lnSpc>
              <a:spcBef>
                <a:spcPts val="700"/>
              </a:spcBef>
              <a:buClrTx/>
              <a:buSzTx/>
            </a:pPr>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代表药物：</a:t>
            </a:r>
            <a:r>
              <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伏诺拉生、替戈拉生</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p:nvPr>
            <p:custDataLst>
              <p:tags r:id="rId1"/>
            </p:custDataLst>
            <p:extLst>
              <p:ext uri="{D42A27DB-BD31-4B8C-83A1-F6EECF244321}">
                <p14:modId xmlns:p14="http://schemas.microsoft.com/office/powerpoint/2010/main" val="733149615"/>
              </p:ext>
            </p:extLst>
          </p:nvPr>
        </p:nvGraphicFramePr>
        <p:xfrm>
          <a:off x="1001485" y="1218479"/>
          <a:ext cx="10433539" cy="4682300"/>
        </p:xfrm>
        <a:graphic>
          <a:graphicData uri="http://schemas.openxmlformats.org/drawingml/2006/table">
            <a:tbl>
              <a:tblPr firstRow="1" bandRow="1">
                <a:tableStyleId>{5C22544A-7EE6-4342-B048-85BDC9FD1C3A}</a:tableStyleId>
              </a:tblPr>
              <a:tblGrid>
                <a:gridCol w="1495295">
                  <a:extLst>
                    <a:ext uri="{9D8B030D-6E8A-4147-A177-3AD203B41FA5}">
                      <a16:colId xmlns:a16="http://schemas.microsoft.com/office/drawing/2014/main" val="20000"/>
                    </a:ext>
                  </a:extLst>
                </a:gridCol>
                <a:gridCol w="4138884">
                  <a:extLst>
                    <a:ext uri="{9D8B030D-6E8A-4147-A177-3AD203B41FA5}">
                      <a16:colId xmlns:a16="http://schemas.microsoft.com/office/drawing/2014/main" val="20001"/>
                    </a:ext>
                  </a:extLst>
                </a:gridCol>
                <a:gridCol w="4799360">
                  <a:extLst>
                    <a:ext uri="{9D8B030D-6E8A-4147-A177-3AD203B41FA5}">
                      <a16:colId xmlns:a16="http://schemas.microsoft.com/office/drawing/2014/main" val="20002"/>
                    </a:ext>
                  </a:extLst>
                </a:gridCol>
              </a:tblGrid>
              <a:tr h="665480">
                <a:tc>
                  <a:txBody>
                    <a:bodyPr/>
                    <a:lstStyle/>
                    <a:p>
                      <a:pPr indent="0" algn="ctr">
                        <a:buNone/>
                      </a:pPr>
                      <a:endParaRPr lang="en-US" altLang="en-US" sz="1800" b="0">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T w="12700" cmpd="sng">
                      <a:solidFill>
                        <a:schemeClr val="tx1"/>
                      </a:solidFill>
                      <a:prstDash val="solid"/>
                    </a:lnT>
                    <a:lnB w="12700">
                      <a:solidFill>
                        <a:schemeClr val="tx1"/>
                      </a:solidFill>
                      <a:prstDash val="solid"/>
                    </a:lnB>
                    <a:noFill/>
                  </a:tcPr>
                </a:tc>
                <a:tc>
                  <a:txBody>
                    <a:bodyPr/>
                    <a:lstStyle/>
                    <a:p>
                      <a:pPr indent="0" algn="ctr">
                        <a:buNone/>
                      </a:pPr>
                      <a:r>
                        <a:rPr lang="zh-CN" altLang="en-US" sz="2400" b="1" dirty="0">
                          <a:solidFill>
                            <a:schemeClr val="tx1"/>
                          </a:solidFill>
                          <a:latin typeface="微软雅黑" panose="020B0503020204020204" pitchFamily="34" charset="-122"/>
                          <a:ea typeface="微软雅黑" panose="020B0503020204020204" pitchFamily="34" charset="-122"/>
                          <a:cs typeface="宋体" panose="02010600030101010101" pitchFamily="2" charset="-122"/>
                        </a:rPr>
                        <a:t>伏诺拉生</a:t>
                      </a:r>
                    </a:p>
                  </a:txBody>
                  <a:tcPr marL="68580" marR="68580" marT="0" marB="0">
                    <a:lnT w="12700" cmpd="sng">
                      <a:solidFill>
                        <a:schemeClr val="tx1"/>
                      </a:solidFill>
                      <a:prstDash val="solid"/>
                    </a:lnT>
                    <a:lnB w="12700">
                      <a:solidFill>
                        <a:schemeClr val="tx1"/>
                      </a:solidFill>
                      <a:prstDash val="solid"/>
                    </a:lnB>
                    <a:noFill/>
                  </a:tcPr>
                </a:tc>
                <a:tc>
                  <a:txBody>
                    <a:bodyPr/>
                    <a:lstStyle/>
                    <a:p>
                      <a:pPr indent="0" algn="ctr">
                        <a:buNone/>
                      </a:pPr>
                      <a:r>
                        <a:rPr lang="zh-CN" altLang="en-US" sz="2400" b="1" dirty="0">
                          <a:solidFill>
                            <a:schemeClr val="tx1"/>
                          </a:solidFill>
                          <a:latin typeface="微软雅黑" panose="020B0503020204020204" pitchFamily="34" charset="-122"/>
                          <a:ea typeface="微软雅黑" panose="020B0503020204020204" pitchFamily="34" charset="-122"/>
                          <a:cs typeface="宋体" panose="02010600030101010101" pitchFamily="2" charset="-122"/>
                        </a:rPr>
                        <a:t>替戈拉生</a:t>
                      </a:r>
                      <a:endParaRPr lang="en-US" altLang="en-US" sz="2400" b="1" dirty="0">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T w="12700" cmpd="sng">
                      <a:solidFill>
                        <a:schemeClr val="tx1"/>
                      </a:solidFill>
                      <a:prstDash val="solid"/>
                    </a:lnT>
                    <a:lnB w="12700">
                      <a:solidFill>
                        <a:schemeClr val="tx1"/>
                      </a:solidFill>
                      <a:prstDash val="solid"/>
                    </a:lnB>
                    <a:noFill/>
                  </a:tcPr>
                </a:tc>
                <a:extLst>
                  <a:ext uri="{0D108BD9-81ED-4DB2-BD59-A6C34878D82A}">
                    <a16:rowId xmlns:a16="http://schemas.microsoft.com/office/drawing/2014/main" val="10000"/>
                  </a:ext>
                </a:extLst>
              </a:tr>
              <a:tr h="1073150">
                <a:tc>
                  <a:txBody>
                    <a:bodyPr/>
                    <a:lstStyle/>
                    <a:p>
                      <a:pPr indent="0" fontAlgn="auto">
                        <a:lnSpc>
                          <a:spcPts val="2560"/>
                        </a:lnSpc>
                        <a:buNone/>
                      </a:pPr>
                      <a:r>
                        <a:rPr lang="en-US" sz="18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适应证</a:t>
                      </a:r>
                      <a:endParaRPr lang="en-US" altLang="en-US" sz="18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T w="12700">
                      <a:solidFill>
                        <a:schemeClr val="tx1"/>
                      </a:solidFill>
                      <a:prstDash val="solid"/>
                    </a:lnT>
                    <a:noFill/>
                  </a:tcPr>
                </a:tc>
                <a:tc gridSpan="2">
                  <a:txBody>
                    <a:bodyPr/>
                    <a:lstStyle/>
                    <a:p>
                      <a:pPr indent="0" fontAlgn="auto">
                        <a:lnSpc>
                          <a:spcPts val="2560"/>
                        </a:lnSpc>
                        <a:buNone/>
                      </a:pPr>
                      <a:r>
                        <a:rPr 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1.</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反流性食管炎</a:t>
                      </a:r>
                      <a:endPar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0" fontAlgn="auto">
                        <a:lnSpc>
                          <a:spcPts val="2560"/>
                        </a:lnSpc>
                        <a:buNone/>
                      </a:pPr>
                      <a:r>
                        <a:rPr lang="en-US"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2.</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与适当的抗生素联用以根除幽门螺杆菌</a:t>
                      </a:r>
                      <a:endPar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0" fontAlgn="auto">
                        <a:lnSpc>
                          <a:spcPts val="2560"/>
                        </a:lnSpc>
                        <a:buNone/>
                      </a:pPr>
                      <a:r>
                        <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3.</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十二指肠溃疡</a:t>
                      </a:r>
                    </a:p>
                  </a:txBody>
                  <a:tcPr marL="68580" marR="68580" marT="0" marB="0">
                    <a:lnT w="12700">
                      <a:solidFill>
                        <a:schemeClr val="tx1"/>
                      </a:solidFill>
                      <a:prstDash val="solid"/>
                    </a:lnT>
                    <a:noFill/>
                  </a:tcPr>
                </a:tc>
                <a:tc hMerge="1">
                  <a:txBody>
                    <a:bodyPr/>
                    <a:lstStyle/>
                    <a:p>
                      <a:pPr indent="0" fontAlgn="auto">
                        <a:lnSpc>
                          <a:spcPts val="2560"/>
                        </a:lnSpc>
                        <a:buNone/>
                      </a:pPr>
                      <a:r>
                        <a:rPr 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1.慢性胃炎；2.与胃酸有关的胃部不适症状，如胃痛、胃灼热感、酸性嗳气、饱胀等。</a:t>
                      </a:r>
                      <a:endParaRPr lang="en-US"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T w="12700">
                      <a:solidFill>
                        <a:schemeClr val="tx1"/>
                      </a:solidFill>
                      <a:prstDash val="solid"/>
                    </a:lnT>
                    <a:noFill/>
                  </a:tcPr>
                </a:tc>
                <a:extLst>
                  <a:ext uri="{0D108BD9-81ED-4DB2-BD59-A6C34878D82A}">
                    <a16:rowId xmlns:a16="http://schemas.microsoft.com/office/drawing/2014/main" val="10001"/>
                  </a:ext>
                </a:extLst>
              </a:tr>
              <a:tr h="1418590">
                <a:tc>
                  <a:txBody>
                    <a:bodyPr/>
                    <a:lstStyle/>
                    <a:p>
                      <a:pPr indent="0" fontAlgn="auto">
                        <a:lnSpc>
                          <a:spcPts val="2560"/>
                        </a:lnSpc>
                        <a:buNone/>
                      </a:pPr>
                      <a:r>
                        <a:rPr lang="zh-CN" altLang="en-US" sz="18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用法用量</a:t>
                      </a:r>
                      <a:endParaRPr lang="en-US" altLang="en-US" sz="18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oFill/>
                  </a:tcPr>
                </a:tc>
                <a:tc>
                  <a:txBody>
                    <a:bodyPr/>
                    <a:lstStyle/>
                    <a:p>
                      <a:pPr indent="0" fontAlgn="auto">
                        <a:lnSpc>
                          <a:spcPts val="2560"/>
                        </a:lnSpc>
                        <a:buNone/>
                      </a:pPr>
                      <a:r>
                        <a:rPr lang="zh-CN" altLang="en-US" sz="18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反流性食管炎</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：成人每日</a:t>
                      </a:r>
                      <a:r>
                        <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次，每次</a:t>
                      </a:r>
                      <a:r>
                        <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20mg</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。大部分患者通常</a:t>
                      </a:r>
                      <a:r>
                        <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周可获益，疗程最多可延长至</a:t>
                      </a:r>
                      <a:r>
                        <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8</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周。</a:t>
                      </a:r>
                      <a:endPar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0" fontAlgn="auto">
                        <a:lnSpc>
                          <a:spcPts val="2560"/>
                        </a:lnSpc>
                        <a:buNone/>
                      </a:pPr>
                      <a:r>
                        <a:rPr lang="zh-CN" altLang="en-US" sz="18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用于反复发作的反流性食管炎患者的维持治疗</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：每次</a:t>
                      </a:r>
                      <a:r>
                        <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10mg</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，每日</a:t>
                      </a:r>
                      <a:r>
                        <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次；如果疗效不佳，可增加至每次</a:t>
                      </a:r>
                      <a:r>
                        <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20mg</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，每日</a:t>
                      </a:r>
                      <a:r>
                        <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次。</a:t>
                      </a:r>
                      <a:endPar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0" fontAlgn="auto">
                        <a:lnSpc>
                          <a:spcPts val="2560"/>
                        </a:lnSpc>
                        <a:buNone/>
                      </a:pPr>
                      <a:r>
                        <a:rPr lang="zh-CN" altLang="en-US" sz="18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与适当的抗生素联用以根除幽门螺杆菌</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：伏诺拉生</a:t>
                      </a:r>
                      <a:r>
                        <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20mg</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，每日</a:t>
                      </a:r>
                      <a:r>
                        <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次，服用</a:t>
                      </a:r>
                      <a:r>
                        <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14</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天。</a:t>
                      </a:r>
                      <a:endPar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0" fontAlgn="auto">
                        <a:lnSpc>
                          <a:spcPts val="2560"/>
                        </a:lnSpc>
                        <a:buNone/>
                      </a:pPr>
                      <a:endPar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noFill/>
                  </a:tcPr>
                </a:tc>
                <a:tc>
                  <a:txBody>
                    <a:bodyPr/>
                    <a:lstStyle/>
                    <a:p>
                      <a:pPr indent="0" fontAlgn="auto">
                        <a:lnSpc>
                          <a:spcPts val="2560"/>
                        </a:lnSpc>
                        <a:buNone/>
                      </a:pPr>
                      <a:r>
                        <a:rPr lang="zh-CN" altLang="en-US" sz="18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反流性食管炎</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：成人每日</a:t>
                      </a:r>
                      <a:r>
                        <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次，每次</a:t>
                      </a:r>
                      <a:r>
                        <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50mg</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，连续治疗</a:t>
                      </a:r>
                      <a:r>
                        <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8</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周。</a:t>
                      </a:r>
                      <a:endPar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0" fontAlgn="auto">
                        <a:lnSpc>
                          <a:spcPts val="2560"/>
                        </a:lnSpc>
                        <a:buNone/>
                      </a:pPr>
                      <a:r>
                        <a:rPr lang="zh-CN" altLang="en-US" sz="18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十二指肠溃疡</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：成人每日</a:t>
                      </a:r>
                      <a:r>
                        <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次，每次</a:t>
                      </a:r>
                      <a:r>
                        <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50mg</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，连续治疗</a:t>
                      </a:r>
                      <a:r>
                        <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6</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周。</a:t>
                      </a:r>
                      <a:endPar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0" fontAlgn="auto">
                        <a:lnSpc>
                          <a:spcPts val="2560"/>
                        </a:lnSpc>
                        <a:buNone/>
                      </a:pPr>
                      <a:r>
                        <a:rPr lang="zh-CN" altLang="en-US" sz="18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与适当的抗生素联用以根除幽门螺杆菌</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：替戈拉生每次</a:t>
                      </a:r>
                      <a:r>
                        <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50mg</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，每日</a:t>
                      </a:r>
                      <a:r>
                        <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次，服用</a:t>
                      </a:r>
                      <a:r>
                        <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14</a:t>
                      </a: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天。</a:t>
                      </a:r>
                      <a:endParaRPr lang="en-US"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noFill/>
                  </a:tcPr>
                </a:tc>
                <a:extLst>
                  <a:ext uri="{0D108BD9-81ED-4DB2-BD59-A6C34878D82A}">
                    <a16:rowId xmlns:a16="http://schemas.microsoft.com/office/drawing/2014/main" val="10002"/>
                  </a:ext>
                </a:extLst>
              </a:tr>
            </a:tbl>
          </a:graphicData>
        </a:graphic>
      </p:graphicFrame>
      <p:sp>
        <p:nvSpPr>
          <p:cNvPr id="6" name="标题 1">
            <a:extLst>
              <a:ext uri="{FF2B5EF4-FFF2-40B4-BE49-F238E27FC236}">
                <a16:creationId xmlns:a16="http://schemas.microsoft.com/office/drawing/2014/main" id="{E18AEF98-23F2-752D-D4F1-20FE61B0E0CE}"/>
              </a:ext>
            </a:extLst>
          </p:cNvPr>
          <p:cNvSpPr>
            <a:spLocks noGrp="1"/>
          </p:cNvSpPr>
          <p:nvPr>
            <p:ph type="title"/>
          </p:nvPr>
        </p:nvSpPr>
        <p:spPr>
          <a:xfrm>
            <a:off x="1384172" y="122809"/>
            <a:ext cx="8888832" cy="598170"/>
          </a:xfrm>
        </p:spPr>
        <p:txBody>
          <a:bodyPr>
            <a:noAutofit/>
          </a:bodyPr>
          <a:lstStyle/>
          <a:p>
            <a:r>
              <a:rPr lang="zh-CN" altLang="en-US" sz="3200" b="1" dirty="0">
                <a:solidFill>
                  <a:schemeClr val="accent1"/>
                </a:solidFill>
                <a:latin typeface="微软雅黑" panose="020B0503020204020204" pitchFamily="34" charset="-122"/>
                <a:ea typeface="微软雅黑" panose="020B0503020204020204" pitchFamily="34" charset="-122"/>
                <a:sym typeface="+mn-ea"/>
              </a:rPr>
              <a:t>钾离子竞争性酸阻滞剂</a:t>
            </a:r>
            <a:r>
              <a:rPr lang="en-US" altLang="zh-CN" sz="3200" b="1" dirty="0">
                <a:solidFill>
                  <a:schemeClr val="accent1"/>
                </a:solidFill>
                <a:latin typeface="微软雅黑" panose="020B0503020204020204" pitchFamily="34" charset="-122"/>
                <a:ea typeface="微软雅黑" panose="020B0503020204020204" pitchFamily="34" charset="-122"/>
                <a:sym typeface="+mn-ea"/>
              </a:rPr>
              <a:t>(</a:t>
            </a:r>
            <a:r>
              <a:rPr lang="zh-CN" altLang="en-US" sz="3200" b="1" dirty="0">
                <a:solidFill>
                  <a:schemeClr val="accent1"/>
                </a:solidFill>
                <a:latin typeface="微软雅黑" panose="020B0503020204020204" pitchFamily="34" charset="-122"/>
                <a:ea typeface="微软雅黑" panose="020B0503020204020204" pitchFamily="34" charset="-122"/>
                <a:sym typeface="+mn-ea"/>
              </a:rPr>
              <a:t>P-CAB</a:t>
            </a:r>
            <a:r>
              <a:rPr lang="en-US" altLang="zh-CN" sz="3200" b="1" dirty="0">
                <a:solidFill>
                  <a:schemeClr val="accent1"/>
                </a:solidFill>
                <a:latin typeface="微软雅黑" panose="020B0503020204020204" pitchFamily="34" charset="-122"/>
                <a:ea typeface="微软雅黑" panose="020B0503020204020204" pitchFamily="34" charset="-122"/>
                <a:sym typeface="+mn-ea"/>
              </a:rPr>
              <a:t>)</a:t>
            </a:r>
            <a:r>
              <a:rPr lang="zh-CN" altLang="en-US" sz="3200" b="1" dirty="0">
                <a:solidFill>
                  <a:schemeClr val="accent1"/>
                </a:solidFill>
                <a:latin typeface="微软雅黑" panose="020B0503020204020204" pitchFamily="34" charset="-122"/>
                <a:ea typeface="微软雅黑" panose="020B0503020204020204" pitchFamily="34" charset="-122"/>
                <a:sym typeface="+mn-ea"/>
              </a:rPr>
              <a:t> </a:t>
            </a:r>
            <a:endParaRPr lang="zh-CN" altLang="en-US" sz="3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cxnSp>
        <p:nvCxnSpPr>
          <p:cNvPr id="8" name="直接连接符 7">
            <a:extLst>
              <a:ext uri="{FF2B5EF4-FFF2-40B4-BE49-F238E27FC236}">
                <a16:creationId xmlns:a16="http://schemas.microsoft.com/office/drawing/2014/main" id="{8B76A3DE-F6EB-3310-C3AA-7E649E2BF8B8}"/>
              </a:ext>
            </a:extLst>
          </p:cNvPr>
          <p:cNvCxnSpPr/>
          <p:nvPr/>
        </p:nvCxnSpPr>
        <p:spPr>
          <a:xfrm>
            <a:off x="1001485" y="5998866"/>
            <a:ext cx="103632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45730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p:nvPr>
            <p:custDataLst>
              <p:tags r:id="rId1"/>
            </p:custDataLst>
            <p:extLst>
              <p:ext uri="{D42A27DB-BD31-4B8C-83A1-F6EECF244321}">
                <p14:modId xmlns:p14="http://schemas.microsoft.com/office/powerpoint/2010/main" val="2556675065"/>
              </p:ext>
            </p:extLst>
          </p:nvPr>
        </p:nvGraphicFramePr>
        <p:xfrm>
          <a:off x="1041678" y="1560123"/>
          <a:ext cx="10433539" cy="4161536"/>
        </p:xfrm>
        <a:graphic>
          <a:graphicData uri="http://schemas.openxmlformats.org/drawingml/2006/table">
            <a:tbl>
              <a:tblPr firstRow="1" bandRow="1">
                <a:tableStyleId>{5C22544A-7EE6-4342-B048-85BDC9FD1C3A}</a:tableStyleId>
              </a:tblPr>
              <a:tblGrid>
                <a:gridCol w="1495295">
                  <a:extLst>
                    <a:ext uri="{9D8B030D-6E8A-4147-A177-3AD203B41FA5}">
                      <a16:colId xmlns:a16="http://schemas.microsoft.com/office/drawing/2014/main" val="20000"/>
                    </a:ext>
                  </a:extLst>
                </a:gridCol>
                <a:gridCol w="4138884">
                  <a:extLst>
                    <a:ext uri="{9D8B030D-6E8A-4147-A177-3AD203B41FA5}">
                      <a16:colId xmlns:a16="http://schemas.microsoft.com/office/drawing/2014/main" val="20001"/>
                    </a:ext>
                  </a:extLst>
                </a:gridCol>
                <a:gridCol w="330238">
                  <a:extLst>
                    <a:ext uri="{9D8B030D-6E8A-4147-A177-3AD203B41FA5}">
                      <a16:colId xmlns:a16="http://schemas.microsoft.com/office/drawing/2014/main" val="20002"/>
                    </a:ext>
                  </a:extLst>
                </a:gridCol>
                <a:gridCol w="4469122">
                  <a:extLst>
                    <a:ext uri="{9D8B030D-6E8A-4147-A177-3AD203B41FA5}">
                      <a16:colId xmlns:a16="http://schemas.microsoft.com/office/drawing/2014/main" val="2289012855"/>
                    </a:ext>
                  </a:extLst>
                </a:gridCol>
              </a:tblGrid>
              <a:tr h="665480">
                <a:tc>
                  <a:txBody>
                    <a:bodyPr/>
                    <a:lstStyle/>
                    <a:p>
                      <a:pPr indent="0" algn="ctr">
                        <a:buNone/>
                      </a:pPr>
                      <a:endParaRPr lang="en-US" altLang="en-US" sz="1800" b="0">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T w="12700" cmpd="sng">
                      <a:solidFill>
                        <a:schemeClr val="tx1"/>
                      </a:solidFill>
                      <a:prstDash val="solid"/>
                    </a:lnT>
                    <a:lnB w="12700">
                      <a:solidFill>
                        <a:schemeClr val="tx1"/>
                      </a:solidFill>
                      <a:prstDash val="solid"/>
                    </a:lnB>
                    <a:noFill/>
                  </a:tcPr>
                </a:tc>
                <a:tc>
                  <a:txBody>
                    <a:bodyPr/>
                    <a:lstStyle/>
                    <a:p>
                      <a:pPr indent="0" algn="ctr">
                        <a:buNone/>
                      </a:pPr>
                      <a:r>
                        <a:rPr lang="zh-CN" altLang="en-US" sz="2400" b="1" dirty="0">
                          <a:solidFill>
                            <a:schemeClr val="tx1"/>
                          </a:solidFill>
                          <a:latin typeface="微软雅黑" panose="020B0503020204020204" pitchFamily="34" charset="-122"/>
                          <a:ea typeface="微软雅黑" panose="020B0503020204020204" pitchFamily="34" charset="-122"/>
                          <a:cs typeface="宋体" panose="02010600030101010101" pitchFamily="2" charset="-122"/>
                        </a:rPr>
                        <a:t>伏诺拉生</a:t>
                      </a:r>
                    </a:p>
                  </a:txBody>
                  <a:tcPr marL="68580" marR="68580" marT="0" marB="0">
                    <a:lnT w="12700" cmpd="sng">
                      <a:solidFill>
                        <a:schemeClr val="tx1"/>
                      </a:solidFill>
                      <a:prstDash val="solid"/>
                    </a:lnT>
                    <a:lnB w="12700">
                      <a:solidFill>
                        <a:schemeClr val="tx1"/>
                      </a:solidFill>
                      <a:prstDash val="solid"/>
                    </a:lnB>
                    <a:noFill/>
                  </a:tcPr>
                </a:tc>
                <a:tc gridSpan="2">
                  <a:txBody>
                    <a:bodyPr/>
                    <a:lstStyle/>
                    <a:p>
                      <a:pPr indent="0" algn="ctr">
                        <a:buNone/>
                      </a:pPr>
                      <a:r>
                        <a:rPr lang="zh-CN" altLang="en-US" sz="2400" b="1" dirty="0">
                          <a:solidFill>
                            <a:schemeClr val="tx1"/>
                          </a:solidFill>
                          <a:latin typeface="微软雅黑" panose="020B0503020204020204" pitchFamily="34" charset="-122"/>
                          <a:ea typeface="微软雅黑" panose="020B0503020204020204" pitchFamily="34" charset="-122"/>
                          <a:cs typeface="宋体" panose="02010600030101010101" pitchFamily="2" charset="-122"/>
                        </a:rPr>
                        <a:t>替戈拉生</a:t>
                      </a:r>
                      <a:endParaRPr lang="en-US" altLang="en-US" sz="2400" b="1" dirty="0">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T w="12700" cmpd="sng">
                      <a:solidFill>
                        <a:schemeClr val="tx1"/>
                      </a:solidFill>
                      <a:prstDash val="solid"/>
                    </a:lnT>
                    <a:lnB w="12700">
                      <a:solidFill>
                        <a:schemeClr val="tx1"/>
                      </a:solidFill>
                      <a:prstDash val="solid"/>
                    </a:lnB>
                    <a:noFill/>
                  </a:tcPr>
                </a:tc>
                <a:tc hMerge="1">
                  <a:txBody>
                    <a:bodyPr/>
                    <a:lstStyle/>
                    <a:p>
                      <a:endParaRPr lang="zh-CN" altLang="en-US"/>
                    </a:p>
                  </a:txBody>
                  <a:tcPr/>
                </a:tc>
                <a:extLst>
                  <a:ext uri="{0D108BD9-81ED-4DB2-BD59-A6C34878D82A}">
                    <a16:rowId xmlns:a16="http://schemas.microsoft.com/office/drawing/2014/main" val="10000"/>
                  </a:ext>
                </a:extLst>
              </a:tr>
              <a:tr h="536575">
                <a:tc>
                  <a:txBody>
                    <a:bodyPr/>
                    <a:lstStyle/>
                    <a:p>
                      <a:pPr indent="0" fontAlgn="auto">
                        <a:lnSpc>
                          <a:spcPct val="150000"/>
                        </a:lnSpc>
                        <a:buNone/>
                      </a:pPr>
                      <a:r>
                        <a:rPr lang="zh-CN"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不良反应</a:t>
                      </a:r>
                      <a:endParaRPr lang="en-US"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T w="12700">
                      <a:solidFill>
                        <a:schemeClr val="tx1"/>
                      </a:solidFill>
                      <a:prstDash val="solid"/>
                    </a:lnT>
                    <a:noFill/>
                  </a:tcPr>
                </a:tc>
                <a:tc gridSpan="2">
                  <a:txBody>
                    <a:bodyPr/>
                    <a:lstStyle/>
                    <a:p>
                      <a:pPr indent="0" fontAlgn="auto">
                        <a:lnSpc>
                          <a:spcPct val="150000"/>
                        </a:lnSpc>
                        <a:buNone/>
                      </a:pPr>
                      <a:r>
                        <a:rPr lang="en-US" altLang="zh-CN" sz="2000" b="0" dirty="0" err="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腹泻、便秘、偶见肝功能异常</a:t>
                      </a:r>
                      <a:r>
                        <a:rPr lang="en-US" altLang="zh-CN" sz="2000" b="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2000" b="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T w="12700">
                      <a:solidFill>
                        <a:schemeClr val="tx1"/>
                      </a:solidFill>
                      <a:prstDash val="solid"/>
                    </a:lnT>
                    <a:noFill/>
                  </a:tcPr>
                </a:tc>
                <a:tc hMerge="1">
                  <a:txBody>
                    <a:bodyPr/>
                    <a:lstStyle/>
                    <a:p>
                      <a:pPr indent="0" fontAlgn="auto">
                        <a:lnSpc>
                          <a:spcPts val="2560"/>
                        </a:lnSpc>
                        <a:buNone/>
                      </a:pPr>
                      <a:r>
                        <a:rPr 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1.慢性胃炎；2.与胃酸有关的胃部不适症状，如胃痛、胃灼热感、酸性嗳气、饱胀等。</a:t>
                      </a:r>
                      <a:endParaRPr lang="en-US"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T w="12700">
                      <a:solidFill>
                        <a:schemeClr val="tx1"/>
                      </a:solidFill>
                      <a:prstDash val="solid"/>
                    </a:lnT>
                    <a:noFill/>
                  </a:tcPr>
                </a:tc>
                <a:tc>
                  <a:txBody>
                    <a:bodyPr/>
                    <a:lstStyle/>
                    <a:p>
                      <a:pPr indent="0" fontAlgn="auto">
                        <a:lnSpc>
                          <a:spcPct val="150000"/>
                        </a:lnSpc>
                        <a:buNone/>
                      </a:pPr>
                      <a:r>
                        <a:rPr lang="zh-CN" altLang="en-US" sz="20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血胃泌激素升高、高脂血症、高尿酸血  症、肝功能异常、头痛、白细胞减少等。</a:t>
                      </a:r>
                    </a:p>
                  </a:txBody>
                  <a:tcPr marL="68580" marR="68580" marT="0" marB="0">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536575">
                <a:tc>
                  <a:txBody>
                    <a:bodyPr/>
                    <a:lstStyle/>
                    <a:p>
                      <a:pPr indent="0" fontAlgn="auto">
                        <a:lnSpc>
                          <a:spcPct val="150000"/>
                        </a:lnSpc>
                        <a:buNone/>
                      </a:pPr>
                      <a:r>
                        <a:rPr lang="zh-CN"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注意事项</a:t>
                      </a:r>
                      <a:endParaRPr lang="en-US"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oFill/>
                  </a:tcPr>
                </a:tc>
                <a:tc gridSpan="2">
                  <a:txBody>
                    <a:bodyPr/>
                    <a:lstStyle/>
                    <a:p>
                      <a:pPr indent="0" fontAlgn="auto">
                        <a:lnSpc>
                          <a:spcPct val="150000"/>
                        </a:lnSpc>
                        <a:buNone/>
                      </a:pPr>
                      <a:r>
                        <a:rPr lang="zh-CN" altLang="en-US" sz="2000" b="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孕妇不应服用；哺乳期妇女如用药应停止哺乳</a:t>
                      </a:r>
                    </a:p>
                  </a:txBody>
                  <a:tcPr marL="68580" marR="68580" marT="0" marB="0">
                    <a:noFill/>
                  </a:tcPr>
                </a:tc>
                <a:tc hMerge="1">
                  <a:txBody>
                    <a:bodyPr/>
                    <a:lstStyle/>
                    <a:p>
                      <a:endParaRPr lang="zh-CN" altLang="en-US"/>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2000" b="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孕妇、哺乳期禁用</a:t>
                      </a:r>
                    </a:p>
                    <a:p>
                      <a:pPr indent="0" fontAlgn="auto">
                        <a:lnSpc>
                          <a:spcPct val="150000"/>
                        </a:lnSpc>
                        <a:buNone/>
                      </a:pPr>
                      <a:endParaRPr lang="zh-CN" altLang="en-US" sz="20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noFill/>
                  </a:tcPr>
                </a:tc>
                <a:extLst>
                  <a:ext uri="{0D108BD9-81ED-4DB2-BD59-A6C34878D82A}">
                    <a16:rowId xmlns:a16="http://schemas.microsoft.com/office/drawing/2014/main" val="2218304235"/>
                  </a:ext>
                </a:extLst>
              </a:tr>
              <a:tr h="1418590">
                <a:tc>
                  <a:txBody>
                    <a:bodyPr/>
                    <a:lstStyle/>
                    <a:p>
                      <a:pPr indent="0" fontAlgn="auto">
                        <a:lnSpc>
                          <a:spcPct val="150000"/>
                        </a:lnSpc>
                        <a:buNone/>
                      </a:pPr>
                      <a:r>
                        <a:rPr lang="zh-CN"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药物相互作用</a:t>
                      </a:r>
                      <a:endParaRPr lang="en-US"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oFill/>
                  </a:tcPr>
                </a:tc>
                <a:tc gridSpan="3">
                  <a:txBody>
                    <a:bodyPr/>
                    <a:lstStyle/>
                    <a:p>
                      <a:pPr indent="0" fontAlgn="auto">
                        <a:lnSpc>
                          <a:spcPct val="150000"/>
                        </a:lnSpc>
                        <a:buNone/>
                      </a:pPr>
                      <a:r>
                        <a:rPr lang="zh-CN" altLang="en-US" sz="2000" b="0" dirty="0">
                          <a:solidFill>
                            <a:srgbClr val="000000"/>
                          </a:solidFill>
                          <a:latin typeface="微软雅黑" panose="020B0503020204020204" pitchFamily="34" charset="-122"/>
                          <a:ea typeface="微软雅黑" panose="020B0503020204020204" pitchFamily="34" charset="-122"/>
                        </a:rPr>
                        <a:t>可减少酮康唑、伊曲康唑、氨苄西林酯、阿扎那韦、奈非那韦、利匹韦林、铁盐、厄洛替尼、吉非替尼及霉酚酸酯等药物的吸收。</a:t>
                      </a:r>
                      <a:endParaRPr lang="en-US" altLang="zh-CN" sz="2000" b="0" dirty="0">
                        <a:solidFill>
                          <a:srgbClr val="000000"/>
                        </a:solidFill>
                        <a:latin typeface="微软雅黑" panose="020B0503020204020204" pitchFamily="34" charset="-122"/>
                        <a:ea typeface="微软雅黑" panose="020B0503020204020204" pitchFamily="34" charset="-122"/>
                      </a:endParaRPr>
                    </a:p>
                    <a:p>
                      <a:pPr indent="0" fontAlgn="auto">
                        <a:lnSpc>
                          <a:spcPct val="150000"/>
                        </a:lnSpc>
                        <a:buNone/>
                      </a:pPr>
                      <a:r>
                        <a:rPr lang="zh-CN" altLang="en-US" sz="2000" b="0" dirty="0">
                          <a:solidFill>
                            <a:srgbClr val="000000"/>
                          </a:solidFill>
                          <a:latin typeface="微软雅黑" panose="020B0503020204020204" pitchFamily="34" charset="-122"/>
                          <a:ea typeface="微软雅黑" panose="020B0503020204020204" pitchFamily="34" charset="-122"/>
                        </a:rPr>
                        <a:t>可增加地高辛等药物的吸收。</a:t>
                      </a:r>
                      <a:endParaRPr lang="en-US" altLang="zh-CN" sz="2000" b="0" dirty="0">
                        <a:solidFill>
                          <a:srgbClr val="000000"/>
                        </a:solidFill>
                        <a:latin typeface="微软雅黑" panose="020B0503020204020204" pitchFamily="34" charset="-122"/>
                        <a:ea typeface="微软雅黑" panose="020B0503020204020204" pitchFamily="34" charset="-122"/>
                      </a:endParaRPr>
                    </a:p>
                    <a:p>
                      <a:pPr indent="0" fontAlgn="auto">
                        <a:lnSpc>
                          <a:spcPct val="150000"/>
                        </a:lnSpc>
                        <a:buNone/>
                      </a:pPr>
                      <a:r>
                        <a:rPr lang="zh-CN" altLang="en-US" sz="2000" b="0" dirty="0">
                          <a:solidFill>
                            <a:srgbClr val="000000"/>
                          </a:solidFill>
                          <a:latin typeface="微软雅黑" panose="020B0503020204020204" pitchFamily="34" charset="-122"/>
                          <a:ea typeface="微软雅黑" panose="020B0503020204020204" pitchFamily="34" charset="-122"/>
                        </a:rPr>
                        <a:t>不应与阿扎那韦、奈非那韦、利匹韦林同服，与上述其他药物同服时应谨慎。</a:t>
                      </a:r>
                      <a:endParaRPr lang="en-US" altLang="en-US" sz="2000" b="0" dirty="0">
                        <a:solidFill>
                          <a:srgbClr val="000000"/>
                        </a:solidFill>
                        <a:latin typeface="微软雅黑" panose="020B0503020204020204" pitchFamily="34" charset="-122"/>
                        <a:ea typeface="微软雅黑" panose="020B0503020204020204" pitchFamily="34" charset="-122"/>
                      </a:endParaRPr>
                    </a:p>
                  </a:txBody>
                  <a:tcPr marL="68580" marR="68580" marT="0" marB="0">
                    <a:noFill/>
                  </a:tcPr>
                </a:tc>
                <a:tc hMerge="1">
                  <a:txBody>
                    <a:bodyPr/>
                    <a:lstStyle/>
                    <a:p>
                      <a:pPr indent="0" fontAlgn="auto">
                        <a:lnSpc>
                          <a:spcPts val="2560"/>
                        </a:lnSpc>
                        <a:buNone/>
                      </a:pP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本品可减少酮康唑、伊曲康唑、氨苄西林酯、阿扎那韦、奈非那韦、利匹韦林、铁盐、厄洛替尼、吉非替尼及霉酚酸酯等药物的吸收。</a:t>
                      </a:r>
                      <a:endPar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0" fontAlgn="auto">
                        <a:lnSpc>
                          <a:spcPts val="2560"/>
                        </a:lnSpc>
                        <a:buNone/>
                      </a:pP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本品可增加地高辛等药物的吸收。</a:t>
                      </a:r>
                      <a:endParaRPr lang="en-US" altLang="zh-CN"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0" fontAlgn="auto">
                        <a:lnSpc>
                          <a:spcPts val="2560"/>
                        </a:lnSpc>
                        <a:buNone/>
                      </a:pPr>
                      <a:r>
                        <a:rPr lang="zh-CN"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本品不应与阿扎那韦、奈非那韦、利匹韦林同服，与上述其他药物同服时应谨慎。</a:t>
                      </a:r>
                      <a:endParaRPr lang="en-US" altLang="en-US" sz="18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noFill/>
                  </a:tcPr>
                </a:tc>
                <a:tc hMerge="1">
                  <a:txBody>
                    <a:bodyPr/>
                    <a:lstStyle/>
                    <a:p>
                      <a:endParaRPr lang="zh-CN" altLang="en-US"/>
                    </a:p>
                  </a:txBody>
                  <a:tcPr/>
                </a:tc>
                <a:extLst>
                  <a:ext uri="{0D108BD9-81ED-4DB2-BD59-A6C34878D82A}">
                    <a16:rowId xmlns:a16="http://schemas.microsoft.com/office/drawing/2014/main" val="10002"/>
                  </a:ext>
                </a:extLst>
              </a:tr>
            </a:tbl>
          </a:graphicData>
        </a:graphic>
      </p:graphicFrame>
      <p:sp>
        <p:nvSpPr>
          <p:cNvPr id="6" name="标题 1">
            <a:extLst>
              <a:ext uri="{FF2B5EF4-FFF2-40B4-BE49-F238E27FC236}">
                <a16:creationId xmlns:a16="http://schemas.microsoft.com/office/drawing/2014/main" id="{E18AEF98-23F2-752D-D4F1-20FE61B0E0CE}"/>
              </a:ext>
            </a:extLst>
          </p:cNvPr>
          <p:cNvSpPr>
            <a:spLocks noGrp="1"/>
          </p:cNvSpPr>
          <p:nvPr>
            <p:ph type="title"/>
          </p:nvPr>
        </p:nvSpPr>
        <p:spPr>
          <a:xfrm>
            <a:off x="1384172" y="122809"/>
            <a:ext cx="8888832" cy="598170"/>
          </a:xfrm>
        </p:spPr>
        <p:txBody>
          <a:bodyPr>
            <a:noAutofit/>
          </a:bodyPr>
          <a:lstStyle/>
          <a:p>
            <a:r>
              <a:rPr lang="zh-CN" altLang="en-US" sz="3200" b="1" dirty="0">
                <a:solidFill>
                  <a:schemeClr val="accent1"/>
                </a:solidFill>
                <a:latin typeface="微软雅黑" panose="020B0503020204020204" pitchFamily="34" charset="-122"/>
                <a:ea typeface="微软雅黑" panose="020B0503020204020204" pitchFamily="34" charset="-122"/>
                <a:sym typeface="+mn-ea"/>
              </a:rPr>
              <a:t>钾离子竞争性酸阻滞剂</a:t>
            </a:r>
            <a:r>
              <a:rPr lang="en-US" altLang="zh-CN" sz="3200" b="1" dirty="0">
                <a:solidFill>
                  <a:schemeClr val="accent1"/>
                </a:solidFill>
                <a:latin typeface="微软雅黑" panose="020B0503020204020204" pitchFamily="34" charset="-122"/>
                <a:ea typeface="微软雅黑" panose="020B0503020204020204" pitchFamily="34" charset="-122"/>
                <a:sym typeface="+mn-ea"/>
              </a:rPr>
              <a:t>(</a:t>
            </a:r>
            <a:r>
              <a:rPr lang="zh-CN" altLang="en-US" sz="3200" b="1" dirty="0">
                <a:solidFill>
                  <a:schemeClr val="accent1"/>
                </a:solidFill>
                <a:latin typeface="微软雅黑" panose="020B0503020204020204" pitchFamily="34" charset="-122"/>
                <a:ea typeface="微软雅黑" panose="020B0503020204020204" pitchFamily="34" charset="-122"/>
                <a:sym typeface="+mn-ea"/>
              </a:rPr>
              <a:t>P-CAB</a:t>
            </a:r>
            <a:r>
              <a:rPr lang="en-US" altLang="zh-CN" sz="3200" b="1" dirty="0">
                <a:solidFill>
                  <a:schemeClr val="accent1"/>
                </a:solidFill>
                <a:latin typeface="微软雅黑" panose="020B0503020204020204" pitchFamily="34" charset="-122"/>
                <a:ea typeface="微软雅黑" panose="020B0503020204020204" pitchFamily="34" charset="-122"/>
                <a:sym typeface="+mn-ea"/>
              </a:rPr>
              <a:t>)</a:t>
            </a:r>
            <a:r>
              <a:rPr lang="zh-CN" altLang="en-US" sz="3200" b="1" dirty="0">
                <a:solidFill>
                  <a:schemeClr val="accent1"/>
                </a:solidFill>
                <a:latin typeface="微软雅黑" panose="020B0503020204020204" pitchFamily="34" charset="-122"/>
                <a:ea typeface="微软雅黑" panose="020B0503020204020204" pitchFamily="34" charset="-122"/>
                <a:sym typeface="+mn-ea"/>
              </a:rPr>
              <a:t> </a:t>
            </a:r>
            <a:endParaRPr lang="zh-CN" altLang="en-US" sz="3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cxnSp>
        <p:nvCxnSpPr>
          <p:cNvPr id="4" name="直接连接符 3">
            <a:extLst>
              <a:ext uri="{FF2B5EF4-FFF2-40B4-BE49-F238E27FC236}">
                <a16:creationId xmlns:a16="http://schemas.microsoft.com/office/drawing/2014/main" id="{FC6FEDFB-401D-B227-49C0-7566F6BB01EB}"/>
              </a:ext>
            </a:extLst>
          </p:cNvPr>
          <p:cNvCxnSpPr/>
          <p:nvPr/>
        </p:nvCxnSpPr>
        <p:spPr>
          <a:xfrm>
            <a:off x="1001485" y="5998866"/>
            <a:ext cx="103632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61044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977091" y="772205"/>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一、消化性溃疡和胃食管反流病药物</a:t>
            </a: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质子泵抑制剂</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钾离子竞争性酸阻滞剂</a:t>
            </a:r>
            <a:endParaRPr lang="zh-CN" altLang="en-US" b="1" dirty="0">
              <a:latin typeface="微软雅黑" panose="020B0503020204020204" pitchFamily="34" charset="-122"/>
              <a:ea typeface="微软雅黑" panose="020B0503020204020204" pitchFamily="34" charset="-122"/>
              <a:sym typeface="+mn-ea"/>
            </a:endParaRPr>
          </a:p>
          <a:p>
            <a:pPr lvl="1" indent="0">
              <a:lnSpc>
                <a:spcPts val="3780"/>
              </a:lnSpc>
              <a:spcBef>
                <a:spcPts val="0"/>
              </a:spcBef>
              <a:buClr>
                <a:srgbClr val="EB701D"/>
              </a:buClr>
              <a:buFont typeface="Wingdings" panose="05000000000000000000" charset="0"/>
              <a:buChar char="Ø"/>
            </a:pPr>
            <a:r>
              <a:rPr lang="zh-CN" altLang="en-US" sz="2800" b="1" dirty="0">
                <a:latin typeface="微软雅黑" panose="020B0503020204020204" pitchFamily="34" charset="-122"/>
                <a:ea typeface="微软雅黑" panose="020B0503020204020204" pitchFamily="34" charset="-122"/>
                <a:sym typeface="+mn-ea"/>
              </a:rPr>
              <a:t> 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sym typeface="+mn-ea"/>
              </a:rPr>
              <a:t>H</a:t>
            </a:r>
            <a:r>
              <a:rPr lang="en-US" altLang="zh-CN"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二、助消化药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三、促胃肠动力药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四、泻药和止泻药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五、微生态药物</a:t>
            </a:r>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主要内容</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17904" y="128016"/>
            <a:ext cx="10064496" cy="633984"/>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抗酸药</a:t>
            </a:r>
          </a:p>
        </p:txBody>
      </p:sp>
      <p:sp>
        <p:nvSpPr>
          <p:cNvPr id="3" name="内容占位符 2"/>
          <p:cNvSpPr>
            <a:spLocks noGrp="1"/>
          </p:cNvSpPr>
          <p:nvPr>
            <p:ph idx="1"/>
          </p:nvPr>
        </p:nvSpPr>
        <p:spPr>
          <a:xfrm>
            <a:off x="1234440" y="1618357"/>
            <a:ext cx="9710928" cy="3621285"/>
          </a:xfrm>
        </p:spPr>
        <p:txBody>
          <a:bodyPr>
            <a:normAutofit/>
          </a:bodyPr>
          <a:lstStyle/>
          <a:p>
            <a:pPr>
              <a:lnSpc>
                <a:spcPct val="150000"/>
              </a:lnSpc>
              <a:buClr>
                <a:srgbClr val="C00000"/>
              </a:buClr>
            </a:pPr>
            <a:r>
              <a:rPr lang="zh-CN" altLang="en-US" sz="2400" b="1" kern="100" dirty="0">
                <a:solidFill>
                  <a:srgbClr val="C00000"/>
                </a:solidFill>
                <a:latin typeface="微软雅黑" panose="020B0503020204020204" pitchFamily="34" charset="-122"/>
                <a:ea typeface="微软雅黑" panose="020B0503020204020204" pitchFamily="34" charset="-122"/>
              </a:rPr>
              <a:t>作用机理</a:t>
            </a:r>
            <a:r>
              <a:rPr lang="zh-CN" altLang="en-US" sz="2400" b="1" kern="100" dirty="0">
                <a:latin typeface="微软雅黑" panose="020B0503020204020204" pitchFamily="34" charset="-122"/>
                <a:ea typeface="微软雅黑" panose="020B0503020204020204" pitchFamily="34" charset="-122"/>
              </a:rPr>
              <a:t>：</a:t>
            </a:r>
            <a:r>
              <a:rPr lang="zh-CN" altLang="en-US" sz="2400" b="0" kern="100" dirty="0">
                <a:solidFill>
                  <a:schemeClr val="tx2"/>
                </a:solidFill>
                <a:latin typeface="微软雅黑" panose="020B0503020204020204" pitchFamily="34" charset="-122"/>
                <a:ea typeface="微软雅黑" panose="020B0503020204020204" pitchFamily="34" charset="-122"/>
              </a:rPr>
              <a:t>通过降低胃内酸度，从而降低胃蛋白酶活性，减弱胃液消化作用的药物，为弱碱性，口服后能直接中和胃酸，减轻或消除其对溃疡面的刺激和腐蚀作用。</a:t>
            </a:r>
            <a:endParaRPr lang="en-US" altLang="zh-CN" sz="2400" b="0" kern="100" dirty="0">
              <a:solidFill>
                <a:schemeClr val="tx2"/>
              </a:solidFill>
              <a:latin typeface="微软雅黑" panose="020B0503020204020204" pitchFamily="34" charset="-122"/>
              <a:ea typeface="微软雅黑" panose="020B0503020204020204" pitchFamily="34" charset="-122"/>
            </a:endParaRPr>
          </a:p>
          <a:p>
            <a:pPr>
              <a:lnSpc>
                <a:spcPct val="150000"/>
              </a:lnSpc>
              <a:buClr>
                <a:srgbClr val="C00000"/>
              </a:buClr>
            </a:pPr>
            <a:r>
              <a:rPr lang="zh-CN" altLang="en-US" sz="2400" b="1" kern="100" dirty="0">
                <a:solidFill>
                  <a:srgbClr val="C00000"/>
                </a:solidFill>
                <a:latin typeface="微软雅黑" panose="020B0503020204020204" pitchFamily="34" charset="-122"/>
                <a:ea typeface="微软雅黑" panose="020B0503020204020204" pitchFamily="34" charset="-122"/>
              </a:rPr>
              <a:t>常用药物</a:t>
            </a:r>
            <a:r>
              <a:rPr lang="zh-CN" altLang="en-US" sz="2400" b="1" kern="100" dirty="0">
                <a:latin typeface="微软雅黑" panose="020B0503020204020204" pitchFamily="34" charset="-122"/>
                <a:ea typeface="微软雅黑" panose="020B0503020204020204" pitchFamily="34" charset="-122"/>
              </a:rPr>
              <a:t>：</a:t>
            </a:r>
            <a:r>
              <a:rPr lang="zh-CN" altLang="en-US" sz="2400" kern="100" dirty="0">
                <a:latin typeface="微软雅黑" panose="020B0503020204020204" pitchFamily="34" charset="-122"/>
                <a:ea typeface="微软雅黑" panose="020B0503020204020204" pitchFamily="34" charset="-122"/>
              </a:rPr>
              <a:t>碳酸氢钠、铝碳酸镁等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36192" y="82296"/>
            <a:ext cx="10046208" cy="679704"/>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抗酸药</a:t>
            </a:r>
          </a:p>
        </p:txBody>
      </p:sp>
      <p:graphicFrame>
        <p:nvGraphicFramePr>
          <p:cNvPr id="3" name="表格 2"/>
          <p:cNvGraphicFramePr/>
          <p:nvPr>
            <p:custDataLst>
              <p:tags r:id="rId1"/>
            </p:custDataLst>
          </p:nvPr>
        </p:nvGraphicFramePr>
        <p:xfrm>
          <a:off x="2234565" y="1297305"/>
          <a:ext cx="7904480" cy="4613275"/>
        </p:xfrm>
        <a:graphic>
          <a:graphicData uri="http://schemas.openxmlformats.org/drawingml/2006/table">
            <a:tbl>
              <a:tblPr firstRow="1" bandRow="1">
                <a:tableStyleId>{5C22544A-7EE6-4342-B048-85BDC9FD1C3A}</a:tableStyleId>
              </a:tblPr>
              <a:tblGrid>
                <a:gridCol w="1132840">
                  <a:extLst>
                    <a:ext uri="{9D8B030D-6E8A-4147-A177-3AD203B41FA5}">
                      <a16:colId xmlns:a16="http://schemas.microsoft.com/office/drawing/2014/main" val="20000"/>
                    </a:ext>
                  </a:extLst>
                </a:gridCol>
                <a:gridCol w="3135630">
                  <a:extLst>
                    <a:ext uri="{9D8B030D-6E8A-4147-A177-3AD203B41FA5}">
                      <a16:colId xmlns:a16="http://schemas.microsoft.com/office/drawing/2014/main" val="20001"/>
                    </a:ext>
                  </a:extLst>
                </a:gridCol>
                <a:gridCol w="3636010">
                  <a:extLst>
                    <a:ext uri="{9D8B030D-6E8A-4147-A177-3AD203B41FA5}">
                      <a16:colId xmlns:a16="http://schemas.microsoft.com/office/drawing/2014/main" val="20002"/>
                    </a:ext>
                  </a:extLst>
                </a:gridCol>
              </a:tblGrid>
              <a:tr h="665480">
                <a:tc>
                  <a:txBody>
                    <a:bodyPr/>
                    <a:lstStyle/>
                    <a:p>
                      <a:pPr indent="0" algn="ctr">
                        <a:buNone/>
                      </a:pPr>
                      <a:endParaRPr lang="en-US" altLang="en-US" sz="1800" b="0">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T w="12700" cmpd="sng">
                      <a:solidFill>
                        <a:schemeClr val="tx1"/>
                      </a:solidFill>
                      <a:prstDash val="solid"/>
                    </a:lnT>
                    <a:lnB w="12700">
                      <a:solidFill>
                        <a:schemeClr val="tx1"/>
                      </a:solidFill>
                      <a:prstDash val="solid"/>
                    </a:lnB>
                    <a:noFill/>
                  </a:tcPr>
                </a:tc>
                <a:tc>
                  <a:txBody>
                    <a:bodyPr/>
                    <a:lstStyle/>
                    <a:p>
                      <a:pPr indent="0" algn="ctr">
                        <a:buNone/>
                      </a:pPr>
                      <a:r>
                        <a:rPr lang="zh-CN" altLang="en-US" sz="24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碳酸氢钠</a:t>
                      </a:r>
                    </a:p>
                  </a:txBody>
                  <a:tcPr marL="68580" marR="68580" marT="0" marB="0">
                    <a:lnT w="12700" cmpd="sng">
                      <a:solidFill>
                        <a:schemeClr val="tx1"/>
                      </a:solidFill>
                      <a:prstDash val="solid"/>
                    </a:lnT>
                    <a:lnB w="12700">
                      <a:solidFill>
                        <a:schemeClr val="tx1"/>
                      </a:solidFill>
                      <a:prstDash val="solid"/>
                    </a:lnB>
                    <a:noFill/>
                  </a:tcPr>
                </a:tc>
                <a:tc>
                  <a:txBody>
                    <a:bodyPr/>
                    <a:lstStyle/>
                    <a:p>
                      <a:pPr indent="0" algn="ctr">
                        <a:buNone/>
                      </a:pPr>
                      <a:r>
                        <a:rPr lang="en-US" sz="24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铝碳酸镁</a:t>
                      </a:r>
                      <a:endParaRPr lang="en-US" altLang="en-US" sz="24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T w="12700" cmpd="sng">
                      <a:solidFill>
                        <a:schemeClr val="tx1"/>
                      </a:solidFill>
                      <a:prstDash val="solid"/>
                    </a:lnT>
                    <a:lnB w="12700">
                      <a:solidFill>
                        <a:schemeClr val="tx1"/>
                      </a:solidFill>
                      <a:prstDash val="solid"/>
                    </a:lnB>
                    <a:noFill/>
                  </a:tcPr>
                </a:tc>
                <a:extLst>
                  <a:ext uri="{0D108BD9-81ED-4DB2-BD59-A6C34878D82A}">
                    <a16:rowId xmlns:a16="http://schemas.microsoft.com/office/drawing/2014/main" val="10000"/>
                  </a:ext>
                </a:extLst>
              </a:tr>
              <a:tr h="1073150">
                <a:tc>
                  <a:txBody>
                    <a:bodyPr/>
                    <a:lstStyle/>
                    <a:p>
                      <a:pPr indent="0" fontAlgn="auto">
                        <a:lnSpc>
                          <a:spcPts val="2560"/>
                        </a:lnSpc>
                        <a:buNone/>
                      </a:pPr>
                      <a:r>
                        <a:rPr lang="en-US" sz="18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适应证</a:t>
                      </a:r>
                      <a:endParaRPr lang="en-US" altLang="en-US" sz="18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T w="12700">
                      <a:solidFill>
                        <a:schemeClr val="tx1"/>
                      </a:solidFill>
                      <a:prstDash val="solid"/>
                    </a:lnT>
                    <a:noFill/>
                  </a:tcPr>
                </a:tc>
                <a:tc>
                  <a:txBody>
                    <a:bodyPr/>
                    <a:lstStyle/>
                    <a:p>
                      <a:pPr indent="0" fontAlgn="auto">
                        <a:lnSpc>
                          <a:spcPts val="2560"/>
                        </a:lnSpc>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用于</a:t>
                      </a:r>
                      <a:r>
                        <a:rPr lang="zh-CN"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缓解胃酸过多引起的胃痛、烧心、反酸。</a:t>
                      </a: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T w="12700">
                      <a:solidFill>
                        <a:schemeClr val="tx1"/>
                      </a:solidFill>
                      <a:prstDash val="solid"/>
                    </a:lnT>
                    <a:noFill/>
                  </a:tcPr>
                </a:tc>
                <a:tc>
                  <a:txBody>
                    <a:bodyPr/>
                    <a:lstStyle/>
                    <a:p>
                      <a:pPr indent="0" fontAlgn="auto">
                        <a:lnSpc>
                          <a:spcPts val="2560"/>
                        </a:lnSpc>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1.慢性胃炎；2.与胃酸有关的胃部不适症状，如胃痛、胃灼热感、酸性嗳气、饱胀等。</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T w="12700">
                      <a:solidFill>
                        <a:schemeClr val="tx1"/>
                      </a:solidFill>
                      <a:prstDash val="solid"/>
                    </a:lnT>
                    <a:noFill/>
                  </a:tcPr>
                </a:tc>
                <a:extLst>
                  <a:ext uri="{0D108BD9-81ED-4DB2-BD59-A6C34878D82A}">
                    <a16:rowId xmlns:a16="http://schemas.microsoft.com/office/drawing/2014/main" val="10001"/>
                  </a:ext>
                </a:extLst>
              </a:tr>
              <a:tr h="1418590">
                <a:tc>
                  <a:txBody>
                    <a:bodyPr/>
                    <a:lstStyle/>
                    <a:p>
                      <a:pPr indent="0" fontAlgn="auto">
                        <a:lnSpc>
                          <a:spcPts val="2560"/>
                        </a:lnSpc>
                        <a:buNone/>
                      </a:pPr>
                      <a:r>
                        <a:rPr lang="en-US" sz="18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不良反应</a:t>
                      </a:r>
                      <a:endParaRPr lang="en-US" altLang="en-US" sz="18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oFill/>
                  </a:tcPr>
                </a:tc>
                <a:tc>
                  <a:txBody>
                    <a:bodyPr/>
                    <a:lstStyle/>
                    <a:p>
                      <a:pPr indent="0" fontAlgn="auto">
                        <a:lnSpc>
                          <a:spcPts val="2560"/>
                        </a:lnSpc>
                        <a:buNone/>
                      </a:pPr>
                      <a:r>
                        <a:rPr lang="zh-CN"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嗳气、继发性胃酸分泌增加、胃痛、胃胀、水肿、血压升高、碱中毒、出现肌肉无力和痉挛。</a:t>
                      </a: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noFill/>
                  </a:tcPr>
                </a:tc>
                <a:tc>
                  <a:txBody>
                    <a:bodyPr/>
                    <a:lstStyle/>
                    <a:p>
                      <a:pPr indent="0" fontAlgn="auto">
                        <a:lnSpc>
                          <a:spcPts val="2560"/>
                        </a:lnSpc>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1.偶见便秘、稀便、口干和食欲缺乏。2.大剂量服用可导致软糊状便、大便次数增多、腹泻和呕吐。3.过敏反应。</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noFill/>
                  </a:tcPr>
                </a:tc>
                <a:extLst>
                  <a:ext uri="{0D108BD9-81ED-4DB2-BD59-A6C34878D82A}">
                    <a16:rowId xmlns:a16="http://schemas.microsoft.com/office/drawing/2014/main" val="10002"/>
                  </a:ext>
                </a:extLst>
              </a:tr>
              <a:tr h="1456055">
                <a:tc>
                  <a:txBody>
                    <a:bodyPr/>
                    <a:lstStyle/>
                    <a:p>
                      <a:pPr indent="0" fontAlgn="auto">
                        <a:lnSpc>
                          <a:spcPts val="2560"/>
                        </a:lnSpc>
                        <a:buNone/>
                      </a:pPr>
                      <a:r>
                        <a:rPr lang="en-US" sz="18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注意事项</a:t>
                      </a:r>
                      <a:endParaRPr lang="en-US" altLang="en-US" sz="18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B w="12700" cmpd="sng">
                      <a:solidFill>
                        <a:schemeClr val="tx1"/>
                      </a:solidFill>
                      <a:prstDash val="solid"/>
                    </a:lnB>
                    <a:noFill/>
                  </a:tcPr>
                </a:tc>
                <a:tc>
                  <a:txBody>
                    <a:bodyPr/>
                    <a:lstStyle/>
                    <a:p>
                      <a:pPr indent="0" fontAlgn="auto">
                        <a:lnSpc>
                          <a:spcPts val="2560"/>
                        </a:lnSpc>
                        <a:buNone/>
                      </a:pPr>
                      <a:r>
                        <a:rPr lang="zh-CN" alt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与大量牛奶、钙制剂合用，可出现乳碱综合征。</a:t>
                      </a:r>
                    </a:p>
                  </a:txBody>
                  <a:tcPr marL="68580" marR="68580" marT="0" marB="0">
                    <a:lnB w="12700" cmpd="sng">
                      <a:solidFill>
                        <a:schemeClr val="tx1"/>
                      </a:solidFill>
                      <a:prstDash val="solid"/>
                    </a:lnB>
                    <a:noFill/>
                  </a:tcPr>
                </a:tc>
                <a:tc>
                  <a:txBody>
                    <a:bodyPr/>
                    <a:lstStyle/>
                    <a:p>
                      <a:pPr indent="0" fontAlgn="auto">
                        <a:lnSpc>
                          <a:spcPts val="2560"/>
                        </a:lnSpc>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 肌酐清除率为30-80ml/min、高镁血症、高钙血症者及严重心功能不全者慎用。2. 妊娠期头3个月慎用。3.连续使用不得超过1周。</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B w="12700" cmpd="sng">
                      <a:solidFill>
                        <a:schemeClr val="tx1"/>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72184" y="118872"/>
            <a:ext cx="10110216" cy="643128"/>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抗酸药审核要点</a:t>
            </a:r>
          </a:p>
        </p:txBody>
      </p:sp>
      <p:sp>
        <p:nvSpPr>
          <p:cNvPr id="4" name="文本框 3"/>
          <p:cNvSpPr txBox="1"/>
          <p:nvPr/>
        </p:nvSpPr>
        <p:spPr>
          <a:xfrm>
            <a:off x="1472184" y="1341120"/>
            <a:ext cx="9436607" cy="3269613"/>
          </a:xfrm>
          <a:prstGeom prst="rect">
            <a:avLst/>
          </a:prstGeom>
          <a:noFill/>
        </p:spPr>
        <p:txBody>
          <a:bodyPr wrap="square" rtlCol="0">
            <a:spAutoFit/>
          </a:bodyPr>
          <a:lstStyle/>
          <a:p>
            <a:pPr marL="285750" indent="-285750" fontAlgn="auto">
              <a:lnSpc>
                <a:spcPct val="150000"/>
              </a:lnSpc>
              <a:buFont typeface="Arial" panose="020B0604020202020204" pitchFamily="34" charset="0"/>
              <a:buChar char="•"/>
            </a:pP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铝碳酸镁片禁用于严重肾功能不全者（肌酐清除率＜30ml/min）、低磷血症者。</a:t>
            </a:r>
          </a:p>
          <a:p>
            <a:pPr marL="285750" indent="-285750" fontAlgn="auto">
              <a:lnSpc>
                <a:spcPct val="150000"/>
              </a:lnSpc>
              <a:buFont typeface="Arial" panose="020B0604020202020204" pitchFamily="34" charset="0"/>
              <a:buChar char="•"/>
            </a:pPr>
            <a:endPar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铝碳酸镁与强心苷类、四环素类、氧氟沙星、环丙沙星等喹诺酮类联合，可降低这些药物的吸收，影响疗效。与酸性食物（如葡萄酒，果汁等）时，铝的吸收可能会增加。铝剂可减少脂溶性维生素的吸收，特别是维生素A。</a:t>
            </a:r>
          </a:p>
          <a:p>
            <a:pPr marL="285750" indent="-285750" fontAlgn="auto">
              <a:lnSpc>
                <a:spcPct val="150000"/>
              </a:lnSpc>
              <a:buFont typeface="Arial" panose="020B0604020202020204" pitchFamily="34" charset="0"/>
              <a:buChar char="•"/>
            </a:pPr>
            <a:endPar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碳酸氢钠应禁用于高钠血症、妊娠期高血压等患者。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35608" y="198438"/>
            <a:ext cx="10146792" cy="563562"/>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处方审核</a:t>
            </a:r>
            <a:r>
              <a:rPr lang="en-US" altLang="zh-CN" sz="3200" b="1" dirty="0">
                <a:solidFill>
                  <a:schemeClr val="accent1"/>
                </a:solidFill>
                <a:latin typeface="微软雅黑" panose="020B0503020204020204" pitchFamily="34" charset="-122"/>
                <a:ea typeface="微软雅黑" panose="020B0503020204020204" pitchFamily="34" charset="-122"/>
              </a:rPr>
              <a:t>2</a:t>
            </a:r>
          </a:p>
        </p:txBody>
      </p:sp>
      <p:sp>
        <p:nvSpPr>
          <p:cNvPr id="4" name="内容占位符 2"/>
          <p:cNvSpPr>
            <a:spLocks noGrp="1"/>
          </p:cNvSpPr>
          <p:nvPr>
            <p:ph idx="1"/>
          </p:nvPr>
        </p:nvSpPr>
        <p:spPr>
          <a:xfrm>
            <a:off x="2024034" y="5429264"/>
            <a:ext cx="8215370" cy="928694"/>
          </a:xfrm>
        </p:spPr>
        <p:txBody>
          <a:bodyPr>
            <a:normAutofit fontScale="92500"/>
          </a:bodyPr>
          <a:lstStyle/>
          <a:p>
            <a:pPr marL="0" indent="0">
              <a:buNone/>
            </a:pP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400" b="1" dirty="0">
              <a:solidFill>
                <a:schemeClr val="accent1">
                  <a:lumMod val="75000"/>
                </a:schemeClr>
              </a:solidFill>
              <a:latin typeface="微软雅黑" panose="020B0503020204020204" pitchFamily="34" charset="-122"/>
              <a:ea typeface="微软雅黑" panose="020B0503020204020204" pitchFamily="34" charset="-122"/>
            </a:endParaRPr>
          </a:p>
          <a:p>
            <a:pPr marL="0" indent="0">
              <a:buNone/>
            </a:pPr>
            <a:r>
              <a:rPr lang="en-US" altLang="zh-CN" sz="1900" b="1" dirty="0">
                <a:solidFill>
                  <a:schemeClr val="tx2"/>
                </a:solidFill>
                <a:latin typeface="微软雅黑" panose="020B0503020204020204" pitchFamily="34" charset="-122"/>
                <a:ea typeface="微软雅黑" panose="020B0503020204020204" pitchFamily="34" charset="-122"/>
              </a:rPr>
              <a:t>1.</a:t>
            </a:r>
            <a:r>
              <a:rPr lang="zh-CN" altLang="en-US" sz="1900" b="1" dirty="0">
                <a:solidFill>
                  <a:schemeClr val="tx2"/>
                </a:solidFill>
                <a:latin typeface="微软雅黑" panose="020B0503020204020204" pitchFamily="34" charset="-122"/>
                <a:ea typeface="微软雅黑" panose="020B0503020204020204" pitchFamily="34" charset="-122"/>
              </a:rPr>
              <a:t>氢氧化铝或其它含铝药</a:t>
            </a:r>
            <a:r>
              <a:rPr lang="zh-CN" altLang="en-US" sz="1900" dirty="0">
                <a:solidFill>
                  <a:schemeClr val="tx2"/>
                </a:solidFill>
                <a:latin typeface="微软雅黑" panose="020B0503020204020204" pitchFamily="34" charset="-122"/>
                <a:ea typeface="微软雅黑" panose="020B0503020204020204" pitchFamily="34" charset="-122"/>
              </a:rPr>
              <a:t>会降低左氧氟沙星的抗菌效果，两药需间隔</a:t>
            </a:r>
            <a:r>
              <a:rPr lang="en-US" altLang="zh-CN" sz="1900" dirty="0">
                <a:solidFill>
                  <a:schemeClr val="tx2"/>
                </a:solidFill>
                <a:latin typeface="微软雅黑" panose="020B0503020204020204" pitchFamily="34" charset="-122"/>
                <a:ea typeface="微软雅黑" panose="020B0503020204020204" pitchFamily="34" charset="-122"/>
              </a:rPr>
              <a:t>1-2</a:t>
            </a:r>
            <a:r>
              <a:rPr lang="zh-CN" altLang="en-US" sz="1900" dirty="0">
                <a:solidFill>
                  <a:schemeClr val="tx2"/>
                </a:solidFill>
                <a:latin typeface="微软雅黑" panose="020B0503020204020204" pitchFamily="34" charset="-122"/>
                <a:ea typeface="微软雅黑" panose="020B0503020204020204" pitchFamily="34" charset="-122"/>
              </a:rPr>
              <a:t>小时。</a:t>
            </a:r>
            <a:endParaRPr lang="en-US" altLang="zh-CN" sz="1900" dirty="0">
              <a:solidFill>
                <a:schemeClr val="tx2"/>
              </a:solidFill>
              <a:latin typeface="微软雅黑" panose="020B0503020204020204" pitchFamily="34" charset="-122"/>
              <a:ea typeface="微软雅黑" panose="020B0503020204020204" pitchFamily="34" charset="-122"/>
            </a:endParaRPr>
          </a:p>
        </p:txBody>
      </p:sp>
      <p:sp>
        <p:nvSpPr>
          <p:cNvPr id="3" name="TextBox 2"/>
          <p:cNvSpPr txBox="1"/>
          <p:nvPr/>
        </p:nvSpPr>
        <p:spPr>
          <a:xfrm>
            <a:off x="2855640" y="5229200"/>
            <a:ext cx="2664296" cy="368300"/>
          </a:xfrm>
          <a:prstGeom prst="rect">
            <a:avLst/>
          </a:prstGeom>
          <a:noFill/>
        </p:spPr>
        <p:txBody>
          <a:bodyPr wrap="square" rtlCol="0">
            <a:spAutoFit/>
          </a:bodyPr>
          <a:lstStyle/>
          <a:p>
            <a:endParaRPr lang="zh-CN" altLang="en-US" dirty="0"/>
          </a:p>
        </p:txBody>
      </p:sp>
      <p:pic>
        <p:nvPicPr>
          <p:cNvPr id="27650" name="Picture 2"/>
          <p:cNvPicPr>
            <a:picLocks noChangeAspect="1" noChangeArrowheads="1"/>
          </p:cNvPicPr>
          <p:nvPr/>
        </p:nvPicPr>
        <p:blipFill>
          <a:blip r:embed="rId2"/>
          <a:srcRect l="27539" t="21875" r="23242" b="27083"/>
          <a:stretch>
            <a:fillRect/>
          </a:stretch>
        </p:blipFill>
        <p:spPr bwMode="auto">
          <a:xfrm>
            <a:off x="2256636" y="962064"/>
            <a:ext cx="7315089" cy="4267136"/>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82364" y="772205"/>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一、消化性溃疡和胃食管反流病药物</a:t>
            </a: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质子泵抑制剂</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钾离子竞争性酸阻滞剂</a:t>
            </a:r>
            <a:endParaRPr lang="zh-CN" altLang="en-US" b="1" dirty="0">
              <a:latin typeface="微软雅黑" panose="020B0503020204020204" pitchFamily="34" charset="-122"/>
              <a:ea typeface="微软雅黑" panose="020B0503020204020204" pitchFamily="34" charset="-122"/>
              <a:sym typeface="+mn-ea"/>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indent="0">
              <a:lnSpc>
                <a:spcPts val="3780"/>
              </a:lnSpc>
              <a:spcBef>
                <a:spcPts val="0"/>
              </a:spcBef>
              <a:buClr>
                <a:srgbClr val="EB701D"/>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a:t>
            </a:r>
            <a:r>
              <a:rPr lang="zh-CN" altLang="en-US" sz="2800" b="1" dirty="0">
                <a:latin typeface="微软雅黑" panose="020B0503020204020204" pitchFamily="34" charset="-122"/>
                <a:ea typeface="微软雅黑" panose="020B0503020204020204" pitchFamily="34" charset="-122"/>
                <a:sym typeface="+mn-ea"/>
              </a:rPr>
              <a:t>H</a:t>
            </a:r>
            <a:r>
              <a:rPr lang="zh-CN" altLang="en-US" sz="2800" b="1" baseline="-25000" dirty="0">
                <a:latin typeface="微软雅黑" panose="020B0503020204020204" pitchFamily="34" charset="-122"/>
                <a:ea typeface="微软雅黑" panose="020B0503020204020204" pitchFamily="34" charset="-122"/>
                <a:sym typeface="+mn-ea"/>
              </a:rPr>
              <a:t>2</a:t>
            </a:r>
            <a:r>
              <a:rPr lang="zh-CN" altLang="en-US" sz="2800" b="1" dirty="0">
                <a:latin typeface="微软雅黑" panose="020B0503020204020204" pitchFamily="34" charset="-122"/>
                <a:ea typeface="微软雅黑" panose="020B0503020204020204" pitchFamily="34" charset="-122"/>
                <a:sym typeface="+mn-ea"/>
              </a:rPr>
              <a:t>受体拮抗剂</a:t>
            </a:r>
            <a:r>
              <a:rPr lang="zh-CN" altLang="en-US" sz="2800" b="1" dirty="0">
                <a:solidFill>
                  <a:schemeClr val="bg1">
                    <a:lumMod val="75000"/>
                  </a:schemeClr>
                </a:solidFill>
                <a:latin typeface="微软雅黑" panose="020B0503020204020204" pitchFamily="34" charset="-122"/>
                <a:ea typeface="微软雅黑" panose="020B0503020204020204" pitchFamily="34" charset="-122"/>
              </a:rPr>
              <a:t>      </a:t>
            </a: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二、助消化药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三、促胃肠动力药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四、泻药和止泻药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五、微生态药物</a:t>
            </a:r>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主要内容</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36192" y="198438"/>
            <a:ext cx="10046208" cy="563562"/>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Ｈ</a:t>
            </a:r>
            <a:r>
              <a:rPr lang="en-US" altLang="zh-CN" sz="3200" b="1" baseline="-25000" dirty="0">
                <a:solidFill>
                  <a:schemeClr val="accent1"/>
                </a:solidFill>
                <a:latin typeface="微软雅黑" panose="020B0503020204020204" pitchFamily="34" charset="-122"/>
                <a:ea typeface="微软雅黑" panose="020B0503020204020204" pitchFamily="34" charset="-122"/>
              </a:rPr>
              <a:t>2</a:t>
            </a:r>
            <a:r>
              <a:rPr lang="zh-CN" altLang="en-US" sz="3200" b="1" baseline="-25000" dirty="0">
                <a:solidFill>
                  <a:schemeClr val="accent1"/>
                </a:solidFill>
                <a:latin typeface="微软雅黑" panose="020B0503020204020204" pitchFamily="34" charset="-122"/>
                <a:ea typeface="微软雅黑" panose="020B0503020204020204" pitchFamily="34" charset="-122"/>
              </a:rPr>
              <a:t> </a:t>
            </a:r>
            <a:r>
              <a:rPr lang="zh-CN" altLang="en-US" sz="3200" b="1" dirty="0">
                <a:solidFill>
                  <a:schemeClr val="accent1"/>
                </a:solidFill>
                <a:latin typeface="微软雅黑" panose="020B0503020204020204" pitchFamily="34" charset="-122"/>
                <a:ea typeface="微软雅黑" panose="020B0503020204020204" pitchFamily="34" charset="-122"/>
              </a:rPr>
              <a:t>受体拮抗剂</a:t>
            </a:r>
          </a:p>
        </p:txBody>
      </p:sp>
      <p:sp>
        <p:nvSpPr>
          <p:cNvPr id="3" name="内容占位符 2"/>
          <p:cNvSpPr>
            <a:spLocks noGrp="1"/>
          </p:cNvSpPr>
          <p:nvPr>
            <p:ph idx="1"/>
          </p:nvPr>
        </p:nvSpPr>
        <p:spPr>
          <a:xfrm>
            <a:off x="1344168" y="1247875"/>
            <a:ext cx="9774936" cy="4621459"/>
          </a:xfrm>
        </p:spPr>
        <p:txBody>
          <a:bodyPr>
            <a:normAutofit/>
          </a:bodyPr>
          <a:lstStyle/>
          <a:p>
            <a:pPr marL="0" indent="0">
              <a:lnSpc>
                <a:spcPct val="150000"/>
              </a:lnSpc>
              <a:buNone/>
            </a:pPr>
            <a:r>
              <a:rPr lang="zh-CN" altLang="en-US" sz="2400" b="1" dirty="0">
                <a:solidFill>
                  <a:srgbClr val="C00000"/>
                </a:solidFill>
                <a:latin typeface="微软雅黑" panose="020B0503020204020204" pitchFamily="34" charset="-122"/>
                <a:ea typeface="微软雅黑" panose="020B0503020204020204" pitchFamily="34" charset="-122"/>
              </a:rPr>
              <a:t>作用机理</a:t>
            </a:r>
            <a:r>
              <a:rPr lang="zh-CN" altLang="en-US" sz="2400" b="0" dirty="0">
                <a:solidFill>
                  <a:schemeClr val="tx2"/>
                </a:solidFill>
                <a:latin typeface="微软雅黑" panose="020B0503020204020204" pitchFamily="34" charset="-122"/>
                <a:ea typeface="微软雅黑" panose="020B0503020204020204" pitchFamily="34" charset="-122"/>
              </a:rPr>
              <a:t>：可竞争性拮抗Ｈ</a:t>
            </a:r>
            <a:r>
              <a:rPr lang="en-US" altLang="zh-CN" sz="2400" b="0" baseline="-25000" dirty="0">
                <a:solidFill>
                  <a:schemeClr val="tx2"/>
                </a:solidFill>
                <a:latin typeface="微软雅黑" panose="020B0503020204020204" pitchFamily="34" charset="-122"/>
                <a:ea typeface="微软雅黑" panose="020B0503020204020204" pitchFamily="34" charset="-122"/>
              </a:rPr>
              <a:t>2</a:t>
            </a:r>
            <a:r>
              <a:rPr lang="zh-CN" altLang="en-US" sz="2400" b="0" dirty="0">
                <a:solidFill>
                  <a:schemeClr val="tx2"/>
                </a:solidFill>
                <a:latin typeface="微软雅黑" panose="020B0503020204020204" pitchFamily="34" charset="-122"/>
                <a:ea typeface="微软雅黑" panose="020B0503020204020204" pitchFamily="34" charset="-122"/>
              </a:rPr>
              <a:t>受体，抑制组胺、五肽胃泌素、Ｍ胆碱受体激动剂引起的胃酸分泌。</a:t>
            </a:r>
            <a:endParaRPr lang="en-US" altLang="zh-CN" sz="2400" b="0" dirty="0">
              <a:solidFill>
                <a:schemeClr val="tx2"/>
              </a:solidFill>
              <a:latin typeface="微软雅黑" panose="020B0503020204020204" pitchFamily="34" charset="-122"/>
              <a:ea typeface="微软雅黑" panose="020B0503020204020204" pitchFamily="34" charset="-122"/>
            </a:endParaRPr>
          </a:p>
          <a:p>
            <a:pPr marL="0" indent="0">
              <a:lnSpc>
                <a:spcPct val="150000"/>
              </a:lnSpc>
              <a:buNone/>
            </a:pPr>
            <a:endParaRPr lang="en-US" altLang="zh-CN" sz="2400" dirty="0">
              <a:latin typeface="微软雅黑" panose="020B0503020204020204" pitchFamily="34" charset="-122"/>
              <a:ea typeface="微软雅黑" panose="020B0503020204020204" pitchFamily="34" charset="-122"/>
            </a:endParaRPr>
          </a:p>
          <a:p>
            <a:pPr marL="0" indent="0">
              <a:lnSpc>
                <a:spcPct val="150000"/>
              </a:lnSpc>
              <a:buNone/>
            </a:pPr>
            <a:r>
              <a:rPr lang="zh-CN" altLang="en-US" sz="2400" b="1" dirty="0">
                <a:solidFill>
                  <a:srgbClr val="C00000"/>
                </a:solidFill>
                <a:latin typeface="微软雅黑" panose="020B0503020204020204" pitchFamily="34" charset="-122"/>
                <a:ea typeface="微软雅黑" panose="020B0503020204020204" pitchFamily="34" charset="-122"/>
              </a:rPr>
              <a:t>常用药物</a:t>
            </a:r>
            <a:r>
              <a:rPr lang="zh-CN" altLang="en-US" sz="2400" dirty="0">
                <a:latin typeface="微软雅黑" panose="020B0503020204020204" pitchFamily="34" charset="-122"/>
                <a:ea typeface="微软雅黑" panose="020B0503020204020204" pitchFamily="34" charset="-122"/>
              </a:rPr>
              <a:t>：西咪替丁、雷尼替丁、法莫替丁</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1179576" y="1227436"/>
          <a:ext cx="9784080" cy="4797408"/>
        </p:xfrm>
        <a:graphic>
          <a:graphicData uri="http://schemas.openxmlformats.org/drawingml/2006/table">
            <a:tbl>
              <a:tblPr firstRow="1" bandRow="1">
                <a:tableStyleId>{5C22544A-7EE6-4342-B048-85BDC9FD1C3A}</a:tableStyleId>
              </a:tblPr>
              <a:tblGrid>
                <a:gridCol w="1427662">
                  <a:extLst>
                    <a:ext uri="{9D8B030D-6E8A-4147-A177-3AD203B41FA5}">
                      <a16:colId xmlns:a16="http://schemas.microsoft.com/office/drawing/2014/main" val="20000"/>
                    </a:ext>
                  </a:extLst>
                </a:gridCol>
                <a:gridCol w="3370845">
                  <a:extLst>
                    <a:ext uri="{9D8B030D-6E8A-4147-A177-3AD203B41FA5}">
                      <a16:colId xmlns:a16="http://schemas.microsoft.com/office/drawing/2014/main" val="20001"/>
                    </a:ext>
                  </a:extLst>
                </a:gridCol>
                <a:gridCol w="2708132">
                  <a:extLst>
                    <a:ext uri="{9D8B030D-6E8A-4147-A177-3AD203B41FA5}">
                      <a16:colId xmlns:a16="http://schemas.microsoft.com/office/drawing/2014/main" val="20002"/>
                    </a:ext>
                  </a:extLst>
                </a:gridCol>
                <a:gridCol w="2277441">
                  <a:extLst>
                    <a:ext uri="{9D8B030D-6E8A-4147-A177-3AD203B41FA5}">
                      <a16:colId xmlns:a16="http://schemas.microsoft.com/office/drawing/2014/main" val="20003"/>
                    </a:ext>
                  </a:extLst>
                </a:gridCol>
              </a:tblGrid>
              <a:tr h="650875">
                <a:tc>
                  <a:txBody>
                    <a:bodyPr/>
                    <a:lstStyle/>
                    <a:p>
                      <a:endParaRPr lang="zh-CN" altLang="en-US" b="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b="1" dirty="0">
                          <a:solidFill>
                            <a:schemeClr val="tx1"/>
                          </a:solidFill>
                          <a:latin typeface="微软雅黑" panose="020B0503020204020204" pitchFamily="34" charset="-122"/>
                          <a:ea typeface="微软雅黑" panose="020B0503020204020204" pitchFamily="34" charset="-122"/>
                        </a:rPr>
                        <a:t>西咪替丁</a:t>
                      </a: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b="1" dirty="0">
                          <a:solidFill>
                            <a:schemeClr val="tx1"/>
                          </a:solidFill>
                          <a:latin typeface="微软雅黑" panose="020B0503020204020204" pitchFamily="34" charset="-122"/>
                          <a:ea typeface="微软雅黑" panose="020B0503020204020204" pitchFamily="34" charset="-122"/>
                        </a:rPr>
                        <a:t>雷尼替丁</a:t>
                      </a: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b="1" dirty="0">
                          <a:solidFill>
                            <a:schemeClr val="tx1"/>
                          </a:solidFill>
                          <a:latin typeface="微软雅黑" panose="020B0503020204020204" pitchFamily="34" charset="-122"/>
                          <a:ea typeface="微软雅黑" panose="020B0503020204020204" pitchFamily="34" charset="-122"/>
                        </a:rPr>
                        <a:t>法莫替丁</a:t>
                      </a:r>
                    </a:p>
                  </a:txBody>
                  <a:tcP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0"/>
                  </a:ext>
                </a:extLst>
              </a:tr>
              <a:tr h="766936">
                <a:tc>
                  <a:txBody>
                    <a:bodyPr/>
                    <a:lstStyle/>
                    <a:p>
                      <a:pPr>
                        <a:lnSpc>
                          <a:spcPts val="2500"/>
                        </a:lnSpc>
                      </a:pPr>
                      <a:endParaRPr lang="en-US" altLang="zh-CN" sz="2000" b="1" dirty="0">
                        <a:latin typeface="微软雅黑" panose="020B0503020204020204" pitchFamily="34" charset="-122"/>
                        <a:ea typeface="微软雅黑" panose="020B0503020204020204" pitchFamily="34" charset="-122"/>
                      </a:endParaRPr>
                    </a:p>
                    <a:p>
                      <a:pPr>
                        <a:lnSpc>
                          <a:spcPts val="2500"/>
                        </a:lnSpc>
                      </a:pPr>
                      <a:r>
                        <a:rPr lang="zh-CN" altLang="en-US" sz="2000" b="1" dirty="0">
                          <a:latin typeface="微软雅黑" panose="020B0503020204020204" pitchFamily="34" charset="-122"/>
                          <a:ea typeface="微软雅黑" panose="020B0503020204020204" pitchFamily="34" charset="-122"/>
                        </a:rPr>
                        <a:t>适应症</a:t>
                      </a:r>
                    </a:p>
                  </a:txBody>
                  <a:tcPr>
                    <a:lnT w="12700" cmpd="sng">
                      <a:solidFill>
                        <a:schemeClr val="tx1"/>
                      </a:solidFill>
                      <a:prstDash val="solid"/>
                    </a:lnT>
                    <a:noFill/>
                  </a:tcPr>
                </a:tc>
                <a:tc gridSpan="3">
                  <a:txBody>
                    <a:bodyPr/>
                    <a:lstStyle/>
                    <a:p>
                      <a:pPr>
                        <a:lnSpc>
                          <a:spcPts val="2500"/>
                        </a:lnSpc>
                      </a:pP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胃溃疡</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十二指肠溃疡、反流性食管炎、应激性溃疡</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卓</a:t>
                      </a:r>
                      <a:r>
                        <a:rPr lang="en-US" altLang="zh-CN" sz="2000" b="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艾综合征</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a:t>
                      </a:r>
                      <a:endParaRPr lang="zh-CN" altLang="en-US" sz="2000" b="0" dirty="0">
                        <a:solidFill>
                          <a:schemeClr val="tx2"/>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hMerge="1">
                  <a:txBody>
                    <a:bodyPr/>
                    <a:lstStyle/>
                    <a:p>
                      <a:endParaRPr lang="zh-CN"/>
                    </a:p>
                  </a:txBody>
                  <a:tcPr>
                    <a:lnT w="12700" cmpd="sng">
                      <a:solidFill>
                        <a:schemeClr val="tx1"/>
                      </a:solidFill>
                      <a:prstDash val="solid"/>
                    </a:lnT>
                  </a:tcPr>
                </a:tc>
                <a:tc hMerge="1">
                  <a:txBody>
                    <a:bodyPr/>
                    <a:lstStyle/>
                    <a:p>
                      <a:endParaRPr lang="zh-CN"/>
                    </a:p>
                  </a:txBody>
                  <a:tcPr>
                    <a:lnT w="12700" cmpd="sng">
                      <a:solidFill>
                        <a:schemeClr val="tx1"/>
                      </a:solidFill>
                      <a:prstDash val="solid"/>
                    </a:lnT>
                  </a:tcPr>
                </a:tc>
                <a:extLst>
                  <a:ext uri="{0D108BD9-81ED-4DB2-BD59-A6C34878D82A}">
                    <a16:rowId xmlns:a16="http://schemas.microsoft.com/office/drawing/2014/main" val="10001"/>
                  </a:ext>
                </a:extLst>
              </a:tr>
              <a:tr h="1151748">
                <a:tc>
                  <a:txBody>
                    <a:bodyPr/>
                    <a:lstStyle/>
                    <a:p>
                      <a:pPr>
                        <a:lnSpc>
                          <a:spcPts val="2500"/>
                        </a:lnSpc>
                      </a:pPr>
                      <a:endParaRPr lang="en-US" altLang="zh-CN" sz="2000" b="1" dirty="0">
                        <a:latin typeface="微软雅黑" panose="020B0503020204020204" pitchFamily="34" charset="-122"/>
                        <a:ea typeface="微软雅黑" panose="020B0503020204020204" pitchFamily="34" charset="-122"/>
                      </a:endParaRPr>
                    </a:p>
                    <a:p>
                      <a:pPr>
                        <a:lnSpc>
                          <a:spcPts val="2500"/>
                        </a:lnSpc>
                      </a:pPr>
                      <a:r>
                        <a:rPr lang="zh-CN" altLang="en-US" sz="2000" b="1" dirty="0">
                          <a:latin typeface="微软雅黑" panose="020B0503020204020204" pitchFamily="34" charset="-122"/>
                          <a:ea typeface="微软雅黑" panose="020B0503020204020204" pitchFamily="34" charset="-122"/>
                        </a:rPr>
                        <a:t>抑酸强度和持续时间</a:t>
                      </a:r>
                    </a:p>
                  </a:txBody>
                  <a:tcPr>
                    <a:noFill/>
                  </a:tcPr>
                </a:tc>
                <a:tc>
                  <a:txBody>
                    <a:bodyPr/>
                    <a:lstStyle/>
                    <a:p>
                      <a:pPr>
                        <a:lnSpc>
                          <a:spcPts val="2500"/>
                        </a:lnSpc>
                      </a:pPr>
                      <a:r>
                        <a:rPr lang="zh-CN" altLang="en-US" sz="2000" b="0" dirty="0">
                          <a:solidFill>
                            <a:schemeClr val="tx2"/>
                          </a:solidFill>
                          <a:latin typeface="微软雅黑" panose="020B0503020204020204" pitchFamily="34" charset="-122"/>
                          <a:ea typeface="微软雅黑" panose="020B0503020204020204" pitchFamily="34" charset="-122"/>
                        </a:rPr>
                        <a:t>相比雷尼替丁和法莫替丁，抑酸作用弱。</a:t>
                      </a:r>
                    </a:p>
                  </a:txBody>
                  <a:tcPr>
                    <a:noFill/>
                  </a:tcPr>
                </a:tc>
                <a:tc>
                  <a:txBody>
                    <a:bodyPr/>
                    <a:lstStyle/>
                    <a:p>
                      <a:pPr>
                        <a:lnSpc>
                          <a:spcPts val="2500"/>
                        </a:lnSpc>
                      </a:pPr>
                      <a:r>
                        <a:rPr lang="zh-CN" altLang="en-US" sz="2000" b="0" dirty="0">
                          <a:solidFill>
                            <a:schemeClr val="tx2"/>
                          </a:solidFill>
                          <a:latin typeface="微软雅黑" panose="020B0503020204020204" pitchFamily="34" charset="-122"/>
                          <a:ea typeface="微软雅黑" panose="020B0503020204020204" pitchFamily="34" charset="-122"/>
                        </a:rPr>
                        <a:t>抑酸作用是西咪替丁的</a:t>
                      </a:r>
                      <a:r>
                        <a:rPr lang="en-US" altLang="zh-CN" sz="2000" b="0" dirty="0">
                          <a:solidFill>
                            <a:schemeClr val="tx2"/>
                          </a:solidFill>
                          <a:latin typeface="微软雅黑" panose="020B0503020204020204" pitchFamily="34" charset="-122"/>
                          <a:ea typeface="微软雅黑" panose="020B0503020204020204" pitchFamily="34" charset="-122"/>
                        </a:rPr>
                        <a:t>5-12</a:t>
                      </a:r>
                      <a:r>
                        <a:rPr lang="zh-CN" altLang="en-US" sz="2000" b="0" dirty="0">
                          <a:solidFill>
                            <a:schemeClr val="tx2"/>
                          </a:solidFill>
                          <a:latin typeface="微软雅黑" panose="020B0503020204020204" pitchFamily="34" charset="-122"/>
                          <a:ea typeface="微软雅黑" panose="020B0503020204020204" pitchFamily="34" charset="-122"/>
                        </a:rPr>
                        <a:t>倍，作用时间维持８</a:t>
                      </a:r>
                      <a:r>
                        <a:rPr lang="en-US" altLang="zh-CN" sz="2000" b="0" dirty="0">
                          <a:solidFill>
                            <a:schemeClr val="tx2"/>
                          </a:solidFill>
                          <a:latin typeface="微软雅黑" panose="020B0503020204020204" pitchFamily="34" charset="-122"/>
                          <a:ea typeface="微软雅黑" panose="020B0503020204020204" pitchFamily="34" charset="-122"/>
                        </a:rPr>
                        <a:t>-12</a:t>
                      </a:r>
                      <a:r>
                        <a:rPr lang="zh-CN" altLang="en-US" sz="2000" b="0" dirty="0">
                          <a:solidFill>
                            <a:schemeClr val="tx2"/>
                          </a:solidFill>
                          <a:latin typeface="微软雅黑" panose="020B0503020204020204" pitchFamily="34" charset="-122"/>
                          <a:ea typeface="微软雅黑" panose="020B0503020204020204" pitchFamily="34" charset="-122"/>
                        </a:rPr>
                        <a:t>ｈ</a:t>
                      </a:r>
                    </a:p>
                  </a:txBody>
                  <a:tcPr>
                    <a:noFill/>
                  </a:tcPr>
                </a:tc>
                <a:tc>
                  <a:txBody>
                    <a:bodyPr/>
                    <a:lstStyle/>
                    <a:p>
                      <a:pPr>
                        <a:lnSpc>
                          <a:spcPts val="2500"/>
                        </a:lnSpc>
                      </a:pPr>
                      <a:r>
                        <a:rPr lang="zh-CN" altLang="en-US" sz="2000" b="0" dirty="0">
                          <a:solidFill>
                            <a:schemeClr val="tx2"/>
                          </a:solidFill>
                          <a:latin typeface="微软雅黑" panose="020B0503020204020204" pitchFamily="34" charset="-122"/>
                          <a:ea typeface="微软雅黑" panose="020B0503020204020204" pitchFamily="34" charset="-122"/>
                        </a:rPr>
                        <a:t>抑酸作用比西咪替丁强</a:t>
                      </a:r>
                      <a:r>
                        <a:rPr lang="en-US" altLang="zh-CN" sz="2000" b="0" dirty="0">
                          <a:solidFill>
                            <a:schemeClr val="tx2"/>
                          </a:solidFill>
                          <a:latin typeface="微软雅黑" panose="020B0503020204020204" pitchFamily="34" charset="-122"/>
                          <a:ea typeface="微软雅黑" panose="020B0503020204020204" pitchFamily="34" charset="-122"/>
                        </a:rPr>
                        <a:t>20</a:t>
                      </a:r>
                      <a:r>
                        <a:rPr lang="zh-CN" altLang="en-US" sz="2000" b="0" dirty="0">
                          <a:solidFill>
                            <a:schemeClr val="tx2"/>
                          </a:solidFill>
                          <a:latin typeface="微软雅黑" panose="020B0503020204020204" pitchFamily="34" charset="-122"/>
                          <a:ea typeface="微软雅黑" panose="020B0503020204020204" pitchFamily="34" charset="-122"/>
                        </a:rPr>
                        <a:t>倍，作用时间可达</a:t>
                      </a:r>
                      <a:r>
                        <a:rPr lang="en-US" altLang="zh-CN" sz="2000" b="0" dirty="0">
                          <a:solidFill>
                            <a:schemeClr val="tx2"/>
                          </a:solidFill>
                          <a:latin typeface="微软雅黑" panose="020B0503020204020204" pitchFamily="34" charset="-122"/>
                          <a:ea typeface="微软雅黑" panose="020B0503020204020204" pitchFamily="34" charset="-122"/>
                        </a:rPr>
                        <a:t>12h</a:t>
                      </a:r>
                      <a:r>
                        <a:rPr lang="zh-CN" altLang="en-US" sz="2000" b="0" dirty="0">
                          <a:solidFill>
                            <a:schemeClr val="tx2"/>
                          </a:solidFill>
                          <a:latin typeface="微软雅黑" panose="020B0503020204020204" pitchFamily="34" charset="-122"/>
                          <a:ea typeface="微软雅黑" panose="020B0503020204020204" pitchFamily="34" charset="-122"/>
                        </a:rPr>
                        <a:t>以上</a:t>
                      </a:r>
                    </a:p>
                  </a:txBody>
                  <a:tcPr>
                    <a:noFill/>
                  </a:tcPr>
                </a:tc>
                <a:extLst>
                  <a:ext uri="{0D108BD9-81ED-4DB2-BD59-A6C34878D82A}">
                    <a16:rowId xmlns:a16="http://schemas.microsoft.com/office/drawing/2014/main" val="10002"/>
                  </a:ext>
                </a:extLst>
              </a:tr>
              <a:tr h="2037080">
                <a:tc>
                  <a:txBody>
                    <a:bodyPr/>
                    <a:lstStyle/>
                    <a:p>
                      <a:pPr>
                        <a:lnSpc>
                          <a:spcPts val="2500"/>
                        </a:lnSpc>
                      </a:pPr>
                      <a:endParaRPr lang="en-US" altLang="zh-CN" sz="2000" b="1" dirty="0">
                        <a:latin typeface="微软雅黑" panose="020B0503020204020204" pitchFamily="34" charset="-122"/>
                        <a:ea typeface="微软雅黑" panose="020B0503020204020204" pitchFamily="34" charset="-122"/>
                      </a:endParaRPr>
                    </a:p>
                    <a:p>
                      <a:pPr>
                        <a:lnSpc>
                          <a:spcPts val="2500"/>
                        </a:lnSpc>
                      </a:pPr>
                      <a:endParaRPr lang="en-US" altLang="zh-CN" sz="2000" b="1" dirty="0">
                        <a:latin typeface="微软雅黑" panose="020B0503020204020204" pitchFamily="34" charset="-122"/>
                        <a:ea typeface="微软雅黑" panose="020B0503020204020204" pitchFamily="34" charset="-122"/>
                      </a:endParaRPr>
                    </a:p>
                    <a:p>
                      <a:pPr>
                        <a:lnSpc>
                          <a:spcPts val="2500"/>
                        </a:lnSpc>
                      </a:pPr>
                      <a:endParaRPr lang="en-US" altLang="zh-CN" sz="2000" b="1" dirty="0">
                        <a:latin typeface="微软雅黑" panose="020B0503020204020204" pitchFamily="34" charset="-122"/>
                        <a:ea typeface="微软雅黑" panose="020B0503020204020204" pitchFamily="34" charset="-122"/>
                      </a:endParaRPr>
                    </a:p>
                    <a:p>
                      <a:pPr>
                        <a:lnSpc>
                          <a:spcPts val="2500"/>
                        </a:lnSpc>
                      </a:pPr>
                      <a:r>
                        <a:rPr lang="zh-CN" altLang="en-US" sz="2000" b="1" dirty="0">
                          <a:latin typeface="微软雅黑" panose="020B0503020204020204" pitchFamily="34" charset="-122"/>
                          <a:ea typeface="微软雅黑" panose="020B0503020204020204" pitchFamily="34" charset="-122"/>
                        </a:rPr>
                        <a:t>不良反应</a:t>
                      </a:r>
                    </a:p>
                  </a:txBody>
                  <a:tcPr>
                    <a:lnB w="12700" cmpd="sng">
                      <a:solidFill>
                        <a:schemeClr val="tx1"/>
                      </a:solidFill>
                      <a:prstDash val="solid"/>
                    </a:lnB>
                    <a:noFill/>
                  </a:tcPr>
                </a:tc>
                <a:tc>
                  <a:txBody>
                    <a:bodyPr/>
                    <a:lstStyle/>
                    <a:p>
                      <a:pPr>
                        <a:lnSpc>
                          <a:spcPts val="2500"/>
                        </a:lnSpc>
                      </a:pP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常见：</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头痛、头晕</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腹泻</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肌痛</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疲劳、嗜睡</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等。</a:t>
                      </a:r>
                      <a:r>
                        <a:rPr lang="zh-CN" altLang="en-US" sz="2000" b="0" dirty="0">
                          <a:solidFill>
                            <a:schemeClr val="tx2"/>
                          </a:solidFill>
                          <a:latin typeface="微软雅黑" panose="020B0503020204020204" pitchFamily="34" charset="-122"/>
                          <a:ea typeface="微软雅黑" panose="020B0503020204020204" pitchFamily="34" charset="-122"/>
                        </a:rPr>
                        <a:t>剂量较大时可引起</a:t>
                      </a:r>
                      <a:r>
                        <a:rPr lang="zh-CN" altLang="en-US" sz="2000" b="0" dirty="0">
                          <a:solidFill>
                            <a:srgbClr val="C00000"/>
                          </a:solidFill>
                          <a:latin typeface="微软雅黑" panose="020B0503020204020204" pitchFamily="34" charset="-122"/>
                          <a:ea typeface="微软雅黑" panose="020B0503020204020204" pitchFamily="34" charset="-122"/>
                        </a:rPr>
                        <a:t>男性乳房肿胀、泌乳现象、性欲减退</a:t>
                      </a:r>
                      <a:r>
                        <a:rPr lang="zh-CN" altLang="en-US" sz="2000" b="0" dirty="0">
                          <a:solidFill>
                            <a:schemeClr val="tx2"/>
                          </a:solidFill>
                          <a:latin typeface="微软雅黑" panose="020B0503020204020204" pitchFamily="34" charset="-122"/>
                          <a:ea typeface="微软雅黑" panose="020B0503020204020204" pitchFamily="34" charset="-122"/>
                        </a:rPr>
                        <a:t>等，雷尼替丁和法莫替丁较少。</a:t>
                      </a:r>
                    </a:p>
                  </a:txBody>
                  <a:tcPr>
                    <a:lnB w="12700" cmpd="sng">
                      <a:solidFill>
                        <a:schemeClr val="tx1"/>
                      </a:solidFill>
                      <a:prstDash val="solid"/>
                    </a:lnB>
                    <a:noFill/>
                  </a:tcPr>
                </a:tc>
                <a:tc>
                  <a:txBody>
                    <a:bodyPr/>
                    <a:lstStyle/>
                    <a:p>
                      <a:pPr>
                        <a:lnSpc>
                          <a:spcPts val="2500"/>
                        </a:lnSpc>
                      </a:pPr>
                      <a:r>
                        <a:rPr lang="zh-CN" altLang="en-US" sz="2000" b="0" dirty="0">
                          <a:solidFill>
                            <a:schemeClr val="tx2"/>
                          </a:solidFill>
                          <a:latin typeface="微软雅黑" panose="020B0503020204020204" pitchFamily="34" charset="-122"/>
                          <a:ea typeface="微软雅黑" panose="020B0503020204020204" pitchFamily="34" charset="-122"/>
                        </a:rPr>
                        <a:t>常见：恶心、皮疹便秘、乏力等。与西咪替丁相比，损伤肾功能、性腺功能和中枢神经的不良作用较轻。</a:t>
                      </a:r>
                    </a:p>
                  </a:txBody>
                  <a:tcPr>
                    <a:lnB w="12700" cmpd="sng">
                      <a:solidFill>
                        <a:schemeClr val="tx1"/>
                      </a:solidFill>
                      <a:prstDash val="solid"/>
                    </a:lnB>
                    <a:noFill/>
                  </a:tcPr>
                </a:tc>
                <a:tc>
                  <a:txBody>
                    <a:bodyPr/>
                    <a:lstStyle/>
                    <a:p>
                      <a:pPr>
                        <a:lnSpc>
                          <a:spcPts val="2500"/>
                        </a:lnSpc>
                      </a:pPr>
                      <a:r>
                        <a:rPr lang="zh-CN" altLang="en-US" sz="2000" b="0" dirty="0">
                          <a:solidFill>
                            <a:schemeClr val="tx2"/>
                          </a:solidFill>
                          <a:latin typeface="微软雅黑" panose="020B0503020204020204" pitchFamily="34" charset="-122"/>
                          <a:ea typeface="微软雅黑" panose="020B0503020204020204" pitchFamily="34" charset="-122"/>
                        </a:rPr>
                        <a:t>皮疹、心动过速、</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白细胞减少、嗜酸粒细胞增多</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、转氨酶升高等。</a:t>
                      </a:r>
                      <a:endParaRPr lang="zh-CN" altLang="en-US" sz="2000" b="0" dirty="0">
                        <a:solidFill>
                          <a:schemeClr val="tx2"/>
                        </a:solidFill>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extLst>
                  <a:ext uri="{0D108BD9-81ED-4DB2-BD59-A6C34878D82A}">
                    <a16:rowId xmlns:a16="http://schemas.microsoft.com/office/drawing/2014/main" val="10003"/>
                  </a:ext>
                </a:extLst>
              </a:tr>
            </a:tbl>
          </a:graphicData>
        </a:graphic>
      </p:graphicFrame>
      <p:sp>
        <p:nvSpPr>
          <p:cNvPr id="7" name="标题 1"/>
          <p:cNvSpPr>
            <a:spLocks noGrp="1"/>
          </p:cNvSpPr>
          <p:nvPr>
            <p:ph type="title"/>
          </p:nvPr>
        </p:nvSpPr>
        <p:spPr>
          <a:xfrm>
            <a:off x="1609126" y="234669"/>
            <a:ext cx="6985000" cy="598487"/>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Ｈ</a:t>
            </a:r>
            <a:r>
              <a:rPr lang="en-US" altLang="zh-CN" sz="3200" b="1" baseline="-25000" dirty="0">
                <a:solidFill>
                  <a:schemeClr val="accent1"/>
                </a:solidFill>
                <a:latin typeface="微软雅黑" panose="020B0503020204020204" pitchFamily="34" charset="-122"/>
                <a:ea typeface="微软雅黑" panose="020B0503020204020204" pitchFamily="34" charset="-122"/>
              </a:rPr>
              <a:t>2</a:t>
            </a:r>
            <a:r>
              <a:rPr lang="zh-CN" altLang="en-US" sz="3200" b="1" baseline="-25000" dirty="0">
                <a:solidFill>
                  <a:schemeClr val="accent1"/>
                </a:solidFill>
                <a:latin typeface="微软雅黑" panose="020B0503020204020204" pitchFamily="34" charset="-122"/>
                <a:ea typeface="微软雅黑" panose="020B0503020204020204" pitchFamily="34" charset="-122"/>
              </a:rPr>
              <a:t> </a:t>
            </a:r>
            <a:r>
              <a:rPr lang="zh-CN" altLang="en-US" sz="3200" b="1" dirty="0">
                <a:solidFill>
                  <a:schemeClr val="accent1"/>
                </a:solidFill>
                <a:latin typeface="微软雅黑" panose="020B0503020204020204" pitchFamily="34" charset="-122"/>
                <a:ea typeface="微软雅黑" panose="020B0503020204020204" pitchFamily="34" charset="-122"/>
              </a:rPr>
              <a:t>受体拮抗剂</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custDataLst>
              <p:tags r:id="rId1"/>
            </p:custDataLst>
          </p:nvPr>
        </p:nvGraphicFramePr>
        <p:xfrm>
          <a:off x="1280160" y="980729"/>
          <a:ext cx="9848088" cy="4917151"/>
        </p:xfrm>
        <a:graphic>
          <a:graphicData uri="http://schemas.openxmlformats.org/drawingml/2006/table">
            <a:tbl>
              <a:tblPr firstRow="1" bandRow="1">
                <a:tableStyleId>{5C22544A-7EE6-4342-B048-85BDC9FD1C3A}</a:tableStyleId>
              </a:tblPr>
              <a:tblGrid>
                <a:gridCol w="1489547">
                  <a:extLst>
                    <a:ext uri="{9D8B030D-6E8A-4147-A177-3AD203B41FA5}">
                      <a16:colId xmlns:a16="http://schemas.microsoft.com/office/drawing/2014/main" val="20000"/>
                    </a:ext>
                  </a:extLst>
                </a:gridCol>
                <a:gridCol w="3340351">
                  <a:extLst>
                    <a:ext uri="{9D8B030D-6E8A-4147-A177-3AD203B41FA5}">
                      <a16:colId xmlns:a16="http://schemas.microsoft.com/office/drawing/2014/main" val="20001"/>
                    </a:ext>
                  </a:extLst>
                </a:gridCol>
                <a:gridCol w="2556533">
                  <a:extLst>
                    <a:ext uri="{9D8B030D-6E8A-4147-A177-3AD203B41FA5}">
                      <a16:colId xmlns:a16="http://schemas.microsoft.com/office/drawing/2014/main" val="20002"/>
                    </a:ext>
                  </a:extLst>
                </a:gridCol>
                <a:gridCol w="2461657">
                  <a:extLst>
                    <a:ext uri="{9D8B030D-6E8A-4147-A177-3AD203B41FA5}">
                      <a16:colId xmlns:a16="http://schemas.microsoft.com/office/drawing/2014/main" val="20003"/>
                    </a:ext>
                  </a:extLst>
                </a:gridCol>
              </a:tblGrid>
              <a:tr h="587611">
                <a:tc>
                  <a:txBody>
                    <a:bodyPr/>
                    <a:lstStyle/>
                    <a:p>
                      <a:endParaRPr lang="zh-CN" altLang="en-US"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b="1" dirty="0">
                          <a:solidFill>
                            <a:schemeClr val="tx1"/>
                          </a:solidFill>
                          <a:latin typeface="微软雅黑" panose="020B0503020204020204" pitchFamily="34" charset="-122"/>
                          <a:ea typeface="微软雅黑" panose="020B0503020204020204" pitchFamily="34" charset="-122"/>
                        </a:rPr>
                        <a:t>西咪替丁</a:t>
                      </a: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b="1" dirty="0">
                          <a:solidFill>
                            <a:schemeClr val="tx1"/>
                          </a:solidFill>
                          <a:latin typeface="微软雅黑" panose="020B0503020204020204" pitchFamily="34" charset="-122"/>
                          <a:ea typeface="微软雅黑" panose="020B0503020204020204" pitchFamily="34" charset="-122"/>
                        </a:rPr>
                        <a:t>雷尼替丁</a:t>
                      </a: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b="1" dirty="0">
                          <a:solidFill>
                            <a:schemeClr val="tx1"/>
                          </a:solidFill>
                          <a:latin typeface="微软雅黑" panose="020B0503020204020204" pitchFamily="34" charset="-122"/>
                          <a:ea typeface="微软雅黑" panose="020B0503020204020204" pitchFamily="34" charset="-122"/>
                        </a:rPr>
                        <a:t>法莫替丁</a:t>
                      </a:r>
                    </a:p>
                  </a:txBody>
                  <a:tcP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0"/>
                  </a:ext>
                </a:extLst>
              </a:tr>
              <a:tr h="1578226">
                <a:tc>
                  <a:txBody>
                    <a:bodyPr/>
                    <a:lstStyle/>
                    <a:p>
                      <a:r>
                        <a:rPr lang="zh-CN" altLang="en-US" sz="2000" b="1" dirty="0">
                          <a:latin typeface="微软雅黑" panose="020B0503020204020204" pitchFamily="34" charset="-122"/>
                          <a:ea typeface="微软雅黑" panose="020B0503020204020204" pitchFamily="34" charset="-122"/>
                        </a:rPr>
                        <a:t>药物相互作用</a:t>
                      </a:r>
                    </a:p>
                  </a:txBody>
                  <a:tcPr>
                    <a:lnT w="12700" cmpd="sng">
                      <a:solidFill>
                        <a:schemeClr val="tx1"/>
                      </a:solidFill>
                      <a:prstDash val="solid"/>
                    </a:lnT>
                    <a:noFill/>
                  </a:tcPr>
                </a:tc>
                <a:tc>
                  <a:txBody>
                    <a:bodyPr/>
                    <a:lstStyle/>
                    <a:p>
                      <a:r>
                        <a:rPr lang="zh-CN" altLang="en-US" sz="2000" b="0" dirty="0">
                          <a:solidFill>
                            <a:schemeClr val="tx2"/>
                          </a:solidFill>
                          <a:latin typeface="微软雅黑" panose="020B0503020204020204" pitchFamily="34" charset="-122"/>
                          <a:ea typeface="微软雅黑" panose="020B0503020204020204" pitchFamily="34" charset="-122"/>
                        </a:rPr>
                        <a:t>能抑制</a:t>
                      </a:r>
                      <a:r>
                        <a:rPr lang="en-US" altLang="zh-CN" sz="2000" b="0" dirty="0">
                          <a:solidFill>
                            <a:schemeClr val="tx2"/>
                          </a:solidFill>
                          <a:latin typeface="微软雅黑" panose="020B0503020204020204" pitchFamily="34" charset="-122"/>
                          <a:ea typeface="微软雅黑" panose="020B0503020204020204" pitchFamily="34" charset="-122"/>
                        </a:rPr>
                        <a:t>P450</a:t>
                      </a:r>
                      <a:r>
                        <a:rPr lang="zh-CN" altLang="en-US" sz="2000" b="0" dirty="0">
                          <a:solidFill>
                            <a:schemeClr val="tx2"/>
                          </a:solidFill>
                          <a:latin typeface="微软雅黑" panose="020B0503020204020204" pitchFamily="34" charset="-122"/>
                          <a:ea typeface="微软雅黑" panose="020B0503020204020204" pitchFamily="34" charset="-122"/>
                        </a:rPr>
                        <a:t>活性，与华法林、苯妥英钠、苯巴比妥、茶碱、氯吡格雷等药物均可相互作用，合用时需调整剂量。</a:t>
                      </a:r>
                    </a:p>
                  </a:txBody>
                  <a:tcPr>
                    <a:lnT w="12700" cmpd="sng">
                      <a:solidFill>
                        <a:schemeClr val="tx1"/>
                      </a:solidFill>
                      <a:prstDash val="solid"/>
                    </a:lnT>
                    <a:noFill/>
                  </a:tcPr>
                </a:tc>
                <a:tc>
                  <a:txBody>
                    <a:bodyPr/>
                    <a:lstStyle/>
                    <a:p>
                      <a:r>
                        <a:rPr lang="zh-CN" altLang="en-US" sz="2000" b="0" dirty="0">
                          <a:solidFill>
                            <a:schemeClr val="tx2"/>
                          </a:solidFill>
                          <a:latin typeface="微软雅黑" panose="020B0503020204020204" pitchFamily="34" charset="-122"/>
                          <a:ea typeface="微软雅黑" panose="020B0503020204020204" pitchFamily="34" charset="-122"/>
                        </a:rPr>
                        <a:t>对肝药酶影响较弱。可与普萘洛尔、利多卡因等合用时，可延缓这些药物的作用。</a:t>
                      </a:r>
                    </a:p>
                  </a:txBody>
                  <a:tcPr>
                    <a:lnT w="12700" cmpd="sng">
                      <a:solidFill>
                        <a:schemeClr val="tx1"/>
                      </a:solidFill>
                      <a:prstDash val="solid"/>
                    </a:lnT>
                    <a:noFill/>
                  </a:tcPr>
                </a:tc>
                <a:tc>
                  <a:txBody>
                    <a:bodyPr/>
                    <a:lstStyle/>
                    <a:p>
                      <a:r>
                        <a:rPr lang="zh-CN" altLang="en-US" sz="2000" b="0" dirty="0">
                          <a:solidFill>
                            <a:schemeClr val="tx2"/>
                          </a:solidFill>
                          <a:latin typeface="微软雅黑" panose="020B0503020204020204" pitchFamily="34" charset="-122"/>
                          <a:ea typeface="微软雅黑" panose="020B0503020204020204" pitchFamily="34" charset="-122"/>
                        </a:rPr>
                        <a:t>对肝药酶几乎无影响。</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丙磺舒会抑制法莫替丁从肾小管的排泄</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a:t>
                      </a:r>
                      <a:endParaRPr lang="zh-CN" altLang="en-US" sz="2000" b="0" dirty="0">
                        <a:solidFill>
                          <a:schemeClr val="tx2"/>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extLst>
                  <a:ext uri="{0D108BD9-81ED-4DB2-BD59-A6C34878D82A}">
                    <a16:rowId xmlns:a16="http://schemas.microsoft.com/office/drawing/2014/main" val="10001"/>
                  </a:ext>
                </a:extLst>
              </a:tr>
              <a:tr h="1579967">
                <a:tc>
                  <a:txBody>
                    <a:bodyPr/>
                    <a:lstStyle/>
                    <a:p>
                      <a:r>
                        <a:rPr lang="zh-CN" altLang="en-US" sz="2000" b="1" dirty="0">
                          <a:latin typeface="微软雅黑" panose="020B0503020204020204" pitchFamily="34" charset="-122"/>
                          <a:ea typeface="微软雅黑" panose="020B0503020204020204" pitchFamily="34" charset="-122"/>
                        </a:rPr>
                        <a:t>禁忌症</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禁忌</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与</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多非利特合用</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，可引起</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尖端扭转型室性心动过速</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a:t>
                      </a:r>
                      <a:endParaRPr lang="en-US" altLang="zh-CN" sz="2000" b="0" kern="1200" dirty="0">
                        <a:solidFill>
                          <a:schemeClr val="tx2"/>
                        </a:solidFill>
                        <a:effectLst/>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孕妇</a:t>
                      </a:r>
                      <a:endParaRPr lang="en-US" altLang="zh-CN" sz="2000" b="0" kern="1200" dirty="0">
                        <a:solidFill>
                          <a:schemeClr val="tx2"/>
                        </a:solidFill>
                        <a:effectLst/>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哺乳期</a:t>
                      </a:r>
                      <a:endParaRPr lang="zh-CN" altLang="en-US" sz="2000" b="0" kern="1200" dirty="0">
                        <a:solidFill>
                          <a:schemeClr val="tx2"/>
                        </a:solidFill>
                        <a:effectLst/>
                        <a:latin typeface="微软雅黑" panose="020B0503020204020204" pitchFamily="34" charset="-122"/>
                        <a:ea typeface="微软雅黑" panose="020B0503020204020204" pitchFamily="34" charset="-122"/>
                        <a:cs typeface="+mn-cs"/>
                      </a:endParaRPr>
                    </a:p>
                  </a:txBody>
                  <a:tcPr>
                    <a:noFill/>
                  </a:tcPr>
                </a:tc>
                <a:tc>
                  <a:txBody>
                    <a:bodyPr/>
                    <a:lstStyle/>
                    <a:p>
                      <a:r>
                        <a:rPr lang="zh-CN" altLang="en-US" sz="2000" b="0" dirty="0">
                          <a:solidFill>
                            <a:schemeClr val="tx2"/>
                          </a:solidFill>
                          <a:latin typeface="微软雅黑" panose="020B0503020204020204" pitchFamily="34" charset="-122"/>
                          <a:ea typeface="微软雅黑" panose="020B0503020204020204" pitchFamily="34" charset="-122"/>
                        </a:rPr>
                        <a:t>孕妇</a:t>
                      </a:r>
                      <a:endParaRPr lang="en-US" altLang="zh-CN" sz="2000" b="0" dirty="0">
                        <a:solidFill>
                          <a:schemeClr val="tx2"/>
                        </a:solidFill>
                        <a:latin typeface="微软雅黑" panose="020B0503020204020204" pitchFamily="34" charset="-122"/>
                        <a:ea typeface="微软雅黑" panose="020B0503020204020204" pitchFamily="34" charset="-122"/>
                      </a:endParaRPr>
                    </a:p>
                    <a:p>
                      <a:r>
                        <a:rPr lang="zh-CN" altLang="en-US" sz="2000" b="0" dirty="0">
                          <a:solidFill>
                            <a:schemeClr val="tx2"/>
                          </a:solidFill>
                          <a:latin typeface="微软雅黑" panose="020B0503020204020204" pitchFamily="34" charset="-122"/>
                          <a:ea typeface="微软雅黑" panose="020B0503020204020204" pitchFamily="34" charset="-122"/>
                        </a:rPr>
                        <a:t>哺乳期</a:t>
                      </a:r>
                      <a:endParaRPr lang="en-US" altLang="zh-CN" sz="2000" b="0" dirty="0">
                        <a:solidFill>
                          <a:schemeClr val="tx2"/>
                        </a:solidFill>
                        <a:latin typeface="微软雅黑" panose="020B0503020204020204" pitchFamily="34" charset="-122"/>
                        <a:ea typeface="微软雅黑" panose="020B0503020204020204" pitchFamily="34" charset="-122"/>
                      </a:endParaRPr>
                    </a:p>
                    <a:p>
                      <a:r>
                        <a:rPr lang="en-US" altLang="zh-CN" sz="2000" b="0" dirty="0">
                          <a:solidFill>
                            <a:schemeClr val="tx2"/>
                          </a:solidFill>
                          <a:latin typeface="微软雅黑" panose="020B0503020204020204" pitchFamily="34" charset="-122"/>
                          <a:ea typeface="微软雅黑" panose="020B0503020204020204" pitchFamily="34" charset="-122"/>
                        </a:rPr>
                        <a:t>8</a:t>
                      </a:r>
                      <a:r>
                        <a:rPr lang="zh-CN" altLang="en-US" sz="2000" b="0" dirty="0">
                          <a:solidFill>
                            <a:schemeClr val="tx2"/>
                          </a:solidFill>
                          <a:latin typeface="微软雅黑" panose="020B0503020204020204" pitchFamily="34" charset="-122"/>
                          <a:ea typeface="微软雅黑" panose="020B0503020204020204" pitchFamily="34" charset="-122"/>
                        </a:rPr>
                        <a:t>岁以下儿童</a:t>
                      </a:r>
                    </a:p>
                  </a:txBody>
                  <a:tcPr>
                    <a:noFill/>
                  </a:tcPr>
                </a:tc>
                <a:tc>
                  <a:txBody>
                    <a:bodyPr/>
                    <a:lstStyle/>
                    <a:p>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严重肾功能不全</a:t>
                      </a:r>
                      <a:endParaRPr lang="en-US" altLang="zh-CN" sz="2000" b="0" kern="1200" dirty="0">
                        <a:solidFill>
                          <a:schemeClr val="tx2"/>
                        </a:solidFill>
                        <a:effectLst/>
                        <a:latin typeface="微软雅黑" panose="020B0503020204020204" pitchFamily="34" charset="-122"/>
                        <a:ea typeface="微软雅黑" panose="020B0503020204020204" pitchFamily="34" charset="-122"/>
                        <a:cs typeface="+mn-cs"/>
                      </a:endParaRPr>
                    </a:p>
                    <a:p>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孕妇</a:t>
                      </a:r>
                      <a:endParaRPr lang="en-US" altLang="zh-CN" sz="2000" b="0" kern="1200" dirty="0">
                        <a:solidFill>
                          <a:schemeClr val="tx2"/>
                        </a:solidFill>
                        <a:effectLst/>
                        <a:latin typeface="微软雅黑" panose="020B0503020204020204" pitchFamily="34" charset="-122"/>
                        <a:ea typeface="微软雅黑" panose="020B0503020204020204" pitchFamily="34" charset="-122"/>
                        <a:cs typeface="+mn-cs"/>
                      </a:endParaRPr>
                    </a:p>
                    <a:p>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哺乳期</a:t>
                      </a:r>
                      <a:endParaRPr lang="zh-CN" altLang="en-US" sz="2000" b="0" dirty="0">
                        <a:solidFill>
                          <a:schemeClr val="tx2"/>
                        </a:solidFill>
                        <a:latin typeface="微软雅黑" panose="020B0503020204020204" pitchFamily="34" charset="-122"/>
                        <a:ea typeface="微软雅黑" panose="020B0503020204020204" pitchFamily="34" charset="-122"/>
                      </a:endParaRPr>
                    </a:p>
                  </a:txBody>
                  <a:tcPr>
                    <a:noFill/>
                  </a:tcPr>
                </a:tc>
                <a:extLst>
                  <a:ext uri="{0D108BD9-81ED-4DB2-BD59-A6C34878D82A}">
                    <a16:rowId xmlns:a16="http://schemas.microsoft.com/office/drawing/2014/main" val="10002"/>
                  </a:ext>
                </a:extLst>
              </a:tr>
              <a:tr h="1171347">
                <a:tc>
                  <a:txBody>
                    <a:bodyPr/>
                    <a:lstStyle/>
                    <a:p>
                      <a:endParaRPr lang="en-US" altLang="zh-CN" sz="2000" b="1" dirty="0">
                        <a:latin typeface="微软雅黑" panose="020B0503020204020204" pitchFamily="34" charset="-122"/>
                        <a:ea typeface="微软雅黑" panose="020B0503020204020204" pitchFamily="34" charset="-122"/>
                      </a:endParaRPr>
                    </a:p>
                    <a:p>
                      <a:r>
                        <a:rPr lang="zh-CN" altLang="en-US" sz="2000" b="1" dirty="0">
                          <a:latin typeface="微软雅黑" panose="020B0503020204020204" pitchFamily="34" charset="-122"/>
                          <a:ea typeface="微软雅黑" panose="020B0503020204020204" pitchFamily="34" charset="-122"/>
                        </a:rPr>
                        <a:t>注意事项</a:t>
                      </a:r>
                    </a:p>
                  </a:txBody>
                  <a:tcPr>
                    <a:lnB w="12700" cmpd="sng">
                      <a:solidFill>
                        <a:schemeClr val="tx1"/>
                      </a:solidFill>
                      <a:prstDash val="solid"/>
                    </a:lnB>
                    <a:noFill/>
                  </a:tcPr>
                </a:tc>
                <a:tc>
                  <a:txBody>
                    <a:bodyPr/>
                    <a:lstStyle/>
                    <a:p>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用药期间应注意检查肾功能</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和</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血象</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a:t>
                      </a:r>
                      <a:endParaRPr lang="zh-CN" altLang="en-US" sz="2000" b="0" dirty="0">
                        <a:solidFill>
                          <a:schemeClr val="tx2"/>
                        </a:solidFill>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r>
                        <a:rPr lang="zh-CN" altLang="en-US" sz="2000" b="0" dirty="0">
                          <a:solidFill>
                            <a:schemeClr val="tx2"/>
                          </a:solidFill>
                          <a:latin typeface="微软雅黑" panose="020B0503020204020204" pitchFamily="34" charset="-122"/>
                          <a:ea typeface="微软雅黑" panose="020B0503020204020204" pitchFamily="34" charset="-122"/>
                        </a:rPr>
                        <a:t>可导致</a:t>
                      </a:r>
                      <a:r>
                        <a:rPr lang="en-US" altLang="zh-CN" sz="2000" b="0" dirty="0">
                          <a:solidFill>
                            <a:schemeClr val="tx2"/>
                          </a:solidFill>
                          <a:latin typeface="微软雅黑" panose="020B0503020204020204" pitchFamily="34" charset="-122"/>
                          <a:ea typeface="微软雅黑" panose="020B0503020204020204" pitchFamily="34" charset="-122"/>
                        </a:rPr>
                        <a:t>B</a:t>
                      </a:r>
                      <a:r>
                        <a:rPr lang="en-US" altLang="zh-CN" sz="2000" b="0" kern="1200" baseline="-25000" dirty="0">
                          <a:solidFill>
                            <a:schemeClr val="tx2"/>
                          </a:solidFill>
                          <a:latin typeface="微软雅黑" panose="020B0503020204020204" pitchFamily="34" charset="-122"/>
                          <a:ea typeface="微软雅黑" panose="020B0503020204020204" pitchFamily="34" charset="-122"/>
                          <a:cs typeface="+mn-cs"/>
                        </a:rPr>
                        <a:t>12</a:t>
                      </a:r>
                      <a:r>
                        <a:rPr lang="zh-CN" altLang="en-US" sz="2000" b="0" dirty="0">
                          <a:solidFill>
                            <a:schemeClr val="tx2"/>
                          </a:solidFill>
                          <a:latin typeface="微软雅黑" panose="020B0503020204020204" pitchFamily="34" charset="-122"/>
                          <a:ea typeface="微软雅黑" panose="020B0503020204020204" pitchFamily="34" charset="-122"/>
                        </a:rPr>
                        <a:t>缺乏。</a:t>
                      </a:r>
                    </a:p>
                  </a:txBody>
                  <a:tcPr>
                    <a:lnB w="12700" cmpd="sng">
                      <a:solidFill>
                        <a:schemeClr val="tx1"/>
                      </a:solidFill>
                      <a:prstDash val="solid"/>
                    </a:lnB>
                    <a:noFill/>
                  </a:tcPr>
                </a:tc>
                <a:tc>
                  <a:txBody>
                    <a:bodyPr/>
                    <a:lstStyle/>
                    <a:p>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可降低</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伊曲康唑</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的血药浓度，</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应慎</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用。</a:t>
                      </a:r>
                      <a:endParaRPr lang="zh-CN" altLang="en-US" sz="2000" b="0" dirty="0">
                        <a:solidFill>
                          <a:schemeClr val="tx2"/>
                        </a:solidFill>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extLst>
                  <a:ext uri="{0D108BD9-81ED-4DB2-BD59-A6C34878D82A}">
                    <a16:rowId xmlns:a16="http://schemas.microsoft.com/office/drawing/2014/main" val="10003"/>
                  </a:ext>
                </a:extLst>
              </a:tr>
            </a:tbl>
          </a:graphicData>
        </a:graphic>
      </p:graphicFrame>
      <p:sp>
        <p:nvSpPr>
          <p:cNvPr id="7" name="标题 1"/>
          <p:cNvSpPr>
            <a:spLocks noGrp="1"/>
          </p:cNvSpPr>
          <p:nvPr>
            <p:ph type="title"/>
          </p:nvPr>
        </p:nvSpPr>
        <p:spPr>
          <a:xfrm>
            <a:off x="1622552" y="192342"/>
            <a:ext cx="6985000" cy="598487"/>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Ｈ</a:t>
            </a:r>
            <a:r>
              <a:rPr lang="en-US" altLang="zh-CN" sz="3200" b="1" baseline="-25000" dirty="0">
                <a:solidFill>
                  <a:schemeClr val="accent1"/>
                </a:solidFill>
                <a:latin typeface="微软雅黑" panose="020B0503020204020204" pitchFamily="34" charset="-122"/>
                <a:ea typeface="微软雅黑" panose="020B0503020204020204" pitchFamily="34" charset="-122"/>
              </a:rPr>
              <a:t>2</a:t>
            </a:r>
            <a:r>
              <a:rPr lang="zh-CN" altLang="en-US" sz="3200" b="1" baseline="-25000" dirty="0">
                <a:solidFill>
                  <a:schemeClr val="accent1"/>
                </a:solidFill>
                <a:latin typeface="微软雅黑" panose="020B0503020204020204" pitchFamily="34" charset="-122"/>
                <a:ea typeface="微软雅黑" panose="020B0503020204020204" pitchFamily="34" charset="-122"/>
              </a:rPr>
              <a:t> </a:t>
            </a:r>
            <a:r>
              <a:rPr lang="zh-CN" altLang="en-US" sz="3200" b="1" dirty="0">
                <a:solidFill>
                  <a:schemeClr val="accent1"/>
                </a:solidFill>
                <a:latin typeface="微软雅黑" panose="020B0503020204020204" pitchFamily="34" charset="-122"/>
                <a:ea typeface="微软雅黑" panose="020B0503020204020204" pitchFamily="34" charset="-122"/>
              </a:rPr>
              <a:t>受体拮抗剂</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26464" y="0"/>
            <a:ext cx="10155936" cy="762000"/>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sym typeface="+mn-ea"/>
              </a:rPr>
              <a:t>Ｈ</a:t>
            </a:r>
            <a:r>
              <a:rPr lang="en-US" altLang="zh-CN" sz="3200" b="1" baseline="-25000" dirty="0">
                <a:solidFill>
                  <a:schemeClr val="accent1"/>
                </a:solidFill>
                <a:latin typeface="微软雅黑" panose="020B0503020204020204" pitchFamily="34" charset="-122"/>
                <a:ea typeface="微软雅黑" panose="020B0503020204020204" pitchFamily="34" charset="-122"/>
                <a:sym typeface="+mn-ea"/>
              </a:rPr>
              <a:t>2</a:t>
            </a:r>
            <a:r>
              <a:rPr lang="zh-CN" altLang="en-US" sz="3200" b="1" baseline="-25000" dirty="0">
                <a:solidFill>
                  <a:schemeClr val="accent1"/>
                </a:solidFill>
                <a:latin typeface="微软雅黑" panose="020B0503020204020204" pitchFamily="34" charset="-122"/>
                <a:ea typeface="微软雅黑" panose="020B0503020204020204" pitchFamily="34" charset="-122"/>
                <a:sym typeface="+mn-ea"/>
              </a:rPr>
              <a:t> </a:t>
            </a:r>
            <a:r>
              <a:rPr lang="zh-CN" altLang="en-US" sz="3200" b="1" dirty="0">
                <a:solidFill>
                  <a:schemeClr val="accent1"/>
                </a:solidFill>
                <a:latin typeface="微软雅黑" panose="020B0503020204020204" pitchFamily="34" charset="-122"/>
                <a:ea typeface="微软雅黑" panose="020B0503020204020204" pitchFamily="34" charset="-122"/>
                <a:sym typeface="+mn-ea"/>
              </a:rPr>
              <a:t>受体拮抗剂</a:t>
            </a:r>
            <a:r>
              <a:rPr lang="zh-CN" altLang="en-US" sz="3200" b="1" dirty="0">
                <a:solidFill>
                  <a:schemeClr val="accent1"/>
                </a:solidFill>
                <a:latin typeface="微软雅黑" panose="020B0503020204020204" pitchFamily="34" charset="-122"/>
                <a:ea typeface="微软雅黑" panose="020B0503020204020204" pitchFamily="34" charset="-122"/>
              </a:rPr>
              <a:t>审核要点</a:t>
            </a:r>
          </a:p>
        </p:txBody>
      </p:sp>
      <p:sp>
        <p:nvSpPr>
          <p:cNvPr id="4" name="文本框 3"/>
          <p:cNvSpPr txBox="1"/>
          <p:nvPr/>
        </p:nvSpPr>
        <p:spPr>
          <a:xfrm>
            <a:off x="1106424" y="1341120"/>
            <a:ext cx="10155935" cy="4192943"/>
          </a:xfrm>
          <a:prstGeom prst="rect">
            <a:avLst/>
          </a:prstGeom>
          <a:noFill/>
        </p:spPr>
        <p:txBody>
          <a:bodyPr wrap="square" rtlCol="0">
            <a:spAutoFit/>
          </a:bodyPr>
          <a:lstStyle/>
          <a:p>
            <a:pPr marL="285750" indent="-285750" fontAlgn="auto">
              <a:lnSpc>
                <a:spcPct val="150000"/>
              </a:lnSpc>
              <a:buFont typeface="Arial" panose="020B0604020202020204" pitchFamily="34" charset="0"/>
              <a:buChar char="•"/>
            </a:pP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西咪替丁禁用于孕妇及哺乳期妇女，不提倡与氢氧化铝、氧化镁等抗酸剂同用。与硝西泮、地西泮、茶碱、普萘洛尔、苯妥英钠、阿司匹林等同用时，均可使这些药物的血药浓度升高，作用增强，出现不良反应，甚至是毒性反应，不宜与这些药物同用。与氨基糖苷类抗生素如庆大霉素等同用时可能导致呼吸抑制或呼吸停止。禁忌与多非利特合用，可引起尖端扭转型室性心动过速。</a:t>
            </a:r>
          </a:p>
          <a:p>
            <a:pPr marL="285750" indent="-285750" fontAlgn="auto">
              <a:lnSpc>
                <a:spcPct val="150000"/>
              </a:lnSpc>
              <a:buFont typeface="Arial" panose="020B0604020202020204" pitchFamily="34" charset="0"/>
              <a:buChar char="•"/>
            </a:pPr>
            <a:endPar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法莫替丁禁用于严重肾功能不全、哺乳期、妊娠期妇女。</a:t>
            </a:r>
          </a:p>
          <a:p>
            <a:pPr marL="285750" indent="-285750" fontAlgn="auto">
              <a:lnSpc>
                <a:spcPct val="150000"/>
              </a:lnSpc>
              <a:buFont typeface="Arial" panose="020B0604020202020204" pitchFamily="34" charset="0"/>
              <a:buChar char="•"/>
            </a:pPr>
            <a:endPar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雷尼替丁禁用于妊娠期妇女、哺乳期、8岁以下儿童。</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26464" y="0"/>
            <a:ext cx="10155936" cy="762000"/>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处方审核</a:t>
            </a:r>
            <a:r>
              <a:rPr lang="en-US" altLang="zh-CN" sz="3200" b="1" dirty="0">
                <a:solidFill>
                  <a:schemeClr val="accent1"/>
                </a:solidFill>
                <a:latin typeface="微软雅黑" panose="020B0503020204020204" pitchFamily="34" charset="-122"/>
                <a:ea typeface="微软雅黑" panose="020B0503020204020204" pitchFamily="34" charset="-122"/>
              </a:rPr>
              <a:t>3</a:t>
            </a:r>
          </a:p>
        </p:txBody>
      </p:sp>
      <p:sp>
        <p:nvSpPr>
          <p:cNvPr id="5" name="内容占位符 2"/>
          <p:cNvSpPr>
            <a:spLocks noGrp="1"/>
          </p:cNvSpPr>
          <p:nvPr>
            <p:ph idx="1"/>
          </p:nvPr>
        </p:nvSpPr>
        <p:spPr>
          <a:xfrm>
            <a:off x="1828800" y="5315058"/>
            <a:ext cx="9345168" cy="1389037"/>
          </a:xfrm>
        </p:spPr>
        <p:txBody>
          <a:bodyPr>
            <a:normAutofit fontScale="92500" lnSpcReduction="20000"/>
          </a:bodyPr>
          <a:lstStyle/>
          <a:p>
            <a:pPr marL="0" indent="0">
              <a:buNone/>
            </a:pPr>
            <a:r>
              <a:rPr lang="zh-CN" altLang="en-US"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b="1" dirty="0">
              <a:solidFill>
                <a:schemeClr val="accent1">
                  <a:lumMod val="75000"/>
                </a:schemeClr>
              </a:solidFill>
              <a:latin typeface="微软雅黑" panose="020B0503020204020204" pitchFamily="34" charset="-122"/>
              <a:ea typeface="微软雅黑" panose="020B0503020204020204" pitchFamily="34" charset="-122"/>
            </a:endParaRPr>
          </a:p>
          <a:p>
            <a:pPr marL="0" indent="0">
              <a:lnSpc>
                <a:spcPct val="100000"/>
              </a:lnSpc>
              <a:buNone/>
            </a:pPr>
            <a:r>
              <a:rPr lang="en-US" altLang="zh-CN" sz="1900" dirty="0">
                <a:solidFill>
                  <a:schemeClr val="tx2"/>
                </a:solidFill>
                <a:latin typeface="微软雅黑" panose="020B0503020204020204" pitchFamily="34" charset="-122"/>
                <a:ea typeface="微软雅黑" panose="020B0503020204020204" pitchFamily="34" charset="-122"/>
              </a:rPr>
              <a:t>1.</a:t>
            </a:r>
            <a:r>
              <a:rPr lang="zh-CN" altLang="en-US" sz="1900" dirty="0">
                <a:solidFill>
                  <a:schemeClr val="tx2"/>
                </a:solidFill>
                <a:latin typeface="微软雅黑" panose="020B0503020204020204" pitchFamily="34" charset="-122"/>
                <a:ea typeface="微软雅黑" panose="020B0503020204020204" pitchFamily="34" charset="-122"/>
              </a:rPr>
              <a:t>西咪替丁可抑制华法林的代谢，导致华法林的抗凝作用增强，凝血</a:t>
            </a:r>
            <a:r>
              <a:rPr lang="en-US" altLang="zh-CN" sz="1900" dirty="0">
                <a:solidFill>
                  <a:schemeClr val="tx2"/>
                </a:solidFill>
                <a:latin typeface="微软雅黑" panose="020B0503020204020204" pitchFamily="34" charset="-122"/>
                <a:ea typeface="微软雅黑" panose="020B0503020204020204" pitchFamily="34" charset="-122"/>
              </a:rPr>
              <a:t>INR</a:t>
            </a:r>
            <a:r>
              <a:rPr lang="zh-CN" altLang="en-US" sz="1900" dirty="0">
                <a:solidFill>
                  <a:schemeClr val="tx2"/>
                </a:solidFill>
                <a:latin typeface="微软雅黑" panose="020B0503020204020204" pitchFamily="34" charset="-122"/>
                <a:ea typeface="微软雅黑" panose="020B0503020204020204" pitchFamily="34" charset="-122"/>
              </a:rPr>
              <a:t>值升高，合用时需要监测</a:t>
            </a:r>
            <a:r>
              <a:rPr lang="en-US" altLang="zh-CN" sz="1900" dirty="0">
                <a:solidFill>
                  <a:schemeClr val="tx2"/>
                </a:solidFill>
                <a:latin typeface="微软雅黑" panose="020B0503020204020204" pitchFamily="34" charset="-122"/>
                <a:ea typeface="微软雅黑" panose="020B0503020204020204" pitchFamily="34" charset="-122"/>
              </a:rPr>
              <a:t>INR</a:t>
            </a:r>
            <a:r>
              <a:rPr lang="zh-CN" altLang="en-US" sz="1900" dirty="0">
                <a:solidFill>
                  <a:schemeClr val="tx2"/>
                </a:solidFill>
                <a:latin typeface="微软雅黑" panose="020B0503020204020204" pitchFamily="34" charset="-122"/>
                <a:ea typeface="微软雅黑" panose="020B0503020204020204" pitchFamily="34" charset="-122"/>
              </a:rPr>
              <a:t>值。</a:t>
            </a:r>
            <a:endParaRPr lang="en-US" altLang="zh-CN" sz="1900" dirty="0">
              <a:solidFill>
                <a:schemeClr val="tx2"/>
              </a:solidFill>
              <a:latin typeface="微软雅黑" panose="020B0503020204020204" pitchFamily="34" charset="-122"/>
              <a:ea typeface="微软雅黑" panose="020B0503020204020204" pitchFamily="34" charset="-122"/>
            </a:endParaRPr>
          </a:p>
          <a:p>
            <a:pPr marL="0" indent="0">
              <a:lnSpc>
                <a:spcPct val="100000"/>
              </a:lnSpc>
              <a:buNone/>
            </a:pPr>
            <a:r>
              <a:rPr lang="en-US" altLang="zh-CN" sz="1900" dirty="0">
                <a:solidFill>
                  <a:schemeClr val="tx2"/>
                </a:solidFill>
                <a:latin typeface="微软雅黑" panose="020B0503020204020204" pitchFamily="34" charset="-122"/>
                <a:ea typeface="微软雅黑" panose="020B0503020204020204" pitchFamily="34" charset="-122"/>
              </a:rPr>
              <a:t>2.</a:t>
            </a:r>
            <a:r>
              <a:rPr lang="zh-CN" altLang="en-US" sz="1900" dirty="0">
                <a:solidFill>
                  <a:schemeClr val="tx2"/>
                </a:solidFill>
                <a:latin typeface="微软雅黑" panose="020B0503020204020204" pitchFamily="34" charset="-122"/>
                <a:ea typeface="微软雅黑" panose="020B0503020204020204" pitchFamily="34" charset="-122"/>
              </a:rPr>
              <a:t>建议：服用华法林的患者，可以将西咪替丁替换成雷尼替丁或法莫替丁。</a:t>
            </a:r>
          </a:p>
        </p:txBody>
      </p:sp>
      <p:pic>
        <p:nvPicPr>
          <p:cNvPr id="4" name="图片 3"/>
          <p:cNvPicPr>
            <a:picLocks noChangeAspect="1"/>
          </p:cNvPicPr>
          <p:nvPr/>
        </p:nvPicPr>
        <p:blipFill rotWithShape="1">
          <a:blip r:embed="rId2"/>
          <a:srcRect l="25587" t="33201" r="20863" b="11590"/>
          <a:stretch>
            <a:fillRect/>
          </a:stretch>
        </p:blipFill>
        <p:spPr>
          <a:xfrm>
            <a:off x="2927648" y="908721"/>
            <a:ext cx="6937970" cy="43685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023744" y="841488"/>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一、消化性溃疡和胃食管反流病药物</a:t>
            </a: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质子泵抑制剂</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钾离子竞争性酸阻滞剂</a:t>
            </a:r>
            <a:endParaRPr lang="zh-CN" altLang="en-US" b="1" dirty="0">
              <a:latin typeface="微软雅黑" panose="020B0503020204020204" pitchFamily="34" charset="-122"/>
              <a:ea typeface="微软雅黑" panose="020B0503020204020204" pitchFamily="34" charset="-122"/>
              <a:sym typeface="+mn-ea"/>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H</a:t>
            </a:r>
            <a:r>
              <a:rPr lang="zh-CN" altLang="en-US"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胃黏膜保护剂</a:t>
            </a:r>
            <a:endParaRPr lang="en-US" altLang="zh-CN" sz="2800"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二、助消化药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三、促胃肠动力药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四、泻药和止泻药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五、微生态药物</a:t>
            </a:r>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主要内容</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99616" y="198438"/>
            <a:ext cx="10082784" cy="563562"/>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胃黏膜保护剂</a:t>
            </a:r>
          </a:p>
        </p:txBody>
      </p:sp>
      <p:sp>
        <p:nvSpPr>
          <p:cNvPr id="3" name="内容占位符 2"/>
          <p:cNvSpPr>
            <a:spLocks noGrp="1"/>
          </p:cNvSpPr>
          <p:nvPr>
            <p:ph idx="1"/>
          </p:nvPr>
        </p:nvSpPr>
        <p:spPr>
          <a:xfrm>
            <a:off x="2152650" y="1599565"/>
            <a:ext cx="7886700" cy="2860040"/>
          </a:xfrm>
        </p:spPr>
        <p:txBody>
          <a:bodyPr>
            <a:normAutofit/>
          </a:bodyPr>
          <a:lstStyle/>
          <a:p>
            <a:pPr>
              <a:lnSpc>
                <a:spcPts val="3100"/>
              </a:lnSpc>
              <a:buClr>
                <a:srgbClr val="C00000"/>
              </a:buClr>
            </a:pPr>
            <a:r>
              <a:rPr lang="zh-CN" altLang="en-US" sz="2400" b="1" dirty="0">
                <a:solidFill>
                  <a:srgbClr val="C00000"/>
                </a:solidFill>
                <a:latin typeface="微软雅黑" panose="020B0503020204020204" pitchFamily="34" charset="-122"/>
                <a:ea typeface="微软雅黑" panose="020B0503020204020204" pitchFamily="34" charset="-122"/>
              </a:rPr>
              <a:t>常用药物</a:t>
            </a:r>
          </a:p>
          <a:p>
            <a:pPr>
              <a:lnSpc>
                <a:spcPts val="3100"/>
              </a:lnSpc>
            </a:pPr>
            <a:endParaRPr lang="zh-CN" altLang="en-US" sz="2400" b="1" dirty="0">
              <a:solidFill>
                <a:srgbClr val="C00000"/>
              </a:solidFill>
              <a:latin typeface="微软雅黑" panose="020B0503020204020204" pitchFamily="34" charset="-122"/>
              <a:ea typeface="微软雅黑" panose="020B0503020204020204" pitchFamily="34" charset="-122"/>
            </a:endParaRPr>
          </a:p>
          <a:p>
            <a:pPr marL="0" indent="0">
              <a:lnSpc>
                <a:spcPts val="3100"/>
              </a:lnSpc>
              <a:buNone/>
            </a:pPr>
            <a:r>
              <a:rPr lang="zh-CN" altLang="en-US" sz="2400" dirty="0">
                <a:latin typeface="微软雅黑" panose="020B0503020204020204" pitchFamily="34" charset="-122"/>
                <a:ea typeface="微软雅黑" panose="020B0503020204020204" pitchFamily="34" charset="-122"/>
                <a:sym typeface="+mn-ea"/>
              </a:rPr>
              <a:t>胶体果胶铋、</a:t>
            </a:r>
            <a:r>
              <a:rPr lang="zh-CN" altLang="en-US" sz="2400" dirty="0">
                <a:latin typeface="微软雅黑" panose="020B0503020204020204" pitchFamily="34" charset="-122"/>
                <a:ea typeface="微软雅黑" panose="020B0503020204020204" pitchFamily="34" charset="-122"/>
              </a:rPr>
              <a:t>枸椽酸铋钾、替普瑞酮、瑞巴派特</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62456" y="100584"/>
            <a:ext cx="10219944" cy="661416"/>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胃黏膜保护剂</a:t>
            </a:r>
          </a:p>
        </p:txBody>
      </p:sp>
      <p:graphicFrame>
        <p:nvGraphicFramePr>
          <p:cNvPr id="5" name="表格 4"/>
          <p:cNvGraphicFramePr/>
          <p:nvPr/>
        </p:nvGraphicFramePr>
        <p:xfrm>
          <a:off x="1235963" y="1287399"/>
          <a:ext cx="9720073" cy="4817110"/>
        </p:xfrm>
        <a:graphic>
          <a:graphicData uri="http://schemas.openxmlformats.org/drawingml/2006/table">
            <a:tbl>
              <a:tblPr firstRow="1" bandRow="1">
                <a:tableStyleId>{5940675A-B579-460E-94D1-54222C63F5DA}</a:tableStyleId>
              </a:tblPr>
              <a:tblGrid>
                <a:gridCol w="1329404">
                  <a:extLst>
                    <a:ext uri="{9D8B030D-6E8A-4147-A177-3AD203B41FA5}">
                      <a16:colId xmlns:a16="http://schemas.microsoft.com/office/drawing/2014/main" val="20000"/>
                    </a:ext>
                  </a:extLst>
                </a:gridCol>
                <a:gridCol w="2075206">
                  <a:extLst>
                    <a:ext uri="{9D8B030D-6E8A-4147-A177-3AD203B41FA5}">
                      <a16:colId xmlns:a16="http://schemas.microsoft.com/office/drawing/2014/main" val="20001"/>
                    </a:ext>
                  </a:extLst>
                </a:gridCol>
                <a:gridCol w="2079181">
                  <a:extLst>
                    <a:ext uri="{9D8B030D-6E8A-4147-A177-3AD203B41FA5}">
                      <a16:colId xmlns:a16="http://schemas.microsoft.com/office/drawing/2014/main" val="20002"/>
                    </a:ext>
                  </a:extLst>
                </a:gridCol>
                <a:gridCol w="2130863">
                  <a:extLst>
                    <a:ext uri="{9D8B030D-6E8A-4147-A177-3AD203B41FA5}">
                      <a16:colId xmlns:a16="http://schemas.microsoft.com/office/drawing/2014/main" val="20003"/>
                    </a:ext>
                  </a:extLst>
                </a:gridCol>
                <a:gridCol w="2105419">
                  <a:extLst>
                    <a:ext uri="{9D8B030D-6E8A-4147-A177-3AD203B41FA5}">
                      <a16:colId xmlns:a16="http://schemas.microsoft.com/office/drawing/2014/main" val="20004"/>
                    </a:ext>
                  </a:extLst>
                </a:gridCol>
              </a:tblGrid>
              <a:tr h="391160">
                <a:tc>
                  <a:txBody>
                    <a:bodyPr/>
                    <a:lstStyle/>
                    <a:p>
                      <a:pPr indent="0">
                        <a:buNone/>
                      </a:pPr>
                      <a:r>
                        <a:rPr lang="en-US" sz="1600" b="0">
                          <a:solidFill>
                            <a:srgbClr val="000000"/>
                          </a:solidFill>
                          <a:latin typeface="微软雅黑" panose="020B0503020204020204" pitchFamily="34" charset="-122"/>
                          <a:ea typeface="微软雅黑" panose="020B0503020204020204" pitchFamily="34" charset="-122"/>
                          <a:cs typeface="Calibri" panose="020F0502020204030204" pitchFamily="34" charset="0"/>
                        </a:rPr>
                        <a:t> </a:t>
                      </a:r>
                      <a:endParaRPr lang="en-US" altLang="en-US" sz="1600" b="0">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胶体果胶铋</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6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枸橼酸铋钾</a:t>
                      </a:r>
                      <a:endParaRPr lang="en-US" alt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替普瑞酮</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6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瑞巴派特</a:t>
                      </a:r>
                      <a:endParaRPr lang="en-US" alt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3085">
                <a:tc>
                  <a:txBody>
                    <a:bodyPr/>
                    <a:lstStyle/>
                    <a:p>
                      <a:pPr indent="0">
                        <a:buNone/>
                      </a:pPr>
                      <a:r>
                        <a:rPr lang="en-US" sz="16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适应证</a:t>
                      </a:r>
                      <a:endParaRPr lang="en-US" alt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胃及十二指肠溃疡、慢性胃炎。与抗生素合用用于幽门螺杆菌的根除治疗。</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a:buNone/>
                      </a:pPr>
                      <a:r>
                        <a:rPr lang="en-US" sz="1600" b="0" dirty="0" err="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用于慢性胃炎及缓解胃酸过多引起的胃痛、胃灼热感</a:t>
                      </a:r>
                      <a:r>
                        <a:rPr 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sz="1600" b="0" dirty="0" err="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烧心</a:t>
                      </a:r>
                      <a:r>
                        <a:rPr 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sz="1600" b="0" dirty="0" err="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和反酸。与抗生素合用用于幽门螺杆菌的根除治疗</a:t>
                      </a:r>
                      <a:r>
                        <a:rPr 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1.急性胃炎、慢性胃炎急性加重期的胃粘膜病变(糜烂、出血、潮红、浮肿)的改善。2.胃溃疡。</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a:buNone/>
                      </a:pPr>
                      <a:r>
                        <a:rPr 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1胃溃疡</a:t>
                      </a:r>
                      <a:r>
                        <a:rPr lang="zh-CN" alt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2急性胃炎、慢性胃炎的急性加重期胃粘膜病变(</a:t>
                      </a:r>
                      <a:r>
                        <a:rPr lang="en-US" sz="1600" b="0" dirty="0" err="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糜烂、出血、充血、水肿</a:t>
                      </a:r>
                      <a:r>
                        <a:rPr 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sz="1600" b="0" dirty="0" err="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的改善</a:t>
                      </a:r>
                      <a:endParaRPr lang="en-US" alt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cap="flat">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extLst>
                  <a:ext uri="{0D108BD9-81ED-4DB2-BD59-A6C34878D82A}">
                    <a16:rowId xmlns:a16="http://schemas.microsoft.com/office/drawing/2014/main" val="10001"/>
                  </a:ext>
                </a:extLst>
              </a:tr>
              <a:tr h="1383665">
                <a:tc>
                  <a:txBody>
                    <a:bodyPr/>
                    <a:lstStyle/>
                    <a:p>
                      <a:pPr indent="0">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不良反应</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大便呈黑褐色</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服药期间口内可能带有氨味，并可使舌苔及大便呈灰黑色，停药后即自行消失。</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肝功能障碍及黄疸、白细胞计数降低、头晕、眼部不适等</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肝功能障碍及黄疸、白细胞计数减少、血小板减少</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2"/>
                  </a:ext>
                </a:extLst>
              </a:tr>
              <a:tr h="1097280">
                <a:tc>
                  <a:txBody>
                    <a:bodyPr/>
                    <a:lstStyle/>
                    <a:p>
                      <a:pPr indent="0">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药物相互作用</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不得与牛奶同服</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1.牛奶和抗酸药可干扰本品的作用，不能同时服用。2.与四环素同服会影响后者吸收。</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替普瑞酮和奥美拉唑合用后可以提高奥美拉唑血药浓度。</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6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无</a:t>
                      </a:r>
                      <a:endParaRPr lang="en-US" altLang="en-US" sz="16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80744" y="0"/>
            <a:ext cx="10201656" cy="762000"/>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胃黏膜保护剂审核要点</a:t>
            </a:r>
          </a:p>
        </p:txBody>
      </p:sp>
      <p:sp>
        <p:nvSpPr>
          <p:cNvPr id="4" name="文本框 3"/>
          <p:cNvSpPr txBox="1"/>
          <p:nvPr/>
        </p:nvSpPr>
        <p:spPr>
          <a:xfrm>
            <a:off x="1380744" y="1372235"/>
            <a:ext cx="9610344" cy="2797048"/>
          </a:xfrm>
          <a:prstGeom prst="rect">
            <a:avLst/>
          </a:prstGeom>
          <a:noFill/>
        </p:spPr>
        <p:txBody>
          <a:bodyPr wrap="square" rtlCol="0">
            <a:spAutoFit/>
          </a:bodyPr>
          <a:lstStyle/>
          <a:p>
            <a:pPr marL="285750" indent="-285750" fontAlgn="auto">
              <a:lnSpc>
                <a:spcPct val="150000"/>
              </a:lnSpc>
              <a:buFont typeface="Arial" panose="020B0604020202020204" pitchFamily="34" charset="0"/>
              <a:buChar char="•"/>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胶体果胶铋禁用于肾功能不全者及孕妇，哺乳期妇女用药期间应暂停哺乳，服药期间不得服用其他铋制剂，不宜与制酸药、牛奶和H</a:t>
            </a:r>
            <a:r>
              <a:rPr lang="zh-CN" altLang="en-US" sz="2400" baseline="-25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受体阻滞药同时服用，否则会降低药效。</a:t>
            </a:r>
          </a:p>
          <a:p>
            <a:pPr marL="285750" indent="-285750" fontAlgn="auto">
              <a:lnSpc>
                <a:spcPct val="150000"/>
              </a:lnSpc>
              <a:buFont typeface="Arial" panose="020B0604020202020204" pitchFamily="34" charset="0"/>
              <a:buChar char="•"/>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枸橼酸铋钾禁用于严重肾病患者及孕妇，服药期间不得服用其他铋制剂。</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27048" y="64008"/>
            <a:ext cx="10055352" cy="697992"/>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处方审核</a:t>
            </a:r>
            <a:r>
              <a:rPr lang="en-US" altLang="zh-CN" sz="3200" b="1" dirty="0">
                <a:solidFill>
                  <a:schemeClr val="accent1"/>
                </a:solidFill>
                <a:latin typeface="微软雅黑" panose="020B0503020204020204" pitchFamily="34" charset="-122"/>
                <a:ea typeface="微软雅黑" panose="020B0503020204020204" pitchFamily="34" charset="-122"/>
              </a:rPr>
              <a:t>4</a:t>
            </a:r>
          </a:p>
        </p:txBody>
      </p:sp>
      <p:sp>
        <p:nvSpPr>
          <p:cNvPr id="7" name="内容占位符 8"/>
          <p:cNvSpPr>
            <a:spLocks noGrp="1"/>
          </p:cNvSpPr>
          <p:nvPr>
            <p:ph idx="1"/>
          </p:nvPr>
        </p:nvSpPr>
        <p:spPr>
          <a:xfrm>
            <a:off x="2024034" y="5143512"/>
            <a:ext cx="7886700" cy="1323527"/>
          </a:xfrm>
        </p:spPr>
        <p:txBody>
          <a:bodyPr>
            <a:normAutofit/>
          </a:bodyPr>
          <a:lstStyle/>
          <a:p>
            <a:pPr marL="0" lvl="0" indent="0">
              <a:lnSpc>
                <a:spcPct val="100000"/>
              </a:lnSpc>
              <a:buNone/>
            </a:pPr>
            <a:r>
              <a:rPr lang="zh-CN" altLang="en-US" sz="23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300" b="1" dirty="0">
              <a:solidFill>
                <a:schemeClr val="accent1">
                  <a:lumMod val="75000"/>
                </a:schemeClr>
              </a:solidFill>
              <a:latin typeface="微软雅黑" panose="020B0503020204020204" pitchFamily="34" charset="-122"/>
              <a:ea typeface="微软雅黑" panose="020B0503020204020204" pitchFamily="34" charset="-122"/>
            </a:endParaRPr>
          </a:p>
          <a:p>
            <a:pPr marL="0" indent="0">
              <a:buNone/>
            </a:pPr>
            <a:r>
              <a:rPr lang="en-US" altLang="zh-CN" sz="1800" dirty="0">
                <a:solidFill>
                  <a:schemeClr val="tx2"/>
                </a:solidFill>
                <a:latin typeface="微软雅黑" panose="020B0503020204020204" pitchFamily="34" charset="-122"/>
                <a:ea typeface="微软雅黑" panose="020B0503020204020204" pitchFamily="34" charset="-122"/>
              </a:rPr>
              <a:t>1.</a:t>
            </a:r>
            <a:r>
              <a:rPr lang="zh-CN" altLang="en-US" sz="1800" dirty="0">
                <a:solidFill>
                  <a:schemeClr val="tx2"/>
                </a:solidFill>
                <a:latin typeface="微软雅黑" panose="020B0503020204020204" pitchFamily="34" charset="-122"/>
                <a:ea typeface="微软雅黑" panose="020B0503020204020204" pitchFamily="34" charset="-122"/>
              </a:rPr>
              <a:t>含铋药物（枸橼酸铋钾、胶体果胶铋）与制酸剂同时服用，会降低含铋药物的疗效，两者不宜合用。</a:t>
            </a:r>
          </a:p>
        </p:txBody>
      </p:sp>
      <p:pic>
        <p:nvPicPr>
          <p:cNvPr id="27652" name="Picture 4"/>
          <p:cNvPicPr>
            <a:picLocks noChangeAspect="1" noChangeArrowheads="1"/>
          </p:cNvPicPr>
          <p:nvPr/>
        </p:nvPicPr>
        <p:blipFill>
          <a:blip r:embed="rId2"/>
          <a:srcRect l="28125" t="18750" r="23242" b="29166"/>
          <a:stretch>
            <a:fillRect/>
          </a:stretch>
        </p:blipFill>
        <p:spPr bwMode="auto">
          <a:xfrm>
            <a:off x="2024034" y="937676"/>
            <a:ext cx="7558505" cy="4062959"/>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13136" y="841487"/>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一、消化性溃疡和胃食管反流病药物</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质子泵抑制剂</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钾离子竞争性酸阻滞剂</a:t>
            </a:r>
            <a:endParaRPr lang="zh-CN" altLang="en-US" b="1" dirty="0">
              <a:latin typeface="微软雅黑" panose="020B0503020204020204" pitchFamily="34" charset="-122"/>
              <a:ea typeface="微软雅黑" panose="020B0503020204020204" pitchFamily="34" charset="-122"/>
              <a:sym typeface="+mn-ea"/>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H</a:t>
            </a:r>
            <a:r>
              <a:rPr lang="zh-CN" altLang="en-US"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p>
          <a:p>
            <a:pPr lvl="1" indent="0">
              <a:lnSpc>
                <a:spcPts val="3780"/>
              </a:lnSpc>
              <a:spcBef>
                <a:spcPts val="0"/>
              </a:spcBef>
              <a:buClr>
                <a:srgbClr val="BFBFBF"/>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sz="2800" b="1" dirty="0">
                <a:latin typeface="微软雅黑" panose="020B0503020204020204" pitchFamily="34" charset="-122"/>
                <a:ea typeface="微软雅黑" panose="020B0503020204020204" pitchFamily="34" charset="-122"/>
              </a:rPr>
              <a:t>二、助消化药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三、促胃肠动力药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四、泻药和止泻药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五、微生态药物</a:t>
            </a:r>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主要内容</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45336" y="0"/>
            <a:ext cx="10037064" cy="762000"/>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二、助消化药</a:t>
            </a:r>
          </a:p>
        </p:txBody>
      </p:sp>
      <p:sp>
        <p:nvSpPr>
          <p:cNvPr id="3" name="内容占位符 2"/>
          <p:cNvSpPr>
            <a:spLocks noGrp="1"/>
          </p:cNvSpPr>
          <p:nvPr>
            <p:ph idx="1"/>
          </p:nvPr>
        </p:nvSpPr>
        <p:spPr>
          <a:xfrm>
            <a:off x="1389888" y="1196752"/>
            <a:ext cx="9829800" cy="4464496"/>
          </a:xfrm>
        </p:spPr>
        <p:txBody>
          <a:bodyPr>
            <a:normAutofit/>
          </a:bodyPr>
          <a:lstStyle/>
          <a:p>
            <a:pPr>
              <a:lnSpc>
                <a:spcPct val="120000"/>
              </a:lnSpc>
              <a:buClr>
                <a:srgbClr val="C00000"/>
              </a:buClr>
            </a:pPr>
            <a:r>
              <a:rPr lang="zh-CN" altLang="en-US" sz="2400" b="1" dirty="0">
                <a:solidFill>
                  <a:srgbClr val="C00000"/>
                </a:solidFill>
                <a:latin typeface="微软雅黑" panose="020B0503020204020204" pitchFamily="34" charset="-122"/>
                <a:ea typeface="微软雅黑" panose="020B0503020204020204" pitchFamily="34" charset="-122"/>
              </a:rPr>
              <a:t>作用机理</a:t>
            </a:r>
            <a:r>
              <a:rPr lang="zh-CN" altLang="en-US" sz="2400" dirty="0">
                <a:solidFill>
                  <a:schemeClr val="tx2"/>
                </a:solidFill>
                <a:latin typeface="微软雅黑" panose="020B0503020204020204" pitchFamily="34" charset="-122"/>
                <a:ea typeface="微软雅黑" panose="020B0503020204020204" pitchFamily="34" charset="-122"/>
              </a:rPr>
              <a:t>：直接补充消化酶制剂，可缓解因消化酶分泌不足或缺乏导致的消化不良。</a:t>
            </a:r>
          </a:p>
          <a:p>
            <a:pPr>
              <a:lnSpc>
                <a:spcPct val="120000"/>
              </a:lnSpc>
            </a:pPr>
            <a:endParaRPr lang="en-US" altLang="zh-CN" sz="2400" dirty="0">
              <a:latin typeface="微软雅黑" panose="020B0503020204020204" pitchFamily="34" charset="-122"/>
              <a:ea typeface="微软雅黑" panose="020B0503020204020204" pitchFamily="34" charset="-122"/>
            </a:endParaRPr>
          </a:p>
          <a:p>
            <a:pPr>
              <a:lnSpc>
                <a:spcPct val="120000"/>
              </a:lnSpc>
              <a:buClr>
                <a:srgbClr val="C00000"/>
              </a:buClr>
            </a:pPr>
            <a:r>
              <a:rPr lang="zh-CN" altLang="en-US" sz="2400" b="1" dirty="0">
                <a:solidFill>
                  <a:srgbClr val="C00000"/>
                </a:solidFill>
                <a:latin typeface="微软雅黑" panose="020B0503020204020204" pitchFamily="34" charset="-122"/>
                <a:ea typeface="微软雅黑" panose="020B0503020204020204" pitchFamily="34" charset="-122"/>
              </a:rPr>
              <a:t>常用药物</a:t>
            </a:r>
            <a:endParaRPr lang="en-US" altLang="zh-CN" sz="2400" b="1" dirty="0">
              <a:solidFill>
                <a:srgbClr val="C00000"/>
              </a:solidFill>
              <a:latin typeface="微软雅黑" panose="020B0503020204020204" pitchFamily="34" charset="-122"/>
              <a:ea typeface="微软雅黑" panose="020B0503020204020204" pitchFamily="34" charset="-122"/>
            </a:endParaRPr>
          </a:p>
          <a:p>
            <a:pPr marL="0" indent="0">
              <a:lnSpc>
                <a:spcPct val="120000"/>
              </a:lnSpc>
              <a:buNone/>
            </a:pPr>
            <a:r>
              <a:rPr lang="zh-CN" altLang="en-US" sz="2400" dirty="0">
                <a:latin typeface="微软雅黑" panose="020B0503020204020204" pitchFamily="34" charset="-122"/>
                <a:ea typeface="微软雅黑" panose="020B0503020204020204" pitchFamily="34" charset="-122"/>
              </a:rPr>
              <a:t>  </a:t>
            </a:r>
            <a:r>
              <a:rPr lang="zh-CN" altLang="zh-CN" sz="2400" dirty="0">
                <a:latin typeface="微软雅黑" panose="020B0503020204020204" pitchFamily="34" charset="-122"/>
                <a:ea typeface="微软雅黑" panose="020B0503020204020204" pitchFamily="34" charset="-122"/>
              </a:rPr>
              <a:t>胰酶肠溶胶囊</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复方消化酶胶囊</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米曲菌胰酶片</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复方阿嗪米特肠溶片</a:t>
            </a:r>
            <a:endParaRPr lang="en-US" altLang="zh-CN" sz="2400" dirty="0">
              <a:latin typeface="微软雅黑" panose="020B0503020204020204" pitchFamily="34" charset="-122"/>
              <a:ea typeface="微软雅黑" panose="020B0503020204020204" pitchFamily="34" charset="-122"/>
            </a:endParaRPr>
          </a:p>
          <a:p>
            <a:endParaRPr lang="en-US" altLang="zh-CN" sz="2400" dirty="0"/>
          </a:p>
          <a:p>
            <a:pPr marL="0" indent="0">
              <a:buNone/>
            </a:pPr>
            <a:r>
              <a:rPr lang="en-US" altLang="zh-CN" sz="2400" dirty="0"/>
              <a:t>   </a:t>
            </a:r>
          </a:p>
          <a:p>
            <a:pPr marL="0" indent="0">
              <a:buNone/>
            </a:pPr>
            <a:endParaRPr lang="zh-CN" altLang="en-US" sz="2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36192" y="0"/>
            <a:ext cx="10046208" cy="762000"/>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二、助消化药</a:t>
            </a:r>
          </a:p>
        </p:txBody>
      </p:sp>
      <p:graphicFrame>
        <p:nvGraphicFramePr>
          <p:cNvPr id="4" name="表格 3"/>
          <p:cNvGraphicFramePr>
            <a:graphicFrameLocks noGrp="1"/>
          </p:cNvGraphicFramePr>
          <p:nvPr/>
        </p:nvGraphicFramePr>
        <p:xfrm>
          <a:off x="1271016" y="1346835"/>
          <a:ext cx="9674351" cy="4639945"/>
        </p:xfrm>
        <a:graphic>
          <a:graphicData uri="http://schemas.openxmlformats.org/drawingml/2006/table">
            <a:tbl>
              <a:tblPr firstRow="1" bandRow="1">
                <a:tableStyleId>{5C22544A-7EE6-4342-B048-85BDC9FD1C3A}</a:tableStyleId>
              </a:tblPr>
              <a:tblGrid>
                <a:gridCol w="1504135">
                  <a:extLst>
                    <a:ext uri="{9D8B030D-6E8A-4147-A177-3AD203B41FA5}">
                      <a16:colId xmlns:a16="http://schemas.microsoft.com/office/drawing/2014/main" val="20000"/>
                    </a:ext>
                  </a:extLst>
                </a:gridCol>
                <a:gridCol w="2098601">
                  <a:extLst>
                    <a:ext uri="{9D8B030D-6E8A-4147-A177-3AD203B41FA5}">
                      <a16:colId xmlns:a16="http://schemas.microsoft.com/office/drawing/2014/main" val="20001"/>
                    </a:ext>
                  </a:extLst>
                </a:gridCol>
                <a:gridCol w="2047447">
                  <a:extLst>
                    <a:ext uri="{9D8B030D-6E8A-4147-A177-3AD203B41FA5}">
                      <a16:colId xmlns:a16="http://schemas.microsoft.com/office/drawing/2014/main" val="20002"/>
                    </a:ext>
                  </a:extLst>
                </a:gridCol>
                <a:gridCol w="1951503">
                  <a:extLst>
                    <a:ext uri="{9D8B030D-6E8A-4147-A177-3AD203B41FA5}">
                      <a16:colId xmlns:a16="http://schemas.microsoft.com/office/drawing/2014/main" val="20003"/>
                    </a:ext>
                  </a:extLst>
                </a:gridCol>
                <a:gridCol w="2072665">
                  <a:extLst>
                    <a:ext uri="{9D8B030D-6E8A-4147-A177-3AD203B41FA5}">
                      <a16:colId xmlns:a16="http://schemas.microsoft.com/office/drawing/2014/main" val="20004"/>
                    </a:ext>
                  </a:extLst>
                </a:gridCol>
              </a:tblGrid>
              <a:tr h="753745">
                <a:tc>
                  <a:txBody>
                    <a:bodyPr/>
                    <a:lstStyle/>
                    <a:p>
                      <a:endParaRPr lang="zh-CN" altLang="en-US" sz="16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r>
                        <a:rPr lang="zh-CN" altLang="zh-CN" sz="2000" dirty="0">
                          <a:solidFill>
                            <a:schemeClr val="tx1"/>
                          </a:solidFill>
                          <a:latin typeface="微软雅黑" panose="020B0503020204020204" pitchFamily="34" charset="-122"/>
                          <a:ea typeface="微软雅黑" panose="020B0503020204020204" pitchFamily="34" charset="-122"/>
                        </a:rPr>
                        <a:t>胰酶肠溶胶囊</a:t>
                      </a:r>
                    </a:p>
                  </a:txBody>
                  <a:tcPr>
                    <a:lnT w="12700" cmpd="sng">
                      <a:solidFill>
                        <a:schemeClr val="tx1"/>
                      </a:solidFill>
                      <a:prstDash val="solid"/>
                    </a:lnT>
                    <a:lnB w="12700" cmpd="sng">
                      <a:solidFill>
                        <a:schemeClr val="tx1"/>
                      </a:solidFill>
                      <a:prstDash val="solid"/>
                    </a:lnB>
                    <a:noFill/>
                  </a:tcPr>
                </a:tc>
                <a:tc>
                  <a:txBody>
                    <a:bodyPr/>
                    <a:lstStyle/>
                    <a:p>
                      <a:r>
                        <a:rPr lang="zh-CN" altLang="zh-CN" sz="2000" dirty="0">
                          <a:solidFill>
                            <a:schemeClr val="tx1"/>
                          </a:solidFill>
                          <a:latin typeface="微软雅黑" panose="020B0503020204020204" pitchFamily="34" charset="-122"/>
                          <a:ea typeface="微软雅黑" panose="020B0503020204020204" pitchFamily="34" charset="-122"/>
                        </a:rPr>
                        <a:t>复方消化酶胶囊</a:t>
                      </a:r>
                    </a:p>
                  </a:txBody>
                  <a:tcPr>
                    <a:lnT w="12700" cmpd="sng">
                      <a:solidFill>
                        <a:schemeClr val="tx1"/>
                      </a:solidFill>
                      <a:prstDash val="solid"/>
                    </a:lnT>
                    <a:lnB w="12700" cmpd="sng">
                      <a:solidFill>
                        <a:schemeClr val="tx1"/>
                      </a:solidFill>
                      <a:prstDash val="solid"/>
                    </a:lnB>
                    <a:noFill/>
                  </a:tcPr>
                </a:tc>
                <a:tc>
                  <a:txBody>
                    <a:bodyPr/>
                    <a:lstStyle/>
                    <a:p>
                      <a:r>
                        <a:rPr lang="zh-CN" altLang="zh-CN" sz="2000" dirty="0">
                          <a:solidFill>
                            <a:schemeClr val="tx1"/>
                          </a:solidFill>
                          <a:latin typeface="微软雅黑" panose="020B0503020204020204" pitchFamily="34" charset="-122"/>
                          <a:ea typeface="微软雅黑" panose="020B0503020204020204" pitchFamily="34" charset="-122"/>
                        </a:rPr>
                        <a:t>米曲菌胰酶片</a:t>
                      </a:r>
                    </a:p>
                  </a:txBody>
                  <a:tcPr>
                    <a:lnT w="12700" cmpd="sng">
                      <a:solidFill>
                        <a:schemeClr val="tx1"/>
                      </a:solidFill>
                      <a:prstDash val="solid"/>
                    </a:lnT>
                    <a:lnB w="12700" cmpd="sng">
                      <a:solidFill>
                        <a:schemeClr val="tx1"/>
                      </a:solidFill>
                      <a:prstDash val="solid"/>
                    </a:lnB>
                    <a:noFill/>
                  </a:tcPr>
                </a:tc>
                <a:tc>
                  <a:txBody>
                    <a:bodyPr/>
                    <a:lstStyle/>
                    <a:p>
                      <a:r>
                        <a:rPr lang="zh-CN" altLang="zh-CN" sz="2000" dirty="0">
                          <a:solidFill>
                            <a:schemeClr val="tx1"/>
                          </a:solidFill>
                          <a:latin typeface="微软雅黑" panose="020B0503020204020204" pitchFamily="34" charset="-122"/>
                          <a:ea typeface="微软雅黑" panose="020B0503020204020204" pitchFamily="34" charset="-122"/>
                        </a:rPr>
                        <a:t>复方阿嗪米特肠溶片</a:t>
                      </a:r>
                    </a:p>
                  </a:txBody>
                  <a:tcP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0"/>
                  </a:ext>
                </a:extLst>
              </a:tr>
              <a:tr h="2560320">
                <a:tc>
                  <a:txBody>
                    <a:bodyPr/>
                    <a:lstStyle/>
                    <a:p>
                      <a:pPr fontAlgn="auto">
                        <a:lnSpc>
                          <a:spcPct val="150000"/>
                        </a:lnSpc>
                      </a:pPr>
                      <a:r>
                        <a:rPr lang="zh-CN" altLang="en-US" sz="1800" b="1" dirty="0">
                          <a:latin typeface="微软雅黑" panose="020B0503020204020204" pitchFamily="34" charset="-122"/>
                          <a:ea typeface="微软雅黑" panose="020B0503020204020204" pitchFamily="34" charset="-122"/>
                        </a:rPr>
                        <a:t>适应症</a:t>
                      </a:r>
                    </a:p>
                  </a:txBody>
                  <a:tcPr>
                    <a:lnT w="12700" cmpd="sng">
                      <a:solidFill>
                        <a:schemeClr val="tx1"/>
                      </a:solidFill>
                      <a:prstDash val="solid"/>
                    </a:lnT>
                    <a:noFill/>
                  </a:tcPr>
                </a:tc>
                <a:tc>
                  <a:txBody>
                    <a:bodyPr/>
                    <a:lstStyle/>
                    <a:p>
                      <a:pPr fontAlgn="auto">
                        <a:lnSpc>
                          <a:spcPct val="150000"/>
                        </a:lnSpc>
                      </a:pPr>
                      <a:r>
                        <a:rPr lang="zh-CN" altLang="zh-CN" sz="1800" dirty="0">
                          <a:solidFill>
                            <a:schemeClr val="tx2"/>
                          </a:solidFill>
                          <a:latin typeface="微软雅黑" panose="020B0503020204020204" pitchFamily="34" charset="-122"/>
                          <a:ea typeface="微软雅黑" panose="020B0503020204020204" pitchFamily="34" charset="-122"/>
                        </a:rPr>
                        <a:t>可用于各种原因所致消化不良的治疗</a:t>
                      </a:r>
                      <a:r>
                        <a:rPr lang="en-US" altLang="zh-CN" sz="1800" dirty="0">
                          <a:solidFill>
                            <a:schemeClr val="tx2"/>
                          </a:solidFill>
                          <a:latin typeface="微软雅黑" panose="020B0503020204020204" pitchFamily="34" charset="-122"/>
                          <a:ea typeface="微软雅黑" panose="020B0503020204020204" pitchFamily="34" charset="-122"/>
                        </a:rPr>
                        <a:t>,</a:t>
                      </a:r>
                      <a:r>
                        <a:rPr lang="zh-CN" altLang="zh-CN" sz="1800" dirty="0">
                          <a:solidFill>
                            <a:schemeClr val="tx2"/>
                          </a:solidFill>
                          <a:latin typeface="微软雅黑" panose="020B0503020204020204" pitchFamily="34" charset="-122"/>
                          <a:ea typeface="微软雅黑" panose="020B0503020204020204" pitchFamily="34" charset="-122"/>
                        </a:rPr>
                        <a:t>尤其是</a:t>
                      </a:r>
                      <a:r>
                        <a:rPr lang="zh-CN" altLang="zh-CN" sz="1800" dirty="0">
                          <a:solidFill>
                            <a:srgbClr val="C00000"/>
                          </a:solidFill>
                          <a:latin typeface="微软雅黑" panose="020B0503020204020204" pitchFamily="34" charset="-122"/>
                          <a:ea typeface="微软雅黑" panose="020B0503020204020204" pitchFamily="34" charset="-122"/>
                        </a:rPr>
                        <a:t>胰腺疾病</a:t>
                      </a:r>
                      <a:r>
                        <a:rPr lang="zh-CN" altLang="zh-CN" sz="1800" dirty="0">
                          <a:solidFill>
                            <a:schemeClr val="tx2"/>
                          </a:solidFill>
                          <a:latin typeface="微软雅黑" panose="020B0503020204020204" pitchFamily="34" charset="-122"/>
                          <a:ea typeface="微软雅黑" panose="020B0503020204020204" pitchFamily="34" charset="-122"/>
                        </a:rPr>
                        <a:t>相关器质性消化不良的治疗</a:t>
                      </a:r>
                      <a:r>
                        <a:rPr lang="zh-CN" altLang="en-US" sz="1800" dirty="0">
                          <a:solidFill>
                            <a:schemeClr val="tx2"/>
                          </a:solidFill>
                          <a:latin typeface="微软雅黑" panose="020B0503020204020204" pitchFamily="34" charset="-122"/>
                          <a:ea typeface="微软雅黑" panose="020B0503020204020204" pitchFamily="34" charset="-122"/>
                        </a:rPr>
                        <a:t>。</a:t>
                      </a:r>
                    </a:p>
                  </a:txBody>
                  <a:tcPr>
                    <a:lnT w="12700" cmpd="sng">
                      <a:solidFill>
                        <a:schemeClr val="tx1"/>
                      </a:solidFill>
                      <a:prstDash val="solid"/>
                    </a:lnT>
                    <a:noFill/>
                  </a:tcPr>
                </a:tc>
                <a:tc>
                  <a:txBody>
                    <a:bodyPr/>
                    <a:lstStyle/>
                    <a:p>
                      <a:pPr fontAlgn="auto">
                        <a:lnSpc>
                          <a:spcPct val="150000"/>
                        </a:lnSpc>
                      </a:pPr>
                      <a:r>
                        <a:rPr lang="zh-CN" altLang="en-US" sz="1800" dirty="0">
                          <a:solidFill>
                            <a:schemeClr val="tx2"/>
                          </a:solidFill>
                          <a:latin typeface="微软雅黑" panose="020B0503020204020204" pitchFamily="34" charset="-122"/>
                          <a:ea typeface="微软雅黑" panose="020B0503020204020204" pitchFamily="34" charset="-122"/>
                        </a:rPr>
                        <a:t>用于食欲缺乏、消化不良、也可用于胆囊炎和胆结石以及胆囊切除患者的消化不良。</a:t>
                      </a:r>
                    </a:p>
                  </a:txBody>
                  <a:tcPr>
                    <a:lnT w="12700" cmpd="sng">
                      <a:solidFill>
                        <a:schemeClr val="tx1"/>
                      </a:solidFill>
                      <a:prstDash val="solid"/>
                    </a:lnT>
                    <a:noFill/>
                  </a:tcPr>
                </a:tc>
                <a:tc>
                  <a:txBody>
                    <a:bodyPr/>
                    <a:lstStyle/>
                    <a:p>
                      <a:pPr fontAlgn="auto">
                        <a:lnSpc>
                          <a:spcPct val="150000"/>
                        </a:lnSpc>
                      </a:pPr>
                      <a:r>
                        <a:rPr lang="zh-CN" altLang="en-US" sz="1800" dirty="0">
                          <a:solidFill>
                            <a:schemeClr val="tx2"/>
                          </a:solidFill>
                          <a:latin typeface="微软雅黑" panose="020B0503020204020204" pitchFamily="34" charset="-122"/>
                          <a:ea typeface="微软雅黑" panose="020B0503020204020204" pitchFamily="34" charset="-122"/>
                        </a:rPr>
                        <a:t>用于消化酶减少引起的消化不良</a:t>
                      </a:r>
                    </a:p>
                  </a:txBody>
                  <a:tcPr>
                    <a:lnT w="12700" cmpd="sng">
                      <a:solidFill>
                        <a:schemeClr val="tx1"/>
                      </a:solidFill>
                      <a:prstDash val="solid"/>
                    </a:lnT>
                    <a:noFill/>
                  </a:tcPr>
                </a:tc>
                <a:tc>
                  <a:txBody>
                    <a:bodyPr/>
                    <a:lstStyle/>
                    <a:p>
                      <a:pPr fontAlgn="auto">
                        <a:lnSpc>
                          <a:spcPct val="150000"/>
                        </a:lnSpc>
                      </a:pPr>
                      <a:r>
                        <a:rPr lang="zh-CN" altLang="zh-CN" sz="1800" dirty="0">
                          <a:solidFill>
                            <a:schemeClr val="tx2"/>
                          </a:solidFill>
                          <a:latin typeface="微软雅黑" panose="020B0503020204020204" pitchFamily="34" charset="-122"/>
                          <a:ea typeface="微软雅黑" panose="020B0503020204020204" pitchFamily="34" charset="-122"/>
                        </a:rPr>
                        <a:t>用于因</a:t>
                      </a:r>
                      <a:r>
                        <a:rPr lang="zh-CN" altLang="zh-CN" sz="1800" dirty="0">
                          <a:solidFill>
                            <a:srgbClr val="C00000"/>
                          </a:solidFill>
                          <a:latin typeface="微软雅黑" panose="020B0503020204020204" pitchFamily="34" charset="-122"/>
                          <a:ea typeface="微软雅黑" panose="020B0503020204020204" pitchFamily="34" charset="-122"/>
                        </a:rPr>
                        <a:t>胆汁分泌不足或消化酶缺乏</a:t>
                      </a:r>
                      <a:r>
                        <a:rPr lang="zh-CN" altLang="zh-CN" sz="1800" dirty="0">
                          <a:solidFill>
                            <a:schemeClr val="tx2"/>
                          </a:solidFill>
                          <a:latin typeface="微软雅黑" panose="020B0503020204020204" pitchFamily="34" charset="-122"/>
                          <a:ea typeface="微软雅黑" panose="020B0503020204020204" pitchFamily="34" charset="-122"/>
                        </a:rPr>
                        <a:t>而引起的症状</a:t>
                      </a:r>
                      <a:r>
                        <a:rPr lang="zh-CN" altLang="en-US" sz="1800" dirty="0">
                          <a:solidFill>
                            <a:schemeClr val="tx2"/>
                          </a:solidFill>
                          <a:latin typeface="微软雅黑" panose="020B0503020204020204" pitchFamily="34" charset="-122"/>
                          <a:ea typeface="微软雅黑" panose="020B0503020204020204" pitchFamily="34" charset="-122"/>
                        </a:rPr>
                        <a:t>。</a:t>
                      </a:r>
                    </a:p>
                  </a:txBody>
                  <a:tcPr>
                    <a:lnT w="12700" cmpd="sng">
                      <a:solidFill>
                        <a:schemeClr val="tx1"/>
                      </a:solidFill>
                      <a:prstDash val="solid"/>
                    </a:lnT>
                    <a:noFill/>
                  </a:tcPr>
                </a:tc>
                <a:extLst>
                  <a:ext uri="{0D108BD9-81ED-4DB2-BD59-A6C34878D82A}">
                    <a16:rowId xmlns:a16="http://schemas.microsoft.com/office/drawing/2014/main" val="10001"/>
                  </a:ext>
                </a:extLst>
              </a:tr>
              <a:tr h="1325880">
                <a:tc>
                  <a:txBody>
                    <a:bodyPr/>
                    <a:lstStyle/>
                    <a:p>
                      <a:pPr fontAlgn="auto">
                        <a:lnSpc>
                          <a:spcPct val="150000"/>
                        </a:lnSpc>
                      </a:pPr>
                      <a:r>
                        <a:rPr lang="zh-CN" altLang="en-US" sz="1800" b="1" dirty="0">
                          <a:latin typeface="微软雅黑" panose="020B0503020204020204" pitchFamily="34" charset="-122"/>
                          <a:ea typeface="微软雅黑" panose="020B0503020204020204" pitchFamily="34" charset="-122"/>
                        </a:rPr>
                        <a:t>不良反应</a:t>
                      </a:r>
                    </a:p>
                  </a:txBody>
                  <a:tcPr>
                    <a:lnB w="12700" cmpd="sng">
                      <a:solidFill>
                        <a:schemeClr val="tx1"/>
                      </a:solidFill>
                      <a:prstDash val="solid"/>
                    </a:lnB>
                    <a:noFill/>
                  </a:tcPr>
                </a:tc>
                <a:tc>
                  <a:txBody>
                    <a:bodyPr/>
                    <a:lstStyle/>
                    <a:p>
                      <a:pPr fontAlgn="auto">
                        <a:lnSpc>
                          <a:spcPct val="150000"/>
                        </a:lnSpc>
                      </a:pPr>
                      <a:r>
                        <a:rPr lang="zh-CN" altLang="en-US" sz="1800" dirty="0">
                          <a:solidFill>
                            <a:schemeClr val="tx2"/>
                          </a:solidFill>
                          <a:latin typeface="微软雅黑" panose="020B0503020204020204" pitchFamily="34" charset="-122"/>
                          <a:ea typeface="微软雅黑" panose="020B0503020204020204" pitchFamily="34" charset="-122"/>
                        </a:rPr>
                        <a:t>腹泻、便秘、恶心和皮肤反应。</a:t>
                      </a:r>
                    </a:p>
                  </a:txBody>
                  <a:tcPr>
                    <a:lnB w="12700" cmpd="sng">
                      <a:solidFill>
                        <a:schemeClr val="tx1"/>
                      </a:solidFill>
                      <a:prstDash val="solid"/>
                    </a:lnB>
                    <a:noFill/>
                  </a:tcPr>
                </a:tc>
                <a:tc>
                  <a:txBody>
                    <a:bodyPr/>
                    <a:lstStyle/>
                    <a:p>
                      <a:pPr fontAlgn="auto">
                        <a:lnSpc>
                          <a:spcPct val="150000"/>
                        </a:lnSpc>
                      </a:pPr>
                      <a:r>
                        <a:rPr lang="zh-CN" altLang="en-US" sz="1800" dirty="0">
                          <a:solidFill>
                            <a:schemeClr val="tx2"/>
                          </a:solidFill>
                          <a:latin typeface="微软雅黑" panose="020B0503020204020204" pitchFamily="34" charset="-122"/>
                          <a:ea typeface="微软雅黑" panose="020B0503020204020204" pitchFamily="34" charset="-122"/>
                        </a:rPr>
                        <a:t>呕吐、泄泻、软便。可发生口内不快感。</a:t>
                      </a:r>
                    </a:p>
                  </a:txBody>
                  <a:tcPr>
                    <a:lnB w="12700" cmpd="sng">
                      <a:solidFill>
                        <a:schemeClr val="tx1"/>
                      </a:solidFill>
                      <a:prstDash val="solid"/>
                    </a:lnB>
                    <a:noFill/>
                  </a:tcPr>
                </a:tc>
                <a:tc>
                  <a:txBody>
                    <a:bodyPr/>
                    <a:lstStyle/>
                    <a:p>
                      <a:pPr marL="0" marR="0" lvl="0" indent="0" algn="l" defTabSz="914400" rtl="0" fontAlgn="auto">
                        <a:lnSpc>
                          <a:spcPct val="150000"/>
                        </a:lnSpc>
                        <a:spcBef>
                          <a:spcPts val="0"/>
                        </a:spcBef>
                        <a:spcAft>
                          <a:spcPts val="0"/>
                        </a:spcAft>
                        <a:buClrTx/>
                        <a:buSzTx/>
                        <a:buFontTx/>
                        <a:buNone/>
                        <a:defRPr/>
                      </a:pPr>
                      <a:r>
                        <a:rPr lang="zh-CN" altLang="zh-CN" sz="1800" dirty="0">
                          <a:solidFill>
                            <a:schemeClr val="tx2"/>
                          </a:solidFill>
                          <a:latin typeface="微软雅黑" panose="020B0503020204020204" pitchFamily="34" charset="-122"/>
                          <a:ea typeface="微软雅黑" panose="020B0503020204020204" pitchFamily="34" charset="-122"/>
                        </a:rPr>
                        <a:t>过敏性呼吸道反应和皮肤反应罕见</a:t>
                      </a:r>
                      <a:r>
                        <a:rPr lang="zh-CN" altLang="en-US" sz="1800" dirty="0">
                          <a:solidFill>
                            <a:schemeClr val="tx2"/>
                          </a:solidFill>
                          <a:latin typeface="微软雅黑" panose="020B0503020204020204" pitchFamily="34" charset="-122"/>
                          <a:ea typeface="微软雅黑" panose="020B0503020204020204" pitchFamily="34" charset="-122"/>
                        </a:rPr>
                        <a:t>。</a:t>
                      </a:r>
                    </a:p>
                  </a:txBody>
                  <a:tcPr>
                    <a:lnB w="12700" cmpd="sng">
                      <a:solidFill>
                        <a:schemeClr val="tx1"/>
                      </a:solidFill>
                      <a:prstDash val="solid"/>
                    </a:lnB>
                    <a:noFill/>
                  </a:tcPr>
                </a:tc>
                <a:tc>
                  <a:txBody>
                    <a:bodyPr/>
                    <a:lstStyle/>
                    <a:p>
                      <a:pPr fontAlgn="auto">
                        <a:lnSpc>
                          <a:spcPct val="150000"/>
                        </a:lnSpc>
                      </a:pPr>
                      <a:endParaRPr lang="zh-CN" altLang="en-US" sz="1800" dirty="0">
                        <a:solidFill>
                          <a:schemeClr val="tx2"/>
                        </a:solidFill>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72768" y="0"/>
            <a:ext cx="10009632" cy="762000"/>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二、助消化药</a:t>
            </a:r>
          </a:p>
        </p:txBody>
      </p:sp>
      <p:graphicFrame>
        <p:nvGraphicFramePr>
          <p:cNvPr id="4" name="表格 3"/>
          <p:cNvGraphicFramePr>
            <a:graphicFrameLocks noGrp="1"/>
          </p:cNvGraphicFramePr>
          <p:nvPr/>
        </p:nvGraphicFramePr>
        <p:xfrm>
          <a:off x="1225296" y="1190290"/>
          <a:ext cx="9857233" cy="5034471"/>
        </p:xfrm>
        <a:graphic>
          <a:graphicData uri="http://schemas.openxmlformats.org/drawingml/2006/table">
            <a:tbl>
              <a:tblPr firstRow="1" bandRow="1">
                <a:tableStyleId>{5C22544A-7EE6-4342-B048-85BDC9FD1C3A}</a:tableStyleId>
              </a:tblPr>
              <a:tblGrid>
                <a:gridCol w="1233227">
                  <a:extLst>
                    <a:ext uri="{9D8B030D-6E8A-4147-A177-3AD203B41FA5}">
                      <a16:colId xmlns:a16="http://schemas.microsoft.com/office/drawing/2014/main" val="20000"/>
                    </a:ext>
                  </a:extLst>
                </a:gridCol>
                <a:gridCol w="1946410">
                  <a:extLst>
                    <a:ext uri="{9D8B030D-6E8A-4147-A177-3AD203B41FA5}">
                      <a16:colId xmlns:a16="http://schemas.microsoft.com/office/drawing/2014/main" val="20001"/>
                    </a:ext>
                  </a:extLst>
                </a:gridCol>
                <a:gridCol w="1770439">
                  <a:extLst>
                    <a:ext uri="{9D8B030D-6E8A-4147-A177-3AD203B41FA5}">
                      <a16:colId xmlns:a16="http://schemas.microsoft.com/office/drawing/2014/main" val="20002"/>
                    </a:ext>
                  </a:extLst>
                </a:gridCol>
                <a:gridCol w="2815535">
                  <a:extLst>
                    <a:ext uri="{9D8B030D-6E8A-4147-A177-3AD203B41FA5}">
                      <a16:colId xmlns:a16="http://schemas.microsoft.com/office/drawing/2014/main" val="20003"/>
                    </a:ext>
                  </a:extLst>
                </a:gridCol>
                <a:gridCol w="2091622">
                  <a:extLst>
                    <a:ext uri="{9D8B030D-6E8A-4147-A177-3AD203B41FA5}">
                      <a16:colId xmlns:a16="http://schemas.microsoft.com/office/drawing/2014/main" val="20004"/>
                    </a:ext>
                  </a:extLst>
                </a:gridCol>
              </a:tblGrid>
              <a:tr h="682625">
                <a:tc>
                  <a:txBody>
                    <a:bodyPr/>
                    <a:lstStyle/>
                    <a:p>
                      <a:pPr fontAlgn="auto">
                        <a:lnSpc>
                          <a:spcPct val="150000"/>
                        </a:lnSpc>
                      </a:pPr>
                      <a:endParaRPr lang="zh-CN" altLang="en-US" sz="1400" dirty="0">
                        <a:solidFill>
                          <a:schemeClr val="tx1"/>
                        </a:solidFill>
                      </a:endParaRPr>
                    </a:p>
                  </a:txBody>
                  <a:tcPr>
                    <a:lnT w="12700" cmpd="sng">
                      <a:solidFill>
                        <a:schemeClr val="tx1"/>
                      </a:solidFill>
                      <a:prstDash val="solid"/>
                    </a:lnT>
                    <a:lnB w="12700" cmpd="sng">
                      <a:solidFill>
                        <a:schemeClr val="tx1"/>
                      </a:solidFill>
                      <a:prstDash val="solid"/>
                    </a:lnB>
                    <a:noFill/>
                  </a:tcPr>
                </a:tc>
                <a:tc>
                  <a:txBody>
                    <a:bodyPr/>
                    <a:lstStyle/>
                    <a:p>
                      <a:pPr fontAlgn="auto">
                        <a:lnSpc>
                          <a:spcPct val="150000"/>
                        </a:lnSpc>
                      </a:pPr>
                      <a:r>
                        <a:rPr lang="zh-CN" altLang="zh-CN" sz="1800" dirty="0">
                          <a:solidFill>
                            <a:schemeClr val="tx1"/>
                          </a:solidFill>
                          <a:latin typeface="微软雅黑" panose="020B0503020204020204" pitchFamily="34" charset="-122"/>
                          <a:ea typeface="微软雅黑" panose="020B0503020204020204" pitchFamily="34" charset="-122"/>
                        </a:rPr>
                        <a:t>胰酶肠溶胶囊</a:t>
                      </a:r>
                    </a:p>
                  </a:txBody>
                  <a:tcPr>
                    <a:lnT w="12700" cmpd="sng">
                      <a:solidFill>
                        <a:schemeClr val="tx1"/>
                      </a:solidFill>
                      <a:prstDash val="solid"/>
                    </a:lnT>
                    <a:lnB w="12700" cmpd="sng">
                      <a:solidFill>
                        <a:schemeClr val="tx1"/>
                      </a:solidFill>
                      <a:prstDash val="solid"/>
                    </a:lnB>
                    <a:noFill/>
                  </a:tcPr>
                </a:tc>
                <a:tc>
                  <a:txBody>
                    <a:bodyPr/>
                    <a:lstStyle/>
                    <a:p>
                      <a:pPr fontAlgn="auto">
                        <a:lnSpc>
                          <a:spcPct val="150000"/>
                        </a:lnSpc>
                      </a:pPr>
                      <a:r>
                        <a:rPr lang="zh-CN" altLang="zh-CN" sz="1800" dirty="0">
                          <a:solidFill>
                            <a:schemeClr val="tx1"/>
                          </a:solidFill>
                          <a:latin typeface="微软雅黑" panose="020B0503020204020204" pitchFamily="34" charset="-122"/>
                          <a:ea typeface="微软雅黑" panose="020B0503020204020204" pitchFamily="34" charset="-122"/>
                        </a:rPr>
                        <a:t>复方消化酶胶囊</a:t>
                      </a:r>
                    </a:p>
                  </a:txBody>
                  <a:tcPr>
                    <a:lnT w="12700" cmpd="sng">
                      <a:solidFill>
                        <a:schemeClr val="tx1"/>
                      </a:solidFill>
                      <a:prstDash val="solid"/>
                    </a:lnT>
                    <a:lnB w="12700" cmpd="sng">
                      <a:solidFill>
                        <a:schemeClr val="tx1"/>
                      </a:solidFill>
                      <a:prstDash val="solid"/>
                    </a:lnB>
                    <a:noFill/>
                  </a:tcPr>
                </a:tc>
                <a:tc>
                  <a:txBody>
                    <a:bodyPr/>
                    <a:lstStyle/>
                    <a:p>
                      <a:pPr fontAlgn="auto">
                        <a:lnSpc>
                          <a:spcPct val="150000"/>
                        </a:lnSpc>
                      </a:pPr>
                      <a:r>
                        <a:rPr lang="zh-CN" altLang="zh-CN" sz="1800" dirty="0">
                          <a:solidFill>
                            <a:schemeClr val="tx1"/>
                          </a:solidFill>
                          <a:latin typeface="微软雅黑" panose="020B0503020204020204" pitchFamily="34" charset="-122"/>
                          <a:ea typeface="微软雅黑" panose="020B0503020204020204" pitchFamily="34" charset="-122"/>
                        </a:rPr>
                        <a:t>米曲菌胰酶片</a:t>
                      </a:r>
                    </a:p>
                  </a:txBody>
                  <a:tcPr>
                    <a:lnT w="12700" cmpd="sng">
                      <a:solidFill>
                        <a:schemeClr val="tx1"/>
                      </a:solidFill>
                      <a:prstDash val="solid"/>
                    </a:lnT>
                    <a:lnB w="12700" cmpd="sng">
                      <a:solidFill>
                        <a:schemeClr val="tx1"/>
                      </a:solidFill>
                      <a:prstDash val="solid"/>
                    </a:lnB>
                    <a:noFill/>
                  </a:tcPr>
                </a:tc>
                <a:tc>
                  <a:txBody>
                    <a:bodyPr/>
                    <a:lstStyle/>
                    <a:p>
                      <a:pPr fontAlgn="auto">
                        <a:lnSpc>
                          <a:spcPct val="150000"/>
                        </a:lnSpc>
                      </a:pPr>
                      <a:r>
                        <a:rPr lang="zh-CN" altLang="zh-CN" sz="1800" dirty="0">
                          <a:solidFill>
                            <a:schemeClr val="tx1"/>
                          </a:solidFill>
                          <a:latin typeface="微软雅黑" panose="020B0503020204020204" pitchFamily="34" charset="-122"/>
                          <a:ea typeface="微软雅黑" panose="020B0503020204020204" pitchFamily="34" charset="-122"/>
                        </a:rPr>
                        <a:t>复方阿嗪米特肠溶片</a:t>
                      </a:r>
                    </a:p>
                  </a:txBody>
                  <a:tcP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0"/>
                  </a:ext>
                </a:extLst>
              </a:tr>
              <a:tr h="0">
                <a:tc>
                  <a:txBody>
                    <a:bodyPr/>
                    <a:lstStyle/>
                    <a:p>
                      <a:pPr fontAlgn="auto">
                        <a:lnSpc>
                          <a:spcPct val="150000"/>
                        </a:lnSpc>
                      </a:pPr>
                      <a:r>
                        <a:rPr lang="zh-CN" altLang="en-US" sz="1600" b="1" dirty="0">
                          <a:latin typeface="微软雅黑" panose="020B0503020204020204" pitchFamily="34" charset="-122"/>
                          <a:ea typeface="微软雅黑" panose="020B0503020204020204" pitchFamily="34" charset="-122"/>
                        </a:rPr>
                        <a:t>药物相互作用</a:t>
                      </a:r>
                    </a:p>
                  </a:txBody>
                  <a:tcPr>
                    <a:lnT w="12700" cmpd="sng">
                      <a:solidFill>
                        <a:schemeClr val="tx1"/>
                      </a:solidFill>
                      <a:prstDash val="solid"/>
                    </a:lnT>
                    <a:noFill/>
                  </a:tcPr>
                </a:tc>
                <a:tc>
                  <a:txBody>
                    <a:bodyPr/>
                    <a:lstStyle/>
                    <a:p>
                      <a:pPr fontAlgn="auto">
                        <a:lnSpc>
                          <a:spcPct val="150000"/>
                        </a:lnSpc>
                      </a:pPr>
                      <a:r>
                        <a:rPr lang="zh-CN" altLang="en-US" sz="1600" kern="1200" dirty="0">
                          <a:solidFill>
                            <a:schemeClr val="tx2"/>
                          </a:solidFill>
                          <a:latin typeface="微软雅黑" panose="020B0503020204020204" pitchFamily="34" charset="-122"/>
                          <a:ea typeface="微软雅黑" panose="020B0503020204020204" pitchFamily="34" charset="-122"/>
                          <a:cs typeface="+mn-cs"/>
                        </a:rPr>
                        <a:t>不宜与酸性药物同服</a:t>
                      </a:r>
                    </a:p>
                  </a:txBody>
                  <a:tcPr>
                    <a:lnT w="12700" cmpd="sng">
                      <a:solidFill>
                        <a:schemeClr val="tx1"/>
                      </a:solidFill>
                      <a:prstDash val="solid"/>
                    </a:lnT>
                    <a:noFill/>
                  </a:tcPr>
                </a:tc>
                <a:tc>
                  <a:txBody>
                    <a:bodyPr/>
                    <a:lstStyle/>
                    <a:p>
                      <a:pPr fontAlgn="auto">
                        <a:lnSpc>
                          <a:spcPct val="150000"/>
                        </a:lnSpc>
                      </a:pPr>
                      <a:r>
                        <a:rPr lang="zh-CN" altLang="en-US" sz="1600" dirty="0">
                          <a:solidFill>
                            <a:schemeClr val="tx2"/>
                          </a:solidFill>
                          <a:latin typeface="微软雅黑" panose="020B0503020204020204" pitchFamily="34" charset="-122"/>
                          <a:ea typeface="微软雅黑" panose="020B0503020204020204" pitchFamily="34" charset="-122"/>
                        </a:rPr>
                        <a:t>铝制剂可能影响本药疗效。</a:t>
                      </a:r>
                    </a:p>
                  </a:txBody>
                  <a:tcPr>
                    <a:lnT w="12700" cmpd="sng">
                      <a:solidFill>
                        <a:schemeClr val="tx1"/>
                      </a:solidFill>
                      <a:prstDash val="solid"/>
                    </a:lnT>
                    <a:noFill/>
                  </a:tcPr>
                </a:tc>
                <a:tc>
                  <a:txBody>
                    <a:bodyPr/>
                    <a:lstStyle/>
                    <a:p>
                      <a:pPr fontAlgn="auto">
                        <a:lnSpc>
                          <a:spcPct val="150000"/>
                        </a:lnSpc>
                      </a:pPr>
                      <a:r>
                        <a:rPr lang="zh-CN" altLang="en-US" sz="1600" dirty="0">
                          <a:solidFill>
                            <a:schemeClr val="tx2"/>
                          </a:solidFill>
                          <a:latin typeface="微软雅黑" panose="020B0503020204020204" pitchFamily="34" charset="-122"/>
                          <a:ea typeface="微软雅黑" panose="020B0503020204020204" pitchFamily="34" charset="-122"/>
                        </a:rPr>
                        <a:t>无</a:t>
                      </a:r>
                    </a:p>
                  </a:txBody>
                  <a:tcPr>
                    <a:lnT w="12700" cmpd="sng">
                      <a:solidFill>
                        <a:schemeClr val="tx1"/>
                      </a:solidFill>
                      <a:prstDash val="solid"/>
                    </a:lnT>
                    <a:noFill/>
                  </a:tcPr>
                </a:tc>
                <a:tc>
                  <a:txBody>
                    <a:bodyPr/>
                    <a:lstStyle/>
                    <a:p>
                      <a:pPr fontAlgn="auto">
                        <a:lnSpc>
                          <a:spcPct val="150000"/>
                        </a:lnSpc>
                      </a:pPr>
                      <a:r>
                        <a:rPr lang="zh-CN" altLang="en-US" sz="1600" dirty="0">
                          <a:solidFill>
                            <a:schemeClr val="tx2"/>
                          </a:solidFill>
                          <a:latin typeface="微软雅黑" panose="020B0503020204020204" pitchFamily="34" charset="-122"/>
                          <a:ea typeface="微软雅黑" panose="020B0503020204020204" pitchFamily="34" charset="-122"/>
                        </a:rPr>
                        <a:t>无</a:t>
                      </a:r>
                    </a:p>
                  </a:txBody>
                  <a:tcPr>
                    <a:lnT w="12700" cmpd="sng">
                      <a:solidFill>
                        <a:schemeClr val="tx1"/>
                      </a:solidFill>
                      <a:prstDash val="solid"/>
                    </a:lnT>
                    <a:noFill/>
                  </a:tcPr>
                </a:tc>
                <a:extLst>
                  <a:ext uri="{0D108BD9-81ED-4DB2-BD59-A6C34878D82A}">
                    <a16:rowId xmlns:a16="http://schemas.microsoft.com/office/drawing/2014/main" val="10001"/>
                  </a:ext>
                </a:extLst>
              </a:tr>
              <a:tr h="0">
                <a:tc>
                  <a:txBody>
                    <a:bodyPr/>
                    <a:lstStyle/>
                    <a:p>
                      <a:pPr fontAlgn="auto">
                        <a:lnSpc>
                          <a:spcPct val="150000"/>
                        </a:lnSpc>
                      </a:pPr>
                      <a:r>
                        <a:rPr lang="zh-CN" altLang="en-US" sz="1600" b="1" dirty="0">
                          <a:solidFill>
                            <a:schemeClr val="tx1"/>
                          </a:solidFill>
                          <a:latin typeface="微软雅黑" panose="020B0503020204020204" pitchFamily="34" charset="-122"/>
                          <a:ea typeface="微软雅黑" panose="020B0503020204020204" pitchFamily="34" charset="-122"/>
                        </a:rPr>
                        <a:t>禁忌症</a:t>
                      </a:r>
                    </a:p>
                  </a:txBody>
                  <a:tcPr>
                    <a:noFill/>
                  </a:tcPr>
                </a:tc>
                <a:tc>
                  <a:txBody>
                    <a:bodyPr/>
                    <a:lstStyle/>
                    <a:p>
                      <a:pPr fontAlgn="auto">
                        <a:lnSpc>
                          <a:spcPct val="150000"/>
                        </a:lnSpc>
                      </a:pPr>
                      <a:r>
                        <a:rPr lang="zh-CN" altLang="en-US" sz="1600" dirty="0">
                          <a:solidFill>
                            <a:schemeClr val="tx2"/>
                          </a:solidFill>
                          <a:latin typeface="微软雅黑" panose="020B0503020204020204" pitchFamily="34" charset="-122"/>
                          <a:ea typeface="微软雅黑" panose="020B0503020204020204" pitchFamily="34" charset="-122"/>
                        </a:rPr>
                        <a:t>对猪源性胰酶制剂过敏者禁用。</a:t>
                      </a:r>
                    </a:p>
                  </a:txBody>
                  <a:tcPr>
                    <a:noFill/>
                  </a:tcPr>
                </a:tc>
                <a:tc>
                  <a:txBody>
                    <a:bodyPr/>
                    <a:lstStyle/>
                    <a:p>
                      <a:pPr fontAlgn="auto">
                        <a:lnSpc>
                          <a:spcPct val="150000"/>
                        </a:lnSpc>
                      </a:pPr>
                      <a:r>
                        <a:rPr lang="zh-CN" altLang="en-US" sz="1600" dirty="0">
                          <a:solidFill>
                            <a:schemeClr val="tx2"/>
                          </a:solidFill>
                          <a:latin typeface="微软雅黑" panose="020B0503020204020204" pitchFamily="34" charset="-122"/>
                          <a:ea typeface="微软雅黑" panose="020B0503020204020204" pitchFamily="34" charset="-122"/>
                        </a:rPr>
                        <a:t>急性肝炎患者及胆道完全闭锁患者禁用。</a:t>
                      </a:r>
                    </a:p>
                  </a:txBody>
                  <a:tcPr>
                    <a:noFill/>
                  </a:tcPr>
                </a:tc>
                <a:tc>
                  <a:txBody>
                    <a:bodyPr/>
                    <a:lstStyle/>
                    <a:p>
                      <a:pPr fontAlgn="auto">
                        <a:lnSpc>
                          <a:spcPct val="150000"/>
                        </a:lnSpc>
                      </a:pPr>
                      <a:r>
                        <a:rPr lang="zh-CN" altLang="en-US" sz="1600" dirty="0">
                          <a:solidFill>
                            <a:schemeClr val="tx2"/>
                          </a:solidFill>
                          <a:latin typeface="微软雅黑" panose="020B0503020204020204" pitchFamily="34" charset="-122"/>
                          <a:ea typeface="微软雅黑" panose="020B0503020204020204" pitchFamily="34" charset="-122"/>
                        </a:rPr>
                        <a:t>急性胰腺炎</a:t>
                      </a:r>
                      <a:endParaRPr lang="en-US" altLang="zh-CN" sz="1600" dirty="0">
                        <a:solidFill>
                          <a:schemeClr val="tx2"/>
                        </a:solidFill>
                        <a:latin typeface="微软雅黑" panose="020B0503020204020204" pitchFamily="34" charset="-122"/>
                        <a:ea typeface="微软雅黑" panose="020B0503020204020204" pitchFamily="34" charset="-122"/>
                      </a:endParaRPr>
                    </a:p>
                    <a:p>
                      <a:pPr fontAlgn="auto">
                        <a:lnSpc>
                          <a:spcPct val="150000"/>
                        </a:lnSpc>
                      </a:pPr>
                      <a:r>
                        <a:rPr lang="zh-CN" altLang="en-US" sz="1600" dirty="0">
                          <a:solidFill>
                            <a:schemeClr val="tx2"/>
                          </a:solidFill>
                          <a:latin typeface="微软雅黑" panose="020B0503020204020204" pitchFamily="34" charset="-122"/>
                          <a:ea typeface="微软雅黑" panose="020B0503020204020204" pitchFamily="34" charset="-122"/>
                        </a:rPr>
                        <a:t>慢性胰腺炎活动期急性发作的患者。果糖或乳糖不耐受的患者</a:t>
                      </a:r>
                      <a:endParaRPr lang="en-US" altLang="zh-CN" sz="1600" dirty="0">
                        <a:solidFill>
                          <a:schemeClr val="tx2"/>
                        </a:solidFill>
                        <a:latin typeface="微软雅黑" panose="020B0503020204020204" pitchFamily="34" charset="-122"/>
                        <a:ea typeface="微软雅黑" panose="020B0503020204020204" pitchFamily="34" charset="-122"/>
                      </a:endParaRPr>
                    </a:p>
                    <a:p>
                      <a:pPr fontAlgn="auto">
                        <a:lnSpc>
                          <a:spcPct val="150000"/>
                        </a:lnSpc>
                      </a:pPr>
                      <a:r>
                        <a:rPr lang="zh-CN" altLang="zh-CN" sz="1600" dirty="0">
                          <a:solidFill>
                            <a:schemeClr val="tx2"/>
                          </a:solidFill>
                          <a:latin typeface="微软雅黑" panose="020B0503020204020204" pitchFamily="34" charset="-122"/>
                          <a:ea typeface="微软雅黑" panose="020B0503020204020204" pitchFamily="34" charset="-122"/>
                        </a:rPr>
                        <a:t>孕妇及哺乳期</a:t>
                      </a:r>
                      <a:endParaRPr lang="en-US" altLang="zh-CN" sz="1600" dirty="0">
                        <a:solidFill>
                          <a:schemeClr val="tx2"/>
                        </a:solidFill>
                        <a:latin typeface="微软雅黑" panose="020B0503020204020204" pitchFamily="34" charset="-122"/>
                        <a:ea typeface="微软雅黑" panose="020B0503020204020204" pitchFamily="34" charset="-122"/>
                      </a:endParaRPr>
                    </a:p>
                    <a:p>
                      <a:pPr fontAlgn="auto">
                        <a:lnSpc>
                          <a:spcPct val="150000"/>
                        </a:lnSpc>
                      </a:pPr>
                      <a:r>
                        <a:rPr lang="en-US" altLang="zh-CN" sz="1600" dirty="0">
                          <a:solidFill>
                            <a:schemeClr val="tx2"/>
                          </a:solidFill>
                          <a:latin typeface="微软雅黑" panose="020B0503020204020204" pitchFamily="34" charset="-122"/>
                          <a:ea typeface="微软雅黑" panose="020B0503020204020204" pitchFamily="34" charset="-122"/>
                        </a:rPr>
                        <a:t>12</a:t>
                      </a:r>
                      <a:r>
                        <a:rPr lang="zh-CN" altLang="zh-CN" sz="1600" dirty="0">
                          <a:solidFill>
                            <a:schemeClr val="tx2"/>
                          </a:solidFill>
                          <a:latin typeface="微软雅黑" panose="020B0503020204020204" pitchFamily="34" charset="-122"/>
                          <a:ea typeface="微软雅黑" panose="020B0503020204020204" pitchFamily="34" charset="-122"/>
                        </a:rPr>
                        <a:t>岁以下儿童</a:t>
                      </a:r>
                    </a:p>
                  </a:txBody>
                  <a:tcPr>
                    <a:noFill/>
                  </a:tcPr>
                </a:tc>
                <a:tc>
                  <a:txBody>
                    <a:bodyPr/>
                    <a:lstStyle/>
                    <a:p>
                      <a:pPr fontAlgn="auto">
                        <a:lnSpc>
                          <a:spcPct val="150000"/>
                        </a:lnSpc>
                      </a:pPr>
                      <a:r>
                        <a:rPr lang="zh-CN" altLang="zh-CN" sz="1600" dirty="0">
                          <a:solidFill>
                            <a:schemeClr val="tx2"/>
                          </a:solidFill>
                          <a:latin typeface="微软雅黑" panose="020B0503020204020204" pitchFamily="34" charset="-122"/>
                          <a:ea typeface="微软雅黑" panose="020B0503020204020204" pitchFamily="34" charset="-122"/>
                        </a:rPr>
                        <a:t>肝功能障碍患者，因胆石症引起胆绞痛的患者，胆管阻塞患者，急性肝炎患者</a:t>
                      </a:r>
                      <a:r>
                        <a:rPr lang="zh-CN" altLang="en-US" sz="1600" dirty="0">
                          <a:solidFill>
                            <a:schemeClr val="tx2"/>
                          </a:solidFill>
                          <a:latin typeface="微软雅黑" panose="020B0503020204020204" pitchFamily="34" charset="-122"/>
                          <a:ea typeface="微软雅黑" panose="020B0503020204020204" pitchFamily="34" charset="-122"/>
                        </a:rPr>
                        <a:t>。</a:t>
                      </a:r>
                    </a:p>
                  </a:txBody>
                  <a:tcPr>
                    <a:noFill/>
                  </a:tcPr>
                </a:tc>
                <a:extLst>
                  <a:ext uri="{0D108BD9-81ED-4DB2-BD59-A6C34878D82A}">
                    <a16:rowId xmlns:a16="http://schemas.microsoft.com/office/drawing/2014/main" val="10002"/>
                  </a:ext>
                </a:extLst>
              </a:tr>
              <a:tr h="599659">
                <a:tc>
                  <a:txBody>
                    <a:bodyPr/>
                    <a:lstStyle/>
                    <a:p>
                      <a:pPr fontAlgn="auto">
                        <a:lnSpc>
                          <a:spcPct val="150000"/>
                        </a:lnSpc>
                      </a:pPr>
                      <a:r>
                        <a:rPr lang="zh-CN" altLang="en-US" sz="1600" b="1" dirty="0">
                          <a:solidFill>
                            <a:schemeClr val="tx1"/>
                          </a:solidFill>
                          <a:latin typeface="微软雅黑" panose="020B0503020204020204" pitchFamily="34" charset="-122"/>
                          <a:ea typeface="微软雅黑" panose="020B0503020204020204" pitchFamily="34" charset="-122"/>
                        </a:rPr>
                        <a:t>注意事项</a:t>
                      </a:r>
                    </a:p>
                  </a:txBody>
                  <a:tcPr>
                    <a:lnB w="12700" cmpd="sng">
                      <a:solidFill>
                        <a:schemeClr val="tx1"/>
                      </a:solidFill>
                      <a:prstDash val="solid"/>
                    </a:lnB>
                    <a:noFill/>
                  </a:tcPr>
                </a:tc>
                <a:tc>
                  <a:txBody>
                    <a:bodyPr/>
                    <a:lstStyle/>
                    <a:p>
                      <a:pPr fontAlgn="auto">
                        <a:lnSpc>
                          <a:spcPct val="150000"/>
                        </a:lnSpc>
                      </a:pPr>
                      <a:r>
                        <a:rPr lang="zh-CN" altLang="en-US" sz="1600" dirty="0">
                          <a:solidFill>
                            <a:schemeClr val="tx2"/>
                          </a:solidFill>
                          <a:latin typeface="微软雅黑" panose="020B0503020204020204" pitchFamily="34" charset="-122"/>
                          <a:ea typeface="微软雅黑" panose="020B0503020204020204" pitchFamily="34" charset="-122"/>
                        </a:rPr>
                        <a:t>在急性胰腺炎早期不应使用。</a:t>
                      </a:r>
                    </a:p>
                  </a:txBody>
                  <a:tcPr>
                    <a:lnB w="12700" cmpd="sng">
                      <a:solidFill>
                        <a:schemeClr val="tx1"/>
                      </a:solidFill>
                      <a:prstDash val="solid"/>
                    </a:lnB>
                    <a:noFill/>
                  </a:tcPr>
                </a:tc>
                <a:tc>
                  <a:txBody>
                    <a:bodyPr/>
                    <a:lstStyle/>
                    <a:p>
                      <a:pPr fontAlgn="auto">
                        <a:lnSpc>
                          <a:spcPct val="150000"/>
                        </a:lnSpc>
                      </a:pPr>
                      <a:r>
                        <a:rPr lang="zh-CN" altLang="en-US" sz="1600" dirty="0">
                          <a:solidFill>
                            <a:schemeClr val="tx2"/>
                          </a:solidFill>
                          <a:latin typeface="微软雅黑" panose="020B0503020204020204" pitchFamily="34" charset="-122"/>
                          <a:ea typeface="微软雅黑" panose="020B0503020204020204" pitchFamily="34" charset="-122"/>
                        </a:rPr>
                        <a:t>服用时可将胶囊打开，但不可嚼碎。</a:t>
                      </a:r>
                    </a:p>
                  </a:txBody>
                  <a:tcPr>
                    <a:lnB w="12700" cmpd="sng">
                      <a:solidFill>
                        <a:schemeClr val="tx1"/>
                      </a:solidFill>
                      <a:prstDash val="solid"/>
                    </a:lnB>
                    <a:noFill/>
                  </a:tcPr>
                </a:tc>
                <a:tc>
                  <a:txBody>
                    <a:bodyPr/>
                    <a:lstStyle/>
                    <a:p>
                      <a:pPr fontAlgn="auto">
                        <a:lnSpc>
                          <a:spcPct val="150000"/>
                        </a:lnSpc>
                      </a:pPr>
                      <a:r>
                        <a:rPr lang="zh-CN" altLang="en-US" sz="1600" dirty="0">
                          <a:solidFill>
                            <a:schemeClr val="tx2"/>
                          </a:solidFill>
                          <a:latin typeface="微软雅黑" panose="020B0503020204020204" pitchFamily="34" charset="-122"/>
                          <a:ea typeface="微软雅黑" panose="020B0503020204020204" pitchFamily="34" charset="-122"/>
                        </a:rPr>
                        <a:t>服药时，</a:t>
                      </a:r>
                      <a:r>
                        <a:rPr lang="zh-CN" altLang="zh-CN" sz="1600" dirty="0">
                          <a:solidFill>
                            <a:schemeClr val="tx2"/>
                          </a:solidFill>
                          <a:latin typeface="微软雅黑" panose="020B0503020204020204" pitchFamily="34" charset="-122"/>
                          <a:ea typeface="微软雅黑" panose="020B0503020204020204" pitchFamily="34" charset="-122"/>
                        </a:rPr>
                        <a:t>一旦观察到有类似肠梗阻症状，应考虑肠道狭窄的可能性。</a:t>
                      </a:r>
                    </a:p>
                  </a:txBody>
                  <a:tcPr>
                    <a:lnB w="12700" cmpd="sng">
                      <a:solidFill>
                        <a:schemeClr val="tx1"/>
                      </a:solidFill>
                      <a:prstDash val="solid"/>
                    </a:lnB>
                    <a:noFill/>
                  </a:tcPr>
                </a:tc>
                <a:tc>
                  <a:txBody>
                    <a:bodyPr/>
                    <a:lstStyle/>
                    <a:p>
                      <a:pPr fontAlgn="auto">
                        <a:lnSpc>
                          <a:spcPct val="150000"/>
                        </a:lnSpc>
                      </a:pPr>
                      <a:r>
                        <a:rPr lang="zh-CN" altLang="zh-CN" sz="1600" dirty="0">
                          <a:solidFill>
                            <a:schemeClr val="tx2"/>
                          </a:solidFill>
                          <a:latin typeface="微软雅黑" panose="020B0503020204020204" pitchFamily="34" charset="-122"/>
                          <a:ea typeface="微软雅黑" panose="020B0503020204020204" pitchFamily="34" charset="-122"/>
                        </a:rPr>
                        <a:t>尚不明确</a:t>
                      </a:r>
                    </a:p>
                  </a:txBody>
                  <a:tcPr>
                    <a:lnB w="12700" cmpd="sng">
                      <a:solidFill>
                        <a:schemeClr val="tx1"/>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27048" y="0"/>
            <a:ext cx="10055352" cy="762000"/>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消化酶制剂审核要点</a:t>
            </a:r>
          </a:p>
        </p:txBody>
      </p:sp>
      <p:sp>
        <p:nvSpPr>
          <p:cNvPr id="4" name="文本框 3"/>
          <p:cNvSpPr txBox="1"/>
          <p:nvPr/>
        </p:nvSpPr>
        <p:spPr>
          <a:xfrm>
            <a:off x="1271016" y="1305560"/>
            <a:ext cx="9939528" cy="3731278"/>
          </a:xfrm>
          <a:prstGeom prst="rect">
            <a:avLst/>
          </a:prstGeom>
          <a:noFill/>
        </p:spPr>
        <p:txBody>
          <a:bodyPr wrap="square" rtlCol="0">
            <a:spAutoFit/>
          </a:bodyPr>
          <a:lstStyle/>
          <a:p>
            <a:pPr marL="285750" indent="-285750" fontAlgn="auto">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胰酶肠溶胶囊：</a:t>
            </a: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宜在进食时服用，不宜与酸性药物同服、对猪源性胰酶制剂过敏者禁用。在急性胰腺炎早期不应使用。</a:t>
            </a:r>
          </a:p>
          <a:p>
            <a:pPr marL="285750" indent="-285750" fontAlgn="auto">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复方消化酶胶囊：</a:t>
            </a: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饭后口服，铝制剂可影响复方消化酶疗效。急性肝炎患者及胆道完全闭锁患者禁用。</a:t>
            </a:r>
          </a:p>
          <a:p>
            <a:pPr marL="285750" indent="-285750" fontAlgn="auto">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米曲菌胰酶片：</a:t>
            </a: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在饭中或饭后服用，禁用于急性胰腺炎、慢性胰腺炎活动期急性发作的患者、果糖或乳糖不耐受的患者、孕妇及哺乳期、12岁以下儿童。</a:t>
            </a:r>
          </a:p>
          <a:p>
            <a:pPr marL="285750" indent="-285750" fontAlgn="auto">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复方阿嗪米特：</a:t>
            </a: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饭后口服，禁用于肝功能障碍患者，因胆石症引起胆绞痛的患者，胆管阻塞患者，急性肝炎患者。</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处方审核</a:t>
            </a:r>
            <a:r>
              <a:rPr lang="en-US" altLang="zh-CN" sz="3200" b="1" dirty="0">
                <a:solidFill>
                  <a:schemeClr val="accent1"/>
                </a:solidFill>
                <a:latin typeface="微软雅黑" panose="020B0503020204020204" pitchFamily="34" charset="-122"/>
                <a:ea typeface="微软雅黑" panose="020B0503020204020204" pitchFamily="34" charset="-122"/>
              </a:rPr>
              <a:t>5</a:t>
            </a:r>
          </a:p>
        </p:txBody>
      </p:sp>
      <p:sp>
        <p:nvSpPr>
          <p:cNvPr id="5" name="内容占位符 8"/>
          <p:cNvSpPr>
            <a:spLocks noGrp="1"/>
          </p:cNvSpPr>
          <p:nvPr>
            <p:ph idx="1"/>
          </p:nvPr>
        </p:nvSpPr>
        <p:spPr>
          <a:xfrm>
            <a:off x="2166910" y="5429264"/>
            <a:ext cx="7886700" cy="928694"/>
          </a:xfrm>
        </p:spPr>
        <p:txBody>
          <a:bodyPr>
            <a:normAutofit/>
          </a:bodyPr>
          <a:lstStyle/>
          <a:p>
            <a:pPr marL="0" lvl="0" indent="0">
              <a:lnSpc>
                <a:spcPct val="100000"/>
              </a:lnSpc>
              <a:buNone/>
            </a:pPr>
            <a:r>
              <a:rPr lang="zh-CN" altLang="en-US" sz="23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300" b="1" dirty="0">
              <a:solidFill>
                <a:schemeClr val="accent1">
                  <a:lumMod val="75000"/>
                </a:schemeClr>
              </a:solidFill>
              <a:latin typeface="微软雅黑" panose="020B0503020204020204" pitchFamily="34" charset="-122"/>
              <a:ea typeface="微软雅黑" panose="020B0503020204020204" pitchFamily="34" charset="-122"/>
            </a:endParaRPr>
          </a:p>
          <a:p>
            <a:pPr marL="0" indent="0">
              <a:buNone/>
            </a:pPr>
            <a:r>
              <a:rPr lang="en-US" altLang="zh-CN" sz="1800" dirty="0">
                <a:solidFill>
                  <a:schemeClr val="tx2"/>
                </a:solidFill>
                <a:latin typeface="微软雅黑" panose="020B0503020204020204" pitchFamily="34" charset="-122"/>
                <a:ea typeface="微软雅黑" panose="020B0503020204020204" pitchFamily="34" charset="-122"/>
              </a:rPr>
              <a:t>1. 12</a:t>
            </a:r>
            <a:r>
              <a:rPr lang="zh-CN" altLang="en-US" sz="1800" dirty="0">
                <a:solidFill>
                  <a:schemeClr val="tx2"/>
                </a:solidFill>
                <a:latin typeface="微软雅黑" panose="020B0503020204020204" pitchFamily="34" charset="-122"/>
                <a:ea typeface="微软雅黑" panose="020B0503020204020204" pitchFamily="34" charset="-122"/>
              </a:rPr>
              <a:t>岁以下儿童禁用米曲菌胰酶片</a:t>
            </a:r>
          </a:p>
        </p:txBody>
      </p:sp>
      <p:pic>
        <p:nvPicPr>
          <p:cNvPr id="28674" name="Picture 2"/>
          <p:cNvPicPr>
            <a:picLocks noChangeAspect="1" noChangeArrowheads="1"/>
          </p:cNvPicPr>
          <p:nvPr/>
        </p:nvPicPr>
        <p:blipFill>
          <a:blip r:embed="rId2"/>
          <a:srcRect l="28125" t="26041" r="23828" b="22917"/>
          <a:stretch>
            <a:fillRect/>
          </a:stretch>
        </p:blipFill>
        <p:spPr bwMode="auto">
          <a:xfrm>
            <a:off x="2166910" y="928670"/>
            <a:ext cx="7500990" cy="4482299"/>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01026" y="772205"/>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一、消化性溃疡和胃食管反流病药物</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质子泵抑制剂</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钾离子竞争性酸阻滞剂</a:t>
            </a:r>
            <a:endParaRPr lang="zh-CN" altLang="en-US" b="1" dirty="0">
              <a:latin typeface="微软雅黑" panose="020B0503020204020204" pitchFamily="34" charset="-122"/>
              <a:ea typeface="微软雅黑" panose="020B0503020204020204" pitchFamily="34" charset="-122"/>
              <a:sym typeface="+mn-ea"/>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H</a:t>
            </a:r>
            <a:r>
              <a:rPr lang="zh-CN" altLang="en-US"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p>
          <a:p>
            <a:pPr lvl="1" indent="0">
              <a:lnSpc>
                <a:spcPts val="3780"/>
              </a:lnSpc>
              <a:spcBef>
                <a:spcPts val="0"/>
              </a:spcBef>
              <a:buClr>
                <a:srgbClr val="BFBFBF"/>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二、助消化药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sz="2800" b="1" dirty="0">
                <a:latin typeface="微软雅黑" panose="020B0503020204020204" pitchFamily="34" charset="-122"/>
                <a:ea typeface="微软雅黑" panose="020B0503020204020204" pitchFamily="34" charset="-122"/>
              </a:rPr>
              <a:t>三、促胃肠动力药</a:t>
            </a:r>
            <a:endParaRPr lang="en-US" altLang="zh-CN" sz="2800"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四、泻药和止泻药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五、微生态药物</a:t>
            </a:r>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主要内容</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4064" y="80056"/>
            <a:ext cx="6984776" cy="597861"/>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三、促胃肠动力药</a:t>
            </a:r>
          </a:p>
        </p:txBody>
      </p:sp>
      <p:sp>
        <p:nvSpPr>
          <p:cNvPr id="3" name="内容占位符 2"/>
          <p:cNvSpPr>
            <a:spLocks noGrp="1"/>
          </p:cNvSpPr>
          <p:nvPr>
            <p:ph idx="1"/>
          </p:nvPr>
        </p:nvSpPr>
        <p:spPr/>
        <p:txBody>
          <a:bodyPr/>
          <a:lstStyle/>
          <a:p>
            <a:pPr marL="0" indent="0">
              <a:buNone/>
            </a:pPr>
            <a:endParaRPr lang="en-US" altLang="zh-CN" dirty="0"/>
          </a:p>
          <a:p>
            <a:pPr>
              <a:buClr>
                <a:srgbClr val="C00000"/>
              </a:buClr>
            </a:pPr>
            <a:r>
              <a:rPr lang="zh-CN" altLang="en-US" sz="2400" b="1" dirty="0">
                <a:solidFill>
                  <a:srgbClr val="C00000"/>
                </a:solidFill>
                <a:latin typeface="微软雅黑" panose="020B0503020204020204" pitchFamily="34" charset="-122"/>
                <a:ea typeface="微软雅黑" panose="020B0503020204020204" pitchFamily="34" charset="-122"/>
              </a:rPr>
              <a:t>促胃肠动力药</a:t>
            </a:r>
            <a:endParaRPr lang="en-US" altLang="zh-CN" sz="2400" b="1" dirty="0">
              <a:solidFill>
                <a:srgbClr val="C00000"/>
              </a:solidFill>
              <a:latin typeface="微软雅黑" panose="020B0503020204020204" pitchFamily="34" charset="-122"/>
              <a:ea typeface="微软雅黑" panose="020B0503020204020204" pitchFamily="34" charset="-122"/>
            </a:endParaRPr>
          </a:p>
          <a:p>
            <a:endParaRPr lang="en-US" altLang="zh-CN" sz="2400" b="1" dirty="0">
              <a:latin typeface="微软雅黑" panose="020B0503020204020204" pitchFamily="34" charset="-122"/>
              <a:ea typeface="微软雅黑" panose="020B0503020204020204" pitchFamily="34" charset="-122"/>
            </a:endParaRPr>
          </a:p>
          <a:p>
            <a:pPr marL="0" indent="0">
              <a:buNone/>
            </a:pPr>
            <a:r>
              <a:rPr lang="zh-CN" altLang="en-US" sz="2400" dirty="0">
                <a:latin typeface="微软雅黑" panose="020B0503020204020204" pitchFamily="34" charset="-122"/>
                <a:ea typeface="微软雅黑" panose="020B0503020204020204" pitchFamily="34" charset="-122"/>
              </a:rPr>
              <a:t>         多潘立酮、莫沙必利、伊托必利、曲美布汀</a:t>
            </a:r>
            <a:endParaRPr lang="en-US" altLang="zh-CN" sz="2400" dirty="0">
              <a:latin typeface="微软雅黑" panose="020B0503020204020204" pitchFamily="34" charset="-122"/>
              <a:ea typeface="微软雅黑" panose="020B0503020204020204" pitchFamily="34" charset="-122"/>
            </a:endParaRPr>
          </a:p>
          <a:p>
            <a:pPr marL="0" indent="0">
              <a:buNone/>
            </a:pP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07502" y="201111"/>
            <a:ext cx="7674646" cy="597861"/>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三、促胃肠动力药</a:t>
            </a:r>
            <a:r>
              <a:rPr lang="en-US" altLang="zh-CN" sz="3200" b="1" dirty="0">
                <a:solidFill>
                  <a:schemeClr val="accent1"/>
                </a:solidFill>
                <a:latin typeface="微软雅黑" panose="020B0503020204020204" pitchFamily="34" charset="-122"/>
                <a:ea typeface="微软雅黑" panose="020B0503020204020204" pitchFamily="34" charset="-122"/>
              </a:rPr>
              <a:t>——</a:t>
            </a:r>
            <a:r>
              <a:rPr lang="zh-CN" altLang="en-US" sz="2400" b="1" dirty="0">
                <a:solidFill>
                  <a:schemeClr val="accent1"/>
                </a:solidFill>
                <a:latin typeface="微软雅黑" panose="020B0503020204020204" pitchFamily="34" charset="-122"/>
                <a:ea typeface="微软雅黑" panose="020B0503020204020204" pitchFamily="34" charset="-122"/>
              </a:rPr>
              <a:t>多潘立酮</a:t>
            </a:r>
          </a:p>
        </p:txBody>
      </p:sp>
      <p:pic>
        <p:nvPicPr>
          <p:cNvPr id="6" name="Picture 2"/>
          <p:cNvPicPr>
            <a:picLocks noChangeAspect="1" noChangeArrowheads="1"/>
          </p:cNvPicPr>
          <p:nvPr/>
        </p:nvPicPr>
        <p:blipFill>
          <a:blip r:embed="rId2"/>
          <a:srcRect l="21680" t="11458" r="22070" b="3125"/>
          <a:stretch>
            <a:fillRect/>
          </a:stretch>
        </p:blipFill>
        <p:spPr bwMode="auto">
          <a:xfrm>
            <a:off x="2238348" y="928670"/>
            <a:ext cx="7358114" cy="5429288"/>
          </a:xfrm>
          <a:prstGeom prst="rect">
            <a:avLst/>
          </a:prstGeom>
          <a:noFill/>
          <a:ln w="9525">
            <a:solidFill>
              <a:srgbClr val="C00000"/>
            </a:solidFill>
            <a:miter lim="800000"/>
            <a:headEnd/>
            <a:tailEnd/>
          </a:ln>
          <a:effectLst/>
        </p:spPr>
      </p:pic>
      <p:cxnSp>
        <p:nvCxnSpPr>
          <p:cNvPr id="8" name="直接连接符 7"/>
          <p:cNvCxnSpPr/>
          <p:nvPr/>
        </p:nvCxnSpPr>
        <p:spPr>
          <a:xfrm>
            <a:off x="8596330" y="5500702"/>
            <a:ext cx="785818"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2452662" y="5786454"/>
            <a:ext cx="4500594"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1630352" y="134920"/>
            <a:ext cx="6985000" cy="598487"/>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三、促胃肠动力药</a:t>
            </a:r>
          </a:p>
        </p:txBody>
      </p:sp>
      <p:graphicFrame>
        <p:nvGraphicFramePr>
          <p:cNvPr id="6" name="表格 5"/>
          <p:cNvGraphicFramePr/>
          <p:nvPr/>
        </p:nvGraphicFramePr>
        <p:xfrm>
          <a:off x="1979295" y="1108075"/>
          <a:ext cx="8252460" cy="5405755"/>
        </p:xfrm>
        <a:graphic>
          <a:graphicData uri="http://schemas.openxmlformats.org/drawingml/2006/table">
            <a:tbl>
              <a:tblPr firstRow="1" bandRow="1">
                <a:tableStyleId>{5940675A-B579-460E-94D1-54222C63F5DA}</a:tableStyleId>
              </a:tblPr>
              <a:tblGrid>
                <a:gridCol w="929640">
                  <a:extLst>
                    <a:ext uri="{9D8B030D-6E8A-4147-A177-3AD203B41FA5}">
                      <a16:colId xmlns:a16="http://schemas.microsoft.com/office/drawing/2014/main" val="20000"/>
                    </a:ext>
                  </a:extLst>
                </a:gridCol>
                <a:gridCol w="2062480">
                  <a:extLst>
                    <a:ext uri="{9D8B030D-6E8A-4147-A177-3AD203B41FA5}">
                      <a16:colId xmlns:a16="http://schemas.microsoft.com/office/drawing/2014/main" val="20001"/>
                    </a:ext>
                  </a:extLst>
                </a:gridCol>
                <a:gridCol w="1688465">
                  <a:extLst>
                    <a:ext uri="{9D8B030D-6E8A-4147-A177-3AD203B41FA5}">
                      <a16:colId xmlns:a16="http://schemas.microsoft.com/office/drawing/2014/main" val="20002"/>
                    </a:ext>
                  </a:extLst>
                </a:gridCol>
                <a:gridCol w="1790065">
                  <a:extLst>
                    <a:ext uri="{9D8B030D-6E8A-4147-A177-3AD203B41FA5}">
                      <a16:colId xmlns:a16="http://schemas.microsoft.com/office/drawing/2014/main" val="20003"/>
                    </a:ext>
                  </a:extLst>
                </a:gridCol>
                <a:gridCol w="1781810">
                  <a:extLst>
                    <a:ext uri="{9D8B030D-6E8A-4147-A177-3AD203B41FA5}">
                      <a16:colId xmlns:a16="http://schemas.microsoft.com/office/drawing/2014/main" val="20004"/>
                    </a:ext>
                  </a:extLst>
                </a:gridCol>
              </a:tblGrid>
              <a:tr h="363855">
                <a:tc>
                  <a:txBody>
                    <a:bodyPr/>
                    <a:lstStyle/>
                    <a:p>
                      <a:pPr indent="0">
                        <a:buNone/>
                      </a:pPr>
                      <a:endParaRPr lang="en-US" alt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多潘立酮</a:t>
                      </a:r>
                      <a:endParaRPr lang="en-US" alt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莫沙必利</a:t>
                      </a:r>
                      <a:endParaRPr lang="en-US" alt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伊托必利</a:t>
                      </a:r>
                      <a:endParaRPr lang="en-US" alt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曲美布汀</a:t>
                      </a:r>
                      <a:endParaRPr lang="en-US" alt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428750">
                <a:tc>
                  <a:txBody>
                    <a:bodyPr/>
                    <a:lstStyle/>
                    <a:p>
                      <a:pPr indent="0" fontAlgn="auto">
                        <a:lnSpc>
                          <a:spcPts val="1840"/>
                        </a:lnSpc>
                        <a:buNone/>
                      </a:pPr>
                      <a:r>
                        <a:rPr lang="en-US" sz="14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适应证</a:t>
                      </a:r>
                      <a:endParaRPr lang="en-US" altLang="en-US" sz="14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用于消化不良、腹胀、嗳气、恶心、呕吐、腹部胀痛。</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用于改善因胃肠动力减弱引起的消化道症状。</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用于功能性消化不良引起的各种症状，如：上腹不适，餐后饱胀，食欲不振，恶心，呕吐等。</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用于胃肠道运动功能紊乱引起的</a:t>
                      </a:r>
                      <a:r>
                        <a:rPr lang="zh-CN"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相关</a:t>
                      </a: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症状的改善。还可用于肠道易激惹综合征。</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extLst>
                  <a:ext uri="{0D108BD9-81ED-4DB2-BD59-A6C34878D82A}">
                    <a16:rowId xmlns:a16="http://schemas.microsoft.com/office/drawing/2014/main" val="10001"/>
                  </a:ext>
                </a:extLst>
              </a:tr>
              <a:tr h="2160270">
                <a:tc>
                  <a:txBody>
                    <a:bodyPr/>
                    <a:lstStyle/>
                    <a:p>
                      <a:pPr indent="0" fontAlgn="auto">
                        <a:lnSpc>
                          <a:spcPts val="1840"/>
                        </a:lnSpc>
                        <a:buNone/>
                      </a:pPr>
                      <a:r>
                        <a:rPr lang="en-US" sz="14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不良反应</a:t>
                      </a:r>
                      <a:endParaRPr lang="en-US" altLang="en-US" sz="14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1.偶见口干、头痛、嗜睡、腹部痉挛、皮疹、口腔炎、结膜炎等。2.有时导致血清泌乳素水平升高、溢乳、男子乳房女性化、女性月经不调等，但停药后即可恢复正常</a:t>
                      </a:r>
                      <a:endParaRPr lang="en-US"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嗜酸性粒细胞增多，腹泻和稀便、口渴、腹痛、催吐和呕吐。 </a:t>
                      </a:r>
                      <a:endParaRPr lang="en-US"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腹泻、便秘、唾液分泌增加、头痛、白细胞减少、偶然出现</a:t>
                      </a:r>
                      <a:r>
                        <a:rPr lang="zh-CN"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血</a:t>
                      </a:r>
                      <a:r>
                        <a:rPr 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肌酐值升高。有转氨酶和催乳素升高、背部疼痛，疲乏，手指发麻，手抖等。</a:t>
                      </a:r>
                      <a:endParaRPr lang="en-US"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偶有口渴、口内麻木、心动过速、困倦、眩晕、头痛、</a:t>
                      </a:r>
                      <a:r>
                        <a:rPr lang="zh-CN"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皮疹</a:t>
                      </a: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、排尿困难、无尿等。严重不良反应为肝功能损伤、黄疸。</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2"/>
                  </a:ext>
                </a:extLst>
              </a:tr>
              <a:tr h="1452880">
                <a:tc>
                  <a:txBody>
                    <a:bodyPr/>
                    <a:lstStyle/>
                    <a:p>
                      <a:pPr indent="0" fontAlgn="auto">
                        <a:lnSpc>
                          <a:spcPts val="1840"/>
                        </a:lnSpc>
                        <a:buNone/>
                      </a:pPr>
                      <a:r>
                        <a:rPr lang="en-US" sz="14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药物相互作用</a:t>
                      </a:r>
                      <a:endParaRPr lang="en-US" altLang="en-US" sz="14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与地尔硫卓和维拉帕米合用会导致多潘立酮的血药浓度升高。</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与抗胆碱药</a:t>
                      </a:r>
                      <a:r>
                        <a:rPr lang="zh-CN"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sz="140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阿托品</a:t>
                      </a:r>
                      <a:r>
                        <a:rPr lang="zh-CN" altLang="en-US" sz="140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并用时应分开间隔使用。与红霉素合用，可升高本药的血药浓度。</a:t>
                      </a:r>
                      <a:endParaRPr lang="en-US"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抗胆碱药物可能使伊托必利促进胃肠道运动的作用减弱，故伊托必利应避免与</a:t>
                      </a:r>
                      <a:r>
                        <a:rPr lang="zh-CN"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抗胆碱药</a:t>
                      </a: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合用。</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无</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72768" y="64008"/>
            <a:ext cx="10009632" cy="697992"/>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sym typeface="+mn-ea"/>
              </a:rPr>
              <a:t>三、促胃肠动力药</a:t>
            </a:r>
            <a:r>
              <a:rPr lang="zh-CN" altLang="en-US" sz="3200" b="1" dirty="0">
                <a:solidFill>
                  <a:schemeClr val="accent1"/>
                </a:solidFill>
                <a:latin typeface="微软雅黑" panose="020B0503020204020204" pitchFamily="34" charset="-122"/>
                <a:ea typeface="微软雅黑" panose="020B0503020204020204" pitchFamily="34" charset="-122"/>
              </a:rPr>
              <a:t>审核要点</a:t>
            </a:r>
          </a:p>
        </p:txBody>
      </p:sp>
      <p:sp>
        <p:nvSpPr>
          <p:cNvPr id="4" name="文本框 3"/>
          <p:cNvSpPr txBox="1"/>
          <p:nvPr/>
        </p:nvSpPr>
        <p:spPr>
          <a:xfrm>
            <a:off x="1170432" y="1527683"/>
            <a:ext cx="9701783" cy="2243050"/>
          </a:xfrm>
          <a:prstGeom prst="rect">
            <a:avLst/>
          </a:prstGeom>
          <a:noFill/>
        </p:spPr>
        <p:txBody>
          <a:bodyPr wrap="square" rtlCol="0">
            <a:spAutoFit/>
          </a:bodyPr>
          <a:lstStyle/>
          <a:p>
            <a:pPr marL="285750" indent="-285750" fontAlgn="auto">
              <a:lnSpc>
                <a:spcPct val="150000"/>
              </a:lnSpc>
              <a:buFont typeface="Arial" panose="020B0604020202020204" pitchFamily="34" charset="0"/>
              <a:buChar char="•"/>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多潘立酮禁用于机械性消化道梗阻、消化道出血或穿孔、催乳素瘤、嗜铬细胞瘤、乳癌、中重度肝功能不全的患者。禁止与酮康唑、红霉素或其它可能会延长QTc间期的CYP3A4酶强效抑制剂（氟康唑、伏立康唑、克拉霉素、胺碘酮、伊曲康唑等）合用。</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72184" y="100584"/>
            <a:ext cx="10110216" cy="661416"/>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处方审核</a:t>
            </a:r>
            <a:r>
              <a:rPr lang="en-US" altLang="zh-CN" sz="3200" b="1" dirty="0">
                <a:solidFill>
                  <a:schemeClr val="accent1"/>
                </a:solidFill>
                <a:latin typeface="微软雅黑" panose="020B0503020204020204" pitchFamily="34" charset="-122"/>
                <a:ea typeface="微软雅黑" panose="020B0503020204020204" pitchFamily="34" charset="-122"/>
              </a:rPr>
              <a:t>6</a:t>
            </a:r>
          </a:p>
        </p:txBody>
      </p:sp>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5875" t="43744" r="20599" b="16343"/>
          <a:stretch>
            <a:fillRect/>
          </a:stretch>
        </p:blipFill>
        <p:spPr bwMode="auto">
          <a:xfrm>
            <a:off x="2423592" y="908720"/>
            <a:ext cx="6840760" cy="4080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315580" y="5212526"/>
            <a:ext cx="7056784" cy="953135"/>
          </a:xfrm>
          <a:prstGeom prst="rect">
            <a:avLst/>
          </a:prstGeom>
          <a:noFill/>
        </p:spPr>
        <p:txBody>
          <a:bodyPr wrap="square" rtlCol="0">
            <a:spAutoFit/>
          </a:bodyPr>
          <a:lstStyle/>
          <a:p>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endParaRPr>
          </a:p>
          <a:p>
            <a:r>
              <a:rPr lang="en-US" altLang="zh-CN" dirty="0">
                <a:solidFill>
                  <a:schemeClr val="tx2"/>
                </a:solidFill>
                <a:latin typeface="微软雅黑" panose="020B0503020204020204" pitchFamily="34" charset="-122"/>
                <a:ea typeface="微软雅黑" panose="020B0503020204020204" pitchFamily="34" charset="-122"/>
              </a:rPr>
              <a:t>1.</a:t>
            </a:r>
            <a:r>
              <a:rPr lang="zh-CN" altLang="en-US" dirty="0">
                <a:solidFill>
                  <a:schemeClr val="tx2"/>
                </a:solidFill>
                <a:latin typeface="微软雅黑" panose="020B0503020204020204" pitchFamily="34" charset="-122"/>
                <a:ea typeface="微软雅黑" panose="020B0503020204020204" pitchFamily="34" charset="-122"/>
              </a:rPr>
              <a:t>多潘立酮每日剂量应不超过</a:t>
            </a:r>
            <a:r>
              <a:rPr lang="en-US" altLang="zh-CN" dirty="0">
                <a:solidFill>
                  <a:schemeClr val="tx2"/>
                </a:solidFill>
                <a:latin typeface="微软雅黑" panose="020B0503020204020204" pitchFamily="34" charset="-122"/>
                <a:ea typeface="微软雅黑" panose="020B0503020204020204" pitchFamily="34" charset="-122"/>
              </a:rPr>
              <a:t>30mg</a:t>
            </a:r>
            <a:r>
              <a:rPr lang="zh-CN" altLang="en-US" dirty="0">
                <a:solidFill>
                  <a:schemeClr val="tx2"/>
                </a:solidFill>
                <a:latin typeface="微软雅黑" panose="020B0503020204020204" pitchFamily="34" charset="-122"/>
                <a:ea typeface="微软雅黑" panose="020B0503020204020204" pitchFamily="34" charset="-122"/>
              </a:rPr>
              <a:t>。</a:t>
            </a:r>
            <a:endParaRPr lang="en-US" altLang="zh-CN" dirty="0">
              <a:solidFill>
                <a:schemeClr val="tx2"/>
              </a:solidFill>
              <a:latin typeface="微软雅黑" panose="020B0503020204020204" pitchFamily="34" charset="-122"/>
              <a:ea typeface="微软雅黑" panose="020B0503020204020204" pitchFamily="34" charset="-122"/>
            </a:endParaRPr>
          </a:p>
          <a:p>
            <a:r>
              <a:rPr lang="en-US" altLang="zh-CN" dirty="0">
                <a:solidFill>
                  <a:schemeClr val="tx2"/>
                </a:solidFill>
                <a:latin typeface="微软雅黑" panose="020B0503020204020204" pitchFamily="34" charset="-122"/>
                <a:ea typeface="微软雅黑" panose="020B0503020204020204" pitchFamily="34" charset="-122"/>
              </a:rPr>
              <a:t>2.</a:t>
            </a:r>
            <a:r>
              <a:rPr lang="zh-CN" altLang="en-US" dirty="0">
                <a:solidFill>
                  <a:schemeClr val="tx2"/>
                </a:solidFill>
                <a:latin typeface="微软雅黑" panose="020B0503020204020204" pitchFamily="34" charset="-122"/>
                <a:ea typeface="微软雅黑" panose="020B0503020204020204" pitchFamily="34" charset="-122"/>
              </a:rPr>
              <a:t>多潘立酮与胺碘酮禁忌合用，可引起尖端扭转性心律失常。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91695" y="772205"/>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一、消化性溃疡和胃食管反流病药物</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质子泵抑制剂</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钾离子竞争性酸阻滞剂</a:t>
            </a:r>
            <a:endParaRPr lang="zh-CN" altLang="en-US" b="1" dirty="0">
              <a:latin typeface="微软雅黑" panose="020B0503020204020204" pitchFamily="34" charset="-122"/>
              <a:ea typeface="微软雅黑" panose="020B0503020204020204" pitchFamily="34" charset="-122"/>
              <a:sym typeface="+mn-ea"/>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H</a:t>
            </a:r>
            <a:r>
              <a:rPr lang="zh-CN" altLang="en-US"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p>
          <a:p>
            <a:pPr lvl="1" indent="0">
              <a:lnSpc>
                <a:spcPts val="3780"/>
              </a:lnSpc>
              <a:spcBef>
                <a:spcPts val="0"/>
              </a:spcBef>
              <a:buClr>
                <a:srgbClr val="BFBFBF"/>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二、助消化药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三、促胃肠动力药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sz="2800" b="1" dirty="0">
                <a:latin typeface="微软雅黑" panose="020B0503020204020204" pitchFamily="34" charset="-122"/>
                <a:ea typeface="微软雅黑" panose="020B0503020204020204" pitchFamily="34" charset="-122"/>
              </a:rPr>
              <a:t>四、泻药和止泻药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五、微生态药物</a:t>
            </a:r>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主要内容</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9344" y="0"/>
            <a:ext cx="9973056" cy="762000"/>
          </a:xfrm>
        </p:spPr>
        <p:txBody>
          <a:bodyPr>
            <a:normAutofit fontScale="90000"/>
          </a:bodyPr>
          <a:lstStyle/>
          <a:p>
            <a:pPr algn="l"/>
            <a:br>
              <a:rPr lang="en-US" altLang="zh-CN" dirty="0">
                <a:latin typeface="微软雅黑" panose="020B0503020204020204" pitchFamily="34" charset="-122"/>
                <a:ea typeface="微软雅黑" panose="020B0503020204020204" pitchFamily="34" charset="-122"/>
              </a:rPr>
            </a:br>
            <a:r>
              <a:rPr lang="zh-CN" altLang="en-US" sz="3600" b="1" dirty="0">
                <a:solidFill>
                  <a:schemeClr val="accent1"/>
                </a:solidFill>
                <a:latin typeface="微软雅黑" panose="020B0503020204020204" pitchFamily="34" charset="-122"/>
                <a:ea typeface="微软雅黑" panose="020B0503020204020204" pitchFamily="34" charset="-122"/>
              </a:rPr>
              <a:t>四、泻药和止泻药</a:t>
            </a:r>
            <a:br>
              <a:rPr lang="en-US" altLang="zh-CN" sz="3600" b="1" dirty="0">
                <a:solidFill>
                  <a:schemeClr val="bg1"/>
                </a:solidFill>
                <a:latin typeface="微软雅黑" panose="020B0503020204020204" pitchFamily="34" charset="-122"/>
                <a:ea typeface="微软雅黑" panose="020B0503020204020204" pitchFamily="34" charset="-122"/>
              </a:rPr>
            </a:br>
            <a:endParaRPr lang="en-US" altLang="zh-CN" sz="3600" b="1" dirty="0">
              <a:solidFill>
                <a:schemeClr val="bg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567608" y="1484784"/>
            <a:ext cx="7200800" cy="2861310"/>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zh-CN" altLang="en-US" sz="2400" b="1" dirty="0">
                <a:solidFill>
                  <a:srgbClr val="C00000"/>
                </a:solidFill>
                <a:latin typeface="微软雅黑" panose="020B0503020204020204" pitchFamily="34" charset="-122"/>
                <a:ea typeface="微软雅黑" panose="020B0503020204020204" pitchFamily="34" charset="-122"/>
              </a:rPr>
              <a:t>泻药</a:t>
            </a:r>
            <a:endParaRPr lang="en-US" altLang="zh-CN" sz="2400" b="1"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常用药物：乳果糖、聚乙二醇、开塞露</a:t>
            </a:r>
            <a:endParaRPr lang="en-US" altLang="zh-CN" sz="2400" dirty="0">
              <a:latin typeface="微软雅黑" panose="020B0503020204020204" pitchFamily="34" charset="-122"/>
              <a:ea typeface="微软雅黑" panose="020B0503020204020204" pitchFamily="34" charset="-122"/>
            </a:endParaRPr>
          </a:p>
          <a:p>
            <a:pPr>
              <a:lnSpc>
                <a:spcPct val="150000"/>
              </a:lnSpc>
            </a:pPr>
            <a:endParaRPr lang="en-US" altLang="zh-CN" sz="24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400" b="1" dirty="0">
                <a:solidFill>
                  <a:srgbClr val="C00000"/>
                </a:solidFill>
                <a:latin typeface="微软雅黑" panose="020B0503020204020204" pitchFamily="34" charset="-122"/>
                <a:ea typeface="微软雅黑" panose="020B0503020204020204" pitchFamily="34" charset="-122"/>
              </a:rPr>
              <a:t>止泻药</a:t>
            </a:r>
            <a:endParaRPr lang="en-US" altLang="zh-CN" sz="2400" b="1"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常用药物：蒙脱石，口服补液盐</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38282" y="194537"/>
            <a:ext cx="6984776" cy="597861"/>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四、泻药</a:t>
            </a:r>
          </a:p>
        </p:txBody>
      </p:sp>
      <p:sp>
        <p:nvSpPr>
          <p:cNvPr id="3" name="内容占位符 2"/>
          <p:cNvSpPr>
            <a:spLocks noGrp="1"/>
          </p:cNvSpPr>
          <p:nvPr>
            <p:ph idx="1"/>
          </p:nvPr>
        </p:nvSpPr>
        <p:spPr/>
        <p:txBody>
          <a:bodyPr/>
          <a:lstStyle/>
          <a:p>
            <a:endParaRPr lang="zh-CN" altLang="zh-CN" dirty="0"/>
          </a:p>
          <a:p>
            <a:endParaRPr lang="zh-CN" altLang="zh-CN" dirty="0"/>
          </a:p>
          <a:p>
            <a:endParaRPr lang="zh-CN" altLang="en-US" dirty="0"/>
          </a:p>
        </p:txBody>
      </p:sp>
      <p:graphicFrame>
        <p:nvGraphicFramePr>
          <p:cNvPr id="4" name="表格 3"/>
          <p:cNvGraphicFramePr>
            <a:graphicFrameLocks noGrp="1"/>
          </p:cNvGraphicFramePr>
          <p:nvPr/>
        </p:nvGraphicFramePr>
        <p:xfrm>
          <a:off x="1362456" y="1285860"/>
          <a:ext cx="9336025" cy="4648597"/>
        </p:xfrm>
        <a:graphic>
          <a:graphicData uri="http://schemas.openxmlformats.org/drawingml/2006/table">
            <a:tbl>
              <a:tblPr firstRow="1" bandRow="1">
                <a:tableStyleId>{5C22544A-7EE6-4342-B048-85BDC9FD1C3A}</a:tableStyleId>
              </a:tblPr>
              <a:tblGrid>
                <a:gridCol w="1454524">
                  <a:extLst>
                    <a:ext uri="{9D8B030D-6E8A-4147-A177-3AD203B41FA5}">
                      <a16:colId xmlns:a16="http://schemas.microsoft.com/office/drawing/2014/main" val="20000"/>
                    </a:ext>
                  </a:extLst>
                </a:gridCol>
                <a:gridCol w="2912448">
                  <a:extLst>
                    <a:ext uri="{9D8B030D-6E8A-4147-A177-3AD203B41FA5}">
                      <a16:colId xmlns:a16="http://schemas.microsoft.com/office/drawing/2014/main" val="20001"/>
                    </a:ext>
                  </a:extLst>
                </a:gridCol>
                <a:gridCol w="3363499">
                  <a:extLst>
                    <a:ext uri="{9D8B030D-6E8A-4147-A177-3AD203B41FA5}">
                      <a16:colId xmlns:a16="http://schemas.microsoft.com/office/drawing/2014/main" val="20002"/>
                    </a:ext>
                  </a:extLst>
                </a:gridCol>
                <a:gridCol w="1605554">
                  <a:extLst>
                    <a:ext uri="{9D8B030D-6E8A-4147-A177-3AD203B41FA5}">
                      <a16:colId xmlns:a16="http://schemas.microsoft.com/office/drawing/2014/main" val="20003"/>
                    </a:ext>
                  </a:extLst>
                </a:gridCol>
              </a:tblGrid>
              <a:tr h="700227">
                <a:tc>
                  <a:txBody>
                    <a:bodyPr/>
                    <a:lstStyle/>
                    <a:p>
                      <a:pPr algn="ctr"/>
                      <a:endParaRPr lang="zh-CN" altLang="en-US" sz="2400" dirty="0">
                        <a:solidFill>
                          <a:schemeClr val="tx1"/>
                        </a:solidFill>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乳果糖</a:t>
                      </a: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聚乙二醇</a:t>
                      </a: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开塞露</a:t>
                      </a:r>
                    </a:p>
                  </a:txBody>
                  <a:tcP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0"/>
                  </a:ext>
                </a:extLst>
              </a:tr>
              <a:tr h="1758518">
                <a:tc>
                  <a:txBody>
                    <a:bodyPr/>
                    <a:lstStyle/>
                    <a:p>
                      <a:r>
                        <a:rPr lang="zh-CN" altLang="en-US" sz="2000" b="1" dirty="0">
                          <a:latin typeface="微软雅黑" panose="020B0503020204020204" pitchFamily="34" charset="-122"/>
                          <a:ea typeface="微软雅黑" panose="020B0503020204020204" pitchFamily="34" charset="-122"/>
                        </a:rPr>
                        <a:t>适应症</a:t>
                      </a:r>
                    </a:p>
                  </a:txBody>
                  <a:tcPr>
                    <a:lnT w="12700" cmpd="sng">
                      <a:solidFill>
                        <a:schemeClr val="tx1"/>
                      </a:solidFill>
                      <a:prstDash val="solid"/>
                    </a:lnT>
                    <a:noFill/>
                  </a:tcPr>
                </a:tc>
                <a:tc>
                  <a:txBody>
                    <a:bodyPr/>
                    <a:lstStyle/>
                    <a:p>
                      <a:r>
                        <a:rPr lang="zh-CN" altLang="en-US" sz="2000" dirty="0">
                          <a:solidFill>
                            <a:schemeClr val="tx2"/>
                          </a:solidFill>
                          <a:latin typeface="微软雅黑" panose="020B0503020204020204" pitchFamily="34" charset="-122"/>
                          <a:ea typeface="微软雅黑" panose="020B0503020204020204" pitchFamily="34" charset="-122"/>
                        </a:rPr>
                        <a:t>便秘：调节结肠的生理节律。</a:t>
                      </a:r>
                      <a:endParaRPr lang="en-US" altLang="zh-CN" sz="2000" dirty="0">
                        <a:solidFill>
                          <a:schemeClr val="tx2"/>
                        </a:solidFill>
                        <a:latin typeface="微软雅黑" panose="020B0503020204020204" pitchFamily="34" charset="-122"/>
                        <a:ea typeface="微软雅黑" panose="020B0503020204020204" pitchFamily="34" charset="-122"/>
                      </a:endParaRPr>
                    </a:p>
                    <a:p>
                      <a:r>
                        <a:rPr lang="zh-CN" altLang="en-US" sz="2000" dirty="0">
                          <a:solidFill>
                            <a:schemeClr val="tx2"/>
                          </a:solidFill>
                          <a:latin typeface="微软雅黑" panose="020B0503020204020204" pitchFamily="34" charset="-122"/>
                          <a:ea typeface="微软雅黑" panose="020B0503020204020204" pitchFamily="34" charset="-122"/>
                        </a:rPr>
                        <a:t>肝性脑病：用于治疗和预防肝昏迷或昏迷前状态。</a:t>
                      </a:r>
                    </a:p>
                  </a:txBody>
                  <a:tcPr>
                    <a:lnT w="12700" cmpd="sng">
                      <a:solidFill>
                        <a:schemeClr val="tx1"/>
                      </a:solidFill>
                      <a:prstDash val="solid"/>
                    </a:lnT>
                    <a:noFill/>
                  </a:tcPr>
                </a:tc>
                <a:tc>
                  <a:txBody>
                    <a:bodyPr/>
                    <a:lstStyle/>
                    <a:p>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成人及</a:t>
                      </a: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8</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岁以上儿童</a:t>
                      </a: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包括</a:t>
                      </a: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8</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岁</a:t>
                      </a: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便秘的症状治疗。儿童应为短期治疗，最长疗程不应超过</a:t>
                      </a: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3</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个月。</a:t>
                      </a:r>
                      <a:endParaRPr lang="zh-CN" altLang="en-US" sz="2000" dirty="0">
                        <a:solidFill>
                          <a:schemeClr val="tx2"/>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r>
                        <a:rPr lang="zh-CN" altLang="en-US" sz="2000" dirty="0">
                          <a:solidFill>
                            <a:schemeClr val="tx2"/>
                          </a:solidFill>
                          <a:latin typeface="微软雅黑" panose="020B0503020204020204" pitchFamily="34" charset="-122"/>
                          <a:ea typeface="微软雅黑" panose="020B0503020204020204" pitchFamily="34" charset="-122"/>
                        </a:rPr>
                        <a:t>便秘</a:t>
                      </a:r>
                    </a:p>
                  </a:txBody>
                  <a:tcPr>
                    <a:lnT w="12700" cmpd="sng">
                      <a:solidFill>
                        <a:schemeClr val="tx1"/>
                      </a:solidFill>
                      <a:prstDash val="solid"/>
                    </a:lnT>
                    <a:noFill/>
                  </a:tcPr>
                </a:tc>
                <a:extLst>
                  <a:ext uri="{0D108BD9-81ED-4DB2-BD59-A6C34878D82A}">
                    <a16:rowId xmlns:a16="http://schemas.microsoft.com/office/drawing/2014/main" val="10001"/>
                  </a:ext>
                </a:extLst>
              </a:tr>
              <a:tr h="1094926">
                <a:tc>
                  <a:txBody>
                    <a:bodyPr/>
                    <a:lstStyle/>
                    <a:p>
                      <a:r>
                        <a:rPr lang="zh-CN" altLang="en-US" sz="2000" b="1" dirty="0">
                          <a:latin typeface="微软雅黑" panose="020B0503020204020204" pitchFamily="34" charset="-122"/>
                          <a:ea typeface="微软雅黑" panose="020B0503020204020204" pitchFamily="34" charset="-122"/>
                        </a:rPr>
                        <a:t>用法用量</a:t>
                      </a:r>
                    </a:p>
                  </a:txBody>
                  <a:tcPr>
                    <a:noFill/>
                  </a:tcPr>
                </a:tc>
                <a:tc>
                  <a:txBody>
                    <a:bodyPr/>
                    <a:lstStyle/>
                    <a:p>
                      <a:r>
                        <a:rPr lang="zh-CN" altLang="en-US" sz="2000" dirty="0">
                          <a:solidFill>
                            <a:schemeClr val="tx2"/>
                          </a:solidFill>
                          <a:latin typeface="微软雅黑" panose="020B0503020204020204" pitchFamily="34" charset="-122"/>
                          <a:ea typeface="微软雅黑" panose="020B0503020204020204" pitchFamily="34" charset="-122"/>
                        </a:rPr>
                        <a:t>起始剂量每日</a:t>
                      </a:r>
                      <a:r>
                        <a:rPr lang="en-US" altLang="zh-CN" sz="2000" dirty="0">
                          <a:solidFill>
                            <a:schemeClr val="tx2"/>
                          </a:solidFill>
                          <a:latin typeface="微软雅黑" panose="020B0503020204020204" pitchFamily="34" charset="-122"/>
                          <a:ea typeface="微软雅黑" panose="020B0503020204020204" pitchFamily="34" charset="-122"/>
                        </a:rPr>
                        <a:t>30ml</a:t>
                      </a:r>
                      <a:r>
                        <a:rPr lang="zh-CN" altLang="en-US" sz="2000" dirty="0">
                          <a:solidFill>
                            <a:schemeClr val="tx2"/>
                          </a:solidFill>
                          <a:latin typeface="微软雅黑" panose="020B0503020204020204" pitchFamily="34" charset="-122"/>
                          <a:ea typeface="微软雅黑" panose="020B0503020204020204" pitchFamily="34" charset="-122"/>
                        </a:rPr>
                        <a:t>，维持剂量</a:t>
                      </a:r>
                      <a:r>
                        <a:rPr lang="en-US" altLang="zh-CN" sz="2000" dirty="0">
                          <a:solidFill>
                            <a:schemeClr val="tx2"/>
                          </a:solidFill>
                          <a:latin typeface="微软雅黑" panose="020B0503020204020204" pitchFamily="34" charset="-122"/>
                          <a:ea typeface="微软雅黑" panose="020B0503020204020204" pitchFamily="34" charset="-122"/>
                        </a:rPr>
                        <a:t>10-25ml</a:t>
                      </a:r>
                      <a:r>
                        <a:rPr lang="zh-CN" altLang="en-US" sz="2000" dirty="0">
                          <a:solidFill>
                            <a:schemeClr val="tx2"/>
                          </a:solidFill>
                          <a:latin typeface="微软雅黑" panose="020B0503020204020204" pitchFamily="34" charset="-122"/>
                          <a:ea typeface="微软雅黑" panose="020B0503020204020204" pitchFamily="34" charset="-122"/>
                        </a:rPr>
                        <a:t>，可根据病情酌减。</a:t>
                      </a:r>
                    </a:p>
                  </a:txBody>
                  <a:tcPr>
                    <a:noFill/>
                  </a:tcPr>
                </a:tc>
                <a:tc>
                  <a:txBody>
                    <a:bodyPr/>
                    <a:lstStyle/>
                    <a:p>
                      <a:r>
                        <a:rPr lang="zh-CN" altLang="en-US" sz="2000" dirty="0">
                          <a:solidFill>
                            <a:schemeClr val="tx2"/>
                          </a:solidFill>
                          <a:latin typeface="微软雅黑" panose="020B0503020204020204" pitchFamily="34" charset="-122"/>
                          <a:ea typeface="微软雅黑" panose="020B0503020204020204" pitchFamily="34" charset="-122"/>
                        </a:rPr>
                        <a:t>每日</a:t>
                      </a:r>
                      <a:r>
                        <a:rPr lang="en-US" altLang="zh-CN" sz="2000" dirty="0">
                          <a:solidFill>
                            <a:schemeClr val="tx2"/>
                          </a:solidFill>
                          <a:latin typeface="微软雅黑" panose="020B0503020204020204" pitchFamily="34" charset="-122"/>
                          <a:ea typeface="微软雅黑" panose="020B0503020204020204" pitchFamily="34" charset="-122"/>
                        </a:rPr>
                        <a:t>1-2</a:t>
                      </a:r>
                      <a:r>
                        <a:rPr lang="zh-CN" altLang="en-US" sz="2000" dirty="0">
                          <a:solidFill>
                            <a:schemeClr val="tx2"/>
                          </a:solidFill>
                          <a:latin typeface="微软雅黑" panose="020B0503020204020204" pitchFamily="34" charset="-122"/>
                          <a:ea typeface="微软雅黑" panose="020B0503020204020204" pitchFamily="34" charset="-122"/>
                        </a:rPr>
                        <a:t>次，每次</a:t>
                      </a:r>
                      <a:r>
                        <a:rPr lang="en-US" altLang="zh-CN" sz="2000" dirty="0">
                          <a:solidFill>
                            <a:schemeClr val="tx2"/>
                          </a:solidFill>
                          <a:latin typeface="微软雅黑" panose="020B0503020204020204" pitchFamily="34" charset="-122"/>
                          <a:ea typeface="微软雅黑" panose="020B0503020204020204" pitchFamily="34" charset="-122"/>
                        </a:rPr>
                        <a:t>1</a:t>
                      </a:r>
                      <a:r>
                        <a:rPr lang="zh-CN" altLang="en-US" sz="2000" dirty="0">
                          <a:solidFill>
                            <a:schemeClr val="tx2"/>
                          </a:solidFill>
                          <a:latin typeface="微软雅黑" panose="020B0503020204020204" pitchFamily="34" charset="-122"/>
                          <a:ea typeface="微软雅黑" panose="020B0503020204020204" pitchFamily="34" charset="-122"/>
                        </a:rPr>
                        <a:t>袋，也可每天</a:t>
                      </a:r>
                      <a:r>
                        <a:rPr lang="en-US" altLang="zh-CN" sz="2000" dirty="0">
                          <a:solidFill>
                            <a:schemeClr val="tx2"/>
                          </a:solidFill>
                          <a:latin typeface="微软雅黑" panose="020B0503020204020204" pitchFamily="34" charset="-122"/>
                          <a:ea typeface="微软雅黑" panose="020B0503020204020204" pitchFamily="34" charset="-122"/>
                        </a:rPr>
                        <a:t>2</a:t>
                      </a:r>
                      <a:r>
                        <a:rPr lang="zh-CN" altLang="en-US" sz="2000" dirty="0">
                          <a:solidFill>
                            <a:schemeClr val="tx2"/>
                          </a:solidFill>
                          <a:latin typeface="微软雅黑" panose="020B0503020204020204" pitchFamily="34" charset="-122"/>
                          <a:ea typeface="微软雅黑" panose="020B0503020204020204" pitchFamily="34" charset="-122"/>
                        </a:rPr>
                        <a:t>袋顿服。</a:t>
                      </a:r>
                    </a:p>
                  </a:txBody>
                  <a:tcPr>
                    <a:noFill/>
                  </a:tcPr>
                </a:tc>
                <a:tc>
                  <a:txBody>
                    <a:bodyPr/>
                    <a:lstStyle/>
                    <a:p>
                      <a:r>
                        <a:rPr lang="zh-CN" altLang="en-US" sz="2000" dirty="0">
                          <a:solidFill>
                            <a:schemeClr val="tx2"/>
                          </a:solidFill>
                          <a:latin typeface="微软雅黑" panose="020B0503020204020204" pitchFamily="34" charset="-122"/>
                          <a:ea typeface="微软雅黑" panose="020B0503020204020204" pitchFamily="34" charset="-122"/>
                        </a:rPr>
                        <a:t>成人一次</a:t>
                      </a:r>
                      <a:r>
                        <a:rPr lang="en-US" altLang="zh-CN" sz="2000" dirty="0">
                          <a:solidFill>
                            <a:schemeClr val="tx2"/>
                          </a:solidFill>
                          <a:latin typeface="微软雅黑" panose="020B0503020204020204" pitchFamily="34" charset="-122"/>
                          <a:ea typeface="微软雅黑" panose="020B0503020204020204" pitchFamily="34" charset="-122"/>
                        </a:rPr>
                        <a:t>1</a:t>
                      </a:r>
                      <a:r>
                        <a:rPr lang="zh-CN" altLang="en-US" sz="2000" dirty="0">
                          <a:solidFill>
                            <a:schemeClr val="tx2"/>
                          </a:solidFill>
                          <a:latin typeface="微软雅黑" panose="020B0503020204020204" pitchFamily="34" charset="-122"/>
                          <a:ea typeface="微软雅黑" panose="020B0503020204020204" pitchFamily="34" charset="-122"/>
                        </a:rPr>
                        <a:t>支，肛入。儿童半支。</a:t>
                      </a:r>
                    </a:p>
                  </a:txBody>
                  <a:tcPr>
                    <a:noFill/>
                  </a:tcPr>
                </a:tc>
                <a:extLst>
                  <a:ext uri="{0D108BD9-81ED-4DB2-BD59-A6C34878D82A}">
                    <a16:rowId xmlns:a16="http://schemas.microsoft.com/office/drawing/2014/main" val="10002"/>
                  </a:ext>
                </a:extLst>
              </a:tr>
              <a:tr h="1094926">
                <a:tc>
                  <a:txBody>
                    <a:bodyPr/>
                    <a:lstStyle/>
                    <a:p>
                      <a:r>
                        <a:rPr lang="zh-CN" altLang="en-US" sz="2000" b="1" dirty="0">
                          <a:latin typeface="微软雅黑" panose="020B0503020204020204" pitchFamily="34" charset="-122"/>
                          <a:ea typeface="微软雅黑" panose="020B0503020204020204" pitchFamily="34" charset="-122"/>
                        </a:rPr>
                        <a:t>不良反应</a:t>
                      </a:r>
                    </a:p>
                  </a:txBody>
                  <a:tcPr>
                    <a:lnB w="12700" cmpd="sng">
                      <a:solidFill>
                        <a:schemeClr val="tx1"/>
                      </a:solidFill>
                      <a:prstDash val="solid"/>
                    </a:lnB>
                    <a:noFill/>
                  </a:tcPr>
                </a:tc>
                <a:tc>
                  <a:txBody>
                    <a:bodyPr/>
                    <a:lstStyle/>
                    <a:p>
                      <a:r>
                        <a:rPr lang="zh-CN" altLang="en-US" sz="2000" dirty="0">
                          <a:solidFill>
                            <a:schemeClr val="tx2"/>
                          </a:solidFill>
                          <a:latin typeface="微软雅黑" panose="020B0503020204020204" pitchFamily="34" charset="-122"/>
                          <a:ea typeface="微软雅黑" panose="020B0503020204020204" pitchFamily="34" charset="-122"/>
                        </a:rPr>
                        <a:t>初始治疗会出现腹胀，高剂量会出现腹痛和腹泻。</a:t>
                      </a:r>
                    </a:p>
                  </a:txBody>
                  <a:tcPr>
                    <a:lnB w="12700" cmpd="sng">
                      <a:solidFill>
                        <a:schemeClr val="tx1"/>
                      </a:solidFill>
                      <a:prstDash val="solid"/>
                    </a:lnB>
                    <a:noFill/>
                  </a:tcPr>
                </a:tc>
                <a:tc>
                  <a:txBody>
                    <a:bodyPr/>
                    <a:lstStyle/>
                    <a:p>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腹痛</a:t>
                      </a:r>
                      <a:r>
                        <a:rPr lang="zh-CN" altLang="en-US" sz="200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腹胀</a:t>
                      </a:r>
                      <a:r>
                        <a:rPr lang="zh-CN" altLang="en-US" sz="200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腹泻</a:t>
                      </a:r>
                      <a:r>
                        <a:rPr lang="zh-CN" altLang="en-US" sz="200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恶心</a:t>
                      </a:r>
                      <a:endParaRPr lang="zh-CN" altLang="en-US" sz="2000" dirty="0">
                        <a:solidFill>
                          <a:schemeClr val="tx2"/>
                        </a:solidFill>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r>
                        <a:rPr lang="zh-CN" altLang="en-US" sz="2000" dirty="0">
                          <a:solidFill>
                            <a:schemeClr val="tx2"/>
                          </a:solidFill>
                          <a:latin typeface="微软雅黑" panose="020B0503020204020204" pitchFamily="34" charset="-122"/>
                          <a:ea typeface="微软雅黑" panose="020B0503020204020204" pitchFamily="34" charset="-122"/>
                        </a:rPr>
                        <a:t>尚不明确</a:t>
                      </a:r>
                    </a:p>
                  </a:txBody>
                  <a:tcPr>
                    <a:lnB w="12700" cmpd="sng">
                      <a:solidFill>
                        <a:schemeClr val="tx1"/>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57224" y="148817"/>
            <a:ext cx="6984776" cy="597861"/>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四、泻药</a:t>
            </a:r>
          </a:p>
        </p:txBody>
      </p:sp>
      <p:graphicFrame>
        <p:nvGraphicFramePr>
          <p:cNvPr id="4" name="表格 3"/>
          <p:cNvGraphicFramePr>
            <a:graphicFrameLocks noGrp="1"/>
          </p:cNvGraphicFramePr>
          <p:nvPr/>
        </p:nvGraphicFramePr>
        <p:xfrm>
          <a:off x="1362456" y="1339632"/>
          <a:ext cx="9390887" cy="4661880"/>
        </p:xfrm>
        <a:graphic>
          <a:graphicData uri="http://schemas.openxmlformats.org/drawingml/2006/table">
            <a:tbl>
              <a:tblPr firstRow="1" bandRow="1">
                <a:tableStyleId>{5C22544A-7EE6-4342-B048-85BDC9FD1C3A}</a:tableStyleId>
              </a:tblPr>
              <a:tblGrid>
                <a:gridCol w="1420523">
                  <a:extLst>
                    <a:ext uri="{9D8B030D-6E8A-4147-A177-3AD203B41FA5}">
                      <a16:colId xmlns:a16="http://schemas.microsoft.com/office/drawing/2014/main" val="20000"/>
                    </a:ext>
                  </a:extLst>
                </a:gridCol>
                <a:gridCol w="2525375">
                  <a:extLst>
                    <a:ext uri="{9D8B030D-6E8A-4147-A177-3AD203B41FA5}">
                      <a16:colId xmlns:a16="http://schemas.microsoft.com/office/drawing/2014/main" val="20001"/>
                    </a:ext>
                  </a:extLst>
                </a:gridCol>
                <a:gridCol w="4157048">
                  <a:extLst>
                    <a:ext uri="{9D8B030D-6E8A-4147-A177-3AD203B41FA5}">
                      <a16:colId xmlns:a16="http://schemas.microsoft.com/office/drawing/2014/main" val="20002"/>
                    </a:ext>
                  </a:extLst>
                </a:gridCol>
                <a:gridCol w="1287941">
                  <a:extLst>
                    <a:ext uri="{9D8B030D-6E8A-4147-A177-3AD203B41FA5}">
                      <a16:colId xmlns:a16="http://schemas.microsoft.com/office/drawing/2014/main" val="20003"/>
                    </a:ext>
                  </a:extLst>
                </a:gridCol>
              </a:tblGrid>
              <a:tr h="724993">
                <a:tc>
                  <a:txBody>
                    <a:bodyPr/>
                    <a:lstStyle/>
                    <a:p>
                      <a:pPr algn="ctr"/>
                      <a:endParaRPr lang="zh-CN" altLang="en-US" sz="2400" dirty="0">
                        <a:solidFill>
                          <a:schemeClr val="tx1"/>
                        </a:solidFill>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乳果糖</a:t>
                      </a: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聚乙二醇</a:t>
                      </a: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开塞露</a:t>
                      </a:r>
                    </a:p>
                  </a:txBody>
                  <a:tcP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0"/>
                  </a:ext>
                </a:extLst>
              </a:tr>
              <a:tr h="2095895">
                <a:tc>
                  <a:txBody>
                    <a:bodyPr/>
                    <a:lstStyle/>
                    <a:p>
                      <a:r>
                        <a:rPr lang="zh-CN" altLang="en-US" sz="2000" b="1" dirty="0">
                          <a:latin typeface="微软雅黑" panose="020B0503020204020204" pitchFamily="34" charset="-122"/>
                          <a:ea typeface="微软雅黑" panose="020B0503020204020204" pitchFamily="34" charset="-122"/>
                        </a:rPr>
                        <a:t>禁忌症</a:t>
                      </a:r>
                    </a:p>
                  </a:txBody>
                  <a:tcPr>
                    <a:lnT w="12700" cmpd="sng">
                      <a:solidFill>
                        <a:schemeClr val="tx1"/>
                      </a:solidFill>
                      <a:prstDash val="solid"/>
                    </a:lnT>
                    <a:noFill/>
                  </a:tcPr>
                </a:tc>
                <a:tc>
                  <a:txBody>
                    <a:bodyPr/>
                    <a:lstStyle/>
                    <a:p>
                      <a:pPr>
                        <a:lnSpc>
                          <a:spcPts val="2800"/>
                        </a:lnSpc>
                      </a:pPr>
                      <a:r>
                        <a:rPr lang="zh-CN" altLang="en-US" sz="2000" dirty="0">
                          <a:solidFill>
                            <a:schemeClr val="tx2"/>
                          </a:solidFill>
                          <a:latin typeface="微软雅黑" panose="020B0503020204020204" pitchFamily="34" charset="-122"/>
                          <a:ea typeface="微软雅黑" panose="020B0503020204020204" pitchFamily="34" charset="-122"/>
                        </a:rPr>
                        <a:t>半乳糖血症；肠梗阻、急腹痛及与其他导泻剂同时使用；对乳糖过敏者。</a:t>
                      </a:r>
                    </a:p>
                  </a:txBody>
                  <a:tcPr>
                    <a:lnT w="12700" cmpd="sng">
                      <a:solidFill>
                        <a:schemeClr val="tx1"/>
                      </a:solidFill>
                      <a:prstDash val="solid"/>
                    </a:lnT>
                    <a:noFill/>
                  </a:tcPr>
                </a:tc>
                <a:tc>
                  <a:txBody>
                    <a:bodyPr/>
                    <a:lstStyle/>
                    <a:p>
                      <a:pPr>
                        <a:lnSpc>
                          <a:spcPts val="2800"/>
                        </a:lnSpc>
                      </a:pP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1.</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严重的炎症性肠病</a:t>
                      </a: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溃疡性结肠炎、克隆氏病</a:t>
                      </a: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或中毒性巨结肠。</a:t>
                      </a: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2.</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消化道穿孔或有消化道穿孔危险。</a:t>
                      </a: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3.</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肠梗阻或疑似肠梗阻，或症状性狭窄。</a:t>
                      </a: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4.</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不明原因的腹痛症状。</a:t>
                      </a:r>
                      <a:endParaRPr lang="zh-CN" altLang="en-US" sz="2000" dirty="0">
                        <a:solidFill>
                          <a:schemeClr val="tx2"/>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pPr>
                        <a:lnSpc>
                          <a:spcPts val="2800"/>
                        </a:lnSpc>
                      </a:pPr>
                      <a:r>
                        <a:rPr lang="zh-CN" altLang="en-US" sz="2000" dirty="0">
                          <a:solidFill>
                            <a:schemeClr val="tx2"/>
                          </a:solidFill>
                          <a:latin typeface="微软雅黑" panose="020B0503020204020204" pitchFamily="34" charset="-122"/>
                          <a:ea typeface="微软雅黑" panose="020B0503020204020204" pitchFamily="34" charset="-122"/>
                        </a:rPr>
                        <a:t>无</a:t>
                      </a:r>
                    </a:p>
                  </a:txBody>
                  <a:tcPr>
                    <a:lnT w="12700" cmpd="sng">
                      <a:solidFill>
                        <a:schemeClr val="tx1"/>
                      </a:solidFill>
                      <a:prstDash val="solid"/>
                    </a:lnT>
                    <a:noFill/>
                  </a:tcPr>
                </a:tc>
                <a:extLst>
                  <a:ext uri="{0D108BD9-81ED-4DB2-BD59-A6C34878D82A}">
                    <a16:rowId xmlns:a16="http://schemas.microsoft.com/office/drawing/2014/main" val="10001"/>
                  </a:ext>
                </a:extLst>
              </a:tr>
              <a:tr h="1765438">
                <a:tc>
                  <a:txBody>
                    <a:bodyPr/>
                    <a:lstStyle/>
                    <a:p>
                      <a:r>
                        <a:rPr lang="zh-CN" altLang="en-US" sz="2000" b="1" dirty="0">
                          <a:latin typeface="微软雅黑" panose="020B0503020204020204" pitchFamily="34" charset="-122"/>
                          <a:ea typeface="微软雅黑" panose="020B0503020204020204" pitchFamily="34" charset="-122"/>
                        </a:rPr>
                        <a:t>注意事项</a:t>
                      </a:r>
                    </a:p>
                  </a:txBody>
                  <a:tcPr>
                    <a:lnB w="12700" cmpd="sng">
                      <a:solidFill>
                        <a:schemeClr val="tx1"/>
                      </a:solidFill>
                      <a:prstDash val="solid"/>
                    </a:lnB>
                    <a:noFill/>
                  </a:tcPr>
                </a:tc>
                <a:tc>
                  <a:txBody>
                    <a:bodyPr/>
                    <a:lstStyle/>
                    <a:p>
                      <a:pPr>
                        <a:lnSpc>
                          <a:spcPts val="2800"/>
                        </a:lnSpc>
                      </a:pPr>
                      <a:r>
                        <a:rPr lang="zh-CN" altLang="en-US" sz="2000" dirty="0">
                          <a:solidFill>
                            <a:schemeClr val="tx2"/>
                          </a:solidFill>
                          <a:latin typeface="微软雅黑" panose="020B0503020204020204" pitchFamily="34" charset="-122"/>
                          <a:ea typeface="微软雅黑" panose="020B0503020204020204" pitchFamily="34" charset="-122"/>
                        </a:rPr>
                        <a:t>在便秘治疗剂量下，不会对糖尿病患者带来任何问题，当剂量较高时，糖尿病患者应慎用。</a:t>
                      </a:r>
                    </a:p>
                  </a:txBody>
                  <a:tcPr>
                    <a:lnB w="12700" cmpd="sng">
                      <a:solidFill>
                        <a:schemeClr val="tx1"/>
                      </a:solidFill>
                      <a:prstDash val="solid"/>
                    </a:lnB>
                    <a:noFill/>
                  </a:tcPr>
                </a:tc>
                <a:tc>
                  <a:txBody>
                    <a:bodyPr/>
                    <a:lstStyle/>
                    <a:p>
                      <a:pPr>
                        <a:lnSpc>
                          <a:spcPts val="2800"/>
                        </a:lnSpc>
                      </a:pP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可以用于糖尿病或需要无乳糖饮食的患者</a:t>
                      </a:r>
                      <a:r>
                        <a:rPr lang="zh-CN" altLang="en-US" sz="2000" kern="1200" dirty="0">
                          <a:solidFill>
                            <a:schemeClr val="tx2"/>
                          </a:solidFill>
                          <a:effectLst/>
                          <a:latin typeface="微软雅黑" panose="020B0503020204020204" pitchFamily="34" charset="-122"/>
                          <a:ea typeface="微软雅黑" panose="020B0503020204020204" pitchFamily="34" charset="-122"/>
                          <a:cs typeface="+mn-cs"/>
                        </a:rPr>
                        <a:t>。</a:t>
                      </a:r>
                      <a:endParaRPr lang="zh-CN" altLang="en-US" sz="2000" dirty="0">
                        <a:solidFill>
                          <a:schemeClr val="tx2"/>
                        </a:solidFill>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pPr>
                        <a:lnSpc>
                          <a:spcPts val="2800"/>
                        </a:lnSpc>
                      </a:pPr>
                      <a:r>
                        <a:rPr lang="zh-CN" altLang="en-US" sz="2000" dirty="0">
                          <a:solidFill>
                            <a:schemeClr val="tx2"/>
                          </a:solidFill>
                          <a:latin typeface="微软雅黑" panose="020B0503020204020204" pitchFamily="34" charset="-122"/>
                          <a:ea typeface="微软雅黑" panose="020B0503020204020204" pitchFamily="34" charset="-122"/>
                        </a:rPr>
                        <a:t>避免擦伤肛门或直肠。</a:t>
                      </a:r>
                    </a:p>
                  </a:txBody>
                  <a:tcPr>
                    <a:lnB w="12700" cmpd="sng">
                      <a:solidFill>
                        <a:schemeClr val="tx1"/>
                      </a:solidFill>
                      <a:prstDash val="solid"/>
                    </a:lnB>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1776" y="83797"/>
            <a:ext cx="6984776" cy="597861"/>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处方审核</a:t>
            </a:r>
            <a:r>
              <a:rPr lang="en-US" altLang="zh-CN" sz="3200" b="1" dirty="0">
                <a:solidFill>
                  <a:schemeClr val="accent1"/>
                </a:solidFill>
                <a:latin typeface="微软雅黑" panose="020B0503020204020204" pitchFamily="34" charset="-122"/>
                <a:ea typeface="微软雅黑" panose="020B0503020204020204" pitchFamily="34" charset="-122"/>
              </a:rPr>
              <a:t>7</a:t>
            </a:r>
          </a:p>
        </p:txBody>
      </p:sp>
      <p:pic>
        <p:nvPicPr>
          <p:cNvPr id="30722" name="Picture 2"/>
          <p:cNvPicPr>
            <a:picLocks noChangeAspect="1" noChangeArrowheads="1"/>
          </p:cNvPicPr>
          <p:nvPr/>
        </p:nvPicPr>
        <p:blipFill>
          <a:blip r:embed="rId3"/>
          <a:srcRect l="28125" t="26041" r="23242" b="22917"/>
          <a:stretch>
            <a:fillRect/>
          </a:stretch>
        </p:blipFill>
        <p:spPr bwMode="auto">
          <a:xfrm>
            <a:off x="2666976" y="1142984"/>
            <a:ext cx="7215238" cy="4259598"/>
          </a:xfrm>
          <a:prstGeom prst="rect">
            <a:avLst/>
          </a:prstGeom>
          <a:noFill/>
          <a:ln w="9525">
            <a:noFill/>
            <a:miter lim="800000"/>
            <a:headEnd/>
            <a:tailEnd/>
          </a:ln>
          <a:effectLst/>
        </p:spPr>
      </p:pic>
      <p:sp>
        <p:nvSpPr>
          <p:cNvPr id="7" name="TextBox 6"/>
          <p:cNvSpPr txBox="1"/>
          <p:nvPr/>
        </p:nvSpPr>
        <p:spPr>
          <a:xfrm>
            <a:off x="2524100" y="5500702"/>
            <a:ext cx="7056784" cy="675640"/>
          </a:xfrm>
          <a:prstGeom prst="rect">
            <a:avLst/>
          </a:prstGeom>
          <a:noFill/>
        </p:spPr>
        <p:txBody>
          <a:bodyPr wrap="square" rtlCol="0">
            <a:spAutoFit/>
          </a:bodyPr>
          <a:lstStyle/>
          <a:p>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endParaRPr>
          </a:p>
          <a:p>
            <a:r>
              <a:rPr lang="en-US" altLang="zh-CN" b="1" dirty="0">
                <a:solidFill>
                  <a:schemeClr val="tx2"/>
                </a:solidFill>
                <a:latin typeface="微软雅黑" panose="020B0503020204020204" pitchFamily="34" charset="-122"/>
                <a:ea typeface="微软雅黑" panose="020B0503020204020204" pitchFamily="34" charset="-122"/>
              </a:rPr>
              <a:t>1.</a:t>
            </a:r>
            <a:r>
              <a:rPr lang="zh-CN" altLang="en-US" b="1" dirty="0">
                <a:solidFill>
                  <a:schemeClr val="tx2"/>
                </a:solidFill>
                <a:latin typeface="微软雅黑" panose="020B0503020204020204" pitchFamily="34" charset="-122"/>
                <a:ea typeface="微软雅黑" panose="020B0503020204020204" pitchFamily="34" charset="-122"/>
              </a:rPr>
              <a:t>乳糖过敏者应禁用乳果糖口服液，可以替换成聚乙二醇或开塞露。</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44752" y="64008"/>
            <a:ext cx="10137648" cy="697992"/>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四、止泻药</a:t>
            </a:r>
          </a:p>
        </p:txBody>
      </p:sp>
      <p:sp>
        <p:nvSpPr>
          <p:cNvPr id="3" name="内容占位符 2"/>
          <p:cNvSpPr>
            <a:spLocks noGrp="1"/>
          </p:cNvSpPr>
          <p:nvPr>
            <p:ph idx="1"/>
          </p:nvPr>
        </p:nvSpPr>
        <p:spPr>
          <a:xfrm>
            <a:off x="2095500" y="1071245"/>
            <a:ext cx="7886700" cy="856615"/>
          </a:xfrm>
        </p:spPr>
        <p:txBody>
          <a:bodyPr>
            <a:normAutofit/>
          </a:bodyPr>
          <a:lstStyle/>
          <a:p>
            <a:pPr>
              <a:lnSpc>
                <a:spcPct val="100000"/>
              </a:lnSpc>
              <a:buClr>
                <a:schemeClr val="tx1"/>
              </a:buClr>
            </a:pPr>
            <a:r>
              <a:rPr lang="zh-CN" altLang="en-US" sz="2400" b="1" dirty="0">
                <a:latin typeface="微软雅黑" panose="020B0503020204020204" pitchFamily="34" charset="-122"/>
                <a:ea typeface="微软雅黑" panose="020B0503020204020204" pitchFamily="34" charset="-122"/>
              </a:rPr>
              <a:t>常用药物：</a:t>
            </a:r>
            <a:r>
              <a:rPr lang="zh-CN" altLang="en-US" sz="2400" dirty="0">
                <a:latin typeface="微软雅黑" panose="020B0503020204020204" pitchFamily="34" charset="-122"/>
                <a:ea typeface="微软雅黑" panose="020B0503020204020204" pitchFamily="34" charset="-122"/>
              </a:rPr>
              <a:t>蒙脱石、口服补液盐</a:t>
            </a:r>
            <a:endParaRPr lang="en-US" altLang="zh-CN" sz="2400" dirty="0">
              <a:latin typeface="微软雅黑" panose="020B0503020204020204" pitchFamily="34" charset="-122"/>
              <a:ea typeface="微软雅黑" panose="020B0503020204020204" pitchFamily="34" charset="-122"/>
            </a:endParaRPr>
          </a:p>
          <a:p>
            <a:pPr>
              <a:lnSpc>
                <a:spcPct val="100000"/>
              </a:lnSpc>
            </a:pPr>
            <a:endParaRPr lang="zh-CN" altLang="en-US" sz="2400" dirty="0">
              <a:latin typeface="微软雅黑" panose="020B0503020204020204" pitchFamily="34" charset="-122"/>
              <a:ea typeface="微软雅黑" panose="020B0503020204020204" pitchFamily="34" charset="-122"/>
            </a:endParaRPr>
          </a:p>
        </p:txBody>
      </p:sp>
      <p:graphicFrame>
        <p:nvGraphicFramePr>
          <p:cNvPr id="4" name="表格 3"/>
          <p:cNvGraphicFramePr/>
          <p:nvPr/>
        </p:nvGraphicFramePr>
        <p:xfrm>
          <a:off x="2020825" y="2004060"/>
          <a:ext cx="8439912" cy="3345180"/>
        </p:xfrm>
        <a:graphic>
          <a:graphicData uri="http://schemas.openxmlformats.org/drawingml/2006/table">
            <a:tbl>
              <a:tblPr firstRow="1" bandRow="1">
                <a:tableStyleId>{5940675A-B579-460E-94D1-54222C63F5DA}</a:tableStyleId>
              </a:tblPr>
              <a:tblGrid>
                <a:gridCol w="1316330">
                  <a:extLst>
                    <a:ext uri="{9D8B030D-6E8A-4147-A177-3AD203B41FA5}">
                      <a16:colId xmlns:a16="http://schemas.microsoft.com/office/drawing/2014/main" val="20000"/>
                    </a:ext>
                  </a:extLst>
                </a:gridCol>
                <a:gridCol w="3222259">
                  <a:extLst>
                    <a:ext uri="{9D8B030D-6E8A-4147-A177-3AD203B41FA5}">
                      <a16:colId xmlns:a16="http://schemas.microsoft.com/office/drawing/2014/main" val="20001"/>
                    </a:ext>
                  </a:extLst>
                </a:gridCol>
                <a:gridCol w="3901323">
                  <a:extLst>
                    <a:ext uri="{9D8B030D-6E8A-4147-A177-3AD203B41FA5}">
                      <a16:colId xmlns:a16="http://schemas.microsoft.com/office/drawing/2014/main" val="20002"/>
                    </a:ext>
                  </a:extLst>
                </a:gridCol>
              </a:tblGrid>
              <a:tr h="665239">
                <a:tc>
                  <a:txBody>
                    <a:bodyPr/>
                    <a:lstStyle/>
                    <a:p>
                      <a:pPr indent="0" fontAlgn="auto">
                        <a:lnSpc>
                          <a:spcPct val="150000"/>
                        </a:lnSpc>
                        <a:buNone/>
                      </a:pP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fontAlgn="auto">
                        <a:lnSpc>
                          <a:spcPct val="150000"/>
                        </a:lnSpc>
                        <a:buNone/>
                      </a:pPr>
                      <a:r>
                        <a:rPr lang="en-US" sz="20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蒙脱石</a:t>
                      </a:r>
                      <a:endParaRPr lang="en-US"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fontAlgn="auto">
                        <a:lnSpc>
                          <a:spcPct val="150000"/>
                        </a:lnSpc>
                        <a:buNone/>
                      </a:pPr>
                      <a:r>
                        <a:rPr lang="en-US" sz="20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口服补液盐</a:t>
                      </a:r>
                      <a:endParaRPr lang="en-US"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42218">
                <a:tc>
                  <a:txBody>
                    <a:bodyPr/>
                    <a:lstStyle/>
                    <a:p>
                      <a:pPr indent="0" fontAlgn="auto">
                        <a:lnSpc>
                          <a:spcPct val="150000"/>
                        </a:lnSpc>
                        <a:buNone/>
                      </a:pPr>
                      <a:r>
                        <a:rPr 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适应证</a:t>
                      </a:r>
                      <a:endParaRPr lang="en-US" alt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fontAlgn="auto">
                        <a:lnSpc>
                          <a:spcPct val="150000"/>
                        </a:lnSpc>
                        <a:buNone/>
                      </a:pPr>
                      <a:r>
                        <a:rPr lang="en-US" sz="1800" b="0"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用于成人及儿童急、慢性腹泻</a:t>
                      </a:r>
                      <a:endParaRPr lang="en-US" altLang="en-US" sz="18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fontAlgn="auto">
                        <a:lnSpc>
                          <a:spcPct val="150000"/>
                        </a:lnSpc>
                        <a:buNone/>
                      </a:pPr>
                      <a:r>
                        <a:rPr 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治疗和预防急、慢性腹泻造成的轻度脱水。</a:t>
                      </a:r>
                      <a:endParaRPr lang="en-US" alt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extLst>
                  <a:ext uri="{0D108BD9-81ED-4DB2-BD59-A6C34878D82A}">
                    <a16:rowId xmlns:a16="http://schemas.microsoft.com/office/drawing/2014/main" val="10001"/>
                  </a:ext>
                </a:extLst>
              </a:tr>
              <a:tr h="1537723">
                <a:tc>
                  <a:txBody>
                    <a:bodyPr/>
                    <a:lstStyle/>
                    <a:p>
                      <a:pPr indent="0" fontAlgn="auto">
                        <a:lnSpc>
                          <a:spcPct val="150000"/>
                        </a:lnSpc>
                        <a:buNone/>
                      </a:pPr>
                      <a:r>
                        <a:rPr 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不良反应</a:t>
                      </a:r>
                      <a:endParaRPr lang="en-US" alt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ct val="150000"/>
                        </a:lnSpc>
                        <a:buNone/>
                      </a:pPr>
                      <a:r>
                        <a:rPr 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可能产生轻度便秘。</a:t>
                      </a:r>
                      <a:endParaRPr lang="en-US" alt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ct val="150000"/>
                        </a:lnSpc>
                        <a:buNone/>
                      </a:pPr>
                      <a:r>
                        <a:rPr lang="en-US" sz="1800" b="0"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胃肠道不良反应可见恶心、刺激感，多因未按规定溶解本品，由于浓度过高而引起</a:t>
                      </a:r>
                      <a:r>
                        <a:rPr lang="en-US" sz="18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endParaRPr lang="en-US" altLang="en-US" sz="18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08760" y="0"/>
            <a:ext cx="10073640" cy="762000"/>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sym typeface="+mn-ea"/>
              </a:rPr>
              <a:t>泻药和止泻药</a:t>
            </a:r>
            <a:r>
              <a:rPr lang="zh-CN" altLang="en-US" sz="3200" b="1" dirty="0">
                <a:solidFill>
                  <a:schemeClr val="accent1"/>
                </a:solidFill>
                <a:latin typeface="微软雅黑" panose="020B0503020204020204" pitchFamily="34" charset="-122"/>
                <a:ea typeface="微软雅黑" panose="020B0503020204020204" pitchFamily="34" charset="-122"/>
              </a:rPr>
              <a:t>审核要点</a:t>
            </a:r>
          </a:p>
        </p:txBody>
      </p:sp>
      <p:sp>
        <p:nvSpPr>
          <p:cNvPr id="4" name="文本框 3"/>
          <p:cNvSpPr txBox="1"/>
          <p:nvPr/>
        </p:nvSpPr>
        <p:spPr>
          <a:xfrm>
            <a:off x="1307592" y="1372235"/>
            <a:ext cx="9729215" cy="4246245"/>
          </a:xfrm>
          <a:prstGeom prst="rect">
            <a:avLst/>
          </a:prstGeom>
          <a:noFill/>
        </p:spPr>
        <p:txBody>
          <a:bodyPr wrap="square" rtlCol="0">
            <a:spAutoFit/>
          </a:bodyPr>
          <a:lstStyle/>
          <a:p>
            <a:pPr marL="285750" indent="-285750" fontAlgn="auto">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乳果糖：</a:t>
            </a: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禁用于半乳糖血症、肠梗阻、急腹痛，及与其他导泻剂同时使用、对乳糖过敏者。</a:t>
            </a:r>
          </a:p>
          <a:p>
            <a:pPr marL="285750" indent="-285750" fontAlgn="auto">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聚乙二醇：</a:t>
            </a: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禁用于严重的炎症性肠病（溃疡性结肠炎、克隆氏病）或中毒性巨结肠、消化道穿孔或有消化道穿孔危险、肠梗阻或疑似肠梗阻、或症状性狭窄、不明原因的腹痛症状患者。</a:t>
            </a:r>
          </a:p>
          <a:p>
            <a:pPr marL="285750" indent="-285750" fontAlgn="auto">
              <a:lnSpc>
                <a:spcPct val="150000"/>
              </a:lnSpc>
              <a:buFont typeface="Arial" panose="020B0604020202020204" pitchFamily="34" charset="0"/>
              <a:buChar char="•"/>
            </a:pPr>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口服补液盐：</a:t>
            </a: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禁用于少尿或无尿、严重腹泻或呕吐、葡萄糖吸收障碍、肠梗阻、肠麻痹及肠穿孔患者。</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19687" y="772205"/>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一、消化性溃疡和胃食管反流病药物</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质子泵抑制剂</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钾离子竞争性酸阻滞剂</a:t>
            </a:r>
            <a:endParaRPr lang="zh-CN" altLang="en-US" b="1" dirty="0">
              <a:latin typeface="微软雅黑" panose="020B0503020204020204" pitchFamily="34" charset="-122"/>
              <a:ea typeface="微软雅黑" panose="020B0503020204020204" pitchFamily="34" charset="-122"/>
              <a:sym typeface="+mn-ea"/>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H</a:t>
            </a:r>
            <a:r>
              <a:rPr lang="zh-CN" altLang="en-US"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p>
          <a:p>
            <a:pPr lvl="1" indent="0">
              <a:lnSpc>
                <a:spcPts val="3780"/>
              </a:lnSpc>
              <a:spcBef>
                <a:spcPts val="0"/>
              </a:spcBef>
              <a:buClr>
                <a:srgbClr val="BFBFBF"/>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二、助消化药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三、促胃肠动力药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四、泻药和止泻药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sz="2800" b="1" dirty="0">
                <a:latin typeface="微软雅黑" panose="020B0503020204020204" pitchFamily="34" charset="-122"/>
                <a:ea typeface="微软雅黑" panose="020B0503020204020204" pitchFamily="34" charset="-122"/>
              </a:rPr>
              <a:t>五、微生态药物</a:t>
            </a:r>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主要内容</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91056" y="198438"/>
            <a:ext cx="9991344" cy="563562"/>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五、微生态药物</a:t>
            </a:r>
          </a:p>
        </p:txBody>
      </p:sp>
      <p:sp>
        <p:nvSpPr>
          <p:cNvPr id="3" name="内容占位符 2"/>
          <p:cNvSpPr>
            <a:spLocks noGrp="1"/>
          </p:cNvSpPr>
          <p:nvPr>
            <p:ph idx="1"/>
          </p:nvPr>
        </p:nvSpPr>
        <p:spPr>
          <a:xfrm>
            <a:off x="1082040" y="1005840"/>
            <a:ext cx="9875520" cy="4351987"/>
          </a:xfrm>
        </p:spPr>
        <p:txBody>
          <a:bodyPr>
            <a:normAutofit fontScale="92500" lnSpcReduction="20000"/>
          </a:bodyPr>
          <a:lstStyle/>
          <a:p>
            <a:pPr>
              <a:lnSpc>
                <a:spcPct val="150000"/>
              </a:lnSpc>
              <a:buClr>
                <a:srgbClr val="C00000"/>
              </a:buClr>
            </a:pPr>
            <a:r>
              <a:rPr lang="zh-CN" altLang="zh-CN" sz="2400" b="1" dirty="0">
                <a:solidFill>
                  <a:srgbClr val="C00000"/>
                </a:solidFill>
                <a:latin typeface="微软雅黑" panose="020B0503020204020204" pitchFamily="34" charset="-122"/>
                <a:ea typeface="微软雅黑" panose="020B0503020204020204" pitchFamily="34" charset="-122"/>
              </a:rPr>
              <a:t>微生态药物</a:t>
            </a:r>
            <a:r>
              <a:rPr lang="zh-CN" altLang="en-US" sz="2400" b="1" dirty="0">
                <a:solidFill>
                  <a:srgbClr val="C00000"/>
                </a:solidFill>
                <a:latin typeface="微软雅黑" panose="020B0503020204020204" pitchFamily="34" charset="-122"/>
                <a:ea typeface="微软雅黑" panose="020B0503020204020204" pitchFamily="34" charset="-122"/>
              </a:rPr>
              <a:t>：</a:t>
            </a:r>
            <a:r>
              <a:rPr lang="zh-CN" altLang="zh-CN" sz="2400" b="0" dirty="0">
                <a:solidFill>
                  <a:schemeClr val="tx2"/>
                </a:solidFill>
                <a:latin typeface="微软雅黑" panose="020B0503020204020204" pitchFamily="34" charset="-122"/>
                <a:ea typeface="微软雅黑" panose="020B0503020204020204" pitchFamily="34" charset="-122"/>
              </a:rPr>
              <a:t>是指在人体肠道定植生长，繁殖，并能产生一定生理作用或生态效应</a:t>
            </a:r>
            <a:r>
              <a:rPr lang="zh-CN" altLang="en-US" sz="2400" b="0" dirty="0">
                <a:solidFill>
                  <a:schemeClr val="tx2"/>
                </a:solidFill>
                <a:latin typeface="微软雅黑" panose="020B0503020204020204" pitchFamily="34" charset="-122"/>
                <a:ea typeface="微软雅黑" panose="020B0503020204020204" pitchFamily="34" charset="-122"/>
              </a:rPr>
              <a:t>，</a:t>
            </a:r>
            <a:r>
              <a:rPr lang="zh-CN" altLang="zh-CN" sz="2400" b="0" dirty="0">
                <a:solidFill>
                  <a:schemeClr val="tx2"/>
                </a:solidFill>
                <a:latin typeface="微软雅黑" panose="020B0503020204020204" pitchFamily="34" charset="-122"/>
                <a:ea typeface="微软雅黑" panose="020B0503020204020204" pitchFamily="34" charset="-122"/>
              </a:rPr>
              <a:t>通过扶植正常微生物种群，排除致病菌和条件致病菌侵袭，发挥生物拮抗作用，达到恢复生理平衡，治愈疾病的目的。</a:t>
            </a:r>
            <a:endParaRPr lang="en-US" altLang="zh-CN" sz="2400" b="0" dirty="0">
              <a:solidFill>
                <a:schemeClr val="tx2"/>
              </a:solidFill>
              <a:latin typeface="微软雅黑" panose="020B0503020204020204" pitchFamily="34" charset="-122"/>
              <a:ea typeface="微软雅黑" panose="020B0503020204020204" pitchFamily="34" charset="-122"/>
            </a:endParaRPr>
          </a:p>
          <a:p>
            <a:pPr>
              <a:lnSpc>
                <a:spcPct val="150000"/>
              </a:lnSpc>
            </a:pPr>
            <a:endParaRPr lang="zh-CN" altLang="zh-CN" sz="2400" dirty="0">
              <a:latin typeface="微软雅黑" panose="020B0503020204020204" pitchFamily="34" charset="-122"/>
              <a:ea typeface="微软雅黑" panose="020B0503020204020204" pitchFamily="34" charset="-122"/>
            </a:endParaRPr>
          </a:p>
          <a:p>
            <a:pPr>
              <a:lnSpc>
                <a:spcPct val="150000"/>
              </a:lnSpc>
              <a:buClr>
                <a:schemeClr val="tx1"/>
              </a:buClr>
            </a:pPr>
            <a:r>
              <a:rPr lang="zh-CN" altLang="en-US" sz="2400" dirty="0">
                <a:latin typeface="微软雅黑" panose="020B0503020204020204" pitchFamily="34" charset="-122"/>
                <a:ea typeface="微软雅黑" panose="020B0503020204020204" pitchFamily="34" charset="-122"/>
              </a:rPr>
              <a:t>常用药物</a:t>
            </a:r>
            <a:endParaRPr lang="en-US" altLang="zh-CN" sz="2400" dirty="0">
              <a:latin typeface="微软雅黑" panose="020B0503020204020204" pitchFamily="34" charset="-122"/>
              <a:ea typeface="微软雅黑" panose="020B0503020204020204" pitchFamily="34" charset="-122"/>
            </a:endParaRPr>
          </a:p>
          <a:p>
            <a:pPr marL="0" indent="0" fontAlgn="t">
              <a:lnSpc>
                <a:spcPct val="150000"/>
              </a:lnSpc>
              <a:buNone/>
            </a:pPr>
            <a:r>
              <a:rPr lang="zh-CN" altLang="en-US" sz="2400" b="1" dirty="0">
                <a:solidFill>
                  <a:srgbClr val="C00000"/>
                </a:solidFill>
                <a:latin typeface="微软雅黑" panose="020B0503020204020204" pitchFamily="34" charset="-122"/>
                <a:ea typeface="微软雅黑" panose="020B0503020204020204" pitchFamily="34" charset="-122"/>
              </a:rPr>
              <a:t>活菌</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双歧杆菌</a:t>
            </a:r>
            <a:r>
              <a:rPr lang="zh-CN" altLang="en-US" sz="2400" dirty="0">
                <a:latin typeface="微软雅黑" panose="020B0503020204020204" pitchFamily="34" charset="-122"/>
                <a:ea typeface="微软雅黑" panose="020B0503020204020204" pitchFamily="34" charset="-122"/>
              </a:rPr>
              <a:t>四</a:t>
            </a:r>
            <a:r>
              <a:rPr lang="zh-CN" altLang="zh-CN" sz="2400" dirty="0">
                <a:latin typeface="微软雅黑" panose="020B0503020204020204" pitchFamily="34" charset="-122"/>
                <a:ea typeface="微软雅黑" panose="020B0503020204020204" pitchFamily="34" charset="-122"/>
              </a:rPr>
              <a:t>联活菌</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双歧杆菌三联活菌</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枯草杆菌二联活菌</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地衣芽孢杆菌</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乳酶生</a:t>
            </a:r>
          </a:p>
          <a:p>
            <a:pPr marL="0" indent="0">
              <a:lnSpc>
                <a:spcPct val="150000"/>
              </a:lnSpc>
              <a:buNone/>
            </a:pPr>
            <a:r>
              <a:rPr lang="zh-CN" altLang="en-US" sz="2400" b="1" dirty="0">
                <a:solidFill>
                  <a:srgbClr val="C00000"/>
                </a:solidFill>
                <a:latin typeface="微软雅黑" panose="020B0503020204020204" pitchFamily="34" charset="-122"/>
                <a:ea typeface="微软雅黑" panose="020B0503020204020204" pitchFamily="34" charset="-122"/>
              </a:rPr>
              <a:t>死菌</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食母生</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乳酸菌素</a:t>
            </a:r>
            <a:endParaRPr lang="en-US" altLang="zh-CN" sz="2400" dirty="0">
              <a:latin typeface="微软雅黑" panose="020B0503020204020204" pitchFamily="34" charset="-122"/>
              <a:ea typeface="微软雅黑" panose="020B0503020204020204" pitchFamily="34" charset="-122"/>
            </a:endParaRPr>
          </a:p>
          <a:p>
            <a:endParaRPr lang="zh-CN" altLang="en-US" dirty="0"/>
          </a:p>
        </p:txBody>
      </p:sp>
      <p:sp>
        <p:nvSpPr>
          <p:cNvPr id="4" name="TextBox 3"/>
          <p:cNvSpPr txBox="1"/>
          <p:nvPr/>
        </p:nvSpPr>
        <p:spPr>
          <a:xfrm>
            <a:off x="1082040" y="5482414"/>
            <a:ext cx="8827226" cy="461665"/>
          </a:xfrm>
          <a:prstGeom prst="rect">
            <a:avLst/>
          </a:prstGeom>
          <a:noFill/>
        </p:spPr>
        <p:txBody>
          <a:bodyPr wrap="square" rtlCol="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适应症：</a:t>
            </a:r>
            <a:r>
              <a:rPr lang="zh-CN" altLang="en-US" sz="2400" dirty="0">
                <a:solidFill>
                  <a:schemeClr val="tx2"/>
                </a:solidFill>
                <a:latin typeface="微软雅黑" panose="020B0503020204020204" pitchFamily="34" charset="-122"/>
                <a:ea typeface="微软雅黑" panose="020B0503020204020204" pitchFamily="34" charset="-122"/>
              </a:rPr>
              <a:t>治疗肠道菌群失调相关的腹泻、便秘、功能性消化不良。</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p:nvPr>
        </p:nvSpPr>
        <p:spPr>
          <a:xfrm>
            <a:off x="1575488" y="45559"/>
            <a:ext cx="6985000" cy="841248"/>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五、微生态药物</a:t>
            </a:r>
          </a:p>
        </p:txBody>
      </p:sp>
      <p:graphicFrame>
        <p:nvGraphicFramePr>
          <p:cNvPr id="3" name="表格 2"/>
          <p:cNvGraphicFramePr>
            <a:graphicFrameLocks noGrp="1"/>
          </p:cNvGraphicFramePr>
          <p:nvPr/>
        </p:nvGraphicFramePr>
        <p:xfrm>
          <a:off x="1455214" y="1267886"/>
          <a:ext cx="9810194" cy="4984589"/>
        </p:xfrm>
        <a:graphic>
          <a:graphicData uri="http://schemas.openxmlformats.org/drawingml/2006/table">
            <a:tbl>
              <a:tblPr firstRow="1" bandRow="1">
                <a:tableStyleId>{5C22544A-7EE6-4342-B048-85BDC9FD1C3A}</a:tableStyleId>
              </a:tblPr>
              <a:tblGrid>
                <a:gridCol w="2189973">
                  <a:extLst>
                    <a:ext uri="{9D8B030D-6E8A-4147-A177-3AD203B41FA5}">
                      <a16:colId xmlns:a16="http://schemas.microsoft.com/office/drawing/2014/main" val="20000"/>
                    </a:ext>
                  </a:extLst>
                </a:gridCol>
                <a:gridCol w="2117761">
                  <a:extLst>
                    <a:ext uri="{9D8B030D-6E8A-4147-A177-3AD203B41FA5}">
                      <a16:colId xmlns:a16="http://schemas.microsoft.com/office/drawing/2014/main" val="20001"/>
                    </a:ext>
                  </a:extLst>
                </a:gridCol>
                <a:gridCol w="2046978">
                  <a:extLst>
                    <a:ext uri="{9D8B030D-6E8A-4147-A177-3AD203B41FA5}">
                      <a16:colId xmlns:a16="http://schemas.microsoft.com/office/drawing/2014/main" val="20002"/>
                    </a:ext>
                  </a:extLst>
                </a:gridCol>
                <a:gridCol w="1627010">
                  <a:extLst>
                    <a:ext uri="{9D8B030D-6E8A-4147-A177-3AD203B41FA5}">
                      <a16:colId xmlns:a16="http://schemas.microsoft.com/office/drawing/2014/main" val="20003"/>
                    </a:ext>
                  </a:extLst>
                </a:gridCol>
                <a:gridCol w="1828472">
                  <a:extLst>
                    <a:ext uri="{9D8B030D-6E8A-4147-A177-3AD203B41FA5}">
                      <a16:colId xmlns:a16="http://schemas.microsoft.com/office/drawing/2014/main" val="20004"/>
                    </a:ext>
                  </a:extLst>
                </a:gridCol>
              </a:tblGrid>
              <a:tr h="741045">
                <a:tc>
                  <a:txBody>
                    <a:bodyPr/>
                    <a:lstStyle/>
                    <a:p>
                      <a:pPr algn="ctr">
                        <a:spcAft>
                          <a:spcPts val="0"/>
                        </a:spcAft>
                      </a:pPr>
                      <a:r>
                        <a:rPr lang="zh-CN" sz="2400" kern="100" dirty="0">
                          <a:solidFill>
                            <a:schemeClr val="tx1"/>
                          </a:solidFill>
                          <a:effectLst/>
                          <a:latin typeface="微软雅黑" panose="020B0503020204020204" pitchFamily="34" charset="-122"/>
                          <a:ea typeface="微软雅黑" panose="020B0503020204020204" pitchFamily="34" charset="-122"/>
                        </a:rPr>
                        <a:t>通用名</a:t>
                      </a: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sz="2400" kern="100" dirty="0">
                          <a:solidFill>
                            <a:schemeClr val="tx1"/>
                          </a:solidFill>
                          <a:effectLst/>
                          <a:latin typeface="微软雅黑" panose="020B0503020204020204" pitchFamily="34" charset="-122"/>
                          <a:ea typeface="微软雅黑" panose="020B0503020204020204" pitchFamily="34" charset="-122"/>
                        </a:rPr>
                        <a:t>成分</a:t>
                      </a: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altLang="en-US" sz="2400" kern="100" dirty="0">
                          <a:solidFill>
                            <a:schemeClr val="tx1"/>
                          </a:solidFill>
                          <a:effectLst/>
                          <a:latin typeface="微软雅黑" panose="020B0503020204020204" pitchFamily="34" charset="-122"/>
                          <a:ea typeface="微软雅黑" panose="020B0503020204020204" pitchFamily="34" charset="-122"/>
                        </a:rPr>
                        <a:t>用法用量</a:t>
                      </a: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sz="2400" kern="100" dirty="0">
                          <a:solidFill>
                            <a:schemeClr val="tx1"/>
                          </a:solidFill>
                          <a:effectLst/>
                          <a:latin typeface="微软雅黑" panose="020B0503020204020204" pitchFamily="34" charset="-122"/>
                          <a:ea typeface="微软雅黑" panose="020B0503020204020204" pitchFamily="34" charset="-122"/>
                        </a:rPr>
                        <a:t>保存条件</a:t>
                      </a: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altLang="en-US" sz="2400" kern="100" dirty="0">
                          <a:solidFill>
                            <a:schemeClr val="tx1"/>
                          </a:solidFill>
                          <a:effectLst/>
                          <a:latin typeface="微软雅黑" panose="020B0503020204020204" pitchFamily="34" charset="-122"/>
                          <a:ea typeface="微软雅黑" panose="020B0503020204020204" pitchFamily="34" charset="-122"/>
                        </a:rPr>
                        <a:t>注意事项</a:t>
                      </a:r>
                    </a:p>
                  </a:txBody>
                  <a:tcPr marL="68580" marR="68580" marT="0" marB="0">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0"/>
                  </a:ext>
                </a:extLst>
              </a:tr>
              <a:tr h="1483058">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600" kern="100" dirty="0">
                          <a:effectLst/>
                          <a:latin typeface="微软雅黑" panose="020B0503020204020204" pitchFamily="34" charset="-122"/>
                          <a:ea typeface="微软雅黑" panose="020B0503020204020204" pitchFamily="34" charset="-122"/>
                        </a:rPr>
                        <a:t>双歧杆菌</a:t>
                      </a:r>
                      <a:r>
                        <a:rPr lang="zh-CN" altLang="en-US" sz="1600" kern="100" dirty="0">
                          <a:effectLst/>
                          <a:latin typeface="微软雅黑" panose="020B0503020204020204" pitchFamily="34" charset="-122"/>
                          <a:ea typeface="微软雅黑" panose="020B0503020204020204" pitchFamily="34" charset="-122"/>
                        </a:rPr>
                        <a:t>四</a:t>
                      </a:r>
                      <a:r>
                        <a:rPr lang="zh-CN" altLang="zh-CN" sz="1600" kern="100" dirty="0">
                          <a:effectLst/>
                          <a:latin typeface="微软雅黑" panose="020B0503020204020204" pitchFamily="34" charset="-122"/>
                          <a:ea typeface="微软雅黑" panose="020B0503020204020204" pitchFamily="34" charset="-122"/>
                        </a:rPr>
                        <a:t>联活菌胶囊</a:t>
                      </a:r>
                      <a:r>
                        <a:rPr lang="zh-CN" altLang="en-US" sz="1600" kern="100" dirty="0">
                          <a:effectLst/>
                          <a:latin typeface="微软雅黑" panose="020B0503020204020204" pitchFamily="34" charset="-122"/>
                          <a:ea typeface="微软雅黑" panose="020B0503020204020204" pitchFamily="34" charset="-122"/>
                        </a:rPr>
                        <a:t>（思连康）</a:t>
                      </a:r>
                      <a:endParaRPr lang="zh-CN" altLang="en-US" sz="16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pPr algn="just">
                        <a:spcAft>
                          <a:spcPts val="0"/>
                        </a:spcAft>
                      </a:pPr>
                      <a:r>
                        <a:rPr lang="zh-CN" altLang="en-US" sz="1600" kern="100" dirty="0">
                          <a:solidFill>
                            <a:schemeClr val="tx2"/>
                          </a:solidFill>
                          <a:effectLst/>
                          <a:latin typeface="微软雅黑" panose="020B0503020204020204" pitchFamily="34" charset="-122"/>
                          <a:ea typeface="微软雅黑" panose="020B0503020204020204" pitchFamily="34" charset="-122"/>
                        </a:rPr>
                        <a:t>婴儿</a:t>
                      </a:r>
                      <a:r>
                        <a:rPr lang="zh-CN" altLang="zh-CN" sz="1600" kern="100" dirty="0">
                          <a:solidFill>
                            <a:schemeClr val="tx2"/>
                          </a:solidFill>
                          <a:effectLst/>
                          <a:latin typeface="微软雅黑" panose="020B0503020204020204" pitchFamily="34" charset="-122"/>
                          <a:ea typeface="微软雅黑" panose="020B0503020204020204" pitchFamily="34" charset="-122"/>
                        </a:rPr>
                        <a:t>双歧杆菌</a:t>
                      </a:r>
                      <a:r>
                        <a:rPr lang="zh-CN" altLang="en-US" sz="1600" kern="100" dirty="0">
                          <a:solidFill>
                            <a:schemeClr val="tx2"/>
                          </a:solidFill>
                          <a:effectLst/>
                          <a:latin typeface="微软雅黑" panose="020B0503020204020204" pitchFamily="34" charset="-122"/>
                          <a:ea typeface="微软雅黑" panose="020B0503020204020204" pitchFamily="34" charset="-122"/>
                        </a:rPr>
                        <a:t>、</a:t>
                      </a:r>
                      <a:r>
                        <a:rPr lang="zh-CN" altLang="zh-CN" sz="1600" kern="100" dirty="0">
                          <a:solidFill>
                            <a:schemeClr val="tx2"/>
                          </a:solidFill>
                          <a:effectLst/>
                          <a:latin typeface="微软雅黑" panose="020B0503020204020204" pitchFamily="34" charset="-122"/>
                          <a:ea typeface="微软雅黑" panose="020B0503020204020204" pitchFamily="34" charset="-122"/>
                        </a:rPr>
                        <a:t>嗜酸乳杆菌</a:t>
                      </a:r>
                      <a:r>
                        <a:rPr lang="zh-CN" altLang="en-US" sz="1600" kern="100" dirty="0">
                          <a:solidFill>
                            <a:schemeClr val="tx2"/>
                          </a:solidFill>
                          <a:effectLst/>
                          <a:latin typeface="微软雅黑" panose="020B0503020204020204" pitchFamily="34" charset="-122"/>
                          <a:ea typeface="微软雅黑" panose="020B0503020204020204" pitchFamily="34" charset="-122"/>
                        </a:rPr>
                        <a:t>、</a:t>
                      </a:r>
                      <a:r>
                        <a:rPr lang="zh-CN" altLang="zh-CN" sz="1600" kern="100" dirty="0">
                          <a:solidFill>
                            <a:schemeClr val="tx2"/>
                          </a:solidFill>
                          <a:effectLst/>
                          <a:latin typeface="微软雅黑" panose="020B0503020204020204" pitchFamily="34" charset="-122"/>
                          <a:ea typeface="微软雅黑" panose="020B0503020204020204" pitchFamily="34" charset="-122"/>
                        </a:rPr>
                        <a:t>粪肠球菌</a:t>
                      </a:r>
                      <a:r>
                        <a:rPr lang="zh-CN" altLang="en-US" sz="1600" kern="100" dirty="0">
                          <a:solidFill>
                            <a:schemeClr val="tx2"/>
                          </a:solidFill>
                          <a:effectLst/>
                          <a:latin typeface="微软雅黑" panose="020B0503020204020204" pitchFamily="34" charset="-122"/>
                          <a:ea typeface="微软雅黑" panose="020B0503020204020204" pitchFamily="34" charset="-122"/>
                        </a:rPr>
                        <a:t>、蜡样芽孢杆菌</a:t>
                      </a:r>
                      <a:endParaRPr lang="zh-CN" altLang="en-US" sz="1600" dirty="0">
                        <a:solidFill>
                          <a:schemeClr val="tx2"/>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600" dirty="0">
                          <a:solidFill>
                            <a:schemeClr val="tx2"/>
                          </a:solidFill>
                          <a:latin typeface="微软雅黑" panose="020B0503020204020204" pitchFamily="34" charset="-122"/>
                          <a:ea typeface="微软雅黑" panose="020B0503020204020204" pitchFamily="34" charset="-122"/>
                        </a:rPr>
                        <a:t>每日</a:t>
                      </a:r>
                      <a:r>
                        <a:rPr lang="en-US" altLang="zh-CN" sz="1600" dirty="0">
                          <a:solidFill>
                            <a:schemeClr val="tx2"/>
                          </a:solidFill>
                          <a:latin typeface="微软雅黑" panose="020B0503020204020204" pitchFamily="34" charset="-122"/>
                          <a:ea typeface="微软雅黑" panose="020B0503020204020204" pitchFamily="34" charset="-122"/>
                        </a:rPr>
                        <a:t>3</a:t>
                      </a:r>
                      <a:r>
                        <a:rPr lang="zh-CN" altLang="en-US" sz="1600" dirty="0">
                          <a:solidFill>
                            <a:schemeClr val="tx2"/>
                          </a:solidFill>
                          <a:latin typeface="微软雅黑" panose="020B0503020204020204" pitchFamily="34" charset="-122"/>
                          <a:ea typeface="微软雅黑" panose="020B0503020204020204" pitchFamily="34" charset="-122"/>
                        </a:rPr>
                        <a:t>次，每次</a:t>
                      </a:r>
                      <a:r>
                        <a:rPr lang="en-US" altLang="zh-CN" sz="1600" dirty="0">
                          <a:solidFill>
                            <a:schemeClr val="tx2"/>
                          </a:solidFill>
                          <a:latin typeface="微软雅黑" panose="020B0503020204020204" pitchFamily="34" charset="-122"/>
                          <a:ea typeface="微软雅黑" panose="020B0503020204020204" pitchFamily="34" charset="-122"/>
                        </a:rPr>
                        <a:t>3</a:t>
                      </a:r>
                      <a:r>
                        <a:rPr lang="zh-CN" altLang="en-US" sz="1600" dirty="0">
                          <a:solidFill>
                            <a:schemeClr val="tx2"/>
                          </a:solidFill>
                          <a:latin typeface="微软雅黑" panose="020B0503020204020204" pitchFamily="34" charset="-122"/>
                          <a:ea typeface="微软雅黑" panose="020B0503020204020204" pitchFamily="34" charset="-122"/>
                        </a:rPr>
                        <a:t>片。重症可加倍，餐后服。</a:t>
                      </a:r>
                    </a:p>
                  </a:txBody>
                  <a:tcPr>
                    <a:lnT w="12700" cmpd="sng">
                      <a:solidFill>
                        <a:schemeClr val="tx1"/>
                      </a:solidFill>
                      <a:prstDash val="solid"/>
                    </a:lnT>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600" kern="100" dirty="0">
                          <a:solidFill>
                            <a:schemeClr val="tx2"/>
                          </a:solidFill>
                          <a:effectLst/>
                          <a:latin typeface="微软雅黑" panose="020B0503020204020204" pitchFamily="34" charset="-122"/>
                          <a:ea typeface="微软雅黑" panose="020B0503020204020204" pitchFamily="34" charset="-122"/>
                        </a:rPr>
                        <a:t>2-8℃</a:t>
                      </a:r>
                      <a:endParaRPr lang="zh-CN" altLang="en-US" sz="1600" dirty="0">
                        <a:solidFill>
                          <a:schemeClr val="tx2"/>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r>
                        <a:rPr lang="zh-CN" altLang="en-US" sz="1600" dirty="0">
                          <a:solidFill>
                            <a:schemeClr val="tx2"/>
                          </a:solidFill>
                          <a:latin typeface="微软雅黑" panose="020B0503020204020204" pitchFamily="34" charset="-122"/>
                          <a:ea typeface="微软雅黑" panose="020B0503020204020204" pitchFamily="34" charset="-122"/>
                        </a:rPr>
                        <a:t>抗菌药可对活菌有抑制作用。铋剂、鞣酸、药用炭等能抑制、吸附或杀灭活菌，应错时分开服用。</a:t>
                      </a:r>
                    </a:p>
                  </a:txBody>
                  <a:tcPr>
                    <a:lnT w="12700" cmpd="sng">
                      <a:solidFill>
                        <a:schemeClr val="tx1"/>
                      </a:solidFill>
                      <a:prstDash val="solid"/>
                    </a:lnT>
                    <a:noFill/>
                  </a:tcPr>
                </a:tc>
                <a:extLst>
                  <a:ext uri="{0D108BD9-81ED-4DB2-BD59-A6C34878D82A}">
                    <a16:rowId xmlns:a16="http://schemas.microsoft.com/office/drawing/2014/main" val="10001"/>
                  </a:ext>
                </a:extLst>
              </a:tr>
              <a:tr h="898861">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双歧杆菌三联活菌胶囊</a:t>
                      </a:r>
                      <a:r>
                        <a:rPr lang="zh-CN" altLang="en-US" sz="1600" kern="100" dirty="0">
                          <a:effectLst/>
                          <a:latin typeface="微软雅黑" panose="020B0503020204020204" pitchFamily="34" charset="-122"/>
                          <a:ea typeface="微软雅黑" panose="020B0503020204020204" pitchFamily="34" charset="-122"/>
                        </a:rPr>
                        <a:t>（培菲康）</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长型双歧杆菌</a:t>
                      </a:r>
                    </a:p>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嗜酸乳杆菌</a:t>
                      </a:r>
                    </a:p>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粪肠球菌</a:t>
                      </a:r>
                    </a:p>
                  </a:txBody>
                  <a:tcPr marL="68580" marR="68580" marT="0" marB="0">
                    <a:noFill/>
                  </a:tcPr>
                </a:tc>
                <a:tc>
                  <a:txBody>
                    <a:bodyPr/>
                    <a:lstStyle/>
                    <a:p>
                      <a:pPr algn="just">
                        <a:spcAft>
                          <a:spcPts val="0"/>
                        </a:spcAft>
                      </a:pPr>
                      <a:r>
                        <a:rPr lang="zh-CN" altLang="en-US" sz="1600" kern="100" dirty="0">
                          <a:solidFill>
                            <a:schemeClr val="tx2"/>
                          </a:solidFill>
                          <a:effectLst/>
                          <a:latin typeface="微软雅黑" panose="020B0503020204020204" pitchFamily="34" charset="-122"/>
                          <a:ea typeface="微软雅黑" panose="020B0503020204020204" pitchFamily="34" charset="-122"/>
                        </a:rPr>
                        <a:t>每日</a:t>
                      </a:r>
                      <a:r>
                        <a:rPr lang="en-US" altLang="zh-CN" sz="1600" kern="100" dirty="0">
                          <a:solidFill>
                            <a:schemeClr val="tx2"/>
                          </a:solidFill>
                          <a:effectLst/>
                          <a:latin typeface="微软雅黑" panose="020B0503020204020204" pitchFamily="34" charset="-122"/>
                          <a:ea typeface="微软雅黑" panose="020B0503020204020204" pitchFamily="34" charset="-122"/>
                        </a:rPr>
                        <a:t>2</a:t>
                      </a:r>
                      <a:r>
                        <a:rPr lang="zh-CN" altLang="en-US" sz="1600" kern="100" dirty="0">
                          <a:solidFill>
                            <a:schemeClr val="tx2"/>
                          </a:solidFill>
                          <a:effectLst/>
                          <a:latin typeface="微软雅黑" panose="020B0503020204020204" pitchFamily="34" charset="-122"/>
                          <a:ea typeface="微软雅黑" panose="020B0503020204020204" pitchFamily="34" charset="-122"/>
                        </a:rPr>
                        <a:t>次，每次</a:t>
                      </a:r>
                      <a:r>
                        <a:rPr lang="en-US" altLang="zh-CN" sz="1600" kern="100" dirty="0">
                          <a:solidFill>
                            <a:schemeClr val="tx2"/>
                          </a:solidFill>
                          <a:effectLst/>
                          <a:latin typeface="微软雅黑" panose="020B0503020204020204" pitchFamily="34" charset="-122"/>
                          <a:ea typeface="微软雅黑" panose="020B0503020204020204" pitchFamily="34" charset="-122"/>
                        </a:rPr>
                        <a:t>2-4</a:t>
                      </a:r>
                      <a:r>
                        <a:rPr lang="zh-CN" altLang="en-US" sz="1600" kern="100" dirty="0">
                          <a:solidFill>
                            <a:schemeClr val="tx2"/>
                          </a:solidFill>
                          <a:effectLst/>
                          <a:latin typeface="微软雅黑" panose="020B0503020204020204" pitchFamily="34" charset="-122"/>
                          <a:ea typeface="微软雅黑" panose="020B0503020204020204" pitchFamily="34" charset="-122"/>
                        </a:rPr>
                        <a:t>粒，重症加倍，饭后服。</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en-US" sz="1600" kern="100" dirty="0">
                          <a:solidFill>
                            <a:schemeClr val="tx2"/>
                          </a:solidFill>
                          <a:effectLst/>
                          <a:latin typeface="微软雅黑" panose="020B0503020204020204" pitchFamily="34" charset="-122"/>
                          <a:ea typeface="微软雅黑" panose="020B0503020204020204" pitchFamily="34" charset="-122"/>
                        </a:rPr>
                        <a:t>2</a:t>
                      </a:r>
                      <a:r>
                        <a:rPr lang="en-US" altLang="zh-CN" sz="1600" kern="100" dirty="0">
                          <a:solidFill>
                            <a:schemeClr val="tx2"/>
                          </a:solidFill>
                          <a:effectLst/>
                          <a:latin typeface="微软雅黑" panose="020B0503020204020204" pitchFamily="34" charset="-122"/>
                          <a:ea typeface="微软雅黑" panose="020B0503020204020204" pitchFamily="34" charset="-122"/>
                        </a:rPr>
                        <a:t>-</a:t>
                      </a:r>
                      <a:r>
                        <a:rPr lang="en-US" sz="1600" kern="100" dirty="0">
                          <a:solidFill>
                            <a:schemeClr val="tx2"/>
                          </a:solidFill>
                          <a:effectLst/>
                          <a:latin typeface="微软雅黑" panose="020B0503020204020204" pitchFamily="34" charset="-122"/>
                          <a:ea typeface="微软雅黑" panose="020B0503020204020204" pitchFamily="34" charset="-122"/>
                        </a:rPr>
                        <a:t>8℃</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r>
                        <a:rPr lang="zh-CN" altLang="en-US" sz="1600" dirty="0">
                          <a:solidFill>
                            <a:schemeClr val="tx2"/>
                          </a:solidFill>
                          <a:latin typeface="微软雅黑" panose="020B0503020204020204" pitchFamily="34" charset="-122"/>
                          <a:ea typeface="微软雅黑" panose="020B0503020204020204" pitchFamily="34" charset="-122"/>
                        </a:rPr>
                        <a:t>同上</a:t>
                      </a:r>
                    </a:p>
                  </a:txBody>
                  <a:tcPr>
                    <a:noFill/>
                  </a:tcPr>
                </a:tc>
                <a:extLst>
                  <a:ext uri="{0D108BD9-81ED-4DB2-BD59-A6C34878D82A}">
                    <a16:rowId xmlns:a16="http://schemas.microsoft.com/office/drawing/2014/main" val="10002"/>
                  </a:ext>
                </a:extLst>
              </a:tr>
              <a:tr h="723403">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枯草杆菌二联活菌胶囊</a:t>
                      </a:r>
                      <a:r>
                        <a:rPr lang="zh-CN" altLang="en-US" sz="1600" kern="100" dirty="0">
                          <a:effectLst/>
                          <a:latin typeface="微软雅黑" panose="020B0503020204020204" pitchFamily="34" charset="-122"/>
                          <a:ea typeface="微软雅黑" panose="020B0503020204020204" pitchFamily="34" charset="-122"/>
                        </a:rPr>
                        <a:t>（美常安）</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屎肠球菌</a:t>
                      </a:r>
                    </a:p>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枯草杆菌</a:t>
                      </a:r>
                    </a:p>
                  </a:txBody>
                  <a:tcPr marL="68580" marR="68580" marT="0" marB="0">
                    <a:noFill/>
                  </a:tcPr>
                </a:tc>
                <a:tc>
                  <a:txBody>
                    <a:bodyPr/>
                    <a:lstStyle/>
                    <a:p>
                      <a:pPr algn="just">
                        <a:spcAft>
                          <a:spcPts val="0"/>
                        </a:spcAft>
                      </a:pPr>
                      <a:r>
                        <a:rPr lang="zh-CN" altLang="en-US" sz="1600" kern="100" dirty="0">
                          <a:solidFill>
                            <a:schemeClr val="tx2"/>
                          </a:solidFill>
                          <a:effectLst/>
                          <a:latin typeface="微软雅黑" panose="020B0503020204020204" pitchFamily="34" charset="-122"/>
                          <a:ea typeface="微软雅黑" panose="020B0503020204020204" pitchFamily="34" charset="-122"/>
                        </a:rPr>
                        <a:t>每日</a:t>
                      </a:r>
                      <a:r>
                        <a:rPr lang="en-US" altLang="zh-CN" sz="1600" kern="100" dirty="0">
                          <a:solidFill>
                            <a:schemeClr val="tx2"/>
                          </a:solidFill>
                          <a:effectLst/>
                          <a:latin typeface="微软雅黑" panose="020B0503020204020204" pitchFamily="34" charset="-122"/>
                          <a:ea typeface="微软雅黑" panose="020B0503020204020204" pitchFamily="34" charset="-122"/>
                        </a:rPr>
                        <a:t>2-3</a:t>
                      </a:r>
                      <a:r>
                        <a:rPr lang="zh-CN" altLang="en-US" sz="1600" kern="100" dirty="0">
                          <a:solidFill>
                            <a:schemeClr val="tx2"/>
                          </a:solidFill>
                          <a:effectLst/>
                          <a:latin typeface="微软雅黑" panose="020B0503020204020204" pitchFamily="34" charset="-122"/>
                          <a:ea typeface="微软雅黑" panose="020B0503020204020204" pitchFamily="34" charset="-122"/>
                        </a:rPr>
                        <a:t>次，每次</a:t>
                      </a:r>
                      <a:r>
                        <a:rPr lang="en-US" altLang="zh-CN" sz="1600" kern="100" dirty="0">
                          <a:solidFill>
                            <a:schemeClr val="tx2"/>
                          </a:solidFill>
                          <a:effectLst/>
                          <a:latin typeface="微软雅黑" panose="020B0503020204020204" pitchFamily="34" charset="-122"/>
                          <a:ea typeface="微软雅黑" panose="020B0503020204020204" pitchFamily="34" charset="-122"/>
                        </a:rPr>
                        <a:t>1-2</a:t>
                      </a:r>
                      <a:r>
                        <a:rPr lang="zh-CN" altLang="en-US" sz="1600" kern="100" dirty="0">
                          <a:solidFill>
                            <a:schemeClr val="tx2"/>
                          </a:solidFill>
                          <a:effectLst/>
                          <a:latin typeface="微软雅黑" panose="020B0503020204020204" pitchFamily="34" charset="-122"/>
                          <a:ea typeface="微软雅黑" panose="020B0503020204020204" pitchFamily="34" charset="-122"/>
                        </a:rPr>
                        <a:t>粒</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en-US" sz="1600" kern="100" dirty="0">
                          <a:solidFill>
                            <a:schemeClr val="tx2"/>
                          </a:solidFill>
                          <a:effectLst/>
                          <a:latin typeface="微软雅黑" panose="020B0503020204020204" pitchFamily="34" charset="-122"/>
                          <a:ea typeface="微软雅黑" panose="020B0503020204020204" pitchFamily="34" charset="-122"/>
                        </a:rPr>
                        <a:t>10</a:t>
                      </a:r>
                      <a:r>
                        <a:rPr lang="en-US" altLang="zh-CN" sz="1600" kern="100" dirty="0">
                          <a:solidFill>
                            <a:schemeClr val="tx2"/>
                          </a:solidFill>
                          <a:effectLst/>
                          <a:latin typeface="微软雅黑" panose="020B0503020204020204" pitchFamily="34" charset="-122"/>
                          <a:ea typeface="微软雅黑" panose="020B0503020204020204" pitchFamily="34" charset="-122"/>
                        </a:rPr>
                        <a:t>-</a:t>
                      </a:r>
                      <a:r>
                        <a:rPr lang="en-US" sz="1600" kern="100" dirty="0">
                          <a:solidFill>
                            <a:schemeClr val="tx2"/>
                          </a:solidFill>
                          <a:effectLst/>
                          <a:latin typeface="微软雅黑" panose="020B0503020204020204" pitchFamily="34" charset="-122"/>
                          <a:ea typeface="微软雅黑" panose="020B0503020204020204" pitchFamily="34" charset="-122"/>
                        </a:rPr>
                        <a:t>30℃</a:t>
                      </a:r>
                      <a:r>
                        <a:rPr lang="zh-CN" sz="1600" kern="100" dirty="0">
                          <a:solidFill>
                            <a:schemeClr val="tx2"/>
                          </a:solidFill>
                          <a:effectLst/>
                          <a:latin typeface="微软雅黑" panose="020B0503020204020204" pitchFamily="34" charset="-122"/>
                          <a:ea typeface="微软雅黑" panose="020B0503020204020204" pitchFamily="34" charset="-122"/>
                        </a:rPr>
                        <a:t>干燥</a:t>
                      </a:r>
                    </a:p>
                  </a:txBody>
                  <a:tcPr marL="68580" marR="68580" marT="0" marB="0">
                    <a:noFill/>
                  </a:tcPr>
                </a:tc>
                <a:tc>
                  <a:txBody>
                    <a:bodyPr/>
                    <a:lstStyle/>
                    <a:p>
                      <a:r>
                        <a:rPr lang="zh-CN" altLang="en-US" sz="1600" dirty="0">
                          <a:solidFill>
                            <a:schemeClr val="tx2"/>
                          </a:solidFill>
                          <a:latin typeface="微软雅黑" panose="020B0503020204020204" pitchFamily="34" charset="-122"/>
                          <a:ea typeface="微软雅黑" panose="020B0503020204020204" pitchFamily="34" charset="-122"/>
                        </a:rPr>
                        <a:t>同上</a:t>
                      </a:r>
                    </a:p>
                  </a:txBody>
                  <a:tcPr>
                    <a:noFill/>
                  </a:tcPr>
                </a:tc>
                <a:extLst>
                  <a:ext uri="{0D108BD9-81ED-4DB2-BD59-A6C34878D82A}">
                    <a16:rowId xmlns:a16="http://schemas.microsoft.com/office/drawing/2014/main" val="10003"/>
                  </a:ext>
                </a:extLst>
              </a:tr>
              <a:tr h="652874">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枯草杆菌二联活菌颗粒</a:t>
                      </a:r>
                      <a:r>
                        <a:rPr lang="zh-CN" altLang="en-US" sz="1600" kern="100" dirty="0">
                          <a:effectLst/>
                          <a:latin typeface="微软雅黑" panose="020B0503020204020204" pitchFamily="34" charset="-122"/>
                          <a:ea typeface="微软雅黑" panose="020B0503020204020204" pitchFamily="34" charset="-122"/>
                        </a:rPr>
                        <a:t>（妈咪爱）</a:t>
                      </a:r>
                      <a:endParaRPr lang="zh-CN" sz="1600" kern="100" dirty="0">
                        <a:effectLst/>
                        <a:latin typeface="微软雅黑" panose="020B0503020204020204" pitchFamily="34" charset="-122"/>
                        <a:ea typeface="微软雅黑" panose="020B0503020204020204" pitchFamily="34" charset="-122"/>
                      </a:endParaRPr>
                    </a:p>
                  </a:txBody>
                  <a:tcPr marL="68580" marR="68580" marT="0" marB="0">
                    <a:lnB w="12700" cmpd="sng">
                      <a:solidFill>
                        <a:schemeClr val="tx1"/>
                      </a:solidFill>
                      <a:prstDash val="solid"/>
                    </a:lnB>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屎肠球菌</a:t>
                      </a:r>
                    </a:p>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枯草杆菌</a:t>
                      </a:r>
                    </a:p>
                  </a:txBody>
                  <a:tcPr marL="68580" marR="68580" marT="0" marB="0">
                    <a:lnB w="12700" cmpd="sng">
                      <a:solidFill>
                        <a:schemeClr val="tx1"/>
                      </a:solidFill>
                      <a:prstDash val="solid"/>
                    </a:lnB>
                    <a:noFill/>
                  </a:tcPr>
                </a:tc>
                <a:tc>
                  <a:txBody>
                    <a:bodyPr/>
                    <a:lstStyle/>
                    <a:p>
                      <a:pPr algn="just">
                        <a:spcAft>
                          <a:spcPts val="0"/>
                        </a:spcAft>
                      </a:pPr>
                      <a:r>
                        <a:rPr lang="en-US" altLang="zh-CN" sz="1600" kern="100" dirty="0">
                          <a:solidFill>
                            <a:schemeClr val="tx2"/>
                          </a:solidFill>
                          <a:effectLst/>
                          <a:latin typeface="微软雅黑" panose="020B0503020204020204" pitchFamily="34" charset="-122"/>
                          <a:ea typeface="微软雅黑" panose="020B0503020204020204" pitchFamily="34" charset="-122"/>
                        </a:rPr>
                        <a:t>2</a:t>
                      </a:r>
                      <a:r>
                        <a:rPr lang="zh-CN" altLang="en-US" sz="1600" kern="100" dirty="0">
                          <a:solidFill>
                            <a:schemeClr val="tx2"/>
                          </a:solidFill>
                          <a:effectLst/>
                          <a:latin typeface="微软雅黑" panose="020B0503020204020204" pitchFamily="34" charset="-122"/>
                          <a:ea typeface="微软雅黑" panose="020B0503020204020204" pitchFamily="34" charset="-122"/>
                        </a:rPr>
                        <a:t>岁以下，每日</a:t>
                      </a:r>
                      <a:r>
                        <a:rPr lang="en-US" altLang="zh-CN" sz="1600" kern="100" dirty="0">
                          <a:solidFill>
                            <a:schemeClr val="tx2"/>
                          </a:solidFill>
                          <a:effectLst/>
                          <a:latin typeface="微软雅黑" panose="020B0503020204020204" pitchFamily="34" charset="-122"/>
                          <a:ea typeface="微软雅黑" panose="020B0503020204020204" pitchFamily="34" charset="-122"/>
                        </a:rPr>
                        <a:t>1-2</a:t>
                      </a:r>
                      <a:r>
                        <a:rPr lang="zh-CN" altLang="en-US" sz="1600" kern="100" dirty="0">
                          <a:solidFill>
                            <a:schemeClr val="tx2"/>
                          </a:solidFill>
                          <a:effectLst/>
                          <a:latin typeface="微软雅黑" panose="020B0503020204020204" pitchFamily="34" charset="-122"/>
                          <a:ea typeface="微软雅黑" panose="020B0503020204020204" pitchFamily="34" charset="-122"/>
                        </a:rPr>
                        <a:t>次，每次</a:t>
                      </a:r>
                      <a:r>
                        <a:rPr lang="en-US" altLang="zh-CN" sz="1600" kern="100" dirty="0">
                          <a:solidFill>
                            <a:schemeClr val="tx2"/>
                          </a:solidFill>
                          <a:effectLst/>
                          <a:latin typeface="微软雅黑" panose="020B0503020204020204" pitchFamily="34" charset="-122"/>
                          <a:ea typeface="微软雅黑" panose="020B0503020204020204" pitchFamily="34" charset="-122"/>
                        </a:rPr>
                        <a:t>1</a:t>
                      </a:r>
                      <a:r>
                        <a:rPr lang="zh-CN" altLang="en-US" sz="1600" kern="100" dirty="0">
                          <a:solidFill>
                            <a:schemeClr val="tx2"/>
                          </a:solidFill>
                          <a:effectLst/>
                          <a:latin typeface="微软雅黑" panose="020B0503020204020204" pitchFamily="34" charset="-122"/>
                          <a:ea typeface="微软雅黑" panose="020B0503020204020204" pitchFamily="34" charset="-122"/>
                        </a:rPr>
                        <a:t>袋。</a:t>
                      </a:r>
                      <a:r>
                        <a:rPr lang="en-US" altLang="zh-CN" sz="1600" kern="100" dirty="0">
                          <a:solidFill>
                            <a:schemeClr val="tx2"/>
                          </a:solidFill>
                          <a:effectLst/>
                          <a:latin typeface="微软雅黑" panose="020B0503020204020204" pitchFamily="34" charset="-122"/>
                          <a:ea typeface="微软雅黑" panose="020B0503020204020204" pitchFamily="34" charset="-122"/>
                        </a:rPr>
                        <a:t>2</a:t>
                      </a:r>
                      <a:r>
                        <a:rPr lang="zh-CN" altLang="en-US" sz="1600" kern="100" dirty="0">
                          <a:solidFill>
                            <a:schemeClr val="tx2"/>
                          </a:solidFill>
                          <a:effectLst/>
                          <a:latin typeface="微软雅黑" panose="020B0503020204020204" pitchFamily="34" charset="-122"/>
                          <a:ea typeface="微软雅黑" panose="020B0503020204020204" pitchFamily="34" charset="-122"/>
                        </a:rPr>
                        <a:t>岁以上，每日</a:t>
                      </a:r>
                      <a:r>
                        <a:rPr lang="en-US" altLang="zh-CN" sz="1600" kern="100" dirty="0">
                          <a:solidFill>
                            <a:schemeClr val="tx2"/>
                          </a:solidFill>
                          <a:effectLst/>
                          <a:latin typeface="微软雅黑" panose="020B0503020204020204" pitchFamily="34" charset="-122"/>
                          <a:ea typeface="微软雅黑" panose="020B0503020204020204" pitchFamily="34" charset="-122"/>
                        </a:rPr>
                        <a:t>1-2</a:t>
                      </a:r>
                      <a:r>
                        <a:rPr lang="zh-CN" altLang="en-US" sz="1600" kern="100" dirty="0">
                          <a:solidFill>
                            <a:schemeClr val="tx2"/>
                          </a:solidFill>
                          <a:effectLst/>
                          <a:latin typeface="微软雅黑" panose="020B0503020204020204" pitchFamily="34" charset="-122"/>
                          <a:ea typeface="微软雅黑" panose="020B0503020204020204" pitchFamily="34" charset="-122"/>
                        </a:rPr>
                        <a:t>次，每次</a:t>
                      </a:r>
                      <a:r>
                        <a:rPr lang="en-US" altLang="zh-CN" sz="1600" kern="100" dirty="0">
                          <a:solidFill>
                            <a:schemeClr val="tx2"/>
                          </a:solidFill>
                          <a:effectLst/>
                          <a:latin typeface="微软雅黑" panose="020B0503020204020204" pitchFamily="34" charset="-122"/>
                          <a:ea typeface="微软雅黑" panose="020B0503020204020204" pitchFamily="34" charset="-122"/>
                        </a:rPr>
                        <a:t>1-2</a:t>
                      </a:r>
                      <a:r>
                        <a:rPr lang="zh-CN" altLang="en-US" sz="1600" kern="100" dirty="0">
                          <a:solidFill>
                            <a:schemeClr val="tx2"/>
                          </a:solidFill>
                          <a:effectLst/>
                          <a:latin typeface="微软雅黑" panose="020B0503020204020204" pitchFamily="34" charset="-122"/>
                          <a:ea typeface="微软雅黑" panose="020B0503020204020204" pitchFamily="34" charset="-122"/>
                        </a:rPr>
                        <a:t>袋</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lnB w="12700" cmpd="sng">
                      <a:solidFill>
                        <a:schemeClr val="tx1"/>
                      </a:solidFill>
                      <a:prstDash val="solid"/>
                    </a:lnB>
                    <a:noFill/>
                  </a:tcPr>
                </a:tc>
                <a:tc>
                  <a:txBody>
                    <a:bodyPr/>
                    <a:lstStyle/>
                    <a:p>
                      <a:pPr algn="just">
                        <a:spcAft>
                          <a:spcPts val="0"/>
                        </a:spcAft>
                      </a:pPr>
                      <a:r>
                        <a:rPr lang="zh-CN" altLang="zh-CN" sz="1600" kern="100" dirty="0">
                          <a:solidFill>
                            <a:schemeClr val="tx2"/>
                          </a:solidFill>
                          <a:effectLst/>
                          <a:latin typeface="微软雅黑" panose="020B0503020204020204" pitchFamily="34" charset="-122"/>
                          <a:ea typeface="微软雅黑" panose="020B0503020204020204" pitchFamily="34" charset="-122"/>
                        </a:rPr>
                        <a:t>≤</a:t>
                      </a:r>
                      <a:r>
                        <a:rPr lang="en-US" altLang="zh-CN" sz="1600" kern="100" dirty="0">
                          <a:solidFill>
                            <a:schemeClr val="tx2"/>
                          </a:solidFill>
                          <a:effectLst/>
                          <a:latin typeface="微软雅黑" panose="020B0503020204020204" pitchFamily="34" charset="-122"/>
                          <a:ea typeface="微软雅黑" panose="020B0503020204020204" pitchFamily="34" charset="-122"/>
                        </a:rPr>
                        <a:t>25℃</a:t>
                      </a:r>
                      <a:r>
                        <a:rPr lang="zh-CN" altLang="en-US" sz="1600" kern="100" dirty="0">
                          <a:solidFill>
                            <a:schemeClr val="tx2"/>
                          </a:solidFill>
                          <a:effectLst/>
                          <a:latin typeface="微软雅黑" panose="020B0503020204020204" pitchFamily="34" charset="-122"/>
                          <a:ea typeface="微软雅黑" panose="020B0503020204020204" pitchFamily="34" charset="-122"/>
                        </a:rPr>
                        <a:t>避光干燥处</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lnB w="12700" cmpd="sng">
                      <a:solidFill>
                        <a:schemeClr val="tx1"/>
                      </a:solidFill>
                      <a:prstDash val="solid"/>
                    </a:lnB>
                    <a:noFill/>
                  </a:tcPr>
                </a:tc>
                <a:tc>
                  <a:txBody>
                    <a:bodyPr/>
                    <a:lstStyle/>
                    <a:p>
                      <a:r>
                        <a:rPr lang="zh-CN" altLang="en-US" sz="1600" dirty="0">
                          <a:solidFill>
                            <a:schemeClr val="tx2"/>
                          </a:solidFill>
                          <a:latin typeface="微软雅黑" panose="020B0503020204020204" pitchFamily="34" charset="-122"/>
                          <a:ea typeface="微软雅黑" panose="020B0503020204020204" pitchFamily="34" charset="-122"/>
                        </a:rPr>
                        <a:t>同上，直接服用时应注意避免呛咳，不满</a:t>
                      </a:r>
                      <a:r>
                        <a:rPr lang="en-US" altLang="zh-CN" sz="1600" dirty="0">
                          <a:solidFill>
                            <a:schemeClr val="tx2"/>
                          </a:solidFill>
                          <a:latin typeface="微软雅黑" panose="020B0503020204020204" pitchFamily="34" charset="-122"/>
                          <a:ea typeface="微软雅黑" panose="020B0503020204020204" pitchFamily="34" charset="-122"/>
                        </a:rPr>
                        <a:t>3</a:t>
                      </a:r>
                      <a:r>
                        <a:rPr lang="zh-CN" altLang="en-US" sz="1600" dirty="0">
                          <a:solidFill>
                            <a:schemeClr val="tx2"/>
                          </a:solidFill>
                          <a:latin typeface="微软雅黑" panose="020B0503020204020204" pitchFamily="34" charset="-122"/>
                          <a:ea typeface="微软雅黑" panose="020B0503020204020204" pitchFamily="34" charset="-122"/>
                        </a:rPr>
                        <a:t>岁的婴幼儿不宜直接服用。</a:t>
                      </a:r>
                    </a:p>
                  </a:txBody>
                  <a:tcPr>
                    <a:lnB w="12700" cmpd="sng">
                      <a:solidFill>
                        <a:schemeClr val="tx1"/>
                      </a:solidFill>
                      <a:prstDash val="solid"/>
                    </a:lnB>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p:nvPr>
        </p:nvSpPr>
        <p:spPr>
          <a:xfrm>
            <a:off x="1612064" y="82296"/>
            <a:ext cx="6985000" cy="598487"/>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五、微生态药物</a:t>
            </a:r>
          </a:p>
        </p:txBody>
      </p:sp>
      <p:graphicFrame>
        <p:nvGraphicFramePr>
          <p:cNvPr id="3" name="表格 2"/>
          <p:cNvGraphicFramePr>
            <a:graphicFrameLocks noGrp="1"/>
          </p:cNvGraphicFramePr>
          <p:nvPr/>
        </p:nvGraphicFramePr>
        <p:xfrm>
          <a:off x="1490472" y="1071546"/>
          <a:ext cx="9464040" cy="4844622"/>
        </p:xfrm>
        <a:graphic>
          <a:graphicData uri="http://schemas.openxmlformats.org/drawingml/2006/table">
            <a:tbl>
              <a:tblPr firstRow="1" bandRow="1">
                <a:tableStyleId>{5C22544A-7EE6-4342-B048-85BDC9FD1C3A}</a:tableStyleId>
              </a:tblPr>
              <a:tblGrid>
                <a:gridCol w="1763057">
                  <a:extLst>
                    <a:ext uri="{9D8B030D-6E8A-4147-A177-3AD203B41FA5}">
                      <a16:colId xmlns:a16="http://schemas.microsoft.com/office/drawing/2014/main" val="20000"/>
                    </a:ext>
                  </a:extLst>
                </a:gridCol>
                <a:gridCol w="1338868">
                  <a:extLst>
                    <a:ext uri="{9D8B030D-6E8A-4147-A177-3AD203B41FA5}">
                      <a16:colId xmlns:a16="http://schemas.microsoft.com/office/drawing/2014/main" val="20001"/>
                    </a:ext>
                  </a:extLst>
                </a:gridCol>
                <a:gridCol w="2226455">
                  <a:extLst>
                    <a:ext uri="{9D8B030D-6E8A-4147-A177-3AD203B41FA5}">
                      <a16:colId xmlns:a16="http://schemas.microsoft.com/office/drawing/2014/main" val="20002"/>
                    </a:ext>
                  </a:extLst>
                </a:gridCol>
                <a:gridCol w="1483900">
                  <a:extLst>
                    <a:ext uri="{9D8B030D-6E8A-4147-A177-3AD203B41FA5}">
                      <a16:colId xmlns:a16="http://schemas.microsoft.com/office/drawing/2014/main" val="20003"/>
                    </a:ext>
                  </a:extLst>
                </a:gridCol>
                <a:gridCol w="2651760">
                  <a:extLst>
                    <a:ext uri="{9D8B030D-6E8A-4147-A177-3AD203B41FA5}">
                      <a16:colId xmlns:a16="http://schemas.microsoft.com/office/drawing/2014/main" val="20004"/>
                    </a:ext>
                  </a:extLst>
                </a:gridCol>
              </a:tblGrid>
              <a:tr h="804638">
                <a:tc>
                  <a:txBody>
                    <a:bodyPr/>
                    <a:lstStyle/>
                    <a:p>
                      <a:pPr algn="ctr">
                        <a:spcAft>
                          <a:spcPts val="0"/>
                        </a:spcAft>
                      </a:pPr>
                      <a:r>
                        <a:rPr lang="zh-CN" sz="2400" kern="100" dirty="0">
                          <a:solidFill>
                            <a:schemeClr val="tx1"/>
                          </a:solidFill>
                          <a:effectLst/>
                          <a:latin typeface="微软雅黑" panose="020B0503020204020204" pitchFamily="34" charset="-122"/>
                          <a:ea typeface="微软雅黑" panose="020B0503020204020204" pitchFamily="34" charset="-122"/>
                        </a:rPr>
                        <a:t>通用名</a:t>
                      </a: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sz="2400" kern="100" dirty="0">
                          <a:solidFill>
                            <a:schemeClr val="tx1"/>
                          </a:solidFill>
                          <a:effectLst/>
                          <a:latin typeface="微软雅黑" panose="020B0503020204020204" pitchFamily="34" charset="-122"/>
                          <a:ea typeface="微软雅黑" panose="020B0503020204020204" pitchFamily="34" charset="-122"/>
                        </a:rPr>
                        <a:t>成分</a:t>
                      </a: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altLang="en-US" sz="2400" kern="100" dirty="0">
                          <a:solidFill>
                            <a:schemeClr val="tx1"/>
                          </a:solidFill>
                          <a:effectLst/>
                          <a:latin typeface="微软雅黑" panose="020B0503020204020204" pitchFamily="34" charset="-122"/>
                          <a:ea typeface="微软雅黑" panose="020B0503020204020204" pitchFamily="34" charset="-122"/>
                        </a:rPr>
                        <a:t>用法用量</a:t>
                      </a: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sz="2400" kern="100" dirty="0">
                          <a:solidFill>
                            <a:schemeClr val="tx1"/>
                          </a:solidFill>
                          <a:effectLst/>
                          <a:latin typeface="微软雅黑" panose="020B0503020204020204" pitchFamily="34" charset="-122"/>
                          <a:ea typeface="微软雅黑" panose="020B0503020204020204" pitchFamily="34" charset="-122"/>
                        </a:rPr>
                        <a:t>保存条件</a:t>
                      </a: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altLang="en-US" sz="2400" kern="100" dirty="0">
                          <a:solidFill>
                            <a:schemeClr val="tx1"/>
                          </a:solidFill>
                          <a:effectLst/>
                          <a:latin typeface="微软雅黑" panose="020B0503020204020204" pitchFamily="34" charset="-122"/>
                          <a:ea typeface="微软雅黑" panose="020B0503020204020204" pitchFamily="34" charset="-122"/>
                        </a:rPr>
                        <a:t>注意事项</a:t>
                      </a:r>
                    </a:p>
                  </a:txBody>
                  <a:tcPr marL="68580" marR="68580" marT="0" marB="0">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0"/>
                  </a:ext>
                </a:extLst>
              </a:tr>
              <a:tr h="1173432">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地衣芽孢杆菌胶囊</a:t>
                      </a:r>
                      <a:r>
                        <a:rPr lang="zh-CN" altLang="en-US" sz="1600" kern="100" dirty="0">
                          <a:effectLst/>
                          <a:latin typeface="微软雅黑" panose="020B0503020204020204" pitchFamily="34" charset="-122"/>
                          <a:ea typeface="微软雅黑" panose="020B0503020204020204" pitchFamily="34" charset="-122"/>
                        </a:rPr>
                        <a:t>（整肠生）</a:t>
                      </a:r>
                      <a:endParaRPr lang="zh-CN" sz="1600" kern="100" dirty="0">
                        <a:effectLst/>
                        <a:latin typeface="微软雅黑" panose="020B0503020204020204" pitchFamily="34" charset="-122"/>
                        <a:ea typeface="微软雅黑" panose="020B0503020204020204" pitchFamily="34" charset="-122"/>
                      </a:endParaRPr>
                    </a:p>
                  </a:txBody>
                  <a:tcPr marL="68580" marR="68580" marT="0" marB="0">
                    <a:lnT w="12700" cmpd="sng">
                      <a:solidFill>
                        <a:schemeClr val="tx1"/>
                      </a:solidFill>
                      <a:prstDash val="solid"/>
                    </a:lnT>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地衣芽胞杆菌活菌</a:t>
                      </a:r>
                    </a:p>
                  </a:txBody>
                  <a:tcPr marL="68580" marR="68580" marT="0" marB="0">
                    <a:lnT w="12700" cmpd="sng">
                      <a:solidFill>
                        <a:schemeClr val="tx1"/>
                      </a:solidFill>
                      <a:prstDash val="solid"/>
                    </a:lnT>
                    <a:noFill/>
                  </a:tcPr>
                </a:tc>
                <a:tc>
                  <a:txBody>
                    <a:bodyPr/>
                    <a:lstStyle/>
                    <a:p>
                      <a:pPr algn="just">
                        <a:spcAft>
                          <a:spcPts val="0"/>
                        </a:spcAft>
                      </a:pPr>
                      <a:r>
                        <a:rPr lang="zh-CN" altLang="en-US" sz="1600" kern="100" dirty="0">
                          <a:solidFill>
                            <a:schemeClr val="tx2"/>
                          </a:solidFill>
                          <a:effectLst/>
                          <a:latin typeface="微软雅黑" panose="020B0503020204020204" pitchFamily="34" charset="-122"/>
                          <a:ea typeface="微软雅黑" panose="020B0503020204020204" pitchFamily="34" charset="-122"/>
                        </a:rPr>
                        <a:t>成人，一次</a:t>
                      </a:r>
                      <a:r>
                        <a:rPr lang="en-US" altLang="zh-CN" sz="1600" kern="100" dirty="0">
                          <a:solidFill>
                            <a:schemeClr val="tx2"/>
                          </a:solidFill>
                          <a:effectLst/>
                          <a:latin typeface="微软雅黑" panose="020B0503020204020204" pitchFamily="34" charset="-122"/>
                          <a:ea typeface="微软雅黑" panose="020B0503020204020204" pitchFamily="34" charset="-122"/>
                        </a:rPr>
                        <a:t>2</a:t>
                      </a:r>
                      <a:r>
                        <a:rPr lang="zh-CN" altLang="en-US" sz="1600" kern="100" dirty="0">
                          <a:solidFill>
                            <a:schemeClr val="tx2"/>
                          </a:solidFill>
                          <a:effectLst/>
                          <a:latin typeface="微软雅黑" panose="020B0503020204020204" pitchFamily="34" charset="-122"/>
                          <a:ea typeface="微软雅黑" panose="020B0503020204020204" pitchFamily="34" charset="-122"/>
                        </a:rPr>
                        <a:t>粒，儿童，一次</a:t>
                      </a:r>
                      <a:r>
                        <a:rPr lang="en-US" altLang="zh-CN" sz="1600" kern="100" dirty="0">
                          <a:solidFill>
                            <a:schemeClr val="tx2"/>
                          </a:solidFill>
                          <a:effectLst/>
                          <a:latin typeface="微软雅黑" panose="020B0503020204020204" pitchFamily="34" charset="-122"/>
                          <a:ea typeface="微软雅黑" panose="020B0503020204020204" pitchFamily="34" charset="-122"/>
                        </a:rPr>
                        <a:t>1</a:t>
                      </a:r>
                      <a:r>
                        <a:rPr lang="zh-CN" altLang="en-US" sz="1600" kern="100" dirty="0">
                          <a:solidFill>
                            <a:schemeClr val="tx2"/>
                          </a:solidFill>
                          <a:effectLst/>
                          <a:latin typeface="微软雅黑" panose="020B0503020204020204" pitchFamily="34" charset="-122"/>
                          <a:ea typeface="微软雅黑" panose="020B0503020204020204" pitchFamily="34" charset="-122"/>
                        </a:rPr>
                        <a:t>粒。每日</a:t>
                      </a:r>
                      <a:r>
                        <a:rPr lang="en-US" altLang="zh-CN" sz="1600" kern="100" dirty="0">
                          <a:solidFill>
                            <a:schemeClr val="tx2"/>
                          </a:solidFill>
                          <a:effectLst/>
                          <a:latin typeface="微软雅黑" panose="020B0503020204020204" pitchFamily="34" charset="-122"/>
                          <a:ea typeface="微软雅黑" panose="020B0503020204020204" pitchFamily="34" charset="-122"/>
                        </a:rPr>
                        <a:t>3</a:t>
                      </a:r>
                      <a:r>
                        <a:rPr lang="zh-CN" altLang="en-US" sz="1600" kern="100" dirty="0">
                          <a:solidFill>
                            <a:schemeClr val="tx2"/>
                          </a:solidFill>
                          <a:effectLst/>
                          <a:latin typeface="微软雅黑" panose="020B0503020204020204" pitchFamily="34" charset="-122"/>
                          <a:ea typeface="微软雅黑" panose="020B0503020204020204" pitchFamily="34" charset="-122"/>
                        </a:rPr>
                        <a:t>次。</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lnT w="12700" cmpd="sng">
                      <a:solidFill>
                        <a:schemeClr val="tx1"/>
                      </a:solidFill>
                      <a:prstDash val="solid"/>
                    </a:lnT>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避光干燥</a:t>
                      </a:r>
                    </a:p>
                  </a:txBody>
                  <a:tcPr marL="68580" marR="68580" marT="0" marB="0">
                    <a:lnT w="12700" cmpd="sng">
                      <a:solidFill>
                        <a:schemeClr val="tx1"/>
                      </a:solidFill>
                      <a:prstDash val="solid"/>
                    </a:lnT>
                    <a:noFill/>
                  </a:tcPr>
                </a:tc>
                <a:tc>
                  <a:txBody>
                    <a:bodyPr/>
                    <a:lstStyle/>
                    <a:p>
                      <a:r>
                        <a:rPr lang="zh-CN" altLang="en-US" sz="1600" dirty="0">
                          <a:solidFill>
                            <a:schemeClr val="tx2"/>
                          </a:solidFill>
                          <a:latin typeface="微软雅黑" panose="020B0503020204020204" pitchFamily="34" charset="-122"/>
                          <a:ea typeface="微软雅黑" panose="020B0503020204020204" pitchFamily="34" charset="-122"/>
                        </a:rPr>
                        <a:t>抗菌药可对活菌有抑制作用。铋剂、鞣酸、药用炭等能抑制、吸附或杀灭活菌，应错时分开服用。</a:t>
                      </a:r>
                    </a:p>
                  </a:txBody>
                  <a:tcPr>
                    <a:lnT w="12700" cmpd="sng">
                      <a:solidFill>
                        <a:schemeClr val="tx1"/>
                      </a:solidFill>
                      <a:prstDash val="solid"/>
                    </a:lnT>
                    <a:noFill/>
                  </a:tcPr>
                </a:tc>
                <a:extLst>
                  <a:ext uri="{0D108BD9-81ED-4DB2-BD59-A6C34878D82A}">
                    <a16:rowId xmlns:a16="http://schemas.microsoft.com/office/drawing/2014/main" val="10001"/>
                  </a:ext>
                </a:extLst>
              </a:tr>
              <a:tr h="707207">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乳酶生片</a:t>
                      </a:r>
                    </a:p>
                  </a:txBody>
                  <a:tcPr marL="68580" marR="68580" marT="0" marB="0">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干活肠球菌</a:t>
                      </a:r>
                    </a:p>
                  </a:txBody>
                  <a:tcPr marL="68580" marR="68580" marT="0" marB="0">
                    <a:noFill/>
                  </a:tcPr>
                </a:tc>
                <a:tc>
                  <a:txBody>
                    <a:bodyPr/>
                    <a:lstStyle/>
                    <a:p>
                      <a:pPr algn="just">
                        <a:spcAft>
                          <a:spcPts val="0"/>
                        </a:spcAft>
                      </a:pPr>
                      <a:r>
                        <a:rPr lang="zh-CN" altLang="en-US" sz="1600" kern="100" dirty="0">
                          <a:solidFill>
                            <a:schemeClr val="tx2"/>
                          </a:solidFill>
                          <a:effectLst/>
                          <a:latin typeface="微软雅黑" panose="020B0503020204020204" pitchFamily="34" charset="-122"/>
                          <a:ea typeface="微软雅黑" panose="020B0503020204020204" pitchFamily="34" charset="-122"/>
                        </a:rPr>
                        <a:t>每日</a:t>
                      </a:r>
                      <a:r>
                        <a:rPr lang="en-US" altLang="zh-CN" sz="1600" kern="100" dirty="0">
                          <a:solidFill>
                            <a:schemeClr val="tx2"/>
                          </a:solidFill>
                          <a:effectLst/>
                          <a:latin typeface="微软雅黑" panose="020B0503020204020204" pitchFamily="34" charset="-122"/>
                          <a:ea typeface="微软雅黑" panose="020B0503020204020204" pitchFamily="34" charset="-122"/>
                        </a:rPr>
                        <a:t>3</a:t>
                      </a:r>
                      <a:r>
                        <a:rPr lang="zh-CN" altLang="en-US" sz="1600" kern="100" dirty="0">
                          <a:solidFill>
                            <a:schemeClr val="tx2"/>
                          </a:solidFill>
                          <a:effectLst/>
                          <a:latin typeface="微软雅黑" panose="020B0503020204020204" pitchFamily="34" charset="-122"/>
                          <a:ea typeface="微软雅黑" panose="020B0503020204020204" pitchFamily="34" charset="-122"/>
                        </a:rPr>
                        <a:t>次，每次</a:t>
                      </a:r>
                      <a:r>
                        <a:rPr lang="en-US" altLang="zh-CN" sz="1600" kern="100" dirty="0">
                          <a:solidFill>
                            <a:schemeClr val="tx2"/>
                          </a:solidFill>
                          <a:effectLst/>
                          <a:latin typeface="微软雅黑" panose="020B0503020204020204" pitchFamily="34" charset="-122"/>
                          <a:ea typeface="微软雅黑" panose="020B0503020204020204" pitchFamily="34" charset="-122"/>
                        </a:rPr>
                        <a:t>1-3</a:t>
                      </a:r>
                      <a:r>
                        <a:rPr lang="zh-CN" altLang="en-US" sz="1600" kern="100" dirty="0">
                          <a:solidFill>
                            <a:schemeClr val="tx2"/>
                          </a:solidFill>
                          <a:effectLst/>
                          <a:latin typeface="微软雅黑" panose="020B0503020204020204" pitchFamily="34" charset="-122"/>
                          <a:ea typeface="微软雅黑" panose="020B0503020204020204" pitchFamily="34" charset="-122"/>
                        </a:rPr>
                        <a:t>片，饭前服</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a:t>
                      </a:r>
                      <a:r>
                        <a:rPr lang="en-US" sz="1600" kern="100" dirty="0">
                          <a:solidFill>
                            <a:schemeClr val="tx2"/>
                          </a:solidFill>
                          <a:effectLst/>
                          <a:latin typeface="微软雅黑" panose="020B0503020204020204" pitchFamily="34" charset="-122"/>
                          <a:ea typeface="微软雅黑" panose="020B0503020204020204" pitchFamily="34" charset="-122"/>
                        </a:rPr>
                        <a:t>20</a:t>
                      </a:r>
                      <a:r>
                        <a:rPr lang="zh-CN" sz="1600" kern="100" dirty="0">
                          <a:solidFill>
                            <a:schemeClr val="tx2"/>
                          </a:solidFill>
                          <a:effectLst/>
                          <a:latin typeface="微软雅黑" panose="020B0503020204020204" pitchFamily="34" charset="-122"/>
                          <a:ea typeface="微软雅黑" panose="020B0503020204020204" pitchFamily="34" charset="-122"/>
                        </a:rPr>
                        <a:t>℃</a:t>
                      </a:r>
                    </a:p>
                  </a:txBody>
                  <a:tcPr marL="68580" marR="68580" marT="0" marB="0">
                    <a:noFill/>
                  </a:tcPr>
                </a:tc>
                <a:tc>
                  <a:txBody>
                    <a:bodyPr/>
                    <a:lstStyle/>
                    <a:p>
                      <a:pPr algn="just">
                        <a:spcAft>
                          <a:spcPts val="0"/>
                        </a:spcAft>
                      </a:pPr>
                      <a:r>
                        <a:rPr lang="en-US" sz="1600" kern="100" dirty="0">
                          <a:solidFill>
                            <a:schemeClr val="tx2"/>
                          </a:solidFill>
                          <a:effectLst/>
                          <a:latin typeface="微软雅黑" panose="020B0503020204020204" pitchFamily="34" charset="-122"/>
                          <a:ea typeface="微软雅黑" panose="020B0503020204020204" pitchFamily="34" charset="-122"/>
                        </a:rPr>
                        <a:t> </a:t>
                      </a:r>
                      <a:r>
                        <a:rPr lang="zh-CN" altLang="en-US" sz="1600" kern="100" dirty="0">
                          <a:solidFill>
                            <a:schemeClr val="tx2"/>
                          </a:solidFill>
                          <a:effectLst/>
                          <a:latin typeface="微软雅黑" panose="020B0503020204020204" pitchFamily="34" charset="-122"/>
                          <a:ea typeface="微软雅黑" panose="020B0503020204020204" pitchFamily="34" charset="-122"/>
                        </a:rPr>
                        <a:t>同上</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noFill/>
                  </a:tcPr>
                </a:tc>
                <a:extLst>
                  <a:ext uri="{0D108BD9-81ED-4DB2-BD59-A6C34878D82A}">
                    <a16:rowId xmlns:a16="http://schemas.microsoft.com/office/drawing/2014/main" val="10002"/>
                  </a:ext>
                </a:extLst>
              </a:tr>
              <a:tr h="1086493">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食母生片</a:t>
                      </a:r>
                    </a:p>
                  </a:txBody>
                  <a:tcPr marL="68580" marR="68580" marT="0" marB="0">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干酵母菌</a:t>
                      </a:r>
                    </a:p>
                  </a:txBody>
                  <a:tcPr marL="68580" marR="68580" marT="0" marB="0">
                    <a:noFill/>
                  </a:tcPr>
                </a:tc>
                <a:tc>
                  <a:txBody>
                    <a:bodyPr/>
                    <a:lstStyle/>
                    <a:p>
                      <a:pPr algn="just">
                        <a:spcAft>
                          <a:spcPts val="0"/>
                        </a:spcAft>
                      </a:pPr>
                      <a:r>
                        <a:rPr lang="zh-CN" altLang="en-US" sz="1600" kern="100" dirty="0">
                          <a:solidFill>
                            <a:schemeClr val="tx2"/>
                          </a:solidFill>
                          <a:effectLst/>
                          <a:latin typeface="微软雅黑" panose="020B0503020204020204" pitchFamily="34" charset="-122"/>
                          <a:ea typeface="微软雅黑" panose="020B0503020204020204" pitchFamily="34" charset="-122"/>
                        </a:rPr>
                        <a:t>成人每次</a:t>
                      </a:r>
                      <a:r>
                        <a:rPr lang="en-US" altLang="zh-CN" sz="1600" kern="100" dirty="0">
                          <a:solidFill>
                            <a:schemeClr val="tx2"/>
                          </a:solidFill>
                          <a:effectLst/>
                          <a:latin typeface="微软雅黑" panose="020B0503020204020204" pitchFamily="34" charset="-122"/>
                          <a:ea typeface="微软雅黑" panose="020B0503020204020204" pitchFamily="34" charset="-122"/>
                        </a:rPr>
                        <a:t>3-6</a:t>
                      </a:r>
                      <a:r>
                        <a:rPr lang="zh-CN" altLang="en-US" sz="1600" kern="100" dirty="0">
                          <a:solidFill>
                            <a:schemeClr val="tx2"/>
                          </a:solidFill>
                          <a:effectLst/>
                          <a:latin typeface="微软雅黑" panose="020B0503020204020204" pitchFamily="34" charset="-122"/>
                          <a:ea typeface="微软雅黑" panose="020B0503020204020204" pitchFamily="34" charset="-122"/>
                        </a:rPr>
                        <a:t>片，儿童一次</a:t>
                      </a:r>
                      <a:r>
                        <a:rPr lang="en-US" altLang="zh-CN" sz="1600" kern="100" dirty="0">
                          <a:solidFill>
                            <a:schemeClr val="tx2"/>
                          </a:solidFill>
                          <a:effectLst/>
                          <a:latin typeface="微软雅黑" panose="020B0503020204020204" pitchFamily="34" charset="-122"/>
                          <a:ea typeface="微软雅黑" panose="020B0503020204020204" pitchFamily="34" charset="-122"/>
                        </a:rPr>
                        <a:t>1-3</a:t>
                      </a:r>
                      <a:r>
                        <a:rPr lang="zh-CN" altLang="en-US" sz="1600" kern="100" dirty="0">
                          <a:solidFill>
                            <a:schemeClr val="tx2"/>
                          </a:solidFill>
                          <a:effectLst/>
                          <a:latin typeface="微软雅黑" panose="020B0503020204020204" pitchFamily="34" charset="-122"/>
                          <a:ea typeface="微软雅黑" panose="020B0503020204020204" pitchFamily="34" charset="-122"/>
                        </a:rPr>
                        <a:t>片，每日</a:t>
                      </a:r>
                      <a:r>
                        <a:rPr lang="en-US" altLang="zh-CN" sz="1600" kern="100" dirty="0">
                          <a:solidFill>
                            <a:schemeClr val="tx2"/>
                          </a:solidFill>
                          <a:effectLst/>
                          <a:latin typeface="微软雅黑" panose="020B0503020204020204" pitchFamily="34" charset="-122"/>
                          <a:ea typeface="微软雅黑" panose="020B0503020204020204" pitchFamily="34" charset="-122"/>
                        </a:rPr>
                        <a:t>3</a:t>
                      </a:r>
                      <a:r>
                        <a:rPr lang="zh-CN" altLang="en-US" sz="1600" kern="100" dirty="0">
                          <a:solidFill>
                            <a:schemeClr val="tx2"/>
                          </a:solidFill>
                          <a:effectLst/>
                          <a:latin typeface="微软雅黑" panose="020B0503020204020204" pitchFamily="34" charset="-122"/>
                          <a:ea typeface="微软雅黑" panose="020B0503020204020204" pitchFamily="34" charset="-122"/>
                        </a:rPr>
                        <a:t>次，饭后嚼服</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密闭干燥</a:t>
                      </a:r>
                    </a:p>
                  </a:txBody>
                  <a:tcPr marL="68580" marR="68580" marT="0" marB="0">
                    <a:noFill/>
                  </a:tcPr>
                </a:tc>
                <a:tc>
                  <a:txBody>
                    <a:bodyPr/>
                    <a:lstStyle/>
                    <a:p>
                      <a:pPr algn="just">
                        <a:spcAft>
                          <a:spcPts val="0"/>
                        </a:spcAft>
                      </a:pPr>
                      <a:r>
                        <a:rPr lang="zh-CN" altLang="en-US" sz="1600" kern="100" dirty="0">
                          <a:solidFill>
                            <a:schemeClr val="tx2"/>
                          </a:solidFill>
                          <a:effectLst/>
                          <a:latin typeface="微软雅黑" panose="020B0503020204020204" pitchFamily="34" charset="-122"/>
                          <a:ea typeface="微软雅黑" panose="020B0503020204020204" pitchFamily="34" charset="-122"/>
                        </a:rPr>
                        <a:t>要</a:t>
                      </a:r>
                      <a:r>
                        <a:rPr lang="zh-CN" sz="1600" kern="100" dirty="0">
                          <a:solidFill>
                            <a:schemeClr val="tx2"/>
                          </a:solidFill>
                          <a:effectLst/>
                          <a:latin typeface="微软雅黑" panose="020B0503020204020204" pitchFamily="34" charset="-122"/>
                          <a:ea typeface="微软雅黑" panose="020B0503020204020204" pitchFamily="34" charset="-122"/>
                        </a:rPr>
                        <a:t>嚼服</a:t>
                      </a:r>
                      <a:r>
                        <a:rPr lang="zh-CN" altLang="en-US" sz="1600" kern="100" dirty="0">
                          <a:solidFill>
                            <a:schemeClr val="tx2"/>
                          </a:solidFill>
                          <a:effectLst/>
                          <a:latin typeface="微软雅黑" panose="020B0503020204020204" pitchFamily="34" charset="-122"/>
                          <a:ea typeface="微软雅黑" panose="020B0503020204020204" pitchFamily="34" charset="-122"/>
                        </a:rPr>
                        <a:t>、</a:t>
                      </a:r>
                      <a:r>
                        <a:rPr lang="zh-CN" sz="1600" kern="100" dirty="0">
                          <a:solidFill>
                            <a:schemeClr val="tx2"/>
                          </a:solidFill>
                          <a:effectLst/>
                          <a:latin typeface="微软雅黑" panose="020B0503020204020204" pitchFamily="34" charset="-122"/>
                          <a:ea typeface="微软雅黑" panose="020B0503020204020204" pitchFamily="34" charset="-122"/>
                        </a:rPr>
                        <a:t>过量</a:t>
                      </a:r>
                      <a:r>
                        <a:rPr lang="zh-CN" altLang="en-US" sz="1600" kern="100" dirty="0">
                          <a:solidFill>
                            <a:schemeClr val="tx2"/>
                          </a:solidFill>
                          <a:effectLst/>
                          <a:latin typeface="微软雅黑" panose="020B0503020204020204" pitchFamily="34" charset="-122"/>
                          <a:ea typeface="微软雅黑" panose="020B0503020204020204" pitchFamily="34" charset="-122"/>
                        </a:rPr>
                        <a:t>可致</a:t>
                      </a:r>
                      <a:r>
                        <a:rPr lang="zh-CN" sz="1600" kern="100" dirty="0">
                          <a:solidFill>
                            <a:schemeClr val="tx2"/>
                          </a:solidFill>
                          <a:effectLst/>
                          <a:latin typeface="微软雅黑" panose="020B0503020204020204" pitchFamily="34" charset="-122"/>
                          <a:ea typeface="微软雅黑" panose="020B0503020204020204" pitchFamily="34" charset="-122"/>
                        </a:rPr>
                        <a:t>腹泻</a:t>
                      </a:r>
                      <a:r>
                        <a:rPr lang="zh-CN" altLang="en-US" sz="1600" kern="100" dirty="0">
                          <a:solidFill>
                            <a:schemeClr val="tx2"/>
                          </a:solidFill>
                          <a:effectLst/>
                          <a:latin typeface="微软雅黑" panose="020B0503020204020204" pitchFamily="34" charset="-122"/>
                          <a:ea typeface="微软雅黑" panose="020B0503020204020204" pitchFamily="34" charset="-122"/>
                        </a:rPr>
                        <a:t>。</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noFill/>
                  </a:tcPr>
                </a:tc>
                <a:extLst>
                  <a:ext uri="{0D108BD9-81ED-4DB2-BD59-A6C34878D82A}">
                    <a16:rowId xmlns:a16="http://schemas.microsoft.com/office/drawing/2014/main" val="10003"/>
                  </a:ext>
                </a:extLst>
              </a:tr>
              <a:tr h="1072852">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乳酸菌素片</a:t>
                      </a:r>
                    </a:p>
                  </a:txBody>
                  <a:tcPr marL="68580" marR="68580" marT="0" marB="0">
                    <a:lnB w="12700" cmpd="sng">
                      <a:solidFill>
                        <a:schemeClr val="tx1"/>
                      </a:solidFill>
                      <a:prstDash val="solid"/>
                    </a:lnB>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乳酸菌素（乳酸菌的发酵代谢产物）</a:t>
                      </a:r>
                    </a:p>
                  </a:txBody>
                  <a:tcPr marL="68580" marR="68580" marT="0" marB="0">
                    <a:lnB w="12700" cmpd="sng">
                      <a:solidFill>
                        <a:schemeClr val="tx1"/>
                      </a:solidFill>
                      <a:prstDash val="solid"/>
                    </a:lnB>
                    <a:noFill/>
                  </a:tcPr>
                </a:tc>
                <a:tc>
                  <a:txBody>
                    <a:bodyPr/>
                    <a:lstStyle/>
                    <a:p>
                      <a:pPr algn="just">
                        <a:spcAft>
                          <a:spcPts val="0"/>
                        </a:spcAft>
                      </a:pPr>
                      <a:r>
                        <a:rPr lang="zh-CN" altLang="en-US" sz="1600" kern="100" dirty="0">
                          <a:solidFill>
                            <a:schemeClr val="tx2"/>
                          </a:solidFill>
                          <a:effectLst/>
                          <a:latin typeface="微软雅黑" panose="020B0503020204020204" pitchFamily="34" charset="-122"/>
                          <a:ea typeface="微软雅黑" panose="020B0503020204020204" pitchFamily="34" charset="-122"/>
                        </a:rPr>
                        <a:t>成人每次</a:t>
                      </a:r>
                      <a:r>
                        <a:rPr lang="en-US" altLang="zh-CN" sz="1600" kern="100" dirty="0">
                          <a:solidFill>
                            <a:schemeClr val="tx2"/>
                          </a:solidFill>
                          <a:effectLst/>
                          <a:latin typeface="微软雅黑" panose="020B0503020204020204" pitchFamily="34" charset="-122"/>
                          <a:ea typeface="微软雅黑" panose="020B0503020204020204" pitchFamily="34" charset="-122"/>
                        </a:rPr>
                        <a:t>3-6</a:t>
                      </a:r>
                      <a:r>
                        <a:rPr lang="zh-CN" altLang="en-US" sz="1600" kern="100" dirty="0">
                          <a:solidFill>
                            <a:schemeClr val="tx2"/>
                          </a:solidFill>
                          <a:effectLst/>
                          <a:latin typeface="微软雅黑" panose="020B0503020204020204" pitchFamily="34" charset="-122"/>
                          <a:ea typeface="微软雅黑" panose="020B0503020204020204" pitchFamily="34" charset="-122"/>
                        </a:rPr>
                        <a:t>片，儿童每次</a:t>
                      </a:r>
                      <a:r>
                        <a:rPr lang="en-US" altLang="zh-CN" sz="1600" kern="100" dirty="0">
                          <a:solidFill>
                            <a:schemeClr val="tx2"/>
                          </a:solidFill>
                          <a:effectLst/>
                          <a:latin typeface="微软雅黑" panose="020B0503020204020204" pitchFamily="34" charset="-122"/>
                          <a:ea typeface="微软雅黑" panose="020B0503020204020204" pitchFamily="34" charset="-122"/>
                        </a:rPr>
                        <a:t>1-2</a:t>
                      </a:r>
                      <a:r>
                        <a:rPr lang="zh-CN" altLang="en-US" sz="1600" kern="100" dirty="0">
                          <a:solidFill>
                            <a:schemeClr val="tx2"/>
                          </a:solidFill>
                          <a:effectLst/>
                          <a:latin typeface="微软雅黑" panose="020B0503020204020204" pitchFamily="34" charset="-122"/>
                          <a:ea typeface="微软雅黑" panose="020B0503020204020204" pitchFamily="34" charset="-122"/>
                        </a:rPr>
                        <a:t>片，每日</a:t>
                      </a:r>
                      <a:r>
                        <a:rPr lang="en-US" altLang="zh-CN" sz="1600" kern="100" dirty="0">
                          <a:solidFill>
                            <a:schemeClr val="tx2"/>
                          </a:solidFill>
                          <a:effectLst/>
                          <a:latin typeface="微软雅黑" panose="020B0503020204020204" pitchFamily="34" charset="-122"/>
                          <a:ea typeface="微软雅黑" panose="020B0503020204020204" pitchFamily="34" charset="-122"/>
                        </a:rPr>
                        <a:t>3</a:t>
                      </a:r>
                      <a:r>
                        <a:rPr lang="zh-CN" altLang="en-US" sz="1600" kern="100" dirty="0">
                          <a:solidFill>
                            <a:schemeClr val="tx2"/>
                          </a:solidFill>
                          <a:effectLst/>
                          <a:latin typeface="微软雅黑" panose="020B0503020204020204" pitchFamily="34" charset="-122"/>
                          <a:ea typeface="微软雅黑" panose="020B0503020204020204" pitchFamily="34" charset="-122"/>
                        </a:rPr>
                        <a:t>次。</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lnB w="12700" cmpd="sng">
                      <a:solidFill>
                        <a:schemeClr val="tx1"/>
                      </a:solidFill>
                      <a:prstDash val="solid"/>
                    </a:lnB>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凉暗处</a:t>
                      </a:r>
                    </a:p>
                  </a:txBody>
                  <a:tcPr marL="68580" marR="68580" marT="0" marB="0">
                    <a:lnB w="12700" cmpd="sng">
                      <a:solidFill>
                        <a:schemeClr val="tx1"/>
                      </a:solidFill>
                      <a:prstDash val="solid"/>
                    </a:lnB>
                    <a:noFill/>
                  </a:tcPr>
                </a:tc>
                <a:tc>
                  <a:txBody>
                    <a:bodyPr/>
                    <a:lstStyle/>
                    <a:p>
                      <a:pPr algn="just">
                        <a:spcAft>
                          <a:spcPts val="0"/>
                        </a:spcAft>
                      </a:pPr>
                      <a:r>
                        <a:rPr lang="zh-CN" altLang="en-US" sz="1600" kern="100" dirty="0">
                          <a:solidFill>
                            <a:schemeClr val="tx2"/>
                          </a:solidFill>
                          <a:effectLst/>
                          <a:latin typeface="微软雅黑" panose="020B0503020204020204" pitchFamily="34" charset="-122"/>
                          <a:ea typeface="微软雅黑" panose="020B0503020204020204" pitchFamily="34" charset="-122"/>
                        </a:rPr>
                        <a:t>要</a:t>
                      </a:r>
                      <a:r>
                        <a:rPr lang="zh-CN" sz="1600" kern="100" dirty="0">
                          <a:solidFill>
                            <a:schemeClr val="tx2"/>
                          </a:solidFill>
                          <a:effectLst/>
                          <a:latin typeface="微软雅黑" panose="020B0503020204020204" pitchFamily="34" charset="-122"/>
                          <a:ea typeface="微软雅黑" panose="020B0503020204020204" pitchFamily="34" charset="-122"/>
                        </a:rPr>
                        <a:t>嚼服</a:t>
                      </a:r>
                      <a:r>
                        <a:rPr lang="zh-CN" altLang="en-US" sz="1600" kern="100" dirty="0">
                          <a:solidFill>
                            <a:schemeClr val="tx2"/>
                          </a:solidFill>
                          <a:effectLst/>
                          <a:latin typeface="微软雅黑" panose="020B0503020204020204" pitchFamily="34" charset="-122"/>
                          <a:ea typeface="微软雅黑" panose="020B0503020204020204" pitchFamily="34" charset="-122"/>
                        </a:rPr>
                        <a:t>，</a:t>
                      </a:r>
                      <a:r>
                        <a:rPr lang="zh-CN" altLang="en-US" sz="1600" dirty="0">
                          <a:solidFill>
                            <a:schemeClr val="tx2"/>
                          </a:solidFill>
                          <a:latin typeface="微软雅黑" panose="020B0503020204020204" pitchFamily="34" charset="-122"/>
                          <a:ea typeface="微软雅黑" panose="020B0503020204020204" pitchFamily="34" charset="-122"/>
                        </a:rPr>
                        <a:t>铋剂、鞣酸、药用炭等能吸附本药，应不宜合用。</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lnB w="12700" cmpd="sng">
                      <a:solidFill>
                        <a:schemeClr val="tx1"/>
                      </a:solidFill>
                      <a:prstDash val="solid"/>
                    </a:lnB>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72184" y="91440"/>
            <a:ext cx="10110216" cy="670560"/>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五、微生态药物审核要点</a:t>
            </a:r>
          </a:p>
        </p:txBody>
      </p:sp>
      <p:sp>
        <p:nvSpPr>
          <p:cNvPr id="4" name="文本框 3"/>
          <p:cNvSpPr txBox="1"/>
          <p:nvPr/>
        </p:nvSpPr>
        <p:spPr>
          <a:xfrm>
            <a:off x="1382395" y="1321435"/>
            <a:ext cx="9727565" cy="2243050"/>
          </a:xfrm>
          <a:prstGeom prst="rect">
            <a:avLst/>
          </a:prstGeom>
          <a:noFill/>
        </p:spPr>
        <p:txBody>
          <a:bodyPr wrap="square" rtlCol="0">
            <a:spAutoFit/>
          </a:bodyPr>
          <a:lstStyle/>
          <a:p>
            <a:pPr marL="285750" indent="-285750" fontAlgn="auto">
              <a:lnSpc>
                <a:spcPct val="150000"/>
              </a:lnSpc>
              <a:buFont typeface="Arial" panose="020B0604020202020204" pitchFamily="34" charset="0"/>
              <a:buChar char="•"/>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活菌制剂不宜与抗菌药同服</a:t>
            </a:r>
          </a:p>
          <a:p>
            <a:pPr indent="0" fontAlgn="auto">
              <a:lnSpc>
                <a:spcPct val="150000"/>
              </a:lnSpc>
              <a:buFont typeface="Arial" panose="020B0604020202020204" pitchFamily="34" charset="0"/>
              <a:buNone/>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    双歧杆菌四联活菌、双歧杆菌三联活菌、枯草杆菌二联活菌</a:t>
            </a:r>
          </a:p>
          <a:p>
            <a:pPr indent="0" fontAlgn="auto">
              <a:lnSpc>
                <a:spcPct val="150000"/>
              </a:lnSpc>
              <a:buFont typeface="Arial" panose="020B0604020202020204" pitchFamily="34" charset="0"/>
              <a:buNone/>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    地衣芽孢杆菌、乳酶生均为活菌制剂。</a:t>
            </a:r>
          </a:p>
          <a:p>
            <a:pPr marL="285750" indent="-285750" fontAlgn="auto">
              <a:lnSpc>
                <a:spcPct val="150000"/>
              </a:lnSpc>
              <a:buFont typeface="Arial" panose="020B0604020202020204" pitchFamily="34" charset="0"/>
              <a:buChar char="•"/>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乳酸菌素：铋剂、鞣酸、药用炭等能吸附本药，不宜合用。</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p:nvPr>
        </p:nvSpPr>
        <p:spPr>
          <a:xfrm>
            <a:off x="1525116" y="30940"/>
            <a:ext cx="6985000" cy="598487"/>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处方审核</a:t>
            </a:r>
            <a:r>
              <a:rPr lang="en-US" altLang="zh-CN" sz="3200" b="1" dirty="0">
                <a:solidFill>
                  <a:schemeClr val="accent1"/>
                </a:solidFill>
                <a:latin typeface="微软雅黑" panose="020B0503020204020204" pitchFamily="34" charset="-122"/>
                <a:ea typeface="微软雅黑" panose="020B0503020204020204" pitchFamily="34" charset="-122"/>
              </a:rPr>
              <a:t>8</a:t>
            </a:r>
          </a:p>
        </p:txBody>
      </p:sp>
      <p:pic>
        <p:nvPicPr>
          <p:cNvPr id="31746" name="Picture 2"/>
          <p:cNvPicPr>
            <a:picLocks noChangeAspect="1" noChangeArrowheads="1"/>
          </p:cNvPicPr>
          <p:nvPr/>
        </p:nvPicPr>
        <p:blipFill>
          <a:blip r:embed="rId2"/>
          <a:srcRect l="28125" t="26041" r="23828" b="22917"/>
          <a:stretch>
            <a:fillRect/>
          </a:stretch>
        </p:blipFill>
        <p:spPr bwMode="auto">
          <a:xfrm>
            <a:off x="2095472" y="1000108"/>
            <a:ext cx="7572428" cy="4357718"/>
          </a:xfrm>
          <a:prstGeom prst="rect">
            <a:avLst/>
          </a:prstGeom>
          <a:noFill/>
          <a:ln w="9525">
            <a:noFill/>
            <a:miter lim="800000"/>
            <a:headEnd/>
            <a:tailEnd/>
          </a:ln>
          <a:effectLst/>
        </p:spPr>
      </p:pic>
      <p:sp>
        <p:nvSpPr>
          <p:cNvPr id="6" name="TextBox 5"/>
          <p:cNvSpPr txBox="1"/>
          <p:nvPr/>
        </p:nvSpPr>
        <p:spPr>
          <a:xfrm>
            <a:off x="2381224" y="5500702"/>
            <a:ext cx="7393712" cy="953135"/>
          </a:xfrm>
          <a:prstGeom prst="rect">
            <a:avLst/>
          </a:prstGeom>
          <a:noFill/>
        </p:spPr>
        <p:txBody>
          <a:bodyPr wrap="square" rtlCol="0">
            <a:spAutoFit/>
          </a:bodyPr>
          <a:lstStyle/>
          <a:p>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endParaRPr>
          </a:p>
          <a:p>
            <a:r>
              <a:rPr lang="en-US" altLang="zh-CN" b="1" dirty="0">
                <a:solidFill>
                  <a:schemeClr val="tx2"/>
                </a:solidFill>
                <a:latin typeface="微软雅黑" panose="020B0503020204020204" pitchFamily="34" charset="-122"/>
                <a:ea typeface="微软雅黑" panose="020B0503020204020204" pitchFamily="34" charset="-122"/>
              </a:rPr>
              <a:t>1.</a:t>
            </a:r>
            <a:r>
              <a:rPr lang="zh-CN" altLang="en-US" b="1" dirty="0">
                <a:solidFill>
                  <a:schemeClr val="tx2"/>
                </a:solidFill>
                <a:latin typeface="微软雅黑" panose="020B0503020204020204" pitchFamily="34" charset="-122"/>
                <a:ea typeface="微软雅黑" panose="020B0503020204020204" pitchFamily="34" charset="-122"/>
              </a:rPr>
              <a:t>两药合用，左氧氟沙星可能会减弱双歧杆菌三联活菌的疗效，应间隔</a:t>
            </a:r>
            <a:r>
              <a:rPr lang="en-US" altLang="zh-CN" b="1" dirty="0">
                <a:solidFill>
                  <a:schemeClr val="tx2"/>
                </a:solidFill>
                <a:latin typeface="微软雅黑" panose="020B0503020204020204" pitchFamily="34" charset="-122"/>
                <a:ea typeface="微软雅黑" panose="020B0503020204020204" pitchFamily="34" charset="-122"/>
              </a:rPr>
              <a:t>2</a:t>
            </a:r>
            <a:r>
              <a:rPr lang="zh-CN" altLang="en-US" b="1" dirty="0">
                <a:solidFill>
                  <a:schemeClr val="tx2"/>
                </a:solidFill>
                <a:latin typeface="微软雅黑" panose="020B0503020204020204" pitchFamily="34" charset="-122"/>
                <a:ea typeface="微软雅黑" panose="020B0503020204020204" pitchFamily="34" charset="-122"/>
              </a:rPr>
              <a:t>小时服用。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13136" y="847576"/>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一、消化性溃疡和胃食管反流病药物</a:t>
            </a: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rPr>
              <a:t> 质子泵抑制剂</a:t>
            </a: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sym typeface="+mn-ea"/>
              </a:rPr>
              <a:t> 钾离子竞争性酸阻滞剂</a:t>
            </a: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sym typeface="+mn-ea"/>
              </a:rPr>
              <a:t> 抗酸药</a:t>
            </a:r>
            <a:endParaRPr lang="en-US" altLang="zh-CN"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sym typeface="+mn-ea"/>
              </a:rPr>
              <a:t> </a:t>
            </a:r>
            <a:r>
              <a:rPr lang="en-US" altLang="zh-CN" b="1" dirty="0">
                <a:latin typeface="微软雅黑" panose="020B0503020204020204" pitchFamily="34" charset="-122"/>
                <a:ea typeface="微软雅黑" panose="020B0503020204020204" pitchFamily="34" charset="-122"/>
                <a:sym typeface="+mn-ea"/>
              </a:rPr>
              <a:t>H</a:t>
            </a:r>
            <a:r>
              <a:rPr lang="en-US" altLang="zh-CN" b="1" baseline="-25000" dirty="0">
                <a:latin typeface="微软雅黑" panose="020B0503020204020204" pitchFamily="34" charset="-122"/>
                <a:ea typeface="微软雅黑" panose="020B0503020204020204" pitchFamily="34" charset="-122"/>
                <a:sym typeface="+mn-ea"/>
              </a:rPr>
              <a:t>2</a:t>
            </a:r>
            <a:r>
              <a:rPr lang="zh-CN" altLang="en-US" b="1" dirty="0">
                <a:latin typeface="微软雅黑" panose="020B0503020204020204" pitchFamily="34" charset="-122"/>
                <a:ea typeface="微软雅黑" panose="020B0503020204020204" pitchFamily="34" charset="-122"/>
                <a:sym typeface="+mn-ea"/>
              </a:rPr>
              <a:t>受体拮抗剂</a:t>
            </a:r>
            <a:r>
              <a:rPr lang="zh-CN" altLang="en-US" b="1" dirty="0">
                <a:latin typeface="微软雅黑" panose="020B0503020204020204" pitchFamily="34" charset="-122"/>
                <a:ea typeface="微软雅黑" panose="020B0503020204020204" pitchFamily="34" charset="-122"/>
              </a:rPr>
              <a:t>      </a:t>
            </a: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rPr>
              <a:t> 胃黏膜保护剂</a:t>
            </a:r>
            <a:endParaRPr lang="en-US" altLang="zh-CN" b="1" dirty="0">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二、助消化药</a:t>
            </a:r>
            <a:endParaRPr lang="en-US" altLang="zh-CN" b="1" dirty="0">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三、促胃肠动力药</a:t>
            </a:r>
            <a:endParaRPr lang="en-US" altLang="zh-CN" b="1" dirty="0">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四、泻药和止泻药</a:t>
            </a:r>
            <a:endParaRPr lang="en-US" altLang="zh-CN" b="1" dirty="0">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五、微生态药物</a:t>
            </a:r>
            <a:endParaRPr lang="zh-CN" altLang="en-US" dirty="0"/>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zh-CN" sz="3200" b="1" dirty="0">
                <a:solidFill>
                  <a:schemeClr val="accent1"/>
                </a:solidFill>
                <a:latin typeface="微软雅黑" panose="020B0503020204020204" pitchFamily="34" charset="-122"/>
                <a:ea typeface="微软雅黑" panose="020B0503020204020204" pitchFamily="34" charset="-122"/>
              </a:rPr>
              <a:t>课程回顾</a:t>
            </a:r>
          </a:p>
        </p:txBody>
      </p:sp>
      <p:pic>
        <p:nvPicPr>
          <p:cNvPr id="5" name="图片 4"/>
          <p:cNvPicPr>
            <a:picLocks noChangeAspect="1"/>
          </p:cNvPicPr>
          <p:nvPr/>
        </p:nvPicPr>
        <p:blipFill>
          <a:blip r:embed="rId2"/>
          <a:srcRect l="18910" t="4778" r="14524" b="10327"/>
          <a:stretch>
            <a:fillRect/>
          </a:stretch>
        </p:blipFill>
        <p:spPr>
          <a:xfrm>
            <a:off x="8583295" y="1964055"/>
            <a:ext cx="2393315" cy="3529965"/>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solidFill>
                  <a:schemeClr val="accent1"/>
                </a:solidFill>
                <a:latin typeface="微软雅黑" panose="020B0503020204020204" pitchFamily="34" charset="-122"/>
                <a:ea typeface="微软雅黑" panose="020B0503020204020204" pitchFamily="34" charset="-122"/>
                <a:cs typeface="+mn-cs"/>
              </a:rPr>
              <a:t>参考文献</a:t>
            </a:r>
          </a:p>
        </p:txBody>
      </p:sp>
      <p:sp>
        <p:nvSpPr>
          <p:cNvPr id="3" name="内容占位符 2"/>
          <p:cNvSpPr>
            <a:spLocks noGrp="1"/>
          </p:cNvSpPr>
          <p:nvPr>
            <p:ph idx="1"/>
          </p:nvPr>
        </p:nvSpPr>
        <p:spPr/>
        <p:txBody>
          <a:bodyPr>
            <a:normAutofit fontScale="50000" lnSpcReduction="20000"/>
          </a:bodyPr>
          <a:lstStyle/>
          <a:p>
            <a:pPr marL="0" indent="0">
              <a:lnSpc>
                <a:spcPts val="2100"/>
              </a:lnSpc>
              <a:buNone/>
            </a:pPr>
            <a:r>
              <a:rPr lang="en-US" altLang="zh-CN" b="0" dirty="0">
                <a:solidFill>
                  <a:schemeClr val="tx2"/>
                </a:solidFill>
              </a:rPr>
              <a:t>1. </a:t>
            </a:r>
            <a:r>
              <a:rPr lang="zh-CN" altLang="en-US" b="0" dirty="0">
                <a:solidFill>
                  <a:schemeClr val="tx2"/>
                </a:solidFill>
              </a:rPr>
              <a:t>陈新谦，金有豫，汤光．新编药物学[M]．第18版．北京: 人民卫生出版社，2018:537-585．</a:t>
            </a:r>
          </a:p>
          <a:p>
            <a:pPr marL="0" indent="0">
              <a:lnSpc>
                <a:spcPts val="2100"/>
              </a:lnSpc>
              <a:buNone/>
            </a:pPr>
            <a:r>
              <a:rPr lang="en-US" altLang="zh-CN" b="0" dirty="0">
                <a:solidFill>
                  <a:schemeClr val="tx2"/>
                </a:solidFill>
              </a:rPr>
              <a:t>2. </a:t>
            </a:r>
            <a:r>
              <a:rPr lang="en-US" altLang="zh-CN" b="0" dirty="0" err="1">
                <a:solidFill>
                  <a:schemeClr val="tx2"/>
                </a:solidFill>
              </a:rPr>
              <a:t>中华医学会消化病学分会幽门螺杆菌学组</a:t>
            </a:r>
            <a:r>
              <a:rPr lang="en-US" altLang="zh-CN" b="0" dirty="0">
                <a:solidFill>
                  <a:schemeClr val="tx2"/>
                </a:solidFill>
              </a:rPr>
              <a:t>. 2022中国幽门螺杆菌感染治疗指南 [J] . </a:t>
            </a:r>
            <a:r>
              <a:rPr lang="en-US" altLang="zh-CN" b="0" dirty="0" err="1">
                <a:solidFill>
                  <a:schemeClr val="tx2"/>
                </a:solidFill>
              </a:rPr>
              <a:t>中华消化杂志</a:t>
            </a:r>
            <a:r>
              <a:rPr lang="en-US" altLang="zh-CN" b="0" dirty="0">
                <a:solidFill>
                  <a:schemeClr val="tx2"/>
                </a:solidFill>
              </a:rPr>
              <a:t>, 2022, 42(11) : 745-756. </a:t>
            </a:r>
          </a:p>
          <a:p>
            <a:pPr marL="0" indent="0">
              <a:lnSpc>
                <a:spcPts val="2100"/>
              </a:lnSpc>
              <a:buNone/>
            </a:pPr>
            <a:r>
              <a:rPr lang="en-US" altLang="zh-CN" b="0" dirty="0">
                <a:solidFill>
                  <a:schemeClr val="tx2"/>
                </a:solidFill>
              </a:rPr>
              <a:t>3. </a:t>
            </a:r>
            <a:r>
              <a:rPr lang="zh-CN" altLang="en-US" b="0" dirty="0">
                <a:solidFill>
                  <a:schemeClr val="tx2"/>
                </a:solidFill>
              </a:rPr>
              <a:t>中华医学会消化病学分会.2020年中国胃食管反流病专家共识[J].中华消化杂志，2020，40（10）：649-663.</a:t>
            </a:r>
          </a:p>
          <a:p>
            <a:pPr marL="0" indent="0">
              <a:lnSpc>
                <a:spcPts val="2100"/>
              </a:lnSpc>
              <a:buNone/>
            </a:pPr>
            <a:r>
              <a:rPr lang="en-US" altLang="zh-CN" b="0" dirty="0">
                <a:solidFill>
                  <a:schemeClr val="tx2"/>
                </a:solidFill>
              </a:rPr>
              <a:t>4. </a:t>
            </a:r>
            <a:r>
              <a:rPr lang="en-US" altLang="zh-CN" b="0" dirty="0" err="1">
                <a:solidFill>
                  <a:schemeClr val="tx2"/>
                </a:solidFill>
              </a:rPr>
              <a:t>中华医学会消化病学分会幽门螺杆菌学组</a:t>
            </a:r>
            <a:r>
              <a:rPr lang="en-US" altLang="zh-CN" b="0" dirty="0" err="1">
                <a:solidFill>
                  <a:schemeClr val="tx2"/>
                </a:solidFill>
                <a:sym typeface="+mn-ea"/>
              </a:rPr>
              <a:t>.第六次全国幽门螺杆菌感染处理共识报告</a:t>
            </a:r>
            <a:r>
              <a:rPr lang="en-US" altLang="zh-CN" b="0" dirty="0">
                <a:solidFill>
                  <a:schemeClr val="tx2"/>
                </a:solidFill>
                <a:sym typeface="+mn-ea"/>
              </a:rPr>
              <a:t>(</a:t>
            </a:r>
            <a:r>
              <a:rPr lang="en-US" altLang="zh-CN" b="0" dirty="0" err="1">
                <a:solidFill>
                  <a:schemeClr val="tx2"/>
                </a:solidFill>
                <a:sym typeface="+mn-ea"/>
              </a:rPr>
              <a:t>非根除治疗部分</a:t>
            </a:r>
            <a:r>
              <a:rPr lang="en-US" altLang="zh-CN" b="0" dirty="0">
                <a:solidFill>
                  <a:schemeClr val="tx2"/>
                </a:solidFill>
                <a:sym typeface="+mn-ea"/>
              </a:rPr>
              <a:t>) [J] .</a:t>
            </a:r>
            <a:r>
              <a:rPr lang="en-US" altLang="zh-CN" b="0" dirty="0" err="1">
                <a:solidFill>
                  <a:schemeClr val="tx2"/>
                </a:solidFill>
                <a:sym typeface="+mn-ea"/>
              </a:rPr>
              <a:t>中华消化杂志</a:t>
            </a:r>
            <a:r>
              <a:rPr lang="en-US" altLang="zh-CN" b="0" dirty="0">
                <a:solidFill>
                  <a:schemeClr val="tx2"/>
                </a:solidFill>
                <a:sym typeface="+mn-ea"/>
              </a:rPr>
              <a:t>, 2022,42(5) : 289-303</a:t>
            </a:r>
            <a:r>
              <a:rPr lang="zh-CN" altLang="en-US" b="0" dirty="0">
                <a:solidFill>
                  <a:schemeClr val="tx2"/>
                </a:solidFill>
              </a:rPr>
              <a:t> </a:t>
            </a:r>
            <a:r>
              <a:rPr lang="en-US" altLang="zh-CN" b="0" dirty="0">
                <a:solidFill>
                  <a:schemeClr val="tx2"/>
                </a:solidFill>
              </a:rPr>
              <a:t>.</a:t>
            </a:r>
          </a:p>
          <a:p>
            <a:pPr marL="0" indent="0">
              <a:lnSpc>
                <a:spcPts val="2100"/>
              </a:lnSpc>
              <a:buNone/>
            </a:pPr>
            <a:r>
              <a:rPr lang="zh-CN" altLang="en-US" b="0" dirty="0">
                <a:solidFill>
                  <a:schemeClr val="tx2"/>
                </a:solidFill>
              </a:rPr>
              <a:t>5</a:t>
            </a:r>
            <a:r>
              <a:rPr lang="en-US" altLang="zh-CN" b="0" dirty="0">
                <a:solidFill>
                  <a:schemeClr val="tx2"/>
                </a:solidFill>
              </a:rPr>
              <a:t>. </a:t>
            </a:r>
            <a:r>
              <a:rPr lang="zh-CN" altLang="en-US" b="0" dirty="0">
                <a:solidFill>
                  <a:schemeClr val="tx2"/>
                </a:solidFill>
              </a:rPr>
              <a:t>中华医学会消化病学分会胃肠动力学组，中华医学会消化病学分会胃肠功能性疾病协作组.中国功能性消化不良专家共识意见[J]. 中华消化杂志，2016,36（4）:217-229.</a:t>
            </a:r>
          </a:p>
          <a:p>
            <a:pPr marL="0" indent="0">
              <a:lnSpc>
                <a:spcPts val="2100"/>
              </a:lnSpc>
              <a:buNone/>
            </a:pPr>
            <a:r>
              <a:rPr lang="zh-CN" altLang="en-US" b="0" dirty="0">
                <a:solidFill>
                  <a:schemeClr val="tx2"/>
                </a:solidFill>
              </a:rPr>
              <a:t>6</a:t>
            </a:r>
            <a:r>
              <a:rPr lang="en-US" altLang="zh-CN" b="0" dirty="0">
                <a:solidFill>
                  <a:schemeClr val="tx2"/>
                </a:solidFill>
              </a:rPr>
              <a:t>. </a:t>
            </a:r>
            <a:r>
              <a:rPr lang="zh-CN" altLang="en-US" b="0" dirty="0">
                <a:solidFill>
                  <a:schemeClr val="tx2"/>
                </a:solidFill>
              </a:rPr>
              <a:t>中华医学会消化病学分会胃肠动力学组，功能性胃肠病协作组.中国慢性便秘专家共识意见（2019，广州）[J]. 中华消化杂志，2019，39（9）：577-598</a:t>
            </a:r>
            <a:r>
              <a:rPr lang="en-US" altLang="zh-CN" b="0" dirty="0">
                <a:solidFill>
                  <a:schemeClr val="tx2"/>
                </a:solidFill>
              </a:rPr>
              <a:t>.</a:t>
            </a:r>
            <a:endParaRPr lang="zh-CN" altLang="en-US" b="0" dirty="0">
              <a:solidFill>
                <a:schemeClr val="tx2"/>
              </a:solidFill>
            </a:endParaRPr>
          </a:p>
          <a:p>
            <a:pPr marL="0" indent="0">
              <a:lnSpc>
                <a:spcPts val="2100"/>
              </a:lnSpc>
              <a:buNone/>
            </a:pPr>
            <a:r>
              <a:rPr lang="zh-CN" altLang="en-US" b="0" dirty="0">
                <a:solidFill>
                  <a:schemeClr val="tx2"/>
                </a:solidFill>
              </a:rPr>
              <a:t>7</a:t>
            </a:r>
            <a:r>
              <a:rPr lang="en-US" altLang="zh-CN" b="0" dirty="0">
                <a:solidFill>
                  <a:schemeClr val="tx2"/>
                </a:solidFill>
              </a:rPr>
              <a:t>. </a:t>
            </a:r>
            <a:r>
              <a:rPr lang="zh-CN" altLang="en-US" b="0" dirty="0">
                <a:solidFill>
                  <a:schemeClr val="tx2"/>
                </a:solidFill>
              </a:rPr>
              <a:t>中华医学会消化病学分会，中国慢性胃炎共识意见（2017年，上海）[J]. 中华消化杂志，2017，37（11）：721-738.</a:t>
            </a:r>
          </a:p>
          <a:p>
            <a:pPr marL="0" indent="0">
              <a:lnSpc>
                <a:spcPts val="2100"/>
              </a:lnSpc>
              <a:buNone/>
            </a:pPr>
            <a:r>
              <a:rPr lang="zh-CN" altLang="en-US" b="0" dirty="0">
                <a:solidFill>
                  <a:schemeClr val="tx2"/>
                </a:solidFill>
              </a:rPr>
              <a:t>8</a:t>
            </a:r>
            <a:r>
              <a:rPr lang="en-US" altLang="zh-CN" b="0" dirty="0">
                <a:solidFill>
                  <a:schemeClr val="tx2"/>
                </a:solidFill>
              </a:rPr>
              <a:t>. </a:t>
            </a:r>
            <a:r>
              <a:rPr lang="zh-CN" altLang="en-US" b="0" dirty="0">
                <a:solidFill>
                  <a:schemeClr val="tx2"/>
                </a:solidFill>
              </a:rPr>
              <a:t>中国医师协会急诊医师分会.急性上消化道出血急诊诊治流程专家共识[J].中国急救医学，2015，35（10）：865-873.</a:t>
            </a:r>
          </a:p>
          <a:p>
            <a:pPr marL="0" indent="0">
              <a:lnSpc>
                <a:spcPts val="2100"/>
              </a:lnSpc>
              <a:buNone/>
            </a:pPr>
            <a:r>
              <a:rPr lang="zh-CN" altLang="en-US" b="0" dirty="0">
                <a:solidFill>
                  <a:schemeClr val="tx2"/>
                </a:solidFill>
              </a:rPr>
              <a:t>9</a:t>
            </a:r>
            <a:r>
              <a:rPr lang="en-US" altLang="zh-CN" b="0" dirty="0">
                <a:solidFill>
                  <a:schemeClr val="tx2"/>
                </a:solidFill>
              </a:rPr>
              <a:t>.</a:t>
            </a:r>
            <a:r>
              <a:rPr lang="zh-CN" altLang="en-US" b="0" dirty="0">
                <a:solidFill>
                  <a:schemeClr val="tx2"/>
                </a:solidFill>
              </a:rPr>
              <a:t> 中华人民共和国国家卫生健康委员会.质子泵抑制剂临床应用指导原则（2020年版）[J].中国实用乡村医生杂志[J]. 2021，28（1）：1-9.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50140" y="2767016"/>
            <a:ext cx="5184576" cy="132207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8000" b="1" cap="none" spc="50" dirty="0">
                <a:ln w="11430"/>
                <a:solidFill>
                  <a:srgbClr val="C00000"/>
                </a:solidFill>
                <a:effectLst>
                  <a:outerShdw blurRad="76200" dist="50800" dir="5400000" algn="tl" rotWithShape="0">
                    <a:srgbClr val="000000">
                      <a:alpha val="65000"/>
                    </a:srgbClr>
                  </a:outerShdw>
                </a:effectLst>
              </a:rPr>
              <a:t>感谢聆听</a:t>
            </a: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4556" t="4267" r="5583" b="4793"/>
          <a:stretch>
            <a:fillRect/>
          </a:stretch>
        </p:blipFill>
        <p:spPr bwMode="auto">
          <a:xfrm>
            <a:off x="1840865" y="1909445"/>
            <a:ext cx="2653030" cy="268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本框 1"/>
          <p:cNvSpPr txBox="1"/>
          <p:nvPr/>
        </p:nvSpPr>
        <p:spPr>
          <a:xfrm>
            <a:off x="1840865" y="4797425"/>
            <a:ext cx="3041015" cy="398780"/>
          </a:xfrm>
          <a:prstGeom prst="rect">
            <a:avLst/>
          </a:prstGeom>
          <a:noFill/>
        </p:spPr>
        <p:txBody>
          <a:bodyPr wrap="square" rtlCol="0">
            <a:spAutoFit/>
          </a:bodyPr>
          <a:lstStyle/>
          <a:p>
            <a:r>
              <a:rPr lang="zh-CN" altLang="en-US" sz="2000" b="1">
                <a:solidFill>
                  <a:schemeClr val="tx1"/>
                </a:solidFill>
                <a:latin typeface="华文新魏" panose="02010800040101010101" charset="-122"/>
                <a:ea typeface="华文新魏" panose="02010800040101010101" charset="-122"/>
              </a:rPr>
              <a:t>王海莲药师的咨询干货</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187a5be9-a2b9-4984-9292-ba36424eb3dc}"/>
  <p:tag name="TABLE_ENDDRAG_ORIGIN_RECT" val="648*327"/>
  <p:tag name="TABLE_ENDDRAG_RECT" val="35*73*648*327"/>
</p:tagLst>
</file>

<file path=ppt/tags/tag4.xml><?xml version="1.0" encoding="utf-8"?>
<p:tagLst xmlns:a="http://schemas.openxmlformats.org/drawingml/2006/main" xmlns:r="http://schemas.openxmlformats.org/officeDocument/2006/relationships" xmlns:p="http://schemas.openxmlformats.org/presentationml/2006/main">
  <p:tag name="KSO_WM_UNIT_TABLE_BEAUTIFY" val="smartTable{62bcf297-cf2d-4350-bf76-b6289af5422e}"/>
</p:tagLst>
</file>

<file path=ppt/tags/tag5.xml><?xml version="1.0" encoding="utf-8"?>
<p:tagLst xmlns:a="http://schemas.openxmlformats.org/drawingml/2006/main" xmlns:r="http://schemas.openxmlformats.org/officeDocument/2006/relationships" xmlns:p="http://schemas.openxmlformats.org/presentationml/2006/main">
  <p:tag name="KSO_WM_UNIT_TABLE_BEAUTIFY" val="smartTable{62bcf297-cf2d-4350-bf76-b6289af5422e}"/>
</p:tagLst>
</file>

<file path=ppt/tags/tag6.xml><?xml version="1.0" encoding="utf-8"?>
<p:tagLst xmlns:a="http://schemas.openxmlformats.org/drawingml/2006/main" xmlns:r="http://schemas.openxmlformats.org/officeDocument/2006/relationships" xmlns:p="http://schemas.openxmlformats.org/presentationml/2006/main">
  <p:tag name="KSO_WM_UNIT_TABLE_BEAUTIFY" val="smartTable{62bcf297-cf2d-4350-bf76-b6289af5422e}"/>
</p:tagLst>
</file>

<file path=ppt/tags/tag7.xml><?xml version="1.0" encoding="utf-8"?>
<p:tagLst xmlns:a="http://schemas.openxmlformats.org/drawingml/2006/main" xmlns:r="http://schemas.openxmlformats.org/officeDocument/2006/relationships" xmlns:p="http://schemas.openxmlformats.org/presentationml/2006/main">
  <p:tag name="KSO_WM_UNIT_TABLE_BEAUTIFY" val="smartTable{d33471cf-6480-478b-a3a1-9ce2d7cadc86}"/>
</p:tagLst>
</file>

<file path=ppt/theme/theme1.xml><?xml version="1.0" encoding="utf-8"?>
<a:theme xmlns:a="http://schemas.openxmlformats.org/drawingml/2006/main" name="1_">
  <a:themeElements>
    <a:clrScheme name="">
      <a:dk1>
        <a:srgbClr val="203C96"/>
      </a:dk1>
      <a:lt1>
        <a:srgbClr val="FFFFFF"/>
      </a:lt1>
      <a:dk2>
        <a:srgbClr val="000000"/>
      </a:dk2>
      <a:lt2>
        <a:srgbClr val="C0C0C0"/>
      </a:lt2>
      <a:accent1>
        <a:srgbClr val="73899F"/>
      </a:accent1>
      <a:accent2>
        <a:srgbClr val="0099FF"/>
      </a:accent2>
      <a:accent3>
        <a:srgbClr val="FFFFFF"/>
      </a:accent3>
      <a:accent4>
        <a:srgbClr val="1A3281"/>
      </a:accent4>
      <a:accent5>
        <a:srgbClr val="BDC4CD"/>
      </a:accent5>
      <a:accent6>
        <a:srgbClr val="0089E5"/>
      </a:accent6>
      <a:hlink>
        <a:srgbClr val="009999"/>
      </a:hlink>
      <a:folHlink>
        <a:srgbClr val="9EBE36"/>
      </a:folHlink>
    </a:clrScheme>
    <a:fontScheme na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163794"/>
        </a:dk1>
        <a:lt1>
          <a:srgbClr val="FFFFFF"/>
        </a:lt1>
        <a:dk2>
          <a:srgbClr val="000000"/>
        </a:dk2>
        <a:lt2>
          <a:srgbClr val="C0C0C0"/>
        </a:lt2>
        <a:accent1>
          <a:srgbClr val="0099CC"/>
        </a:accent1>
        <a:accent2>
          <a:srgbClr val="990000"/>
        </a:accent2>
        <a:accent3>
          <a:srgbClr val="FFFFFF"/>
        </a:accent3>
        <a:accent4>
          <a:srgbClr val="112E7F"/>
        </a:accent4>
        <a:accent5>
          <a:srgbClr val="AACAE2"/>
        </a:accent5>
        <a:accent6>
          <a:srgbClr val="890000"/>
        </a:accent6>
        <a:hlink>
          <a:srgbClr val="009999"/>
        </a:hlink>
        <a:folHlink>
          <a:srgbClr val="FF9900"/>
        </a:folHlink>
      </a:clrScheme>
      <a:clrMap bg1="lt1" tx1="dk1" bg2="lt2" tx2="dk2" accent1="accent1" accent2="accent2" accent3="accent3" accent4="accent4" accent5="accent5" accent6="accent6" hlink="hlink" folHlink="folHlink"/>
    </a:extraClrScheme>
    <a:extraClrScheme>
      <a:clrScheme name="">
        <a:dk1>
          <a:srgbClr val="666699"/>
        </a:dk1>
        <a:lt1>
          <a:srgbClr val="FFFFFF"/>
        </a:lt1>
        <a:dk2>
          <a:srgbClr val="000000"/>
        </a:dk2>
        <a:lt2>
          <a:srgbClr val="B2B2B2"/>
        </a:lt2>
        <a:accent1>
          <a:srgbClr val="38A469"/>
        </a:accent1>
        <a:accent2>
          <a:srgbClr val="C78DD7"/>
        </a:accent2>
        <a:accent3>
          <a:srgbClr val="FFFFFF"/>
        </a:accent3>
        <a:accent4>
          <a:srgbClr val="575783"/>
        </a:accent4>
        <a:accent5>
          <a:srgbClr val="AECFB9"/>
        </a:accent5>
        <a:accent6>
          <a:srgbClr val="B27EC1"/>
        </a:accent6>
        <a:hlink>
          <a:srgbClr val="1B76D1"/>
        </a:hlink>
        <a:folHlink>
          <a:srgbClr val="878FA5"/>
        </a:folHlink>
      </a:clrScheme>
      <a:clrMap bg1="lt1" tx1="dk1" bg2="lt2" tx2="dk2" accent1="accent1" accent2="accent2" accent3="accent3" accent4="accent4" accent5="accent5" accent6="accent6" hlink="hlink" folHlink="folHlink"/>
    </a:extraClrScheme>
    <a:extraClrScheme>
      <a:clrScheme name="">
        <a:dk1>
          <a:srgbClr val="203C96"/>
        </a:dk1>
        <a:lt1>
          <a:srgbClr val="FFFFFF"/>
        </a:lt1>
        <a:dk2>
          <a:srgbClr val="000000"/>
        </a:dk2>
        <a:lt2>
          <a:srgbClr val="C0C0C0"/>
        </a:lt2>
        <a:accent1>
          <a:srgbClr val="73899F"/>
        </a:accent1>
        <a:accent2>
          <a:srgbClr val="0099FF"/>
        </a:accent2>
        <a:accent3>
          <a:srgbClr val="FFFFFF"/>
        </a:accent3>
        <a:accent4>
          <a:srgbClr val="1A3281"/>
        </a:accent4>
        <a:accent5>
          <a:srgbClr val="BDC4CD"/>
        </a:accent5>
        <a:accent6>
          <a:srgbClr val="0089E5"/>
        </a:accent6>
        <a:hlink>
          <a:srgbClr val="009999"/>
        </a:hlink>
        <a:folHlink>
          <a:srgbClr val="9EBE3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TotalTime>
  <Words>6465</Words>
  <Application>Microsoft Office PowerPoint</Application>
  <PresentationFormat>宽屏</PresentationFormat>
  <Paragraphs>807</Paragraphs>
  <Slides>71</Slides>
  <Notes>8</Notes>
  <HiddenSlides>0</HiddenSlides>
  <MMClips>0</MMClips>
  <ScaleCrop>false</ScaleCrop>
  <HeadingPairs>
    <vt:vector size="8" baseType="variant">
      <vt:variant>
        <vt:lpstr>已用的字体</vt:lpstr>
      </vt:variant>
      <vt:variant>
        <vt:i4>9</vt:i4>
      </vt:variant>
      <vt:variant>
        <vt:lpstr>主题</vt:lpstr>
      </vt:variant>
      <vt:variant>
        <vt:i4>4</vt:i4>
      </vt:variant>
      <vt:variant>
        <vt:lpstr>嵌入 OLE 服务器</vt:lpstr>
      </vt:variant>
      <vt:variant>
        <vt:i4>2</vt:i4>
      </vt:variant>
      <vt:variant>
        <vt:lpstr>幻灯片标题</vt:lpstr>
      </vt:variant>
      <vt:variant>
        <vt:i4>71</vt:i4>
      </vt:variant>
    </vt:vector>
  </HeadingPairs>
  <TitlesOfParts>
    <vt:vector size="86" baseType="lpstr">
      <vt:lpstr>等线</vt:lpstr>
      <vt:lpstr>等线 Light</vt:lpstr>
      <vt:lpstr>黑体</vt:lpstr>
      <vt:lpstr>华文新魏</vt:lpstr>
      <vt:lpstr>微软雅黑</vt:lpstr>
      <vt:lpstr>Arial</vt:lpstr>
      <vt:lpstr>Calibri</vt:lpstr>
      <vt:lpstr>Verdana</vt:lpstr>
      <vt:lpstr>Wingdings</vt:lpstr>
      <vt:lpstr>1_</vt:lpstr>
      <vt:lpstr>自定义设计方案</vt:lpstr>
      <vt:lpstr>1_自定义设计方案</vt:lpstr>
      <vt:lpstr>2_自定义设计方案</vt:lpstr>
      <vt:lpstr>Photoshop.Image.7</vt:lpstr>
      <vt:lpstr>think-cell Slide</vt:lpstr>
      <vt:lpstr>个人简介</vt:lpstr>
      <vt:lpstr>消化系统药物处方审核要点</vt:lpstr>
      <vt:lpstr>消化系统用药分类</vt:lpstr>
      <vt:lpstr>消化系统用药分类</vt:lpstr>
      <vt:lpstr>质子泵抑制剂（PPI）</vt:lpstr>
      <vt:lpstr>口服PPI的适应证</vt:lpstr>
      <vt:lpstr>注射PPI的适应证</vt:lpstr>
      <vt:lpstr>口服PPI标准剂量</vt:lpstr>
      <vt:lpstr>注射PPI使用方法</vt:lpstr>
      <vt:lpstr>PPI的主要代谢途径及常见不良反应</vt:lpstr>
      <vt:lpstr>PPI与其它药物相互作用</vt:lpstr>
      <vt:lpstr>PPI与其它药物相互作用</vt:lpstr>
      <vt:lpstr>PPI在特殊病理、生理状况患者中的应用</vt:lpstr>
      <vt:lpstr> PPI的安全性 </vt:lpstr>
      <vt:lpstr> PPI的安全性 </vt:lpstr>
      <vt:lpstr> PPI的安全性 </vt:lpstr>
      <vt:lpstr>PPI的合理选用</vt:lpstr>
      <vt:lpstr>PPI的合理选用</vt:lpstr>
      <vt:lpstr>PPI的合理选用</vt:lpstr>
      <vt:lpstr>PPI审核要点</vt:lpstr>
      <vt:lpstr>PPI审核要点</vt:lpstr>
      <vt:lpstr>处方审核1</vt:lpstr>
      <vt:lpstr>治疗方案选择</vt:lpstr>
      <vt:lpstr>消化系统用药分类</vt:lpstr>
      <vt:lpstr>钾离子竞争性酸阻滞剂(P-CAB) </vt:lpstr>
      <vt:lpstr>钾离子竞争性酸阻滞剂(P-CAB) </vt:lpstr>
      <vt:lpstr>钾离子竞争性酸阻滞剂(P-CAB) </vt:lpstr>
      <vt:lpstr>消化系统用药分类</vt:lpstr>
      <vt:lpstr>抗酸药</vt:lpstr>
      <vt:lpstr>抗酸药</vt:lpstr>
      <vt:lpstr>抗酸药审核要点</vt:lpstr>
      <vt:lpstr>处方审核2</vt:lpstr>
      <vt:lpstr>消化系统用药分类</vt:lpstr>
      <vt:lpstr>Ｈ2 受体拮抗剂</vt:lpstr>
      <vt:lpstr>Ｈ2 受体拮抗剂</vt:lpstr>
      <vt:lpstr>Ｈ2 受体拮抗剂</vt:lpstr>
      <vt:lpstr>Ｈ2 受体拮抗剂审核要点</vt:lpstr>
      <vt:lpstr>处方审核3</vt:lpstr>
      <vt:lpstr>消化系统用药分类</vt:lpstr>
      <vt:lpstr>胃黏膜保护剂</vt:lpstr>
      <vt:lpstr>胃黏膜保护剂</vt:lpstr>
      <vt:lpstr>胃黏膜保护剂审核要点</vt:lpstr>
      <vt:lpstr>处方审核4</vt:lpstr>
      <vt:lpstr>消化系统用药分类</vt:lpstr>
      <vt:lpstr>二、助消化药</vt:lpstr>
      <vt:lpstr>二、助消化药</vt:lpstr>
      <vt:lpstr>二、助消化药</vt:lpstr>
      <vt:lpstr>消化酶制剂审核要点</vt:lpstr>
      <vt:lpstr>处方审核5</vt:lpstr>
      <vt:lpstr>消化系统用药分类</vt:lpstr>
      <vt:lpstr>三、促胃肠动力药</vt:lpstr>
      <vt:lpstr>三、促胃肠动力药——多潘立酮</vt:lpstr>
      <vt:lpstr>三、促胃肠动力药</vt:lpstr>
      <vt:lpstr>三、促胃肠动力药审核要点</vt:lpstr>
      <vt:lpstr>处方审核6</vt:lpstr>
      <vt:lpstr>消化系统用药分类</vt:lpstr>
      <vt:lpstr> 四、泻药和止泻药 </vt:lpstr>
      <vt:lpstr>四、泻药</vt:lpstr>
      <vt:lpstr>四、泻药</vt:lpstr>
      <vt:lpstr>处方审核7</vt:lpstr>
      <vt:lpstr>四、止泻药</vt:lpstr>
      <vt:lpstr>泻药和止泻药审核要点</vt:lpstr>
      <vt:lpstr>消化系统用药分类</vt:lpstr>
      <vt:lpstr>五、微生态药物</vt:lpstr>
      <vt:lpstr>五、微生态药物</vt:lpstr>
      <vt:lpstr>五、微生态药物</vt:lpstr>
      <vt:lpstr>五、微生态药物审核要点</vt:lpstr>
      <vt:lpstr>处方审核8</vt:lpstr>
      <vt:lpstr>消化系统用药分类</vt:lpstr>
      <vt:lpstr>参考文献</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**标准解读</dc:title>
  <dc:creator>郝雅欣</dc:creator>
  <cp:lastModifiedBy>lian mary</cp:lastModifiedBy>
  <cp:revision>148</cp:revision>
  <dcterms:created xsi:type="dcterms:W3CDTF">2022-11-29T04:16:00Z</dcterms:created>
  <dcterms:modified xsi:type="dcterms:W3CDTF">2026-09-05T05:41:36Z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378021E9AD4049B1862DCCADC7D3845D</vt:lpwstr>
  </property>
  <property fmtid="{D5CDD505-2E9C-101B-9397-08002B2CF9AE}" pid="3" name="KSOProductBuildVer">
    <vt:lpwstr>2052-10.8.2.6870</vt:lpwstr>
  </property>
</Properties>
</file>